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81" r:id="rId5"/>
    <p:sldId id="289" r:id="rId6"/>
    <p:sldId id="290" r:id="rId7"/>
    <p:sldId id="291" r:id="rId8"/>
    <p:sldId id="292" r:id="rId9"/>
    <p:sldId id="293" r:id="rId10"/>
    <p:sldId id="294" r:id="rId11"/>
    <p:sldId id="296" r:id="rId12"/>
    <p:sldId id="297" r:id="rId13"/>
    <p:sldId id="298" r:id="rId14"/>
    <p:sldId id="299" r:id="rId15"/>
    <p:sldId id="300" r:id="rId16"/>
    <p:sldId id="301" r:id="rId17"/>
    <p:sldId id="302" r:id="rId18"/>
    <p:sldId id="303" r:id="rId19"/>
    <p:sldId id="310" r:id="rId20"/>
    <p:sldId id="311" r:id="rId21"/>
    <p:sldId id="312" r:id="rId22"/>
    <p:sldId id="313" r:id="rId23"/>
    <p:sldId id="314" r:id="rId24"/>
    <p:sldId id="315" r:id="rId25"/>
    <p:sldId id="318" r:id="rId26"/>
    <p:sldId id="319" r:id="rId27"/>
    <p:sldId id="320" r:id="rId28"/>
    <p:sldId id="288"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26" autoAdjust="0"/>
  </p:normalViewPr>
  <p:slideViewPr>
    <p:cSldViewPr snapToGrid="0" showGuides="1">
      <p:cViewPr varScale="1">
        <p:scale>
          <a:sx n="70" d="100"/>
          <a:sy n="70" d="100"/>
        </p:scale>
        <p:origin x="113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74AD5-6FF4-4CDF-AEEC-A6C7017E53FF}"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64D28-E4D1-4457-90C1-20D0F203AD94}" type="slidenum">
              <a:rPr lang="zh-CN" altLang="en-US" smtClean="0"/>
              <a:t>‹#›</a:t>
            </a:fld>
            <a:endParaRPr lang="zh-CN" altLang="en-US"/>
          </a:p>
        </p:txBody>
      </p:sp>
    </p:spTree>
    <p:extLst>
      <p:ext uri="{BB962C8B-B14F-4D97-AF65-F5344CB8AC3E}">
        <p14:creationId xmlns:p14="http://schemas.microsoft.com/office/powerpoint/2010/main" val="856942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a:t>
            </a:fld>
            <a:endParaRPr lang="zh-CN" altLang="en-US"/>
          </a:p>
        </p:txBody>
      </p:sp>
    </p:spTree>
    <p:extLst>
      <p:ext uri="{BB962C8B-B14F-4D97-AF65-F5344CB8AC3E}">
        <p14:creationId xmlns:p14="http://schemas.microsoft.com/office/powerpoint/2010/main" val="3927769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特征重合数目</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13</a:t>
            </a:fld>
            <a:endParaRPr lang="zh-CN" altLang="en-US"/>
          </a:p>
        </p:txBody>
      </p:sp>
    </p:spTree>
    <p:extLst>
      <p:ext uri="{BB962C8B-B14F-4D97-AF65-F5344CB8AC3E}">
        <p14:creationId xmlns:p14="http://schemas.microsoft.com/office/powerpoint/2010/main" val="3564274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14</a:t>
            </a:fld>
            <a:endParaRPr lang="zh-CN" altLang="en-US"/>
          </a:p>
        </p:txBody>
      </p:sp>
    </p:spTree>
    <p:extLst>
      <p:ext uri="{BB962C8B-B14F-4D97-AF65-F5344CB8AC3E}">
        <p14:creationId xmlns:p14="http://schemas.microsoft.com/office/powerpoint/2010/main" val="1244457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交叉算法的工作原理，是将第一个代码片段作为“基础”代码，而后针对集群当中的每一种其它方法以迭代方式对其进行剪枝。剪枝过程之后的剩余代码将成为所有方法中的共有代码，并成为代码建议中的组成部分</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16</a:t>
            </a:fld>
            <a:endParaRPr lang="zh-CN" altLang="en-US"/>
          </a:p>
        </p:txBody>
      </p:sp>
    </p:spTree>
    <p:extLst>
      <p:ext uri="{BB962C8B-B14F-4D97-AF65-F5344CB8AC3E}">
        <p14:creationId xmlns:p14="http://schemas.microsoft.com/office/powerpoint/2010/main" val="2576027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19</a:t>
            </a:fld>
            <a:endParaRPr lang="zh-CN" altLang="en-US"/>
          </a:p>
        </p:txBody>
      </p:sp>
    </p:spTree>
    <p:extLst>
      <p:ext uri="{BB962C8B-B14F-4D97-AF65-F5344CB8AC3E}">
        <p14:creationId xmlns:p14="http://schemas.microsoft.com/office/powerpoint/2010/main" val="4163765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recommended code also configures the Android Support Action Bar to show the home button and hide the activity title in order to create a more focused view. These</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24</a:t>
            </a:fld>
            <a:endParaRPr lang="zh-CN" altLang="en-US"/>
          </a:p>
        </p:txBody>
      </p:sp>
    </p:spTree>
    <p:extLst>
      <p:ext uri="{BB962C8B-B14F-4D97-AF65-F5344CB8AC3E}">
        <p14:creationId xmlns:p14="http://schemas.microsoft.com/office/powerpoint/2010/main" val="1791323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recommendations that belong to multiple categories, we counted them for each of the categories. </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25</a:t>
            </a:fld>
            <a:endParaRPr lang="zh-CN" altLang="en-US"/>
          </a:p>
        </p:txBody>
      </p:sp>
    </p:spTree>
    <p:extLst>
      <p:ext uri="{BB962C8B-B14F-4D97-AF65-F5344CB8AC3E}">
        <p14:creationId xmlns:p14="http://schemas.microsoft.com/office/powerpoint/2010/main" val="3336761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26</a:t>
            </a:fld>
            <a:endParaRPr lang="zh-CN" altLang="en-US"/>
          </a:p>
        </p:txBody>
      </p:sp>
    </p:spTree>
    <p:extLst>
      <p:ext uri="{BB962C8B-B14F-4D97-AF65-F5344CB8AC3E}">
        <p14:creationId xmlns:p14="http://schemas.microsoft.com/office/powerpoint/2010/main" val="1965927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Recall@100 because the first 100 methods in the </a:t>
            </a:r>
            <a:r>
              <a:rPr lang="en-US" altLang="zh-CN" dirty="0" err="1" smtClean="0"/>
              <a:t>reranked</a:t>
            </a:r>
            <a:r>
              <a:rPr lang="en-US" altLang="zh-CN" dirty="0" smtClean="0"/>
              <a:t> list are used in the clustering phase to create recommended code.</a:t>
            </a:r>
          </a:p>
          <a:p>
            <a:endParaRPr lang="en-US" altLang="zh-CN" dirty="0" smtClean="0"/>
          </a:p>
          <a:p>
            <a:r>
              <a:rPr lang="en-US" altLang="zh-CN" dirty="0" smtClean="0"/>
              <a:t>instead of creating a binary vector in the </a:t>
            </a:r>
            <a:r>
              <a:rPr lang="en-US" altLang="zh-CN" dirty="0" err="1" smtClean="0"/>
              <a:t>featurization</a:t>
            </a:r>
            <a:r>
              <a:rPr lang="en-US" altLang="zh-CN" dirty="0" smtClean="0"/>
              <a:t> stage, we created a normalized TF-IDF vector</a:t>
            </a:r>
          </a:p>
          <a:p>
            <a:r>
              <a:rPr lang="en-US" altLang="zh-CN" dirty="0" smtClean="0"/>
              <a:t>another conventional code search technique by simply treating a method body as a bag of words and using the standard TF-IDF technique for retrieval</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27</a:t>
            </a:fld>
            <a:endParaRPr lang="zh-CN" altLang="en-US"/>
          </a:p>
        </p:txBody>
      </p:sp>
    </p:spTree>
    <p:extLst>
      <p:ext uri="{BB962C8B-B14F-4D97-AF65-F5344CB8AC3E}">
        <p14:creationId xmlns:p14="http://schemas.microsoft.com/office/powerpoint/2010/main" val="61235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3</a:t>
            </a:fld>
            <a:endParaRPr lang="zh-CN" altLang="en-US"/>
          </a:p>
        </p:txBody>
      </p:sp>
    </p:spTree>
    <p:extLst>
      <p:ext uri="{BB962C8B-B14F-4D97-AF65-F5344CB8AC3E}">
        <p14:creationId xmlns:p14="http://schemas.microsoft.com/office/powerpoint/2010/main" val="392518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4</a:t>
            </a:fld>
            <a:endParaRPr lang="zh-CN" altLang="en-US"/>
          </a:p>
        </p:txBody>
      </p:sp>
    </p:spTree>
    <p:extLst>
      <p:ext uri="{BB962C8B-B14F-4D97-AF65-F5344CB8AC3E}">
        <p14:creationId xmlns:p14="http://schemas.microsoft.com/office/powerpoint/2010/main" val="683956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challenge in designing this search step is that a query snippet, unlike a natural language query, has structure, which should be taken into account while searching for code</a:t>
            </a:r>
          </a:p>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5</a:t>
            </a:fld>
            <a:endParaRPr lang="zh-CN" altLang="en-US"/>
          </a:p>
        </p:txBody>
      </p:sp>
    </p:spTree>
    <p:extLst>
      <p:ext uri="{BB962C8B-B14F-4D97-AF65-F5344CB8AC3E}">
        <p14:creationId xmlns:p14="http://schemas.microsoft.com/office/powerpoint/2010/main" val="306818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6</a:t>
            </a:fld>
            <a:endParaRPr lang="zh-CN" altLang="en-US"/>
          </a:p>
        </p:txBody>
      </p:sp>
    </p:spTree>
    <p:extLst>
      <p:ext uri="{BB962C8B-B14F-4D97-AF65-F5344CB8AC3E}">
        <p14:creationId xmlns:p14="http://schemas.microsoft.com/office/powerpoint/2010/main" val="260605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7</a:t>
            </a:fld>
            <a:endParaRPr lang="zh-CN" altLang="en-US"/>
          </a:p>
        </p:txBody>
      </p:sp>
    </p:spTree>
    <p:extLst>
      <p:ext uri="{BB962C8B-B14F-4D97-AF65-F5344CB8AC3E}">
        <p14:creationId xmlns:p14="http://schemas.microsoft.com/office/powerpoint/2010/main" val="2076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8</a:t>
            </a:fld>
            <a:endParaRPr lang="zh-CN" altLang="en-US"/>
          </a:p>
        </p:txBody>
      </p:sp>
    </p:spTree>
    <p:extLst>
      <p:ext uri="{BB962C8B-B14F-4D97-AF65-F5344CB8AC3E}">
        <p14:creationId xmlns:p14="http://schemas.microsoft.com/office/powerpoint/2010/main" val="3154433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instead of conventional abstract syntax tree representation because the representation only consists of program tokens and does not use any special language-specific rule names such as If Statement, block, </a:t>
            </a:r>
            <a:r>
              <a:rPr lang="en-US" altLang="zh-CN" dirty="0" err="1" smtClean="0"/>
              <a:t>etc</a:t>
            </a:r>
            <a:endParaRPr lang="en-US" altLang="zh-CN" dirty="0" smtClean="0"/>
          </a:p>
          <a:p>
            <a:r>
              <a:rPr lang="en-US" altLang="zh-CN" dirty="0" smtClean="0"/>
              <a:t>can be used uniformly across various programming languages. Moreover, one could perform an in-order traversal of a simplified parse tree and print the token names to obtain the original program albeit unformatted.</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9</a:t>
            </a:fld>
            <a:endParaRPr lang="zh-CN" altLang="en-US"/>
          </a:p>
        </p:txBody>
      </p:sp>
    </p:spTree>
    <p:extLst>
      <p:ext uri="{BB962C8B-B14F-4D97-AF65-F5344CB8AC3E}">
        <p14:creationId xmlns:p14="http://schemas.microsoft.com/office/powerpoint/2010/main" val="3636343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N(t): </a:t>
            </a:r>
            <a:r>
              <a:rPr lang="zh-CN" altLang="en-US" dirty="0" smtClean="0"/>
              <a:t>该节点及其子树上的所有</a:t>
            </a:r>
            <a:r>
              <a:rPr lang="en-US" altLang="zh-CN" dirty="0" smtClean="0"/>
              <a:t>non-keyword</a:t>
            </a:r>
          </a:p>
          <a:p>
            <a:r>
              <a:rPr lang="en-US" altLang="zh-CN" dirty="0" smtClean="0"/>
              <a:t>C(n): </a:t>
            </a:r>
            <a:r>
              <a:rPr lang="zh-CN" altLang="en-US" dirty="0" smtClean="0"/>
              <a:t>哪个节点的第几个孩子</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10</a:t>
            </a:fld>
            <a:endParaRPr lang="zh-CN" altLang="en-US"/>
          </a:p>
        </p:txBody>
      </p:sp>
    </p:spTree>
    <p:extLst>
      <p:ext uri="{BB962C8B-B14F-4D97-AF65-F5344CB8AC3E}">
        <p14:creationId xmlns:p14="http://schemas.microsoft.com/office/powerpoint/2010/main" val="187407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62A73A3-5179-4436-9DA5-26923056A940}" type="datetimeFigureOut">
              <a:rPr lang="zh-CN" altLang="en-US" smtClean="0"/>
              <a:t>2019/5/14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3012797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2A73A3-5179-4436-9DA5-26923056A940}" type="datetimeFigureOut">
              <a:rPr lang="zh-CN" altLang="en-US" smtClean="0"/>
              <a:t>2019/5/14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2462258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2A73A3-5179-4436-9DA5-26923056A940}" type="datetimeFigureOut">
              <a:rPr lang="zh-CN" altLang="en-US" smtClean="0"/>
              <a:t>2019/5/14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452468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977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2A73A3-5179-4436-9DA5-26923056A940}" type="datetimeFigureOut">
              <a:rPr lang="zh-CN" altLang="en-US" smtClean="0"/>
              <a:t>2019/5/14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427004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62A73A3-5179-4436-9DA5-26923056A940}" type="datetimeFigureOut">
              <a:rPr lang="zh-CN" altLang="en-US" smtClean="0"/>
              <a:t>2019/5/14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2846685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62A73A3-5179-4436-9DA5-26923056A940}" type="datetimeFigureOut">
              <a:rPr lang="zh-CN" altLang="en-US" smtClean="0"/>
              <a:t>2019/5/14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383039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2A73A3-5179-4436-9DA5-26923056A940}" type="datetimeFigureOut">
              <a:rPr lang="zh-CN" altLang="en-US" smtClean="0"/>
              <a:t>2019/5/14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3507798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62A73A3-5179-4436-9DA5-26923056A940}" type="datetimeFigureOut">
              <a:rPr lang="zh-CN" altLang="en-US" smtClean="0"/>
              <a:t>2019/5/14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377459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2A73A3-5179-4436-9DA5-26923056A940}" type="datetimeFigureOut">
              <a:rPr lang="zh-CN" altLang="en-US" smtClean="0"/>
              <a:t>2019/5/14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235264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62A73A3-5179-4436-9DA5-26923056A940}" type="datetimeFigureOut">
              <a:rPr lang="zh-CN" altLang="en-US" smtClean="0"/>
              <a:t>2019/5/14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77913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62A73A3-5179-4436-9DA5-26923056A940}" type="datetimeFigureOut">
              <a:rPr lang="zh-CN" altLang="en-US" smtClean="0"/>
              <a:t>2019/5/14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146233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A73A3-5179-4436-9DA5-26923056A940}" type="datetimeFigureOut">
              <a:rPr lang="zh-CN" altLang="en-US" smtClean="0"/>
              <a:t>2019/5/14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875986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93181" y="1806719"/>
            <a:ext cx="9750641" cy="624720"/>
          </a:xfrm>
        </p:spPr>
        <p:txBody>
          <a:bodyPr>
            <a:noAutofit/>
          </a:bodyPr>
          <a:lstStyle/>
          <a:p>
            <a:r>
              <a:rPr lang="fr-FR" altLang="zh-CN" sz="4000" dirty="0">
                <a:latin typeface="Arial" panose="020B0604020202020204" pitchFamily="34" charset="0"/>
                <a:cs typeface="Arial" panose="020B0604020202020204" pitchFamily="34" charset="0"/>
              </a:rPr>
              <a:t>Aroma: Code Recommendation via Structural Code Search</a:t>
            </a:r>
            <a:endParaRPr lang="zh-CN" altLang="en-US" sz="40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stretch>
            <a:fillRect/>
          </a:stretch>
        </p:blipFill>
        <p:spPr>
          <a:xfrm>
            <a:off x="2154037" y="3166335"/>
            <a:ext cx="7883925" cy="1927568"/>
          </a:xfrm>
          <a:prstGeom prst="rect">
            <a:avLst/>
          </a:prstGeom>
        </p:spPr>
      </p:pic>
    </p:spTree>
    <p:extLst>
      <p:ext uri="{BB962C8B-B14F-4D97-AF65-F5344CB8AC3E}">
        <p14:creationId xmlns:p14="http://schemas.microsoft.com/office/powerpoint/2010/main" val="3940775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Algorithm</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5" name="矩形 4"/>
          <p:cNvSpPr/>
          <p:nvPr/>
        </p:nvSpPr>
        <p:spPr>
          <a:xfrm>
            <a:off x="573219" y="1134853"/>
            <a:ext cx="9522888" cy="400110"/>
          </a:xfrm>
          <a:prstGeom prst="rect">
            <a:avLst/>
          </a:prstGeom>
        </p:spPr>
        <p:txBody>
          <a:bodyPr wrap="square">
            <a:spAutoFit/>
          </a:bodyPr>
          <a:lstStyle/>
          <a:p>
            <a:r>
              <a:rPr lang="en-US" altLang="zh-CN" sz="2000" b="1" dirty="0" smtClean="0"/>
              <a:t>Definitions</a:t>
            </a:r>
            <a:endParaRPr lang="zh-CN" altLang="en-US" sz="2000" b="1" dirty="0" smtClean="0"/>
          </a:p>
        </p:txBody>
      </p:sp>
      <p:sp>
        <p:nvSpPr>
          <p:cNvPr id="6" name="矩形 5"/>
          <p:cNvSpPr/>
          <p:nvPr/>
        </p:nvSpPr>
        <p:spPr>
          <a:xfrm>
            <a:off x="722049" y="1632142"/>
            <a:ext cx="6761827" cy="369332"/>
          </a:xfrm>
          <a:prstGeom prst="rect">
            <a:avLst/>
          </a:prstGeom>
        </p:spPr>
        <p:txBody>
          <a:bodyPr wrap="square">
            <a:spAutoFit/>
          </a:bodyPr>
          <a:lstStyle/>
          <a:p>
            <a:r>
              <a:rPr lang="zh-CN" altLang="en-US" dirty="0"/>
              <a:t>Given a simplified parse tree t, we use the following </a:t>
            </a:r>
            <a:r>
              <a:rPr lang="zh-CN" altLang="en-US" dirty="0" smtClean="0"/>
              <a:t>notations.</a:t>
            </a:r>
            <a:endParaRPr lang="zh-CN" altLang="en-US" dirty="0"/>
          </a:p>
        </p:txBody>
      </p:sp>
      <p:sp>
        <p:nvSpPr>
          <p:cNvPr id="7" name="矩形 6"/>
          <p:cNvSpPr/>
          <p:nvPr/>
        </p:nvSpPr>
        <p:spPr>
          <a:xfrm>
            <a:off x="828581" y="2098653"/>
            <a:ext cx="11363419" cy="2646878"/>
          </a:xfrm>
          <a:prstGeom prst="rect">
            <a:avLst/>
          </a:prstGeom>
        </p:spPr>
        <p:txBody>
          <a:bodyPr wrap="square">
            <a:spAutoFit/>
          </a:bodyPr>
          <a:lstStyle/>
          <a:p>
            <a:pPr marL="285750" indent="-285750">
              <a:spcAft>
                <a:spcPts val="1200"/>
              </a:spcAft>
              <a:buFont typeface="Arial" panose="020B0604020202020204" pitchFamily="34" charset="0"/>
              <a:buChar char="•"/>
            </a:pPr>
            <a:r>
              <a:rPr lang="zh-CN" altLang="en-US" dirty="0" smtClean="0"/>
              <a:t>L</a:t>
            </a:r>
            <a:r>
              <a:rPr lang="zh-CN" altLang="en-US" dirty="0"/>
              <a:t>(t) denotes the label of the tree t. E.g. L(if##</a:t>
            </a:r>
            <a:r>
              <a:rPr lang="zh-CN" altLang="en-US" sz="1400" dirty="0"/>
              <a:t>1</a:t>
            </a:r>
            <a:r>
              <a:rPr lang="zh-CN" altLang="en-US" dirty="0"/>
              <a:t>) = if</a:t>
            </a:r>
            <a:r>
              <a:rPr lang="zh-CN" altLang="en-US" dirty="0" smtClean="0"/>
              <a:t>##.</a:t>
            </a:r>
            <a:endParaRPr lang="en-US" altLang="zh-CN" dirty="0" smtClean="0"/>
          </a:p>
          <a:p>
            <a:pPr marL="285750" indent="-285750">
              <a:spcAft>
                <a:spcPts val="1200"/>
              </a:spcAft>
              <a:buFont typeface="Arial" panose="020B0604020202020204" pitchFamily="34" charset="0"/>
              <a:buChar char="•"/>
            </a:pPr>
            <a:r>
              <a:rPr lang="zh-CN" altLang="en-US" dirty="0" smtClean="0"/>
              <a:t>N</a:t>
            </a:r>
            <a:r>
              <a:rPr lang="zh-CN" altLang="en-US" dirty="0"/>
              <a:t>(t) denotes the list </a:t>
            </a:r>
            <a:r>
              <a:rPr lang="zh-CN" altLang="en-US" dirty="0" smtClean="0"/>
              <a:t>of all </a:t>
            </a:r>
            <a:r>
              <a:rPr lang="zh-CN" altLang="en-US" dirty="0"/>
              <a:t>non-keyword tokens present in t or in any of its sub-trees, in the same order as appearing in the source code. E.g. N(#.#</a:t>
            </a:r>
            <a:r>
              <a:rPr lang="zh-CN" altLang="en-US" sz="1400" dirty="0"/>
              <a:t>28</a:t>
            </a:r>
            <a:r>
              <a:rPr lang="zh-CN" altLang="en-US" dirty="0"/>
              <a:t>) = [ViewGroup</a:t>
            </a:r>
            <a:r>
              <a:rPr lang="zh-CN" altLang="en-US" sz="1400" dirty="0"/>
              <a:t>36</a:t>
            </a:r>
            <a:r>
              <a:rPr lang="zh-CN" altLang="en-US" dirty="0"/>
              <a:t>, view</a:t>
            </a:r>
            <a:r>
              <a:rPr lang="zh-CN" altLang="en-US" sz="1400" dirty="0"/>
              <a:t>37</a:t>
            </a:r>
            <a:r>
              <a:rPr lang="zh-CN" altLang="en-US" dirty="0"/>
              <a:t>, getChildAt</a:t>
            </a:r>
            <a:r>
              <a:rPr lang="zh-CN" altLang="en-US" sz="1400" dirty="0"/>
              <a:t>34</a:t>
            </a:r>
            <a:r>
              <a:rPr lang="zh-CN" altLang="en-US" dirty="0"/>
              <a:t>, i</a:t>
            </a:r>
            <a:r>
              <a:rPr lang="zh-CN" altLang="en-US" sz="1400" dirty="0"/>
              <a:t>35</a:t>
            </a:r>
            <a:r>
              <a:rPr lang="zh-CN" altLang="en-US" dirty="0" smtClean="0"/>
              <a:t>].</a:t>
            </a:r>
            <a:endParaRPr lang="en-US" altLang="zh-CN" dirty="0" smtClean="0"/>
          </a:p>
          <a:p>
            <a:pPr marL="285750" indent="-285750">
              <a:spcAft>
                <a:spcPts val="1200"/>
              </a:spcAft>
              <a:buFont typeface="Arial" panose="020B0604020202020204" pitchFamily="34" charset="0"/>
              <a:buChar char="•"/>
            </a:pPr>
            <a:r>
              <a:rPr lang="zh-CN" altLang="en-US" dirty="0" smtClean="0"/>
              <a:t>P</a:t>
            </a:r>
            <a:r>
              <a:rPr lang="zh-CN" altLang="en-US" dirty="0"/>
              <a:t>(</a:t>
            </a:r>
            <a:r>
              <a:rPr lang="zh-CN" altLang="en-US" dirty="0" smtClean="0"/>
              <a:t>n</a:t>
            </a:r>
            <a:r>
              <a:rPr lang="en-US" altLang="zh-CN" dirty="0" smtClean="0"/>
              <a:t>) </a:t>
            </a:r>
            <a:r>
              <a:rPr lang="zh-CN" altLang="en-US" dirty="0" smtClean="0"/>
              <a:t>denote</a:t>
            </a:r>
            <a:r>
              <a:rPr lang="en-US" altLang="zh-CN" dirty="0" smtClean="0"/>
              <a:t>s</a:t>
            </a:r>
            <a:r>
              <a:rPr lang="zh-CN" altLang="en-US" dirty="0" smtClean="0"/>
              <a:t> </a:t>
            </a:r>
            <a:r>
              <a:rPr lang="zh-CN" altLang="en-US" dirty="0"/>
              <a:t>the parent </a:t>
            </a:r>
            <a:r>
              <a:rPr lang="zh-CN" altLang="en-US" dirty="0" smtClean="0"/>
              <a:t>of n. </a:t>
            </a:r>
            <a:r>
              <a:rPr lang="zh-CN" altLang="en-US" dirty="0"/>
              <a:t>E.g. P(view</a:t>
            </a:r>
            <a:r>
              <a:rPr lang="zh-CN" altLang="en-US" sz="1200" dirty="0"/>
              <a:t>6</a:t>
            </a:r>
            <a:r>
              <a:rPr lang="zh-CN" altLang="en-US" dirty="0"/>
              <a:t>) = #instanceof#</a:t>
            </a:r>
            <a:r>
              <a:rPr lang="zh-CN" altLang="en-US" sz="1200" dirty="0"/>
              <a:t>4</a:t>
            </a:r>
            <a:r>
              <a:rPr lang="zh-CN" altLang="en-US" dirty="0" smtClean="0"/>
              <a:t>.</a:t>
            </a:r>
            <a:endParaRPr lang="en-US" altLang="zh-CN" dirty="0" smtClean="0"/>
          </a:p>
          <a:p>
            <a:pPr marL="285750" indent="-285750">
              <a:spcAft>
                <a:spcPts val="1200"/>
              </a:spcAft>
              <a:buFont typeface="Arial" panose="020B0604020202020204" pitchFamily="34" charset="0"/>
              <a:buChar char="•"/>
            </a:pPr>
            <a:r>
              <a:rPr lang="en-US" altLang="zh-CN" dirty="0" smtClean="0"/>
              <a:t>if </a:t>
            </a:r>
            <a:r>
              <a:rPr lang="en-US" altLang="zh-CN" dirty="0"/>
              <a:t>n</a:t>
            </a:r>
            <a:r>
              <a:rPr lang="en-US" altLang="zh-CN" sz="1200" dirty="0"/>
              <a:t>2</a:t>
            </a:r>
            <a:r>
              <a:rPr lang="en-US" altLang="zh-CN" dirty="0"/>
              <a:t> appears after n</a:t>
            </a:r>
            <a:r>
              <a:rPr lang="en-US" altLang="zh-CN" sz="1200" dirty="0"/>
              <a:t>1</a:t>
            </a:r>
            <a:r>
              <a:rPr lang="en-US" altLang="zh-CN" dirty="0"/>
              <a:t> in the program </a:t>
            </a:r>
            <a:r>
              <a:rPr lang="en-US" altLang="zh-CN" dirty="0" smtClean="0"/>
              <a:t>without </a:t>
            </a:r>
            <a:r>
              <a:rPr lang="en-US" altLang="zh-CN" dirty="0"/>
              <a:t>any intervening non-keyword token, then we use </a:t>
            </a:r>
            <a:r>
              <a:rPr lang="en-US" altLang="zh-CN" dirty="0" err="1"/>
              <a:t>Prev</a:t>
            </a:r>
            <a:r>
              <a:rPr lang="en-US" altLang="zh-CN" dirty="0"/>
              <a:t>(n</a:t>
            </a:r>
            <a:r>
              <a:rPr lang="en-US" altLang="zh-CN" sz="1200" dirty="0"/>
              <a:t>2</a:t>
            </a:r>
            <a:r>
              <a:rPr lang="en-US" altLang="zh-CN" dirty="0"/>
              <a:t>) to denote n</a:t>
            </a:r>
            <a:r>
              <a:rPr lang="en-US" altLang="zh-CN" sz="1200" dirty="0"/>
              <a:t>1</a:t>
            </a:r>
            <a:r>
              <a:rPr lang="en-US" altLang="zh-CN" dirty="0"/>
              <a:t> and Next(n</a:t>
            </a:r>
            <a:r>
              <a:rPr lang="en-US" altLang="zh-CN" sz="1200" dirty="0"/>
              <a:t>1</a:t>
            </a:r>
            <a:r>
              <a:rPr lang="en-US" altLang="zh-CN" dirty="0"/>
              <a:t>) to denote n</a:t>
            </a:r>
            <a:r>
              <a:rPr lang="en-US" altLang="zh-CN" sz="1200" dirty="0"/>
              <a:t>2</a:t>
            </a:r>
            <a:r>
              <a:rPr lang="en-US" altLang="zh-CN" dirty="0"/>
              <a:t>. E.g. </a:t>
            </a:r>
            <a:r>
              <a:rPr lang="en-US" altLang="zh-CN" dirty="0" err="1"/>
              <a:t>Prev</a:t>
            </a:r>
            <a:r>
              <a:rPr lang="en-US" altLang="zh-CN" dirty="0"/>
              <a:t>(view</a:t>
            </a:r>
            <a:r>
              <a:rPr lang="en-US" altLang="zh-CN" sz="1200" dirty="0"/>
              <a:t>30</a:t>
            </a:r>
            <a:r>
              <a:rPr lang="en-US" altLang="zh-CN" dirty="0"/>
              <a:t>) = ViewGroup</a:t>
            </a:r>
            <a:r>
              <a:rPr lang="en-US" altLang="zh-CN" sz="1200" dirty="0"/>
              <a:t>29</a:t>
            </a:r>
            <a:r>
              <a:rPr lang="en-US" altLang="zh-CN" dirty="0"/>
              <a:t>, Next(ViewGroup</a:t>
            </a:r>
            <a:r>
              <a:rPr lang="en-US" altLang="zh-CN" sz="1200" dirty="0"/>
              <a:t>29</a:t>
            </a:r>
            <a:r>
              <a:rPr lang="en-US" altLang="zh-CN" dirty="0"/>
              <a:t>) = view</a:t>
            </a:r>
            <a:r>
              <a:rPr lang="en-US" altLang="zh-CN" sz="1200" dirty="0"/>
              <a:t>30</a:t>
            </a:r>
            <a:r>
              <a:rPr lang="en-US" altLang="zh-CN" dirty="0" smtClean="0"/>
              <a:t>.</a:t>
            </a:r>
          </a:p>
          <a:p>
            <a:pPr marL="285750" indent="-285750">
              <a:spcAft>
                <a:spcPts val="600"/>
              </a:spcAft>
              <a:buFont typeface="Arial" panose="020B0604020202020204" pitchFamily="34" charset="0"/>
              <a:buChar char="•"/>
            </a:pPr>
            <a:endParaRPr lang="en-US" altLang="zh-CN" dirty="0" smtClean="0"/>
          </a:p>
        </p:txBody>
      </p:sp>
      <p:sp>
        <p:nvSpPr>
          <p:cNvPr id="8" name="矩形 7"/>
          <p:cNvSpPr/>
          <p:nvPr/>
        </p:nvSpPr>
        <p:spPr>
          <a:xfrm>
            <a:off x="828581" y="4379474"/>
            <a:ext cx="11363419" cy="1277273"/>
          </a:xfrm>
          <a:prstGeom prst="rect">
            <a:avLst/>
          </a:prstGeom>
        </p:spPr>
        <p:txBody>
          <a:bodyPr wrap="square">
            <a:spAutoFit/>
          </a:bodyPr>
          <a:lstStyle/>
          <a:p>
            <a:pPr marL="285750" indent="-285750">
              <a:spcAft>
                <a:spcPts val="600"/>
              </a:spcAft>
              <a:buFont typeface="Arial" panose="020B0604020202020204" pitchFamily="34" charset="0"/>
              <a:buChar char="•"/>
            </a:pPr>
            <a:r>
              <a:rPr lang="en-US" altLang="zh-CN" dirty="0" smtClean="0"/>
              <a:t>if </a:t>
            </a:r>
            <a:r>
              <a:rPr lang="en-US" altLang="zh-CN" dirty="0"/>
              <a:t>n</a:t>
            </a:r>
            <a:r>
              <a:rPr lang="en-US" altLang="zh-CN" sz="1200" dirty="0"/>
              <a:t>1</a:t>
            </a:r>
            <a:r>
              <a:rPr lang="en-US" altLang="zh-CN" dirty="0"/>
              <a:t> and n</a:t>
            </a:r>
            <a:r>
              <a:rPr lang="en-US" altLang="zh-CN" sz="1200" dirty="0"/>
              <a:t>2</a:t>
            </a:r>
            <a:r>
              <a:rPr lang="en-US" altLang="zh-CN" dirty="0"/>
              <a:t> are the two consecutive usages of the variable in the source code, then we use </a:t>
            </a:r>
            <a:r>
              <a:rPr lang="en-US" altLang="zh-CN" dirty="0" err="1"/>
              <a:t>PrevUse</a:t>
            </a:r>
            <a:r>
              <a:rPr lang="en-US" altLang="zh-CN" dirty="0"/>
              <a:t>(n</a:t>
            </a:r>
            <a:r>
              <a:rPr lang="en-US" altLang="zh-CN" sz="1200" dirty="0"/>
              <a:t>2</a:t>
            </a:r>
            <a:r>
              <a:rPr lang="en-US" altLang="zh-CN" dirty="0"/>
              <a:t>) to denote n</a:t>
            </a:r>
            <a:r>
              <a:rPr lang="en-US" altLang="zh-CN" sz="1200" dirty="0"/>
              <a:t>1</a:t>
            </a:r>
            <a:r>
              <a:rPr lang="en-US" altLang="zh-CN" dirty="0"/>
              <a:t> and </a:t>
            </a:r>
            <a:r>
              <a:rPr lang="en-US" altLang="zh-CN" dirty="0" err="1"/>
              <a:t>NextUse</a:t>
            </a:r>
            <a:r>
              <a:rPr lang="en-US" altLang="zh-CN" dirty="0"/>
              <a:t>(n</a:t>
            </a:r>
            <a:r>
              <a:rPr lang="en-US" altLang="zh-CN" sz="1200" dirty="0"/>
              <a:t>1</a:t>
            </a:r>
            <a:r>
              <a:rPr lang="en-US" altLang="zh-CN" dirty="0"/>
              <a:t>) to </a:t>
            </a:r>
            <a:r>
              <a:rPr lang="en-US" altLang="zh-CN" dirty="0" smtClean="0"/>
              <a:t>denote n</a:t>
            </a:r>
            <a:r>
              <a:rPr lang="en-US" altLang="zh-CN" sz="1200" dirty="0" smtClean="0"/>
              <a:t>2</a:t>
            </a:r>
            <a:r>
              <a:rPr lang="en-US" altLang="zh-CN" dirty="0"/>
              <a:t>. E.g. </a:t>
            </a:r>
            <a:r>
              <a:rPr lang="en-US" altLang="zh-CN" dirty="0" err="1"/>
              <a:t>PrevUse</a:t>
            </a:r>
            <a:r>
              <a:rPr lang="en-US" altLang="zh-CN" dirty="0"/>
              <a:t>(view</a:t>
            </a:r>
            <a:r>
              <a:rPr lang="en-US" altLang="zh-CN" sz="1200" dirty="0"/>
              <a:t>30</a:t>
            </a:r>
            <a:r>
              <a:rPr lang="en-US" altLang="zh-CN" dirty="0"/>
              <a:t>) = view</a:t>
            </a:r>
            <a:r>
              <a:rPr lang="en-US" altLang="zh-CN" sz="1200" dirty="0"/>
              <a:t>6</a:t>
            </a:r>
            <a:r>
              <a:rPr lang="en-US" altLang="zh-CN" dirty="0"/>
              <a:t>, </a:t>
            </a:r>
            <a:r>
              <a:rPr lang="en-US" altLang="zh-CN" dirty="0" err="1"/>
              <a:t>NextUse</a:t>
            </a:r>
            <a:r>
              <a:rPr lang="en-US" altLang="zh-CN" dirty="0"/>
              <a:t>(view</a:t>
            </a:r>
            <a:r>
              <a:rPr lang="en-US" altLang="zh-CN" sz="1200" dirty="0"/>
              <a:t>30</a:t>
            </a:r>
            <a:r>
              <a:rPr lang="en-US" altLang="zh-CN" dirty="0"/>
              <a:t>) = view</a:t>
            </a:r>
            <a:r>
              <a:rPr lang="en-US" altLang="zh-CN" sz="1200" dirty="0"/>
              <a:t>37</a:t>
            </a:r>
            <a:r>
              <a:rPr lang="en-US" altLang="zh-CN" dirty="0" smtClean="0"/>
              <a:t>.</a:t>
            </a:r>
          </a:p>
          <a:p>
            <a:pPr marL="285750" indent="-285750">
              <a:spcAft>
                <a:spcPts val="600"/>
              </a:spcAft>
              <a:buFont typeface="Arial" panose="020B0604020202020204" pitchFamily="34" charset="0"/>
              <a:buChar char="•"/>
            </a:pPr>
            <a:r>
              <a:rPr lang="en-US" altLang="zh-CN" dirty="0" smtClean="0"/>
              <a:t>If </a:t>
            </a:r>
            <a:r>
              <a:rPr lang="en-US" altLang="zh-CN" dirty="0"/>
              <a:t>n is a non-keyword token denoting a local variable and it is the </a:t>
            </a:r>
            <a:r>
              <a:rPr lang="en-US" altLang="zh-CN" dirty="0" err="1" smtClean="0"/>
              <a:t>i-th</a:t>
            </a:r>
            <a:r>
              <a:rPr lang="en-US" altLang="zh-CN" dirty="0" smtClean="0"/>
              <a:t> </a:t>
            </a:r>
            <a:r>
              <a:rPr lang="en-US" altLang="zh-CN" dirty="0"/>
              <a:t>child of its parent t, then the context </a:t>
            </a:r>
            <a:r>
              <a:rPr lang="en-US" altLang="zh-CN" dirty="0" smtClean="0"/>
              <a:t>of n</a:t>
            </a:r>
            <a:r>
              <a:rPr lang="en-US" altLang="zh-CN" dirty="0"/>
              <a:t>, denoted by C(n), is defined to be:  </a:t>
            </a:r>
            <a:r>
              <a:rPr lang="en-US" altLang="zh-CN" dirty="0" smtClean="0"/>
              <a:t>(</a:t>
            </a:r>
            <a:r>
              <a:rPr lang="en-US" altLang="zh-CN" dirty="0" err="1"/>
              <a:t>i</a:t>
            </a:r>
            <a:r>
              <a:rPr lang="en-US" altLang="zh-CN" dirty="0"/>
              <a:t>, L(t)), if L(t) </a:t>
            </a:r>
            <a:r>
              <a:rPr lang="zh-CN" altLang="en-US" dirty="0" smtClean="0"/>
              <a:t>≠ </a:t>
            </a:r>
            <a:r>
              <a:rPr lang="en-US" altLang="zh-CN" dirty="0" smtClean="0"/>
              <a:t>#.#. </a:t>
            </a:r>
            <a:r>
              <a:rPr lang="en-US" altLang="zh-CN" dirty="0"/>
              <a:t>E.g. C(view30) = (2, (#)#). </a:t>
            </a:r>
            <a:endParaRPr lang="en-US" altLang="zh-CN" dirty="0" smtClean="0"/>
          </a:p>
        </p:txBody>
      </p:sp>
    </p:spTree>
    <p:extLst>
      <p:ext uri="{BB962C8B-B14F-4D97-AF65-F5344CB8AC3E}">
        <p14:creationId xmlns:p14="http://schemas.microsoft.com/office/powerpoint/2010/main" val="833785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Algorithm</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5" name="矩形 4"/>
          <p:cNvSpPr/>
          <p:nvPr/>
        </p:nvSpPr>
        <p:spPr>
          <a:xfrm>
            <a:off x="573219" y="1134853"/>
            <a:ext cx="9522888" cy="400110"/>
          </a:xfrm>
          <a:prstGeom prst="rect">
            <a:avLst/>
          </a:prstGeom>
        </p:spPr>
        <p:txBody>
          <a:bodyPr wrap="square">
            <a:spAutoFit/>
          </a:bodyPr>
          <a:lstStyle/>
          <a:p>
            <a:r>
              <a:rPr lang="en-US" altLang="zh-CN" sz="2000" b="1" dirty="0" err="1"/>
              <a:t>Featurization</a:t>
            </a:r>
            <a:endParaRPr lang="zh-CN" altLang="en-US" sz="2000" b="1" dirty="0" smtClean="0"/>
          </a:p>
        </p:txBody>
      </p:sp>
      <p:sp>
        <p:nvSpPr>
          <p:cNvPr id="6" name="矩形 5"/>
          <p:cNvSpPr/>
          <p:nvPr/>
        </p:nvSpPr>
        <p:spPr>
          <a:xfrm>
            <a:off x="677662" y="1780164"/>
            <a:ext cx="11469951" cy="646331"/>
          </a:xfrm>
          <a:prstGeom prst="rect">
            <a:avLst/>
          </a:prstGeom>
        </p:spPr>
        <p:txBody>
          <a:bodyPr wrap="square">
            <a:spAutoFit/>
          </a:bodyPr>
          <a:lstStyle/>
          <a:p>
            <a:r>
              <a:rPr lang="en-US" altLang="zh-CN" dirty="0" smtClean="0"/>
              <a:t>Given </a:t>
            </a:r>
            <a:r>
              <a:rPr lang="en-US" altLang="zh-CN" dirty="0"/>
              <a:t>a simplified parse tree, we extract four kinds of features </a:t>
            </a:r>
            <a:r>
              <a:rPr lang="en-US" altLang="zh-CN" b="1" dirty="0"/>
              <a:t>for each non-keyword token n </a:t>
            </a:r>
            <a:r>
              <a:rPr lang="en-US" altLang="zh-CN" dirty="0"/>
              <a:t>in the program represented by the tree:</a:t>
            </a:r>
            <a:endParaRPr lang="zh-CN" altLang="en-US" dirty="0"/>
          </a:p>
        </p:txBody>
      </p:sp>
      <p:sp>
        <p:nvSpPr>
          <p:cNvPr id="7" name="矩形 6"/>
          <p:cNvSpPr/>
          <p:nvPr/>
        </p:nvSpPr>
        <p:spPr>
          <a:xfrm>
            <a:off x="784194" y="2555472"/>
            <a:ext cx="11363419" cy="1985159"/>
          </a:xfrm>
          <a:prstGeom prst="rect">
            <a:avLst/>
          </a:prstGeom>
        </p:spPr>
        <p:txBody>
          <a:bodyPr wrap="square">
            <a:spAutoFit/>
          </a:bodyPr>
          <a:lstStyle/>
          <a:p>
            <a:pPr marL="285750" indent="-285750">
              <a:spcAft>
                <a:spcPts val="600"/>
              </a:spcAft>
              <a:buFont typeface="Arial" panose="020B0604020202020204" pitchFamily="34" charset="0"/>
              <a:buChar char="•"/>
            </a:pPr>
            <a:r>
              <a:rPr lang="en-US" altLang="zh-CN" i="1" dirty="0" smtClean="0"/>
              <a:t>Token Feature </a:t>
            </a:r>
            <a:r>
              <a:rPr lang="en-US" altLang="zh-CN" dirty="0" smtClean="0"/>
              <a:t>of the form </a:t>
            </a:r>
            <a:r>
              <a:rPr lang="en-US" altLang="zh-CN" dirty="0"/>
              <a:t>n: </a:t>
            </a:r>
            <a:r>
              <a:rPr lang="en-US" altLang="zh-CN" dirty="0" smtClean="0"/>
              <a:t>If n </a:t>
            </a:r>
            <a:r>
              <a:rPr lang="en-US" altLang="zh-CN" dirty="0"/>
              <a:t>is a local variable, then we replace n with the special token </a:t>
            </a:r>
            <a:r>
              <a:rPr lang="en-US" altLang="zh-CN" b="1" dirty="0"/>
              <a:t>#VAR</a:t>
            </a:r>
            <a:r>
              <a:rPr lang="en-US" altLang="zh-CN" dirty="0"/>
              <a:t>. we do not replace global variables and method names with #VAR. This is because such identifiers are often part of some library API and cannot be alpha-renamed to obtain equivalent programs</a:t>
            </a:r>
            <a:r>
              <a:rPr lang="en-US" altLang="zh-CN" dirty="0" smtClean="0"/>
              <a:t>.</a:t>
            </a:r>
          </a:p>
          <a:p>
            <a:pPr marL="285750" indent="-285750">
              <a:spcAft>
                <a:spcPts val="600"/>
              </a:spcAft>
              <a:buFont typeface="Arial" panose="020B0604020202020204" pitchFamily="34" charset="0"/>
              <a:buChar char="•"/>
            </a:pPr>
            <a:r>
              <a:rPr lang="en-US" altLang="zh-CN" i="1" dirty="0" smtClean="0"/>
              <a:t>Parent Features </a:t>
            </a:r>
            <a:r>
              <a:rPr lang="en-US" altLang="zh-CN" dirty="0" smtClean="0"/>
              <a:t>of the form </a:t>
            </a:r>
            <a:r>
              <a:rPr lang="pt-BR" altLang="zh-CN" dirty="0"/>
              <a:t>(n, i</a:t>
            </a:r>
            <a:r>
              <a:rPr lang="pt-BR" altLang="zh-CN" sz="1200" dirty="0"/>
              <a:t>1</a:t>
            </a:r>
            <a:r>
              <a:rPr lang="pt-BR" altLang="zh-CN" dirty="0"/>
              <a:t>, L(t</a:t>
            </a:r>
            <a:r>
              <a:rPr lang="pt-BR" altLang="zh-CN" sz="1200" dirty="0"/>
              <a:t>1</a:t>
            </a:r>
            <a:r>
              <a:rPr lang="pt-BR" altLang="zh-CN" dirty="0"/>
              <a:t>)), (n, i</a:t>
            </a:r>
            <a:r>
              <a:rPr lang="pt-BR" altLang="zh-CN" sz="1200" dirty="0"/>
              <a:t>2</a:t>
            </a:r>
            <a:r>
              <a:rPr lang="pt-BR" altLang="zh-CN" dirty="0"/>
              <a:t>, L(t</a:t>
            </a:r>
            <a:r>
              <a:rPr lang="pt-BR" altLang="zh-CN" sz="1200" dirty="0"/>
              <a:t>2</a:t>
            </a:r>
            <a:r>
              <a:rPr lang="pt-BR" altLang="zh-CN" dirty="0"/>
              <a:t>)), and (n, i</a:t>
            </a:r>
            <a:r>
              <a:rPr lang="pt-BR" altLang="zh-CN" sz="1200" dirty="0"/>
              <a:t>3</a:t>
            </a:r>
            <a:r>
              <a:rPr lang="pt-BR" altLang="zh-CN" dirty="0"/>
              <a:t>, L(t</a:t>
            </a:r>
            <a:r>
              <a:rPr lang="pt-BR" altLang="zh-CN" sz="1200" dirty="0"/>
              <a:t>3</a:t>
            </a:r>
            <a:r>
              <a:rPr lang="pt-BR" altLang="zh-CN" dirty="0" smtClean="0"/>
              <a:t>))</a:t>
            </a:r>
          </a:p>
          <a:p>
            <a:pPr marL="285750" indent="-285750">
              <a:spcAft>
                <a:spcPts val="600"/>
              </a:spcAft>
              <a:buFont typeface="Arial" panose="020B0604020202020204" pitchFamily="34" charset="0"/>
              <a:buChar char="•"/>
            </a:pPr>
            <a:r>
              <a:rPr lang="en-US" altLang="zh-CN" i="1" dirty="0" smtClean="0"/>
              <a:t>Sibling Features </a:t>
            </a:r>
            <a:r>
              <a:rPr lang="en-US" altLang="zh-CN" dirty="0" smtClean="0"/>
              <a:t>of the form (n, Next(n)) and (</a:t>
            </a:r>
            <a:r>
              <a:rPr lang="en-US" altLang="zh-CN" dirty="0" err="1" smtClean="0"/>
              <a:t>Prev</a:t>
            </a:r>
            <a:r>
              <a:rPr lang="en-US" altLang="zh-CN" dirty="0" smtClean="0"/>
              <a:t>(n),n)</a:t>
            </a:r>
          </a:p>
          <a:p>
            <a:pPr marL="285750" indent="-285750">
              <a:spcAft>
                <a:spcPts val="600"/>
              </a:spcAft>
              <a:buFont typeface="Arial" panose="020B0604020202020204" pitchFamily="34" charset="0"/>
              <a:buChar char="•"/>
            </a:pPr>
            <a:r>
              <a:rPr lang="en-US" altLang="zh-CN" i="1" dirty="0" smtClean="0"/>
              <a:t>Variable Usage Features </a:t>
            </a:r>
            <a:r>
              <a:rPr lang="en-US" altLang="zh-CN" dirty="0" smtClean="0"/>
              <a:t>of the form (C(</a:t>
            </a:r>
            <a:r>
              <a:rPr lang="en-US" altLang="zh-CN" dirty="0" err="1" smtClean="0"/>
              <a:t>PrevUse</a:t>
            </a:r>
            <a:r>
              <a:rPr lang="en-US" altLang="zh-CN" dirty="0" smtClean="0"/>
              <a:t>(n)), C(n)) and (</a:t>
            </a:r>
            <a:r>
              <a:rPr lang="en-US" altLang="zh-CN" smtClean="0"/>
              <a:t>C(n</a:t>
            </a:r>
            <a:r>
              <a:rPr lang="en-US" altLang="zh-CN" smtClean="0"/>
              <a:t>), C(</a:t>
            </a:r>
            <a:r>
              <a:rPr lang="en-US" altLang="zh-CN" dirty="0" err="1" smtClean="0"/>
              <a:t>NextUse</a:t>
            </a:r>
            <a:r>
              <a:rPr lang="en-US" altLang="zh-CN" dirty="0" smtClean="0"/>
              <a:t>(n</a:t>
            </a:r>
            <a:r>
              <a:rPr lang="en-US" altLang="zh-CN" dirty="0" smtClean="0"/>
              <a:t>)))</a:t>
            </a:r>
          </a:p>
        </p:txBody>
      </p:sp>
      <p:sp>
        <p:nvSpPr>
          <p:cNvPr id="3" name="矩形 2"/>
          <p:cNvSpPr/>
          <p:nvPr/>
        </p:nvSpPr>
        <p:spPr>
          <a:xfrm>
            <a:off x="784194" y="4798584"/>
            <a:ext cx="10232994" cy="369332"/>
          </a:xfrm>
          <a:prstGeom prst="rect">
            <a:avLst/>
          </a:prstGeom>
        </p:spPr>
        <p:txBody>
          <a:bodyPr wrap="square">
            <a:spAutoFit/>
          </a:bodyPr>
          <a:lstStyle/>
          <a:p>
            <a:r>
              <a:rPr lang="zh-CN" altLang="en-US" dirty="0"/>
              <a:t>For a non-keyword token n ∈ N(t), we use F(n) to </a:t>
            </a:r>
            <a:r>
              <a:rPr lang="zh-CN" altLang="en-US" dirty="0" smtClean="0"/>
              <a:t>denote the </a:t>
            </a:r>
            <a:r>
              <a:rPr lang="zh-CN" altLang="en-US" dirty="0"/>
              <a:t>multi-set of features extracted for n. </a:t>
            </a:r>
          </a:p>
        </p:txBody>
      </p:sp>
      <p:sp>
        <p:nvSpPr>
          <p:cNvPr id="8" name="矩形 7"/>
          <p:cNvSpPr/>
          <p:nvPr/>
        </p:nvSpPr>
        <p:spPr>
          <a:xfrm>
            <a:off x="784194" y="5425869"/>
            <a:ext cx="11094128" cy="646331"/>
          </a:xfrm>
          <a:prstGeom prst="rect">
            <a:avLst/>
          </a:prstGeom>
        </p:spPr>
        <p:txBody>
          <a:bodyPr wrap="square">
            <a:spAutoFit/>
          </a:bodyPr>
          <a:lstStyle/>
          <a:p>
            <a:r>
              <a:rPr lang="zh-CN" altLang="en-US" dirty="0"/>
              <a:t>For a simplified parse tree t, we use F(t) to denote the multi-set of features of all non-keyword tokens in t, i.e. F(t) = F(N(t)).</a:t>
            </a:r>
          </a:p>
        </p:txBody>
      </p:sp>
    </p:spTree>
    <p:extLst>
      <p:ext uri="{BB962C8B-B14F-4D97-AF65-F5344CB8AC3E}">
        <p14:creationId xmlns:p14="http://schemas.microsoft.com/office/powerpoint/2010/main" val="367842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Algorithm</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5" name="矩形 4"/>
          <p:cNvSpPr/>
          <p:nvPr/>
        </p:nvSpPr>
        <p:spPr>
          <a:xfrm>
            <a:off x="573219" y="1134853"/>
            <a:ext cx="9522888" cy="400110"/>
          </a:xfrm>
          <a:prstGeom prst="rect">
            <a:avLst/>
          </a:prstGeom>
        </p:spPr>
        <p:txBody>
          <a:bodyPr wrap="square">
            <a:spAutoFit/>
          </a:bodyPr>
          <a:lstStyle/>
          <a:p>
            <a:r>
              <a:rPr lang="en-US" altLang="zh-CN" sz="2000" b="1" dirty="0" err="1"/>
              <a:t>Featurization</a:t>
            </a:r>
            <a:endParaRPr lang="zh-CN" altLang="en-US" sz="2000" b="1" dirty="0" smtClean="0"/>
          </a:p>
        </p:txBody>
      </p:sp>
      <p:pic>
        <p:nvPicPr>
          <p:cNvPr id="8" name="图片 7"/>
          <p:cNvPicPr>
            <a:picLocks noChangeAspect="1"/>
          </p:cNvPicPr>
          <p:nvPr/>
        </p:nvPicPr>
        <p:blipFill>
          <a:blip r:embed="rId2"/>
          <a:stretch>
            <a:fillRect/>
          </a:stretch>
        </p:blipFill>
        <p:spPr>
          <a:xfrm>
            <a:off x="990469" y="4964668"/>
            <a:ext cx="9522888" cy="1871390"/>
          </a:xfrm>
          <a:prstGeom prst="rect">
            <a:avLst/>
          </a:prstGeom>
        </p:spPr>
      </p:pic>
      <p:pic>
        <p:nvPicPr>
          <p:cNvPr id="9" name="图片 8"/>
          <p:cNvPicPr>
            <a:picLocks noChangeAspect="1"/>
          </p:cNvPicPr>
          <p:nvPr/>
        </p:nvPicPr>
        <p:blipFill>
          <a:blip r:embed="rId3"/>
          <a:stretch>
            <a:fillRect/>
          </a:stretch>
        </p:blipFill>
        <p:spPr>
          <a:xfrm>
            <a:off x="4163628" y="70320"/>
            <a:ext cx="7731675" cy="5030941"/>
          </a:xfrm>
          <a:prstGeom prst="rect">
            <a:avLst/>
          </a:prstGeom>
        </p:spPr>
      </p:pic>
    </p:spTree>
    <p:extLst>
      <p:ext uri="{BB962C8B-B14F-4D97-AF65-F5344CB8AC3E}">
        <p14:creationId xmlns:p14="http://schemas.microsoft.com/office/powerpoint/2010/main" val="3248351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Algorithm</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3" name="矩形 2"/>
          <p:cNvSpPr/>
          <p:nvPr/>
        </p:nvSpPr>
        <p:spPr>
          <a:xfrm>
            <a:off x="573219" y="1134853"/>
            <a:ext cx="9522888" cy="400110"/>
          </a:xfrm>
          <a:prstGeom prst="rect">
            <a:avLst/>
          </a:prstGeom>
        </p:spPr>
        <p:txBody>
          <a:bodyPr wrap="square">
            <a:spAutoFit/>
          </a:bodyPr>
          <a:lstStyle/>
          <a:p>
            <a:r>
              <a:rPr lang="en-US" altLang="zh-CN" sz="2000" b="1" dirty="0" smtClean="0"/>
              <a:t>Recommendation Algorithm</a:t>
            </a:r>
            <a:endParaRPr lang="zh-CN" altLang="en-US" sz="2000" b="1" dirty="0" smtClean="0"/>
          </a:p>
        </p:txBody>
      </p:sp>
      <p:sp>
        <p:nvSpPr>
          <p:cNvPr id="4" name="矩形 3"/>
          <p:cNvSpPr/>
          <p:nvPr/>
        </p:nvSpPr>
        <p:spPr>
          <a:xfrm>
            <a:off x="573219" y="1603904"/>
            <a:ext cx="3134191" cy="369332"/>
          </a:xfrm>
          <a:prstGeom prst="rect">
            <a:avLst/>
          </a:prstGeom>
        </p:spPr>
        <p:txBody>
          <a:bodyPr wrap="none">
            <a:spAutoFit/>
          </a:bodyPr>
          <a:lstStyle/>
          <a:p>
            <a:r>
              <a:rPr lang="zh-CN" altLang="en-US" dirty="0"/>
              <a:t>Phase I: Light-weight Search</a:t>
            </a:r>
          </a:p>
        </p:txBody>
      </p:sp>
      <p:sp>
        <p:nvSpPr>
          <p:cNvPr id="5" name="矩形 4"/>
          <p:cNvSpPr/>
          <p:nvPr/>
        </p:nvSpPr>
        <p:spPr>
          <a:xfrm>
            <a:off x="695417" y="2009060"/>
            <a:ext cx="10522998" cy="369332"/>
          </a:xfrm>
          <a:prstGeom prst="rect">
            <a:avLst/>
          </a:prstGeom>
        </p:spPr>
        <p:txBody>
          <a:bodyPr wrap="square">
            <a:spAutoFit/>
          </a:bodyPr>
          <a:lstStyle/>
          <a:p>
            <a:r>
              <a:rPr lang="zh-CN" altLang="en-US" dirty="0"/>
              <a:t>In this phase, Aroma finds a list of method bodies that </a:t>
            </a:r>
            <a:r>
              <a:rPr lang="zh-CN" altLang="en-US" dirty="0" smtClean="0"/>
              <a:t>overlap </a:t>
            </a:r>
            <a:r>
              <a:rPr lang="zh-CN" altLang="en-US" dirty="0"/>
              <a:t>with the query code snippet.</a:t>
            </a:r>
          </a:p>
        </p:txBody>
      </p:sp>
      <p:sp>
        <p:nvSpPr>
          <p:cNvPr id="6" name="矩形 5"/>
          <p:cNvSpPr/>
          <p:nvPr/>
        </p:nvSpPr>
        <p:spPr>
          <a:xfrm>
            <a:off x="695417" y="2583804"/>
            <a:ext cx="11387092" cy="1477328"/>
          </a:xfrm>
          <a:prstGeom prst="rect">
            <a:avLst/>
          </a:prstGeom>
        </p:spPr>
        <p:txBody>
          <a:bodyPr wrap="square">
            <a:spAutoFit/>
          </a:bodyPr>
          <a:lstStyle/>
          <a:p>
            <a:pPr marL="285750" indent="-285750">
              <a:buFont typeface="Arial" panose="020B0604020202020204" pitchFamily="34" charset="0"/>
              <a:buChar char="•"/>
            </a:pPr>
            <a:r>
              <a:rPr lang="zh-CN" altLang="en-US" dirty="0"/>
              <a:t>Aroma assumes that it is given a large corpus of programs containing millions of </a:t>
            </a:r>
            <a:r>
              <a:rPr lang="zh-CN" altLang="en-US" b="1" dirty="0"/>
              <a:t>methods. </a:t>
            </a:r>
            <a:endParaRPr lang="en-US" altLang="zh-CN" b="1" dirty="0" smtClean="0"/>
          </a:p>
          <a:p>
            <a:pPr marL="285750" indent="-285750">
              <a:buFont typeface="Arial" panose="020B0604020202020204" pitchFamily="34" charset="0"/>
              <a:buChar char="•"/>
            </a:pPr>
            <a:r>
              <a:rPr lang="zh-CN" altLang="en-US" dirty="0" smtClean="0"/>
              <a:t>Aroma </a:t>
            </a:r>
            <a:r>
              <a:rPr lang="zh-CN" altLang="en-US" dirty="0"/>
              <a:t>parses and creates a simplified parse tree for each method </a:t>
            </a:r>
            <a:r>
              <a:rPr lang="zh-CN" altLang="en-US" dirty="0" smtClean="0"/>
              <a:t>body</a:t>
            </a:r>
            <a:r>
              <a:rPr lang="en-US" altLang="zh-CN" dirty="0" smtClean="0"/>
              <a:t>, and</a:t>
            </a:r>
            <a:r>
              <a:rPr lang="zh-CN" altLang="en-US" dirty="0" smtClean="0"/>
              <a:t> </a:t>
            </a:r>
            <a:r>
              <a:rPr lang="zh-CN" altLang="en-US" dirty="0"/>
              <a:t>then featurizes each simplified parse tree</a:t>
            </a:r>
            <a:r>
              <a:rPr lang="zh-CN" altLang="en-US" dirty="0" smtClean="0"/>
              <a:t>. </a:t>
            </a:r>
            <a:r>
              <a:rPr lang="en-US" altLang="zh-CN" dirty="0"/>
              <a:t>M </a:t>
            </a:r>
            <a:r>
              <a:rPr lang="en-US" altLang="zh-CN" dirty="0" smtClean="0"/>
              <a:t>is </a:t>
            </a:r>
            <a:r>
              <a:rPr lang="en-US" altLang="zh-CN" dirty="0"/>
              <a:t>the set of simplified parse trees of all method bodies in the corpus. </a:t>
            </a:r>
            <a:endParaRPr lang="en-US" altLang="zh-CN" dirty="0" smtClean="0"/>
          </a:p>
          <a:p>
            <a:pPr marL="285750" indent="-285750">
              <a:buFont typeface="Arial" panose="020B0604020202020204" pitchFamily="34" charset="0"/>
              <a:buChar char="•"/>
            </a:pPr>
            <a:r>
              <a:rPr lang="en-US" altLang="zh-CN" dirty="0" smtClean="0"/>
              <a:t>Aroma also parses </a:t>
            </a:r>
            <a:r>
              <a:rPr lang="en-US" altLang="zh-CN" dirty="0"/>
              <a:t>the query code snippet to create the simplified parse tree, say q, and extracts its features. </a:t>
            </a:r>
            <a:endParaRPr lang="zh-CN" altLang="en-US" dirty="0"/>
          </a:p>
        </p:txBody>
      </p:sp>
      <p:sp>
        <p:nvSpPr>
          <p:cNvPr id="7" name="矩形 6"/>
          <p:cNvSpPr/>
          <p:nvPr/>
        </p:nvSpPr>
        <p:spPr>
          <a:xfrm>
            <a:off x="695417" y="4258954"/>
            <a:ext cx="11387092" cy="923330"/>
          </a:xfrm>
          <a:prstGeom prst="rect">
            <a:avLst/>
          </a:prstGeom>
        </p:spPr>
        <p:txBody>
          <a:bodyPr wrap="square">
            <a:spAutoFit/>
          </a:bodyPr>
          <a:lstStyle/>
          <a:p>
            <a:r>
              <a:rPr lang="zh-CN" altLang="en-US" dirty="0"/>
              <a:t>For the simplified parse tree m of </a:t>
            </a:r>
            <a:r>
              <a:rPr lang="zh-CN" altLang="en-US" dirty="0" smtClean="0"/>
              <a:t>each </a:t>
            </a:r>
            <a:r>
              <a:rPr lang="en-US" altLang="zh-CN" dirty="0"/>
              <a:t>method body in the corpus, we use the cardinality of the set S(F(m)) ∩S(F(q)) as an approximate score, called overlap score, of how much of the query code snippet overlaps with the method body. </a:t>
            </a:r>
            <a:endParaRPr lang="zh-CN" altLang="en-US" dirty="0"/>
          </a:p>
        </p:txBody>
      </p:sp>
      <p:sp>
        <p:nvSpPr>
          <p:cNvPr id="8" name="矩形 7"/>
          <p:cNvSpPr/>
          <p:nvPr/>
        </p:nvSpPr>
        <p:spPr>
          <a:xfrm>
            <a:off x="695417" y="5380107"/>
            <a:ext cx="11387092" cy="646331"/>
          </a:xfrm>
          <a:prstGeom prst="rect">
            <a:avLst/>
          </a:prstGeom>
        </p:spPr>
        <p:txBody>
          <a:bodyPr wrap="square">
            <a:spAutoFit/>
          </a:bodyPr>
          <a:lstStyle/>
          <a:p>
            <a:r>
              <a:rPr lang="zh-CN" altLang="en-US" dirty="0"/>
              <a:t>Aroma computes a set </a:t>
            </a:r>
            <a:r>
              <a:rPr lang="zh-CN" altLang="en-US" dirty="0" smtClean="0"/>
              <a:t>of η1</a:t>
            </a:r>
            <a:r>
              <a:rPr lang="en-US" altLang="zh-CN" dirty="0" smtClean="0"/>
              <a:t>(1000)</a:t>
            </a:r>
            <a:r>
              <a:rPr lang="zh-CN" altLang="en-US" dirty="0" smtClean="0"/>
              <a:t> </a:t>
            </a:r>
            <a:r>
              <a:rPr lang="zh-CN" altLang="en-US" dirty="0"/>
              <a:t>method bodies whose overlap scores are highest with respect to the query code snippet. </a:t>
            </a:r>
          </a:p>
        </p:txBody>
      </p:sp>
    </p:spTree>
    <p:extLst>
      <p:ext uri="{BB962C8B-B14F-4D97-AF65-F5344CB8AC3E}">
        <p14:creationId xmlns:p14="http://schemas.microsoft.com/office/powerpoint/2010/main" val="3114585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Algorithm</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3" name="矩形 2"/>
          <p:cNvSpPr/>
          <p:nvPr/>
        </p:nvSpPr>
        <p:spPr>
          <a:xfrm>
            <a:off x="573219" y="1134853"/>
            <a:ext cx="9522888" cy="400110"/>
          </a:xfrm>
          <a:prstGeom prst="rect">
            <a:avLst/>
          </a:prstGeom>
        </p:spPr>
        <p:txBody>
          <a:bodyPr wrap="square">
            <a:spAutoFit/>
          </a:bodyPr>
          <a:lstStyle/>
          <a:p>
            <a:r>
              <a:rPr lang="en-US" altLang="zh-CN" sz="2000" b="1" dirty="0" smtClean="0"/>
              <a:t>Recommendation Algorithm</a:t>
            </a:r>
            <a:endParaRPr lang="zh-CN" altLang="en-US" sz="2000" b="1" dirty="0" smtClean="0"/>
          </a:p>
        </p:txBody>
      </p:sp>
      <p:sp>
        <p:nvSpPr>
          <p:cNvPr id="4" name="矩形 3"/>
          <p:cNvSpPr/>
          <p:nvPr/>
        </p:nvSpPr>
        <p:spPr>
          <a:xfrm>
            <a:off x="573219" y="1603904"/>
            <a:ext cx="3134191" cy="369332"/>
          </a:xfrm>
          <a:prstGeom prst="rect">
            <a:avLst/>
          </a:prstGeom>
        </p:spPr>
        <p:txBody>
          <a:bodyPr wrap="none">
            <a:spAutoFit/>
          </a:bodyPr>
          <a:lstStyle/>
          <a:p>
            <a:r>
              <a:rPr lang="zh-CN" altLang="en-US" dirty="0"/>
              <a:t>Phase I: Light-weight Search</a:t>
            </a:r>
          </a:p>
        </p:txBody>
      </p:sp>
      <p:sp>
        <p:nvSpPr>
          <p:cNvPr id="5" name="矩形 4"/>
          <p:cNvSpPr/>
          <p:nvPr/>
        </p:nvSpPr>
        <p:spPr>
          <a:xfrm>
            <a:off x="590365" y="2042177"/>
            <a:ext cx="11011270" cy="369332"/>
          </a:xfrm>
          <a:prstGeom prst="rect">
            <a:avLst/>
          </a:prstGeom>
        </p:spPr>
        <p:txBody>
          <a:bodyPr wrap="square">
            <a:spAutoFit/>
          </a:bodyPr>
          <a:lstStyle/>
          <a:p>
            <a:r>
              <a:rPr lang="zh-CN" altLang="en-US" dirty="0"/>
              <a:t>The computation of the list can be reduced to a simple multiplication between a matrix and a sparse </a:t>
            </a:r>
            <a:r>
              <a:rPr lang="zh-CN" altLang="en-US" dirty="0" smtClean="0"/>
              <a:t>vector</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590365" y="2480450"/>
                <a:ext cx="11209538" cy="646331"/>
              </a:xfrm>
              <a:prstGeom prst="rect">
                <a:avLst/>
              </a:prstGeom>
            </p:spPr>
            <p:txBody>
              <a:bodyPr wrap="square">
                <a:spAutoFit/>
              </a:bodyPr>
              <a:lstStyle/>
              <a:p>
                <a:r>
                  <a:rPr lang="zh-CN" altLang="en-US" dirty="0" smtClean="0"/>
                  <a:t>The features of a code snippet can be represented as a sparse vector of length |</a:t>
                </a:r>
                <a14:m>
                  <m:oMath xmlns:m="http://schemas.openxmlformats.org/officeDocument/2006/math">
                    <m:r>
                      <a:rPr lang="en-US" altLang="zh-CN" i="1" smtClean="0">
                        <a:latin typeface="Cambria Math" panose="02040503050406030204" pitchFamily="18" charset="0"/>
                        <a:ea typeface="Cambria Math" panose="02040503050406030204" pitchFamily="18" charset="0"/>
                      </a:rPr>
                      <m:t>ℱ</m:t>
                    </m:r>
                  </m:oMath>
                </a14:m>
                <a:r>
                  <a:rPr lang="zh-CN" altLang="en-US" dirty="0" smtClean="0"/>
                  <a:t>|</a:t>
                </a:r>
                <a:r>
                  <a:rPr lang="zh-CN" altLang="en-US" dirty="0"/>
                  <a:t>—the vector has an entry for each feature in </a:t>
                </a:r>
                <a14:m>
                  <m:oMath xmlns:m="http://schemas.openxmlformats.org/officeDocument/2006/math">
                    <m:r>
                      <a:rPr lang="en-US" altLang="zh-CN" i="1">
                        <a:latin typeface="Cambria Math" panose="02040503050406030204" pitchFamily="18" charset="0"/>
                        <a:ea typeface="Cambria Math" panose="02040503050406030204" pitchFamily="18" charset="0"/>
                      </a:rPr>
                      <m:t>ℱ</m:t>
                    </m:r>
                  </m:oMath>
                </a14:m>
                <a:r>
                  <a:rPr lang="en-US" altLang="zh-CN" dirty="0" smtClean="0"/>
                  <a:t>, where </a:t>
                </a:r>
                <a14:m>
                  <m:oMath xmlns:m="http://schemas.openxmlformats.org/officeDocument/2006/math">
                    <m:r>
                      <a:rPr lang="en-US" altLang="zh-CN" i="1">
                        <a:latin typeface="Cambria Math" panose="02040503050406030204" pitchFamily="18" charset="0"/>
                        <a:ea typeface="Cambria Math" panose="02040503050406030204" pitchFamily="18" charset="0"/>
                      </a:rPr>
                      <m:t>ℱ</m:t>
                    </m:r>
                  </m:oMath>
                </a14:m>
                <a:r>
                  <a:rPr lang="zh-CN" altLang="en-US" dirty="0"/>
                  <a:t> </a:t>
                </a:r>
                <a:r>
                  <a:rPr lang="en-US" altLang="zh-CN" dirty="0"/>
                  <a:t>is</a:t>
                </a:r>
                <a:r>
                  <a:rPr lang="zh-CN" altLang="en-US" dirty="0"/>
                  <a:t> the set of all features that can extracted from a given corpus of </a:t>
                </a:r>
                <a:r>
                  <a:rPr lang="zh-CN" altLang="en-US" dirty="0" smtClean="0"/>
                  <a:t>code</a:t>
                </a:r>
                <a:r>
                  <a:rPr lang="en-US" altLang="zh-CN" dirty="0" smtClean="0"/>
                  <a:t>.</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590365" y="2480450"/>
                <a:ext cx="11209538" cy="646331"/>
              </a:xfrm>
              <a:prstGeom prst="rect">
                <a:avLst/>
              </a:prstGeom>
              <a:blipFill>
                <a:blip r:embed="rId3"/>
                <a:stretch>
                  <a:fillRect l="-489"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25875" y="3429000"/>
                <a:ext cx="11438878" cy="1231106"/>
              </a:xfrm>
              <a:prstGeom prst="rect">
                <a:avLst/>
              </a:prstGeom>
            </p:spPr>
            <p:txBody>
              <a:bodyPr wrap="square">
                <a:spAutoFit/>
              </a:bodyPr>
              <a:lstStyle/>
              <a:p>
                <a:pPr marL="285750" indent="-285750">
                  <a:buFont typeface="Arial" panose="020B0604020202020204" pitchFamily="34" charset="0"/>
                  <a:buChar char="•"/>
                </a:pPr>
                <a:r>
                  <a:rPr lang="zh-CN" altLang="en-US" dirty="0"/>
                  <a:t>The sparse feature vectors of all method bodies </a:t>
                </a:r>
                <a:r>
                  <a:rPr lang="zh-CN" altLang="en-US" dirty="0" smtClean="0"/>
                  <a:t>D：|</a:t>
                </a:r>
                <a:r>
                  <a:rPr lang="zh-CN" altLang="en-US" dirty="0"/>
                  <a:t>M| × |</a:t>
                </a:r>
                <a14:m>
                  <m:oMath xmlns:m="http://schemas.openxmlformats.org/officeDocument/2006/math">
                    <m:r>
                      <a:rPr lang="en-US" altLang="zh-CN" i="1">
                        <a:latin typeface="Cambria Math" panose="02040503050406030204" pitchFamily="18" charset="0"/>
                        <a:ea typeface="Cambria Math" panose="02040503050406030204" pitchFamily="18" charset="0"/>
                      </a:rPr>
                      <m:t>ℱ</m:t>
                    </m:r>
                  </m:oMath>
                </a14:m>
                <a:r>
                  <a:rPr lang="zh-CN" altLang="en-US" dirty="0"/>
                  <a:t>|. </a:t>
                </a:r>
                <a:endParaRPr lang="en-US" altLang="zh-CN" dirty="0" smtClean="0"/>
              </a:p>
              <a:p>
                <a:pPr marL="285750" indent="-285750">
                  <a:buFont typeface="Arial" panose="020B0604020202020204" pitchFamily="34" charset="0"/>
                  <a:buChar char="•"/>
                </a:pPr>
                <a:r>
                  <a:rPr lang="en-US" altLang="zh-CN" dirty="0" smtClean="0"/>
                  <a:t>T</a:t>
                </a:r>
                <a:r>
                  <a:rPr lang="zh-CN" altLang="en-US" dirty="0" smtClean="0"/>
                  <a:t>he </a:t>
                </a:r>
                <a:r>
                  <a:rPr lang="zh-CN" altLang="en-US" dirty="0"/>
                  <a:t>sparse feature vector of the query code snippet </a:t>
                </a:r>
                <a:r>
                  <a:rPr lang="zh-CN" altLang="en-US" dirty="0" smtClean="0"/>
                  <a:t>q： v</a:t>
                </a:r>
                <a:r>
                  <a:rPr lang="zh-CN" altLang="en-US" sz="1200" dirty="0" smtClean="0"/>
                  <a:t>q</a:t>
                </a:r>
                <a:endParaRPr lang="en-US" altLang="zh-CN" sz="1200" dirty="0" smtClean="0"/>
              </a:p>
              <a:p>
                <a:pPr marL="285750" indent="-285750">
                  <a:buFont typeface="Arial" panose="020B0604020202020204" pitchFamily="34" charset="0"/>
                  <a:buChar char="•"/>
                </a:pPr>
                <a:r>
                  <a:rPr lang="zh-CN" altLang="en-US" dirty="0" smtClean="0"/>
                  <a:t>D </a:t>
                </a:r>
                <a:r>
                  <a:rPr lang="zh-CN" altLang="en-US" dirty="0"/>
                  <a:t>· </a:t>
                </a:r>
                <a:r>
                  <a:rPr lang="zh-CN" altLang="en-US" sz="2000" dirty="0"/>
                  <a:t>v</a:t>
                </a:r>
                <a:r>
                  <a:rPr lang="zh-CN" altLang="en-US" sz="1400" dirty="0"/>
                  <a:t>q</a:t>
                </a:r>
                <a:r>
                  <a:rPr lang="zh-CN" altLang="en-US" dirty="0"/>
                  <a:t> is a vector of size |M| and gives the overlap score of each method body with respect to the query snippet. </a:t>
                </a:r>
              </a:p>
            </p:txBody>
          </p:sp>
        </mc:Choice>
        <mc:Fallback xmlns="">
          <p:sp>
            <p:nvSpPr>
              <p:cNvPr id="8" name="矩形 7"/>
              <p:cNvSpPr>
                <a:spLocks noRot="1" noChangeAspect="1" noMove="1" noResize="1" noEditPoints="1" noAdjustHandles="1" noChangeArrowheads="1" noChangeShapeType="1" noTextEdit="1"/>
              </p:cNvSpPr>
              <p:nvPr/>
            </p:nvSpPr>
            <p:spPr>
              <a:xfrm>
                <a:off x="625875" y="3429000"/>
                <a:ext cx="11438878" cy="1231106"/>
              </a:xfrm>
              <a:prstGeom prst="rect">
                <a:avLst/>
              </a:prstGeom>
              <a:blipFill>
                <a:blip r:embed="rId4"/>
                <a:stretch>
                  <a:fillRect l="-373" t="-3980" b="-6965"/>
                </a:stretch>
              </a:blipFill>
            </p:spPr>
            <p:txBody>
              <a:bodyPr/>
              <a:lstStyle/>
              <a:p>
                <a:r>
                  <a:rPr lang="zh-CN" altLang="en-US">
                    <a:noFill/>
                  </a:rPr>
                  <a:t> </a:t>
                </a:r>
              </a:p>
            </p:txBody>
          </p:sp>
        </mc:Fallback>
      </mc:AlternateContent>
      <p:sp>
        <p:nvSpPr>
          <p:cNvPr id="9" name="矩形 8"/>
          <p:cNvSpPr/>
          <p:nvPr/>
        </p:nvSpPr>
        <p:spPr>
          <a:xfrm>
            <a:off x="625875" y="4962325"/>
            <a:ext cx="11367857" cy="646331"/>
          </a:xfrm>
          <a:prstGeom prst="rect">
            <a:avLst/>
          </a:prstGeom>
        </p:spPr>
        <p:txBody>
          <a:bodyPr wrap="square">
            <a:spAutoFit/>
          </a:bodyPr>
          <a:lstStyle/>
          <a:p>
            <a:r>
              <a:rPr lang="zh-CN" altLang="en-US" dirty="0"/>
              <a:t>Aroma picks the top η</a:t>
            </a:r>
            <a:r>
              <a:rPr lang="zh-CN" altLang="en-US" dirty="0" smtClean="0"/>
              <a:t>1</a:t>
            </a:r>
            <a:r>
              <a:rPr lang="en-US" altLang="zh-CN" dirty="0"/>
              <a:t> (1000)</a:t>
            </a:r>
            <a:r>
              <a:rPr lang="zh-CN" altLang="en-US" dirty="0" smtClean="0"/>
              <a:t> </a:t>
            </a:r>
            <a:r>
              <a:rPr lang="zh-CN" altLang="en-US" dirty="0"/>
              <a:t>method bodies with the highest overlap </a:t>
            </a:r>
            <a:r>
              <a:rPr lang="zh-CN" altLang="en-US" dirty="0" smtClean="0"/>
              <a:t>scores</a:t>
            </a:r>
            <a:r>
              <a:rPr lang="en-US" altLang="zh-CN" dirty="0" smtClean="0"/>
              <a:t>, and </a:t>
            </a:r>
            <a:r>
              <a:rPr lang="zh-CN" altLang="en-US" dirty="0"/>
              <a:t>N1 </a:t>
            </a:r>
            <a:r>
              <a:rPr lang="en-US" altLang="zh-CN" dirty="0"/>
              <a:t>is</a:t>
            </a:r>
            <a:r>
              <a:rPr lang="zh-CN" altLang="en-US" dirty="0"/>
              <a:t> the set of simplified </a:t>
            </a:r>
            <a:r>
              <a:rPr lang="en-US" altLang="zh-CN" dirty="0"/>
              <a:t>parse trees of the method bodies picked by Aroma</a:t>
            </a:r>
            <a:r>
              <a:rPr lang="en-US" altLang="zh-CN" dirty="0" smtClean="0"/>
              <a:t>.</a:t>
            </a:r>
            <a:endParaRPr lang="zh-CN" altLang="en-US" dirty="0"/>
          </a:p>
        </p:txBody>
      </p:sp>
    </p:spTree>
    <p:extLst>
      <p:ext uri="{BB962C8B-B14F-4D97-AF65-F5344CB8AC3E}">
        <p14:creationId xmlns:p14="http://schemas.microsoft.com/office/powerpoint/2010/main" val="206708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Algorithm</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3" name="矩形 2"/>
          <p:cNvSpPr/>
          <p:nvPr/>
        </p:nvSpPr>
        <p:spPr>
          <a:xfrm>
            <a:off x="573219" y="1134853"/>
            <a:ext cx="9522888" cy="400110"/>
          </a:xfrm>
          <a:prstGeom prst="rect">
            <a:avLst/>
          </a:prstGeom>
        </p:spPr>
        <p:txBody>
          <a:bodyPr wrap="square">
            <a:spAutoFit/>
          </a:bodyPr>
          <a:lstStyle/>
          <a:p>
            <a:r>
              <a:rPr lang="en-US" altLang="zh-CN" sz="2000" b="1" dirty="0" smtClean="0"/>
              <a:t>Recommendation Algorithm</a:t>
            </a:r>
            <a:endParaRPr lang="zh-CN" altLang="en-US" sz="2000" b="1" dirty="0" smtClean="0"/>
          </a:p>
        </p:txBody>
      </p:sp>
      <p:sp>
        <p:nvSpPr>
          <p:cNvPr id="4" name="矩形 3"/>
          <p:cNvSpPr/>
          <p:nvPr/>
        </p:nvSpPr>
        <p:spPr>
          <a:xfrm>
            <a:off x="573219" y="1603904"/>
            <a:ext cx="3031599" cy="369332"/>
          </a:xfrm>
          <a:prstGeom prst="rect">
            <a:avLst/>
          </a:prstGeom>
        </p:spPr>
        <p:txBody>
          <a:bodyPr wrap="none">
            <a:spAutoFit/>
          </a:bodyPr>
          <a:lstStyle/>
          <a:p>
            <a:r>
              <a:rPr lang="en-US" altLang="zh-CN" dirty="0"/>
              <a:t>Phase II: Prune and </a:t>
            </a:r>
            <a:r>
              <a:rPr lang="en-US" altLang="zh-CN" dirty="0" err="1"/>
              <a:t>Rerank</a:t>
            </a:r>
            <a:endParaRPr lang="zh-CN" altLang="en-US" dirty="0"/>
          </a:p>
        </p:txBody>
      </p:sp>
      <p:sp>
        <p:nvSpPr>
          <p:cNvPr id="5" name="矩形 4"/>
          <p:cNvSpPr/>
          <p:nvPr/>
        </p:nvSpPr>
        <p:spPr>
          <a:xfrm>
            <a:off x="653988" y="2042177"/>
            <a:ext cx="11401888" cy="646331"/>
          </a:xfrm>
          <a:prstGeom prst="rect">
            <a:avLst/>
          </a:prstGeom>
        </p:spPr>
        <p:txBody>
          <a:bodyPr wrap="square">
            <a:spAutoFit/>
          </a:bodyPr>
          <a:lstStyle/>
          <a:p>
            <a:r>
              <a:rPr lang="zh-CN" altLang="en-US" dirty="0"/>
              <a:t>In this phase, Aroma reranks the code snippets from the previous phase using a containment score, which tells to what degree a query code snippet is contained in a code snippet. </a:t>
            </a:r>
          </a:p>
        </p:txBody>
      </p:sp>
      <p:sp>
        <p:nvSpPr>
          <p:cNvPr id="6" name="矩形 5"/>
          <p:cNvSpPr/>
          <p:nvPr/>
        </p:nvSpPr>
        <p:spPr>
          <a:xfrm>
            <a:off x="653988" y="2872556"/>
            <a:ext cx="10943208" cy="646331"/>
          </a:xfrm>
          <a:prstGeom prst="rect">
            <a:avLst/>
          </a:prstGeom>
        </p:spPr>
        <p:txBody>
          <a:bodyPr wrap="square">
            <a:spAutoFit/>
          </a:bodyPr>
          <a:lstStyle/>
          <a:p>
            <a:r>
              <a:rPr lang="zh-CN" altLang="en-US" dirty="0" smtClean="0"/>
              <a:t>Aroma </a:t>
            </a:r>
            <a:r>
              <a:rPr lang="zh-CN" altLang="en-US" dirty="0"/>
              <a:t>prunes the simplified parse tree m of the method body, so that the similarity between the simplified parse tree of the query and the pruned tree m′, is maximized. </a:t>
            </a:r>
          </a:p>
        </p:txBody>
      </p:sp>
      <p:sp>
        <p:nvSpPr>
          <p:cNvPr id="7" name="矩形 6"/>
          <p:cNvSpPr/>
          <p:nvPr/>
        </p:nvSpPr>
        <p:spPr>
          <a:xfrm>
            <a:off x="653988" y="3650616"/>
            <a:ext cx="11188824" cy="369332"/>
          </a:xfrm>
          <a:prstGeom prst="rect">
            <a:avLst/>
          </a:prstGeom>
        </p:spPr>
        <p:txBody>
          <a:bodyPr wrap="square">
            <a:spAutoFit/>
          </a:bodyPr>
          <a:lstStyle/>
          <a:p>
            <a:r>
              <a:rPr lang="zh-CN" altLang="en-US" dirty="0"/>
              <a:t>The similarity score between q </a:t>
            </a:r>
            <a:r>
              <a:rPr lang="zh-CN" altLang="en-US" dirty="0" smtClean="0"/>
              <a:t>and m</a:t>
            </a:r>
            <a:r>
              <a:rPr lang="zh-CN" altLang="en-US" dirty="0"/>
              <a:t>′, denoted by Sim(q,m′), is defined as follows:</a:t>
            </a:r>
          </a:p>
        </p:txBody>
      </p:sp>
      <p:pic>
        <p:nvPicPr>
          <p:cNvPr id="8" name="图片 7"/>
          <p:cNvPicPr>
            <a:picLocks noChangeAspect="1"/>
          </p:cNvPicPr>
          <p:nvPr/>
        </p:nvPicPr>
        <p:blipFill>
          <a:blip r:embed="rId2"/>
          <a:stretch>
            <a:fillRect/>
          </a:stretch>
        </p:blipFill>
        <p:spPr>
          <a:xfrm>
            <a:off x="3604818" y="4019948"/>
            <a:ext cx="5228571" cy="685714"/>
          </a:xfrm>
          <a:prstGeom prst="rect">
            <a:avLst/>
          </a:prstGeom>
        </p:spPr>
      </p:pic>
      <p:sp>
        <p:nvSpPr>
          <p:cNvPr id="9" name="矩形 8"/>
          <p:cNvSpPr/>
          <p:nvPr/>
        </p:nvSpPr>
        <p:spPr>
          <a:xfrm>
            <a:off x="801950" y="4872492"/>
            <a:ext cx="11040862" cy="646331"/>
          </a:xfrm>
          <a:prstGeom prst="rect">
            <a:avLst/>
          </a:prstGeom>
        </p:spPr>
        <p:txBody>
          <a:bodyPr wrap="square">
            <a:spAutoFit/>
          </a:bodyPr>
          <a:lstStyle/>
          <a:p>
            <a:r>
              <a:rPr lang="zh-CN" altLang="en-US" dirty="0"/>
              <a:t>Aroma reranks the trees in N</a:t>
            </a:r>
            <a:r>
              <a:rPr lang="zh-CN" altLang="en-US" sz="1200" dirty="0"/>
              <a:t>1</a:t>
            </a:r>
            <a:r>
              <a:rPr lang="zh-CN" altLang="en-US" dirty="0"/>
              <a:t> in descending order using the containment scores between the trees in N</a:t>
            </a:r>
            <a:r>
              <a:rPr lang="zh-CN" altLang="en-US" sz="1200" dirty="0"/>
              <a:t>1</a:t>
            </a:r>
            <a:r>
              <a:rPr lang="zh-CN" altLang="en-US" dirty="0"/>
              <a:t> and q</a:t>
            </a:r>
            <a:r>
              <a:rPr lang="zh-CN" altLang="en-US" dirty="0" smtClean="0"/>
              <a:t>. </a:t>
            </a:r>
            <a:r>
              <a:rPr lang="en-US" altLang="zh-CN" dirty="0"/>
              <a:t>Let N2 be the list of the trees after </a:t>
            </a:r>
            <a:r>
              <a:rPr lang="en-US" altLang="zh-CN" dirty="0" err="1"/>
              <a:t>reranking</a:t>
            </a:r>
            <a:r>
              <a:rPr lang="en-US" altLang="zh-CN" dirty="0"/>
              <a:t>.</a:t>
            </a:r>
            <a:endParaRPr lang="zh-CN" altLang="en-US" dirty="0"/>
          </a:p>
        </p:txBody>
      </p:sp>
    </p:spTree>
    <p:extLst>
      <p:ext uri="{BB962C8B-B14F-4D97-AF65-F5344CB8AC3E}">
        <p14:creationId xmlns:p14="http://schemas.microsoft.com/office/powerpoint/2010/main" val="195630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Algorithm</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4" name="矩形 3"/>
          <p:cNvSpPr/>
          <p:nvPr/>
        </p:nvSpPr>
        <p:spPr>
          <a:xfrm>
            <a:off x="573219" y="1134853"/>
            <a:ext cx="9522888" cy="400110"/>
          </a:xfrm>
          <a:prstGeom prst="rect">
            <a:avLst/>
          </a:prstGeom>
        </p:spPr>
        <p:txBody>
          <a:bodyPr wrap="square">
            <a:spAutoFit/>
          </a:bodyPr>
          <a:lstStyle/>
          <a:p>
            <a:r>
              <a:rPr lang="en-US" altLang="zh-CN" sz="2000" b="1" dirty="0" smtClean="0"/>
              <a:t>Recommendation Algorithm</a:t>
            </a:r>
            <a:endParaRPr lang="zh-CN" altLang="en-US" sz="2000" b="1" dirty="0" smtClean="0"/>
          </a:p>
        </p:txBody>
      </p:sp>
      <p:sp>
        <p:nvSpPr>
          <p:cNvPr id="5" name="矩形 4"/>
          <p:cNvSpPr/>
          <p:nvPr/>
        </p:nvSpPr>
        <p:spPr>
          <a:xfrm>
            <a:off x="573219" y="1603904"/>
            <a:ext cx="3352200" cy="369332"/>
          </a:xfrm>
          <a:prstGeom prst="rect">
            <a:avLst/>
          </a:prstGeom>
        </p:spPr>
        <p:txBody>
          <a:bodyPr wrap="none">
            <a:spAutoFit/>
          </a:bodyPr>
          <a:lstStyle/>
          <a:p>
            <a:r>
              <a:rPr lang="en-US" altLang="zh-CN" dirty="0"/>
              <a:t>Phase III: Cluster and Intersect</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653988" y="2042177"/>
                <a:ext cx="11384132" cy="646331"/>
              </a:xfrm>
              <a:prstGeom prst="rect">
                <a:avLst/>
              </a:prstGeom>
            </p:spPr>
            <p:txBody>
              <a:bodyPr wrap="square">
                <a:spAutoFit/>
              </a:bodyPr>
              <a:lstStyle/>
              <a:p>
                <a:r>
                  <a:rPr lang="zh-CN" altLang="en-US" dirty="0"/>
                  <a:t>From the list of method bodies N2 (i.e. the reranked search results), Aroma picks the top η</a:t>
                </a:r>
                <a:r>
                  <a:rPr lang="zh-CN" altLang="en-US" dirty="0" smtClean="0"/>
                  <a:t>2</a:t>
                </a:r>
                <a:r>
                  <a:rPr lang="en-US" altLang="zh-CN" dirty="0" smtClean="0"/>
                  <a:t>(100)</a:t>
                </a:r>
                <a:r>
                  <a:rPr lang="zh-CN" altLang="en-US" dirty="0" smtClean="0"/>
                  <a:t> </a:t>
                </a:r>
                <a:r>
                  <a:rPr lang="zh-CN" altLang="en-US" dirty="0"/>
                  <a:t>methods with the highest containment scores that are also above a predefined </a:t>
                </a:r>
                <a:r>
                  <a:rPr lang="zh-CN" altLang="en-US" dirty="0" smtClean="0"/>
                  <a:t>threshold </a:t>
                </a:r>
                <a14:m>
                  <m:oMath xmlns:m="http://schemas.openxmlformats.org/officeDocument/2006/math">
                    <m:r>
                      <a:rPr lang="zh-CN" altLang="en-US" i="1" smtClean="0">
                        <a:latin typeface="Cambria Math" panose="02040503050406030204" pitchFamily="18" charset="0"/>
                      </a:rPr>
                      <m:t>𝜏</m:t>
                    </m:r>
                  </m:oMath>
                </a14:m>
                <a:r>
                  <a:rPr lang="zh-CN" altLang="en-US" dirty="0" smtClean="0"/>
                  <a:t>1</a:t>
                </a:r>
                <a:r>
                  <a:rPr lang="en-US" altLang="zh-CN" dirty="0" smtClean="0"/>
                  <a:t>(0.65)</a:t>
                </a:r>
                <a:r>
                  <a:rPr lang="zh-CN" altLang="en-US" dirty="0" smtClean="0"/>
                  <a:t>. </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53988" y="2042177"/>
                <a:ext cx="11384132" cy="646331"/>
              </a:xfrm>
              <a:prstGeom prst="rect">
                <a:avLst/>
              </a:prstGeom>
              <a:blipFill>
                <a:blip r:embed="rId3"/>
                <a:stretch>
                  <a:fillRect l="-428" t="-4717" r="-803" b="-14151"/>
                </a:stretch>
              </a:blipFill>
            </p:spPr>
            <p:txBody>
              <a:bodyPr/>
              <a:lstStyle/>
              <a:p>
                <a:r>
                  <a:rPr lang="zh-CN" altLang="en-US">
                    <a:noFill/>
                  </a:rPr>
                  <a:t> </a:t>
                </a:r>
              </a:p>
            </p:txBody>
          </p:sp>
        </mc:Fallback>
      </mc:AlternateContent>
      <p:sp>
        <p:nvSpPr>
          <p:cNvPr id="7" name="矩形 6"/>
          <p:cNvSpPr/>
          <p:nvPr/>
        </p:nvSpPr>
        <p:spPr>
          <a:xfrm>
            <a:off x="653987" y="2851925"/>
            <a:ext cx="11313111" cy="646331"/>
          </a:xfrm>
          <a:prstGeom prst="rect">
            <a:avLst/>
          </a:prstGeom>
        </p:spPr>
        <p:txBody>
          <a:bodyPr wrap="square">
            <a:spAutoFit/>
          </a:bodyPr>
          <a:lstStyle/>
          <a:p>
            <a:r>
              <a:rPr lang="zh-CN" altLang="en-US" dirty="0"/>
              <a:t>Aroma then clusters the code snippets based on similarity and </a:t>
            </a:r>
            <a:r>
              <a:rPr lang="zh-CN" altLang="en-US" dirty="0" smtClean="0"/>
              <a:t>intersects </a:t>
            </a:r>
            <a:r>
              <a:rPr lang="zh-CN" altLang="en-US" dirty="0"/>
              <a:t>the snippets in each cluster to get a concise code snippet for recommendation.</a:t>
            </a:r>
          </a:p>
        </p:txBody>
      </p:sp>
      <p:sp>
        <p:nvSpPr>
          <p:cNvPr id="8" name="矩形 7"/>
          <p:cNvSpPr/>
          <p:nvPr/>
        </p:nvSpPr>
        <p:spPr>
          <a:xfrm>
            <a:off x="653988" y="3567197"/>
            <a:ext cx="11313110" cy="646331"/>
          </a:xfrm>
          <a:prstGeom prst="rect">
            <a:avLst/>
          </a:prstGeom>
        </p:spPr>
        <p:txBody>
          <a:bodyPr wrap="square">
            <a:spAutoFit/>
          </a:bodyPr>
          <a:lstStyle/>
          <a:p>
            <a:r>
              <a:rPr lang="zh-CN" altLang="en-US" dirty="0"/>
              <a:t>The clustering step is necessary to avoid showing recommendations that are similar to each other—for each cluster, only one code snippet is shown as recommendation. </a:t>
            </a:r>
          </a:p>
        </p:txBody>
      </p:sp>
      <p:sp>
        <p:nvSpPr>
          <p:cNvPr id="9" name="矩形 8"/>
          <p:cNvSpPr/>
          <p:nvPr/>
        </p:nvSpPr>
        <p:spPr>
          <a:xfrm>
            <a:off x="653987" y="4376945"/>
            <a:ext cx="11384133" cy="646331"/>
          </a:xfrm>
          <a:prstGeom prst="rect">
            <a:avLst/>
          </a:prstGeom>
        </p:spPr>
        <p:txBody>
          <a:bodyPr wrap="square">
            <a:spAutoFit/>
          </a:bodyPr>
          <a:lstStyle/>
          <a:p>
            <a:r>
              <a:rPr lang="zh-CN" altLang="en-US" dirty="0"/>
              <a:t>Let N</a:t>
            </a:r>
            <a:r>
              <a:rPr lang="zh-CN" altLang="en-US" sz="1200" dirty="0"/>
              <a:t>3</a:t>
            </a:r>
            <a:r>
              <a:rPr lang="zh-CN" altLang="en-US" dirty="0"/>
              <a:t> be the sorted list of the remaining </a:t>
            </a:r>
            <a:r>
              <a:rPr lang="zh-CN" altLang="en-US" dirty="0" smtClean="0"/>
              <a:t>clusters</a:t>
            </a:r>
            <a:r>
              <a:rPr lang="en-US" altLang="zh-CN" dirty="0"/>
              <a:t>, Aroma picks the top K </a:t>
            </a:r>
            <a:r>
              <a:rPr lang="en-US" altLang="zh-CN" dirty="0" smtClean="0"/>
              <a:t>(5) </a:t>
            </a:r>
            <a:r>
              <a:rPr lang="en-US" altLang="zh-CN" dirty="0"/>
              <a:t>tuples from N</a:t>
            </a:r>
            <a:r>
              <a:rPr lang="en-US" altLang="zh-CN" sz="1200" dirty="0"/>
              <a:t>3</a:t>
            </a:r>
            <a:r>
              <a:rPr lang="en-US" altLang="zh-CN" dirty="0"/>
              <a:t> and returns the intersection of each tuple with the query code snippet as recommendations</a:t>
            </a:r>
            <a:endParaRPr lang="zh-CN" altLang="en-US" dirty="0"/>
          </a:p>
        </p:txBody>
      </p:sp>
    </p:spTree>
    <p:extLst>
      <p:ext uri="{BB962C8B-B14F-4D97-AF65-F5344CB8AC3E}">
        <p14:creationId xmlns:p14="http://schemas.microsoft.com/office/powerpoint/2010/main" val="523612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Algorithm</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3" name="矩形 2"/>
          <p:cNvSpPr/>
          <p:nvPr/>
        </p:nvSpPr>
        <p:spPr>
          <a:xfrm>
            <a:off x="573219" y="1134853"/>
            <a:ext cx="9522888" cy="400110"/>
          </a:xfrm>
          <a:prstGeom prst="rect">
            <a:avLst/>
          </a:prstGeom>
        </p:spPr>
        <p:txBody>
          <a:bodyPr wrap="square">
            <a:spAutoFit/>
          </a:bodyPr>
          <a:lstStyle/>
          <a:p>
            <a:r>
              <a:rPr lang="en-US" altLang="zh-CN" sz="2000" b="1" dirty="0" smtClean="0"/>
              <a:t>Recommendation Algorithm</a:t>
            </a:r>
            <a:endParaRPr lang="zh-CN" altLang="en-US" sz="2000" b="1" dirty="0" smtClean="0"/>
          </a:p>
        </p:txBody>
      </p:sp>
      <p:pic>
        <p:nvPicPr>
          <p:cNvPr id="9" name="图片 8"/>
          <p:cNvPicPr>
            <a:picLocks noChangeAspect="1"/>
          </p:cNvPicPr>
          <p:nvPr/>
        </p:nvPicPr>
        <p:blipFill>
          <a:blip r:embed="rId2"/>
          <a:stretch>
            <a:fillRect/>
          </a:stretch>
        </p:blipFill>
        <p:spPr>
          <a:xfrm>
            <a:off x="573219" y="5629412"/>
            <a:ext cx="6837231" cy="1131340"/>
          </a:xfrm>
          <a:prstGeom prst="rect">
            <a:avLst/>
          </a:prstGeom>
          <a:ln w="19050">
            <a:solidFill>
              <a:schemeClr val="accent6"/>
            </a:solidFill>
          </a:ln>
        </p:spPr>
      </p:pic>
      <p:pic>
        <p:nvPicPr>
          <p:cNvPr id="10" name="图片 9"/>
          <p:cNvPicPr>
            <a:picLocks noChangeAspect="1"/>
          </p:cNvPicPr>
          <p:nvPr/>
        </p:nvPicPr>
        <p:blipFill>
          <a:blip r:embed="rId3"/>
          <a:stretch>
            <a:fillRect/>
          </a:stretch>
        </p:blipFill>
        <p:spPr>
          <a:xfrm>
            <a:off x="573219" y="3532561"/>
            <a:ext cx="7238095" cy="1904762"/>
          </a:xfrm>
          <a:prstGeom prst="rect">
            <a:avLst/>
          </a:prstGeom>
        </p:spPr>
      </p:pic>
      <p:pic>
        <p:nvPicPr>
          <p:cNvPr id="11" name="图片 10"/>
          <p:cNvPicPr>
            <a:picLocks noChangeAspect="1"/>
          </p:cNvPicPr>
          <p:nvPr/>
        </p:nvPicPr>
        <p:blipFill>
          <a:blip r:embed="rId4"/>
          <a:stretch>
            <a:fillRect/>
          </a:stretch>
        </p:blipFill>
        <p:spPr>
          <a:xfrm>
            <a:off x="573219" y="1590905"/>
            <a:ext cx="7170606" cy="1842779"/>
          </a:xfrm>
          <a:prstGeom prst="rect">
            <a:avLst/>
          </a:prstGeom>
        </p:spPr>
      </p:pic>
    </p:spTree>
    <p:extLst>
      <p:ext uri="{BB962C8B-B14F-4D97-AF65-F5344CB8AC3E}">
        <p14:creationId xmlns:p14="http://schemas.microsoft.com/office/powerpoint/2010/main" val="1087101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smtClean="0">
                <a:solidFill>
                  <a:schemeClr val="tx1">
                    <a:lumMod val="85000"/>
                    <a:lumOff val="15000"/>
                  </a:schemeClr>
                </a:solidFill>
                <a:latin typeface="Arial" panose="020B0604020202020204" pitchFamily="34" charset="0"/>
                <a:ea typeface="+mj-ea"/>
                <a:cs typeface="Arial" panose="020B0604020202020204" pitchFamily="34" charset="0"/>
              </a:rPr>
              <a:t>Evaluation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3" name="矩形 2"/>
          <p:cNvSpPr/>
          <p:nvPr/>
        </p:nvSpPr>
        <p:spPr>
          <a:xfrm>
            <a:off x="658761" y="1109886"/>
            <a:ext cx="7777317" cy="369332"/>
          </a:xfrm>
          <a:prstGeom prst="rect">
            <a:avLst/>
          </a:prstGeom>
        </p:spPr>
        <p:txBody>
          <a:bodyPr wrap="square">
            <a:spAutoFit/>
          </a:bodyPr>
          <a:lstStyle/>
          <a:p>
            <a:r>
              <a:rPr lang="en-US" altLang="zh-CN" dirty="0" smtClean="0"/>
              <a:t>A</a:t>
            </a:r>
            <a:r>
              <a:rPr lang="zh-CN" altLang="en-US" dirty="0" smtClean="0"/>
              <a:t>ssess </a:t>
            </a:r>
            <a:r>
              <a:rPr lang="zh-CN" altLang="en-US" dirty="0"/>
              <a:t>how Aroma code </a:t>
            </a:r>
            <a:r>
              <a:rPr lang="zh-CN" altLang="en-US" dirty="0" smtClean="0"/>
              <a:t>recommendation </a:t>
            </a:r>
            <a:r>
              <a:rPr lang="zh-CN" altLang="en-US" dirty="0"/>
              <a:t>can be useful to programmers. </a:t>
            </a:r>
          </a:p>
        </p:txBody>
      </p:sp>
      <p:sp>
        <p:nvSpPr>
          <p:cNvPr id="5" name="矩形 4"/>
          <p:cNvSpPr/>
          <p:nvPr/>
        </p:nvSpPr>
        <p:spPr>
          <a:xfrm>
            <a:off x="658761" y="1593962"/>
            <a:ext cx="1146468" cy="369332"/>
          </a:xfrm>
          <a:prstGeom prst="rect">
            <a:avLst/>
          </a:prstGeom>
        </p:spPr>
        <p:txBody>
          <a:bodyPr wrap="none">
            <a:spAutoFit/>
          </a:bodyPr>
          <a:lstStyle/>
          <a:p>
            <a:r>
              <a:rPr lang="zh-CN" altLang="en-US" b="1" dirty="0"/>
              <a:t>Datasets</a:t>
            </a:r>
          </a:p>
        </p:txBody>
      </p:sp>
      <p:sp>
        <p:nvSpPr>
          <p:cNvPr id="6" name="矩形 5"/>
          <p:cNvSpPr/>
          <p:nvPr/>
        </p:nvSpPr>
        <p:spPr>
          <a:xfrm>
            <a:off x="747252" y="2228671"/>
            <a:ext cx="11287432" cy="646331"/>
          </a:xfrm>
          <a:prstGeom prst="rect">
            <a:avLst/>
          </a:prstGeom>
        </p:spPr>
        <p:txBody>
          <a:bodyPr wrap="square">
            <a:spAutoFit/>
          </a:bodyPr>
          <a:lstStyle/>
          <a:p>
            <a:pPr marL="285750" indent="-285750">
              <a:buFont typeface="Arial" panose="020B0604020202020204" pitchFamily="34" charset="0"/>
              <a:buChar char="•"/>
            </a:pPr>
            <a:r>
              <a:rPr lang="zh-CN" altLang="en-US" dirty="0"/>
              <a:t>5,417 GitHub projects where Java is the main language and Android is the project topic. We ensured the quality of the corpus by picking projects that are not forked from other projects, and have at least 5 stars</a:t>
            </a:r>
          </a:p>
        </p:txBody>
      </p:sp>
      <p:sp>
        <p:nvSpPr>
          <p:cNvPr id="7" name="矩形 6"/>
          <p:cNvSpPr/>
          <p:nvPr/>
        </p:nvSpPr>
        <p:spPr>
          <a:xfrm>
            <a:off x="747252" y="2955713"/>
            <a:ext cx="11169445" cy="646331"/>
          </a:xfrm>
          <a:prstGeom prst="rect">
            <a:avLst/>
          </a:prstGeom>
        </p:spPr>
        <p:txBody>
          <a:bodyPr wrap="square">
            <a:spAutoFit/>
          </a:bodyPr>
          <a:lstStyle/>
          <a:p>
            <a:pPr marL="285750" indent="-285750">
              <a:buFont typeface="Arial" panose="020B0604020202020204" pitchFamily="34" charset="0"/>
              <a:buChar char="•"/>
            </a:pPr>
            <a:r>
              <a:rPr lang="en-US" altLang="zh-CN" dirty="0" smtClean="0"/>
              <a:t>Remove </a:t>
            </a:r>
            <a:r>
              <a:rPr lang="zh-CN" altLang="en-US" dirty="0" smtClean="0"/>
              <a:t>duplicates </a:t>
            </a:r>
            <a:r>
              <a:rPr lang="zh-CN" altLang="en-US" dirty="0"/>
              <a:t>at project level, file level, and method level</a:t>
            </a:r>
            <a:r>
              <a:rPr lang="zh-CN" altLang="en-US" dirty="0" smtClean="0"/>
              <a:t>. </a:t>
            </a:r>
            <a:r>
              <a:rPr lang="en-US" altLang="zh-CN" dirty="0"/>
              <a:t>After removing duplicates, the corpus contains 2,417,125 methods</a:t>
            </a:r>
            <a:endParaRPr lang="zh-CN" altLang="en-US" dirty="0"/>
          </a:p>
        </p:txBody>
      </p:sp>
      <p:sp>
        <p:nvSpPr>
          <p:cNvPr id="8" name="矩形 7"/>
          <p:cNvSpPr/>
          <p:nvPr/>
        </p:nvSpPr>
        <p:spPr>
          <a:xfrm>
            <a:off x="747252" y="3909590"/>
            <a:ext cx="11444748" cy="1200329"/>
          </a:xfrm>
          <a:prstGeom prst="rect">
            <a:avLst/>
          </a:prstGeom>
        </p:spPr>
        <p:txBody>
          <a:bodyPr wrap="square">
            <a:spAutoFit/>
          </a:bodyPr>
          <a:lstStyle/>
          <a:p>
            <a:pPr marL="285750" indent="-285750">
              <a:buFont typeface="Arial" panose="020B0604020202020204" pitchFamily="34" charset="0"/>
              <a:buChar char="•"/>
            </a:pPr>
            <a:r>
              <a:rPr lang="zh-CN" altLang="en-US" dirty="0"/>
              <a:t>For evaluation, we picked the 500 most popular </a:t>
            </a:r>
            <a:r>
              <a:rPr lang="zh-CN" altLang="en-US" dirty="0" smtClean="0"/>
              <a:t>questions on </a:t>
            </a:r>
            <a:r>
              <a:rPr lang="zh-CN" altLang="en-US" dirty="0"/>
              <a:t>Stack Overflow with the android tag</a:t>
            </a:r>
            <a:r>
              <a:rPr lang="zh-CN" altLang="en-US" dirty="0" smtClean="0"/>
              <a:t>.</a:t>
            </a:r>
            <a:endParaRPr lang="en-US" altLang="zh-CN" dirty="0" smtClean="0"/>
          </a:p>
          <a:p>
            <a:pPr marL="285750" indent="-285750">
              <a:buFont typeface="Arial" panose="020B0604020202020204" pitchFamily="34" charset="0"/>
              <a:buChar char="•"/>
            </a:pPr>
            <a:r>
              <a:rPr lang="zh-CN" altLang="en-US" dirty="0" smtClean="0"/>
              <a:t>From </a:t>
            </a:r>
            <a:r>
              <a:rPr lang="zh-CN" altLang="en-US" dirty="0"/>
              <a:t>these </a:t>
            </a:r>
            <a:r>
              <a:rPr lang="zh-CN" altLang="en-US" dirty="0" smtClean="0"/>
              <a:t>questions</a:t>
            </a:r>
            <a:r>
              <a:rPr lang="zh-CN" altLang="en-US" dirty="0"/>
              <a:t>, we only considered the top voted </a:t>
            </a:r>
            <a:r>
              <a:rPr lang="zh-CN" altLang="en-US" dirty="0" smtClean="0"/>
              <a:t>answers</a:t>
            </a:r>
            <a:r>
              <a:rPr lang="en-US" altLang="zh-CN" dirty="0"/>
              <a:t>. From each answer, we extracted all Java code snippets containing at least 3 tokens, a method call, and less than 20 lines, excluding comments. </a:t>
            </a:r>
            <a:endParaRPr lang="en-US" altLang="zh-CN" dirty="0" smtClean="0"/>
          </a:p>
          <a:p>
            <a:pPr marL="285750" indent="-285750">
              <a:buFont typeface="Arial" panose="020B0604020202020204" pitchFamily="34" charset="0"/>
              <a:buChar char="•"/>
            </a:pPr>
            <a:r>
              <a:rPr lang="en-US" altLang="zh-CN" dirty="0"/>
              <a:t>We randomly picked 64 from this set of Java code snippets.</a:t>
            </a:r>
            <a:endParaRPr lang="zh-CN" altLang="en-US" dirty="0"/>
          </a:p>
        </p:txBody>
      </p:sp>
    </p:spTree>
    <p:extLst>
      <p:ext uri="{BB962C8B-B14F-4D97-AF65-F5344CB8AC3E}">
        <p14:creationId xmlns:p14="http://schemas.microsoft.com/office/powerpoint/2010/main" val="2762178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smtClean="0">
                <a:solidFill>
                  <a:schemeClr val="tx1">
                    <a:lumMod val="85000"/>
                    <a:lumOff val="15000"/>
                  </a:schemeClr>
                </a:solidFill>
                <a:latin typeface="Arial" panose="020B0604020202020204" pitchFamily="34" charset="0"/>
                <a:ea typeface="+mj-ea"/>
                <a:cs typeface="Arial" panose="020B0604020202020204" pitchFamily="34" charset="0"/>
              </a:rPr>
              <a:t>Evaluation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4" name="矩形 3"/>
          <p:cNvSpPr/>
          <p:nvPr/>
        </p:nvSpPr>
        <p:spPr>
          <a:xfrm>
            <a:off x="705013" y="1061573"/>
            <a:ext cx="7080785" cy="400110"/>
          </a:xfrm>
          <a:prstGeom prst="rect">
            <a:avLst/>
          </a:prstGeom>
        </p:spPr>
        <p:txBody>
          <a:bodyPr wrap="none">
            <a:spAutoFit/>
          </a:bodyPr>
          <a:lstStyle/>
          <a:p>
            <a:r>
              <a:rPr lang="zh-CN" altLang="en-US" sz="2000" b="1" dirty="0"/>
              <a:t>Recommendation Performance on Partial Code Snippets</a:t>
            </a:r>
          </a:p>
        </p:txBody>
      </p:sp>
      <p:sp>
        <p:nvSpPr>
          <p:cNvPr id="9" name="矩形 8"/>
          <p:cNvSpPr/>
          <p:nvPr/>
        </p:nvSpPr>
        <p:spPr>
          <a:xfrm>
            <a:off x="835742" y="1682002"/>
            <a:ext cx="11198942" cy="646331"/>
          </a:xfrm>
          <a:prstGeom prst="rect">
            <a:avLst/>
          </a:prstGeom>
        </p:spPr>
        <p:txBody>
          <a:bodyPr wrap="square">
            <a:spAutoFit/>
          </a:bodyPr>
          <a:lstStyle/>
          <a:p>
            <a:r>
              <a:rPr lang="en-US" altLang="zh-CN" dirty="0"/>
              <a:t>M</a:t>
            </a:r>
            <a:r>
              <a:rPr lang="zh-CN" altLang="en-US" dirty="0" smtClean="0"/>
              <a:t>anually </a:t>
            </a:r>
            <a:r>
              <a:rPr lang="zh-CN" altLang="en-US" dirty="0"/>
              <a:t>created partial code snippets by taking the first half of the statements from each of the </a:t>
            </a:r>
            <a:r>
              <a:rPr lang="en-US" altLang="zh-CN" dirty="0" smtClean="0"/>
              <a:t>50</a:t>
            </a:r>
            <a:r>
              <a:rPr lang="zh-CN" altLang="en-US" dirty="0" smtClean="0"/>
              <a:t> </a:t>
            </a:r>
            <a:r>
              <a:rPr lang="zh-CN" altLang="en-US" dirty="0"/>
              <a:t>code </a:t>
            </a:r>
            <a:r>
              <a:rPr lang="zh-CN" altLang="en-US" dirty="0" smtClean="0"/>
              <a:t>snippets </a:t>
            </a:r>
            <a:r>
              <a:rPr lang="en-US" altLang="zh-CN" dirty="0" smtClean="0"/>
              <a:t>(</a:t>
            </a:r>
            <a:r>
              <a:rPr lang="en-US" altLang="zh-CN" dirty="0"/>
              <a:t>14 </a:t>
            </a:r>
            <a:r>
              <a:rPr lang="en-US" altLang="zh-CN" dirty="0" smtClean="0"/>
              <a:t>code </a:t>
            </a:r>
            <a:r>
              <a:rPr lang="en-US" altLang="zh-CN" dirty="0"/>
              <a:t>snippets </a:t>
            </a:r>
            <a:r>
              <a:rPr lang="en-US" altLang="zh-CN" dirty="0" smtClean="0"/>
              <a:t>contain </a:t>
            </a:r>
            <a:r>
              <a:rPr lang="en-US" altLang="zh-CN" dirty="0"/>
              <a:t>a single </a:t>
            </a:r>
            <a:r>
              <a:rPr lang="en-US" altLang="zh-CN" dirty="0" smtClean="0"/>
              <a:t>statement)</a:t>
            </a:r>
            <a:r>
              <a:rPr lang="zh-CN" altLang="en-US" dirty="0" smtClean="0"/>
              <a:t>.</a:t>
            </a:r>
            <a:endParaRPr lang="zh-CN" altLang="en-US" dirty="0"/>
          </a:p>
        </p:txBody>
      </p:sp>
      <p:sp>
        <p:nvSpPr>
          <p:cNvPr id="10" name="矩形 9"/>
          <p:cNvSpPr/>
          <p:nvPr/>
        </p:nvSpPr>
        <p:spPr>
          <a:xfrm>
            <a:off x="835742" y="2487251"/>
            <a:ext cx="3140603" cy="369332"/>
          </a:xfrm>
          <a:prstGeom prst="rect">
            <a:avLst/>
          </a:prstGeom>
        </p:spPr>
        <p:txBody>
          <a:bodyPr wrap="none">
            <a:spAutoFit/>
          </a:bodyPr>
          <a:lstStyle/>
          <a:p>
            <a:pPr marL="285750" indent="-285750">
              <a:buFont typeface="Arial" panose="020B0604020202020204" pitchFamily="34" charset="0"/>
              <a:buChar char="•"/>
            </a:pPr>
            <a:r>
              <a:rPr lang="zh-CN" altLang="en-US" b="1" dirty="0"/>
              <a:t>Exact recommendations</a:t>
            </a:r>
          </a:p>
        </p:txBody>
      </p:sp>
      <p:sp>
        <p:nvSpPr>
          <p:cNvPr id="11" name="矩形 10"/>
          <p:cNvSpPr/>
          <p:nvPr/>
        </p:nvSpPr>
        <p:spPr>
          <a:xfrm>
            <a:off x="1050858" y="2856583"/>
            <a:ext cx="10483571" cy="369332"/>
          </a:xfrm>
          <a:prstGeom prst="rect">
            <a:avLst/>
          </a:prstGeom>
        </p:spPr>
        <p:txBody>
          <a:bodyPr wrap="square">
            <a:spAutoFit/>
          </a:bodyPr>
          <a:lstStyle/>
          <a:p>
            <a:r>
              <a:rPr lang="zh-CN" altLang="en-US" dirty="0"/>
              <a:t>In 37 cases (74%), one of the top 5 Aroma recommendations matched the original code snippet.</a:t>
            </a:r>
          </a:p>
        </p:txBody>
      </p:sp>
      <p:sp>
        <p:nvSpPr>
          <p:cNvPr id="12" name="矩形 11"/>
          <p:cNvSpPr/>
          <p:nvPr/>
        </p:nvSpPr>
        <p:spPr>
          <a:xfrm>
            <a:off x="835742" y="3410581"/>
            <a:ext cx="3717684" cy="369332"/>
          </a:xfrm>
          <a:prstGeom prst="rect">
            <a:avLst/>
          </a:prstGeom>
        </p:spPr>
        <p:txBody>
          <a:bodyPr wrap="none">
            <a:spAutoFit/>
          </a:bodyPr>
          <a:lstStyle/>
          <a:p>
            <a:pPr marL="285750" indent="-285750">
              <a:buFont typeface="Arial" panose="020B0604020202020204" pitchFamily="34" charset="0"/>
              <a:buChar char="•"/>
            </a:pPr>
            <a:r>
              <a:rPr lang="zh-CN" altLang="en-US" b="1" dirty="0"/>
              <a:t>Alternative recommendations</a:t>
            </a:r>
          </a:p>
        </p:txBody>
      </p:sp>
      <p:sp>
        <p:nvSpPr>
          <p:cNvPr id="13" name="矩形 12"/>
          <p:cNvSpPr/>
          <p:nvPr/>
        </p:nvSpPr>
        <p:spPr>
          <a:xfrm>
            <a:off x="1050858" y="3872246"/>
            <a:ext cx="10483571" cy="923330"/>
          </a:xfrm>
          <a:prstGeom prst="rect">
            <a:avLst/>
          </a:prstGeom>
        </p:spPr>
        <p:txBody>
          <a:bodyPr wrap="square">
            <a:spAutoFit/>
          </a:bodyPr>
          <a:lstStyle/>
          <a:p>
            <a:r>
              <a:rPr lang="zh-CN" altLang="en-US" dirty="0"/>
              <a:t>In the other 13 cases (26%), none </a:t>
            </a:r>
            <a:r>
              <a:rPr lang="zh-CN" altLang="en-US" dirty="0" smtClean="0"/>
              <a:t>of the </a:t>
            </a:r>
            <a:r>
              <a:rPr lang="zh-CN" altLang="en-US" dirty="0"/>
              <a:t>Aroma recommended code snippets matched the original snippets. While in each case the recommended snippets did not contain the </a:t>
            </a:r>
            <a:r>
              <a:rPr lang="zh-CN" altLang="en-US" dirty="0" smtClean="0"/>
              <a:t>original </a:t>
            </a:r>
            <a:r>
              <a:rPr lang="zh-CN" altLang="en-US" dirty="0"/>
              <a:t>usage pattern, they still fall in some of the </a:t>
            </a:r>
            <a:r>
              <a:rPr lang="zh-CN" altLang="en-US" dirty="0" smtClean="0"/>
              <a:t>categories</a:t>
            </a:r>
            <a:r>
              <a:rPr lang="en-US" altLang="zh-CN" dirty="0" smtClean="0"/>
              <a:t>.</a:t>
            </a:r>
            <a:endParaRPr lang="zh-CN" altLang="en-US" dirty="0"/>
          </a:p>
        </p:txBody>
      </p:sp>
    </p:spTree>
    <p:extLst>
      <p:ext uri="{BB962C8B-B14F-4D97-AF65-F5344CB8AC3E}">
        <p14:creationId xmlns:p14="http://schemas.microsoft.com/office/powerpoint/2010/main" val="4233186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8947535" y="530205"/>
            <a:ext cx="3178477" cy="2074742"/>
          </a:xfrm>
          <a:prstGeom prst="rect">
            <a:avLst/>
          </a:prstGeom>
        </p:spPr>
      </p:pic>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Introduction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733915" y="1199880"/>
            <a:ext cx="8956839" cy="1323439"/>
          </a:xfrm>
          <a:prstGeom prst="rect">
            <a:avLst/>
          </a:prstGeom>
        </p:spPr>
        <p:txBody>
          <a:bodyPr wrap="square">
            <a:spAutoFit/>
          </a:bodyPr>
          <a:lstStyle/>
          <a:p>
            <a:pPr marL="342900" indent="-342900">
              <a:buFont typeface="Arial" panose="020B0604020202020204" pitchFamily="34" charset="0"/>
              <a:buChar char="•"/>
            </a:pPr>
            <a:r>
              <a:rPr lang="zh-CN" altLang="en-US" sz="2000" dirty="0"/>
              <a:t>Programmers often write code that has similarity to existing code written somewhere. </a:t>
            </a:r>
            <a:endParaRPr lang="en-US" altLang="zh-CN" sz="2000" dirty="0" smtClean="0"/>
          </a:p>
          <a:p>
            <a:pPr marL="342900" indent="-342900">
              <a:buFont typeface="Arial" panose="020B0604020202020204" pitchFamily="34" charset="0"/>
              <a:buChar char="•"/>
            </a:pPr>
            <a:r>
              <a:rPr lang="zh-CN" altLang="en-US" sz="2000" dirty="0" smtClean="0"/>
              <a:t>A </a:t>
            </a:r>
            <a:r>
              <a:rPr lang="zh-CN" altLang="en-US" sz="2000" dirty="0"/>
              <a:t>tool that could help </a:t>
            </a:r>
            <a:r>
              <a:rPr lang="zh-CN" altLang="en-US" sz="2000" dirty="0" smtClean="0"/>
              <a:t>programmers </a:t>
            </a:r>
            <a:r>
              <a:rPr lang="zh-CN" altLang="en-US" sz="2000" dirty="0"/>
              <a:t>to search such similar code would be immensely </a:t>
            </a:r>
            <a:r>
              <a:rPr lang="zh-CN" altLang="en-US" sz="2000" dirty="0" smtClean="0"/>
              <a:t>useful</a:t>
            </a:r>
            <a:r>
              <a:rPr lang="zh-CN" altLang="en-US" sz="2000" dirty="0"/>
              <a:t>. </a:t>
            </a:r>
          </a:p>
        </p:txBody>
      </p:sp>
      <p:sp>
        <p:nvSpPr>
          <p:cNvPr id="3" name="矩形 2"/>
          <p:cNvSpPr/>
          <p:nvPr/>
        </p:nvSpPr>
        <p:spPr>
          <a:xfrm>
            <a:off x="1040288" y="2597282"/>
            <a:ext cx="9951562" cy="923330"/>
          </a:xfrm>
          <a:prstGeom prst="rect">
            <a:avLst/>
          </a:prstGeom>
        </p:spPr>
        <p:txBody>
          <a:bodyPr wrap="square">
            <a:spAutoFit/>
          </a:bodyPr>
          <a:lstStyle/>
          <a:p>
            <a:pPr marL="285750" indent="-285750">
              <a:buFont typeface="Wingdings" panose="05000000000000000000" pitchFamily="2" charset="2"/>
              <a:buChar char="ü"/>
            </a:pPr>
            <a:r>
              <a:rPr lang="zh-CN" altLang="en-US" dirty="0" smtClean="0"/>
              <a:t>extend </a:t>
            </a:r>
            <a:r>
              <a:rPr lang="zh-CN" altLang="en-US" dirty="0"/>
              <a:t>partially written code snippets to completely implement necessary </a:t>
            </a:r>
            <a:r>
              <a:rPr lang="zh-CN" altLang="en-US" dirty="0" smtClean="0"/>
              <a:t>functionality </a:t>
            </a:r>
            <a:endParaRPr lang="en-US" altLang="zh-CN" dirty="0" smtClean="0"/>
          </a:p>
          <a:p>
            <a:pPr marL="285750" indent="-285750">
              <a:buFont typeface="Wingdings" panose="05000000000000000000" pitchFamily="2" charset="2"/>
              <a:buChar char="ü"/>
            </a:pPr>
            <a:r>
              <a:rPr lang="zh-CN" altLang="en-US" dirty="0" smtClean="0"/>
              <a:t>discover </a:t>
            </a:r>
            <a:r>
              <a:rPr lang="zh-CN" altLang="en-US" dirty="0"/>
              <a:t>extensions to the partial code which are commonly included by other </a:t>
            </a:r>
            <a:r>
              <a:rPr lang="zh-CN" altLang="en-US" dirty="0" smtClean="0"/>
              <a:t>programmers</a:t>
            </a:r>
            <a:endParaRPr lang="en-US" altLang="zh-CN" dirty="0"/>
          </a:p>
          <a:p>
            <a:pPr marL="285750" indent="-285750">
              <a:buFont typeface="Wingdings" panose="05000000000000000000" pitchFamily="2" charset="2"/>
              <a:buChar char="ü"/>
            </a:pPr>
            <a:r>
              <a:rPr lang="zh-CN" altLang="en-US" dirty="0" smtClean="0"/>
              <a:t>add </a:t>
            </a:r>
            <a:r>
              <a:rPr lang="zh-CN" altLang="en-US" dirty="0"/>
              <a:t>extra code which would fix common mistakes and </a:t>
            </a:r>
            <a:r>
              <a:rPr lang="zh-CN" altLang="en-US" dirty="0" smtClean="0"/>
              <a:t>errors</a:t>
            </a:r>
            <a:endParaRPr lang="zh-CN" altLang="en-US" dirty="0"/>
          </a:p>
        </p:txBody>
      </p:sp>
      <p:pic>
        <p:nvPicPr>
          <p:cNvPr id="9" name="图片 8"/>
          <p:cNvPicPr>
            <a:picLocks noChangeAspect="1"/>
          </p:cNvPicPr>
          <p:nvPr/>
        </p:nvPicPr>
        <p:blipFill>
          <a:blip r:embed="rId4"/>
          <a:stretch>
            <a:fillRect/>
          </a:stretch>
        </p:blipFill>
        <p:spPr>
          <a:xfrm>
            <a:off x="920831" y="3832860"/>
            <a:ext cx="5095238" cy="1123810"/>
          </a:xfrm>
          <a:prstGeom prst="rect">
            <a:avLst/>
          </a:prstGeom>
        </p:spPr>
      </p:pic>
      <p:pic>
        <p:nvPicPr>
          <p:cNvPr id="12" name="图片 11"/>
          <p:cNvPicPr>
            <a:picLocks noChangeAspect="1"/>
          </p:cNvPicPr>
          <p:nvPr/>
        </p:nvPicPr>
        <p:blipFill>
          <a:blip r:embed="rId5"/>
          <a:stretch>
            <a:fillRect/>
          </a:stretch>
        </p:blipFill>
        <p:spPr>
          <a:xfrm>
            <a:off x="920830" y="5060244"/>
            <a:ext cx="5175169" cy="1729725"/>
          </a:xfrm>
          <a:prstGeom prst="rect">
            <a:avLst/>
          </a:prstGeom>
        </p:spPr>
      </p:pic>
      <p:pic>
        <p:nvPicPr>
          <p:cNvPr id="13" name="图片 12"/>
          <p:cNvPicPr>
            <a:picLocks noChangeAspect="1"/>
          </p:cNvPicPr>
          <p:nvPr/>
        </p:nvPicPr>
        <p:blipFill>
          <a:blip r:embed="rId6"/>
          <a:stretch>
            <a:fillRect/>
          </a:stretch>
        </p:blipFill>
        <p:spPr>
          <a:xfrm>
            <a:off x="6300196" y="4467279"/>
            <a:ext cx="4964834" cy="2322690"/>
          </a:xfrm>
          <a:prstGeom prst="rect">
            <a:avLst/>
          </a:prstGeom>
        </p:spPr>
      </p:pic>
    </p:spTree>
    <p:extLst>
      <p:ext uri="{BB962C8B-B14F-4D97-AF65-F5344CB8AC3E}">
        <p14:creationId xmlns:p14="http://schemas.microsoft.com/office/powerpoint/2010/main" val="103040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smtClean="0">
                <a:solidFill>
                  <a:schemeClr val="tx1">
                    <a:lumMod val="85000"/>
                    <a:lumOff val="15000"/>
                  </a:schemeClr>
                </a:solidFill>
                <a:latin typeface="Arial" panose="020B0604020202020204" pitchFamily="34" charset="0"/>
                <a:ea typeface="+mj-ea"/>
                <a:cs typeface="Arial" panose="020B0604020202020204" pitchFamily="34" charset="0"/>
              </a:rPr>
              <a:t>Evaluation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3" name="矩形 2"/>
          <p:cNvSpPr/>
          <p:nvPr/>
        </p:nvSpPr>
        <p:spPr>
          <a:xfrm>
            <a:off x="573219" y="1120566"/>
            <a:ext cx="6053260" cy="400110"/>
          </a:xfrm>
          <a:prstGeom prst="rect">
            <a:avLst/>
          </a:prstGeom>
        </p:spPr>
        <p:txBody>
          <a:bodyPr wrap="none">
            <a:spAutoFit/>
          </a:bodyPr>
          <a:lstStyle/>
          <a:p>
            <a:r>
              <a:rPr lang="zh-CN" altLang="en-US" sz="2000" b="1" dirty="0"/>
              <a:t>Recommendation Quality on Full Code Snippets</a:t>
            </a:r>
          </a:p>
        </p:txBody>
      </p:sp>
      <p:sp>
        <p:nvSpPr>
          <p:cNvPr id="4" name="矩形 3"/>
          <p:cNvSpPr/>
          <p:nvPr/>
        </p:nvSpPr>
        <p:spPr>
          <a:xfrm>
            <a:off x="573219" y="1576351"/>
            <a:ext cx="11618781" cy="369332"/>
          </a:xfrm>
          <a:prstGeom prst="rect">
            <a:avLst/>
          </a:prstGeom>
        </p:spPr>
        <p:txBody>
          <a:bodyPr wrap="square">
            <a:spAutoFit/>
          </a:bodyPr>
          <a:lstStyle/>
          <a:p>
            <a:pPr marL="285750" indent="-285750">
              <a:buFont typeface="Arial" panose="020B0604020202020204" pitchFamily="34" charset="0"/>
              <a:buChar char="•"/>
            </a:pPr>
            <a:r>
              <a:rPr lang="zh-CN" altLang="en-US" dirty="0"/>
              <a:t>We manually inspected the recommended code snippets and determined whether they are useful</a:t>
            </a:r>
            <a:r>
              <a:rPr lang="zh-CN" altLang="en-US" dirty="0" smtClean="0"/>
              <a:t>.</a:t>
            </a:r>
            <a:endParaRPr lang="zh-CN" altLang="en-US" dirty="0"/>
          </a:p>
        </p:txBody>
      </p:sp>
      <p:sp>
        <p:nvSpPr>
          <p:cNvPr id="5" name="矩形 4"/>
          <p:cNvSpPr/>
          <p:nvPr/>
        </p:nvSpPr>
        <p:spPr>
          <a:xfrm>
            <a:off x="573219" y="2142327"/>
            <a:ext cx="11107504" cy="923330"/>
          </a:xfrm>
          <a:prstGeom prst="rect">
            <a:avLst/>
          </a:prstGeom>
        </p:spPr>
        <p:txBody>
          <a:bodyPr wrap="square">
            <a:spAutoFit/>
          </a:bodyPr>
          <a:lstStyle/>
          <a:p>
            <a:pPr marL="285750" indent="-285750">
              <a:buFont typeface="Arial" panose="020B0604020202020204" pitchFamily="34" charset="0"/>
              <a:buChar char="•"/>
            </a:pPr>
            <a:r>
              <a:rPr lang="zh-CN" altLang="en-US" dirty="0"/>
              <a:t>We considered a </a:t>
            </a:r>
            <a:r>
              <a:rPr lang="zh-CN" altLang="en-US" dirty="0" smtClean="0"/>
              <a:t>recommended </a:t>
            </a:r>
            <a:r>
              <a:rPr lang="zh-CN" altLang="en-US" dirty="0"/>
              <a:t>code snippet to be </a:t>
            </a:r>
            <a:r>
              <a:rPr lang="en-US" altLang="zh-CN" dirty="0" smtClean="0"/>
              <a:t>“</a:t>
            </a:r>
            <a:r>
              <a:rPr lang="zh-CN" altLang="en-US" dirty="0" smtClean="0"/>
              <a:t>useful</a:t>
            </a:r>
            <a:r>
              <a:rPr lang="en-US" altLang="zh-CN" dirty="0" smtClean="0"/>
              <a:t>”</a:t>
            </a:r>
            <a:r>
              <a:rPr lang="zh-CN" altLang="en-US" dirty="0" smtClean="0"/>
              <a:t> </a:t>
            </a:r>
            <a:r>
              <a:rPr lang="zh-CN" altLang="en-US" dirty="0"/>
              <a:t>if in a programming scenario a programmer writes the query code, they would benefit from seeing the recommended code snippets by </a:t>
            </a:r>
            <a:r>
              <a:rPr lang="zh-CN" altLang="en-US" dirty="0" smtClean="0"/>
              <a:t>learning </a:t>
            </a:r>
            <a:r>
              <a:rPr lang="zh-CN" altLang="en-US" dirty="0"/>
              <a:t>about related methods or common usage patterns</a:t>
            </a:r>
          </a:p>
        </p:txBody>
      </p:sp>
      <p:sp>
        <p:nvSpPr>
          <p:cNvPr id="6" name="矩形 5"/>
          <p:cNvSpPr/>
          <p:nvPr/>
        </p:nvSpPr>
        <p:spPr>
          <a:xfrm>
            <a:off x="573219" y="3260293"/>
            <a:ext cx="11321702" cy="646331"/>
          </a:xfrm>
          <a:prstGeom prst="rect">
            <a:avLst/>
          </a:prstGeom>
        </p:spPr>
        <p:txBody>
          <a:bodyPr wrap="square">
            <a:spAutoFit/>
          </a:bodyPr>
          <a:lstStyle/>
          <a:p>
            <a:pPr marL="285750" indent="-285750">
              <a:buFont typeface="Arial" panose="020B0604020202020204" pitchFamily="34" charset="0"/>
              <a:buChar char="•"/>
            </a:pPr>
            <a:r>
              <a:rPr lang="zh-CN" altLang="en-US" dirty="0"/>
              <a:t>We classified the recommended snippets into several categories by how the recommended code relates to the query snippet.</a:t>
            </a:r>
          </a:p>
        </p:txBody>
      </p:sp>
      <p:sp>
        <p:nvSpPr>
          <p:cNvPr id="7" name="矩形 6"/>
          <p:cNvSpPr/>
          <p:nvPr/>
        </p:nvSpPr>
        <p:spPr>
          <a:xfrm>
            <a:off x="828857" y="4020905"/>
            <a:ext cx="3692036" cy="1477328"/>
          </a:xfrm>
          <a:prstGeom prst="rect">
            <a:avLst/>
          </a:prstGeom>
        </p:spPr>
        <p:txBody>
          <a:bodyPr wrap="none">
            <a:spAutoFit/>
          </a:bodyPr>
          <a:lstStyle/>
          <a:p>
            <a:pPr marL="285750" indent="-285750">
              <a:buFont typeface="Wingdings" panose="05000000000000000000" pitchFamily="2" charset="2"/>
              <a:buChar char="p"/>
            </a:pPr>
            <a:r>
              <a:rPr lang="zh-CN" altLang="en-US" dirty="0"/>
              <a:t>Configuring </a:t>
            </a:r>
            <a:r>
              <a:rPr lang="zh-CN" altLang="en-US" dirty="0" smtClean="0"/>
              <a:t>Objects</a:t>
            </a:r>
            <a:endParaRPr lang="en-US" altLang="zh-CN" dirty="0" smtClean="0"/>
          </a:p>
          <a:p>
            <a:pPr marL="285750" indent="-285750">
              <a:buFont typeface="Wingdings" panose="05000000000000000000" pitchFamily="2" charset="2"/>
              <a:buChar char="p"/>
            </a:pPr>
            <a:r>
              <a:rPr lang="en-US" altLang="zh-CN" dirty="0"/>
              <a:t>Error Checking and </a:t>
            </a:r>
            <a:r>
              <a:rPr lang="en-US" altLang="zh-CN" dirty="0" smtClean="0"/>
              <a:t>Handling</a:t>
            </a:r>
          </a:p>
          <a:p>
            <a:pPr marL="285750" indent="-285750">
              <a:buFont typeface="Wingdings" panose="05000000000000000000" pitchFamily="2" charset="2"/>
              <a:buChar char="p"/>
            </a:pPr>
            <a:r>
              <a:rPr lang="en-US" altLang="zh-CN" dirty="0" smtClean="0"/>
              <a:t>Post-processing</a:t>
            </a:r>
          </a:p>
          <a:p>
            <a:pPr marL="285750" indent="-285750">
              <a:buFont typeface="Wingdings" panose="05000000000000000000" pitchFamily="2" charset="2"/>
              <a:buChar char="p"/>
            </a:pPr>
            <a:r>
              <a:rPr lang="en-US" altLang="zh-CN" dirty="0"/>
              <a:t>Correlated </a:t>
            </a:r>
            <a:r>
              <a:rPr lang="en-US" altLang="zh-CN" dirty="0" smtClean="0"/>
              <a:t>Statements</a:t>
            </a:r>
          </a:p>
          <a:p>
            <a:pPr marL="285750" indent="-285750">
              <a:buFont typeface="Wingdings" panose="05000000000000000000" pitchFamily="2" charset="2"/>
              <a:buChar char="p"/>
            </a:pPr>
            <a:r>
              <a:rPr lang="en-US" altLang="zh-CN" dirty="0" err="1"/>
              <a:t>Unclustered</a:t>
            </a:r>
            <a:r>
              <a:rPr lang="en-US" altLang="zh-CN" dirty="0"/>
              <a:t> Recommendations</a:t>
            </a:r>
            <a:endParaRPr lang="zh-CN" altLang="en-US" dirty="0"/>
          </a:p>
        </p:txBody>
      </p:sp>
    </p:spTree>
    <p:extLst>
      <p:ext uri="{BB962C8B-B14F-4D97-AF65-F5344CB8AC3E}">
        <p14:creationId xmlns:p14="http://schemas.microsoft.com/office/powerpoint/2010/main" val="3830765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smtClean="0">
                <a:solidFill>
                  <a:schemeClr val="tx1">
                    <a:lumMod val="85000"/>
                    <a:lumOff val="15000"/>
                  </a:schemeClr>
                </a:solidFill>
                <a:latin typeface="Arial" panose="020B0604020202020204" pitchFamily="34" charset="0"/>
                <a:ea typeface="+mj-ea"/>
                <a:cs typeface="Arial" panose="020B0604020202020204" pitchFamily="34" charset="0"/>
              </a:rPr>
              <a:t>Evaluation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3" name="矩形 2"/>
          <p:cNvSpPr/>
          <p:nvPr/>
        </p:nvSpPr>
        <p:spPr>
          <a:xfrm>
            <a:off x="573219" y="1120566"/>
            <a:ext cx="6053260" cy="400110"/>
          </a:xfrm>
          <a:prstGeom prst="rect">
            <a:avLst/>
          </a:prstGeom>
        </p:spPr>
        <p:txBody>
          <a:bodyPr wrap="none">
            <a:spAutoFit/>
          </a:bodyPr>
          <a:lstStyle/>
          <a:p>
            <a:r>
              <a:rPr lang="zh-CN" altLang="en-US" sz="2000" b="1" dirty="0"/>
              <a:t>Recommendation Quality on Full Code Snippets</a:t>
            </a:r>
          </a:p>
        </p:txBody>
      </p:sp>
      <p:sp>
        <p:nvSpPr>
          <p:cNvPr id="4" name="矩形 3"/>
          <p:cNvSpPr/>
          <p:nvPr/>
        </p:nvSpPr>
        <p:spPr>
          <a:xfrm>
            <a:off x="573219" y="1615322"/>
            <a:ext cx="2557110" cy="369332"/>
          </a:xfrm>
          <a:prstGeom prst="rect">
            <a:avLst/>
          </a:prstGeom>
        </p:spPr>
        <p:txBody>
          <a:bodyPr wrap="none">
            <a:spAutoFit/>
          </a:bodyPr>
          <a:lstStyle/>
          <a:p>
            <a:pPr marL="342900" indent="-342900">
              <a:buFont typeface="Wingdings" panose="05000000000000000000" pitchFamily="2" charset="2"/>
              <a:buChar char="p"/>
            </a:pPr>
            <a:r>
              <a:rPr lang="zh-CN" altLang="en-US" dirty="0"/>
              <a:t>Configuring Objects</a:t>
            </a:r>
          </a:p>
        </p:txBody>
      </p:sp>
      <p:sp>
        <p:nvSpPr>
          <p:cNvPr id="5" name="矩形 4"/>
          <p:cNvSpPr/>
          <p:nvPr/>
        </p:nvSpPr>
        <p:spPr>
          <a:xfrm>
            <a:off x="884901" y="2013652"/>
            <a:ext cx="10776155" cy="923330"/>
          </a:xfrm>
          <a:prstGeom prst="rect">
            <a:avLst/>
          </a:prstGeom>
        </p:spPr>
        <p:txBody>
          <a:bodyPr wrap="square">
            <a:spAutoFit/>
          </a:bodyPr>
          <a:lstStyle/>
          <a:p>
            <a:r>
              <a:rPr lang="zh-CN" altLang="en-US" dirty="0"/>
              <a:t>the recommended code suggests additional configurations on objects that are already appearing in the query code. Examples include adding callback handlers, and setting additional flags and properties of an existing object</a:t>
            </a:r>
            <a:r>
              <a:rPr lang="en-US" altLang="zh-CN" dirty="0" smtClean="0"/>
              <a:t>.</a:t>
            </a:r>
            <a:endParaRPr lang="zh-CN" altLang="en-US" dirty="0"/>
          </a:p>
        </p:txBody>
      </p:sp>
      <p:pic>
        <p:nvPicPr>
          <p:cNvPr id="7" name="图片 6"/>
          <p:cNvPicPr>
            <a:picLocks noChangeAspect="1"/>
          </p:cNvPicPr>
          <p:nvPr/>
        </p:nvPicPr>
        <p:blipFill>
          <a:blip r:embed="rId2"/>
          <a:stretch>
            <a:fillRect/>
          </a:stretch>
        </p:blipFill>
        <p:spPr>
          <a:xfrm>
            <a:off x="277714" y="3355242"/>
            <a:ext cx="11914286" cy="2304762"/>
          </a:xfrm>
          <a:prstGeom prst="rect">
            <a:avLst/>
          </a:prstGeom>
        </p:spPr>
      </p:pic>
    </p:spTree>
    <p:extLst>
      <p:ext uri="{BB962C8B-B14F-4D97-AF65-F5344CB8AC3E}">
        <p14:creationId xmlns:p14="http://schemas.microsoft.com/office/powerpoint/2010/main" val="2590443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smtClean="0">
                <a:solidFill>
                  <a:schemeClr val="tx1">
                    <a:lumMod val="85000"/>
                    <a:lumOff val="15000"/>
                  </a:schemeClr>
                </a:solidFill>
                <a:latin typeface="Arial" panose="020B0604020202020204" pitchFamily="34" charset="0"/>
                <a:ea typeface="+mj-ea"/>
                <a:cs typeface="Arial" panose="020B0604020202020204" pitchFamily="34" charset="0"/>
              </a:rPr>
              <a:t>Evaluation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3" name="矩形 2"/>
          <p:cNvSpPr/>
          <p:nvPr/>
        </p:nvSpPr>
        <p:spPr>
          <a:xfrm>
            <a:off x="573219" y="1120566"/>
            <a:ext cx="6053260" cy="400110"/>
          </a:xfrm>
          <a:prstGeom prst="rect">
            <a:avLst/>
          </a:prstGeom>
        </p:spPr>
        <p:txBody>
          <a:bodyPr wrap="none">
            <a:spAutoFit/>
          </a:bodyPr>
          <a:lstStyle/>
          <a:p>
            <a:r>
              <a:rPr lang="zh-CN" altLang="en-US" sz="2000" b="1" dirty="0"/>
              <a:t>Recommendation Quality on Full Code Snippets</a:t>
            </a:r>
          </a:p>
        </p:txBody>
      </p:sp>
      <p:sp>
        <p:nvSpPr>
          <p:cNvPr id="4" name="矩形 3"/>
          <p:cNvSpPr/>
          <p:nvPr/>
        </p:nvSpPr>
        <p:spPr>
          <a:xfrm>
            <a:off x="573219" y="1615322"/>
            <a:ext cx="3493264" cy="369332"/>
          </a:xfrm>
          <a:prstGeom prst="rect">
            <a:avLst/>
          </a:prstGeom>
        </p:spPr>
        <p:txBody>
          <a:bodyPr wrap="none">
            <a:spAutoFit/>
          </a:bodyPr>
          <a:lstStyle/>
          <a:p>
            <a:pPr marL="342900" indent="-342900">
              <a:buFont typeface="Wingdings" panose="05000000000000000000" pitchFamily="2" charset="2"/>
              <a:buChar char="p"/>
            </a:pPr>
            <a:r>
              <a:rPr lang="en-US" altLang="zh-CN" dirty="0"/>
              <a:t>Error Checking and Handling</a:t>
            </a:r>
            <a:endParaRPr lang="zh-CN" altLang="en-US" dirty="0"/>
          </a:p>
        </p:txBody>
      </p:sp>
      <p:sp>
        <p:nvSpPr>
          <p:cNvPr id="5" name="矩形 4"/>
          <p:cNvSpPr/>
          <p:nvPr/>
        </p:nvSpPr>
        <p:spPr>
          <a:xfrm>
            <a:off x="653988" y="2110078"/>
            <a:ext cx="11302038" cy="646331"/>
          </a:xfrm>
          <a:prstGeom prst="rect">
            <a:avLst/>
          </a:prstGeom>
        </p:spPr>
        <p:txBody>
          <a:bodyPr wrap="square">
            <a:spAutoFit/>
          </a:bodyPr>
          <a:lstStyle/>
          <a:p>
            <a:r>
              <a:rPr lang="zh-CN" altLang="en-US" dirty="0"/>
              <a:t>the recommended code adds null checks and other checks before using an object, or adds a try-catch block that guards the original code </a:t>
            </a:r>
            <a:r>
              <a:rPr lang="zh-CN" altLang="en-US" dirty="0" smtClean="0"/>
              <a:t>snippet</a:t>
            </a:r>
            <a:r>
              <a:rPr lang="en-US" altLang="zh-CN" dirty="0" smtClean="0"/>
              <a:t>.</a:t>
            </a:r>
            <a:endParaRPr lang="zh-CN" altLang="en-US" dirty="0"/>
          </a:p>
        </p:txBody>
      </p:sp>
      <p:pic>
        <p:nvPicPr>
          <p:cNvPr id="6" name="图片 5"/>
          <p:cNvPicPr>
            <a:picLocks noChangeAspect="1"/>
          </p:cNvPicPr>
          <p:nvPr/>
        </p:nvPicPr>
        <p:blipFill>
          <a:blip r:embed="rId2"/>
          <a:stretch>
            <a:fillRect/>
          </a:stretch>
        </p:blipFill>
        <p:spPr>
          <a:xfrm>
            <a:off x="3104696" y="3169910"/>
            <a:ext cx="5019048" cy="1304762"/>
          </a:xfrm>
          <a:prstGeom prst="rect">
            <a:avLst/>
          </a:prstGeom>
        </p:spPr>
      </p:pic>
    </p:spTree>
    <p:extLst>
      <p:ext uri="{BB962C8B-B14F-4D97-AF65-F5344CB8AC3E}">
        <p14:creationId xmlns:p14="http://schemas.microsoft.com/office/powerpoint/2010/main" val="4111071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smtClean="0">
                <a:solidFill>
                  <a:schemeClr val="tx1">
                    <a:lumMod val="85000"/>
                    <a:lumOff val="15000"/>
                  </a:schemeClr>
                </a:solidFill>
                <a:latin typeface="Arial" panose="020B0604020202020204" pitchFamily="34" charset="0"/>
                <a:ea typeface="+mj-ea"/>
                <a:cs typeface="Arial" panose="020B0604020202020204" pitchFamily="34" charset="0"/>
              </a:rPr>
              <a:t>Evaluation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3" name="矩形 2"/>
          <p:cNvSpPr/>
          <p:nvPr/>
        </p:nvSpPr>
        <p:spPr>
          <a:xfrm>
            <a:off x="573219" y="1120566"/>
            <a:ext cx="5468164" cy="369332"/>
          </a:xfrm>
          <a:prstGeom prst="rect">
            <a:avLst/>
          </a:prstGeom>
        </p:spPr>
        <p:txBody>
          <a:bodyPr wrap="none">
            <a:spAutoFit/>
          </a:bodyPr>
          <a:lstStyle/>
          <a:p>
            <a:r>
              <a:rPr lang="zh-CN" altLang="en-US" b="1" dirty="0"/>
              <a:t>Recommendation Quality on Full Code Snippets</a:t>
            </a:r>
          </a:p>
        </p:txBody>
      </p:sp>
      <p:sp>
        <p:nvSpPr>
          <p:cNvPr id="4" name="矩形 3"/>
          <p:cNvSpPr/>
          <p:nvPr/>
        </p:nvSpPr>
        <p:spPr>
          <a:xfrm>
            <a:off x="573219" y="1615322"/>
            <a:ext cx="2185214" cy="369332"/>
          </a:xfrm>
          <a:prstGeom prst="rect">
            <a:avLst/>
          </a:prstGeom>
        </p:spPr>
        <p:txBody>
          <a:bodyPr wrap="none">
            <a:spAutoFit/>
          </a:bodyPr>
          <a:lstStyle/>
          <a:p>
            <a:pPr marL="342900" indent="-342900">
              <a:buFont typeface="Wingdings" panose="05000000000000000000" pitchFamily="2" charset="2"/>
              <a:buChar char="p"/>
            </a:pPr>
            <a:r>
              <a:rPr lang="en-US" altLang="zh-CN" dirty="0"/>
              <a:t>Post-processing</a:t>
            </a:r>
            <a:endParaRPr lang="zh-CN" altLang="en-US" dirty="0"/>
          </a:p>
        </p:txBody>
      </p:sp>
      <p:sp>
        <p:nvSpPr>
          <p:cNvPr id="5" name="矩形 4"/>
          <p:cNvSpPr/>
          <p:nvPr/>
        </p:nvSpPr>
        <p:spPr>
          <a:xfrm>
            <a:off x="806244" y="2210251"/>
            <a:ext cx="11080955" cy="923330"/>
          </a:xfrm>
          <a:prstGeom prst="rect">
            <a:avLst/>
          </a:prstGeom>
        </p:spPr>
        <p:txBody>
          <a:bodyPr wrap="square">
            <a:spAutoFit/>
          </a:bodyPr>
          <a:lstStyle/>
          <a:p>
            <a:r>
              <a:rPr lang="zh-CN" altLang="en-US" dirty="0"/>
              <a:t>The recommended code extends the query code to perform some common operations on the objects or values computed by the query code</a:t>
            </a:r>
            <a:r>
              <a:rPr lang="zh-CN" altLang="en-US" dirty="0" smtClean="0"/>
              <a:t>. </a:t>
            </a:r>
            <a:r>
              <a:rPr lang="en-US" altLang="zh-CN" dirty="0"/>
              <a:t>For example, recommended code can show API methods that are commonly </a:t>
            </a:r>
            <a:r>
              <a:rPr lang="en-US" altLang="zh-CN" dirty="0" smtClean="0"/>
              <a:t>called.</a:t>
            </a:r>
            <a:endParaRPr lang="zh-CN" altLang="en-US" dirty="0"/>
          </a:p>
        </p:txBody>
      </p:sp>
      <p:pic>
        <p:nvPicPr>
          <p:cNvPr id="6" name="图片 5"/>
          <p:cNvPicPr>
            <a:picLocks noChangeAspect="1"/>
          </p:cNvPicPr>
          <p:nvPr/>
        </p:nvPicPr>
        <p:blipFill>
          <a:blip r:embed="rId2"/>
          <a:stretch>
            <a:fillRect/>
          </a:stretch>
        </p:blipFill>
        <p:spPr>
          <a:xfrm>
            <a:off x="806244" y="3506230"/>
            <a:ext cx="11276190" cy="1733333"/>
          </a:xfrm>
          <a:prstGeom prst="rect">
            <a:avLst/>
          </a:prstGeom>
        </p:spPr>
      </p:pic>
    </p:spTree>
    <p:extLst>
      <p:ext uri="{BB962C8B-B14F-4D97-AF65-F5344CB8AC3E}">
        <p14:creationId xmlns:p14="http://schemas.microsoft.com/office/powerpoint/2010/main" val="380203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smtClean="0">
                <a:solidFill>
                  <a:schemeClr val="tx1">
                    <a:lumMod val="85000"/>
                    <a:lumOff val="15000"/>
                  </a:schemeClr>
                </a:solidFill>
                <a:latin typeface="Arial" panose="020B0604020202020204" pitchFamily="34" charset="0"/>
                <a:ea typeface="+mj-ea"/>
                <a:cs typeface="Arial" panose="020B0604020202020204" pitchFamily="34" charset="0"/>
              </a:rPr>
              <a:t>Evaluation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3" name="矩形 2"/>
          <p:cNvSpPr/>
          <p:nvPr/>
        </p:nvSpPr>
        <p:spPr>
          <a:xfrm>
            <a:off x="573219" y="1120566"/>
            <a:ext cx="6053260" cy="400110"/>
          </a:xfrm>
          <a:prstGeom prst="rect">
            <a:avLst/>
          </a:prstGeom>
        </p:spPr>
        <p:txBody>
          <a:bodyPr wrap="none">
            <a:spAutoFit/>
          </a:bodyPr>
          <a:lstStyle/>
          <a:p>
            <a:r>
              <a:rPr lang="zh-CN" altLang="en-US" sz="2000" b="1" dirty="0"/>
              <a:t>Recommendation Quality on Full Code Snippets</a:t>
            </a:r>
          </a:p>
        </p:txBody>
      </p:sp>
      <p:sp>
        <p:nvSpPr>
          <p:cNvPr id="4" name="矩形 3"/>
          <p:cNvSpPr/>
          <p:nvPr/>
        </p:nvSpPr>
        <p:spPr>
          <a:xfrm>
            <a:off x="573219" y="1615322"/>
            <a:ext cx="2839239" cy="369332"/>
          </a:xfrm>
          <a:prstGeom prst="rect">
            <a:avLst/>
          </a:prstGeom>
        </p:spPr>
        <p:txBody>
          <a:bodyPr wrap="none">
            <a:spAutoFit/>
          </a:bodyPr>
          <a:lstStyle/>
          <a:p>
            <a:pPr marL="342900" indent="-342900">
              <a:buFont typeface="Wingdings" panose="05000000000000000000" pitchFamily="2" charset="2"/>
              <a:buChar char="p"/>
            </a:pPr>
            <a:r>
              <a:rPr lang="en-US" altLang="zh-CN" dirty="0"/>
              <a:t>Correlated Statements</a:t>
            </a:r>
            <a:endParaRPr lang="zh-CN" altLang="en-US" dirty="0"/>
          </a:p>
        </p:txBody>
      </p:sp>
      <p:sp>
        <p:nvSpPr>
          <p:cNvPr id="5" name="矩形 4"/>
          <p:cNvSpPr/>
          <p:nvPr/>
        </p:nvSpPr>
        <p:spPr>
          <a:xfrm>
            <a:off x="786580" y="2110078"/>
            <a:ext cx="11169446" cy="646331"/>
          </a:xfrm>
          <a:prstGeom prst="rect">
            <a:avLst/>
          </a:prstGeom>
        </p:spPr>
        <p:txBody>
          <a:bodyPr wrap="square">
            <a:spAutoFit/>
          </a:bodyPr>
          <a:lstStyle/>
          <a:p>
            <a:r>
              <a:rPr lang="zh-CN" altLang="en-US" dirty="0"/>
              <a:t>The recommended code adds statements that do not affect the original functionalities of the query code, but rather suggests related statements that commonly appear alongside the query code. </a:t>
            </a:r>
          </a:p>
        </p:txBody>
      </p:sp>
      <p:pic>
        <p:nvPicPr>
          <p:cNvPr id="6" name="图片 5"/>
          <p:cNvPicPr>
            <a:picLocks noChangeAspect="1"/>
          </p:cNvPicPr>
          <p:nvPr/>
        </p:nvPicPr>
        <p:blipFill>
          <a:blip r:embed="rId3"/>
          <a:stretch>
            <a:fillRect/>
          </a:stretch>
        </p:blipFill>
        <p:spPr>
          <a:xfrm>
            <a:off x="296260" y="3228798"/>
            <a:ext cx="12012191" cy="1750121"/>
          </a:xfrm>
          <a:prstGeom prst="rect">
            <a:avLst/>
          </a:prstGeom>
        </p:spPr>
      </p:pic>
    </p:spTree>
    <p:extLst>
      <p:ext uri="{BB962C8B-B14F-4D97-AF65-F5344CB8AC3E}">
        <p14:creationId xmlns:p14="http://schemas.microsoft.com/office/powerpoint/2010/main" val="438538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smtClean="0">
                <a:solidFill>
                  <a:schemeClr val="tx1">
                    <a:lumMod val="85000"/>
                    <a:lumOff val="15000"/>
                  </a:schemeClr>
                </a:solidFill>
                <a:latin typeface="Arial" panose="020B0604020202020204" pitchFamily="34" charset="0"/>
                <a:ea typeface="+mj-ea"/>
                <a:cs typeface="Arial" panose="020B0604020202020204" pitchFamily="34" charset="0"/>
              </a:rPr>
              <a:t>Evaluation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3" name="矩形 2"/>
          <p:cNvSpPr/>
          <p:nvPr/>
        </p:nvSpPr>
        <p:spPr>
          <a:xfrm>
            <a:off x="573219" y="1120566"/>
            <a:ext cx="5468164" cy="369332"/>
          </a:xfrm>
          <a:prstGeom prst="rect">
            <a:avLst/>
          </a:prstGeom>
        </p:spPr>
        <p:txBody>
          <a:bodyPr wrap="none">
            <a:spAutoFit/>
          </a:bodyPr>
          <a:lstStyle/>
          <a:p>
            <a:r>
              <a:rPr lang="zh-CN" altLang="en-US" b="1" dirty="0"/>
              <a:t>Recommendation Quality on Full Code Snippets</a:t>
            </a:r>
          </a:p>
        </p:txBody>
      </p:sp>
      <p:sp>
        <p:nvSpPr>
          <p:cNvPr id="4" name="矩形 3"/>
          <p:cNvSpPr/>
          <p:nvPr/>
        </p:nvSpPr>
        <p:spPr>
          <a:xfrm>
            <a:off x="573219" y="1615322"/>
            <a:ext cx="530915" cy="369332"/>
          </a:xfrm>
          <a:prstGeom prst="rect">
            <a:avLst/>
          </a:prstGeom>
        </p:spPr>
        <p:txBody>
          <a:bodyPr wrap="none">
            <a:spAutoFit/>
          </a:bodyPr>
          <a:lstStyle/>
          <a:p>
            <a:pPr marL="342900" indent="-342900">
              <a:buFont typeface="Wingdings" panose="05000000000000000000" pitchFamily="2" charset="2"/>
              <a:buChar char="p"/>
            </a:pPr>
            <a:endParaRPr lang="zh-CN" altLang="en-US" dirty="0"/>
          </a:p>
        </p:txBody>
      </p:sp>
      <p:sp>
        <p:nvSpPr>
          <p:cNvPr id="7" name="矩形 6"/>
          <p:cNvSpPr/>
          <p:nvPr/>
        </p:nvSpPr>
        <p:spPr>
          <a:xfrm>
            <a:off x="573219" y="1615322"/>
            <a:ext cx="3749744" cy="369332"/>
          </a:xfrm>
          <a:prstGeom prst="rect">
            <a:avLst/>
          </a:prstGeom>
        </p:spPr>
        <p:txBody>
          <a:bodyPr wrap="none">
            <a:spAutoFit/>
          </a:bodyPr>
          <a:lstStyle/>
          <a:p>
            <a:pPr marL="342900" indent="-342900">
              <a:buFont typeface="Wingdings" panose="05000000000000000000" pitchFamily="2" charset="2"/>
              <a:buChar char="p"/>
            </a:pPr>
            <a:r>
              <a:rPr lang="en-US" altLang="zh-CN" dirty="0" err="1"/>
              <a:t>Unclustered</a:t>
            </a:r>
            <a:r>
              <a:rPr lang="en-US" altLang="zh-CN" dirty="0"/>
              <a:t> Recommendations</a:t>
            </a:r>
            <a:endParaRPr lang="zh-CN" altLang="en-US" dirty="0"/>
          </a:p>
        </p:txBody>
      </p:sp>
      <p:sp>
        <p:nvSpPr>
          <p:cNvPr id="8" name="矩形 7"/>
          <p:cNvSpPr/>
          <p:nvPr/>
        </p:nvSpPr>
        <p:spPr>
          <a:xfrm>
            <a:off x="747251" y="2110078"/>
            <a:ext cx="11562736" cy="923330"/>
          </a:xfrm>
          <a:prstGeom prst="rect">
            <a:avLst/>
          </a:prstGeom>
        </p:spPr>
        <p:txBody>
          <a:bodyPr wrap="square">
            <a:spAutoFit/>
          </a:bodyPr>
          <a:lstStyle/>
          <a:p>
            <a:pPr marL="285750" indent="-285750">
              <a:buFont typeface="Arial" panose="020B0604020202020204" pitchFamily="34" charset="0"/>
              <a:buChar char="•"/>
            </a:pPr>
            <a:r>
              <a:rPr lang="zh-CN" altLang="en-US" dirty="0"/>
              <a:t>In rare cases, the query code snippet could match method bodies that are mostly different from each other. This results in clusters of size 1</a:t>
            </a:r>
            <a:r>
              <a:rPr lang="zh-CN" altLang="en-US" dirty="0" smtClean="0"/>
              <a:t>.</a:t>
            </a:r>
            <a:endParaRPr lang="en-US" altLang="zh-CN" dirty="0" smtClean="0"/>
          </a:p>
          <a:p>
            <a:pPr marL="285750" indent="-285750">
              <a:buFont typeface="Arial" panose="020B0604020202020204" pitchFamily="34" charset="0"/>
              <a:buChar char="•"/>
            </a:pPr>
            <a:r>
              <a:rPr lang="en-US" altLang="zh-CN" dirty="0"/>
              <a:t>In these cases, Aroma performs no intersection and recommends the full method bodies </a:t>
            </a:r>
            <a:r>
              <a:rPr lang="en-US" altLang="zh-CN" dirty="0" smtClean="0"/>
              <a:t>without any </a:t>
            </a:r>
            <a:r>
              <a:rPr lang="en-US" altLang="zh-CN" dirty="0"/>
              <a:t>pruning</a:t>
            </a:r>
            <a:endParaRPr lang="zh-CN" altLang="en-US" dirty="0"/>
          </a:p>
        </p:txBody>
      </p:sp>
      <p:pic>
        <p:nvPicPr>
          <p:cNvPr id="9" name="图片 8"/>
          <p:cNvPicPr>
            <a:picLocks noChangeAspect="1"/>
          </p:cNvPicPr>
          <p:nvPr/>
        </p:nvPicPr>
        <p:blipFill>
          <a:blip r:embed="rId3"/>
          <a:stretch>
            <a:fillRect/>
          </a:stretch>
        </p:blipFill>
        <p:spPr>
          <a:xfrm>
            <a:off x="696000" y="3279817"/>
            <a:ext cx="5400000" cy="2323809"/>
          </a:xfrm>
          <a:prstGeom prst="rect">
            <a:avLst/>
          </a:prstGeom>
        </p:spPr>
      </p:pic>
      <p:sp>
        <p:nvSpPr>
          <p:cNvPr id="10" name="矩形 9"/>
          <p:cNvSpPr/>
          <p:nvPr/>
        </p:nvSpPr>
        <p:spPr>
          <a:xfrm>
            <a:off x="573219" y="5673054"/>
            <a:ext cx="11520458" cy="923330"/>
          </a:xfrm>
          <a:prstGeom prst="rect">
            <a:avLst/>
          </a:prstGeom>
        </p:spPr>
        <p:txBody>
          <a:bodyPr wrap="square">
            <a:spAutoFit/>
          </a:bodyPr>
          <a:lstStyle/>
          <a:p>
            <a:pPr marL="285750" indent="-285750">
              <a:buFont typeface="Arial" panose="020B0604020202020204" pitchFamily="34" charset="0"/>
              <a:buChar char="•"/>
            </a:pPr>
            <a:r>
              <a:rPr lang="en-US" altLang="zh-CN" dirty="0" smtClean="0"/>
              <a:t>T</a:t>
            </a:r>
            <a:r>
              <a:rPr lang="zh-CN" altLang="en-US" dirty="0" smtClean="0"/>
              <a:t>he </a:t>
            </a:r>
            <a:r>
              <a:rPr lang="zh-CN" altLang="en-US" dirty="0"/>
              <a:t>first four categories all can be useful to programmers in different </a:t>
            </a:r>
            <a:r>
              <a:rPr lang="zh-CN" altLang="en-US" dirty="0" smtClean="0"/>
              <a:t>ways</a:t>
            </a:r>
            <a:endParaRPr lang="en-US" altLang="zh-CN" dirty="0" smtClean="0"/>
          </a:p>
          <a:p>
            <a:pPr marL="285750" indent="-285750">
              <a:buFont typeface="Arial" panose="020B0604020202020204" pitchFamily="34" charset="0"/>
              <a:buChar char="•"/>
            </a:pPr>
            <a:r>
              <a:rPr lang="en-US" altLang="zh-CN" dirty="0"/>
              <a:t>For 59 out of the 64 query code snippets (92%), Aroma generated at least one useful recommended snippet that falls in the first four categories.</a:t>
            </a:r>
            <a:endParaRPr lang="zh-CN" altLang="en-US" dirty="0"/>
          </a:p>
        </p:txBody>
      </p:sp>
    </p:spTree>
    <p:extLst>
      <p:ext uri="{BB962C8B-B14F-4D97-AF65-F5344CB8AC3E}">
        <p14:creationId xmlns:p14="http://schemas.microsoft.com/office/powerpoint/2010/main" val="1987526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Evaluation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3" name="矩形 2"/>
          <p:cNvSpPr/>
          <p:nvPr/>
        </p:nvSpPr>
        <p:spPr>
          <a:xfrm>
            <a:off x="573219" y="1120566"/>
            <a:ext cx="6550191" cy="400110"/>
          </a:xfrm>
          <a:prstGeom prst="rect">
            <a:avLst/>
          </a:prstGeom>
        </p:spPr>
        <p:txBody>
          <a:bodyPr wrap="none">
            <a:spAutoFit/>
          </a:bodyPr>
          <a:lstStyle/>
          <a:p>
            <a:r>
              <a:rPr lang="en-US" altLang="zh-CN" sz="2000" b="1" dirty="0"/>
              <a:t>Comparison with Pattern-Oriented Code Completion</a:t>
            </a:r>
            <a:endParaRPr lang="zh-CN" altLang="en-US" sz="2000" b="1" dirty="0"/>
          </a:p>
        </p:txBody>
      </p:sp>
      <p:sp>
        <p:nvSpPr>
          <p:cNvPr id="5" name="矩形 4"/>
          <p:cNvSpPr/>
          <p:nvPr/>
        </p:nvSpPr>
        <p:spPr>
          <a:xfrm>
            <a:off x="582704" y="1591256"/>
            <a:ext cx="11538012" cy="923330"/>
          </a:xfrm>
          <a:prstGeom prst="rect">
            <a:avLst/>
          </a:prstGeom>
        </p:spPr>
        <p:txBody>
          <a:bodyPr wrap="square">
            <a:spAutoFit/>
          </a:bodyPr>
          <a:lstStyle/>
          <a:p>
            <a:r>
              <a:rPr lang="en-US" altLang="zh-CN" dirty="0" smtClean="0"/>
              <a:t>D</a:t>
            </a:r>
            <a:r>
              <a:rPr lang="zh-CN" altLang="en-US" dirty="0" smtClean="0"/>
              <a:t>ataset</a:t>
            </a:r>
            <a:r>
              <a:rPr lang="en-US" altLang="zh-CN" dirty="0" smtClean="0"/>
              <a:t>: </a:t>
            </a:r>
          </a:p>
          <a:p>
            <a:r>
              <a:rPr lang="zh-CN" altLang="en-US" dirty="0" smtClean="0"/>
              <a:t>We </a:t>
            </a:r>
            <a:r>
              <a:rPr lang="zh-CN" altLang="en-US" dirty="0"/>
              <a:t>took the dataset of 15 Android API usage patterns manually curated from Stack Overflow posts and Android documentation by the authors of BigGroum [Mover et al. 2018]. </a:t>
            </a:r>
          </a:p>
        </p:txBody>
      </p:sp>
      <p:sp>
        <p:nvSpPr>
          <p:cNvPr id="6" name="矩形 5"/>
          <p:cNvSpPr/>
          <p:nvPr/>
        </p:nvSpPr>
        <p:spPr>
          <a:xfrm>
            <a:off x="582704" y="2768680"/>
            <a:ext cx="11680580" cy="1200329"/>
          </a:xfrm>
          <a:prstGeom prst="rect">
            <a:avLst/>
          </a:prstGeom>
        </p:spPr>
        <p:txBody>
          <a:bodyPr wrap="square">
            <a:spAutoFit/>
          </a:bodyPr>
          <a:lstStyle/>
          <a:p>
            <a:r>
              <a:rPr lang="en-US" altLang="zh-CN" dirty="0" smtClean="0"/>
              <a:t>Results:</a:t>
            </a:r>
          </a:p>
          <a:p>
            <a:r>
              <a:rPr lang="zh-CN" altLang="en-US" dirty="0" smtClean="0"/>
              <a:t>Among </a:t>
            </a:r>
            <a:r>
              <a:rPr lang="zh-CN" altLang="en-US" dirty="0"/>
              <a:t>these 15 snippets, 11 were found in BigGroum mining results</a:t>
            </a:r>
            <a:r>
              <a:rPr lang="zh-CN" altLang="en-US" dirty="0" smtClean="0"/>
              <a:t>.</a:t>
            </a:r>
            <a:endParaRPr lang="en-US" altLang="zh-CN" dirty="0" smtClean="0"/>
          </a:p>
          <a:p>
            <a:r>
              <a:rPr lang="zh-CN" altLang="en-US" dirty="0"/>
              <a:t>For 14 out </a:t>
            </a:r>
            <a:r>
              <a:rPr lang="zh-CN" altLang="en-US" dirty="0" smtClean="0"/>
              <a:t>of 15 </a:t>
            </a:r>
            <a:r>
              <a:rPr lang="zh-CN" altLang="en-US" dirty="0"/>
              <a:t>patterns, Aroma recommended code containing the original usage patterns, i.e. they are exact </a:t>
            </a:r>
            <a:r>
              <a:rPr lang="zh-CN" altLang="en-US" dirty="0" smtClean="0"/>
              <a:t>recommendations</a:t>
            </a:r>
            <a:endParaRPr lang="zh-CN" altLang="en-US" dirty="0"/>
          </a:p>
        </p:txBody>
      </p:sp>
      <p:sp>
        <p:nvSpPr>
          <p:cNvPr id="8" name="矩形 7"/>
          <p:cNvSpPr/>
          <p:nvPr/>
        </p:nvSpPr>
        <p:spPr>
          <a:xfrm>
            <a:off x="582704" y="4372280"/>
            <a:ext cx="11252878" cy="923330"/>
          </a:xfrm>
          <a:prstGeom prst="rect">
            <a:avLst/>
          </a:prstGeom>
        </p:spPr>
        <p:txBody>
          <a:bodyPr wrap="square">
            <a:spAutoFit/>
          </a:bodyPr>
          <a:lstStyle/>
          <a:p>
            <a:r>
              <a:rPr lang="en-US" altLang="zh-CN" dirty="0" smtClean="0"/>
              <a:t>A</a:t>
            </a:r>
            <a:r>
              <a:rPr lang="zh-CN" altLang="en-US" dirty="0" smtClean="0"/>
              <a:t>dvantage </a:t>
            </a:r>
            <a:endParaRPr lang="en-US" altLang="zh-CN" dirty="0" smtClean="0"/>
          </a:p>
          <a:p>
            <a:pPr marL="285750" indent="-285750">
              <a:buFont typeface="Arial" panose="020B0604020202020204" pitchFamily="34" charset="0"/>
              <a:buChar char="•"/>
            </a:pPr>
            <a:r>
              <a:rPr lang="en-US" altLang="zh-CN" dirty="0"/>
              <a:t>I</a:t>
            </a:r>
            <a:r>
              <a:rPr lang="zh-CN" altLang="en-US" dirty="0" smtClean="0"/>
              <a:t>t </a:t>
            </a:r>
            <a:r>
              <a:rPr lang="zh-CN" altLang="en-US" dirty="0"/>
              <a:t>could recommend code snippets that do not correspond to any previously mined pattern by BigGroum. </a:t>
            </a:r>
            <a:endParaRPr lang="en-US" altLang="zh-CN" dirty="0"/>
          </a:p>
          <a:p>
            <a:pPr marL="285750" indent="-285750">
              <a:buFont typeface="Arial" panose="020B0604020202020204" pitchFamily="34" charset="0"/>
              <a:buChar char="•"/>
            </a:pPr>
            <a:r>
              <a:rPr lang="en-US" altLang="zh-CN" dirty="0" smtClean="0"/>
              <a:t>It</a:t>
            </a:r>
            <a:r>
              <a:rPr lang="zh-CN" altLang="en-US" dirty="0" smtClean="0"/>
              <a:t> </a:t>
            </a:r>
            <a:r>
              <a:rPr lang="zh-CN" altLang="en-US" dirty="0"/>
              <a:t>could recommend code which may not contain any API usage</a:t>
            </a:r>
          </a:p>
        </p:txBody>
      </p:sp>
    </p:spTree>
    <p:extLst>
      <p:ext uri="{BB962C8B-B14F-4D97-AF65-F5344CB8AC3E}">
        <p14:creationId xmlns:p14="http://schemas.microsoft.com/office/powerpoint/2010/main" val="2815344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7371246"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ea typeface="+mj-ea"/>
                <a:cs typeface="Arial" panose="020B0604020202020204" pitchFamily="34" charset="0"/>
              </a:rPr>
              <a:t>Evaluation of Search Recall</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5" name="矩形 4"/>
          <p:cNvSpPr/>
          <p:nvPr/>
        </p:nvSpPr>
        <p:spPr>
          <a:xfrm>
            <a:off x="573219" y="1169727"/>
            <a:ext cx="4331635" cy="400110"/>
          </a:xfrm>
          <a:prstGeom prst="rect">
            <a:avLst/>
          </a:prstGeom>
        </p:spPr>
        <p:txBody>
          <a:bodyPr wrap="none">
            <a:spAutoFit/>
          </a:bodyPr>
          <a:lstStyle/>
          <a:p>
            <a:r>
              <a:rPr lang="zh-CN" altLang="en-US" sz="2000" b="1" dirty="0"/>
              <a:t>Recall in Prune and Rerank Phase</a:t>
            </a:r>
          </a:p>
        </p:txBody>
      </p:sp>
      <p:pic>
        <p:nvPicPr>
          <p:cNvPr id="6" name="图片 5"/>
          <p:cNvPicPr>
            <a:picLocks noChangeAspect="1"/>
          </p:cNvPicPr>
          <p:nvPr/>
        </p:nvPicPr>
        <p:blipFill>
          <a:blip r:embed="rId3"/>
          <a:stretch>
            <a:fillRect/>
          </a:stretch>
        </p:blipFill>
        <p:spPr>
          <a:xfrm>
            <a:off x="1893788" y="2329895"/>
            <a:ext cx="8054921" cy="2198209"/>
          </a:xfrm>
          <a:prstGeom prst="rect">
            <a:avLst/>
          </a:prstGeom>
        </p:spPr>
      </p:pic>
    </p:spTree>
    <p:extLst>
      <p:ext uri="{BB962C8B-B14F-4D97-AF65-F5344CB8AC3E}">
        <p14:creationId xmlns:p14="http://schemas.microsoft.com/office/powerpoint/2010/main" val="1611644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215158" y="2804747"/>
            <a:ext cx="3961688" cy="9056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dirty="0" smtClean="0">
                <a:latin typeface="Arial" panose="020B0604020202020204" pitchFamily="34" charset="0"/>
                <a:cs typeface="Arial" panose="020B0604020202020204" pitchFamily="34" charset="0"/>
              </a:rPr>
              <a:t>Thanks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2937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Introduction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653988" y="1235035"/>
            <a:ext cx="6096000" cy="400110"/>
          </a:xfrm>
          <a:prstGeom prst="rect">
            <a:avLst/>
          </a:prstGeom>
        </p:spPr>
        <p:txBody>
          <a:bodyPr>
            <a:spAutoFit/>
          </a:bodyPr>
          <a:lstStyle/>
          <a:p>
            <a:r>
              <a:rPr lang="en-US" altLang="zh-CN" sz="2000" b="1" dirty="0" smtClean="0"/>
              <a:t>Existing techniques</a:t>
            </a:r>
            <a:endParaRPr lang="zh-CN" altLang="en-US" sz="2000" b="1" dirty="0"/>
          </a:p>
        </p:txBody>
      </p:sp>
      <p:sp>
        <p:nvSpPr>
          <p:cNvPr id="8" name="矩形 7"/>
          <p:cNvSpPr/>
          <p:nvPr/>
        </p:nvSpPr>
        <p:spPr>
          <a:xfrm>
            <a:off x="687371" y="1773966"/>
            <a:ext cx="7461315" cy="400110"/>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t>Code-to-code search tools </a:t>
            </a:r>
            <a:r>
              <a:rPr lang="da-DK" altLang="zh-CN" sz="2000" dirty="0" smtClean="0"/>
              <a:t>[Kim et al. 2018; Krugler 2013]</a:t>
            </a:r>
            <a:endParaRPr lang="zh-CN" altLang="en-US" sz="2000" dirty="0"/>
          </a:p>
        </p:txBody>
      </p:sp>
      <p:sp>
        <p:nvSpPr>
          <p:cNvPr id="6" name="矩形 5"/>
          <p:cNvSpPr/>
          <p:nvPr/>
        </p:nvSpPr>
        <p:spPr>
          <a:xfrm>
            <a:off x="987457" y="2190964"/>
            <a:ext cx="10953947" cy="1200329"/>
          </a:xfrm>
          <a:prstGeom prst="rect">
            <a:avLst/>
          </a:prstGeom>
        </p:spPr>
        <p:txBody>
          <a:bodyPr wrap="square">
            <a:spAutoFit/>
          </a:bodyPr>
          <a:lstStyle/>
          <a:p>
            <a:r>
              <a:rPr lang="en-US" altLang="zh-CN" dirty="0" smtClean="0"/>
              <a:t>Retrieve </a:t>
            </a:r>
            <a:r>
              <a:rPr lang="en-US" altLang="zh-CN" dirty="0"/>
              <a:t>relevant code snippets from a corpus using a partial code snippet as </a:t>
            </a:r>
            <a:r>
              <a:rPr lang="en-US" altLang="zh-CN" dirty="0" smtClean="0"/>
              <a:t>query.</a:t>
            </a:r>
          </a:p>
          <a:p>
            <a:pPr marL="285750" indent="-285750">
              <a:buClr>
                <a:srgbClr val="C00000"/>
              </a:buClr>
              <a:buFont typeface="Arial" panose="020B0604020202020204" pitchFamily="34" charset="0"/>
              <a:buChar char="X"/>
            </a:pPr>
            <a:r>
              <a:rPr lang="zh-CN" altLang="en-US" dirty="0" smtClean="0"/>
              <a:t>return </a:t>
            </a:r>
            <a:r>
              <a:rPr lang="zh-CN" altLang="en-US" dirty="0"/>
              <a:t>lots of relevant code snippets without removing or aggregating similar-looking ones. </a:t>
            </a:r>
            <a:endParaRPr lang="en-US" altLang="zh-CN" dirty="0" smtClean="0"/>
          </a:p>
          <a:p>
            <a:pPr marL="285750" indent="-285750">
              <a:buClr>
                <a:srgbClr val="C00000"/>
              </a:buClr>
              <a:buFont typeface="Arial" panose="020B0604020202020204" pitchFamily="34" charset="0"/>
              <a:buChar char="X"/>
            </a:pPr>
            <a:r>
              <a:rPr lang="zh-CN" altLang="en-US" dirty="0" smtClean="0"/>
              <a:t>do </a:t>
            </a:r>
            <a:r>
              <a:rPr lang="zh-CN" altLang="en-US" dirty="0"/>
              <a:t>not make any effort to carve out common and concise code snippets from similar-looking retrieved code </a:t>
            </a:r>
            <a:r>
              <a:rPr lang="zh-CN" altLang="en-US" dirty="0" smtClean="0"/>
              <a:t>snippets</a:t>
            </a:r>
            <a:r>
              <a:rPr lang="en-US" altLang="zh-CN" dirty="0" smtClean="0"/>
              <a:t>.</a:t>
            </a:r>
            <a:endParaRPr lang="zh-CN" altLang="en-US" dirty="0"/>
          </a:p>
        </p:txBody>
      </p:sp>
      <p:sp>
        <p:nvSpPr>
          <p:cNvPr id="9" name="矩形 8"/>
          <p:cNvSpPr/>
          <p:nvPr/>
        </p:nvSpPr>
        <p:spPr>
          <a:xfrm>
            <a:off x="687370" y="3438958"/>
            <a:ext cx="9971592" cy="369332"/>
          </a:xfrm>
          <a:prstGeom prst="rect">
            <a:avLst/>
          </a:prstGeom>
        </p:spPr>
        <p:txBody>
          <a:bodyPr wrap="square">
            <a:spAutoFit/>
          </a:bodyPr>
          <a:lstStyle/>
          <a:p>
            <a:pPr marL="285750" indent="-285750">
              <a:buFont typeface="Arial" panose="020B0604020202020204" pitchFamily="34" charset="0"/>
              <a:buChar char="•"/>
            </a:pPr>
            <a:r>
              <a:rPr lang="zh-CN" altLang="en-US" dirty="0"/>
              <a:t>Pattern-based code completion tools [Mover et al. 2018; Nguyen et al. 2012, 2009]</a:t>
            </a:r>
          </a:p>
        </p:txBody>
      </p:sp>
      <p:sp>
        <p:nvSpPr>
          <p:cNvPr id="10" name="矩形 9"/>
          <p:cNvSpPr/>
          <p:nvPr/>
        </p:nvSpPr>
        <p:spPr>
          <a:xfrm>
            <a:off x="987455" y="3808290"/>
            <a:ext cx="11054502" cy="1200329"/>
          </a:xfrm>
          <a:prstGeom prst="rect">
            <a:avLst/>
          </a:prstGeom>
        </p:spPr>
        <p:txBody>
          <a:bodyPr wrap="square">
            <a:spAutoFit/>
          </a:bodyPr>
          <a:lstStyle/>
          <a:p>
            <a:pPr>
              <a:buClr>
                <a:srgbClr val="C00000"/>
              </a:buClr>
            </a:pPr>
            <a:r>
              <a:rPr lang="en-US" altLang="zh-CN" dirty="0" smtClean="0"/>
              <a:t>Mine </a:t>
            </a:r>
            <a:r>
              <a:rPr lang="en-US" altLang="zh-CN" dirty="0"/>
              <a:t>common API </a:t>
            </a:r>
            <a:r>
              <a:rPr lang="en-US" altLang="zh-CN" dirty="0" smtClean="0"/>
              <a:t>usage patterns </a:t>
            </a:r>
            <a:r>
              <a:rPr lang="en-US" altLang="zh-CN" dirty="0"/>
              <a:t>from a large corpus and use those patterns to </a:t>
            </a:r>
            <a:r>
              <a:rPr lang="en-US" altLang="zh-CN" dirty="0" smtClean="0"/>
              <a:t>recommend </a:t>
            </a:r>
            <a:r>
              <a:rPr lang="en-US" altLang="zh-CN" dirty="0"/>
              <a:t>code </a:t>
            </a:r>
            <a:r>
              <a:rPr lang="en-US" altLang="zh-CN" dirty="0" smtClean="0"/>
              <a:t>completion </a:t>
            </a:r>
            <a:r>
              <a:rPr lang="en-US" altLang="zh-CN" dirty="0"/>
              <a:t>for partially written programs as long as the partial program matches a prefix of a mined </a:t>
            </a:r>
            <a:r>
              <a:rPr lang="en-US" altLang="zh-CN" dirty="0" smtClean="0"/>
              <a:t>pattern.</a:t>
            </a:r>
          </a:p>
          <a:p>
            <a:pPr marL="285750" indent="-285750">
              <a:buClr>
                <a:srgbClr val="C00000"/>
              </a:buClr>
              <a:buFont typeface="Arial" panose="020B0604020202020204" pitchFamily="34" charset="0"/>
              <a:buChar char="X"/>
            </a:pPr>
            <a:r>
              <a:rPr lang="en-US" altLang="zh-CN" dirty="0" smtClean="0"/>
              <a:t>cannot </a:t>
            </a:r>
            <a:r>
              <a:rPr lang="en-US" altLang="zh-CN" dirty="0"/>
              <a:t>recommend any code outside the mined patterns—the number of mined patterns are usually limited to a few </a:t>
            </a:r>
            <a:r>
              <a:rPr lang="en-US" altLang="zh-CN" dirty="0" smtClean="0"/>
              <a:t>hundreds</a:t>
            </a:r>
            <a:r>
              <a:rPr lang="en-US" altLang="zh-CN" dirty="0"/>
              <a:t>. </a:t>
            </a:r>
            <a:endParaRPr lang="en-US" altLang="zh-CN" dirty="0" smtClean="0"/>
          </a:p>
        </p:txBody>
      </p:sp>
      <p:sp>
        <p:nvSpPr>
          <p:cNvPr id="11" name="矩形 10"/>
          <p:cNvSpPr/>
          <p:nvPr/>
        </p:nvSpPr>
        <p:spPr>
          <a:xfrm>
            <a:off x="687370" y="5150958"/>
            <a:ext cx="10817259" cy="369332"/>
          </a:xfrm>
          <a:prstGeom prst="rect">
            <a:avLst/>
          </a:prstGeom>
        </p:spPr>
        <p:txBody>
          <a:bodyPr wrap="square">
            <a:spAutoFit/>
          </a:bodyPr>
          <a:lstStyle/>
          <a:p>
            <a:pPr marL="285750" indent="-285750">
              <a:buFont typeface="Arial" panose="020B0604020202020204" pitchFamily="34" charset="0"/>
              <a:buChar char="•"/>
            </a:pPr>
            <a:r>
              <a:rPr lang="zh-CN" altLang="en-US" dirty="0"/>
              <a:t>Code clone detectors [Cordy and Roy 2011; Jiang et al. 2007; Kamiya et al. 2002; Sajnani et al. 2016]</a:t>
            </a:r>
          </a:p>
        </p:txBody>
      </p:sp>
      <p:sp>
        <p:nvSpPr>
          <p:cNvPr id="12" name="矩形 11"/>
          <p:cNvSpPr/>
          <p:nvPr/>
        </p:nvSpPr>
        <p:spPr>
          <a:xfrm>
            <a:off x="987455" y="5520290"/>
            <a:ext cx="11054502" cy="646331"/>
          </a:xfrm>
          <a:prstGeom prst="rect">
            <a:avLst/>
          </a:prstGeom>
        </p:spPr>
        <p:txBody>
          <a:bodyPr wrap="square">
            <a:spAutoFit/>
          </a:bodyPr>
          <a:lstStyle/>
          <a:p>
            <a:pPr marL="285750" indent="-285750">
              <a:buClr>
                <a:srgbClr val="C00000"/>
              </a:buClr>
              <a:buFont typeface="Arial" panose="020B0604020202020204" pitchFamily="34" charset="0"/>
              <a:buChar char="X"/>
            </a:pPr>
            <a:r>
              <a:rPr lang="zh-CN" altLang="en-US" dirty="0" smtClean="0"/>
              <a:t>usually </a:t>
            </a:r>
            <a:r>
              <a:rPr lang="zh-CN" altLang="en-US" dirty="0"/>
              <a:t>retrieve code snippets that are almost identical to a query snippet. </a:t>
            </a:r>
            <a:endParaRPr lang="en-US" altLang="zh-CN" dirty="0" smtClean="0"/>
          </a:p>
          <a:p>
            <a:pPr marL="285750" indent="-285750">
              <a:buClr>
                <a:srgbClr val="C00000"/>
              </a:buClr>
              <a:buFont typeface="Arial" panose="020B0604020202020204" pitchFamily="34" charset="0"/>
              <a:buChar char="X"/>
            </a:pPr>
            <a:r>
              <a:rPr lang="zh-CN" altLang="en-US" dirty="0" smtClean="0"/>
              <a:t>may </a:t>
            </a:r>
            <a:r>
              <a:rPr lang="zh-CN" altLang="en-US" dirty="0"/>
              <a:t>not always contain extra code which could be used to extend the query snippet.</a:t>
            </a:r>
          </a:p>
        </p:txBody>
      </p:sp>
    </p:spTree>
    <p:extLst>
      <p:ext uri="{BB962C8B-B14F-4D97-AF65-F5344CB8AC3E}">
        <p14:creationId xmlns:p14="http://schemas.microsoft.com/office/powerpoint/2010/main" val="47662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3128769" cy="646331"/>
          </a:xfrm>
          <a:prstGeom prst="rect">
            <a:avLst/>
          </a:prstGeom>
          <a:noFill/>
        </p:spPr>
        <p:txBody>
          <a:bodyPr wrap="square" rtlCol="0">
            <a:spAutoFit/>
          </a:bodyPr>
          <a:lstStyle/>
          <a:p>
            <a:r>
              <a:rPr lang="en-US" altLang="zh-CN" sz="3600" b="1" smtClean="0">
                <a:solidFill>
                  <a:schemeClr val="tx1">
                    <a:lumMod val="85000"/>
                    <a:lumOff val="15000"/>
                  </a:schemeClr>
                </a:solidFill>
                <a:latin typeface="Arial" panose="020B0604020202020204" pitchFamily="34" charset="0"/>
                <a:ea typeface="+mj-ea"/>
                <a:cs typeface="Arial" panose="020B0604020202020204" pitchFamily="34" charset="0"/>
              </a:rPr>
              <a:t>Introduction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73219" y="1134853"/>
            <a:ext cx="11214754" cy="400110"/>
          </a:xfrm>
          <a:prstGeom prst="rect">
            <a:avLst/>
          </a:prstGeom>
        </p:spPr>
        <p:txBody>
          <a:bodyPr wrap="square">
            <a:spAutoFit/>
          </a:bodyPr>
          <a:lstStyle/>
          <a:p>
            <a:r>
              <a:rPr lang="zh-CN" altLang="en-US" sz="2000" b="1" dirty="0" smtClean="0"/>
              <a:t>Aroma</a:t>
            </a:r>
            <a:r>
              <a:rPr lang="zh-CN" altLang="en-US" sz="2000" b="1" dirty="0"/>
              <a:t>, a code recommendation </a:t>
            </a:r>
            <a:r>
              <a:rPr lang="zh-CN" altLang="en-US" sz="2000" b="1" dirty="0" smtClean="0"/>
              <a:t>engine</a:t>
            </a:r>
            <a:r>
              <a:rPr lang="en-US" altLang="zh-CN" sz="2000" b="1" dirty="0" smtClean="0"/>
              <a:t>:</a:t>
            </a:r>
            <a:endParaRPr lang="zh-CN" altLang="en-US" sz="2000" b="1" dirty="0"/>
          </a:p>
        </p:txBody>
      </p:sp>
      <p:sp>
        <p:nvSpPr>
          <p:cNvPr id="16" name="矩形 15"/>
          <p:cNvSpPr/>
          <p:nvPr/>
        </p:nvSpPr>
        <p:spPr>
          <a:xfrm>
            <a:off x="691299" y="1698998"/>
            <a:ext cx="10592585" cy="646331"/>
          </a:xfrm>
          <a:prstGeom prst="rect">
            <a:avLst/>
          </a:prstGeom>
        </p:spPr>
        <p:txBody>
          <a:bodyPr wrap="square">
            <a:spAutoFit/>
          </a:bodyPr>
          <a:lstStyle/>
          <a:p>
            <a:r>
              <a:rPr lang="zh-CN" altLang="en-US" dirty="0"/>
              <a:t>Given a code snippet as input query and a large corpus of code containing millions of methods, Aroma returns a set of recommended code snippets such that each recommended code snippet</a:t>
            </a:r>
            <a:r>
              <a:rPr lang="zh-CN" altLang="en-US" dirty="0" smtClean="0"/>
              <a:t>:</a:t>
            </a:r>
            <a:endParaRPr lang="zh-CN" altLang="en-US" dirty="0"/>
          </a:p>
        </p:txBody>
      </p:sp>
      <p:sp>
        <p:nvSpPr>
          <p:cNvPr id="17" name="矩形 16"/>
          <p:cNvSpPr/>
          <p:nvPr/>
        </p:nvSpPr>
        <p:spPr>
          <a:xfrm>
            <a:off x="842129" y="2509364"/>
            <a:ext cx="9527356" cy="923330"/>
          </a:xfrm>
          <a:prstGeom prst="rect">
            <a:avLst/>
          </a:prstGeom>
        </p:spPr>
        <p:txBody>
          <a:bodyPr wrap="square">
            <a:spAutoFit/>
          </a:bodyPr>
          <a:lstStyle/>
          <a:p>
            <a:pPr marL="285750" indent="-285750">
              <a:buFont typeface="Arial" panose="020B0604020202020204" pitchFamily="34" charset="0"/>
              <a:buChar char="•"/>
            </a:pPr>
            <a:r>
              <a:rPr lang="zh-CN" altLang="en-US" dirty="0" smtClean="0"/>
              <a:t>contains </a:t>
            </a:r>
            <a:r>
              <a:rPr lang="zh-CN" altLang="en-US" dirty="0"/>
              <a:t>the query snippet approximately</a:t>
            </a:r>
            <a:endParaRPr lang="en-US" altLang="zh-CN" dirty="0"/>
          </a:p>
          <a:p>
            <a:pPr marL="285750" indent="-285750">
              <a:buFont typeface="Arial" panose="020B0604020202020204" pitchFamily="34" charset="0"/>
              <a:buChar char="•"/>
            </a:pPr>
            <a:r>
              <a:rPr lang="zh-CN" altLang="en-US" dirty="0" smtClean="0"/>
              <a:t>is </a:t>
            </a:r>
            <a:r>
              <a:rPr lang="zh-CN" altLang="en-US" dirty="0"/>
              <a:t>contained approximately in a non-empty set of method bodies in the corpus</a:t>
            </a:r>
            <a:r>
              <a:rPr lang="zh-CN" altLang="en-US" dirty="0" smtClean="0"/>
              <a:t>.</a:t>
            </a:r>
            <a:endParaRPr lang="en-US" altLang="zh-CN" dirty="0"/>
          </a:p>
          <a:p>
            <a:pPr marL="285750" indent="-285750">
              <a:buFont typeface="Arial" panose="020B0604020202020204" pitchFamily="34" charset="0"/>
              <a:buChar char="•"/>
            </a:pPr>
            <a:r>
              <a:rPr lang="en-US" altLang="zh-CN" dirty="0" smtClean="0"/>
              <a:t>any </a:t>
            </a:r>
            <a:r>
              <a:rPr lang="en-US" altLang="zh-CN" dirty="0"/>
              <a:t>two recommended code snippets are not quite similar to each other.</a:t>
            </a:r>
            <a:endParaRPr lang="zh-CN" altLang="en-US" dirty="0"/>
          </a:p>
        </p:txBody>
      </p:sp>
    </p:spTree>
    <p:extLst>
      <p:ext uri="{BB962C8B-B14F-4D97-AF65-F5344CB8AC3E}">
        <p14:creationId xmlns:p14="http://schemas.microsoft.com/office/powerpoint/2010/main" val="904864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3128769" cy="646331"/>
          </a:xfrm>
          <a:prstGeom prst="rect">
            <a:avLst/>
          </a:prstGeom>
          <a:noFill/>
        </p:spPr>
        <p:txBody>
          <a:bodyPr wrap="square" rtlCol="0">
            <a:spAutoFit/>
          </a:bodyPr>
          <a:lstStyle/>
          <a:p>
            <a:r>
              <a:rPr lang="en-US" altLang="zh-CN" sz="3600" b="1" smtClean="0">
                <a:solidFill>
                  <a:schemeClr val="tx1">
                    <a:lumMod val="85000"/>
                    <a:lumOff val="15000"/>
                  </a:schemeClr>
                </a:solidFill>
                <a:latin typeface="Arial" panose="020B0604020202020204" pitchFamily="34" charset="0"/>
                <a:ea typeface="+mj-ea"/>
                <a:cs typeface="Arial" panose="020B0604020202020204" pitchFamily="34" charset="0"/>
              </a:rPr>
              <a:t>Introduction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73219" y="1134853"/>
            <a:ext cx="11214754" cy="400110"/>
          </a:xfrm>
          <a:prstGeom prst="rect">
            <a:avLst/>
          </a:prstGeom>
        </p:spPr>
        <p:txBody>
          <a:bodyPr wrap="square">
            <a:spAutoFit/>
          </a:bodyPr>
          <a:lstStyle/>
          <a:p>
            <a:r>
              <a:rPr lang="zh-CN" altLang="en-US" sz="2000" b="1" dirty="0" smtClean="0"/>
              <a:t>Aroma</a:t>
            </a:r>
            <a:r>
              <a:rPr lang="zh-CN" altLang="en-US" sz="2000" b="1" dirty="0"/>
              <a:t>, a code recommendation </a:t>
            </a:r>
            <a:r>
              <a:rPr lang="zh-CN" altLang="en-US" sz="2000" b="1" dirty="0" smtClean="0"/>
              <a:t>engine</a:t>
            </a:r>
            <a:r>
              <a:rPr lang="en-US" altLang="zh-CN" sz="2000" b="1" dirty="0" smtClean="0"/>
              <a:t>:</a:t>
            </a:r>
            <a:endParaRPr lang="zh-CN" altLang="en-US" sz="2000" b="1" dirty="0" smtClean="0"/>
          </a:p>
        </p:txBody>
      </p:sp>
      <p:sp>
        <p:nvSpPr>
          <p:cNvPr id="7" name="矩形 6"/>
          <p:cNvSpPr/>
          <p:nvPr/>
        </p:nvSpPr>
        <p:spPr>
          <a:xfrm>
            <a:off x="726955" y="1674674"/>
            <a:ext cx="3922869" cy="369332"/>
          </a:xfrm>
          <a:prstGeom prst="rect">
            <a:avLst/>
          </a:prstGeom>
        </p:spPr>
        <p:txBody>
          <a:bodyPr wrap="none">
            <a:spAutoFit/>
          </a:bodyPr>
          <a:lstStyle/>
          <a:p>
            <a:pPr marL="285750" indent="-285750">
              <a:buFont typeface="Arial" panose="020B0604020202020204" pitchFamily="34" charset="0"/>
              <a:buChar char="•"/>
            </a:pPr>
            <a:r>
              <a:rPr lang="en-US" altLang="zh-CN" dirty="0" smtClean="0"/>
              <a:t>I</a:t>
            </a:r>
            <a:r>
              <a:rPr lang="zh-CN" altLang="en-US" dirty="0" smtClean="0"/>
              <a:t>ndex</a:t>
            </a:r>
            <a:r>
              <a:rPr lang="en-US" altLang="zh-CN" dirty="0" err="1" smtClean="0"/>
              <a:t>es</a:t>
            </a:r>
            <a:r>
              <a:rPr lang="zh-CN" altLang="en-US" dirty="0" smtClean="0"/>
              <a:t> </a:t>
            </a:r>
            <a:r>
              <a:rPr lang="zh-CN" altLang="en-US" dirty="0"/>
              <a:t>the given corpus of code.</a:t>
            </a:r>
          </a:p>
        </p:txBody>
      </p:sp>
      <p:sp>
        <p:nvSpPr>
          <p:cNvPr id="10" name="矩形 9"/>
          <p:cNvSpPr/>
          <p:nvPr/>
        </p:nvSpPr>
        <p:spPr>
          <a:xfrm>
            <a:off x="726955" y="2165215"/>
            <a:ext cx="11641012" cy="369332"/>
          </a:xfrm>
          <a:prstGeom prst="rect">
            <a:avLst/>
          </a:prstGeom>
        </p:spPr>
        <p:txBody>
          <a:bodyPr wrap="square">
            <a:spAutoFit/>
          </a:bodyPr>
          <a:lstStyle/>
          <a:p>
            <a:pPr marL="285750" indent="-285750">
              <a:buFont typeface="Arial" panose="020B0604020202020204" pitchFamily="34" charset="0"/>
              <a:buChar char="•"/>
            </a:pPr>
            <a:r>
              <a:rPr lang="en-US" altLang="zh-CN" dirty="0" smtClean="0"/>
              <a:t>S</a:t>
            </a:r>
            <a:r>
              <a:rPr lang="zh-CN" altLang="en-US" dirty="0" smtClean="0"/>
              <a:t>earches </a:t>
            </a:r>
            <a:r>
              <a:rPr lang="zh-CN" altLang="en-US" dirty="0"/>
              <a:t>for a small set (e.g. 1000) of method bodies which contain the query code snippet approximately.</a:t>
            </a:r>
          </a:p>
        </p:txBody>
      </p:sp>
      <p:sp>
        <p:nvSpPr>
          <p:cNvPr id="12" name="矩形 11"/>
          <p:cNvSpPr/>
          <p:nvPr/>
        </p:nvSpPr>
        <p:spPr>
          <a:xfrm>
            <a:off x="726955" y="2655756"/>
            <a:ext cx="11360676" cy="369332"/>
          </a:xfrm>
          <a:prstGeom prst="rect">
            <a:avLst/>
          </a:prstGeom>
        </p:spPr>
        <p:txBody>
          <a:bodyPr wrap="square">
            <a:spAutoFit/>
          </a:bodyPr>
          <a:lstStyle/>
          <a:p>
            <a:pPr marL="285750" indent="-285750">
              <a:buFont typeface="Arial" panose="020B0604020202020204" pitchFamily="34" charset="0"/>
              <a:buChar char="•"/>
            </a:pPr>
            <a:r>
              <a:rPr lang="en-US" altLang="zh-CN" dirty="0" smtClean="0"/>
              <a:t>P</a:t>
            </a:r>
            <a:r>
              <a:rPr lang="zh-CN" altLang="en-US" dirty="0" smtClean="0"/>
              <a:t>runes </a:t>
            </a:r>
            <a:r>
              <a:rPr lang="zh-CN" altLang="en-US" dirty="0"/>
              <a:t>the retrieved snippets so that the resulting pruned snippets </a:t>
            </a:r>
            <a:r>
              <a:rPr lang="zh-CN" altLang="en-US" dirty="0" smtClean="0"/>
              <a:t>become </a:t>
            </a:r>
            <a:r>
              <a:rPr lang="zh-CN" altLang="en-US" dirty="0"/>
              <a:t>similar to the query snippet</a:t>
            </a:r>
          </a:p>
        </p:txBody>
      </p:sp>
      <p:sp>
        <p:nvSpPr>
          <p:cNvPr id="13" name="矩形 12"/>
          <p:cNvSpPr/>
          <p:nvPr/>
        </p:nvSpPr>
        <p:spPr>
          <a:xfrm>
            <a:off x="726955" y="3146297"/>
            <a:ext cx="11410043" cy="369332"/>
          </a:xfrm>
          <a:prstGeom prst="rect">
            <a:avLst/>
          </a:prstGeom>
        </p:spPr>
        <p:txBody>
          <a:bodyPr wrap="square">
            <a:spAutoFit/>
          </a:bodyPr>
          <a:lstStyle/>
          <a:p>
            <a:pPr marL="285750" indent="-285750">
              <a:buFont typeface="Arial" panose="020B0604020202020204" pitchFamily="34" charset="0"/>
              <a:buChar char="•"/>
            </a:pPr>
            <a:r>
              <a:rPr lang="en-US" altLang="zh-CN" dirty="0" smtClean="0"/>
              <a:t>R</a:t>
            </a:r>
            <a:r>
              <a:rPr lang="zh-CN" altLang="en-US" dirty="0" smtClean="0"/>
              <a:t>anks </a:t>
            </a:r>
            <a:r>
              <a:rPr lang="zh-CN" altLang="en-US" dirty="0"/>
              <a:t>the retrieved code snippets based on the similarity of the pruned snippets to the query snippet</a:t>
            </a:r>
            <a:r>
              <a:rPr lang="zh-CN" altLang="en-US" dirty="0" smtClean="0"/>
              <a:t>.</a:t>
            </a:r>
            <a:endParaRPr lang="zh-CN" altLang="en-US" dirty="0"/>
          </a:p>
        </p:txBody>
      </p:sp>
      <p:sp>
        <p:nvSpPr>
          <p:cNvPr id="14" name="矩形 13"/>
          <p:cNvSpPr/>
          <p:nvPr/>
        </p:nvSpPr>
        <p:spPr>
          <a:xfrm>
            <a:off x="726955" y="3714929"/>
            <a:ext cx="10907280" cy="369332"/>
          </a:xfrm>
          <a:prstGeom prst="rect">
            <a:avLst/>
          </a:prstGeom>
        </p:spPr>
        <p:txBody>
          <a:bodyPr wrap="square">
            <a:spAutoFit/>
          </a:bodyPr>
          <a:lstStyle/>
          <a:p>
            <a:pPr marL="285750" indent="-285750">
              <a:buFont typeface="Arial" panose="020B0604020202020204" pitchFamily="34" charset="0"/>
              <a:buChar char="•"/>
            </a:pPr>
            <a:r>
              <a:rPr lang="en-US" altLang="zh-CN" dirty="0" smtClean="0"/>
              <a:t>C</a:t>
            </a:r>
            <a:r>
              <a:rPr lang="zh-CN" altLang="en-US" dirty="0" smtClean="0"/>
              <a:t>lusters </a:t>
            </a:r>
            <a:r>
              <a:rPr lang="zh-CN" altLang="en-US" dirty="0"/>
              <a:t>the snippets so that similar snippets fall under the same cluster. </a:t>
            </a:r>
            <a:endParaRPr lang="en-US" altLang="zh-CN" dirty="0" smtClean="0"/>
          </a:p>
        </p:txBody>
      </p:sp>
      <p:sp>
        <p:nvSpPr>
          <p:cNvPr id="15" name="矩形 14"/>
          <p:cNvSpPr/>
          <p:nvPr/>
        </p:nvSpPr>
        <p:spPr>
          <a:xfrm>
            <a:off x="726955" y="4219186"/>
            <a:ext cx="11360676" cy="646331"/>
          </a:xfrm>
          <a:prstGeom prst="rect">
            <a:avLst/>
          </a:prstGeom>
        </p:spPr>
        <p:txBody>
          <a:bodyPr wrap="square">
            <a:spAutoFit/>
          </a:bodyPr>
          <a:lstStyle/>
          <a:p>
            <a:pPr marL="285750" indent="-285750">
              <a:buFont typeface="Arial" panose="020B0604020202020204" pitchFamily="34" charset="0"/>
              <a:buChar char="•"/>
            </a:pPr>
            <a:r>
              <a:rPr lang="en-US" altLang="zh-CN" dirty="0"/>
              <a:t>I</a:t>
            </a:r>
            <a:r>
              <a:rPr lang="zh-CN" altLang="en-US" dirty="0"/>
              <a:t>ntersects the snippets in each cluster to carve out a maximal code snippet which is common to all the snippets in the cluster and which contains the query snippet.</a:t>
            </a:r>
          </a:p>
        </p:txBody>
      </p:sp>
    </p:spTree>
    <p:extLst>
      <p:ext uri="{BB962C8B-B14F-4D97-AF65-F5344CB8AC3E}">
        <p14:creationId xmlns:p14="http://schemas.microsoft.com/office/powerpoint/2010/main" val="2608290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3128769" cy="646331"/>
          </a:xfrm>
          <a:prstGeom prst="rect">
            <a:avLst/>
          </a:prstGeom>
          <a:noFill/>
        </p:spPr>
        <p:txBody>
          <a:bodyPr wrap="square" rtlCol="0">
            <a:spAutoFit/>
          </a:bodyPr>
          <a:lstStyle/>
          <a:p>
            <a:r>
              <a:rPr lang="en-US" altLang="zh-CN" sz="3600" b="1" smtClean="0">
                <a:solidFill>
                  <a:schemeClr val="tx1">
                    <a:lumMod val="85000"/>
                    <a:lumOff val="15000"/>
                  </a:schemeClr>
                </a:solidFill>
                <a:latin typeface="Arial" panose="020B0604020202020204" pitchFamily="34" charset="0"/>
                <a:ea typeface="+mj-ea"/>
                <a:cs typeface="Arial" panose="020B0604020202020204" pitchFamily="34" charset="0"/>
              </a:rPr>
              <a:t>Introduction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73219" y="1134853"/>
            <a:ext cx="11214754" cy="400110"/>
          </a:xfrm>
          <a:prstGeom prst="rect">
            <a:avLst/>
          </a:prstGeom>
        </p:spPr>
        <p:txBody>
          <a:bodyPr wrap="square">
            <a:spAutoFit/>
          </a:bodyPr>
          <a:lstStyle/>
          <a:p>
            <a:r>
              <a:rPr lang="en-US" altLang="zh-CN" sz="2000" b="1" dirty="0" smtClean="0"/>
              <a:t>Advantages of </a:t>
            </a:r>
            <a:r>
              <a:rPr lang="zh-CN" altLang="en-US" sz="2000" b="1" dirty="0" smtClean="0"/>
              <a:t>Aroma</a:t>
            </a:r>
          </a:p>
        </p:txBody>
      </p:sp>
      <p:sp>
        <p:nvSpPr>
          <p:cNvPr id="4" name="矩形 3"/>
          <p:cNvSpPr/>
          <p:nvPr/>
        </p:nvSpPr>
        <p:spPr>
          <a:xfrm>
            <a:off x="573219" y="1699085"/>
            <a:ext cx="11412717" cy="3308598"/>
          </a:xfrm>
          <a:prstGeom prst="rect">
            <a:avLst/>
          </a:prstGeom>
        </p:spPr>
        <p:txBody>
          <a:bodyPr wrap="square">
            <a:spAutoFit/>
          </a:bodyPr>
          <a:lstStyle/>
          <a:p>
            <a:pPr marL="285750" indent="-285750">
              <a:spcAft>
                <a:spcPts val="600"/>
              </a:spcAft>
              <a:buFont typeface="Arial" panose="020B0604020202020204" pitchFamily="34" charset="0"/>
              <a:buChar char="•"/>
            </a:pPr>
            <a:r>
              <a:rPr lang="zh-CN" altLang="en-US" dirty="0" smtClean="0"/>
              <a:t>A </a:t>
            </a:r>
            <a:r>
              <a:rPr lang="zh-CN" altLang="en-US" dirty="0"/>
              <a:t>code snippet recommended by Aroma does not </a:t>
            </a:r>
            <a:r>
              <a:rPr lang="zh-CN" altLang="en-US" dirty="0" smtClean="0"/>
              <a:t>simply </a:t>
            </a:r>
            <a:r>
              <a:rPr lang="zh-CN" altLang="en-US" dirty="0"/>
              <a:t>come from a single method body, but is generated from several similar-looking code snippets via </a:t>
            </a:r>
            <a:r>
              <a:rPr lang="zh-CN" altLang="en-US" dirty="0" smtClean="0"/>
              <a:t>intersection</a:t>
            </a:r>
            <a:r>
              <a:rPr lang="zh-CN" altLang="en-US" dirty="0"/>
              <a:t>. </a:t>
            </a:r>
          </a:p>
          <a:p>
            <a:pPr marL="285750" indent="-285750">
              <a:spcAft>
                <a:spcPts val="600"/>
              </a:spcAft>
              <a:buFont typeface="Arial" panose="020B0604020202020204" pitchFamily="34" charset="0"/>
              <a:buChar char="•"/>
            </a:pPr>
            <a:r>
              <a:rPr lang="zh-CN" altLang="en-US" dirty="0" smtClean="0"/>
              <a:t>Aroma </a:t>
            </a:r>
            <a:r>
              <a:rPr lang="zh-CN" altLang="en-US" dirty="0"/>
              <a:t>does not require mining common coding </a:t>
            </a:r>
            <a:r>
              <a:rPr lang="zh-CN" altLang="en-US" dirty="0" smtClean="0"/>
              <a:t>patterns </a:t>
            </a:r>
            <a:r>
              <a:rPr lang="zh-CN" altLang="en-US" dirty="0"/>
              <a:t>or idioms ahead of time. Therefore, Aroma is not limited to a set of mined </a:t>
            </a:r>
            <a:r>
              <a:rPr lang="zh-CN" altLang="en-US" dirty="0" smtClean="0"/>
              <a:t>patterns.</a:t>
            </a:r>
            <a:endParaRPr lang="zh-CN" altLang="en-US" dirty="0"/>
          </a:p>
          <a:p>
            <a:pPr marL="285750" indent="-285750">
              <a:spcAft>
                <a:spcPts val="600"/>
              </a:spcAft>
              <a:buFont typeface="Arial" panose="020B0604020202020204" pitchFamily="34" charset="0"/>
              <a:buChar char="•"/>
            </a:pPr>
            <a:r>
              <a:rPr lang="zh-CN" altLang="en-US" dirty="0" smtClean="0"/>
              <a:t>Aroma </a:t>
            </a:r>
            <a:r>
              <a:rPr lang="zh-CN" altLang="en-US" dirty="0"/>
              <a:t>is fast enough to use in real time. A key </a:t>
            </a:r>
            <a:r>
              <a:rPr lang="zh-CN" altLang="en-US" dirty="0" smtClean="0"/>
              <a:t>innovation </a:t>
            </a:r>
            <a:r>
              <a:rPr lang="zh-CN" altLang="en-US" dirty="0"/>
              <a:t>in Aroma is that it first retrieves a small set of snippets based on approximate search, and then performs the heavy-duty pruning and clustering </a:t>
            </a:r>
            <a:r>
              <a:rPr lang="zh-CN" altLang="en-US" dirty="0" smtClean="0"/>
              <a:t>operations </a:t>
            </a:r>
            <a:r>
              <a:rPr lang="zh-CN" altLang="en-US" dirty="0"/>
              <a:t>on this set. </a:t>
            </a:r>
            <a:endParaRPr lang="en-US" altLang="zh-CN" dirty="0" smtClean="0"/>
          </a:p>
          <a:p>
            <a:pPr marL="285750" indent="-285750">
              <a:spcAft>
                <a:spcPts val="600"/>
              </a:spcAft>
              <a:buFont typeface="Arial" panose="020B0604020202020204" pitchFamily="34" charset="0"/>
              <a:buChar char="•"/>
            </a:pPr>
            <a:r>
              <a:rPr lang="zh-CN" altLang="en-US" dirty="0" smtClean="0"/>
              <a:t>Aroma </a:t>
            </a:r>
            <a:r>
              <a:rPr lang="zh-CN" altLang="en-US" dirty="0"/>
              <a:t>is easy to deploy for different programming languages because its core algorithm works on generic parse trees. We have implemented Aroma for Hack, Java, JavaScript and Python.</a:t>
            </a:r>
          </a:p>
          <a:p>
            <a:pPr marL="285750" indent="-285750">
              <a:lnSpc>
                <a:spcPct val="150000"/>
              </a:lnSpc>
              <a:spcAft>
                <a:spcPts val="600"/>
              </a:spcAft>
              <a:buFont typeface="Arial" panose="020B0604020202020204" pitchFamily="34" charset="0"/>
              <a:buChar char="•"/>
            </a:pPr>
            <a:r>
              <a:rPr lang="en-US" altLang="zh-CN" dirty="0" smtClean="0"/>
              <a:t>I</a:t>
            </a:r>
            <a:r>
              <a:rPr lang="zh-CN" altLang="en-US" dirty="0" smtClean="0"/>
              <a:t>t </a:t>
            </a:r>
            <a:r>
              <a:rPr lang="zh-CN" altLang="en-US" dirty="0"/>
              <a:t>could be used to also perform efficient and precise code-to-code structural search.</a:t>
            </a:r>
          </a:p>
        </p:txBody>
      </p:sp>
    </p:spTree>
    <p:extLst>
      <p:ext uri="{BB962C8B-B14F-4D97-AF65-F5344CB8AC3E}">
        <p14:creationId xmlns:p14="http://schemas.microsoft.com/office/powerpoint/2010/main" val="3575436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Algorithm</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73219" y="1134853"/>
            <a:ext cx="9522888" cy="400110"/>
          </a:xfrm>
          <a:prstGeom prst="rect">
            <a:avLst/>
          </a:prstGeom>
        </p:spPr>
        <p:txBody>
          <a:bodyPr wrap="square">
            <a:spAutoFit/>
          </a:bodyPr>
          <a:lstStyle/>
          <a:p>
            <a:r>
              <a:rPr lang="en-US" altLang="zh-CN" sz="2000" b="1" dirty="0"/>
              <a:t>Aroma Code Recommendation Pipeline</a:t>
            </a:r>
            <a:endParaRPr lang="zh-CN" altLang="en-US" sz="2000" b="1" dirty="0" smtClean="0"/>
          </a:p>
        </p:txBody>
      </p:sp>
      <p:pic>
        <p:nvPicPr>
          <p:cNvPr id="6" name="图片 5"/>
          <p:cNvPicPr>
            <a:picLocks noChangeAspect="1"/>
          </p:cNvPicPr>
          <p:nvPr/>
        </p:nvPicPr>
        <p:blipFill>
          <a:blip r:embed="rId3"/>
          <a:stretch>
            <a:fillRect/>
          </a:stretch>
        </p:blipFill>
        <p:spPr>
          <a:xfrm>
            <a:off x="1639317" y="1756880"/>
            <a:ext cx="7086672" cy="4401430"/>
          </a:xfrm>
          <a:prstGeom prst="rect">
            <a:avLst/>
          </a:prstGeom>
        </p:spPr>
      </p:pic>
    </p:spTree>
    <p:extLst>
      <p:ext uri="{BB962C8B-B14F-4D97-AF65-F5344CB8AC3E}">
        <p14:creationId xmlns:p14="http://schemas.microsoft.com/office/powerpoint/2010/main" val="270600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Algorithm</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73219" y="1134853"/>
            <a:ext cx="9522888" cy="400110"/>
          </a:xfrm>
          <a:prstGeom prst="rect">
            <a:avLst/>
          </a:prstGeom>
        </p:spPr>
        <p:txBody>
          <a:bodyPr wrap="square">
            <a:spAutoFit/>
          </a:bodyPr>
          <a:lstStyle/>
          <a:p>
            <a:r>
              <a:rPr lang="en-US" altLang="zh-CN" sz="2000" b="1" dirty="0" smtClean="0"/>
              <a:t>Definitions</a:t>
            </a:r>
            <a:endParaRPr lang="zh-CN" altLang="en-US" sz="2000" b="1" dirty="0" smtClean="0"/>
          </a:p>
        </p:txBody>
      </p:sp>
      <p:sp>
        <p:nvSpPr>
          <p:cNvPr id="4" name="矩形 3"/>
          <p:cNvSpPr/>
          <p:nvPr/>
        </p:nvSpPr>
        <p:spPr>
          <a:xfrm>
            <a:off x="593953" y="1674674"/>
            <a:ext cx="11447251" cy="646331"/>
          </a:xfrm>
          <a:prstGeom prst="rect">
            <a:avLst/>
          </a:prstGeom>
        </p:spPr>
        <p:txBody>
          <a:bodyPr wrap="square">
            <a:spAutoFit/>
          </a:bodyPr>
          <a:lstStyle/>
          <a:p>
            <a:r>
              <a:rPr lang="zh-CN" altLang="en-US" dirty="0"/>
              <a:t>Definition 1 (</a:t>
            </a:r>
            <a:r>
              <a:rPr lang="zh-CN" altLang="en-US" dirty="0" smtClean="0"/>
              <a:t>Keyword </a:t>
            </a:r>
            <a:r>
              <a:rPr lang="en-US" altLang="zh-CN" dirty="0"/>
              <a:t>tokens). </a:t>
            </a:r>
            <a:r>
              <a:rPr lang="en-US" altLang="zh-CN" i="1" dirty="0" smtClean="0"/>
              <a:t>The </a:t>
            </a:r>
            <a:r>
              <a:rPr lang="en-US" altLang="zh-CN" i="1" dirty="0"/>
              <a:t>set </a:t>
            </a:r>
            <a:r>
              <a:rPr lang="en-US" altLang="zh-CN" i="1" dirty="0" smtClean="0"/>
              <a:t>of all </a:t>
            </a:r>
            <a:r>
              <a:rPr lang="en-US" altLang="zh-CN" i="1" dirty="0"/>
              <a:t>tokens in a language whose values are fixed as part </a:t>
            </a:r>
            <a:r>
              <a:rPr lang="en-US" altLang="zh-CN" i="1" dirty="0" smtClean="0"/>
              <a:t>of </a:t>
            </a:r>
            <a:r>
              <a:rPr lang="en-US" altLang="zh-CN" i="1" dirty="0"/>
              <a:t>the </a:t>
            </a:r>
            <a:r>
              <a:rPr lang="en-US" altLang="zh-CN" i="1" dirty="0" smtClean="0"/>
              <a:t>language, </a:t>
            </a:r>
            <a:r>
              <a:rPr lang="en-US" altLang="zh-CN" i="1" dirty="0"/>
              <a:t>such as while, if, else, and symbols such as {, }, ., +, *.</a:t>
            </a:r>
            <a:endParaRPr lang="zh-CN" altLang="en-US" i="1" dirty="0"/>
          </a:p>
        </p:txBody>
      </p:sp>
      <p:sp>
        <p:nvSpPr>
          <p:cNvPr id="5" name="矩形 4"/>
          <p:cNvSpPr/>
          <p:nvPr/>
        </p:nvSpPr>
        <p:spPr>
          <a:xfrm>
            <a:off x="593953" y="2460716"/>
            <a:ext cx="11618781" cy="646331"/>
          </a:xfrm>
          <a:prstGeom prst="rect">
            <a:avLst/>
          </a:prstGeom>
        </p:spPr>
        <p:txBody>
          <a:bodyPr wrap="square">
            <a:spAutoFit/>
          </a:bodyPr>
          <a:lstStyle/>
          <a:p>
            <a:r>
              <a:rPr lang="zh-CN" altLang="en-US" dirty="0"/>
              <a:t>Definition 2 (Non-keyword tokens). </a:t>
            </a:r>
            <a:r>
              <a:rPr lang="en-US" altLang="zh-CN" i="1" dirty="0"/>
              <a:t>T</a:t>
            </a:r>
            <a:r>
              <a:rPr lang="zh-CN" altLang="en-US" i="1" dirty="0" smtClean="0"/>
              <a:t>he </a:t>
            </a:r>
            <a:r>
              <a:rPr lang="zh-CN" altLang="en-US" i="1" dirty="0"/>
              <a:t>set </a:t>
            </a:r>
            <a:r>
              <a:rPr lang="zh-CN" altLang="en-US" i="1" dirty="0" smtClean="0"/>
              <a:t>of all tokens </a:t>
            </a:r>
            <a:r>
              <a:rPr lang="zh-CN" altLang="en-US" i="1" dirty="0"/>
              <a:t>that are not keyword </a:t>
            </a:r>
            <a:r>
              <a:rPr lang="zh-CN" altLang="en-US" i="1" dirty="0" smtClean="0"/>
              <a:t>tokens</a:t>
            </a:r>
            <a:r>
              <a:rPr lang="en-US" altLang="zh-CN" i="1" dirty="0"/>
              <a:t>, such as variable names, method names, field names, and literals</a:t>
            </a:r>
            <a:r>
              <a:rPr lang="en-US" altLang="zh-CN" i="1" dirty="0" smtClean="0"/>
              <a:t>.</a:t>
            </a:r>
            <a:r>
              <a:rPr lang="zh-CN" altLang="en-US" i="1" dirty="0" smtClean="0"/>
              <a:t> </a:t>
            </a:r>
            <a:endParaRPr lang="zh-CN" altLang="en-US" i="1" dirty="0"/>
          </a:p>
        </p:txBody>
      </p:sp>
      <p:sp>
        <p:nvSpPr>
          <p:cNvPr id="7" name="矩形 6"/>
          <p:cNvSpPr/>
          <p:nvPr/>
        </p:nvSpPr>
        <p:spPr>
          <a:xfrm>
            <a:off x="593952" y="3246758"/>
            <a:ext cx="11447251" cy="1477328"/>
          </a:xfrm>
          <a:prstGeom prst="rect">
            <a:avLst/>
          </a:prstGeom>
        </p:spPr>
        <p:txBody>
          <a:bodyPr wrap="square">
            <a:spAutoFit/>
          </a:bodyPr>
          <a:lstStyle/>
          <a:p>
            <a:r>
              <a:rPr lang="zh-CN" altLang="en-US" dirty="0"/>
              <a:t>Definition 3 (Simplified Parse Tree). </a:t>
            </a:r>
            <a:r>
              <a:rPr lang="zh-CN" altLang="en-US" i="1" dirty="0"/>
              <a:t>A simplified parse tree is a data structure we use to represent a program</a:t>
            </a:r>
            <a:r>
              <a:rPr lang="zh-CN" altLang="en-US" i="1" dirty="0" smtClean="0"/>
              <a:t>.</a:t>
            </a:r>
            <a:r>
              <a:rPr lang="en-US" altLang="zh-CN" i="1" dirty="0"/>
              <a:t> It is </a:t>
            </a:r>
            <a:r>
              <a:rPr lang="en-US" altLang="zh-CN" i="1" dirty="0" smtClean="0"/>
              <a:t>recursively </a:t>
            </a:r>
            <a:r>
              <a:rPr lang="en-US" altLang="zh-CN" i="1" dirty="0"/>
              <a:t>defined as a non-empty list whose elements could be any </a:t>
            </a:r>
            <a:r>
              <a:rPr lang="en-US" altLang="zh-CN" i="1" dirty="0" smtClean="0"/>
              <a:t>of the </a:t>
            </a:r>
            <a:r>
              <a:rPr lang="en-US" altLang="zh-CN" i="1" dirty="0"/>
              <a:t>following: </a:t>
            </a:r>
            <a:endParaRPr lang="en-US" altLang="zh-CN" i="1" dirty="0" smtClean="0"/>
          </a:p>
          <a:p>
            <a:pPr marL="285750" indent="-285750">
              <a:buFont typeface="Arial" panose="020B0604020202020204" pitchFamily="34" charset="0"/>
              <a:buChar char="•"/>
            </a:pPr>
            <a:r>
              <a:rPr lang="en-US" altLang="zh-CN" i="1" dirty="0" smtClean="0"/>
              <a:t>a </a:t>
            </a:r>
            <a:r>
              <a:rPr lang="en-US" altLang="zh-CN" i="1" dirty="0"/>
              <a:t>non-keyword </a:t>
            </a:r>
            <a:r>
              <a:rPr lang="en-US" altLang="zh-CN" i="1" dirty="0" smtClean="0"/>
              <a:t>token</a:t>
            </a:r>
          </a:p>
          <a:p>
            <a:pPr marL="285750" indent="-285750">
              <a:buFont typeface="Arial" panose="020B0604020202020204" pitchFamily="34" charset="0"/>
              <a:buChar char="•"/>
            </a:pPr>
            <a:r>
              <a:rPr lang="en-US" altLang="zh-CN" i="1" dirty="0" smtClean="0"/>
              <a:t>a </a:t>
            </a:r>
            <a:r>
              <a:rPr lang="en-US" altLang="zh-CN" i="1" dirty="0"/>
              <a:t>keyword </a:t>
            </a:r>
            <a:r>
              <a:rPr lang="en-US" altLang="zh-CN" i="1" dirty="0" smtClean="0"/>
              <a:t>token</a:t>
            </a:r>
            <a:endParaRPr lang="en-US" altLang="zh-CN" i="1" dirty="0"/>
          </a:p>
          <a:p>
            <a:pPr marL="285750" indent="-285750">
              <a:buFont typeface="Arial" panose="020B0604020202020204" pitchFamily="34" charset="0"/>
              <a:buChar char="•"/>
            </a:pPr>
            <a:r>
              <a:rPr lang="en-US" altLang="zh-CN" i="1" dirty="0" smtClean="0"/>
              <a:t>a </a:t>
            </a:r>
            <a:r>
              <a:rPr lang="en-US" altLang="zh-CN" i="1" dirty="0"/>
              <a:t>simplified parse tree.</a:t>
            </a:r>
            <a:endParaRPr lang="zh-CN" altLang="en-US" i="1" dirty="0"/>
          </a:p>
        </p:txBody>
      </p:sp>
    </p:spTree>
    <p:extLst>
      <p:ext uri="{BB962C8B-B14F-4D97-AF65-F5344CB8AC3E}">
        <p14:creationId xmlns:p14="http://schemas.microsoft.com/office/powerpoint/2010/main" val="2514229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Algorithm</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pic>
        <p:nvPicPr>
          <p:cNvPr id="3" name="图片 2"/>
          <p:cNvPicPr>
            <a:picLocks noChangeAspect="1"/>
          </p:cNvPicPr>
          <p:nvPr/>
        </p:nvPicPr>
        <p:blipFill>
          <a:blip r:embed="rId3"/>
          <a:stretch>
            <a:fillRect/>
          </a:stretch>
        </p:blipFill>
        <p:spPr>
          <a:xfrm>
            <a:off x="3344421" y="810476"/>
            <a:ext cx="8529588" cy="5503251"/>
          </a:xfrm>
          <a:prstGeom prst="rect">
            <a:avLst/>
          </a:prstGeom>
        </p:spPr>
      </p:pic>
      <p:pic>
        <p:nvPicPr>
          <p:cNvPr id="4" name="图片 3"/>
          <p:cNvPicPr>
            <a:picLocks noChangeAspect="1"/>
          </p:cNvPicPr>
          <p:nvPr/>
        </p:nvPicPr>
        <p:blipFill>
          <a:blip r:embed="rId4"/>
          <a:stretch>
            <a:fillRect/>
          </a:stretch>
        </p:blipFill>
        <p:spPr>
          <a:xfrm>
            <a:off x="573219" y="5190594"/>
            <a:ext cx="5866667" cy="1047619"/>
          </a:xfrm>
          <a:prstGeom prst="rect">
            <a:avLst/>
          </a:prstGeom>
        </p:spPr>
      </p:pic>
      <p:sp>
        <p:nvSpPr>
          <p:cNvPr id="5" name="矩形 4"/>
          <p:cNvSpPr/>
          <p:nvPr/>
        </p:nvSpPr>
        <p:spPr>
          <a:xfrm>
            <a:off x="573219" y="1134853"/>
            <a:ext cx="9522888" cy="400110"/>
          </a:xfrm>
          <a:prstGeom prst="rect">
            <a:avLst/>
          </a:prstGeom>
        </p:spPr>
        <p:txBody>
          <a:bodyPr wrap="square">
            <a:spAutoFit/>
          </a:bodyPr>
          <a:lstStyle/>
          <a:p>
            <a:r>
              <a:rPr lang="en-US" altLang="zh-CN" sz="2000" b="1" dirty="0" smtClean="0"/>
              <a:t>Definitions</a:t>
            </a:r>
            <a:endParaRPr lang="zh-CN" altLang="en-US" sz="2000" b="1" dirty="0" smtClean="0"/>
          </a:p>
        </p:txBody>
      </p:sp>
    </p:spTree>
    <p:extLst>
      <p:ext uri="{BB962C8B-B14F-4D97-AF65-F5344CB8AC3E}">
        <p14:creationId xmlns:p14="http://schemas.microsoft.com/office/powerpoint/2010/main" val="1556575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4587</TotalTime>
  <Words>2902</Words>
  <Application>Microsoft Office PowerPoint</Application>
  <PresentationFormat>宽屏</PresentationFormat>
  <Paragraphs>197</Paragraphs>
  <Slides>28</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等线</vt:lpstr>
      <vt:lpstr>黑体</vt:lpstr>
      <vt:lpstr>Arial</vt:lpstr>
      <vt:lpstr>Cambria Math</vt:lpstr>
      <vt:lpstr>Wingdings</vt:lpstr>
      <vt:lpstr>Office 主题​​</vt:lpstr>
      <vt:lpstr>Aroma: Code Recommendation via Structural Code 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Retrieval-Based Neural Code Generation</dc:title>
  <dc:creator>Windows 用户</dc:creator>
  <cp:lastModifiedBy>Pang</cp:lastModifiedBy>
  <cp:revision>378</cp:revision>
  <dcterms:created xsi:type="dcterms:W3CDTF">2019-03-15T13:05:11Z</dcterms:created>
  <dcterms:modified xsi:type="dcterms:W3CDTF">2019-05-14T16:07:30Z</dcterms:modified>
</cp:coreProperties>
</file>