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8" r:id="rId7"/>
    <p:sldId id="271" r:id="rId8"/>
    <p:sldId id="261" r:id="rId9"/>
    <p:sldId id="274" r:id="rId10"/>
    <p:sldId id="279" r:id="rId11"/>
    <p:sldId id="262" r:id="rId12"/>
    <p:sldId id="275" r:id="rId13"/>
    <p:sldId id="276" r:id="rId14"/>
    <p:sldId id="265" r:id="rId15"/>
    <p:sldId id="270" r:id="rId16"/>
    <p:sldId id="266" r:id="rId17"/>
    <p:sldId id="267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099DC-6A54-4B2C-B3A3-35AC451F9654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BCD33-C893-4ECB-91E9-F25B6D21C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3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5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5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删除重复以及过长的程序，剩余约</a:t>
            </a:r>
            <a:r>
              <a:rPr lang="en-US" altLang="zh-CN" dirty="0"/>
              <a:t>75000</a:t>
            </a:r>
            <a:r>
              <a:rPr lang="zh-CN" altLang="en-US" dirty="0"/>
              <a:t>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98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41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4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0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6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1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0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7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5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BCD33-C893-4ECB-91E9-F25B6D21CCA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CC6E6-D2EE-4B32-9145-8556134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951932-DCA5-4880-87F3-9F999D2E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DCF20-D7F8-4500-80C2-B809FEC7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C2D4F-861E-44E9-9E9B-CB3DA4B7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80594-78F6-4568-A10E-D1A741C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E169D-04D3-4954-8EEB-CA09BE41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26AAC-9778-434B-AB8F-6404021D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7E4ED-8622-4187-9B99-DCB699E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E764D-2692-47B7-9C70-813F7D8D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91679-6011-406C-9C24-91B561AC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7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A1B95-0AB3-4166-9C55-4E0451658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2BC70-D6D6-41F5-A5B3-CE2DD79E4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9189-A70E-4894-90DD-8CCBBEC9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A7A3D-25E6-4FCF-AE77-F56B0567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1A313-5261-4F42-9458-3C82D166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9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99E69-0614-40D0-99E4-7BCBE56D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4775-722C-47D4-9DA5-378BC588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1BACB-3797-445D-8E7F-99A38CC8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49495-6B2F-4E73-9D2C-67DBC758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4C745-D15D-4986-956A-2BFA742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E7D88-07D9-4623-8584-16A7F128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633B2-820C-4044-8E78-85C6D0FC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8EF05-D556-4B8E-A52B-D6C61EB8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D3980-5A78-42ED-8BA6-628A8547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4CD2D-948A-439F-A788-961CC32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5518-DF1E-4A9E-A8BA-EE43439D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71A88-FF7F-4DD8-B993-880B30240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E7EBA-2D70-4595-936D-736C87B0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5A302-00FD-4CA1-A2AC-6055B143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5AAA3-84ED-4A3A-A81B-7030241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4F1B-9E26-41B2-A4BE-C5CC453E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28DAB-3273-4C5A-91CC-E1DFD1BB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A92C9-DE6D-4C7F-8485-AE1B4770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19514-6B98-46EB-B910-76928C90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06C204-8548-494F-865C-1F89A7F3C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BCAFAB-52E3-4581-BF27-78E4FCA2D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0B32C1-0A50-4776-9601-FA97B5F0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7EB2C8-E40E-44F1-BD3C-3607FDA1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734740-2475-4ED6-8A74-88F6970C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1F8C-9468-4AB5-9BE8-358756A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7B529A-08E1-48F5-AC8F-02B13BF2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0010E-A186-4EAD-87D0-B46D0FF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5BB5E-6C6B-469E-B9F5-21F8DA2D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1D7DA7-8F45-45E2-B121-81AF20FA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13B86-7100-41B3-82F5-36DED977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86769-ED10-4EC0-B2A9-BC5D01E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7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3C36-35B9-4F90-89B1-73E60401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C38F6-433A-4C08-A018-00B06A8D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108196-1614-4DD6-914D-90F42D55B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F871D-5040-4F60-B1A0-E092DFD0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79873-1061-4A35-9883-F14B9FF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9C24E-BC2B-45AA-8368-7467A5E0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046A2-D690-42D6-B412-FC4F843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5DC70-1B16-41D5-902D-D52A7346E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DF87D-2B62-4C36-8B35-1C3F8312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0A376-76CC-4860-9CF1-A5F57FF7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8D21-C150-4C06-9974-8DB482C2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B1BD-A932-4465-8E98-79516B8D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3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1D19A-DF24-4C0F-8F34-00AF5B81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9244D-E314-4551-B382-94E1036C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5D269-4B03-4C37-829A-080CA08DD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93E5-D81A-4DA9-B3EF-7B261E138A9D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BB4AD-3697-4022-BB03-8ABAE03E8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D4FE9-7C02-49F2-B647-39D662E9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A33D-E47B-4DC4-B65C-A86C1F4F9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D8A2-5CA2-4071-846E-D1A1BF4A0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Retrieve-and-Edit Framework for</a:t>
            </a:r>
            <a:br>
              <a:rPr lang="en-US" altLang="zh-CN" dirty="0"/>
            </a:br>
            <a:r>
              <a:rPr lang="en-US" altLang="zh-CN" dirty="0"/>
              <a:t>Predicting Structured Outputs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EA4DE8-2467-4ECC-B598-F58769DDD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160E35-085C-46E4-874E-59B7CA94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94" y="3602038"/>
            <a:ext cx="68961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4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A886-C888-4B46-A56C-928EFB12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Proposition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FAF42-7BEE-40D2-A287-4BBE5B2E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1110B5-2AD4-4AB8-81F4-3D5756D7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547020"/>
            <a:ext cx="10125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61D6-DE7E-451E-BA71-255BDEC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the encoder-decoder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38A42-469D-44FB-A242-E613E6451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Pick a relatively loose lower bound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Analogous to the </a:t>
            </a:r>
            <a:r>
              <a:rPr lang="en-US" altLang="zh-CN" dirty="0" err="1"/>
              <a:t>hyperspherical</a:t>
            </a:r>
            <a:r>
              <a:rPr lang="en-US" altLang="zh-CN" dirty="0"/>
              <a:t> variational autoencoder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B7D7B-8276-4FCB-9025-428CC4FD1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51" y="2022660"/>
            <a:ext cx="3248025" cy="314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5DDE5D-D1EB-47C8-9B9B-E3808158D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2839151"/>
            <a:ext cx="8372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0CFAD-313F-4685-BA72-B679B411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procedure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C8BCB6-DE81-47F1-8A99-50D15847E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Train an encoder-decoder to map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that can reconstruct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Set the retriever to be a nearest neighbor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Implement this retriever using a cosine-LSH hash</a:t>
                </a:r>
              </a:p>
              <a:p>
                <a:r>
                  <a:rPr lang="en-US" altLang="zh-CN" dirty="0"/>
                  <a:t>Train the editor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C8BCB6-DE81-47F1-8A99-50D15847E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4E2E3C-C87E-458C-B88E-A12C9E5BA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201" y="2275227"/>
            <a:ext cx="5381625" cy="638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FF1E66-5DF4-4672-91E4-FEA8B4374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067" y="3319494"/>
            <a:ext cx="6372225" cy="552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2F353A-B1F8-40A0-ADB1-791E69F1C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067" y="4813363"/>
            <a:ext cx="5667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D1CC-F7E4-4C7F-90DD-E1310C68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details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2372D-2186-4960-BC7D-A19C22808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/>
              <a:lstStyle/>
              <a:p>
                <a:r>
                  <a:rPr lang="en-US" altLang="zh-CN" dirty="0"/>
                  <a:t>Editor</a:t>
                </a:r>
              </a:p>
              <a:p>
                <a:pPr lvl="1"/>
                <a:r>
                  <a:rPr lang="en-US" altLang="zh-CN" dirty="0"/>
                  <a:t>A standard seq2seq model with attention and copying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are encoded using separate LSTMs</a:t>
                </a:r>
              </a:p>
              <a:p>
                <a:pPr lvl="1"/>
                <a:r>
                  <a:rPr lang="en-US" altLang="zh-CN" dirty="0"/>
                  <a:t>Same for the VAE encoder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context encoder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 an additional linear layer to combine the final hidden states</a:t>
                </a:r>
              </a:p>
              <a:p>
                <a:pPr lvl="1"/>
                <a:r>
                  <a:rPr lang="en-US" altLang="zh-CN" dirty="0"/>
                  <a:t>Augment the dataset by replacing the training example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′)→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with the identity map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′)→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with probability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E2372D-2186-4960-BC7D-A19C22808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2"/>
                <a:stretch>
                  <a:fillRect l="-985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0EA39-9416-42D6-A5C6-540E3C63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86213-DBA7-4532-B169-A5C3D74D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Autocomplete on Python GitHub code</a:t>
            </a:r>
          </a:p>
          <a:p>
            <a:r>
              <a:rPr lang="en-US" altLang="zh-CN" dirty="0"/>
              <a:t>Google </a:t>
            </a:r>
            <a:r>
              <a:rPr lang="en-US" altLang="zh-CN" dirty="0" err="1"/>
              <a:t>Bigquery</a:t>
            </a:r>
            <a:endParaRPr lang="en-US" altLang="zh-CN" dirty="0"/>
          </a:p>
          <a:p>
            <a:pPr lvl="1"/>
            <a:r>
              <a:rPr lang="en-US" altLang="zh-CN" dirty="0"/>
              <a:t>retrieving Python code containing at least one block comment with restructured text (</a:t>
            </a:r>
            <a:r>
              <a:rPr lang="en-US" altLang="zh-CN" dirty="0" err="1"/>
              <a:t>reST</a:t>
            </a:r>
            <a:r>
              <a:rPr lang="en-US" altLang="zh-CN" dirty="0"/>
              <a:t>) formatting</a:t>
            </a:r>
          </a:p>
          <a:p>
            <a:pPr lvl="1"/>
            <a:r>
              <a:rPr lang="en-US" altLang="zh-CN" dirty="0"/>
              <a:t>each example consists of four inputs: the block comment, function name, arguments, and a partially written function body</a:t>
            </a:r>
          </a:p>
          <a:p>
            <a:pPr lvl="1"/>
            <a:r>
              <a:rPr lang="en-US" altLang="zh-CN" dirty="0"/>
              <a:t>The output is the next token in the function body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1C70F0-2666-414C-9227-807A3DFC2543}"/>
              </a:ext>
            </a:extLst>
          </p:cNvPr>
          <p:cNvSpPr/>
          <p:nvPr/>
        </p:nvSpPr>
        <p:spPr>
          <a:xfrm>
            <a:off x="838200" y="4604976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FROM 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bigquery-public-data:github_repos.files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 f JOIN 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bigquery-public-data:github_repos.contents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 ON f.id = c.id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REGEXP_MATCH(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c.content,r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’"""[\s\S]*?returns:[\s\S]*?"""’)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HAVING RIGHT(f.path,2) = ’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&gt; 100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LIMIT 5000000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D6F1D-C8E4-4A91-A660-8ED667CA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8FAE2-18F4-48F8-98BD-8394B86D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55D0B2-A548-447C-82E3-AB025A86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87" y="1690688"/>
            <a:ext cx="3952875" cy="2000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1C0C18-AD9E-4469-A97D-0B0B3D5E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58" y="4274343"/>
            <a:ext cx="3848100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AEDA5C-8F10-45A2-AC93-CF328088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58" y="5367338"/>
            <a:ext cx="384810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7E77FC-3EB6-4E56-A658-54C278D84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18" y="3758406"/>
            <a:ext cx="2457450" cy="381000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A59D0B0-E49E-4AB9-8302-7163DE81E40D}"/>
              </a:ext>
            </a:extLst>
          </p:cNvPr>
          <p:cNvSpPr/>
          <p:nvPr/>
        </p:nvSpPr>
        <p:spPr>
          <a:xfrm>
            <a:off x="4234649" y="4445941"/>
            <a:ext cx="2645545" cy="577048"/>
          </a:xfrm>
          <a:custGeom>
            <a:avLst/>
            <a:gdLst>
              <a:gd name="connsiteX0" fmla="*/ 1713390 w 2645545"/>
              <a:gd name="connsiteY0" fmla="*/ 79899 h 577048"/>
              <a:gd name="connsiteX1" fmla="*/ 1731145 w 2645545"/>
              <a:gd name="connsiteY1" fmla="*/ 257452 h 577048"/>
              <a:gd name="connsiteX2" fmla="*/ 408373 w 2645545"/>
              <a:gd name="connsiteY2" fmla="*/ 275207 h 577048"/>
              <a:gd name="connsiteX3" fmla="*/ 0 w 2645545"/>
              <a:gd name="connsiteY3" fmla="*/ 577048 h 577048"/>
              <a:gd name="connsiteX4" fmla="*/ 2645545 w 2645545"/>
              <a:gd name="connsiteY4" fmla="*/ 577048 h 577048"/>
              <a:gd name="connsiteX5" fmla="*/ 2610035 w 2645545"/>
              <a:gd name="connsiteY5" fmla="*/ 0 h 577048"/>
              <a:gd name="connsiteX6" fmla="*/ 1713390 w 2645545"/>
              <a:gd name="connsiteY6" fmla="*/ 79899 h 57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545" h="577048">
                <a:moveTo>
                  <a:pt x="1713390" y="79899"/>
                </a:moveTo>
                <a:lnTo>
                  <a:pt x="1731145" y="257452"/>
                </a:lnTo>
                <a:lnTo>
                  <a:pt x="408373" y="275207"/>
                </a:lnTo>
                <a:lnTo>
                  <a:pt x="0" y="577048"/>
                </a:lnTo>
                <a:lnTo>
                  <a:pt x="2645545" y="577048"/>
                </a:lnTo>
                <a:lnTo>
                  <a:pt x="2610035" y="0"/>
                </a:lnTo>
                <a:lnTo>
                  <a:pt x="1713390" y="798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8471D83-4C5F-4838-8333-D657FE7E1E8E}"/>
              </a:ext>
            </a:extLst>
          </p:cNvPr>
          <p:cNvSpPr/>
          <p:nvPr/>
        </p:nvSpPr>
        <p:spPr>
          <a:xfrm>
            <a:off x="4092606" y="5449117"/>
            <a:ext cx="2041864" cy="346229"/>
          </a:xfrm>
          <a:custGeom>
            <a:avLst/>
            <a:gdLst>
              <a:gd name="connsiteX0" fmla="*/ 1855433 w 2041864"/>
              <a:gd name="connsiteY0" fmla="*/ 346229 h 346229"/>
              <a:gd name="connsiteX1" fmla="*/ 1864311 w 2041864"/>
              <a:gd name="connsiteY1" fmla="*/ 159798 h 346229"/>
              <a:gd name="connsiteX2" fmla="*/ 2041864 w 2041864"/>
              <a:gd name="connsiteY2" fmla="*/ 142043 h 346229"/>
              <a:gd name="connsiteX3" fmla="*/ 2015231 w 2041864"/>
              <a:gd name="connsiteY3" fmla="*/ 0 h 346229"/>
              <a:gd name="connsiteX4" fmla="*/ 0 w 2041864"/>
              <a:gd name="connsiteY4" fmla="*/ 0 h 346229"/>
              <a:gd name="connsiteX5" fmla="*/ 8878 w 2041864"/>
              <a:gd name="connsiteY5" fmla="*/ 346229 h 346229"/>
              <a:gd name="connsiteX6" fmla="*/ 1855433 w 2041864"/>
              <a:gd name="connsiteY6" fmla="*/ 346229 h 34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1864" h="346229">
                <a:moveTo>
                  <a:pt x="1855433" y="346229"/>
                </a:moveTo>
                <a:lnTo>
                  <a:pt x="1864311" y="159798"/>
                </a:lnTo>
                <a:lnTo>
                  <a:pt x="2041864" y="142043"/>
                </a:lnTo>
                <a:lnTo>
                  <a:pt x="2015231" y="0"/>
                </a:lnTo>
                <a:lnTo>
                  <a:pt x="0" y="0"/>
                </a:lnTo>
                <a:lnTo>
                  <a:pt x="8878" y="346229"/>
                </a:lnTo>
                <a:lnTo>
                  <a:pt x="1855433" y="34622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1F06-414C-476E-8EB9-E2F977E3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F45E1-7332-4284-A905-914C30F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CBEE5-2A6E-4152-97D0-C9E0E1C2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20" y="2019054"/>
            <a:ext cx="8801100" cy="1304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535BEB-6B26-4AE3-ADDD-C84ACB96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70" y="4120873"/>
            <a:ext cx="7334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1F06-414C-476E-8EB9-E2F977E3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F45E1-7332-4284-A905-914C30F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176942-72E0-43EB-824C-7244B07E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96" y="2344414"/>
            <a:ext cx="8877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1F06-414C-476E-8EB9-E2F977E3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F45E1-7332-4284-A905-914C30F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Hearthstone cards benchmark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C8B71-3983-4554-8929-9C69AB30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62" y="2734469"/>
            <a:ext cx="5457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1F06-414C-476E-8EB9-E2F977E3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F45E1-7332-4284-A905-914C30F0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68D9E-B75A-4308-9677-DD053678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36" y="1981994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2DF3C-B32B-4F79-933B-1D88AFB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8EB904-57E6-43BC-A379-99B25F54D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prediction tasks with complex outputs, generating well-formed outputs is challenging (generic output)</a:t>
                </a:r>
              </a:p>
              <a:p>
                <a:r>
                  <a:rPr lang="en-US" altLang="zh-CN" dirty="0"/>
                  <a:t>The desired output might be a variation of another, previously-observed example</a:t>
                </a:r>
              </a:p>
              <a:p>
                <a:r>
                  <a:rPr lang="en-US" altLang="zh-CN" dirty="0"/>
                  <a:t>Retrieve: Given an 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use a retriever to choose a similar training example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Edit: We then treat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from the retrieved example and use an editor to edit it into the desired output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8EB904-57E6-43BC-A379-99B25F54D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3637F-D25C-4E73-9811-09BBA795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5C4CF-5091-4BCE-A173-24D81FB7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7677-40AC-46FC-86D2-088D6ADF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E61E54-C61F-427F-B308-3258E1C16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Retrieve-and-edit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Learning task-dependent similarity: two inputs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should be considered similar only if the editor has a high likelihood of editing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E61E54-C61F-427F-B308-3258E1C16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9C31C09-369F-4110-969D-14FCF45276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725" y="2721364"/>
            <a:ext cx="5248275" cy="590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1BBD48-A71B-4115-A407-73237366B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41477"/>
            <a:ext cx="3990975" cy="40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53F363-5191-4E5D-AF4A-75BE6F71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525" y="2235589"/>
            <a:ext cx="6067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9F77-5957-48AE-8A30-0284601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A51FE-B24C-4896-8CC6-2920490B6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 the retriever in isolation</a:t>
                </a:r>
              </a:p>
              <a:p>
                <a:r>
                  <a:rPr lang="en-US" altLang="zh-CN" dirty="0"/>
                  <a:t>Oracle editor: true conditional distribution over the targets y given the retrieved example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Oracle objective: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Find a lower bound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2A51FE-B24C-4896-8CC6-2920490B6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69BACF0-932F-4DBB-A4CB-656B80F1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0114" y="3093766"/>
            <a:ext cx="4752975" cy="79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EB4594-6763-42C0-8B52-E1BE95609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24" y="4299222"/>
            <a:ext cx="5181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DE20-3336-4C36-B48A-E0D2A7F3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latent space as a task-dependent metric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14ED7-31B9-4E6A-A0C9-6167CEA09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Retriever: an encoder-decoder model with a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Proposition 1.</a:t>
                </a:r>
                <a:r>
                  <a:rPr lang="en-US" altLang="zh-CN" dirty="0"/>
                  <a:t> For any densities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𝑟𝑒𝑡</m:t>
                        </m:r>
                      </m:sub>
                    </m:sSub>
                    <m:r>
                      <a:rPr lang="es-E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s-E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𝑟𝑒𝑐𝑜𝑛𝑠𝑡𝑟𝑢𝑐𝑡</m:t>
                        </m:r>
                      </m:sub>
                    </m:sSub>
                  </m:oMath>
                </a14:m>
                <a:r>
                  <a:rPr lang="en-US" altLang="zh-CN" dirty="0"/>
                  <a:t>: embedding quality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𝑑𝑖𝑠𝑐𝑟𝑒𝑝𝑎𝑛𝑐𝑦</m:t>
                        </m:r>
                      </m:sub>
                    </m:sSub>
                  </m:oMath>
                </a14:m>
                <a:r>
                  <a:rPr lang="en-US" altLang="zh-CN" dirty="0"/>
                  <a:t>: retriever quality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E14ED7-31B9-4E6A-A0C9-6167CEA09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9C825BA-DC34-4C0E-8797-216A2CDB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96" y="3881761"/>
            <a:ext cx="9153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7B42-34D1-443F-9C99-90E59E1D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Proposition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9462E-D9B2-470B-AE94-406D18AD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91CF2-BC7F-4F0D-ADC8-B3061C3F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68" y="1952578"/>
            <a:ext cx="8048625" cy="733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0881C7-DCA9-46C6-BF9D-A4E505CA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66" y="2957050"/>
            <a:ext cx="6943725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EBD386-6218-44F5-B401-ECF44A443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034" y="4047893"/>
            <a:ext cx="83820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7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13817-9876-4D4E-9145-5553CD7D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the encoder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67C8-E3F6-44B3-A6BC-F47A77881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encoder is shared across both losses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𝑟𝑒𝑐𝑜𝑛𝑠𝑡𝑟𝑢𝑐𝑡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𝑑𝑖𝑠𝑐𝑟𝑒𝑝𝑎𝑛𝑐𝑦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Pick an encoder with bounded KL-divergence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𝑟𝑒𝑐𝑜𝑛𝑠𝑡𝑟𝑢𝑐𝑡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von Mises-Fisher distribution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2267C8-E3F6-44B3-A6BC-F47A77881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58BF-7132-4F69-8E72-E86AB3AB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von Mises-Fisher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B15E9A-4255-449B-95C9-16E1EC8AC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distribution over the unit hypersphere governed by a mean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a concentration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B15E9A-4255-449B-95C9-16E1EC8AC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0A7436-9E82-43B9-82B0-FE31DECF608C}"/>
              </a:ext>
            </a:extLst>
          </p:cNvPr>
          <p:cNvGrpSpPr/>
          <p:nvPr/>
        </p:nvGrpSpPr>
        <p:grpSpPr>
          <a:xfrm>
            <a:off x="1118741" y="4070688"/>
            <a:ext cx="9629775" cy="2481692"/>
            <a:chOff x="1112437" y="2508383"/>
            <a:chExt cx="9629775" cy="24816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AAC297-C487-4959-B104-A8DE6BAC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12437" y="2508383"/>
              <a:ext cx="9629775" cy="21240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D998C40-4A3E-4967-9F85-8D8B91C2A7EC}"/>
                    </a:ext>
                  </a:extLst>
                </p:cNvPr>
                <p:cNvSpPr/>
                <p:nvPr/>
              </p:nvSpPr>
              <p:spPr>
                <a:xfrm>
                  <a:off x="1660321" y="4615947"/>
                  <a:ext cx="8080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D998C40-4A3E-4967-9F85-8D8B91C2A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321" y="4615947"/>
                  <a:ext cx="80804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9CE9BDA-673F-4AC7-A1CE-B310E92DAD7E}"/>
                    </a:ext>
                  </a:extLst>
                </p:cNvPr>
                <p:cNvSpPr/>
                <p:nvPr/>
              </p:nvSpPr>
              <p:spPr>
                <a:xfrm>
                  <a:off x="4112037" y="4611152"/>
                  <a:ext cx="9362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9CE9BDA-673F-4AC7-A1CE-B310E92DA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037" y="4611152"/>
                  <a:ext cx="9362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E026EDA-41CD-414F-8C60-2C8520463F25}"/>
                    </a:ext>
                  </a:extLst>
                </p:cNvPr>
                <p:cNvSpPr/>
                <p:nvPr/>
              </p:nvSpPr>
              <p:spPr>
                <a:xfrm>
                  <a:off x="6683202" y="4620743"/>
                  <a:ext cx="10645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=100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E026EDA-41CD-414F-8C60-2C8520463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202" y="4620743"/>
                  <a:ext cx="106452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A0B11C1-4331-4D3E-9083-7733D6FC6754}"/>
                    </a:ext>
                  </a:extLst>
                </p:cNvPr>
                <p:cNvSpPr/>
                <p:nvPr/>
              </p:nvSpPr>
              <p:spPr>
                <a:xfrm>
                  <a:off x="9146741" y="4611152"/>
                  <a:ext cx="8962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A0B11C1-4331-4D3E-9083-7733D6FC6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741" y="4611152"/>
                  <a:ext cx="8962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37BB66C8-5BDA-4328-947A-FA1C56C2E2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0661" y="2729239"/>
            <a:ext cx="3943350" cy="476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C44ED0-8704-4DE9-A3D3-901B2ED7C8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0952" y="3156603"/>
            <a:ext cx="3276600" cy="9525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509C53-C5A9-4766-984C-4C01F71F6CE6}"/>
              </a:ext>
            </a:extLst>
          </p:cNvPr>
          <p:cNvGrpSpPr/>
          <p:nvPr/>
        </p:nvGrpSpPr>
        <p:grpSpPr>
          <a:xfrm>
            <a:off x="6815426" y="3207970"/>
            <a:ext cx="4639725" cy="849157"/>
            <a:chOff x="6959210" y="3189087"/>
            <a:chExt cx="4639725" cy="84915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952C27B-42E8-4701-A006-AF514047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59210" y="3189087"/>
              <a:ext cx="4639725" cy="8491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D442C15-A2A7-4454-95B9-75C6BF8B4C24}"/>
                    </a:ext>
                  </a:extLst>
                </p:cNvPr>
                <p:cNvSpPr txBox="1"/>
                <p:nvPr/>
              </p:nvSpPr>
              <p:spPr>
                <a:xfrm>
                  <a:off x="6959210" y="3421787"/>
                  <a:ext cx="75328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D442C15-A2A7-4454-95B9-75C6BF8B4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210" y="3421787"/>
                  <a:ext cx="75328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9677" r="-14516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51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0D38-1D45-492F-AAA9-499E1C2C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von Mises-Fisher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8EAF9-79FF-4DBE-B411-18EFDA675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37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Proposition 2.</a:t>
                </a:r>
                <a:r>
                  <a:rPr lang="en-US" altLang="zh-CN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, then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Encoder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Simplifies the discrepancy term to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The retriever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𝑟𝑒𝑡</m:t>
                        </m:r>
                      </m:sub>
                    </m:sSub>
                  </m:oMath>
                </a14:m>
                <a:r>
                  <a:rPr lang="en-US" altLang="zh-CN" dirty="0"/>
                  <a:t> retrieves 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that is closest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according to the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8EAF9-79FF-4DBE-B411-18EFDA675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3750"/>
              </a:xfrm>
              <a:blipFill>
                <a:blip r:embed="rId3"/>
                <a:stretch>
                  <a:fillRect l="-1043" t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30DBFCD-72C1-4D3C-8049-BDD4FE55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642" y="2915113"/>
            <a:ext cx="5381625" cy="400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06FE0D-DD75-4009-B35A-60B8228F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203" y="4458394"/>
            <a:ext cx="6172200" cy="32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2E333C-3A7B-4460-B332-1EE54FB0D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300" y="2438863"/>
            <a:ext cx="4886325" cy="400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02666F-9C78-4E0F-8DC6-8ED859A7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5084" y="2438863"/>
            <a:ext cx="1819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632</Words>
  <Application>Microsoft Office PowerPoint</Application>
  <PresentationFormat>宽屏</PresentationFormat>
  <Paragraphs>103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Courier New</vt:lpstr>
      <vt:lpstr>Office 主题​​</vt:lpstr>
      <vt:lpstr>A Retrieve-and-Edit Framework for Predicting Structured Outputs</vt:lpstr>
      <vt:lpstr>Introduction</vt:lpstr>
      <vt:lpstr>Problem statement</vt:lpstr>
      <vt:lpstr>Retriever</vt:lpstr>
      <vt:lpstr>The latent space as a task-dependent metric</vt:lpstr>
      <vt:lpstr>Proof of Proposition 1</vt:lpstr>
      <vt:lpstr>Train the encoder</vt:lpstr>
      <vt:lpstr>von Mises-Fisher distribution</vt:lpstr>
      <vt:lpstr>von Mises-Fisher distribution</vt:lpstr>
      <vt:lpstr>Proof of Proposition 2</vt:lpstr>
      <vt:lpstr>Setting the encoder-decoder parameters</vt:lpstr>
      <vt:lpstr>Overall procedure</vt:lpstr>
      <vt:lpstr>Model details</vt:lpstr>
      <vt:lpstr>Experiments</vt:lpstr>
      <vt:lpstr>Experiments</vt:lpstr>
      <vt:lpstr>Experiments</vt:lpstr>
      <vt:lpstr>Experiments</vt:lpstr>
      <vt:lpstr>Experiments</vt:lpstr>
      <vt:lpstr>Experiments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Retrieve-and-Edit Framework for Predicting Structured Outputs</dc:title>
  <dc:creator>文翰 王</dc:creator>
  <cp:lastModifiedBy>文翰 王</cp:lastModifiedBy>
  <cp:revision>69</cp:revision>
  <dcterms:created xsi:type="dcterms:W3CDTF">2019-06-17T06:11:08Z</dcterms:created>
  <dcterms:modified xsi:type="dcterms:W3CDTF">2019-06-19T06:21:02Z</dcterms:modified>
</cp:coreProperties>
</file>