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8AB1C-6A1A-449E-803B-F71D85083ADD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43C0-3C2A-4DC9-AF05-B31DB85C48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31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C1B26-6384-43F7-A7B6-CC70C5DEA990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B431D-A4B9-4BC4-9D38-EB3744E82C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16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15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dTn</a:t>
            </a:r>
            <a:r>
              <a:rPr lang="en-US" altLang="zh-CN" dirty="0" smtClean="0"/>
              <a:t>: final hidden state of the generator RNN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07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法院判决，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诊断证明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1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基于模板的不够灵活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65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This information provides an additional signal for the generation process, </a:t>
            </a:r>
            <a:r>
              <a:rPr lang="en-US" altLang="zh-CN" b="1" dirty="0" smtClean="0"/>
              <a:t>preventing irrelevant facts from being copied from the prototype document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9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the sections in the prototype summary that are not highly related to the prototype document are the universal patternized words and should be emphasized when generating the new summary. </a:t>
            </a:r>
            <a:endParaRPr lang="en-US" altLang="zh-CN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the sections in the prototype document that are highly related to the </a:t>
            </a:r>
            <a:r>
              <a:rPr lang="en-US" altLang="zh-CN" sz="1200" dirty="0" smtClean="0"/>
              <a:t>prototype summary are useful facts that can guide the process of extracting facts from input document.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7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矩阵对应列求平均</a:t>
            </a:r>
            <a:endParaRPr lang="en-US" altLang="zh-CN" dirty="0" smtClean="0"/>
          </a:p>
          <a:p>
            <a:r>
              <a:rPr lang="en-US" altLang="zh-CN" dirty="0" smtClean="0"/>
              <a:t>Pattern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summary</a:t>
            </a:r>
            <a:r>
              <a:rPr lang="zh-CN" altLang="en-US" dirty="0" smtClean="0"/>
              <a:t>中提取，</a:t>
            </a:r>
            <a:r>
              <a:rPr lang="en-US" altLang="zh-CN" dirty="0" smtClean="0"/>
              <a:t>fact</a:t>
            </a:r>
            <a:r>
              <a:rPr lang="zh-CN" altLang="en-US" dirty="0" smtClean="0"/>
              <a:t>从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中提取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55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q:</a:t>
            </a:r>
            <a:r>
              <a:rPr lang="en-US" altLang="zh-CN" baseline="0" dirty="0" smtClean="0"/>
              <a:t> prototype facts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57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重新计算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attention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：考虑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m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200" dirty="0" smtClean="0"/>
                  <a:t> </a:t>
                </a:r>
                <a:r>
                  <a:rPr lang="zh-CN" altLang="en-US" sz="1200" dirty="0"/>
                  <a:t>is determined by the decoder </a:t>
                </a:r>
                <a:r>
                  <a:rPr lang="zh-CN" altLang="en-US" sz="1200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200" dirty="0" smtClean="0"/>
                  <a:t>, </a:t>
                </a:r>
                <a:r>
                  <a:rPr lang="zh-CN" altLang="en-US" sz="1200" dirty="0"/>
                  <a:t>to decide the importance of the summary pattern and extracted facts at each decoding step.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i="0" smtClean="0">
                    <a:latin typeface="Cambria Math" panose="02040503050406030204" pitchFamily="18" charset="0"/>
                  </a:rPr>
                  <a:t>𝛾</a:t>
                </a:r>
                <a:r>
                  <a:rPr lang="zh-CN" altLang="en-US" sz="1200" dirty="0" smtClean="0"/>
                  <a:t> </a:t>
                </a:r>
                <a:r>
                  <a:rPr lang="zh-CN" altLang="en-US" sz="1200" dirty="0"/>
                  <a:t>is determined by the decoder </a:t>
                </a:r>
                <a:r>
                  <a:rPr lang="zh-CN" altLang="en-US" sz="1200" dirty="0" smtClean="0"/>
                  <a:t>state 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𝑑_𝑡</a:t>
                </a:r>
                <a:r>
                  <a:rPr lang="zh-CN" altLang="en-US" sz="1200" dirty="0" smtClean="0"/>
                  <a:t>, </a:t>
                </a:r>
                <a:r>
                  <a:rPr lang="zh-CN" altLang="en-US" sz="1200" dirty="0"/>
                  <a:t>to decide the importance of the summary pattern and extracted facts at each decoding step.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19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where </a:t>
            </a:r>
            <a:r>
              <a:rPr lang="en-US" altLang="zh-CN" dirty="0" err="1" smtClean="0"/>
              <a:t>τr</a:t>
            </a:r>
            <a:r>
              <a:rPr lang="en-US" altLang="zh-CN" dirty="0" smtClean="0"/>
              <a:t>  ∈ R, </a:t>
            </a:r>
            <a:r>
              <a:rPr lang="en-US" altLang="zh-CN" dirty="0" err="1" smtClean="0"/>
              <a:t>τf</a:t>
            </a:r>
            <a:r>
              <a:rPr lang="en-US" altLang="zh-CN" dirty="0" smtClean="0"/>
              <a:t> ∈ R represent the local matching degree between the generated summary and input document and prototype document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B431D-A4B9-4BC4-9D38-EB3744E82C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62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7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9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8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2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5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5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2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1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865-59C6-43A5-9E5A-A50F5BC62B76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E0B0-F9AA-45B3-850E-DFAC46925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00" y="1671782"/>
            <a:ext cx="11046691" cy="181047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How to Write Summaries with Patterns </a:t>
            </a:r>
            <a:r>
              <a:rPr lang="zh-CN" altLang="en-US" sz="4000" b="1" dirty="0" smtClean="0"/>
              <a:t>？</a:t>
            </a:r>
            <a:r>
              <a:rPr lang="en-US" altLang="zh-CN" sz="4000" b="1" dirty="0" smtClean="0"/>
              <a:t> </a:t>
            </a:r>
            <a:br>
              <a:rPr lang="en-US" altLang="zh-CN" sz="4000" b="1" dirty="0" smtClean="0"/>
            </a:br>
            <a:r>
              <a:rPr lang="en-US" altLang="zh-CN" sz="4000" b="1" dirty="0" smtClean="0"/>
              <a:t>Learning towards Abstractive Summarization through Prototype Editing</a:t>
            </a:r>
            <a:endParaRPr lang="zh-CN" altLang="en-US" sz="4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356" y="3859824"/>
            <a:ext cx="9434378" cy="118882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1775" y="54454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EMNLP-2019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280073" y="6211669"/>
            <a:ext cx="2022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Liu Fang</a:t>
            </a:r>
          </a:p>
          <a:p>
            <a:pPr algn="ctr"/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2019-10-16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1524" y="1962120"/>
            <a:ext cx="11420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Aims </a:t>
            </a:r>
            <a:r>
              <a:rPr lang="en-US" altLang="zh-CN" sz="2000" dirty="0"/>
              <a:t>to generate a summary based on the input document, prototype summary and extracted </a:t>
            </a:r>
            <a:r>
              <a:rPr lang="en-US" altLang="zh-CN" sz="2000" dirty="0" smtClean="0"/>
              <a:t>facts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Editing Generator </a:t>
            </a:r>
          </a:p>
        </p:txBody>
      </p:sp>
      <p:sp>
        <p:nvSpPr>
          <p:cNvPr id="3" name="矩形 2"/>
          <p:cNvSpPr/>
          <p:nvPr/>
        </p:nvSpPr>
        <p:spPr>
          <a:xfrm>
            <a:off x="771523" y="2553385"/>
            <a:ext cx="96964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F</a:t>
            </a:r>
            <a:r>
              <a:rPr lang="zh-CN" altLang="en-US" sz="2000" dirty="0" smtClean="0"/>
              <a:t>irst apply a </a:t>
            </a:r>
            <a:r>
              <a:rPr lang="zh-CN" altLang="en-US" sz="2000" dirty="0"/>
              <a:t>linear transformation on the </a:t>
            </a:r>
            <a:r>
              <a:rPr lang="zh-CN" altLang="en-US" sz="2000" dirty="0" smtClean="0"/>
              <a:t>summation </a:t>
            </a:r>
            <a:r>
              <a:rPr lang="zh-CN" altLang="en-US" sz="2000" dirty="0"/>
              <a:t>of the summary pattern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8813" y="2536379"/>
            <a:ext cx="1352454" cy="43412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71523" y="292271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/>
              <a:t>and </a:t>
            </a:r>
            <a:r>
              <a:rPr lang="zh-CN" altLang="en-US" sz="2000" dirty="0" smtClean="0"/>
              <a:t>input document </a:t>
            </a:r>
            <a:r>
              <a:rPr lang="zh-CN" altLang="en-US" sz="2000" dirty="0"/>
              <a:t>representations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32" y="2947667"/>
            <a:ext cx="490456" cy="41301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71523" y="3322827"/>
            <a:ext cx="10782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</a:t>
            </a:r>
            <a:r>
              <a:rPr lang="zh-CN" altLang="en-US" sz="2000" dirty="0" smtClean="0"/>
              <a:t>hen employ this </a:t>
            </a:r>
            <a:r>
              <a:rPr lang="zh-CN" altLang="en-US" sz="2000" dirty="0"/>
              <a:t>vector as the initial state d</a:t>
            </a:r>
            <a:r>
              <a:rPr lang="zh-CN" altLang="en-US" sz="1600" dirty="0"/>
              <a:t>0</a:t>
            </a:r>
            <a:r>
              <a:rPr lang="zh-CN" altLang="en-US" sz="2000" dirty="0"/>
              <a:t> of the RNN </a:t>
            </a:r>
            <a:r>
              <a:rPr lang="zh-CN" altLang="en-US" sz="2000" dirty="0" smtClean="0"/>
              <a:t>generator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316" y="3826391"/>
            <a:ext cx="3866667" cy="857143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868760" y="4988014"/>
            <a:ext cx="9077280" cy="369332"/>
            <a:chOff x="2028870" y="4683534"/>
            <a:chExt cx="9077280" cy="369332"/>
          </a:xfrm>
        </p:grpSpPr>
        <p:sp>
          <p:nvSpPr>
            <p:cNvPr id="19" name="矩形 18"/>
            <p:cNvSpPr/>
            <p:nvPr/>
          </p:nvSpPr>
          <p:spPr>
            <a:xfrm>
              <a:off x="2571748" y="4683534"/>
              <a:ext cx="85344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: </a:t>
              </a:r>
              <a:r>
                <a:rPr lang="zh-CN" altLang="en-US" dirty="0" smtClean="0"/>
                <a:t>context </a:t>
              </a:r>
              <a:r>
                <a:rPr lang="zh-CN" altLang="en-US" dirty="0"/>
                <a:t>vector produced by the standard </a:t>
              </a:r>
              <a:r>
                <a:rPr lang="zh-CN" altLang="en-US" dirty="0" smtClean="0"/>
                <a:t>attention </a:t>
              </a:r>
              <a:r>
                <a:rPr lang="zh-CN" altLang="en-US" dirty="0"/>
                <a:t>mechanism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28870" y="4683534"/>
              <a:ext cx="542878" cy="325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01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Editing Generator </a:t>
            </a:r>
          </a:p>
        </p:txBody>
      </p:sp>
      <p:sp>
        <p:nvSpPr>
          <p:cNvPr id="6" name="矩形 5"/>
          <p:cNvSpPr/>
          <p:nvPr/>
        </p:nvSpPr>
        <p:spPr>
          <a:xfrm>
            <a:off x="800100" y="2029510"/>
            <a:ext cx="1082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To take advantage of the extracted facts M and prototype </a:t>
            </a:r>
            <a:r>
              <a:rPr lang="zh-CN" altLang="en-US" sz="2000" dirty="0" smtClean="0"/>
              <a:t>summary </a:t>
            </a:r>
            <a:r>
              <a:rPr lang="en-US" altLang="zh-CN" sz="2000" dirty="0" smtClean="0"/>
              <a:t>pattern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l, we incorporate them both into summary generation using a dynamic </a:t>
            </a:r>
            <a:r>
              <a:rPr lang="en-US" altLang="zh-CN" sz="2000" dirty="0" smtClean="0"/>
              <a:t>atten</a:t>
            </a:r>
            <a:r>
              <a:rPr lang="en-US" altLang="zh-CN" sz="2000" dirty="0"/>
              <a:t>t</a:t>
            </a:r>
            <a:r>
              <a:rPr lang="en-US" altLang="zh-CN" sz="2000" dirty="0" smtClean="0"/>
              <a:t>ion</a:t>
            </a:r>
            <a:r>
              <a:rPr lang="en-US" altLang="zh-CN" sz="2000" dirty="0"/>
              <a:t>. 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00100" y="2866936"/>
            <a:ext cx="11391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M</a:t>
            </a:r>
            <a:r>
              <a:rPr lang="zh-CN" altLang="en-US" sz="2000" dirty="0" smtClean="0"/>
              <a:t>atching </a:t>
            </a:r>
            <a:r>
              <a:rPr lang="zh-CN" altLang="en-US" sz="2000" dirty="0"/>
              <a:t>function </a:t>
            </a:r>
            <a:r>
              <a:rPr lang="zh-CN" altLang="en-US" sz="2000" dirty="0" smtClean="0"/>
              <a:t>f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model </a:t>
            </a:r>
            <a:r>
              <a:rPr lang="zh-CN" altLang="en-US" sz="2000" dirty="0"/>
              <a:t>the relationship between the current decoding state d</a:t>
            </a:r>
            <a:r>
              <a:rPr lang="zh-CN" altLang="en-US" dirty="0"/>
              <a:t>t</a:t>
            </a:r>
            <a:r>
              <a:rPr lang="zh-CN" altLang="en-US" sz="2000" dirty="0"/>
              <a:t> and each v</a:t>
            </a:r>
            <a:r>
              <a:rPr lang="zh-CN" altLang="en-US" dirty="0"/>
              <a:t>i</a:t>
            </a:r>
            <a:r>
              <a:rPr lang="zh-CN" altLang="en-US" sz="2000" dirty="0"/>
              <a:t> (v</a:t>
            </a:r>
            <a:r>
              <a:rPr lang="zh-CN" altLang="en-US" dirty="0"/>
              <a:t>i</a:t>
            </a:r>
            <a:r>
              <a:rPr lang="zh-CN" altLang="en-US" sz="2000" dirty="0"/>
              <a:t> can be a extracted fact m</a:t>
            </a:r>
            <a:r>
              <a:rPr lang="zh-CN" altLang="en-US" dirty="0"/>
              <a:t>i </a:t>
            </a:r>
            <a:r>
              <a:rPr lang="zh-CN" altLang="en-US" sz="2000" dirty="0"/>
              <a:t>or summary pattern l</a:t>
            </a:r>
            <a:r>
              <a:rPr lang="zh-CN" altLang="en-US" dirty="0"/>
              <a:t>i</a:t>
            </a:r>
            <a:r>
              <a:rPr lang="zh-CN" altLang="en-US" sz="2000" dirty="0"/>
              <a:t>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36" y="3655275"/>
            <a:ext cx="3004938" cy="12647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28687" y="5014573"/>
                <a:ext cx="97059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can </a:t>
                </a:r>
                <a:r>
                  <a:rPr lang="zh-CN" altLang="en-US" sz="2000" dirty="0"/>
                  <a:t>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000" dirty="0"/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for </a:t>
                </a:r>
                <a:r>
                  <a:rPr lang="zh-CN" altLang="en-US" sz="2000" dirty="0"/>
                  <a:t>attending to </a:t>
                </a:r>
                <a:r>
                  <a:rPr lang="zh-CN" altLang="en-US" sz="2000" dirty="0" smtClean="0"/>
                  <a:t>extracted facts </a:t>
                </a:r>
                <a:r>
                  <a:rPr lang="zh-CN" altLang="en-US" sz="2000" dirty="0"/>
                  <a:t>or a summary </a:t>
                </a:r>
                <a:r>
                  <a:rPr lang="zh-CN" altLang="en-US" sz="2000" dirty="0" smtClean="0"/>
                  <a:t>pattern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87" y="5014573"/>
                <a:ext cx="9705975" cy="400110"/>
              </a:xfrm>
              <a:prstGeom prst="rect">
                <a:avLst/>
              </a:prstGeom>
              <a:blipFill>
                <a:blip r:embed="rId4"/>
                <a:stretch>
                  <a:fillRect l="-628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3425" y="5595162"/>
                <a:ext cx="1145857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“editing gate”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combining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2000" dirty="0" smtClean="0"/>
                  <a:t>: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595162"/>
                <a:ext cx="11458575" cy="400110"/>
              </a:xfrm>
              <a:prstGeom prst="rect">
                <a:avLst/>
              </a:prstGeom>
              <a:blipFill>
                <a:blip r:embed="rId5"/>
                <a:stretch>
                  <a:fillRect l="-532" t="-12308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9853" y="6175751"/>
            <a:ext cx="2161905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Editing Generator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842" y="1955587"/>
                <a:ext cx="10873058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: dynamically </a:t>
                </a:r>
                <a:r>
                  <a:rPr lang="en-US" altLang="zh-CN" sz="2000" dirty="0"/>
                  <a:t>combines information from the extracted facts and summary pattern with the editing </a:t>
                </a:r>
                <a:r>
                  <a:rPr lang="en-US" altLang="zh-CN" sz="2000" dirty="0" smtClean="0"/>
                  <a:t>gate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2000" dirty="0" smtClean="0"/>
                  <a:t>：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42" y="1955587"/>
                <a:ext cx="10873058" cy="718017"/>
              </a:xfrm>
              <a:prstGeom prst="rect">
                <a:avLst/>
              </a:prstGeom>
              <a:blipFill>
                <a:blip r:embed="rId2"/>
                <a:stretch>
                  <a:fillRect l="-617" t="-3390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70" y="2746266"/>
            <a:ext cx="2843005" cy="562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33167" y="3445428"/>
                <a:ext cx="11292158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Finally, the context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zh-CN" altLang="en-US" sz="2000" dirty="0"/>
                  <a:t> is concatenated </a:t>
                </a:r>
                <a:r>
                  <a:rPr lang="zh-CN" altLang="en-US" sz="2000" dirty="0" smtClean="0"/>
                  <a:t>with the </a:t>
                </a:r>
                <a:r>
                  <a:rPr lang="zh-CN" altLang="en-US" sz="2000" dirty="0"/>
                  <a:t>decoder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dirty="0"/>
                  <a:t> and fed into a linear layer to obtain the generated word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67" y="3445428"/>
                <a:ext cx="11292158" cy="718017"/>
              </a:xfrm>
              <a:prstGeom prst="rect">
                <a:avLst/>
              </a:prstGeom>
              <a:blipFill>
                <a:blip r:embed="rId4"/>
                <a:stretch>
                  <a:fillRect l="-594" t="-2542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70" y="4316731"/>
            <a:ext cx="2980952" cy="80952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9842" y="5446699"/>
            <a:ext cx="109800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In order to handle the out-of-vocabulary (OOV) problem, we equip our decoder with a pointer </a:t>
            </a:r>
            <a:r>
              <a:rPr lang="zh-CN" altLang="en-US" sz="2000" dirty="0" smtClean="0"/>
              <a:t>network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8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Fact Checker</a:t>
            </a:r>
          </a:p>
        </p:txBody>
      </p:sp>
      <p:sp>
        <p:nvSpPr>
          <p:cNvPr id="3" name="矩形 2"/>
          <p:cNvSpPr/>
          <p:nvPr/>
        </p:nvSpPr>
        <p:spPr>
          <a:xfrm>
            <a:off x="786938" y="1986038"/>
            <a:ext cx="112257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G</a:t>
            </a:r>
            <a:r>
              <a:rPr lang="zh-CN" altLang="en-US" sz="2000" dirty="0" smtClean="0"/>
              <a:t>enerate </a:t>
            </a:r>
            <a:r>
              <a:rPr lang="zh-CN" altLang="en-US" sz="2000" dirty="0"/>
              <a:t>accurate summaries that are consistent with the detailed facts from the input document rather than facts from the prototype </a:t>
            </a:r>
            <a:r>
              <a:rPr lang="zh-CN" altLang="en-US" sz="2000" dirty="0" smtClean="0"/>
              <a:t>document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07720" y="2798763"/>
                <a:ext cx="11125200" cy="716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 smtClean="0"/>
                  <a:t>N</a:t>
                </a:r>
                <a:r>
                  <a:rPr lang="zh-CN" altLang="en-US" sz="2000" b="1" dirty="0" smtClean="0"/>
                  <a:t>eural </a:t>
                </a:r>
                <a:r>
                  <a:rPr lang="en-US" altLang="zh-CN" sz="2000" b="1" dirty="0"/>
                  <a:t>M</a:t>
                </a:r>
                <a:r>
                  <a:rPr lang="zh-CN" altLang="en-US" sz="2000" b="1" dirty="0" smtClean="0"/>
                  <a:t>utual </a:t>
                </a:r>
                <a:r>
                  <a:rPr lang="en-US" altLang="zh-CN" sz="2000" b="1" dirty="0"/>
                  <a:t>I</a:t>
                </a:r>
                <a:r>
                  <a:rPr lang="zh-CN" altLang="en-US" sz="2000" b="1" dirty="0" smtClean="0"/>
                  <a:t>nformation </a:t>
                </a:r>
                <a:r>
                  <a:rPr lang="en-US" altLang="zh-CN" sz="2000" b="1" dirty="0"/>
                  <a:t>E</a:t>
                </a:r>
                <a:r>
                  <a:rPr lang="zh-CN" altLang="en-US" sz="2000" b="1" dirty="0" smtClean="0"/>
                  <a:t>stimator</a:t>
                </a:r>
                <a:r>
                  <a:rPr lang="en-US" altLang="zh-CN" sz="2000" b="1" dirty="0" smtClean="0"/>
                  <a:t>:</a:t>
                </a:r>
                <a:r>
                  <a:rPr lang="zh-CN" altLang="en-US" sz="2000" dirty="0" smtClean="0"/>
                  <a:t> </a:t>
                </a:r>
                <a:r>
                  <a:rPr lang="zh-CN" altLang="en-US" sz="2000" dirty="0"/>
                  <a:t>estimate the mutual information </a:t>
                </a:r>
                <a:r>
                  <a:rPr lang="zh-CN" altLang="en-US" sz="2000" dirty="0" smtClean="0"/>
                  <a:t>between </a:t>
                </a:r>
                <a:r>
                  <a:rPr lang="zh-CN" altLang="en-US" sz="2000" dirty="0"/>
                  <a:t>the generated summary </a:t>
                </a:r>
                <a:r>
                  <a:rPr lang="zh-CN" altLang="en-US" sz="2000" dirty="0" smtClean="0"/>
                  <a:t>Y and </a:t>
                </a:r>
                <a:r>
                  <a:rPr lang="zh-CN" altLang="en-US" sz="2000" dirty="0"/>
                  <a:t>its </a:t>
                </a:r>
                <a:r>
                  <a:rPr lang="zh-CN" altLang="en-US" sz="2000" dirty="0" smtClean="0"/>
                  <a:t>corresponding </a:t>
                </a:r>
                <a:r>
                  <a:rPr lang="zh-CN" altLang="en-US" sz="2000" dirty="0"/>
                  <a:t>document X, as well as the prototype </a:t>
                </a:r>
                <a:r>
                  <a:rPr lang="zh-CN" altLang="en-US" sz="2000" dirty="0" smtClean="0"/>
                  <a:t>document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000" dirty="0"/>
                  <a:t> 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" y="2798763"/>
                <a:ext cx="11125200" cy="716222"/>
              </a:xfrm>
              <a:prstGeom prst="rect">
                <a:avLst/>
              </a:prstGeom>
              <a:blipFill>
                <a:blip r:embed="rId3"/>
                <a:stretch>
                  <a:fillRect l="-603" t="-3390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86938" y="3711508"/>
            <a:ext cx="11831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local </a:t>
            </a:r>
            <a:r>
              <a:rPr lang="zh-CN" altLang="en-US" sz="2000" b="1" dirty="0"/>
              <a:t>features </a:t>
            </a:r>
            <a:r>
              <a:rPr lang="zh-CN" altLang="en-US" sz="2000" dirty="0"/>
              <a:t>of input extracted facts and the prototype </a:t>
            </a:r>
            <a:r>
              <a:rPr lang="zh-CN" altLang="en-US" sz="2000" dirty="0" smtClean="0"/>
              <a:t>facts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229" y="4133620"/>
            <a:ext cx="2910991" cy="7088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07720" y="4925398"/>
            <a:ext cx="11225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 1 × 1 convolutional layer and a fully-connected layer are applied to score these two features: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579" y="5338734"/>
            <a:ext cx="3374151" cy="4217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6938" y="5735416"/>
            <a:ext cx="111459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Make the </a:t>
            </a:r>
            <a:r>
              <a:rPr lang="zh-CN" altLang="en-US" dirty="0" smtClean="0"/>
              <a:t>generated </a:t>
            </a:r>
            <a:r>
              <a:rPr lang="zh-CN" altLang="en-US" dirty="0"/>
              <a:t>summary to be more similar to the input document than the prototype document. </a:t>
            </a:r>
            <a:r>
              <a:rPr lang="zh-CN" altLang="en-US" dirty="0" smtClean="0"/>
              <a:t>optimization </a:t>
            </a:r>
            <a:r>
              <a:rPr lang="zh-CN" altLang="en-US" dirty="0"/>
              <a:t>objective of the local matching </a:t>
            </a:r>
            <a:r>
              <a:rPr lang="zh-CN" altLang="en-US" dirty="0" smtClean="0"/>
              <a:t>network</a:t>
            </a:r>
            <a:r>
              <a:rPr lang="en-US" altLang="zh-CN" dirty="0" smtClean="0"/>
              <a:t>: </a:t>
            </a:r>
            <a:r>
              <a:rPr lang="zh-CN" altLang="en-US" dirty="0" smtClean="0"/>
              <a:t>minimize 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369" y="6373043"/>
            <a:ext cx="3225361" cy="4928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0839" y="6017559"/>
            <a:ext cx="304762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Fact Checker</a:t>
            </a:r>
          </a:p>
        </p:txBody>
      </p:sp>
      <p:sp>
        <p:nvSpPr>
          <p:cNvPr id="9" name="矩形 8"/>
          <p:cNvSpPr/>
          <p:nvPr/>
        </p:nvSpPr>
        <p:spPr>
          <a:xfrm>
            <a:off x="677351" y="2002922"/>
            <a:ext cx="11343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 smtClean="0"/>
              <a:t>global features</a:t>
            </a:r>
            <a:r>
              <a:rPr lang="zh-CN" altLang="en-US" sz="2000" dirty="0" smtClean="0"/>
              <a:t> between </a:t>
            </a:r>
            <a:r>
              <a:rPr lang="zh-CN" altLang="en-US" sz="2000" dirty="0"/>
              <a:t>the generated summary and the input </a:t>
            </a:r>
            <a:r>
              <a:rPr lang="zh-CN" altLang="en-US" sz="2000" dirty="0" smtClean="0"/>
              <a:t>document</a:t>
            </a:r>
            <a:r>
              <a:rPr lang="zh-CN" altLang="en-US" sz="2000" dirty="0"/>
              <a:t>, as well as prototype </a:t>
            </a:r>
            <a:r>
              <a:rPr lang="zh-CN" altLang="en-US" sz="2000" dirty="0" smtClean="0"/>
              <a:t>document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99" y="2883925"/>
            <a:ext cx="3422491" cy="848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96427" y="3934843"/>
            <a:ext cx="11210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The objective of this global matching network, similar to the local matching network, is to minimize: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99" y="4525872"/>
            <a:ext cx="3609524" cy="62857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96427" y="5345363"/>
            <a:ext cx="109526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C</a:t>
            </a:r>
            <a:r>
              <a:rPr lang="zh-CN" altLang="en-US" sz="2000" dirty="0" smtClean="0"/>
              <a:t>ombine </a:t>
            </a:r>
            <a:r>
              <a:rPr lang="zh-CN" altLang="en-US" sz="2000" dirty="0"/>
              <a:t>the local and global loss </a:t>
            </a:r>
            <a:r>
              <a:rPr lang="zh-CN" altLang="en-US" sz="2000" dirty="0" smtClean="0"/>
              <a:t>functions </a:t>
            </a:r>
            <a:r>
              <a:rPr lang="zh-CN" altLang="en-US" sz="2000" dirty="0"/>
              <a:t>to obtain the final loss </a:t>
            </a:r>
            <a:r>
              <a:rPr lang="zh-CN" altLang="en-US" sz="2000" dirty="0" smtClean="0"/>
              <a:t>L</a:t>
            </a:r>
            <a:r>
              <a:rPr lang="en-US" altLang="zh-CN" sz="2000" dirty="0" smtClean="0"/>
              <a:t>:</a:t>
            </a:r>
            <a:endParaRPr lang="zh-CN" altLang="en-US" sz="2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999" y="5895041"/>
            <a:ext cx="2361905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0075" y="14103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 smtClean="0"/>
              <a:t>Datase</a:t>
            </a:r>
            <a:r>
              <a:rPr lang="en-US" altLang="zh-CN" sz="2400" b="1" dirty="0" smtClean="0"/>
              <a:t>t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523875" y="1915300"/>
            <a:ext cx="1182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zh-CN" altLang="en-US" dirty="0"/>
              <a:t>large-scale prototype based </a:t>
            </a:r>
            <a:r>
              <a:rPr lang="zh-CN" altLang="en-US" dirty="0" smtClean="0"/>
              <a:t>summarization dataset</a:t>
            </a:r>
            <a:r>
              <a:rPr lang="en-US" altLang="zh-CN" dirty="0" smtClean="0"/>
              <a:t>: </a:t>
            </a:r>
            <a:r>
              <a:rPr lang="zh-CN" altLang="en-US" dirty="0" smtClean="0"/>
              <a:t>contains </a:t>
            </a:r>
            <a:r>
              <a:rPr lang="zh-CN" altLang="en-US" dirty="0"/>
              <a:t>2,003,390 court judgment documents.</a:t>
            </a:r>
          </a:p>
        </p:txBody>
      </p:sp>
      <p:sp>
        <p:nvSpPr>
          <p:cNvPr id="5" name="矩形 4"/>
          <p:cNvSpPr/>
          <p:nvPr/>
        </p:nvSpPr>
        <p:spPr>
          <a:xfrm>
            <a:off x="561975" y="2309054"/>
            <a:ext cx="1043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U</a:t>
            </a:r>
            <a:r>
              <a:rPr lang="zh-CN" altLang="en-US" dirty="0" smtClean="0"/>
              <a:t>se </a:t>
            </a:r>
            <a:r>
              <a:rPr lang="zh-CN" altLang="en-US" dirty="0"/>
              <a:t>a case description as an input document and the court judgment as the summary</a:t>
            </a:r>
            <a:r>
              <a:rPr lang="zh-CN" altLang="en-US" dirty="0" smtClean="0"/>
              <a:t>.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561975" y="2704688"/>
            <a:ext cx="11515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 smtClean="0"/>
              <a:t>verage </a:t>
            </a:r>
            <a:r>
              <a:rPr lang="zh-CN" altLang="en-US" dirty="0"/>
              <a:t>lengths of the input documents and summaries are 595.15 words and 273.57 words respectively.</a:t>
            </a:r>
          </a:p>
        </p:txBody>
      </p:sp>
      <p:sp>
        <p:nvSpPr>
          <p:cNvPr id="7" name="矩形 6"/>
          <p:cNvSpPr/>
          <p:nvPr/>
        </p:nvSpPr>
        <p:spPr>
          <a:xfrm>
            <a:off x="561975" y="3121664"/>
            <a:ext cx="11239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The </a:t>
            </a:r>
            <a:r>
              <a:rPr lang="zh-CN" altLang="en-US" dirty="0" smtClean="0"/>
              <a:t>percentage </a:t>
            </a:r>
            <a:r>
              <a:rPr lang="zh-CN" altLang="en-US" dirty="0"/>
              <a:t>of words common to a prototype </a:t>
            </a:r>
            <a:r>
              <a:rPr lang="zh-CN" altLang="en-US" dirty="0" smtClean="0"/>
              <a:t>summary </a:t>
            </a:r>
            <a:r>
              <a:rPr lang="zh-CN" altLang="en-US" dirty="0"/>
              <a:t>and the reference </a:t>
            </a:r>
            <a:r>
              <a:rPr lang="zh-CN" altLang="en-US" dirty="0" smtClean="0"/>
              <a:t>summary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zh-CN" altLang="en-US" dirty="0"/>
              <a:t>80.66</a:t>
            </a:r>
            <a:r>
              <a:rPr lang="zh-CN" altLang="en-US" dirty="0" smtClean="0"/>
              <a:t>%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975" y="3538640"/>
            <a:ext cx="1109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nonymize </a:t>
            </a:r>
            <a:r>
              <a:rPr lang="zh-CN" altLang="en-US" dirty="0"/>
              <a:t>entity tokens into special tags, such as using “PERS” to replace a </a:t>
            </a:r>
            <a:r>
              <a:rPr lang="zh-CN" altLang="en-US" dirty="0" smtClean="0"/>
              <a:t>person</a:t>
            </a:r>
            <a:r>
              <a:rPr lang="en-US" altLang="zh-CN" dirty="0" smtClean="0"/>
              <a:t>’</a:t>
            </a:r>
            <a:r>
              <a:rPr lang="zh-CN" altLang="en-US" dirty="0" smtClean="0"/>
              <a:t>s name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1975" y="4069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smtClean="0"/>
              <a:t>Comparisons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561974" y="4531581"/>
            <a:ext cx="11744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zh-CN" altLang="en-US" dirty="0" smtClean="0"/>
              <a:t>Lead</a:t>
            </a:r>
            <a:r>
              <a:rPr lang="zh-CN" altLang="en-US" dirty="0"/>
              <a:t>-</a:t>
            </a:r>
            <a:r>
              <a:rPr lang="zh-CN" altLang="en-US" dirty="0" smtClean="0"/>
              <a:t>3</a:t>
            </a:r>
            <a:r>
              <a:rPr lang="en-US" altLang="zh-CN" dirty="0"/>
              <a:t>: selects the first three sentences of document as the </a:t>
            </a:r>
            <a:r>
              <a:rPr lang="en-US" altLang="zh-CN" dirty="0" smtClean="0"/>
              <a:t>summary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S2S: a sequence-to-sequence </a:t>
            </a:r>
            <a:r>
              <a:rPr lang="en-US" altLang="zh-CN" dirty="0" smtClean="0"/>
              <a:t>framework </a:t>
            </a:r>
            <a:r>
              <a:rPr lang="en-US" altLang="zh-CN" dirty="0"/>
              <a:t>with a pointer network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/>
              <a:t>Proto: a context-aware </a:t>
            </a:r>
            <a:r>
              <a:rPr lang="en-US" altLang="zh-CN" dirty="0" smtClean="0"/>
              <a:t>prototype </a:t>
            </a:r>
            <a:r>
              <a:rPr lang="en-US" altLang="zh-CN" dirty="0"/>
              <a:t>editing dialog response generation model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/>
              <a:t>Re3Sum: uses an IR platform to retrieve proper summaries and extends the seq2seq framework to jointly conduct template-aware </a:t>
            </a:r>
            <a:r>
              <a:rPr lang="en-US" altLang="zh-CN" dirty="0" smtClean="0"/>
              <a:t>summary </a:t>
            </a:r>
            <a:r>
              <a:rPr lang="en-US" altLang="zh-CN" dirty="0"/>
              <a:t>generation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err="1" smtClean="0"/>
              <a:t>Uni</a:t>
            </a:r>
            <a:r>
              <a:rPr lang="en-US" altLang="zh-CN" dirty="0"/>
              <a:t>-model: the current </a:t>
            </a:r>
            <a:r>
              <a:rPr lang="en-US" altLang="zh-CN" dirty="0" smtClean="0"/>
              <a:t>state-of-the-art </a:t>
            </a:r>
            <a:r>
              <a:rPr lang="en-US" altLang="zh-CN" dirty="0"/>
              <a:t>abstractive summarization approach on the CNN/</a:t>
            </a:r>
            <a:r>
              <a:rPr lang="en-US" altLang="zh-CN" dirty="0" err="1"/>
              <a:t>DailyMail</a:t>
            </a:r>
            <a:r>
              <a:rPr lang="en-US" altLang="zh-CN" dirty="0"/>
              <a:t> dataset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/>
              <a:t>Concat-S2S and </a:t>
            </a:r>
            <a:r>
              <a:rPr lang="en-US" altLang="zh-CN" dirty="0" err="1"/>
              <a:t>Concat-Uni</a:t>
            </a:r>
            <a:r>
              <a:rPr lang="en-US" altLang="zh-CN" dirty="0"/>
              <a:t>: directly concatenate the prototype summary with the </a:t>
            </a:r>
            <a:r>
              <a:rPr lang="en-US" altLang="zh-CN" dirty="0" err="1"/>
              <a:t>orig</a:t>
            </a:r>
            <a:r>
              <a:rPr lang="en-US" altLang="zh-CN" dirty="0"/>
              <a:t>- </a:t>
            </a:r>
            <a:r>
              <a:rPr lang="en-US" altLang="zh-CN" dirty="0" err="1"/>
              <a:t>inal</a:t>
            </a:r>
            <a:r>
              <a:rPr lang="en-US" altLang="zh-CN" dirty="0"/>
              <a:t> document as input for S2S and </a:t>
            </a:r>
            <a:r>
              <a:rPr lang="en-US" altLang="zh-CN" dirty="0" err="1"/>
              <a:t>Uni</a:t>
            </a:r>
            <a:r>
              <a:rPr lang="en-US" altLang="zh-CN" dirty="0"/>
              <a:t>-model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3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Setup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0075" y="141038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Evaluation </a:t>
            </a:r>
            <a:r>
              <a:rPr lang="en-US" altLang="zh-CN" sz="2400" b="1" dirty="0" smtClean="0"/>
              <a:t>Metrics</a:t>
            </a:r>
            <a:endParaRPr lang="en-US" altLang="zh-CN" sz="2400" b="1" dirty="0"/>
          </a:p>
        </p:txBody>
      </p:sp>
      <p:sp>
        <p:nvSpPr>
          <p:cNvPr id="4" name="矩形 3"/>
          <p:cNvSpPr/>
          <p:nvPr/>
        </p:nvSpPr>
        <p:spPr>
          <a:xfrm>
            <a:off x="744892" y="1958459"/>
            <a:ext cx="43332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ROUGE-1, ROUGE-2 and ROUGE- </a:t>
            </a:r>
            <a:r>
              <a:rPr lang="zh-CN" altLang="en-US" dirty="0" smtClean="0"/>
              <a:t>L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human evaluation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23875" y="27245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Implementation </a:t>
            </a:r>
            <a:r>
              <a:rPr lang="en-US" altLang="zh-CN" sz="2400" b="1" dirty="0" smtClean="0"/>
              <a:t>Details</a:t>
            </a:r>
            <a:endParaRPr lang="en-US" altLang="zh-CN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4892" y="3186242"/>
                <a:ext cx="900112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word </a:t>
                </a:r>
                <a:r>
                  <a:rPr lang="zh-CN" altLang="en-US" dirty="0"/>
                  <a:t>embedding </a:t>
                </a:r>
                <a:r>
                  <a:rPr lang="zh-CN" altLang="en-US" dirty="0" smtClean="0"/>
                  <a:t>dimension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256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he </a:t>
                </a:r>
                <a:r>
                  <a:rPr lang="zh-CN" altLang="en-US" dirty="0"/>
                  <a:t>number of hidden </a:t>
                </a:r>
                <a:r>
                  <a:rPr lang="zh-CN" altLang="en-US" dirty="0" smtClean="0"/>
                  <a:t>units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256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batch size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64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input </a:t>
                </a:r>
                <a:r>
                  <a:rPr lang="zh-CN" altLang="en-US" dirty="0"/>
                  <a:t>document 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length: 250 </a:t>
                </a:r>
                <a:r>
                  <a:rPr lang="zh-CN" altLang="en-US" dirty="0" smtClean="0"/>
                  <a:t>words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decoding </a:t>
                </a:r>
                <a:r>
                  <a:rPr lang="zh-CN" altLang="en-US" dirty="0"/>
                  <a:t>length is set to </a:t>
                </a:r>
                <a:r>
                  <a:rPr lang="zh-CN" altLang="en-US" dirty="0" smtClean="0"/>
                  <a:t>100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1</a:t>
                </a:r>
                <a:r>
                  <a:rPr lang="zh-CN" altLang="en-US" dirty="0"/>
                  <a:t>.</a:t>
                </a:r>
                <a:r>
                  <a:rPr lang="zh-CN" altLang="en-US" dirty="0" smtClean="0"/>
                  <a:t>0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initialize </a:t>
                </a:r>
                <a:r>
                  <a:rPr lang="zh-CN" altLang="en-US" dirty="0"/>
                  <a:t>all of the parameters randomly using a Gaussian </a:t>
                </a:r>
                <a:r>
                  <a:rPr lang="zh-CN" altLang="en-US" dirty="0" smtClean="0"/>
                  <a:t>distribution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/>
                  <a:t>Adagrad</a:t>
                </a:r>
                <a:r>
                  <a:rPr lang="en-US" altLang="zh-CN" dirty="0"/>
                  <a:t> optimizer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beam </a:t>
                </a:r>
                <a:r>
                  <a:rPr lang="en-US" altLang="zh-CN" dirty="0"/>
                  <a:t>search with size </a:t>
                </a:r>
                <a:r>
                  <a:rPr lang="en-US" altLang="zh-CN" dirty="0" smtClean="0"/>
                  <a:t>5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gradient </a:t>
                </a:r>
                <a:r>
                  <a:rPr lang="en-US" altLang="zh-CN" dirty="0"/>
                  <a:t>clipping </a:t>
                </a:r>
                <a:r>
                  <a:rPr lang="en-US" altLang="zh-CN" dirty="0" smtClean="0"/>
                  <a:t>with </a:t>
                </a:r>
                <a:r>
                  <a:rPr lang="en-US" altLang="zh-CN" dirty="0"/>
                  <a:t>range [−5, 5] during </a:t>
                </a:r>
                <a:r>
                  <a:rPr lang="en-US" altLang="zh-CN" dirty="0" smtClean="0"/>
                  <a:t>training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dropout </a:t>
                </a:r>
                <a:r>
                  <a:rPr lang="en-US" altLang="zh-CN" dirty="0" smtClean="0"/>
                  <a:t>as </a:t>
                </a:r>
                <a:r>
                  <a:rPr lang="en-US" altLang="zh-CN" dirty="0"/>
                  <a:t>regularization with keep </a:t>
                </a:r>
                <a:r>
                  <a:rPr lang="en-US" altLang="zh-CN" dirty="0" smtClean="0"/>
                  <a:t>probability </a:t>
                </a:r>
                <a:r>
                  <a:rPr lang="en-US" altLang="zh-CN" dirty="0"/>
                  <a:t>p = 0.7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2" y="3186242"/>
                <a:ext cx="9001125" cy="3139321"/>
              </a:xfrm>
              <a:prstGeom prst="rect">
                <a:avLst/>
              </a:prstGeom>
              <a:blipFill>
                <a:blip r:embed="rId2"/>
                <a:stretch>
                  <a:fillRect l="-406" t="-1165" b="-2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33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Overall </a:t>
            </a:r>
            <a:r>
              <a:rPr lang="zh-CN" altLang="en-US" sz="2400" b="1" dirty="0" smtClean="0"/>
              <a:t>Performance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30" y="2310539"/>
            <a:ext cx="5333333" cy="38190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95862" y="2310539"/>
            <a:ext cx="696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Our model performs consistently </a:t>
            </a:r>
            <a:r>
              <a:rPr lang="zh-CN" altLang="en-US" dirty="0" smtClean="0"/>
              <a:t>better </a:t>
            </a:r>
            <a:r>
              <a:rPr lang="zh-CN" altLang="en-US" dirty="0"/>
              <a:t>than other summarization models including the state-of-the-art </a:t>
            </a:r>
            <a:r>
              <a:rPr lang="zh-CN" altLang="en-US" dirty="0" smtClean="0"/>
              <a:t>model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95862" y="3115989"/>
            <a:ext cx="712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irectly </a:t>
            </a:r>
            <a:r>
              <a:rPr lang="zh-CN" altLang="en-US" dirty="0"/>
              <a:t>concatenating </a:t>
            </a:r>
            <a:r>
              <a:rPr lang="zh-CN" altLang="en-US" dirty="0" smtClean="0"/>
              <a:t>the </a:t>
            </a:r>
            <a:r>
              <a:rPr lang="en-US" altLang="zh-CN" dirty="0"/>
              <a:t>prototype summary with the original input does not increase performance, instead leading to </a:t>
            </a:r>
            <a:r>
              <a:rPr lang="en-US" altLang="zh-CN" dirty="0" smtClean="0"/>
              <a:t>drops.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995862" y="3921439"/>
            <a:ext cx="7081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As for the baseline model Proto, we found that it directly copies from the prototype summary as generated summary, which leads to a totally useless and incorrect </a:t>
            </a:r>
            <a:r>
              <a:rPr lang="zh-CN" altLang="en-US" dirty="0" smtClean="0"/>
              <a:t>summary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732" y="3128750"/>
            <a:ext cx="5314286" cy="223809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9457" y="2165342"/>
            <a:ext cx="1028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For the human evaluation, we asked </a:t>
            </a:r>
            <a:r>
              <a:rPr lang="zh-CN" altLang="en-US" sz="2000" dirty="0" smtClean="0"/>
              <a:t>annotators to </a:t>
            </a:r>
            <a:r>
              <a:rPr lang="zh-CN" altLang="en-US" sz="2000" dirty="0"/>
              <a:t>rate each summary according to its consistency and </a:t>
            </a:r>
            <a:r>
              <a:rPr lang="zh-CN" altLang="en-US" sz="2000" dirty="0" smtClean="0"/>
              <a:t>fluenc</a:t>
            </a:r>
            <a:r>
              <a:rPr lang="en-US" altLang="zh-CN" sz="2000" dirty="0"/>
              <a:t>y. </a:t>
            </a:r>
            <a:endParaRPr lang="en-US" altLang="zh-CN" sz="2000" dirty="0" smtClean="0"/>
          </a:p>
          <a:p>
            <a:r>
              <a:rPr lang="en-US" altLang="zh-CN" sz="2000" dirty="0" smtClean="0"/>
              <a:t>The </a:t>
            </a:r>
            <a:r>
              <a:rPr lang="en-US" altLang="zh-CN" sz="2000" dirty="0"/>
              <a:t>rating score ranges from 1 to 3, with 3 being the </a:t>
            </a:r>
            <a:r>
              <a:rPr lang="en-US" altLang="zh-CN" sz="2000" dirty="0" smtClean="0"/>
              <a:t>best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 dirty="0"/>
              <a:t>Overall </a:t>
            </a:r>
            <a:r>
              <a:rPr lang="zh-CN" altLang="en-US" sz="2400" b="1" dirty="0" smtClean="0"/>
              <a:t>Performance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854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Ablation </a:t>
            </a:r>
            <a:r>
              <a:rPr lang="en-US" altLang="zh-CN" sz="2400" b="1" dirty="0" smtClean="0"/>
              <a:t>Study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274398"/>
            <a:ext cx="3705225" cy="19429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4" y="4281796"/>
            <a:ext cx="3690656" cy="3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68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9743" y="1407752"/>
            <a:ext cx="11572875" cy="2044411"/>
          </a:xfrm>
        </p:spPr>
        <p:txBody>
          <a:bodyPr>
            <a:norm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Abstractive summarization has drawn significant attention since the introduction of deep neural networks to natural language processing. </a:t>
            </a:r>
          </a:p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 special circumstances, the generated summaries are required to conform to a specific pattern, such as court judgments, diagnosis certificates, abstracts in academic papers, etc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99" y="2962564"/>
            <a:ext cx="4421069" cy="38192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7223" y="4280906"/>
            <a:ext cx="7019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 shares the same writing style and has words in common with the prototype summary (retrieved from the training dataset).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Analysis of Editing Generator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84" y="2257614"/>
            <a:ext cx="9405342" cy="29879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6226" y="5731687"/>
            <a:ext cx="119157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 lower weight (lighter color) means that the word is more likely to be copied from the summary pattern</a:t>
            </a:r>
          </a:p>
        </p:txBody>
      </p:sp>
    </p:spTree>
    <p:extLst>
      <p:ext uri="{BB962C8B-B14F-4D97-AF65-F5344CB8AC3E}">
        <p14:creationId xmlns:p14="http://schemas.microsoft.com/office/powerpoint/2010/main" val="273425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Analysis of Editing Generator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826" y="327025"/>
            <a:ext cx="4574424" cy="6443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7888" y="2368727"/>
            <a:ext cx="6913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the </a:t>
            </a:r>
            <a:r>
              <a:rPr lang="zh-CN" altLang="en-US" sz="2000" dirty="0"/>
              <a:t>summary generated by Uni-model faces an inconsistency </a:t>
            </a:r>
            <a:r>
              <a:rPr lang="zh-CN" altLang="en-US" sz="2000" dirty="0" smtClean="0"/>
              <a:t>problem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the </a:t>
            </a:r>
            <a:r>
              <a:rPr lang="zh-CN" altLang="en-US" sz="2000" dirty="0"/>
              <a:t>summary generated by Re3Sum is contrary to the facts described in the input </a:t>
            </a:r>
            <a:r>
              <a:rPr lang="zh-CN" altLang="en-US" sz="2000" dirty="0" smtClean="0"/>
              <a:t>document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PESG </a:t>
            </a:r>
            <a:r>
              <a:rPr lang="zh-CN" altLang="en-US" sz="2000" dirty="0"/>
              <a:t>overcomes both of these problems and generates an accurate summary with good </a:t>
            </a:r>
            <a:r>
              <a:rPr lang="zh-CN" altLang="en-US" sz="2000" dirty="0" smtClean="0"/>
              <a:t>grammar </a:t>
            </a:r>
            <a:r>
              <a:rPr lang="zh-CN" altLang="en-US" sz="2000" dirty="0"/>
              <a:t>and logic</a:t>
            </a:r>
            <a:r>
              <a:rPr lang="zh-CN" altLang="en-US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7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3875" y="155562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/>
              <a:t>Analysis of Fact Extraction Module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23875" y="2187752"/>
            <a:ext cx="10135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investigate the influence of the iteration </a:t>
            </a:r>
            <a:r>
              <a:rPr lang="en-US" altLang="zh-CN" sz="2000" dirty="0" smtClean="0"/>
              <a:t>number </a:t>
            </a:r>
            <a:r>
              <a:rPr lang="en-US" altLang="zh-CN" sz="2000" dirty="0"/>
              <a:t>when facts are </a:t>
            </a:r>
            <a:r>
              <a:rPr lang="en-US" altLang="zh-CN" sz="2000" dirty="0" smtClean="0"/>
              <a:t>extracted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27" y="2758324"/>
            <a:ext cx="3838095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3925" y="2803525"/>
            <a:ext cx="2743200" cy="1139825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Thanks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644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68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73" y="1469015"/>
            <a:ext cx="11030528" cy="3198956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prototype based generation models such as (Wu et al., 2018) are all applied on short text, thus, cannot handle long documents summarization task. </a:t>
            </a:r>
          </a:p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series of works focus on template-based methods such as (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Oya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et al., 2014). However, template-based methods are too rigid for our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patternized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summary generation task.</a:t>
            </a:r>
          </a:p>
          <a:p>
            <a:pPr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ropose a summarization framework named Prototype Editing based Summary Generator (PESG) that incorporates prototype document-summary pairs to improve summarization performance when generating summaries with pattern.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0273" y="5984298"/>
            <a:ext cx="120499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Wu et al</a:t>
            </a:r>
            <a:r>
              <a:rPr lang="zh-CN" altLang="en-US" dirty="0" smtClean="0"/>
              <a:t>. 2018. Response generation by context-aware prototype editing. CoRR, abs/1806.07042.</a:t>
            </a:r>
            <a:endParaRPr lang="en-US" altLang="zh-CN" dirty="0" smtClean="0"/>
          </a:p>
          <a:p>
            <a:r>
              <a:rPr lang="en-US" altLang="zh-CN" dirty="0" err="1" smtClean="0"/>
              <a:t>Oya</a:t>
            </a:r>
            <a:r>
              <a:rPr lang="en-US" altLang="zh-CN" dirty="0"/>
              <a:t> </a:t>
            </a:r>
            <a:r>
              <a:rPr lang="en-US" altLang="zh-CN" dirty="0" smtClean="0"/>
              <a:t>et al. 2014. A template-based abstractive meeting summarization: Leveraging summary and source text relationships. In INLG, pages 45–53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Problem Formulation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30200" y="1465263"/>
                <a:ext cx="11861800" cy="1773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For an input document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we </a:t>
                </a:r>
                <a:r>
                  <a:rPr lang="zh-CN" altLang="en-US" sz="2000" dirty="0"/>
                  <a:t>assume there is a ground truth summary </a:t>
                </a:r>
                <a:endParaRPr lang="en-US" altLang="zh-CN" sz="2000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 smtClean="0"/>
                  <a:t>.</a:t>
                </a:r>
                <a:endParaRPr lang="en-US" altLang="zh-CN" sz="2000" dirty="0"/>
              </a:p>
              <a:p>
                <a:r>
                  <a:rPr lang="zh-CN" altLang="en-US" sz="2000" dirty="0" smtClean="0"/>
                  <a:t>In </a:t>
                </a:r>
                <a:r>
                  <a:rPr lang="zh-CN" altLang="en-US" sz="2000" dirty="0"/>
                  <a:t>our prototype </a:t>
                </a:r>
                <a:r>
                  <a:rPr lang="zh-CN" altLang="en-US" sz="2000" dirty="0" smtClean="0"/>
                  <a:t>summarization </a:t>
                </a:r>
                <a:r>
                  <a:rPr lang="zh-CN" altLang="en-US" sz="2000" dirty="0"/>
                  <a:t>task, a retrieved prototype document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 with a corresponding </a:t>
                </a:r>
                <a:r>
                  <a:rPr lang="zh-CN" altLang="en-US" sz="2000" dirty="0" smtClean="0"/>
                  <a:t>prototype summary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zh-CN" altLang="en-US" sz="2000" dirty="0" smtClean="0"/>
                  <a:t> is </a:t>
                </a:r>
                <a:r>
                  <a:rPr lang="zh-CN" altLang="en-US" sz="2000" dirty="0"/>
                  <a:t>also </a:t>
                </a:r>
                <a:r>
                  <a:rPr lang="zh-CN" altLang="en-US" sz="2000" dirty="0" smtClean="0"/>
                  <a:t>attached according </a:t>
                </a:r>
                <a:r>
                  <a:rPr lang="zh-CN" altLang="en-US" sz="2000" dirty="0"/>
                  <a:t>to their similarities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1465263"/>
                <a:ext cx="11861800" cy="1773947"/>
              </a:xfrm>
              <a:prstGeom prst="rect">
                <a:avLst/>
              </a:prstGeom>
              <a:blipFill>
                <a:blip r:embed="rId2"/>
                <a:stretch>
                  <a:fillRect l="-514" t="-1718" b="-5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30200" y="3635365"/>
                <a:ext cx="11861800" cy="1348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For a given document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, our model </a:t>
                </a:r>
                <a:r>
                  <a:rPr lang="zh-CN" altLang="en-US" sz="2000" dirty="0" smtClean="0"/>
                  <a:t>extracts salient </a:t>
                </a:r>
                <a:r>
                  <a:rPr lang="zh-CN" altLang="en-US" sz="2000" dirty="0"/>
                  <a:t>facts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 guided by a prototype </a:t>
                </a:r>
                <a:r>
                  <a:rPr lang="zh-CN" altLang="en-US" sz="2000" dirty="0" smtClean="0"/>
                  <a:t>document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, </a:t>
                </a:r>
                <a:r>
                  <a:rPr lang="zh-CN" altLang="en-US" sz="2000" dirty="0"/>
                  <a:t>and then generates the summary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zh-CN" altLang="en-US" sz="2000" dirty="0" smtClean="0"/>
                  <a:t>by referring </a:t>
                </a:r>
                <a:r>
                  <a:rPr lang="zh-CN" altLang="en-US" sz="2000" dirty="0"/>
                  <a:t>to the prototype summary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2000" dirty="0" smtClean="0"/>
                  <a:t>. </a:t>
                </a:r>
                <a:endParaRPr lang="en-US" altLang="zh-CN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/>
                  <a:t>The goal is </a:t>
                </a:r>
                <a:r>
                  <a:rPr lang="zh-CN" altLang="en-US" sz="2000" dirty="0"/>
                  <a:t>to generate a summary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zh-CN" altLang="en-US" sz="2000" dirty="0" smtClean="0"/>
                  <a:t> that </a:t>
                </a:r>
                <a:r>
                  <a:rPr lang="zh-CN" altLang="en-US" sz="2000" dirty="0"/>
                  <a:t>not only </a:t>
                </a:r>
                <a:r>
                  <a:rPr lang="zh-CN" altLang="en-US" sz="2000" dirty="0" smtClean="0"/>
                  <a:t>follows a </a:t>
                </a:r>
                <a:r>
                  <a:rPr lang="zh-CN" altLang="en-US" sz="2000" dirty="0"/>
                  <a:t>patternized style (as defined by prototype </a:t>
                </a:r>
                <a:r>
                  <a:rPr lang="zh-CN" altLang="en-US" sz="2000" dirty="0" smtClean="0"/>
                  <a:t>summary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2000" dirty="0"/>
                  <a:t> ) but also is consistent with the facts </a:t>
                </a:r>
                <a:r>
                  <a:rPr lang="zh-CN" altLang="en-US" sz="2000" dirty="0" smtClean="0"/>
                  <a:t>in document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" y="3635365"/>
                <a:ext cx="11861800" cy="1348446"/>
              </a:xfrm>
              <a:prstGeom prst="rect">
                <a:avLst/>
              </a:prstGeom>
              <a:blipFill>
                <a:blip r:embed="rId3"/>
                <a:stretch>
                  <a:fillRect l="-462" t="-2252" r="-360" b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516" y="1805329"/>
            <a:ext cx="5033559" cy="4247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23875" y="1424208"/>
                <a:ext cx="6472640" cy="4446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400" b="1" dirty="0"/>
                  <a:t>• Summary </a:t>
                </a:r>
                <a:r>
                  <a:rPr lang="zh-CN" altLang="en-US" sz="2400" b="1" dirty="0" smtClean="0"/>
                  <a:t>Generator</a:t>
                </a:r>
                <a:endParaRPr lang="en-US" altLang="zh-CN" sz="2400" b="1" dirty="0" smtClean="0"/>
              </a:p>
              <a:p>
                <a:pPr marL="342900" indent="-342900" algn="just">
                  <a:buAutoNum type="arabicParenBoth"/>
                </a:pPr>
                <a:r>
                  <a:rPr lang="zh-CN" altLang="en-US" b="1" dirty="0" smtClean="0"/>
                  <a:t>Prototype </a:t>
                </a:r>
                <a:r>
                  <a:rPr lang="zh-CN" altLang="en-US" b="1" dirty="0"/>
                  <a:t>Reader </a:t>
                </a:r>
                <a:r>
                  <a:rPr lang="zh-CN" altLang="en-US" dirty="0"/>
                  <a:t>analyzes the dependency </a:t>
                </a:r>
                <a:r>
                  <a:rPr lang="zh-CN" altLang="en-US" dirty="0" smtClean="0"/>
                  <a:t>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zh-CN" alt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to determine </a:t>
                </a:r>
                <a:r>
                  <a:rPr lang="en-US" altLang="zh-CN" dirty="0"/>
                  <a:t>the </a:t>
                </a:r>
                <a:r>
                  <a:rPr lang="en-US" altLang="zh-CN" b="1" dirty="0"/>
                  <a:t>summary pattern </a:t>
                </a:r>
                <a:r>
                  <a:rPr lang="en-US" altLang="zh-CN" dirty="0"/>
                  <a:t>and </a:t>
                </a:r>
                <a:r>
                  <a:rPr lang="en-US" altLang="zh-CN" b="1" dirty="0"/>
                  <a:t>prototype </a:t>
                </a:r>
                <a:r>
                  <a:rPr lang="en-US" altLang="zh-CN" b="1" dirty="0" smtClean="0"/>
                  <a:t>facts</a:t>
                </a:r>
                <a:r>
                  <a:rPr lang="en-US" altLang="zh-CN" dirty="0" smtClean="0"/>
                  <a:t>.</a:t>
                </a:r>
              </a:p>
              <a:p>
                <a:pPr marL="342900" indent="-342900" algn="just">
                  <a:buAutoNum type="arabicParenBoth"/>
                </a:pPr>
                <a:r>
                  <a:rPr lang="en-US" altLang="zh-CN" b="1" dirty="0" smtClean="0"/>
                  <a:t>Fact </a:t>
                </a:r>
                <a:r>
                  <a:rPr lang="en-US" altLang="zh-CN" b="1" dirty="0"/>
                  <a:t>Extraction </a:t>
                </a:r>
                <a:r>
                  <a:rPr lang="en-US" altLang="zh-CN" dirty="0"/>
                  <a:t>module extracts facts from the input document under the guidance of the </a:t>
                </a:r>
                <a:r>
                  <a:rPr lang="en-US" altLang="zh-CN" dirty="0" smtClean="0"/>
                  <a:t>prototype </a:t>
                </a:r>
                <a:r>
                  <a:rPr lang="en-US" altLang="zh-CN" dirty="0"/>
                  <a:t>facts. </a:t>
                </a:r>
                <a:endParaRPr lang="en-US" altLang="zh-CN" dirty="0" smtClean="0"/>
              </a:p>
              <a:p>
                <a:pPr marL="342900" indent="-342900" algn="just">
                  <a:buAutoNum type="arabicParenBoth"/>
                </a:pPr>
                <a:r>
                  <a:rPr lang="en-US" altLang="zh-CN" b="1" dirty="0" smtClean="0"/>
                  <a:t>Editing </a:t>
                </a:r>
                <a:r>
                  <a:rPr lang="en-US" altLang="zh-CN" b="1" dirty="0"/>
                  <a:t>Generator </a:t>
                </a:r>
                <a:r>
                  <a:rPr lang="en-US" altLang="zh-CN" dirty="0"/>
                  <a:t>module </a:t>
                </a:r>
                <a:r>
                  <a:rPr lang="en-US" altLang="zh-CN" dirty="0" smtClean="0"/>
                  <a:t>generates </a:t>
                </a:r>
                <a:r>
                  <a:rPr lang="en-US" altLang="zh-CN" dirty="0"/>
                  <a:t>the summary </a:t>
                </a:r>
                <a:r>
                  <a:rPr lang="en-US" altLang="zh-CN" dirty="0" smtClean="0"/>
                  <a:t>Y’ of </a:t>
                </a:r>
                <a:r>
                  <a:rPr lang="en-US" altLang="zh-CN" dirty="0"/>
                  <a:t>document X by </a:t>
                </a:r>
                <a:r>
                  <a:rPr lang="en-US" altLang="zh-CN" dirty="0" smtClean="0"/>
                  <a:t>incorporating </a:t>
                </a:r>
                <a:r>
                  <a:rPr lang="en-US" altLang="zh-CN" dirty="0"/>
                  <a:t>summary pattern and facts</a:t>
                </a:r>
                <a:r>
                  <a:rPr lang="en-US" altLang="zh-CN" dirty="0" smtClean="0"/>
                  <a:t>.</a:t>
                </a:r>
              </a:p>
              <a:p>
                <a:pPr algn="just"/>
                <a:endParaRPr lang="en-US" altLang="zh-CN" dirty="0" smtClean="0"/>
              </a:p>
              <a:p>
                <a:pPr algn="just"/>
                <a:r>
                  <a:rPr lang="zh-CN" altLang="en-US" sz="2400" b="1" dirty="0"/>
                  <a:t>• </a:t>
                </a:r>
                <a:r>
                  <a:rPr lang="en-US" altLang="zh-CN" sz="2400" b="1" dirty="0" smtClean="0"/>
                  <a:t>Fact Checker</a:t>
                </a:r>
                <a:endParaRPr lang="en-US" altLang="zh-CN" sz="24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Estimates </a:t>
                </a:r>
                <a:r>
                  <a:rPr lang="en-US" altLang="zh-CN" dirty="0"/>
                  <a:t>the mutual </a:t>
                </a:r>
                <a:r>
                  <a:rPr lang="en-US" altLang="zh-CN" dirty="0" smtClean="0"/>
                  <a:t>information </a:t>
                </a:r>
                <a:r>
                  <a:rPr lang="en-US" altLang="zh-CN" dirty="0"/>
                  <a:t>between the generated summary Y and </a:t>
                </a:r>
                <a:r>
                  <a:rPr lang="en-US" altLang="zh-CN" dirty="0" smtClean="0"/>
                  <a:t>input document </a:t>
                </a:r>
                <a:r>
                  <a:rPr lang="en-US" altLang="zh-CN" dirty="0"/>
                  <a:t>X. </a:t>
                </a:r>
                <a:endParaRPr lang="en-US" altLang="zh-CN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Preventing </a:t>
                </a:r>
                <a:r>
                  <a:rPr lang="en-US" altLang="zh-CN" dirty="0"/>
                  <a:t>irrelevant facts from being copied from the prototype document.</a:t>
                </a:r>
              </a:p>
              <a:p>
                <a:pPr algn="just"/>
                <a:endParaRPr lang="en-US" altLang="zh-CN" dirty="0" smtClean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1424208"/>
                <a:ext cx="6472640" cy="4446858"/>
              </a:xfrm>
              <a:prstGeom prst="rect">
                <a:avLst/>
              </a:prstGeom>
              <a:blipFill>
                <a:blip r:embed="rId4"/>
                <a:stretch>
                  <a:fillRect l="-1507" t="-960" r="-4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2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75" y="1473200"/>
            <a:ext cx="3667125" cy="688975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Prototype Reader</a:t>
            </a:r>
            <a:endParaRPr lang="zh-CN" altLang="en-US" sz="2400" b="1" dirty="0"/>
          </a:p>
        </p:txBody>
      </p:sp>
      <p:sp>
        <p:nvSpPr>
          <p:cNvPr id="4" name="矩形 3"/>
          <p:cNvSpPr/>
          <p:nvPr/>
        </p:nvSpPr>
        <p:spPr>
          <a:xfrm>
            <a:off x="701987" y="1903039"/>
            <a:ext cx="107346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E</a:t>
            </a:r>
            <a:r>
              <a:rPr lang="zh-CN" altLang="en-US" sz="2000" dirty="0" smtClean="0"/>
              <a:t>mploy </a:t>
            </a:r>
            <a:r>
              <a:rPr lang="zh-CN" altLang="en-US" sz="2000" dirty="0"/>
              <a:t>a bi-directional recurrent neural </a:t>
            </a:r>
            <a:r>
              <a:rPr lang="zh-CN" altLang="en-US" sz="2000" dirty="0" smtClean="0"/>
              <a:t>network </a:t>
            </a:r>
            <a:r>
              <a:rPr lang="zh-CN" altLang="en-US" sz="2000" dirty="0"/>
              <a:t>(Bi-RNN) to model the temporal interactions between </a:t>
            </a:r>
            <a:r>
              <a:rPr lang="zh-CN" altLang="en-US" sz="2000" dirty="0" smtClean="0"/>
              <a:t>words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80" y="2561542"/>
            <a:ext cx="3251291" cy="1261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987" y="4277149"/>
            <a:ext cx="112109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Employ </a:t>
            </a:r>
            <a:r>
              <a:rPr lang="en-US" altLang="zh-CN" sz="2000" dirty="0"/>
              <a:t>a bi-directional attention mechanism between a prototype document and summary to analyze the </a:t>
            </a:r>
            <a:r>
              <a:rPr lang="en-US" altLang="zh-CN" sz="2000" dirty="0" smtClean="0"/>
              <a:t>cross-dependency.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127" y="5336954"/>
            <a:ext cx="3185844" cy="8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Prototype Reader</a:t>
            </a:r>
            <a:endParaRPr lang="zh-CN" altLang="en-US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66" y="2071951"/>
            <a:ext cx="2519494" cy="3352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15174" y="2007134"/>
            <a:ext cx="93006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/>
              <a:t>represent the attention </a:t>
            </a:r>
            <a:r>
              <a:rPr lang="zh-CN" altLang="en-US" sz="2000" dirty="0"/>
              <a:t>weight on the t-th prototype summary word by </a:t>
            </a:r>
            <a:r>
              <a:rPr lang="zh-CN" altLang="en-US" sz="2000" dirty="0" smtClean="0"/>
              <a:t>document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56013" y="2235546"/>
                <a:ext cx="11748932" cy="16591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smtClean="0"/>
                  <a:t> </a:t>
                </a:r>
              </a:p>
              <a:p>
                <a:r>
                  <a:rPr lang="en-US" altLang="zh-CN" sz="2000" dirty="0" smtClean="0"/>
                  <a:t>A</a:t>
                </a:r>
                <a:r>
                  <a:rPr lang="zh-CN" altLang="en-US" sz="2000" dirty="0" smtClean="0"/>
                  <a:t>ssign </a:t>
                </a:r>
                <a:r>
                  <a:rPr lang="zh-CN" altLang="en-US" sz="2000" dirty="0"/>
                  <a:t>high weights to highly related universal </a:t>
                </a:r>
                <a:r>
                  <a:rPr lang="zh-CN" altLang="en-US" sz="2000" dirty="0" smtClean="0"/>
                  <a:t>patternized </a:t>
                </a:r>
                <a:r>
                  <a:rPr lang="zh-CN" altLang="en-US" sz="2000" dirty="0"/>
                  <a:t>words when generating a </a:t>
                </a:r>
                <a:r>
                  <a:rPr lang="zh-CN" altLang="en-US" sz="2000" dirty="0" smtClean="0"/>
                  <a:t>summary</a:t>
                </a:r>
                <a:r>
                  <a:rPr lang="en-US" altLang="zh-CN" sz="20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summary pattern</a:t>
                </a:r>
                <a:r>
                  <a:rPr lang="en-US" altLang="zh-CN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{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, 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is: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3" y="2235546"/>
                <a:ext cx="11748932" cy="1659172"/>
              </a:xfrm>
              <a:prstGeom prst="rect">
                <a:avLst/>
              </a:prstGeom>
              <a:blipFill>
                <a:blip r:embed="rId4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968" y="3110478"/>
            <a:ext cx="1376260" cy="50118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34" y="3923346"/>
            <a:ext cx="2509026" cy="34771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209926" y="3897150"/>
            <a:ext cx="946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assigns </a:t>
            </a:r>
            <a:r>
              <a:rPr lang="zh-CN" altLang="en-US" sz="2000" dirty="0" smtClean="0"/>
              <a:t>high weights </a:t>
            </a:r>
            <a:r>
              <a:rPr lang="zh-CN" altLang="en-US" sz="2000" dirty="0"/>
              <a:t>to the words in a prototype document that are </a:t>
            </a:r>
            <a:r>
              <a:rPr lang="zh-CN" altLang="en-US" sz="2000" dirty="0" smtClean="0"/>
              <a:t>relevant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756013" y="4643752"/>
            <a:ext cx="3891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smtClean="0"/>
              <a:t>prototype facts: </a:t>
            </a:r>
            <a:endParaRPr lang="en-US" altLang="zh-CN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0460" y="4952294"/>
            <a:ext cx="1882372" cy="46478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02546" y="5413251"/>
            <a:ext cx="10158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O</a:t>
            </a:r>
            <a:r>
              <a:rPr lang="zh-CN" altLang="en-US" sz="2000" dirty="0" smtClean="0"/>
              <a:t>verall </a:t>
            </a:r>
            <a:r>
              <a:rPr lang="zh-CN" altLang="en-US" sz="2000" dirty="0"/>
              <a:t>representation of these facts: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5921" y="5358464"/>
            <a:ext cx="1471506" cy="50968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2273" y="4368130"/>
            <a:ext cx="3137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to the prototype summary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9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Fact </a:t>
            </a:r>
            <a:r>
              <a:rPr lang="en-US" altLang="zh-CN" sz="2400" b="1" dirty="0" smtClean="0"/>
              <a:t>Extraction</a:t>
            </a:r>
            <a:endParaRPr lang="en-US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857250" y="2019985"/>
            <a:ext cx="10648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E</a:t>
            </a:r>
            <a:r>
              <a:rPr lang="zh-CN" altLang="en-US" sz="2000" dirty="0" smtClean="0"/>
              <a:t>xtract </a:t>
            </a:r>
            <a:r>
              <a:rPr lang="zh-CN" altLang="en-US" sz="2000" dirty="0"/>
              <a:t>the facts from an input </a:t>
            </a:r>
            <a:r>
              <a:rPr lang="zh-CN" altLang="en-US" sz="2000" dirty="0" smtClean="0"/>
              <a:t>document </a:t>
            </a:r>
            <a:r>
              <a:rPr lang="zh-CN" altLang="en-US" sz="2000" dirty="0"/>
              <a:t>by calculating their relevance to prototype </a:t>
            </a:r>
            <a:r>
              <a:rPr lang="zh-CN" altLang="en-US" sz="2000" dirty="0" smtClean="0"/>
              <a:t>facts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94" y="2451952"/>
            <a:ext cx="2018978" cy="5846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84098" y="2955274"/>
            <a:ext cx="10134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Then, we sum up E</a:t>
            </a:r>
            <a:r>
              <a:rPr lang="zh-CN" altLang="en-US" dirty="0"/>
              <a:t>ij</a:t>
            </a:r>
            <a:r>
              <a:rPr lang="zh-CN" altLang="en-US" sz="2000" dirty="0"/>
              <a:t> along the length of the prototype document to obtain the weight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09" y="2975782"/>
            <a:ext cx="1709607" cy="3590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42789" y="3326734"/>
            <a:ext cx="3499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for j-th word in the </a:t>
            </a:r>
            <a:r>
              <a:rPr lang="zh-CN" altLang="en-US" sz="2000" dirty="0" smtClean="0"/>
              <a:t>document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784098" y="3890563"/>
            <a:ext cx="113126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a convolutional layer is applied on the weighted hidden states </a:t>
            </a:r>
            <a:r>
              <a:rPr lang="zh-CN" altLang="en-US" sz="2000" dirty="0" smtClean="0"/>
              <a:t>to obtain </a:t>
            </a:r>
            <a:r>
              <a:rPr lang="zh-CN" altLang="en-US" sz="2000" dirty="0"/>
              <a:t>the fact representation r</a:t>
            </a:r>
            <a:r>
              <a:rPr lang="zh-CN" altLang="en-US" sz="1600" dirty="0"/>
              <a:t>t</a:t>
            </a:r>
            <a:r>
              <a:rPr lang="zh-CN" altLang="en-US" dirty="0"/>
              <a:t> </a:t>
            </a:r>
            <a:r>
              <a:rPr lang="zh-CN" altLang="en-US" sz="2000" dirty="0"/>
              <a:t>from the input document: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294" y="4552839"/>
            <a:ext cx="1940513" cy="3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3270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0074" y="2014299"/>
            <a:ext cx="11591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Then </a:t>
            </a:r>
            <a:r>
              <a:rPr lang="zh-CN" altLang="en-US" sz="2000" dirty="0" smtClean="0"/>
              <a:t>use the prototype facts to polish the extracted facts r</a:t>
            </a:r>
            <a:r>
              <a:rPr lang="zh-CN" altLang="en-US" sz="1600" dirty="0" smtClean="0"/>
              <a:t>t</a:t>
            </a:r>
            <a:r>
              <a:rPr lang="zh-CN" altLang="en-US" sz="2000" dirty="0" smtClean="0"/>
              <a:t> and obtain the final fact representation m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0075" y="1473200"/>
            <a:ext cx="3667125" cy="68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Fact </a:t>
            </a:r>
            <a:r>
              <a:rPr lang="en-US" altLang="zh-CN" sz="2400" b="1" dirty="0" smtClean="0"/>
              <a:t>Extraction</a:t>
            </a:r>
            <a:endParaRPr lang="en-US" altLang="zh-CN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342" y="2624376"/>
            <a:ext cx="4658999" cy="28153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650" y="3665059"/>
            <a:ext cx="2000000" cy="4952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991" y="4892119"/>
            <a:ext cx="3180952" cy="4761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4108" y="2830443"/>
            <a:ext cx="64672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Two </a:t>
            </a:r>
            <a:r>
              <a:rPr lang="zh-CN" altLang="en-US" sz="2000" dirty="0" smtClean="0"/>
              <a:t>hierarchical </a:t>
            </a:r>
            <a:r>
              <a:rPr lang="zh-CN" altLang="en-US" sz="2000" dirty="0"/>
              <a:t>recurrent </a:t>
            </a:r>
            <a:r>
              <a:rPr lang="zh-CN" altLang="en-US" sz="2000" dirty="0" smtClean="0"/>
              <a:t>layers</a:t>
            </a:r>
            <a:r>
              <a:rPr lang="zh-CN" altLang="en-US" sz="2000" dirty="0"/>
              <a:t>：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Selective </a:t>
            </a:r>
            <a:r>
              <a:rPr lang="zh-CN" altLang="en-US" dirty="0"/>
              <a:t>Recurrent Units (</a:t>
            </a:r>
            <a:r>
              <a:rPr lang="zh-CN" altLang="en-US" dirty="0" smtClean="0"/>
              <a:t>SRUs</a:t>
            </a:r>
            <a:r>
              <a:rPr lang="en-US" altLang="zh-CN" dirty="0" smtClean="0"/>
              <a:t>): </a:t>
            </a:r>
            <a:r>
              <a:rPr lang="zh-CN" altLang="en-US" dirty="0" smtClean="0"/>
              <a:t>take </a:t>
            </a:r>
            <a:r>
              <a:rPr lang="zh-CN" altLang="en-US" dirty="0"/>
              <a:t>facts </a:t>
            </a:r>
            <a:r>
              <a:rPr lang="en-US" altLang="zh-CN" dirty="0" smtClean="0"/>
              <a:t>r. </a:t>
            </a:r>
            <a:r>
              <a:rPr lang="zh-CN" altLang="en-US" dirty="0" smtClean="0"/>
              <a:t>and </a:t>
            </a:r>
            <a:r>
              <a:rPr lang="zh-CN" altLang="en-US" dirty="0"/>
              <a:t>polished fact q</a:t>
            </a:r>
            <a:r>
              <a:rPr lang="zh-CN" altLang="en-US" sz="1600" dirty="0"/>
              <a:t>k</a:t>
            </a:r>
            <a:r>
              <a:rPr lang="zh-CN" altLang="en-US" dirty="0"/>
              <a:t> as input, outputting the hidden </a:t>
            </a:r>
            <a:r>
              <a:rPr lang="zh-CN" altLang="en-US" dirty="0" smtClean="0"/>
              <a:t>state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Gated </a:t>
            </a:r>
            <a:r>
              <a:rPr lang="zh-CN" altLang="en-US" dirty="0"/>
              <a:t>Recurrent Units (GRUs</a:t>
            </a:r>
            <a:r>
              <a:rPr lang="zh-CN" altLang="en-US" dirty="0" smtClean="0"/>
              <a:t>)</a:t>
            </a:r>
            <a:r>
              <a:rPr lang="en-US" altLang="zh-CN" dirty="0" smtClean="0"/>
              <a:t>: </a:t>
            </a:r>
            <a:r>
              <a:rPr lang="zh-CN" altLang="en-US" dirty="0" smtClean="0"/>
              <a:t>update </a:t>
            </a:r>
            <a:r>
              <a:rPr lang="zh-CN" altLang="en-US" dirty="0"/>
              <a:t>the polished fact from q</a:t>
            </a:r>
            <a:r>
              <a:rPr lang="zh-CN" altLang="en-US" sz="1600" dirty="0"/>
              <a:t>k</a:t>
            </a:r>
            <a:r>
              <a:rPr lang="zh-CN" altLang="en-US" dirty="0"/>
              <a:t> to q</a:t>
            </a:r>
            <a:r>
              <a:rPr lang="zh-CN" altLang="en-US" sz="1600" dirty="0"/>
              <a:t>k+1 </a:t>
            </a:r>
            <a:r>
              <a:rPr lang="zh-CN" altLang="en-US" dirty="0"/>
              <a:t>using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062" y="3418001"/>
            <a:ext cx="440092" cy="37190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866" y="4533266"/>
            <a:ext cx="440092" cy="37190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23875" y="5946283"/>
            <a:ext cx="1196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This iterative process is conducted K times, and each output m</a:t>
            </a:r>
            <a:r>
              <a:rPr lang="zh-CN" altLang="en-US" sz="1600" dirty="0"/>
              <a:t>k</a:t>
            </a:r>
            <a:r>
              <a:rPr lang="zh-CN" altLang="en-US" dirty="0"/>
              <a:t> is stored as extracted facts M = {m</a:t>
            </a:r>
            <a:r>
              <a:rPr lang="zh-CN" altLang="en-US" sz="1600" dirty="0"/>
              <a:t>1</a:t>
            </a:r>
            <a:r>
              <a:rPr lang="zh-CN" altLang="en-US" dirty="0"/>
              <a:t>,m</a:t>
            </a:r>
            <a:r>
              <a:rPr lang="zh-CN" altLang="en-US" sz="1600" dirty="0"/>
              <a:t>2</a:t>
            </a:r>
            <a:r>
              <a:rPr lang="zh-CN" altLang="en-US" dirty="0"/>
              <a:t>, . . . ,m</a:t>
            </a:r>
            <a:r>
              <a:rPr lang="zh-CN" altLang="en-US" sz="1600" dirty="0"/>
              <a:t>K</a:t>
            </a:r>
            <a:r>
              <a:rPr lang="zh-CN" altLang="en-US" dirty="0"/>
              <a:t>}. </a:t>
            </a:r>
            <a:r>
              <a:rPr lang="zh-CN" altLang="en-US" dirty="0" smtClean="0"/>
              <a:t>M </a:t>
            </a:r>
            <a:r>
              <a:rPr lang="zh-CN" altLang="en-US" dirty="0"/>
              <a:t>stores facts with different polished levels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4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1535</Words>
  <Application>Microsoft Office PowerPoint</Application>
  <PresentationFormat>宽屏</PresentationFormat>
  <Paragraphs>165</Paragraphs>
  <Slides>23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黑体</vt:lpstr>
      <vt:lpstr>Arial</vt:lpstr>
      <vt:lpstr>Cambria Math</vt:lpstr>
      <vt:lpstr>Office 主题​​</vt:lpstr>
      <vt:lpstr>How to Write Summaries with Patterns ？  Learning towards Abstractive Summarization through Prototype Editing</vt:lpstr>
      <vt:lpstr>Introduction</vt:lpstr>
      <vt:lpstr>Introduction</vt:lpstr>
      <vt:lpstr>Problem Formulation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Experimental Setup</vt:lpstr>
      <vt:lpstr>Experimental Setup</vt:lpstr>
      <vt:lpstr>Experimental Result</vt:lpstr>
      <vt:lpstr>Experimental Result</vt:lpstr>
      <vt:lpstr>Experimental Result</vt:lpstr>
      <vt:lpstr>Experimental Result</vt:lpstr>
      <vt:lpstr>Experimental Result</vt:lpstr>
      <vt:lpstr>Experimental Result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Summaries with Patterns ？  Learning towards Abstractive Summarization through Prototype Editing</dc:title>
  <dc:creator>Pang</dc:creator>
  <cp:lastModifiedBy>Pang</cp:lastModifiedBy>
  <cp:revision>263</cp:revision>
  <dcterms:created xsi:type="dcterms:W3CDTF">2019-10-13T16:06:46Z</dcterms:created>
  <dcterms:modified xsi:type="dcterms:W3CDTF">2019-10-16T01:37:46Z</dcterms:modified>
</cp:coreProperties>
</file>