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79" r:id="rId4"/>
    <p:sldId id="280" r:id="rId5"/>
    <p:sldId id="282" r:id="rId6"/>
    <p:sldId id="283" r:id="rId7"/>
    <p:sldId id="284" r:id="rId8"/>
    <p:sldId id="285" r:id="rId9"/>
    <p:sldId id="286" r:id="rId10"/>
    <p:sldId id="287" r:id="rId11"/>
    <p:sldId id="288" r:id="rId12"/>
    <p:sldId id="289" r:id="rId13"/>
    <p:sldId id="302"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5320" autoAdjust="0"/>
  </p:normalViewPr>
  <p:slideViewPr>
    <p:cSldViewPr snapToGrid="0">
      <p:cViewPr varScale="1">
        <p:scale>
          <a:sx n="87" d="100"/>
          <a:sy n="87" d="100"/>
        </p:scale>
        <p:origin x="480" y="53"/>
      </p:cViewPr>
      <p:guideLst/>
    </p:cSldViewPr>
  </p:slideViewPr>
  <p:notesTextViewPr>
    <p:cViewPr>
      <p:scale>
        <a:sx n="1" d="1"/>
        <a:sy n="1" d="1"/>
      </p:scale>
      <p:origin x="0" y="0"/>
    </p:cViewPr>
  </p:notesText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F8AB1C-6A1A-449E-803B-F71D85083ADD}" type="datetimeFigureOut">
              <a:rPr lang="zh-CN" altLang="en-US" smtClean="0"/>
              <a:t>2019/12/4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1F43C0-3C2A-4DC9-AF05-B31DB85C48ED}" type="slidenum">
              <a:rPr lang="zh-CN" altLang="en-US" smtClean="0"/>
              <a:t>‹#›</a:t>
            </a:fld>
            <a:endParaRPr lang="zh-CN" altLang="en-US"/>
          </a:p>
        </p:txBody>
      </p:sp>
    </p:spTree>
    <p:extLst>
      <p:ext uri="{BB962C8B-B14F-4D97-AF65-F5344CB8AC3E}">
        <p14:creationId xmlns:p14="http://schemas.microsoft.com/office/powerpoint/2010/main" val="2597231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C1B26-6384-43F7-A7B6-CC70C5DEA990}"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B431D-A4B9-4BC4-9D38-EB3744E82C9C}" type="slidenum">
              <a:rPr lang="zh-CN" altLang="en-US" smtClean="0"/>
              <a:t>‹#›</a:t>
            </a:fld>
            <a:endParaRPr lang="zh-CN" altLang="en-US"/>
          </a:p>
        </p:txBody>
      </p:sp>
    </p:spTree>
    <p:extLst>
      <p:ext uri="{BB962C8B-B14F-4D97-AF65-F5344CB8AC3E}">
        <p14:creationId xmlns:p14="http://schemas.microsoft.com/office/powerpoint/2010/main" val="162516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1</a:t>
            </a:fld>
            <a:endParaRPr lang="zh-CN" altLang="en-US"/>
          </a:p>
        </p:txBody>
      </p:sp>
    </p:spTree>
    <p:extLst>
      <p:ext uri="{BB962C8B-B14F-4D97-AF65-F5344CB8AC3E}">
        <p14:creationId xmlns:p14="http://schemas.microsoft.com/office/powerpoint/2010/main" val="100821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given a history s1 . . . </a:t>
            </a:r>
            <a:r>
              <a:rPr lang="en-US" altLang="zh-CN" dirty="0" err="1" smtClean="0"/>
              <a:t>sN</a:t>
            </a:r>
            <a:r>
              <a:rPr lang="en-US" altLang="zh-CN" dirty="0" smtClean="0"/>
              <a:t> of </a:t>
            </a:r>
            <a:r>
              <a:rPr lang="en-US" altLang="zh-CN" dirty="0" err="1" smtClean="0"/>
              <a:t>subword</a:t>
            </a:r>
            <a:r>
              <a:rPr lang="en-US" altLang="zh-CN" dirty="0" smtClean="0"/>
              <a:t> units that already appear in a source file, predict the complete token that is most likely to occur next</a:t>
            </a:r>
          </a:p>
        </p:txBody>
      </p:sp>
      <p:sp>
        <p:nvSpPr>
          <p:cNvPr id="4" name="灯片编号占位符 3"/>
          <p:cNvSpPr>
            <a:spLocks noGrp="1"/>
          </p:cNvSpPr>
          <p:nvPr>
            <p:ph type="sldNum" sz="quarter" idx="10"/>
          </p:nvPr>
        </p:nvSpPr>
        <p:spPr/>
        <p:txBody>
          <a:bodyPr/>
          <a:lstStyle/>
          <a:p>
            <a:fld id="{FBEB431D-A4B9-4BC4-9D38-EB3744E82C9C}" type="slidenum">
              <a:rPr lang="zh-CN" altLang="en-US" smtClean="0"/>
              <a:t>13</a:t>
            </a:fld>
            <a:endParaRPr lang="zh-CN" altLang="en-US"/>
          </a:p>
        </p:txBody>
      </p:sp>
    </p:spTree>
    <p:extLst>
      <p:ext uri="{BB962C8B-B14F-4D97-AF65-F5344CB8AC3E}">
        <p14:creationId xmlns:p14="http://schemas.microsoft.com/office/powerpoint/2010/main" val="3521815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given a history s1 . . . </a:t>
            </a:r>
            <a:r>
              <a:rPr lang="en-US" altLang="zh-CN" dirty="0" err="1" smtClean="0"/>
              <a:t>sN</a:t>
            </a:r>
            <a:r>
              <a:rPr lang="en-US" altLang="zh-CN" dirty="0" smtClean="0"/>
              <a:t> of </a:t>
            </a:r>
            <a:r>
              <a:rPr lang="en-US" altLang="zh-CN" dirty="0" err="1" smtClean="0"/>
              <a:t>subword</a:t>
            </a:r>
            <a:r>
              <a:rPr lang="en-US" altLang="zh-CN" dirty="0" smtClean="0"/>
              <a:t> units that already appear in a source file, predict the complete token that is most likely to occur next</a:t>
            </a:r>
          </a:p>
          <a:p>
            <a:r>
              <a:rPr lang="en-US" altLang="zh-CN" dirty="0" smtClean="0"/>
              <a:t>This search procedure is repeated until </a:t>
            </a:r>
            <a:r>
              <a:rPr lang="en-US" altLang="zh-CN" b="1" dirty="0" smtClean="0"/>
              <a:t>any of the following termination criteria </a:t>
            </a:r>
            <a:r>
              <a:rPr lang="en-US" altLang="zh-CN" dirty="0" smtClean="0"/>
              <a:t>has been satisfied at line 9.</a:t>
            </a:r>
          </a:p>
          <a:p>
            <a:r>
              <a:rPr lang="en-US" altLang="zh-CN" dirty="0" smtClean="0"/>
              <a:t>Expanding a candidate cannot increase its probability, so at this point we are guaranteed that no better complete tokens will be found in the remainder of the search.</a:t>
            </a:r>
          </a:p>
          <a:p>
            <a:r>
              <a:rPr lang="en-US" altLang="zh-CN" dirty="0" smtClean="0"/>
              <a:t>These criteria ensure that the beam search always terminates</a:t>
            </a:r>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14</a:t>
            </a:fld>
            <a:endParaRPr lang="zh-CN" altLang="en-US"/>
          </a:p>
        </p:txBody>
      </p:sp>
    </p:spTree>
    <p:extLst>
      <p:ext uri="{BB962C8B-B14F-4D97-AF65-F5344CB8AC3E}">
        <p14:creationId xmlns:p14="http://schemas.microsoft.com/office/powerpoint/2010/main" val="216875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15</a:t>
            </a:fld>
            <a:endParaRPr lang="zh-CN" altLang="en-US"/>
          </a:p>
        </p:txBody>
      </p:sp>
    </p:spTree>
    <p:extLst>
      <p:ext uri="{BB962C8B-B14F-4D97-AF65-F5344CB8AC3E}">
        <p14:creationId xmlns:p14="http://schemas.microsoft.com/office/powerpoint/2010/main" val="1724130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requires retraining the model once for each file in the test set, this scenario was previously deemed infeasible for NLMs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18</a:t>
            </a:fld>
            <a:endParaRPr lang="zh-CN" altLang="en-US"/>
          </a:p>
        </p:txBody>
      </p:sp>
    </p:spTree>
    <p:extLst>
      <p:ext uri="{BB962C8B-B14F-4D97-AF65-F5344CB8AC3E}">
        <p14:creationId xmlns:p14="http://schemas.microsoft.com/office/powerpoint/2010/main" val="3216520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cannot report results for the nested or cache n-gram models on the static setting because these models make use of information from the test.</a:t>
            </a:r>
          </a:p>
          <a:p>
            <a:r>
              <a:rPr lang="en-US" altLang="zh-CN" dirty="0" smtClean="0"/>
              <a:t>do not report results from the closed vocabulary NLM on the maintenance setting due to the massive time and space requirements of this experiment.</a:t>
            </a:r>
          </a:p>
          <a:p>
            <a:endParaRPr lang="en-US" altLang="zh-CN" dirty="0" smtClean="0"/>
          </a:p>
          <a:p>
            <a:r>
              <a:rPr lang="en-US" altLang="zh-CN" dirty="0" smtClean="0"/>
              <a:t>even when trained on a relatively small corpus, open vocabulary NLMs are effective models of code</a:t>
            </a:r>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19</a:t>
            </a:fld>
            <a:endParaRPr lang="zh-CN" altLang="en-US"/>
          </a:p>
        </p:txBody>
      </p:sp>
    </p:spTree>
    <p:extLst>
      <p:ext uri="{BB962C8B-B14F-4D97-AF65-F5344CB8AC3E}">
        <p14:creationId xmlns:p14="http://schemas.microsoft.com/office/powerpoint/2010/main" val="4275617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trained on larger corpora the performance of n-gram models gets saturated and they are unable to effectively leverage the extra information </a:t>
            </a:r>
          </a:p>
          <a:p>
            <a:r>
              <a:rPr lang="en-US" altLang="zh-CN" dirty="0" smtClean="0"/>
              <a:t>additional training data helps our NLM learn to synthesize identifiers from </a:t>
            </a:r>
            <a:r>
              <a:rPr lang="en-US" altLang="zh-CN" dirty="0" err="1" smtClean="0"/>
              <a:t>subword</a:t>
            </a:r>
            <a:r>
              <a:rPr lang="en-US" altLang="zh-CN" dirty="0" smtClean="0"/>
              <a:t> units better and with higher confidence.</a:t>
            </a:r>
          </a:p>
          <a:p>
            <a:r>
              <a:rPr lang="en-US" altLang="zh-CN" dirty="0" smtClean="0"/>
              <a:t>improvements are smaller but still exist when the model is dynamically adapted on a test project.</a:t>
            </a:r>
          </a:p>
          <a:p>
            <a:r>
              <a:rPr lang="en-US" altLang="zh-CN" dirty="0" err="1" smtClean="0"/>
              <a:t>subword</a:t>
            </a:r>
            <a:r>
              <a:rPr lang="en-US" altLang="zh-CN" dirty="0" smtClean="0"/>
              <a:t> unit NLMs can utilize a large code corpus better than n-gram models.</a:t>
            </a:r>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20</a:t>
            </a:fld>
            <a:endParaRPr lang="zh-CN" altLang="en-US"/>
          </a:p>
        </p:txBody>
      </p:sp>
    </p:spTree>
    <p:extLst>
      <p:ext uri="{BB962C8B-B14F-4D97-AF65-F5344CB8AC3E}">
        <p14:creationId xmlns:p14="http://schemas.microsoft.com/office/powerpoint/2010/main" val="2809323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performance on C and Python is at least as good as Java, providing evidence that our methodology for training </a:t>
            </a:r>
            <a:r>
              <a:rPr lang="en-US" altLang="zh-CN" dirty="0" err="1" smtClean="0"/>
              <a:t>subword</a:t>
            </a:r>
            <a:r>
              <a:rPr lang="en-US" altLang="zh-CN" dirty="0" smtClean="0"/>
              <a:t> unit NLMs is indeed language agnostic</a:t>
            </a:r>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21</a:t>
            </a:fld>
            <a:endParaRPr lang="zh-CN" altLang="en-US"/>
          </a:p>
        </p:txBody>
      </p:sp>
    </p:spTree>
    <p:extLst>
      <p:ext uri="{BB962C8B-B14F-4D97-AF65-F5344CB8AC3E}">
        <p14:creationId xmlns:p14="http://schemas.microsoft.com/office/powerpoint/2010/main" val="4141794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all of the advanced n-gram models in the dynamic and maintenance settings perform better than any of the NLM models in the static setting, result holds both for the small train set and for the full train set.</a:t>
            </a:r>
          </a:p>
          <a:p>
            <a:endParaRPr lang="en-US" altLang="zh-CN" dirty="0" smtClean="0"/>
          </a:p>
          <a:p>
            <a:r>
              <a:rPr lang="en-US" altLang="zh-CN" dirty="0" smtClean="0"/>
              <a:t>the improvement due to dynamic adaptation is greater than the improvement due to an NLM, our dynamic adaptation method is indeed effective at fine-tuning a global sub-word unit NLM to a specific test project</a:t>
            </a:r>
          </a:p>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23</a:t>
            </a:fld>
            <a:endParaRPr lang="zh-CN" altLang="en-US"/>
          </a:p>
        </p:txBody>
      </p:sp>
    </p:spTree>
    <p:extLst>
      <p:ext uri="{BB962C8B-B14F-4D97-AF65-F5344CB8AC3E}">
        <p14:creationId xmlns:p14="http://schemas.microsoft.com/office/powerpoint/2010/main" val="2206633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24</a:t>
            </a:fld>
            <a:endParaRPr lang="zh-CN" altLang="en-US"/>
          </a:p>
        </p:txBody>
      </p:sp>
    </p:spTree>
    <p:extLst>
      <p:ext uri="{BB962C8B-B14F-4D97-AF65-F5344CB8AC3E}">
        <p14:creationId xmlns:p14="http://schemas.microsoft.com/office/powerpoint/2010/main" val="274705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2</a:t>
            </a:fld>
            <a:endParaRPr lang="zh-CN" altLang="en-US"/>
          </a:p>
        </p:txBody>
      </p:sp>
    </p:spTree>
    <p:extLst>
      <p:ext uri="{BB962C8B-B14F-4D97-AF65-F5344CB8AC3E}">
        <p14:creationId xmlns:p14="http://schemas.microsoft.com/office/powerpoint/2010/main" val="116241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3</a:t>
            </a:fld>
            <a:endParaRPr lang="zh-CN" altLang="en-US"/>
          </a:p>
        </p:txBody>
      </p:sp>
    </p:spTree>
    <p:extLst>
      <p:ext uri="{BB962C8B-B14F-4D97-AF65-F5344CB8AC3E}">
        <p14:creationId xmlns:p14="http://schemas.microsoft.com/office/powerpoint/2010/main" val="2531430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smtClean="0"/>
              <a:t>our goal is to split identifiers in a way that improves a language model; in many cases, our </a:t>
            </a:r>
            <a:r>
              <a:rPr lang="en-US" altLang="zh-CN" sz="1800" dirty="0" err="1" smtClean="0"/>
              <a:t>subword</a:t>
            </a:r>
            <a:r>
              <a:rPr lang="en-US" altLang="zh-CN" sz="1800" dirty="0" smtClean="0"/>
              <a:t> units will be sequences of characters that are not words. </a:t>
            </a:r>
          </a:p>
          <a:p>
            <a:r>
              <a:rPr lang="en-US" altLang="zh-CN" sz="1800" dirty="0" smtClean="0"/>
              <a:t>our </a:t>
            </a:r>
            <a:r>
              <a:rPr lang="en-US" altLang="zh-CN" sz="1800" dirty="0" err="1" smtClean="0"/>
              <a:t>subword</a:t>
            </a:r>
            <a:r>
              <a:rPr lang="en-US" altLang="zh-CN" sz="1800" dirty="0" smtClean="0"/>
              <a:t> units can be trivially reassembled into complete tokens before they are shown to a developer.</a:t>
            </a:r>
          </a:p>
        </p:txBody>
      </p:sp>
      <p:sp>
        <p:nvSpPr>
          <p:cNvPr id="4" name="灯片编号占位符 3"/>
          <p:cNvSpPr>
            <a:spLocks noGrp="1"/>
          </p:cNvSpPr>
          <p:nvPr>
            <p:ph type="sldNum" sz="quarter" idx="10"/>
          </p:nvPr>
        </p:nvSpPr>
        <p:spPr/>
        <p:txBody>
          <a:bodyPr/>
          <a:lstStyle/>
          <a:p>
            <a:fld id="{FBEB431D-A4B9-4BC4-9D38-EB3744E82C9C}" type="slidenum">
              <a:rPr lang="zh-CN" altLang="en-US" smtClean="0"/>
              <a:t>4</a:t>
            </a:fld>
            <a:endParaRPr lang="zh-CN" altLang="en-US"/>
          </a:p>
        </p:txBody>
      </p:sp>
    </p:spTree>
    <p:extLst>
      <p:ext uri="{BB962C8B-B14F-4D97-AF65-F5344CB8AC3E}">
        <p14:creationId xmlns:p14="http://schemas.microsoft.com/office/powerpoint/2010/main" val="406342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 not consider merging pairs that cross token boundaries</a:t>
            </a:r>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8</a:t>
            </a:fld>
            <a:endParaRPr lang="zh-CN" altLang="en-US"/>
          </a:p>
        </p:txBody>
      </p:sp>
    </p:spTree>
    <p:extLst>
      <p:ext uri="{BB962C8B-B14F-4D97-AF65-F5344CB8AC3E}">
        <p14:creationId xmlns:p14="http://schemas.microsoft.com/office/powerpoint/2010/main" val="11325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9</a:t>
            </a:fld>
            <a:endParaRPr lang="zh-CN" altLang="en-US"/>
          </a:p>
        </p:txBody>
      </p:sp>
    </p:spTree>
    <p:extLst>
      <p:ext uri="{BB962C8B-B14F-4D97-AF65-F5344CB8AC3E}">
        <p14:creationId xmlns:p14="http://schemas.microsoft.com/office/powerpoint/2010/main" val="304197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10</a:t>
            </a:fld>
            <a:endParaRPr lang="zh-CN" altLang="en-US"/>
          </a:p>
        </p:txBody>
      </p:sp>
    </p:spTree>
    <p:extLst>
      <p:ext uri="{BB962C8B-B14F-4D97-AF65-F5344CB8AC3E}">
        <p14:creationId xmlns:p14="http://schemas.microsoft.com/office/powerpoint/2010/main" val="101238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E</a:t>
            </a:r>
            <a:r>
              <a:rPr lang="zh-CN" altLang="en-US" sz="1200" dirty="0" smtClean="0"/>
              <a:t>xperimented with three different encoding sizes, i.e., the maximum number of merge operations: 2000, 5000, and 10000 operations</a:t>
            </a:r>
          </a:p>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11</a:t>
            </a:fld>
            <a:endParaRPr lang="zh-CN" altLang="en-US"/>
          </a:p>
        </p:txBody>
      </p:sp>
    </p:spTree>
    <p:extLst>
      <p:ext uri="{BB962C8B-B14F-4D97-AF65-F5344CB8AC3E}">
        <p14:creationId xmlns:p14="http://schemas.microsoft.com/office/powerpoint/2010/main" val="3797761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EB431D-A4B9-4BC4-9D38-EB3744E82C9C}" type="slidenum">
              <a:rPr lang="zh-CN" altLang="en-US" smtClean="0"/>
              <a:t>12</a:t>
            </a:fld>
            <a:endParaRPr lang="zh-CN" altLang="en-US"/>
          </a:p>
        </p:txBody>
      </p:sp>
    </p:spTree>
    <p:extLst>
      <p:ext uri="{BB962C8B-B14F-4D97-AF65-F5344CB8AC3E}">
        <p14:creationId xmlns:p14="http://schemas.microsoft.com/office/powerpoint/2010/main" val="228500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222570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25219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62858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8360" y="185663"/>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224172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161639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254372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258453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206745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151620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178422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EA9865-59C6-43A5-9E5A-A50F5BC62B76}"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269921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A9865-59C6-43A5-9E5A-A50F5BC62B76}" type="datetimeFigureOut">
              <a:rPr lang="zh-CN" altLang="en-US" smtClean="0"/>
              <a:t>2019/12/4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1E0B0-F9AA-45B3-850E-DFAC46925BDE}" type="slidenum">
              <a:rPr lang="zh-CN" altLang="en-US" smtClean="0"/>
              <a:t>‹#›</a:t>
            </a:fld>
            <a:endParaRPr lang="zh-CN" altLang="en-US"/>
          </a:p>
        </p:txBody>
      </p:sp>
    </p:spTree>
    <p:extLst>
      <p:ext uri="{BB962C8B-B14F-4D97-AF65-F5344CB8AC3E}">
        <p14:creationId xmlns:p14="http://schemas.microsoft.com/office/powerpoint/2010/main" val="253965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3258" y="1258431"/>
            <a:ext cx="11046691" cy="1463331"/>
          </a:xfrm>
        </p:spPr>
        <p:txBody>
          <a:bodyPr>
            <a:normAutofit/>
          </a:bodyPr>
          <a:lstStyle/>
          <a:p>
            <a:r>
              <a:rPr lang="en-US" altLang="zh-CN" sz="4000" b="1" dirty="0"/>
              <a:t>Maybe Deep Neural Networks are the Best Choice for Modeling Source Code</a:t>
            </a:r>
            <a:endParaRPr lang="zh-CN" altLang="en-US" sz="4000" b="1" dirty="0"/>
          </a:p>
        </p:txBody>
      </p:sp>
      <p:sp>
        <p:nvSpPr>
          <p:cNvPr id="5" name="矩形 4"/>
          <p:cNvSpPr/>
          <p:nvPr/>
        </p:nvSpPr>
        <p:spPr>
          <a:xfrm>
            <a:off x="4603590" y="5842337"/>
            <a:ext cx="3082895" cy="369332"/>
          </a:xfrm>
          <a:prstGeom prst="rect">
            <a:avLst/>
          </a:prstGeom>
        </p:spPr>
        <p:txBody>
          <a:bodyPr wrap="none">
            <a:spAutoFit/>
          </a:bodyPr>
          <a:lstStyle/>
          <a:p>
            <a:r>
              <a:rPr lang="en-US" altLang="zh-CN" b="1" dirty="0" smtClean="0"/>
              <a:t>Under review at ICSE 2020</a:t>
            </a:r>
            <a:endParaRPr lang="zh-CN" altLang="en-US" b="1" dirty="0"/>
          </a:p>
        </p:txBody>
      </p:sp>
      <p:sp>
        <p:nvSpPr>
          <p:cNvPr id="6" name="矩形 5"/>
          <p:cNvSpPr/>
          <p:nvPr/>
        </p:nvSpPr>
        <p:spPr>
          <a:xfrm>
            <a:off x="10280073" y="6211669"/>
            <a:ext cx="2022764" cy="646331"/>
          </a:xfrm>
          <a:prstGeom prst="rect">
            <a:avLst/>
          </a:prstGeom>
        </p:spPr>
        <p:txBody>
          <a:bodyPr wrap="square">
            <a:spAutoFit/>
          </a:bodyPr>
          <a:lstStyle/>
          <a:p>
            <a:pPr algn="ctr"/>
            <a:r>
              <a:rPr lang="en-US" altLang="zh-CN" dirty="0" smtClean="0">
                <a:latin typeface="Arial" panose="020B0604020202020204" pitchFamily="34" charset="0"/>
                <a:cs typeface="Arial" panose="020B0604020202020204" pitchFamily="34" charset="0"/>
              </a:rPr>
              <a:t>Liu Fang</a:t>
            </a:r>
          </a:p>
          <a:p>
            <a:pPr algn="ctr"/>
            <a:r>
              <a:rPr lang="en-US" altLang="zh-CN" dirty="0" smtClean="0">
                <a:latin typeface="Arial" panose="020B0604020202020204" pitchFamily="34" charset="0"/>
                <a:cs typeface="Arial" panose="020B0604020202020204" pitchFamily="34" charset="0"/>
              </a:rPr>
              <a:t>2019-12-04</a:t>
            </a:r>
            <a:endParaRPr lang="zh-CN" altLang="en-US" dirty="0"/>
          </a:p>
        </p:txBody>
      </p:sp>
      <p:pic>
        <p:nvPicPr>
          <p:cNvPr id="7" name="图片 6"/>
          <p:cNvPicPr>
            <a:picLocks noChangeAspect="1"/>
          </p:cNvPicPr>
          <p:nvPr/>
        </p:nvPicPr>
        <p:blipFill>
          <a:blip r:embed="rId3"/>
          <a:stretch>
            <a:fillRect/>
          </a:stretch>
        </p:blipFill>
        <p:spPr>
          <a:xfrm>
            <a:off x="1311091" y="3139111"/>
            <a:ext cx="9833726" cy="894814"/>
          </a:xfrm>
          <a:prstGeom prst="rect">
            <a:avLst/>
          </a:prstGeom>
        </p:spPr>
      </p:pic>
    </p:spTree>
    <p:extLst>
      <p:ext uri="{BB962C8B-B14F-4D97-AF65-F5344CB8AC3E}">
        <p14:creationId xmlns:p14="http://schemas.microsoft.com/office/powerpoint/2010/main" val="395403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7649851" cy="461665"/>
          </a:xfrm>
          <a:prstGeom prst="rect">
            <a:avLst/>
          </a:prstGeom>
        </p:spPr>
        <p:txBody>
          <a:bodyPr wrap="none">
            <a:spAutoFit/>
          </a:bodyPr>
          <a:lstStyle/>
          <a:p>
            <a:r>
              <a:rPr lang="en-US" altLang="zh-CN" sz="2400" b="1" dirty="0"/>
              <a:t>Selecting </a:t>
            </a:r>
            <a:r>
              <a:rPr lang="en-US" altLang="zh-CN" sz="2400" b="1" dirty="0" err="1"/>
              <a:t>Subword</a:t>
            </a:r>
            <a:r>
              <a:rPr lang="en-US" altLang="zh-CN" sz="2400" b="1" dirty="0"/>
              <a:t> Units Using Byte Pair Encoding</a:t>
            </a:r>
            <a:endParaRPr lang="zh-CN" altLang="en-US" sz="2400" b="1" dirty="0"/>
          </a:p>
        </p:txBody>
      </p:sp>
      <p:pic>
        <p:nvPicPr>
          <p:cNvPr id="6" name="图片 5"/>
          <p:cNvPicPr>
            <a:picLocks noChangeAspect="1"/>
          </p:cNvPicPr>
          <p:nvPr/>
        </p:nvPicPr>
        <p:blipFill>
          <a:blip r:embed="rId3"/>
          <a:stretch>
            <a:fillRect/>
          </a:stretch>
        </p:blipFill>
        <p:spPr>
          <a:xfrm>
            <a:off x="140109" y="152688"/>
            <a:ext cx="10773697" cy="6499350"/>
          </a:xfrm>
          <a:prstGeom prst="rect">
            <a:avLst/>
          </a:prstGeom>
        </p:spPr>
      </p:pic>
    </p:spTree>
    <p:extLst>
      <p:ext uri="{BB962C8B-B14F-4D97-AF65-F5344CB8AC3E}">
        <p14:creationId xmlns:p14="http://schemas.microsoft.com/office/powerpoint/2010/main" val="4109790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7649851" cy="461665"/>
          </a:xfrm>
          <a:prstGeom prst="rect">
            <a:avLst/>
          </a:prstGeom>
        </p:spPr>
        <p:txBody>
          <a:bodyPr wrap="none">
            <a:spAutoFit/>
          </a:bodyPr>
          <a:lstStyle/>
          <a:p>
            <a:r>
              <a:rPr lang="en-US" altLang="zh-CN" sz="2400" b="1" dirty="0"/>
              <a:t>Selecting </a:t>
            </a:r>
            <a:r>
              <a:rPr lang="en-US" altLang="zh-CN" sz="2400" b="1" dirty="0" err="1"/>
              <a:t>Subword</a:t>
            </a:r>
            <a:r>
              <a:rPr lang="en-US" altLang="zh-CN" sz="2400" b="1" dirty="0"/>
              <a:t> Units Using Byte Pair Encoding</a:t>
            </a:r>
            <a:endParaRPr lang="zh-CN" altLang="en-US" sz="2400" b="1" dirty="0"/>
          </a:p>
        </p:txBody>
      </p:sp>
      <p:sp>
        <p:nvSpPr>
          <p:cNvPr id="2" name="矩形 1"/>
          <p:cNvSpPr/>
          <p:nvPr/>
        </p:nvSpPr>
        <p:spPr>
          <a:xfrm>
            <a:off x="486163" y="2365865"/>
            <a:ext cx="11621728" cy="707886"/>
          </a:xfrm>
          <a:prstGeom prst="rect">
            <a:avLst/>
          </a:prstGeom>
        </p:spPr>
        <p:txBody>
          <a:bodyPr wrap="square">
            <a:spAutoFit/>
          </a:bodyPr>
          <a:lstStyle/>
          <a:p>
            <a:r>
              <a:rPr lang="en-US" altLang="zh-CN" sz="2000" dirty="0" smtClean="0"/>
              <a:t>R</a:t>
            </a:r>
            <a:r>
              <a:rPr lang="zh-CN" altLang="en-US" sz="2000" dirty="0" smtClean="0"/>
              <a:t>un </a:t>
            </a:r>
            <a:r>
              <a:rPr lang="zh-CN" altLang="en-US" sz="2000" dirty="0"/>
              <a:t>the BPE algorithm on </a:t>
            </a:r>
            <a:r>
              <a:rPr lang="zh-CN" altLang="en-US" sz="2000" b="1" dirty="0"/>
              <a:t>a held out dataset of projects </a:t>
            </a:r>
            <a:r>
              <a:rPr lang="zh-CN" altLang="en-US" sz="2000" dirty="0"/>
              <a:t>that are separate from the training, validation, and test sets. </a:t>
            </a:r>
            <a:endParaRPr lang="en-US" altLang="zh-CN" sz="2000" dirty="0" smtClean="0"/>
          </a:p>
        </p:txBody>
      </p:sp>
      <p:sp>
        <p:nvSpPr>
          <p:cNvPr id="3" name="矩形 2"/>
          <p:cNvSpPr/>
          <p:nvPr/>
        </p:nvSpPr>
        <p:spPr>
          <a:xfrm>
            <a:off x="378006" y="1927498"/>
            <a:ext cx="2597186" cy="400110"/>
          </a:xfrm>
          <a:prstGeom prst="rect">
            <a:avLst/>
          </a:prstGeom>
        </p:spPr>
        <p:txBody>
          <a:bodyPr wrap="none">
            <a:spAutoFit/>
          </a:bodyPr>
          <a:lstStyle/>
          <a:p>
            <a:pPr marL="342900" indent="-342900">
              <a:buFont typeface="Arial" panose="020B0604020202020204" pitchFamily="34" charset="0"/>
              <a:buChar char="•"/>
            </a:pPr>
            <a:r>
              <a:rPr lang="en-US" altLang="zh-CN" sz="2000" b="1" dirty="0" smtClean="0"/>
              <a:t>Build vocabulary</a:t>
            </a:r>
            <a:endParaRPr lang="zh-CN" altLang="en-US" sz="2000" b="1" dirty="0"/>
          </a:p>
        </p:txBody>
      </p:sp>
      <p:sp>
        <p:nvSpPr>
          <p:cNvPr id="13" name="矩形 12"/>
          <p:cNvSpPr/>
          <p:nvPr/>
        </p:nvSpPr>
        <p:spPr>
          <a:xfrm>
            <a:off x="338679" y="3161582"/>
            <a:ext cx="1584344" cy="400110"/>
          </a:xfrm>
          <a:prstGeom prst="rect">
            <a:avLst/>
          </a:prstGeom>
        </p:spPr>
        <p:txBody>
          <a:bodyPr wrap="none">
            <a:spAutoFit/>
          </a:bodyPr>
          <a:lstStyle/>
          <a:p>
            <a:pPr marL="342900" indent="-342900">
              <a:buFont typeface="Arial" panose="020B0604020202020204" pitchFamily="34" charset="0"/>
              <a:buChar char="•"/>
            </a:pPr>
            <a:r>
              <a:rPr lang="en-US" altLang="zh-CN" sz="2000" b="1" dirty="0" smtClean="0"/>
              <a:t>Train LM</a:t>
            </a:r>
            <a:endParaRPr lang="zh-CN" altLang="en-US" sz="2000" b="1" dirty="0"/>
          </a:p>
        </p:txBody>
      </p:sp>
      <p:sp>
        <p:nvSpPr>
          <p:cNvPr id="6" name="矩形 5"/>
          <p:cNvSpPr/>
          <p:nvPr/>
        </p:nvSpPr>
        <p:spPr>
          <a:xfrm>
            <a:off x="638026" y="3637352"/>
            <a:ext cx="11469865"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S</a:t>
            </a:r>
            <a:r>
              <a:rPr lang="zh-CN" altLang="en-US" sz="2000" dirty="0" smtClean="0"/>
              <a:t>egment </a:t>
            </a:r>
            <a:r>
              <a:rPr lang="zh-CN" altLang="en-US" sz="2000" dirty="0"/>
              <a:t>the train, validation, and </a:t>
            </a:r>
            <a:r>
              <a:rPr lang="zh-CN" altLang="en-US" sz="2000" dirty="0" smtClean="0"/>
              <a:t>test sets </a:t>
            </a:r>
            <a:r>
              <a:rPr lang="zh-CN" altLang="en-US" sz="2000" dirty="0"/>
              <a:t>using the learned encoding. </a:t>
            </a:r>
            <a:endParaRPr lang="en-US" altLang="zh-CN" sz="2000" dirty="0" smtClean="0"/>
          </a:p>
          <a:p>
            <a:pPr marL="742950" lvl="1" indent="-285750">
              <a:buFont typeface="Arial" panose="020B0604020202020204" pitchFamily="34" charset="0"/>
              <a:buChar char="•"/>
            </a:pPr>
            <a:r>
              <a:rPr lang="zh-CN" altLang="en-US" sz="2000" dirty="0" smtClean="0"/>
              <a:t>To </a:t>
            </a:r>
            <a:r>
              <a:rPr lang="zh-CN" altLang="en-US" sz="2000" dirty="0"/>
              <a:t>do this, we transform each </a:t>
            </a:r>
            <a:r>
              <a:rPr lang="zh-CN" altLang="en-US" sz="2000" dirty="0" smtClean="0"/>
              <a:t>token </a:t>
            </a:r>
            <a:r>
              <a:rPr lang="zh-CN" altLang="en-US" sz="2000" dirty="0"/>
              <a:t>into a sequence of its characters, adding &lt;/t&gt; symbols after every token. </a:t>
            </a:r>
            <a:endParaRPr lang="en-US" altLang="zh-CN" sz="2000" dirty="0" smtClean="0"/>
          </a:p>
          <a:p>
            <a:pPr marL="742950" lvl="1" indent="-285750">
              <a:buFont typeface="Arial" panose="020B0604020202020204" pitchFamily="34" charset="0"/>
              <a:buChar char="•"/>
            </a:pPr>
            <a:r>
              <a:rPr lang="zh-CN" altLang="en-US" sz="2000" dirty="0" smtClean="0"/>
              <a:t>Then </a:t>
            </a:r>
            <a:r>
              <a:rPr lang="zh-CN" altLang="en-US" sz="2000" dirty="0"/>
              <a:t>we apply in order the merge operations from BPE tomerge the characters into subword units in the vocabulary</a:t>
            </a:r>
            <a:r>
              <a:rPr lang="zh-CN" altLang="en-US" sz="2000" dirty="0" smtClean="0"/>
              <a:t>.</a:t>
            </a:r>
            <a:endParaRPr lang="en-US" altLang="zh-CN" sz="2000" dirty="0" smtClean="0"/>
          </a:p>
          <a:p>
            <a:pPr marL="285750" indent="-285750">
              <a:buFont typeface="Arial" panose="020B0604020202020204" pitchFamily="34" charset="0"/>
              <a:buChar char="•"/>
            </a:pPr>
            <a:r>
              <a:rPr lang="en-US" altLang="zh-CN" sz="2000" dirty="0"/>
              <a:t>T</a:t>
            </a:r>
            <a:r>
              <a:rPr lang="zh-CN" altLang="en-US" sz="2000" dirty="0" smtClean="0"/>
              <a:t>rain </a:t>
            </a:r>
            <a:r>
              <a:rPr lang="zh-CN" altLang="en-US" sz="2000" dirty="0"/>
              <a:t>and test a GRU LM in the usual way on the data that has been segmented into subword units.</a:t>
            </a:r>
          </a:p>
        </p:txBody>
      </p:sp>
    </p:spTree>
    <p:extLst>
      <p:ext uri="{BB962C8B-B14F-4D97-AF65-F5344CB8AC3E}">
        <p14:creationId xmlns:p14="http://schemas.microsoft.com/office/powerpoint/2010/main" val="21266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3837525" cy="461665"/>
          </a:xfrm>
          <a:prstGeom prst="rect">
            <a:avLst/>
          </a:prstGeom>
        </p:spPr>
        <p:txBody>
          <a:bodyPr wrap="none">
            <a:spAutoFit/>
          </a:bodyPr>
          <a:lstStyle/>
          <a:p>
            <a:r>
              <a:rPr lang="en-US" altLang="zh-CN" sz="2400" b="1" dirty="0"/>
              <a:t>Predicting Best k Tokens</a:t>
            </a:r>
            <a:endParaRPr lang="zh-CN" altLang="en-US" sz="2400" b="1" dirty="0"/>
          </a:p>
        </p:txBody>
      </p:sp>
      <p:sp>
        <p:nvSpPr>
          <p:cNvPr id="7" name="矩形 6"/>
          <p:cNvSpPr/>
          <p:nvPr/>
        </p:nvSpPr>
        <p:spPr>
          <a:xfrm>
            <a:off x="338679" y="1958276"/>
            <a:ext cx="11375922" cy="707886"/>
          </a:xfrm>
          <a:prstGeom prst="rect">
            <a:avLst/>
          </a:prstGeom>
        </p:spPr>
        <p:txBody>
          <a:bodyPr wrap="square">
            <a:spAutoFit/>
          </a:bodyPr>
          <a:lstStyle/>
          <a:p>
            <a:r>
              <a:rPr lang="en-US" altLang="zh-CN" sz="2000" dirty="0" smtClean="0"/>
              <a:t>The</a:t>
            </a:r>
            <a:r>
              <a:rPr lang="zh-CN" altLang="en-US" sz="2000" dirty="0" smtClean="0"/>
              <a:t> </a:t>
            </a:r>
            <a:r>
              <a:rPr lang="zh-CN" altLang="en-US" sz="2000" dirty="0"/>
              <a:t>model is based on subword units, it is not completely trivial to generate top k predictions of full tokens, </a:t>
            </a:r>
            <a:r>
              <a:rPr lang="zh-CN" altLang="en-US" sz="2000" dirty="0" smtClean="0"/>
              <a:t>because </a:t>
            </a:r>
            <a:r>
              <a:rPr lang="zh-CN" altLang="en-US" sz="2000" dirty="0"/>
              <a:t>a single token could be made </a:t>
            </a:r>
            <a:r>
              <a:rPr lang="zh-CN" altLang="en-US" sz="2000" dirty="0" smtClean="0"/>
              <a:t>from many </a:t>
            </a:r>
            <a:r>
              <a:rPr lang="zh-CN" altLang="en-US" sz="2000" dirty="0"/>
              <a:t>subword units. </a:t>
            </a:r>
          </a:p>
        </p:txBody>
      </p:sp>
      <p:sp>
        <p:nvSpPr>
          <p:cNvPr id="8" name="矩形 7"/>
          <p:cNvSpPr/>
          <p:nvPr/>
        </p:nvSpPr>
        <p:spPr>
          <a:xfrm>
            <a:off x="357090" y="2790120"/>
            <a:ext cx="11339099" cy="400110"/>
          </a:xfrm>
          <a:prstGeom prst="rect">
            <a:avLst/>
          </a:prstGeom>
        </p:spPr>
        <p:txBody>
          <a:bodyPr wrap="square">
            <a:spAutoFit/>
          </a:bodyPr>
          <a:lstStyle/>
          <a:p>
            <a:pPr marL="285750" indent="-285750">
              <a:buFont typeface="Arial" panose="020B0604020202020204" pitchFamily="34" charset="0"/>
              <a:buChar char="•"/>
            </a:pPr>
            <a:r>
              <a:rPr lang="en-US" altLang="zh-CN" sz="2000" b="1" dirty="0" smtClean="0"/>
              <a:t>U</a:t>
            </a:r>
            <a:r>
              <a:rPr lang="zh-CN" altLang="en-US" sz="2000" b="1" dirty="0" smtClean="0"/>
              <a:t>sing </a:t>
            </a:r>
            <a:r>
              <a:rPr lang="zh-CN" altLang="en-US" sz="2000" b="1" dirty="0"/>
              <a:t>a beam-search-like algorithm. </a:t>
            </a:r>
          </a:p>
        </p:txBody>
      </p:sp>
      <mc:AlternateContent xmlns:mc="http://schemas.openxmlformats.org/markup-compatibility/2006" xmlns:a14="http://schemas.microsoft.com/office/drawing/2010/main">
        <mc:Choice Requires="a14">
          <p:sp>
            <p:nvSpPr>
              <p:cNvPr id="9" name="矩形 8"/>
              <p:cNvSpPr/>
              <p:nvPr/>
            </p:nvSpPr>
            <p:spPr>
              <a:xfrm>
                <a:off x="469222" y="3314188"/>
                <a:ext cx="11114833" cy="707886"/>
              </a:xfrm>
              <a:prstGeom prst="rect">
                <a:avLst/>
              </a:prstGeom>
            </p:spPr>
            <p:txBody>
              <a:bodyPr wrap="square">
                <a:spAutoFit/>
              </a:bodyPr>
              <a:lstStyle/>
              <a:p>
                <a:r>
                  <a:rPr lang="zh-CN" altLang="en-US" sz="2000" dirty="0" smtClean="0"/>
                  <a:t>A complete token is a sequence of subword units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𝑀</m:t>
                        </m:r>
                      </m:sub>
                    </m:sSub>
                  </m:oMath>
                </a14:m>
                <a:r>
                  <a:rPr lang="zh-CN" altLang="en-US" sz="2000" dirty="0" smtClean="0"/>
                  <a:t> that </a:t>
                </a:r>
                <a:r>
                  <a:rPr lang="zh-CN" altLang="en-US" sz="2000" dirty="0"/>
                  <a:t>comprise exactly one token: that is,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𝑀</m:t>
                        </m:r>
                      </m:sub>
                    </m:sSub>
                  </m:oMath>
                </a14:m>
                <a:r>
                  <a:rPr lang="zh-CN" altLang="en-US" sz="2000" dirty="0"/>
                  <a:t> ends with &lt;/t&gt; and none of the earlier subword units do.</a:t>
                </a:r>
              </a:p>
            </p:txBody>
          </p:sp>
        </mc:Choice>
        <mc:Fallback xmlns="">
          <p:sp>
            <p:nvSpPr>
              <p:cNvPr id="9" name="矩形 8"/>
              <p:cNvSpPr>
                <a:spLocks noRot="1" noChangeAspect="1" noMove="1" noResize="1" noEditPoints="1" noAdjustHandles="1" noChangeArrowheads="1" noChangeShapeType="1" noTextEdit="1"/>
              </p:cNvSpPr>
              <p:nvPr/>
            </p:nvSpPr>
            <p:spPr>
              <a:xfrm>
                <a:off x="469222" y="3314188"/>
                <a:ext cx="11114833" cy="707886"/>
              </a:xfrm>
              <a:prstGeom prst="rect">
                <a:avLst/>
              </a:prstGeom>
              <a:blipFill>
                <a:blip r:embed="rId3"/>
                <a:stretch>
                  <a:fillRect l="-603" t="-4310" b="-15517"/>
                </a:stretch>
              </a:blipFill>
            </p:spPr>
            <p:txBody>
              <a:bodyPr/>
              <a:lstStyle/>
              <a:p>
                <a:r>
                  <a:rPr lang="zh-CN" altLang="en-US">
                    <a:noFill/>
                  </a:rPr>
                  <a:t> </a:t>
                </a:r>
              </a:p>
            </p:txBody>
          </p:sp>
        </mc:Fallback>
      </mc:AlternateContent>
      <p:sp>
        <p:nvSpPr>
          <p:cNvPr id="10" name="矩形 9"/>
          <p:cNvSpPr/>
          <p:nvPr/>
        </p:nvSpPr>
        <p:spPr>
          <a:xfrm>
            <a:off x="469221" y="4146032"/>
            <a:ext cx="10906701" cy="400110"/>
          </a:xfrm>
          <a:prstGeom prst="rect">
            <a:avLst/>
          </a:prstGeom>
        </p:spPr>
        <p:txBody>
          <a:bodyPr wrap="square">
            <a:spAutoFit/>
          </a:bodyPr>
          <a:lstStyle/>
          <a:p>
            <a:r>
              <a:rPr lang="zh-CN" altLang="en-US" sz="2000" dirty="0"/>
              <a:t>The goal of the search </a:t>
            </a:r>
            <a:r>
              <a:rPr lang="zh-CN" altLang="en-US" sz="2000" dirty="0" smtClean="0"/>
              <a:t>algorithm </a:t>
            </a:r>
            <a:r>
              <a:rPr lang="zh-CN" altLang="en-US" sz="2000" dirty="0"/>
              <a:t>is to find the k highest probability complete </a:t>
            </a:r>
            <a:r>
              <a:rPr lang="zh-CN" altLang="en-US" sz="2000" dirty="0" smtClean="0"/>
              <a:t>tokens</a:t>
            </a:r>
            <a:r>
              <a:rPr lang="en-US" altLang="zh-CN" sz="2000" dirty="0" smtClean="0"/>
              <a:t>.</a:t>
            </a:r>
            <a:endParaRPr lang="zh-CN" altLang="en-US" sz="2000" dirty="0"/>
          </a:p>
        </p:txBody>
      </p:sp>
    </p:spTree>
    <p:extLst>
      <p:ext uri="{BB962C8B-B14F-4D97-AF65-F5344CB8AC3E}">
        <p14:creationId xmlns:p14="http://schemas.microsoft.com/office/powerpoint/2010/main" val="102298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3837525" cy="461665"/>
          </a:xfrm>
          <a:prstGeom prst="rect">
            <a:avLst/>
          </a:prstGeom>
        </p:spPr>
        <p:txBody>
          <a:bodyPr wrap="none">
            <a:spAutoFit/>
          </a:bodyPr>
          <a:lstStyle/>
          <a:p>
            <a:r>
              <a:rPr lang="en-US" altLang="zh-CN" sz="2400" b="1" dirty="0"/>
              <a:t>Predicting Best k Tokens</a:t>
            </a:r>
            <a:endParaRPr lang="zh-CN" altLang="en-US" sz="2400" b="1" dirty="0"/>
          </a:p>
        </p:txBody>
      </p:sp>
      <p:pic>
        <p:nvPicPr>
          <p:cNvPr id="2" name="图片 1"/>
          <p:cNvPicPr>
            <a:picLocks noChangeAspect="1"/>
          </p:cNvPicPr>
          <p:nvPr/>
        </p:nvPicPr>
        <p:blipFill>
          <a:blip r:embed="rId3"/>
          <a:stretch>
            <a:fillRect/>
          </a:stretch>
        </p:blipFill>
        <p:spPr>
          <a:xfrm>
            <a:off x="6347157" y="152688"/>
            <a:ext cx="5933333" cy="6609524"/>
          </a:xfrm>
          <a:prstGeom prst="rect">
            <a:avLst/>
          </a:prstGeom>
        </p:spPr>
      </p:pic>
      <p:sp>
        <p:nvSpPr>
          <p:cNvPr id="3" name="矩形 2"/>
          <p:cNvSpPr/>
          <p:nvPr/>
        </p:nvSpPr>
        <p:spPr>
          <a:xfrm>
            <a:off x="338679" y="1802264"/>
            <a:ext cx="6096000" cy="1477328"/>
          </a:xfrm>
          <a:prstGeom prst="rect">
            <a:avLst/>
          </a:prstGeom>
        </p:spPr>
        <p:txBody>
          <a:bodyPr>
            <a:spAutoFit/>
          </a:bodyPr>
          <a:lstStyle/>
          <a:p>
            <a:r>
              <a:rPr lang="zh-CN" altLang="en-US" dirty="0"/>
              <a:t>two priority queues: </a:t>
            </a:r>
            <a:endParaRPr lang="en-US" altLang="zh-CN" dirty="0" smtClean="0"/>
          </a:p>
          <a:p>
            <a:pPr marL="285750" indent="-285750">
              <a:buFont typeface="Arial" panose="020B0604020202020204" pitchFamily="34" charset="0"/>
              <a:buChar char="•"/>
            </a:pPr>
            <a:r>
              <a:rPr lang="en-US" altLang="zh-CN" dirty="0" smtClean="0"/>
              <a:t>C</a:t>
            </a:r>
            <a:r>
              <a:rPr lang="zh-CN" altLang="en-US" dirty="0" smtClean="0"/>
              <a:t>andidates</a:t>
            </a:r>
            <a:r>
              <a:rPr lang="en-US" altLang="zh-CN" dirty="0" smtClean="0"/>
              <a:t>:</a:t>
            </a:r>
            <a:r>
              <a:rPr lang="zh-CN" altLang="en-US" dirty="0" smtClean="0"/>
              <a:t> ranks </a:t>
            </a:r>
            <a:r>
              <a:rPr lang="zh-CN" altLang="en-US" dirty="0"/>
              <a:t>the sequences </a:t>
            </a:r>
            <a:r>
              <a:rPr lang="zh-CN" altLang="en-US" dirty="0" smtClean="0"/>
              <a:t>of </a:t>
            </a:r>
            <a:r>
              <a:rPr lang="zh-CN" altLang="en-US" b="1" dirty="0" smtClean="0"/>
              <a:t>subword </a:t>
            </a:r>
            <a:r>
              <a:rPr lang="zh-CN" altLang="en-US" b="1" dirty="0"/>
              <a:t>units </a:t>
            </a:r>
            <a:r>
              <a:rPr lang="zh-CN" altLang="en-US" dirty="0"/>
              <a:t>that still need to be </a:t>
            </a:r>
            <a:r>
              <a:rPr lang="zh-CN" altLang="en-US" dirty="0" smtClean="0"/>
              <a:t>explored </a:t>
            </a:r>
            <a:r>
              <a:rPr lang="zh-CN" altLang="en-US" dirty="0"/>
              <a:t>during the </a:t>
            </a:r>
            <a:r>
              <a:rPr lang="zh-CN" altLang="en-US" dirty="0" smtClean="0"/>
              <a:t>search</a:t>
            </a:r>
            <a:endParaRPr lang="en-US" altLang="zh-CN" dirty="0" smtClean="0"/>
          </a:p>
          <a:p>
            <a:pPr marL="285750" indent="-285750">
              <a:buFont typeface="Arial" panose="020B0604020202020204" pitchFamily="34" charset="0"/>
              <a:buChar char="•"/>
            </a:pPr>
            <a:r>
              <a:rPr lang="zh-CN" altLang="en-US" dirty="0" smtClean="0"/>
              <a:t>bestTokens</a:t>
            </a:r>
            <a:r>
              <a:rPr lang="en-US" altLang="zh-CN" dirty="0" smtClean="0"/>
              <a:t>: </a:t>
            </a:r>
            <a:r>
              <a:rPr lang="zh-CN" altLang="en-US" dirty="0" smtClean="0"/>
              <a:t>contains the k </a:t>
            </a:r>
            <a:r>
              <a:rPr lang="zh-CN" altLang="en-US" dirty="0"/>
              <a:t>highest probability </a:t>
            </a:r>
            <a:r>
              <a:rPr lang="zh-CN" altLang="en-US" b="1" dirty="0"/>
              <a:t>complete tokens</a:t>
            </a:r>
            <a:r>
              <a:rPr lang="zh-CN" altLang="en-US" dirty="0"/>
              <a:t> that have been expanded so </a:t>
            </a:r>
            <a:r>
              <a:rPr lang="zh-CN" altLang="en-US" dirty="0" smtClean="0"/>
              <a:t>far</a:t>
            </a:r>
            <a:r>
              <a:rPr lang="en-US" altLang="zh-CN" dirty="0" smtClean="0"/>
              <a:t>.</a:t>
            </a:r>
            <a:endParaRPr lang="zh-CN" altLang="en-US" dirty="0"/>
          </a:p>
        </p:txBody>
      </p:sp>
      <p:sp>
        <p:nvSpPr>
          <p:cNvPr id="6" name="矩形 5"/>
          <p:cNvSpPr/>
          <p:nvPr/>
        </p:nvSpPr>
        <p:spPr>
          <a:xfrm>
            <a:off x="6862916" y="2841522"/>
            <a:ext cx="4395019" cy="356911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323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3837525" cy="461665"/>
          </a:xfrm>
          <a:prstGeom prst="rect">
            <a:avLst/>
          </a:prstGeom>
        </p:spPr>
        <p:txBody>
          <a:bodyPr wrap="none">
            <a:spAutoFit/>
          </a:bodyPr>
          <a:lstStyle/>
          <a:p>
            <a:r>
              <a:rPr lang="en-US" altLang="zh-CN" sz="2400" b="1" dirty="0"/>
              <a:t>Predicting Best k Tokens</a:t>
            </a:r>
            <a:endParaRPr lang="zh-CN" altLang="en-US" sz="2400" b="1" dirty="0"/>
          </a:p>
        </p:txBody>
      </p:sp>
      <p:pic>
        <p:nvPicPr>
          <p:cNvPr id="2" name="图片 1"/>
          <p:cNvPicPr>
            <a:picLocks noChangeAspect="1"/>
          </p:cNvPicPr>
          <p:nvPr/>
        </p:nvPicPr>
        <p:blipFill>
          <a:blip r:embed="rId3"/>
          <a:stretch>
            <a:fillRect/>
          </a:stretch>
        </p:blipFill>
        <p:spPr>
          <a:xfrm>
            <a:off x="6347157" y="152688"/>
            <a:ext cx="5933333" cy="6609524"/>
          </a:xfrm>
          <a:prstGeom prst="rect">
            <a:avLst/>
          </a:prstGeom>
        </p:spPr>
      </p:pic>
      <p:sp>
        <p:nvSpPr>
          <p:cNvPr id="6" name="矩形 5"/>
          <p:cNvSpPr/>
          <p:nvPr/>
        </p:nvSpPr>
        <p:spPr>
          <a:xfrm>
            <a:off x="6862916" y="2841522"/>
            <a:ext cx="4395019" cy="356911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3502" y="2242156"/>
            <a:ext cx="6096000" cy="400110"/>
          </a:xfrm>
          <a:prstGeom prst="rect">
            <a:avLst/>
          </a:prstGeom>
        </p:spPr>
        <p:txBody>
          <a:bodyPr>
            <a:spAutoFit/>
          </a:bodyPr>
          <a:lstStyle/>
          <a:p>
            <a:r>
              <a:rPr lang="en-US" altLang="zh-CN" sz="2000" b="1" dirty="0" smtClean="0"/>
              <a:t>T</a:t>
            </a:r>
            <a:r>
              <a:rPr lang="zh-CN" altLang="en-US" sz="2000" b="1" dirty="0" smtClean="0"/>
              <a:t>ermination </a:t>
            </a:r>
            <a:r>
              <a:rPr lang="zh-CN" altLang="en-US" sz="2000" b="1" dirty="0"/>
              <a:t>criteria</a:t>
            </a:r>
          </a:p>
        </p:txBody>
      </p:sp>
      <p:sp>
        <p:nvSpPr>
          <p:cNvPr id="13" name="矩形 12"/>
          <p:cNvSpPr/>
          <p:nvPr/>
        </p:nvSpPr>
        <p:spPr>
          <a:xfrm>
            <a:off x="223502" y="2666162"/>
            <a:ext cx="6334614" cy="2816156"/>
          </a:xfrm>
          <a:prstGeom prst="rect">
            <a:avLst/>
          </a:prstGeom>
        </p:spPr>
        <p:txBody>
          <a:bodyPr wrap="square">
            <a:spAutoFit/>
          </a:bodyPr>
          <a:lstStyle/>
          <a:p>
            <a:pPr>
              <a:spcAft>
                <a:spcPts val="600"/>
              </a:spcAft>
            </a:pPr>
            <a:r>
              <a:rPr lang="zh-CN" altLang="en-US" dirty="0"/>
              <a:t>(a) The number of complete tokens that have been explored </a:t>
            </a:r>
            <a:r>
              <a:rPr lang="zh-CN" altLang="en-US" dirty="0" smtClean="0"/>
              <a:t>during </a:t>
            </a:r>
            <a:r>
              <a:rPr lang="zh-CN" altLang="en-US" dirty="0"/>
              <a:t>the search exceeds a threshold </a:t>
            </a:r>
            <a:r>
              <a:rPr lang="zh-CN" altLang="en-US" dirty="0" smtClean="0"/>
              <a:t>(tokensDone </a:t>
            </a:r>
            <a:r>
              <a:rPr lang="zh-CN" altLang="en-US" dirty="0"/>
              <a:t>&gt; 5000).</a:t>
            </a:r>
          </a:p>
          <a:p>
            <a:pPr>
              <a:spcAft>
                <a:spcPts val="600"/>
              </a:spcAft>
            </a:pPr>
            <a:r>
              <a:rPr lang="zh-CN" altLang="en-US" dirty="0"/>
              <a:t>(b) The cumulative probability of all the tokens that have been explored exceeds the threshold, i.e. total &gt; 0.8</a:t>
            </a:r>
          </a:p>
          <a:p>
            <a:pPr>
              <a:spcAft>
                <a:spcPts val="600"/>
              </a:spcAft>
            </a:pPr>
            <a:r>
              <a:rPr lang="zh-CN" altLang="en-US" dirty="0"/>
              <a:t>(c) A sufficient number of search iterations have been completed, i.e. iters &gt; 7.</a:t>
            </a:r>
          </a:p>
          <a:p>
            <a:pPr>
              <a:spcAft>
                <a:spcPts val="600"/>
              </a:spcAft>
            </a:pPr>
            <a:r>
              <a:rPr lang="zh-CN" altLang="en-US" dirty="0"/>
              <a:t>(d) The probability of the best candidate is less than the worst </a:t>
            </a:r>
            <a:r>
              <a:rPr lang="zh-CN" altLang="en-US" dirty="0" smtClean="0"/>
              <a:t>current </a:t>
            </a:r>
            <a:r>
              <a:rPr lang="zh-CN" altLang="en-US" dirty="0"/>
              <a:t>complete top-k tokens, that is</a:t>
            </a:r>
            <a:r>
              <a:rPr lang="zh-CN" altLang="en-US" dirty="0" smtClean="0"/>
              <a:t>, min</a:t>
            </a:r>
            <a:r>
              <a:rPr lang="zh-CN" altLang="en-US" dirty="0"/>
              <a:t>{c.prob | c ∈ bestTokens} ≥ max{c.prob | c ∈ candidates)}.</a:t>
            </a:r>
          </a:p>
        </p:txBody>
      </p:sp>
    </p:spTree>
    <p:extLst>
      <p:ext uri="{BB962C8B-B14F-4D97-AF65-F5344CB8AC3E}">
        <p14:creationId xmlns:p14="http://schemas.microsoft.com/office/powerpoint/2010/main" val="397305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5448928" cy="461665"/>
          </a:xfrm>
          <a:prstGeom prst="rect">
            <a:avLst/>
          </a:prstGeom>
        </p:spPr>
        <p:txBody>
          <a:bodyPr wrap="none">
            <a:spAutoFit/>
          </a:bodyPr>
          <a:lstStyle/>
          <a:p>
            <a:r>
              <a:rPr lang="en-US" altLang="zh-CN" sz="2400" b="1" dirty="0"/>
              <a:t>Dynamic adaptation to new projects</a:t>
            </a:r>
            <a:endParaRPr lang="zh-CN" altLang="en-US" sz="2400" b="1" dirty="0"/>
          </a:p>
        </p:txBody>
      </p:sp>
      <p:sp>
        <p:nvSpPr>
          <p:cNvPr id="7" name="矩形 6"/>
          <p:cNvSpPr/>
          <p:nvPr/>
        </p:nvSpPr>
        <p:spPr>
          <a:xfrm>
            <a:off x="338679" y="1958276"/>
            <a:ext cx="11375922" cy="707886"/>
          </a:xfrm>
          <a:prstGeom prst="rect">
            <a:avLst/>
          </a:prstGeom>
        </p:spPr>
        <p:txBody>
          <a:bodyPr wrap="square">
            <a:spAutoFit/>
          </a:bodyPr>
          <a:lstStyle/>
          <a:p>
            <a:r>
              <a:rPr lang="en-US" altLang="zh-CN" sz="2000" dirty="0"/>
              <a:t>It is important to be able to quickly adapt a global LM, which has been trained on a diverse corpus of projects, to have better </a:t>
            </a:r>
            <a:r>
              <a:rPr lang="en-US" altLang="zh-CN" sz="2000" dirty="0" smtClean="0"/>
              <a:t>performance </a:t>
            </a:r>
            <a:r>
              <a:rPr lang="en-US" altLang="zh-CN" sz="2000" dirty="0"/>
              <a:t>on a </a:t>
            </a:r>
            <a:r>
              <a:rPr lang="en-US" altLang="zh-CN" sz="2000" dirty="0" smtClean="0"/>
              <a:t>new project of interest</a:t>
            </a:r>
            <a:r>
              <a:rPr lang="en-US" altLang="zh-CN" sz="2000" dirty="0"/>
              <a:t>. </a:t>
            </a:r>
            <a:endParaRPr lang="zh-CN" altLang="en-US" sz="2000" dirty="0"/>
          </a:p>
        </p:txBody>
      </p:sp>
      <p:sp>
        <p:nvSpPr>
          <p:cNvPr id="2" name="矩形 1"/>
          <p:cNvSpPr/>
          <p:nvPr/>
        </p:nvSpPr>
        <p:spPr>
          <a:xfrm>
            <a:off x="338679" y="2822174"/>
            <a:ext cx="11474245" cy="707886"/>
          </a:xfrm>
          <a:prstGeom prst="rect">
            <a:avLst/>
          </a:prstGeom>
        </p:spPr>
        <p:txBody>
          <a:bodyPr wrap="square">
            <a:spAutoFit/>
          </a:bodyPr>
          <a:lstStyle/>
          <a:p>
            <a:r>
              <a:rPr lang="zh-CN" altLang="en-US" sz="2000" dirty="0"/>
              <a:t>Given a new project, we start with the global LM and update the model parameters by taking a single gradient step on each encountered sequence in the </a:t>
            </a:r>
            <a:r>
              <a:rPr lang="zh-CN" altLang="en-US" sz="2000" dirty="0" smtClean="0"/>
              <a:t>project </a:t>
            </a:r>
            <a:r>
              <a:rPr lang="en-US" altLang="zh-CN" sz="2000" dirty="0"/>
              <a:t>after testing on it.</a:t>
            </a:r>
            <a:endParaRPr lang="zh-CN" altLang="en-US" sz="2000" dirty="0"/>
          </a:p>
        </p:txBody>
      </p:sp>
      <p:sp>
        <p:nvSpPr>
          <p:cNvPr id="3" name="矩形 2"/>
          <p:cNvSpPr/>
          <p:nvPr/>
        </p:nvSpPr>
        <p:spPr>
          <a:xfrm>
            <a:off x="338678" y="3822741"/>
            <a:ext cx="11607515" cy="707886"/>
          </a:xfrm>
          <a:prstGeom prst="rect">
            <a:avLst/>
          </a:prstGeom>
        </p:spPr>
        <p:txBody>
          <a:bodyPr wrap="square">
            <a:spAutoFit/>
          </a:bodyPr>
          <a:lstStyle/>
          <a:p>
            <a:r>
              <a:rPr lang="en-US" altLang="zh-CN" sz="2000" dirty="0" smtClean="0"/>
              <a:t>U</a:t>
            </a:r>
            <a:r>
              <a:rPr lang="zh-CN" altLang="en-US" sz="2000" dirty="0" smtClean="0"/>
              <a:t>nroll </a:t>
            </a:r>
            <a:r>
              <a:rPr lang="zh-CN" altLang="en-US" sz="2000" dirty="0"/>
              <a:t>the GRU for 20 time steps </a:t>
            </a:r>
            <a:r>
              <a:rPr lang="zh-CN" altLang="en-US" sz="2000" dirty="0" smtClean="0"/>
              <a:t>instead </a:t>
            </a:r>
            <a:r>
              <a:rPr lang="zh-CN" altLang="en-US" sz="2000" dirty="0"/>
              <a:t>of 200 as in our global models, in order to update the </a:t>
            </a:r>
            <a:r>
              <a:rPr lang="zh-CN" altLang="en-US" sz="2000" dirty="0" smtClean="0"/>
              <a:t>parameters </a:t>
            </a:r>
            <a:r>
              <a:rPr lang="zh-CN" altLang="en-US" sz="2000" dirty="0"/>
              <a:t>more frequently. </a:t>
            </a:r>
          </a:p>
        </p:txBody>
      </p:sp>
    </p:spTree>
    <p:extLst>
      <p:ext uri="{BB962C8B-B14F-4D97-AF65-F5344CB8AC3E}">
        <p14:creationId xmlns:p14="http://schemas.microsoft.com/office/powerpoint/2010/main" val="3132581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4" name="矩形 3"/>
          <p:cNvSpPr/>
          <p:nvPr/>
        </p:nvSpPr>
        <p:spPr>
          <a:xfrm>
            <a:off x="308360" y="1307559"/>
            <a:ext cx="8858865" cy="400110"/>
          </a:xfrm>
          <a:prstGeom prst="rect">
            <a:avLst/>
          </a:prstGeom>
        </p:spPr>
        <p:txBody>
          <a:bodyPr wrap="square">
            <a:spAutoFit/>
          </a:bodyPr>
          <a:lstStyle/>
          <a:p>
            <a:r>
              <a:rPr lang="en-US" altLang="zh-CN" sz="2000" dirty="0"/>
              <a:t>T</a:t>
            </a:r>
            <a:r>
              <a:rPr lang="zh-CN" altLang="en-US" sz="2000" dirty="0" smtClean="0"/>
              <a:t>hree popular programming </a:t>
            </a:r>
            <a:r>
              <a:rPr lang="zh-CN" altLang="en-US" sz="2000" dirty="0"/>
              <a:t>languages: </a:t>
            </a:r>
            <a:r>
              <a:rPr lang="zh-CN" altLang="en-US" sz="2000" dirty="0" smtClean="0"/>
              <a:t>Java[</a:t>
            </a:r>
            <a:r>
              <a:rPr lang="en-US" altLang="zh-CN" sz="2000" dirty="0" smtClean="0"/>
              <a:t>1</a:t>
            </a:r>
            <a:r>
              <a:rPr lang="zh-CN" altLang="en-US" sz="2000" dirty="0" smtClean="0"/>
              <a:t>], C</a:t>
            </a:r>
            <a:r>
              <a:rPr lang="en-US" altLang="zh-CN" sz="2000" dirty="0" smtClean="0"/>
              <a:t>[2]</a:t>
            </a:r>
            <a:r>
              <a:rPr lang="zh-CN" altLang="en-US" sz="2000" dirty="0" smtClean="0"/>
              <a:t>, </a:t>
            </a:r>
            <a:r>
              <a:rPr lang="zh-CN" altLang="en-US" sz="2000" dirty="0"/>
              <a:t>and </a:t>
            </a:r>
            <a:r>
              <a:rPr lang="zh-CN" altLang="en-US" sz="2000" dirty="0" smtClean="0"/>
              <a:t>Python</a:t>
            </a:r>
            <a:r>
              <a:rPr lang="en-US" altLang="zh-CN" sz="2000" dirty="0" smtClean="0"/>
              <a:t>[3]</a:t>
            </a:r>
            <a:endParaRPr lang="zh-CN" altLang="en-US" sz="2000" dirty="0"/>
          </a:p>
        </p:txBody>
      </p:sp>
      <p:sp>
        <p:nvSpPr>
          <p:cNvPr id="5" name="矩形 4"/>
          <p:cNvSpPr/>
          <p:nvPr/>
        </p:nvSpPr>
        <p:spPr>
          <a:xfrm>
            <a:off x="386337" y="1707669"/>
            <a:ext cx="11484077" cy="1200329"/>
          </a:xfrm>
          <a:prstGeom prst="rect">
            <a:avLst/>
          </a:prstGeom>
        </p:spPr>
        <p:txBody>
          <a:bodyPr wrap="square">
            <a:spAutoFit/>
          </a:bodyPr>
          <a:lstStyle/>
          <a:p>
            <a:pPr marL="342900" indent="-342900">
              <a:buFont typeface="Arial" panose="020B0604020202020204" pitchFamily="34" charset="0"/>
              <a:buChar char="•"/>
            </a:pPr>
            <a:r>
              <a:rPr lang="zh-CN" altLang="en-US" dirty="0" smtClean="0"/>
              <a:t>For Java </a:t>
            </a:r>
            <a:r>
              <a:rPr lang="zh-CN" altLang="en-US" dirty="0"/>
              <a:t>we used the Java Github corpus of Allamanis et al</a:t>
            </a:r>
            <a:r>
              <a:rPr lang="zh-CN" altLang="en-US" dirty="0" smtClean="0"/>
              <a:t>. [</a:t>
            </a:r>
            <a:r>
              <a:rPr lang="en-US" altLang="zh-CN" dirty="0" smtClean="0"/>
              <a:t>1</a:t>
            </a:r>
            <a:r>
              <a:rPr lang="zh-CN" altLang="en-US" dirty="0" smtClean="0"/>
              <a:t>], which </a:t>
            </a:r>
            <a:r>
              <a:rPr lang="zh-CN" altLang="en-US" dirty="0"/>
              <a:t>consists of more than 14000 popular open source Java projects. </a:t>
            </a:r>
            <a:r>
              <a:rPr lang="en-US" altLang="zh-CN" dirty="0"/>
              <a:t> </a:t>
            </a:r>
            <a:endParaRPr lang="en-US" altLang="zh-CN" dirty="0" smtClean="0"/>
          </a:p>
          <a:p>
            <a:pPr marL="342900" indent="-342900">
              <a:buFont typeface="Arial" panose="020B0604020202020204" pitchFamily="34" charset="0"/>
              <a:buChar char="•"/>
            </a:pPr>
            <a:r>
              <a:rPr lang="en-US" altLang="zh-CN" dirty="0" smtClean="0"/>
              <a:t>The C </a:t>
            </a:r>
            <a:r>
              <a:rPr lang="en-US" altLang="zh-CN" dirty="0"/>
              <a:t>corpus was mined in </a:t>
            </a:r>
            <a:r>
              <a:rPr lang="en-US" altLang="zh-CN" dirty="0" smtClean="0"/>
              <a:t>[2] </a:t>
            </a:r>
          </a:p>
          <a:p>
            <a:pPr marL="342900" indent="-342900">
              <a:buFont typeface="Arial" panose="020B0604020202020204" pitchFamily="34" charset="0"/>
              <a:buChar char="•"/>
            </a:pPr>
            <a:r>
              <a:rPr lang="en-US" altLang="zh-CN" dirty="0" smtClean="0"/>
              <a:t>Python </a:t>
            </a:r>
            <a:r>
              <a:rPr lang="en-US" altLang="zh-CN" dirty="0"/>
              <a:t>corpus was mined in </a:t>
            </a:r>
            <a:r>
              <a:rPr lang="en-US" altLang="zh-CN" dirty="0" smtClean="0"/>
              <a:t>[3].</a:t>
            </a:r>
            <a:endParaRPr lang="zh-CN" altLang="en-US" dirty="0"/>
          </a:p>
        </p:txBody>
      </p:sp>
      <p:sp>
        <p:nvSpPr>
          <p:cNvPr id="6" name="矩形 5"/>
          <p:cNvSpPr/>
          <p:nvPr/>
        </p:nvSpPr>
        <p:spPr>
          <a:xfrm>
            <a:off x="0" y="5484399"/>
            <a:ext cx="12024852" cy="1600438"/>
          </a:xfrm>
          <a:prstGeom prst="rect">
            <a:avLst/>
          </a:prstGeom>
        </p:spPr>
        <p:txBody>
          <a:bodyPr wrap="square">
            <a:spAutoFit/>
          </a:bodyPr>
          <a:lstStyle/>
          <a:p>
            <a:r>
              <a:rPr lang="en-US" altLang="zh-CN" sz="1400" dirty="0" smtClean="0"/>
              <a:t>[1] </a:t>
            </a:r>
            <a:r>
              <a:rPr lang="zh-CN" altLang="en-US" sz="1400" dirty="0" smtClean="0"/>
              <a:t>Miltiadis </a:t>
            </a:r>
            <a:r>
              <a:rPr lang="zh-CN" altLang="en-US" sz="1400" dirty="0"/>
              <a:t>Allamanis and Charles Sutton. 2013. Mining Source Code Repositories at Massive Scale Using Language Modeling. </a:t>
            </a:r>
            <a:r>
              <a:rPr lang="zh-CN" altLang="en-US" sz="1400" dirty="0" smtClean="0"/>
              <a:t>(MSR 13)</a:t>
            </a:r>
            <a:endParaRPr lang="en-US" altLang="zh-CN" sz="1400" dirty="0" smtClean="0"/>
          </a:p>
          <a:p>
            <a:r>
              <a:rPr lang="en-US" altLang="zh-CN" sz="1400" dirty="0" smtClean="0"/>
              <a:t>[2] Sergey </a:t>
            </a:r>
            <a:r>
              <a:rPr lang="en-US" altLang="zh-CN" sz="1400" dirty="0" err="1"/>
              <a:t>Dudoladov</a:t>
            </a:r>
            <a:r>
              <a:rPr lang="en-US" altLang="zh-CN" sz="1400" dirty="0"/>
              <a:t>. 2013. Statistical NLP for computer program source code: An information theoretic perspective on programming </a:t>
            </a:r>
            <a:r>
              <a:rPr lang="en-US" altLang="zh-CN" sz="1400" dirty="0" err="1"/>
              <a:t>lanuguage</a:t>
            </a:r>
            <a:r>
              <a:rPr lang="en-US" altLang="zh-CN" sz="1400" dirty="0"/>
              <a:t> verbosity. Master’s thesis. School of Informatics, University of Edinburgh, United </a:t>
            </a:r>
            <a:r>
              <a:rPr lang="en-US" altLang="zh-CN" sz="1400" dirty="0" smtClean="0"/>
              <a:t>Kingdom</a:t>
            </a:r>
          </a:p>
          <a:p>
            <a:r>
              <a:rPr lang="en-US" altLang="zh-CN" sz="1400" dirty="0" smtClean="0"/>
              <a:t>[3] Stefan </a:t>
            </a:r>
            <a:r>
              <a:rPr lang="en-US" altLang="zh-CN" sz="1400" dirty="0" err="1"/>
              <a:t>Fiott</a:t>
            </a:r>
            <a:r>
              <a:rPr lang="en-US" altLang="zh-CN" sz="1400" dirty="0"/>
              <a:t>. 2015. An Investigation </a:t>
            </a:r>
            <a:r>
              <a:rPr lang="en-US" altLang="zh-CN" sz="1400" dirty="0" smtClean="0"/>
              <a:t>of Statistical </a:t>
            </a:r>
            <a:r>
              <a:rPr lang="en-US" altLang="zh-CN" sz="1400" dirty="0"/>
              <a:t>Language Modelling </a:t>
            </a:r>
            <a:r>
              <a:rPr lang="en-US" altLang="zh-CN" sz="1400" dirty="0" smtClean="0"/>
              <a:t>of Different </a:t>
            </a:r>
            <a:r>
              <a:rPr lang="en-US" altLang="zh-CN" sz="1400" dirty="0"/>
              <a:t>Programming Language Types Using Large Corpora. Master’s thesis. School of Informatics, University of Edinburgh, United </a:t>
            </a:r>
            <a:r>
              <a:rPr lang="en-US" altLang="zh-CN" sz="1400" dirty="0" smtClean="0"/>
              <a:t>Kingdom</a:t>
            </a:r>
          </a:p>
          <a:p>
            <a:r>
              <a:rPr lang="en-US" altLang="zh-CN" sz="1400" dirty="0" smtClean="0"/>
              <a:t>[4] </a:t>
            </a:r>
            <a:r>
              <a:rPr lang="zh-CN" altLang="en-US" sz="1400" dirty="0" smtClean="0"/>
              <a:t>Vincent </a:t>
            </a:r>
            <a:r>
              <a:rPr lang="zh-CN" altLang="en-US" sz="1400" dirty="0"/>
              <a:t>J. Hellendoorn and Premkumar Devanbu. 2017. Are Deep Neural Net- works the Best Choice for Modeling Source Code? (ESEC/FSE2017)</a:t>
            </a:r>
          </a:p>
          <a:p>
            <a:endParaRPr lang="zh-CN" altLang="en-US" sz="1400" dirty="0"/>
          </a:p>
        </p:txBody>
      </p:sp>
      <p:sp>
        <p:nvSpPr>
          <p:cNvPr id="7" name="矩形 6"/>
          <p:cNvSpPr/>
          <p:nvPr/>
        </p:nvSpPr>
        <p:spPr>
          <a:xfrm>
            <a:off x="308358" y="2985190"/>
            <a:ext cx="11640037" cy="1631216"/>
          </a:xfrm>
          <a:prstGeom prst="rect">
            <a:avLst/>
          </a:prstGeom>
        </p:spPr>
        <p:txBody>
          <a:bodyPr wrap="square">
            <a:spAutoFit/>
          </a:bodyPr>
          <a:lstStyle/>
          <a:p>
            <a:r>
              <a:rPr lang="zh-CN" altLang="en-US" sz="2000" dirty="0"/>
              <a:t>For Python and </a:t>
            </a:r>
            <a:r>
              <a:rPr lang="zh-CN" altLang="en-US" sz="2000" dirty="0" smtClean="0"/>
              <a:t>C</a:t>
            </a:r>
            <a:r>
              <a:rPr lang="en-US" altLang="zh-CN" sz="2000" dirty="0" smtClean="0"/>
              <a:t>:</a:t>
            </a:r>
            <a:r>
              <a:rPr lang="zh-CN" altLang="en-US" sz="2000" dirty="0" smtClean="0"/>
              <a:t> </a:t>
            </a:r>
            <a:endParaRPr lang="en-US" altLang="zh-CN" sz="2000" dirty="0" smtClean="0"/>
          </a:p>
          <a:p>
            <a:pPr marL="285750" indent="-285750">
              <a:buFont typeface="Arial" panose="020B0604020202020204" pitchFamily="34" charset="0"/>
              <a:buChar char="•"/>
            </a:pPr>
            <a:r>
              <a:rPr lang="en-US" altLang="zh-CN" sz="2000" dirty="0" smtClean="0"/>
              <a:t>S</a:t>
            </a:r>
            <a:r>
              <a:rPr lang="zh-CN" altLang="en-US" sz="2000" dirty="0" smtClean="0"/>
              <a:t>ampled </a:t>
            </a:r>
            <a:r>
              <a:rPr lang="zh-CN" altLang="en-US" sz="2000" dirty="0"/>
              <a:t>1% of the corpus for </a:t>
            </a:r>
            <a:r>
              <a:rPr lang="zh-CN" altLang="en-US" sz="2000" dirty="0" smtClean="0"/>
              <a:t>validation</a:t>
            </a:r>
            <a:r>
              <a:rPr lang="en-US" altLang="zh-CN" sz="2000" dirty="0" smtClean="0"/>
              <a:t>,</a:t>
            </a:r>
            <a:r>
              <a:rPr lang="zh-CN" altLang="en-US" sz="2000" dirty="0" smtClean="0"/>
              <a:t> </a:t>
            </a:r>
            <a:r>
              <a:rPr lang="zh-CN" altLang="en-US" sz="2000" dirty="0"/>
              <a:t>1% for </a:t>
            </a:r>
            <a:r>
              <a:rPr lang="zh-CN" altLang="en-US" sz="2000" dirty="0" smtClean="0"/>
              <a:t>testing</a:t>
            </a:r>
            <a:r>
              <a:rPr lang="en-US" altLang="zh-CN" sz="2000" dirty="0" smtClean="0"/>
              <a:t>, a</a:t>
            </a:r>
            <a:r>
              <a:rPr lang="zh-CN" altLang="en-US" sz="2000" dirty="0" smtClean="0"/>
              <a:t>nother </a:t>
            </a:r>
            <a:r>
              <a:rPr lang="zh-CN" altLang="en-US" sz="2000" dirty="0"/>
              <a:t>10% </a:t>
            </a:r>
            <a:r>
              <a:rPr lang="zh-CN" altLang="en-US" sz="2000" dirty="0" smtClean="0"/>
              <a:t>was </a:t>
            </a:r>
            <a:r>
              <a:rPr lang="zh-CN" altLang="en-US" sz="2000" dirty="0"/>
              <a:t>sampled </a:t>
            </a:r>
            <a:r>
              <a:rPr lang="en-US" altLang="zh-CN" sz="2000" dirty="0" smtClean="0"/>
              <a:t>for learning </a:t>
            </a:r>
            <a:r>
              <a:rPr lang="zh-CN" altLang="en-US" sz="2000" dirty="0" smtClean="0"/>
              <a:t>BPE subword encoding</a:t>
            </a:r>
            <a:r>
              <a:rPr lang="zh-CN" altLang="en-US" sz="2000" dirty="0"/>
              <a:t>. </a:t>
            </a:r>
            <a:endParaRPr lang="en-US" altLang="zh-CN" sz="2000" dirty="0" smtClean="0"/>
          </a:p>
          <a:p>
            <a:pPr marL="285750" indent="-285750">
              <a:buFont typeface="Arial" panose="020B0604020202020204" pitchFamily="34" charset="0"/>
              <a:buChar char="•"/>
            </a:pPr>
            <a:r>
              <a:rPr lang="zh-CN" altLang="en-US" sz="2000" dirty="0" smtClean="0"/>
              <a:t>The </a:t>
            </a:r>
            <a:r>
              <a:rPr lang="zh-CN" altLang="en-US" sz="2000" dirty="0"/>
              <a:t>rest of the data was used for training</a:t>
            </a:r>
            <a:r>
              <a:rPr lang="zh-CN" altLang="en-US" sz="2000" dirty="0" smtClean="0"/>
              <a:t>.</a:t>
            </a:r>
            <a:endParaRPr lang="en-US" altLang="zh-CN" sz="2000" dirty="0" smtClean="0"/>
          </a:p>
          <a:p>
            <a:pPr marL="285750" indent="-285750">
              <a:buFont typeface="Arial" panose="020B0604020202020204" pitchFamily="34" charset="0"/>
              <a:buChar char="•"/>
            </a:pPr>
            <a:r>
              <a:rPr lang="en-US" altLang="zh-CN" sz="2000" dirty="0" smtClean="0"/>
              <a:t>A smaller </a:t>
            </a:r>
            <a:r>
              <a:rPr lang="en-US" altLang="zh-CN" sz="2000" dirty="0"/>
              <a:t>subset </a:t>
            </a:r>
            <a:r>
              <a:rPr lang="en-US" altLang="zh-CN" sz="2000" dirty="0" smtClean="0"/>
              <a:t>of 2% of our </a:t>
            </a:r>
            <a:r>
              <a:rPr lang="en-US" altLang="zh-CN" sz="2000" dirty="0"/>
              <a:t>full training set.</a:t>
            </a:r>
            <a:endParaRPr lang="zh-CN" altLang="en-US" sz="2000" dirty="0"/>
          </a:p>
        </p:txBody>
      </p:sp>
    </p:spTree>
    <p:extLst>
      <p:ext uri="{BB962C8B-B14F-4D97-AF65-F5344CB8AC3E}">
        <p14:creationId xmlns:p14="http://schemas.microsoft.com/office/powerpoint/2010/main" val="1755830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Datasets</a:t>
            </a:r>
            <a:endParaRPr lang="zh-CN" altLang="en-US" dirty="0"/>
          </a:p>
        </p:txBody>
      </p:sp>
      <p:sp>
        <p:nvSpPr>
          <p:cNvPr id="4" name="矩形 3"/>
          <p:cNvSpPr/>
          <p:nvPr/>
        </p:nvSpPr>
        <p:spPr>
          <a:xfrm>
            <a:off x="308360" y="1307559"/>
            <a:ext cx="8858865" cy="400110"/>
          </a:xfrm>
          <a:prstGeom prst="rect">
            <a:avLst/>
          </a:prstGeom>
        </p:spPr>
        <p:txBody>
          <a:bodyPr wrap="square">
            <a:spAutoFit/>
          </a:bodyPr>
          <a:lstStyle/>
          <a:p>
            <a:r>
              <a:rPr lang="en-US" altLang="zh-CN" sz="2000" dirty="0"/>
              <a:t>T</a:t>
            </a:r>
            <a:r>
              <a:rPr lang="zh-CN" altLang="en-US" sz="2000" dirty="0" smtClean="0"/>
              <a:t>hree popular programming </a:t>
            </a:r>
            <a:r>
              <a:rPr lang="zh-CN" altLang="en-US" sz="2000" dirty="0"/>
              <a:t>languages: </a:t>
            </a:r>
            <a:r>
              <a:rPr lang="zh-CN" altLang="en-US" sz="2000" dirty="0" smtClean="0"/>
              <a:t>Java[</a:t>
            </a:r>
            <a:r>
              <a:rPr lang="en-US" altLang="zh-CN" sz="2000" dirty="0" smtClean="0"/>
              <a:t>1</a:t>
            </a:r>
            <a:r>
              <a:rPr lang="zh-CN" altLang="en-US" sz="2000" dirty="0" smtClean="0"/>
              <a:t>], C</a:t>
            </a:r>
            <a:r>
              <a:rPr lang="en-US" altLang="zh-CN" sz="2000" dirty="0" smtClean="0"/>
              <a:t>[2]</a:t>
            </a:r>
            <a:r>
              <a:rPr lang="zh-CN" altLang="en-US" sz="2000" dirty="0" smtClean="0"/>
              <a:t>, </a:t>
            </a:r>
            <a:r>
              <a:rPr lang="zh-CN" altLang="en-US" sz="2000" dirty="0"/>
              <a:t>and </a:t>
            </a:r>
            <a:r>
              <a:rPr lang="zh-CN" altLang="en-US" sz="2000" dirty="0" smtClean="0"/>
              <a:t>Python</a:t>
            </a:r>
            <a:r>
              <a:rPr lang="en-US" altLang="zh-CN" sz="2000" dirty="0" smtClean="0"/>
              <a:t>[3]</a:t>
            </a:r>
            <a:endParaRPr lang="zh-CN" altLang="en-US" sz="2000" dirty="0"/>
          </a:p>
        </p:txBody>
      </p:sp>
      <p:sp>
        <p:nvSpPr>
          <p:cNvPr id="5" name="矩形 4"/>
          <p:cNvSpPr/>
          <p:nvPr/>
        </p:nvSpPr>
        <p:spPr>
          <a:xfrm>
            <a:off x="386337" y="1707669"/>
            <a:ext cx="11484077" cy="1200329"/>
          </a:xfrm>
          <a:prstGeom prst="rect">
            <a:avLst/>
          </a:prstGeom>
        </p:spPr>
        <p:txBody>
          <a:bodyPr wrap="square">
            <a:spAutoFit/>
          </a:bodyPr>
          <a:lstStyle/>
          <a:p>
            <a:pPr marL="342900" indent="-342900">
              <a:buFont typeface="Arial" panose="020B0604020202020204" pitchFamily="34" charset="0"/>
              <a:buChar char="•"/>
            </a:pPr>
            <a:r>
              <a:rPr lang="zh-CN" altLang="en-US" dirty="0" smtClean="0"/>
              <a:t>For Java </a:t>
            </a:r>
            <a:r>
              <a:rPr lang="zh-CN" altLang="en-US" dirty="0"/>
              <a:t>we used the Java Github corpus of Allamanis et al</a:t>
            </a:r>
            <a:r>
              <a:rPr lang="zh-CN" altLang="en-US" dirty="0" smtClean="0"/>
              <a:t>. [</a:t>
            </a:r>
            <a:r>
              <a:rPr lang="en-US" altLang="zh-CN" dirty="0" smtClean="0"/>
              <a:t>1</a:t>
            </a:r>
            <a:r>
              <a:rPr lang="zh-CN" altLang="en-US" dirty="0" smtClean="0"/>
              <a:t>], which </a:t>
            </a:r>
            <a:r>
              <a:rPr lang="zh-CN" altLang="en-US" dirty="0"/>
              <a:t>consists of more than 14000 popular open source Java projects. </a:t>
            </a:r>
            <a:r>
              <a:rPr lang="en-US" altLang="zh-CN" dirty="0"/>
              <a:t> </a:t>
            </a:r>
            <a:endParaRPr lang="en-US" altLang="zh-CN" dirty="0" smtClean="0"/>
          </a:p>
          <a:p>
            <a:pPr marL="342900" indent="-342900">
              <a:buFont typeface="Arial" panose="020B0604020202020204" pitchFamily="34" charset="0"/>
              <a:buChar char="•"/>
            </a:pPr>
            <a:r>
              <a:rPr lang="en-US" altLang="zh-CN" dirty="0" smtClean="0"/>
              <a:t>The C </a:t>
            </a:r>
            <a:r>
              <a:rPr lang="en-US" altLang="zh-CN" dirty="0"/>
              <a:t>corpus was mined in </a:t>
            </a:r>
            <a:r>
              <a:rPr lang="en-US" altLang="zh-CN" dirty="0" smtClean="0"/>
              <a:t>[2] </a:t>
            </a:r>
          </a:p>
          <a:p>
            <a:pPr marL="342900" indent="-342900">
              <a:buFont typeface="Arial" panose="020B0604020202020204" pitchFamily="34" charset="0"/>
              <a:buChar char="•"/>
            </a:pPr>
            <a:r>
              <a:rPr lang="en-US" altLang="zh-CN" dirty="0" smtClean="0"/>
              <a:t>Python </a:t>
            </a:r>
            <a:r>
              <a:rPr lang="en-US" altLang="zh-CN" dirty="0"/>
              <a:t>corpus was mined in </a:t>
            </a:r>
            <a:r>
              <a:rPr lang="en-US" altLang="zh-CN" dirty="0" smtClean="0"/>
              <a:t>[3].</a:t>
            </a:r>
            <a:endParaRPr lang="zh-CN" altLang="en-US" dirty="0"/>
          </a:p>
        </p:txBody>
      </p:sp>
      <p:sp>
        <p:nvSpPr>
          <p:cNvPr id="6" name="矩形 5"/>
          <p:cNvSpPr/>
          <p:nvPr/>
        </p:nvSpPr>
        <p:spPr>
          <a:xfrm>
            <a:off x="0" y="5484399"/>
            <a:ext cx="12024852" cy="1600438"/>
          </a:xfrm>
          <a:prstGeom prst="rect">
            <a:avLst/>
          </a:prstGeom>
        </p:spPr>
        <p:txBody>
          <a:bodyPr wrap="square">
            <a:spAutoFit/>
          </a:bodyPr>
          <a:lstStyle/>
          <a:p>
            <a:r>
              <a:rPr lang="en-US" altLang="zh-CN" sz="1400" dirty="0" smtClean="0"/>
              <a:t>[1] </a:t>
            </a:r>
            <a:r>
              <a:rPr lang="zh-CN" altLang="en-US" sz="1400" dirty="0" smtClean="0"/>
              <a:t>Miltiadis </a:t>
            </a:r>
            <a:r>
              <a:rPr lang="zh-CN" altLang="en-US" sz="1400" dirty="0"/>
              <a:t>Allamanis and Charles Sutton. 2013. Mining Source Code Repositories at Massive Scale Using Language Modeling. </a:t>
            </a:r>
            <a:r>
              <a:rPr lang="zh-CN" altLang="en-US" sz="1400" dirty="0" smtClean="0"/>
              <a:t>(MSR 13)</a:t>
            </a:r>
            <a:endParaRPr lang="en-US" altLang="zh-CN" sz="1400" dirty="0" smtClean="0"/>
          </a:p>
          <a:p>
            <a:r>
              <a:rPr lang="en-US" altLang="zh-CN" sz="1400" dirty="0" smtClean="0"/>
              <a:t>[2] Sergey </a:t>
            </a:r>
            <a:r>
              <a:rPr lang="en-US" altLang="zh-CN" sz="1400" dirty="0" err="1"/>
              <a:t>Dudoladov</a:t>
            </a:r>
            <a:r>
              <a:rPr lang="en-US" altLang="zh-CN" sz="1400" dirty="0"/>
              <a:t>. 2013. Statistical NLP for computer program source code: An information theoretic perspective on programming </a:t>
            </a:r>
            <a:r>
              <a:rPr lang="en-US" altLang="zh-CN" sz="1400" dirty="0" err="1"/>
              <a:t>lanuguage</a:t>
            </a:r>
            <a:r>
              <a:rPr lang="en-US" altLang="zh-CN" sz="1400" dirty="0"/>
              <a:t> verbosity. Master’s thesis. School of Informatics, University of Edinburgh, United </a:t>
            </a:r>
            <a:r>
              <a:rPr lang="en-US" altLang="zh-CN" sz="1400" dirty="0" smtClean="0"/>
              <a:t>Kingdom</a:t>
            </a:r>
          </a:p>
          <a:p>
            <a:r>
              <a:rPr lang="en-US" altLang="zh-CN" sz="1400" dirty="0" smtClean="0"/>
              <a:t>[3] Stefan </a:t>
            </a:r>
            <a:r>
              <a:rPr lang="en-US" altLang="zh-CN" sz="1400" dirty="0" err="1"/>
              <a:t>Fiott</a:t>
            </a:r>
            <a:r>
              <a:rPr lang="en-US" altLang="zh-CN" sz="1400" dirty="0"/>
              <a:t>. 2015. An Investigation </a:t>
            </a:r>
            <a:r>
              <a:rPr lang="en-US" altLang="zh-CN" sz="1400" dirty="0" smtClean="0"/>
              <a:t>of Statistical </a:t>
            </a:r>
            <a:r>
              <a:rPr lang="en-US" altLang="zh-CN" sz="1400" dirty="0"/>
              <a:t>Language Modelling </a:t>
            </a:r>
            <a:r>
              <a:rPr lang="en-US" altLang="zh-CN" sz="1400" dirty="0" smtClean="0"/>
              <a:t>of Different </a:t>
            </a:r>
            <a:r>
              <a:rPr lang="en-US" altLang="zh-CN" sz="1400" dirty="0"/>
              <a:t>Programming Language Types Using Large Corpora. Master’s thesis. School of Informatics, University of Edinburgh, United </a:t>
            </a:r>
            <a:r>
              <a:rPr lang="en-US" altLang="zh-CN" sz="1400" dirty="0" smtClean="0"/>
              <a:t>Kingdom</a:t>
            </a:r>
          </a:p>
          <a:p>
            <a:r>
              <a:rPr lang="en-US" altLang="zh-CN" sz="1400" dirty="0" smtClean="0"/>
              <a:t>[4] </a:t>
            </a:r>
            <a:r>
              <a:rPr lang="zh-CN" altLang="en-US" sz="1400" dirty="0" smtClean="0"/>
              <a:t>Vincent </a:t>
            </a:r>
            <a:r>
              <a:rPr lang="zh-CN" altLang="en-US" sz="1400" dirty="0"/>
              <a:t>J. Hellendoorn and Premkumar Devanbu. 2017. Are Deep Neural Net- works the Best Choice for Modeling Source Code? (ESEC/FSE2017)</a:t>
            </a:r>
          </a:p>
          <a:p>
            <a:endParaRPr lang="zh-CN" altLang="en-US" sz="1400" dirty="0"/>
          </a:p>
        </p:txBody>
      </p:sp>
      <p:sp>
        <p:nvSpPr>
          <p:cNvPr id="8" name="矩形 7"/>
          <p:cNvSpPr/>
          <p:nvPr/>
        </p:nvSpPr>
        <p:spPr>
          <a:xfrm>
            <a:off x="384815" y="2985172"/>
            <a:ext cx="11640037" cy="2246769"/>
          </a:xfrm>
          <a:prstGeom prst="rect">
            <a:avLst/>
          </a:prstGeom>
        </p:spPr>
        <p:txBody>
          <a:bodyPr wrap="square">
            <a:spAutoFit/>
          </a:bodyPr>
          <a:lstStyle/>
          <a:p>
            <a:r>
              <a:rPr lang="zh-CN" altLang="en-US" sz="2000" dirty="0"/>
              <a:t>For </a:t>
            </a:r>
            <a:r>
              <a:rPr lang="en-US" altLang="zh-CN" sz="2000" dirty="0" smtClean="0"/>
              <a:t>Java:</a:t>
            </a:r>
            <a:r>
              <a:rPr lang="zh-CN" altLang="en-US" sz="2000" dirty="0" smtClean="0"/>
              <a:t> </a:t>
            </a:r>
            <a:endParaRPr lang="en-US" altLang="zh-CN" sz="2000" dirty="0" smtClean="0"/>
          </a:p>
          <a:p>
            <a:pPr marL="285750" indent="-285750">
              <a:buFont typeface="Arial" panose="020B0604020202020204" pitchFamily="34" charset="0"/>
              <a:buChar char="•"/>
            </a:pPr>
            <a:r>
              <a:rPr lang="en-US" altLang="zh-CN" sz="2000" dirty="0"/>
              <a:t>validation and test sets are the same as in </a:t>
            </a:r>
            <a:r>
              <a:rPr lang="en-US" altLang="zh-CN" sz="2000" dirty="0" smtClean="0"/>
              <a:t>[4], </a:t>
            </a:r>
            <a:r>
              <a:rPr lang="en-US" altLang="zh-CN" sz="2000" dirty="0"/>
              <a:t>and our “small train” set is the same as their </a:t>
            </a:r>
            <a:r>
              <a:rPr lang="en-US" altLang="zh-CN" sz="2000" dirty="0" smtClean="0"/>
              <a:t>training set.</a:t>
            </a:r>
          </a:p>
          <a:p>
            <a:pPr marL="285750" indent="-285750">
              <a:buFont typeface="Arial" panose="020B0604020202020204" pitchFamily="34" charset="0"/>
              <a:buChar char="•"/>
            </a:pPr>
            <a:r>
              <a:rPr lang="en-US" altLang="zh-CN" sz="2000" dirty="0"/>
              <a:t>t</a:t>
            </a:r>
            <a:r>
              <a:rPr lang="en-US" altLang="zh-CN" sz="2000" dirty="0" smtClean="0"/>
              <a:t>o </a:t>
            </a:r>
            <a:r>
              <a:rPr lang="en-US" altLang="zh-CN" sz="2000" dirty="0"/>
              <a:t>obtain the full Java train set, </a:t>
            </a:r>
            <a:r>
              <a:rPr lang="en-US" altLang="zh-CN" sz="2000" dirty="0" smtClean="0"/>
              <a:t>we collect </a:t>
            </a:r>
            <a:r>
              <a:rPr lang="en-US" altLang="zh-CN" sz="2000" dirty="0"/>
              <a:t>all of the files in the Java </a:t>
            </a:r>
            <a:r>
              <a:rPr lang="en-US" altLang="zh-CN" sz="2000" dirty="0" err="1"/>
              <a:t>Github</a:t>
            </a:r>
            <a:r>
              <a:rPr lang="en-US" altLang="zh-CN" sz="2000" dirty="0"/>
              <a:t> corpus that do not occur in the validation or test set. </a:t>
            </a:r>
            <a:endParaRPr lang="en-US" altLang="zh-CN" sz="2000" dirty="0" smtClean="0"/>
          </a:p>
          <a:p>
            <a:pPr marL="285750" indent="-285750">
              <a:buFont typeface="Arial" panose="020B0604020202020204" pitchFamily="34" charset="0"/>
              <a:buChar char="•"/>
            </a:pPr>
            <a:r>
              <a:rPr lang="en-US" altLang="zh-CN" sz="2000" dirty="0" smtClean="0"/>
              <a:t>sampled </a:t>
            </a:r>
            <a:r>
              <a:rPr lang="en-US" altLang="zh-CN" sz="2000" dirty="0"/>
              <a:t>1000 random projects for the </a:t>
            </a:r>
            <a:r>
              <a:rPr lang="en-US" altLang="zh-CN" sz="2000" dirty="0" err="1"/>
              <a:t>subword</a:t>
            </a:r>
            <a:r>
              <a:rPr lang="en-US" altLang="zh-CN" sz="2000" dirty="0"/>
              <a:t> encoding data set, and the remaining projects were used as the full train set.</a:t>
            </a:r>
            <a:endParaRPr lang="zh-CN" altLang="en-US" sz="2000" dirty="0"/>
          </a:p>
        </p:txBody>
      </p:sp>
    </p:spTree>
    <p:extLst>
      <p:ext uri="{BB962C8B-B14F-4D97-AF65-F5344CB8AC3E}">
        <p14:creationId xmlns:p14="http://schemas.microsoft.com/office/powerpoint/2010/main" val="77977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4" name="矩形 3"/>
          <p:cNvSpPr/>
          <p:nvPr/>
        </p:nvSpPr>
        <p:spPr>
          <a:xfrm>
            <a:off x="409391" y="1401859"/>
            <a:ext cx="5702711" cy="400110"/>
          </a:xfrm>
          <a:prstGeom prst="rect">
            <a:avLst/>
          </a:prstGeom>
        </p:spPr>
        <p:txBody>
          <a:bodyPr wrap="square">
            <a:spAutoFit/>
          </a:bodyPr>
          <a:lstStyle/>
          <a:p>
            <a:r>
              <a:rPr lang="en-US" altLang="zh-CN" sz="2000" b="1" dirty="0" smtClean="0"/>
              <a:t>Metrics</a:t>
            </a:r>
          </a:p>
        </p:txBody>
      </p:sp>
      <p:sp>
        <p:nvSpPr>
          <p:cNvPr id="5" name="矩形 4"/>
          <p:cNvSpPr/>
          <p:nvPr/>
        </p:nvSpPr>
        <p:spPr>
          <a:xfrm>
            <a:off x="511276" y="1817358"/>
            <a:ext cx="3033203" cy="400110"/>
          </a:xfrm>
          <a:prstGeom prst="rect">
            <a:avLst/>
          </a:prstGeom>
        </p:spPr>
        <p:txBody>
          <a:bodyPr wrap="none">
            <a:spAutoFit/>
          </a:bodyPr>
          <a:lstStyle/>
          <a:p>
            <a:r>
              <a:rPr lang="en-US" altLang="zh-CN" sz="2000" dirty="0"/>
              <a:t>Cross Entropy and MRR </a:t>
            </a:r>
            <a:endParaRPr lang="zh-CN" altLang="en-US" sz="2000" dirty="0"/>
          </a:p>
        </p:txBody>
      </p:sp>
      <p:sp>
        <p:nvSpPr>
          <p:cNvPr id="7" name="矩形 6"/>
          <p:cNvSpPr/>
          <p:nvPr/>
        </p:nvSpPr>
        <p:spPr>
          <a:xfrm>
            <a:off x="409391" y="2327312"/>
            <a:ext cx="1989840" cy="400110"/>
          </a:xfrm>
          <a:prstGeom prst="rect">
            <a:avLst/>
          </a:prstGeom>
        </p:spPr>
        <p:txBody>
          <a:bodyPr wrap="none">
            <a:spAutoFit/>
          </a:bodyPr>
          <a:lstStyle/>
          <a:p>
            <a:r>
              <a:rPr lang="zh-CN" altLang="en-US" sz="2000" b="1" dirty="0"/>
              <a:t>Test Scenarios</a:t>
            </a:r>
          </a:p>
        </p:txBody>
      </p:sp>
      <p:sp>
        <p:nvSpPr>
          <p:cNvPr id="8" name="矩形 7"/>
          <p:cNvSpPr/>
          <p:nvPr/>
        </p:nvSpPr>
        <p:spPr>
          <a:xfrm>
            <a:off x="511276" y="2833499"/>
            <a:ext cx="11543072" cy="2246769"/>
          </a:xfrm>
          <a:prstGeom prst="rect">
            <a:avLst/>
          </a:prstGeom>
        </p:spPr>
        <p:txBody>
          <a:bodyPr wrap="square">
            <a:spAutoFit/>
          </a:bodyPr>
          <a:lstStyle/>
          <a:p>
            <a:pPr marL="285750" indent="-285750">
              <a:buFont typeface="Arial" panose="020B0604020202020204" pitchFamily="34" charset="0"/>
              <a:buChar char="•"/>
            </a:pPr>
            <a:r>
              <a:rPr lang="zh-CN" altLang="en-US" sz="2000" dirty="0"/>
              <a:t>Static </a:t>
            </a:r>
            <a:r>
              <a:rPr lang="zh-CN" altLang="en-US" sz="2000" dirty="0" smtClean="0"/>
              <a:t>tests</a:t>
            </a:r>
            <a:r>
              <a:rPr lang="en-US" altLang="zh-CN" sz="2000" dirty="0"/>
              <a:t>: The model is first trained on a fixed training corpus</a:t>
            </a:r>
            <a:r>
              <a:rPr lang="en-US" altLang="zh-CN" sz="2000" dirty="0" smtClean="0"/>
              <a:t>, and </a:t>
            </a:r>
            <a:r>
              <a:rPr lang="en-US" altLang="zh-CN" sz="2000" dirty="0"/>
              <a:t>is later evaluated on a separate test </a:t>
            </a:r>
            <a:r>
              <a:rPr lang="en-US" altLang="zh-CN" sz="2000" dirty="0" smtClean="0"/>
              <a:t>dataset.</a:t>
            </a:r>
          </a:p>
          <a:p>
            <a:pPr marL="285750" indent="-285750">
              <a:buFont typeface="Arial" panose="020B0604020202020204" pitchFamily="34" charset="0"/>
              <a:buChar char="•"/>
            </a:pPr>
            <a:r>
              <a:rPr lang="en-US" altLang="zh-CN" sz="2000" dirty="0"/>
              <a:t>Dynamic </a:t>
            </a:r>
            <a:r>
              <a:rPr lang="en-US" altLang="zh-CN" sz="2000" dirty="0" smtClean="0"/>
              <a:t>tests: The </a:t>
            </a:r>
            <a:r>
              <a:rPr lang="en-US" altLang="zh-CN" sz="2000" dirty="0"/>
              <a:t>model is allowed to update </a:t>
            </a:r>
            <a:r>
              <a:rPr lang="en-US" altLang="zh-CN" sz="2000" dirty="0" smtClean="0"/>
              <a:t>its parameters </a:t>
            </a:r>
            <a:r>
              <a:rPr lang="en-US" altLang="zh-CN" sz="2000" dirty="0"/>
              <a:t>after it has made predictions on files in the test set.</a:t>
            </a:r>
          </a:p>
          <a:p>
            <a:pPr marL="285750" indent="-285750">
              <a:buFont typeface="Arial" panose="020B0604020202020204" pitchFamily="34" charset="0"/>
              <a:buChar char="•"/>
            </a:pPr>
            <a:r>
              <a:rPr lang="en-US" altLang="zh-CN" sz="2000" dirty="0"/>
              <a:t>Software Maintenance </a:t>
            </a:r>
            <a:r>
              <a:rPr lang="en-US" altLang="zh-CN" sz="2000" dirty="0" smtClean="0"/>
              <a:t>tests</a:t>
            </a:r>
            <a:r>
              <a:rPr lang="en-US" altLang="zh-CN" sz="2000" dirty="0"/>
              <a:t>: the LMs are tested on one file at a time in the test set. For each file, the full training set plus all other files in the test project apart from the file of interest is used as training </a:t>
            </a:r>
            <a:r>
              <a:rPr lang="en-US" altLang="zh-CN" sz="2000" dirty="0" smtClean="0"/>
              <a:t>data. </a:t>
            </a:r>
            <a:endParaRPr lang="zh-CN" altLang="en-US" sz="2000" dirty="0"/>
          </a:p>
        </p:txBody>
      </p:sp>
    </p:spTree>
    <p:extLst>
      <p:ext uri="{BB962C8B-B14F-4D97-AF65-F5344CB8AC3E}">
        <p14:creationId xmlns:p14="http://schemas.microsoft.com/office/powerpoint/2010/main" val="2558445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4" name="矩形 3"/>
          <p:cNvSpPr/>
          <p:nvPr/>
        </p:nvSpPr>
        <p:spPr>
          <a:xfrm>
            <a:off x="462115" y="1326560"/>
            <a:ext cx="11474245" cy="400110"/>
          </a:xfrm>
          <a:prstGeom prst="rect">
            <a:avLst/>
          </a:prstGeom>
        </p:spPr>
        <p:txBody>
          <a:bodyPr wrap="square">
            <a:spAutoFit/>
          </a:bodyPr>
          <a:lstStyle/>
          <a:p>
            <a:r>
              <a:rPr lang="zh-CN" altLang="en-US" sz="2000" dirty="0"/>
              <a:t>RQ1. How does the performance </a:t>
            </a:r>
            <a:r>
              <a:rPr lang="zh-CN" altLang="en-US" sz="2000" dirty="0" smtClean="0"/>
              <a:t>of subunit </a:t>
            </a:r>
            <a:r>
              <a:rPr lang="zh-CN" altLang="en-US" sz="2000" dirty="0"/>
              <a:t>neural LMs </a:t>
            </a:r>
            <a:r>
              <a:rPr lang="zh-CN" altLang="en-US" sz="2000" dirty="0" smtClean="0"/>
              <a:t>compare to </a:t>
            </a:r>
            <a:r>
              <a:rPr lang="zh-CN" altLang="en-US" sz="2000" dirty="0"/>
              <a:t>state-of-the-art LMs for code?</a:t>
            </a:r>
          </a:p>
        </p:txBody>
      </p:sp>
      <p:pic>
        <p:nvPicPr>
          <p:cNvPr id="3" name="图片 2"/>
          <p:cNvPicPr>
            <a:picLocks noChangeAspect="1"/>
          </p:cNvPicPr>
          <p:nvPr/>
        </p:nvPicPr>
        <p:blipFill>
          <a:blip r:embed="rId3"/>
          <a:stretch>
            <a:fillRect/>
          </a:stretch>
        </p:blipFill>
        <p:spPr>
          <a:xfrm>
            <a:off x="578477" y="1791150"/>
            <a:ext cx="5006246" cy="4574869"/>
          </a:xfrm>
          <a:prstGeom prst="rect">
            <a:avLst/>
          </a:prstGeom>
        </p:spPr>
      </p:pic>
      <p:pic>
        <p:nvPicPr>
          <p:cNvPr id="7" name="图片 6"/>
          <p:cNvPicPr>
            <a:picLocks noChangeAspect="1"/>
          </p:cNvPicPr>
          <p:nvPr/>
        </p:nvPicPr>
        <p:blipFill>
          <a:blip r:embed="rId4"/>
          <a:stretch>
            <a:fillRect/>
          </a:stretch>
        </p:blipFill>
        <p:spPr>
          <a:xfrm>
            <a:off x="6079164" y="1755877"/>
            <a:ext cx="5021455" cy="4610142"/>
          </a:xfrm>
          <a:prstGeom prst="rect">
            <a:avLst/>
          </a:prstGeom>
        </p:spPr>
      </p:pic>
    </p:spTree>
    <p:extLst>
      <p:ext uri="{BB962C8B-B14F-4D97-AF65-F5344CB8AC3E}">
        <p14:creationId xmlns:p14="http://schemas.microsoft.com/office/powerpoint/2010/main" val="1691650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688"/>
            <a:ext cx="10515600" cy="1325563"/>
          </a:xfrm>
        </p:spPr>
        <p:txBody>
          <a:bodyPr/>
          <a:lstStyle/>
          <a:p>
            <a:r>
              <a:rPr lang="en-US" altLang="zh-CN" dirty="0" smtClean="0"/>
              <a:t>Introduction</a:t>
            </a:r>
            <a:endParaRPr lang="zh-CN" altLang="en-US" dirty="0"/>
          </a:p>
        </p:txBody>
      </p:sp>
      <p:sp>
        <p:nvSpPr>
          <p:cNvPr id="8" name="矩形 7"/>
          <p:cNvSpPr/>
          <p:nvPr/>
        </p:nvSpPr>
        <p:spPr>
          <a:xfrm>
            <a:off x="322906" y="1265283"/>
            <a:ext cx="11775541" cy="1015663"/>
          </a:xfrm>
          <a:prstGeom prst="rect">
            <a:avLst/>
          </a:prstGeom>
        </p:spPr>
        <p:txBody>
          <a:bodyPr wrap="square">
            <a:spAutoFit/>
          </a:bodyPr>
          <a:lstStyle/>
          <a:p>
            <a:r>
              <a:rPr lang="en-US" altLang="zh-CN" sz="2000" dirty="0" smtClean="0"/>
              <a:t>Much </a:t>
            </a:r>
            <a:r>
              <a:rPr lang="en-US" altLang="zh-CN" sz="2000" dirty="0"/>
              <a:t>of software is natural, that is, because software is written for humans to read, it displays some of the same statistical properties as natural language. There is now a large literature on language modeling for </a:t>
            </a:r>
            <a:r>
              <a:rPr lang="en-US" altLang="zh-CN" sz="2000" dirty="0" smtClean="0"/>
              <a:t>code.</a:t>
            </a:r>
            <a:endParaRPr lang="zh-CN" altLang="en-US" sz="2000" dirty="0"/>
          </a:p>
        </p:txBody>
      </p:sp>
      <p:sp>
        <p:nvSpPr>
          <p:cNvPr id="9" name="矩形 8"/>
          <p:cNvSpPr/>
          <p:nvPr/>
        </p:nvSpPr>
        <p:spPr>
          <a:xfrm>
            <a:off x="322906" y="2494360"/>
            <a:ext cx="11736309" cy="1015663"/>
          </a:xfrm>
          <a:prstGeom prst="rect">
            <a:avLst/>
          </a:prstGeom>
        </p:spPr>
        <p:txBody>
          <a:bodyPr wrap="square">
            <a:spAutoFit/>
          </a:bodyPr>
          <a:lstStyle/>
          <a:p>
            <a:r>
              <a:rPr lang="en-US" altLang="zh-CN" sz="2000" dirty="0" smtClean="0"/>
              <a:t>T</a:t>
            </a:r>
            <a:r>
              <a:rPr lang="zh-CN" altLang="en-US" sz="2000" dirty="0" smtClean="0"/>
              <a:t>here </a:t>
            </a:r>
            <a:r>
              <a:rPr lang="zh-CN" altLang="en-US" sz="2000" dirty="0"/>
              <a:t>is a key general challenge in deep learning models of code, which significantly hinders their </a:t>
            </a:r>
            <a:r>
              <a:rPr lang="zh-CN" altLang="en-US" sz="2000" dirty="0" smtClean="0"/>
              <a:t>usefulness</a:t>
            </a:r>
            <a:r>
              <a:rPr lang="en-US" altLang="zh-CN" sz="2000" dirty="0" smtClean="0"/>
              <a:t> —— </a:t>
            </a:r>
            <a:r>
              <a:rPr lang="zh-CN" altLang="en-US" sz="2000" dirty="0" smtClean="0"/>
              <a:t>out of vocabulary </a:t>
            </a:r>
            <a:r>
              <a:rPr lang="zh-CN" altLang="en-US" sz="2000" dirty="0"/>
              <a:t>(OOV) problem, which is that new identifier names are continuously invented by </a:t>
            </a:r>
            <a:r>
              <a:rPr lang="zh-CN" altLang="en-US" sz="2000" dirty="0" smtClean="0"/>
              <a:t>developers.</a:t>
            </a:r>
            <a:endParaRPr lang="zh-CN" altLang="en-US" sz="2000" dirty="0"/>
          </a:p>
        </p:txBody>
      </p:sp>
      <p:sp>
        <p:nvSpPr>
          <p:cNvPr id="10" name="矩形 9"/>
          <p:cNvSpPr/>
          <p:nvPr/>
        </p:nvSpPr>
        <p:spPr>
          <a:xfrm>
            <a:off x="322906" y="3769442"/>
            <a:ext cx="11869093" cy="1323439"/>
          </a:xfrm>
          <a:prstGeom prst="rect">
            <a:avLst/>
          </a:prstGeom>
        </p:spPr>
        <p:txBody>
          <a:bodyPr wrap="square">
            <a:spAutoFit/>
          </a:bodyPr>
          <a:lstStyle/>
          <a:p>
            <a:r>
              <a:rPr lang="zh-CN" altLang="en-US" sz="2000" dirty="0"/>
              <a:t>Hellendoorn and Devanbu </a:t>
            </a:r>
            <a:r>
              <a:rPr lang="zh-CN" altLang="en-US" sz="2000" dirty="0" smtClean="0"/>
              <a:t>[</a:t>
            </a:r>
            <a:r>
              <a:rPr lang="en-US" altLang="zh-CN" sz="2000" dirty="0" smtClean="0"/>
              <a:t>1</a:t>
            </a:r>
            <a:r>
              <a:rPr lang="zh-CN" altLang="en-US" sz="2000" dirty="0" smtClean="0"/>
              <a:t>] </a:t>
            </a:r>
            <a:r>
              <a:rPr lang="zh-CN" altLang="en-US" sz="2000" dirty="0"/>
              <a:t>present a n-gram </a:t>
            </a:r>
            <a:r>
              <a:rPr lang="zh-CN" altLang="en-US" sz="2000" dirty="0" smtClean="0"/>
              <a:t>LM with </a:t>
            </a:r>
            <a:r>
              <a:rPr lang="zh-CN" altLang="en-US" sz="2000" dirty="0"/>
              <a:t>several code-specific extensions. This enhanced n-gram model shows improved performance over an off-the-shelf neural language model for </a:t>
            </a:r>
            <a:r>
              <a:rPr lang="zh-CN" altLang="en-US" sz="2000" dirty="0" smtClean="0"/>
              <a:t>code </a:t>
            </a:r>
            <a:r>
              <a:rPr lang="en-US" altLang="zh-CN" sz="2000" dirty="0" smtClean="0"/>
              <a:t>and raise </a:t>
            </a:r>
            <a:r>
              <a:rPr lang="en-US" altLang="zh-CN" sz="2000" dirty="0"/>
              <a:t>the provocative suggestion that </a:t>
            </a:r>
            <a:r>
              <a:rPr lang="en-US" altLang="zh-CN" sz="2000" dirty="0" smtClean="0"/>
              <a:t>deep models might </a:t>
            </a:r>
            <a:r>
              <a:rPr lang="en-US" altLang="zh-CN" sz="2000" dirty="0"/>
              <a:t>not be the best choice for modeling </a:t>
            </a:r>
            <a:r>
              <a:rPr lang="en-US" altLang="zh-CN" sz="2000" dirty="0" smtClean="0"/>
              <a:t>source </a:t>
            </a:r>
            <a:r>
              <a:rPr lang="en-US" altLang="zh-CN" sz="2000" dirty="0"/>
              <a:t>code.</a:t>
            </a:r>
            <a:endParaRPr lang="zh-CN" altLang="en-US" sz="2000" dirty="0"/>
          </a:p>
        </p:txBody>
      </p:sp>
      <p:sp>
        <p:nvSpPr>
          <p:cNvPr id="11" name="矩形 10"/>
          <p:cNvSpPr/>
          <p:nvPr/>
        </p:nvSpPr>
        <p:spPr>
          <a:xfrm>
            <a:off x="0" y="6462934"/>
            <a:ext cx="12098448" cy="307777"/>
          </a:xfrm>
          <a:prstGeom prst="rect">
            <a:avLst/>
          </a:prstGeom>
        </p:spPr>
        <p:txBody>
          <a:bodyPr wrap="square">
            <a:spAutoFit/>
          </a:bodyPr>
          <a:lstStyle/>
          <a:p>
            <a:r>
              <a:rPr lang="en-US" altLang="zh-CN" sz="1400" dirty="0" smtClean="0"/>
              <a:t>[1] </a:t>
            </a:r>
            <a:r>
              <a:rPr lang="zh-CN" altLang="en-US" sz="1400" dirty="0" smtClean="0"/>
              <a:t>Vincent </a:t>
            </a:r>
            <a:r>
              <a:rPr lang="zh-CN" altLang="en-US" sz="1400" dirty="0"/>
              <a:t>J. Hellendoorn and Premkumar Devanbu. 2017. Are Deep Neural </a:t>
            </a:r>
            <a:r>
              <a:rPr lang="zh-CN" altLang="en-US" sz="1400" dirty="0" smtClean="0"/>
              <a:t>Networks </a:t>
            </a:r>
            <a:r>
              <a:rPr lang="zh-CN" altLang="en-US" sz="1400" dirty="0"/>
              <a:t>the Best Choice for Modeling Source Code</a:t>
            </a:r>
            <a:r>
              <a:rPr lang="zh-CN" altLang="en-US" sz="1400" dirty="0" smtClean="0"/>
              <a:t>? (</a:t>
            </a:r>
            <a:r>
              <a:rPr lang="zh-CN" altLang="en-US" sz="1400" dirty="0"/>
              <a:t>ESEC/FSE2017</a:t>
            </a:r>
            <a:r>
              <a:rPr lang="zh-CN" altLang="en-US" sz="1400" dirty="0" smtClean="0"/>
              <a:t>)</a:t>
            </a:r>
            <a:endParaRPr lang="zh-CN" altLang="en-US" sz="1400" dirty="0"/>
          </a:p>
        </p:txBody>
      </p:sp>
    </p:spTree>
    <p:extLst>
      <p:ext uri="{BB962C8B-B14F-4D97-AF65-F5344CB8AC3E}">
        <p14:creationId xmlns:p14="http://schemas.microsoft.com/office/powerpoint/2010/main" val="658781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4" name="矩形 3"/>
          <p:cNvSpPr/>
          <p:nvPr/>
        </p:nvSpPr>
        <p:spPr>
          <a:xfrm>
            <a:off x="462115" y="1326560"/>
            <a:ext cx="11474245" cy="707886"/>
          </a:xfrm>
          <a:prstGeom prst="rect">
            <a:avLst/>
          </a:prstGeom>
        </p:spPr>
        <p:txBody>
          <a:bodyPr wrap="square">
            <a:spAutoFit/>
          </a:bodyPr>
          <a:lstStyle/>
          <a:p>
            <a:r>
              <a:rPr lang="zh-CN" altLang="en-US" sz="2000" dirty="0" smtClean="0"/>
              <a:t>RQ</a:t>
            </a:r>
            <a:r>
              <a:rPr lang="en-US" altLang="zh-CN" sz="2000" dirty="0" smtClean="0"/>
              <a:t>2</a:t>
            </a:r>
            <a:r>
              <a:rPr lang="zh-CN" altLang="en-US" sz="2000" dirty="0" smtClean="0"/>
              <a:t>. </a:t>
            </a:r>
            <a:r>
              <a:rPr lang="en-US" altLang="zh-CN" sz="2000" dirty="0"/>
              <a:t>Are </a:t>
            </a:r>
            <a:r>
              <a:rPr lang="en-US" altLang="zh-CN" sz="2000" dirty="0" err="1"/>
              <a:t>subword</a:t>
            </a:r>
            <a:r>
              <a:rPr lang="en-US" altLang="zh-CN" sz="2000" dirty="0"/>
              <a:t> unit NLMs effectively trainable on large </a:t>
            </a:r>
            <a:r>
              <a:rPr lang="en-US" altLang="zh-CN" sz="2000" dirty="0" smtClean="0"/>
              <a:t>code corpora</a:t>
            </a:r>
            <a:r>
              <a:rPr lang="en-US" altLang="zh-CN" sz="2000" dirty="0"/>
              <a:t>, such as </a:t>
            </a:r>
            <a:r>
              <a:rPr lang="en-US" altLang="zh-CN" sz="2000" dirty="0" err="1"/>
              <a:t>giga</a:t>
            </a:r>
            <a:r>
              <a:rPr lang="en-US" altLang="zh-CN" sz="2000" dirty="0"/>
              <a:t>-token corpora? Does the additional training </a:t>
            </a:r>
            <a:r>
              <a:rPr lang="en-US" altLang="zh-CN" sz="2000" dirty="0" smtClean="0"/>
              <a:t>data yield significant performance </a:t>
            </a:r>
            <a:r>
              <a:rPr lang="en-US" altLang="zh-CN" sz="2000" dirty="0"/>
              <a:t>improvements? </a:t>
            </a:r>
            <a:endParaRPr lang="zh-CN" altLang="en-US" sz="2000" dirty="0"/>
          </a:p>
        </p:txBody>
      </p:sp>
      <p:pic>
        <p:nvPicPr>
          <p:cNvPr id="7" name="图片 6"/>
          <p:cNvPicPr>
            <a:picLocks noChangeAspect="1"/>
          </p:cNvPicPr>
          <p:nvPr/>
        </p:nvPicPr>
        <p:blipFill>
          <a:blip r:embed="rId3"/>
          <a:stretch>
            <a:fillRect/>
          </a:stretch>
        </p:blipFill>
        <p:spPr>
          <a:xfrm>
            <a:off x="558813" y="2184440"/>
            <a:ext cx="5006246" cy="4574869"/>
          </a:xfrm>
          <a:prstGeom prst="rect">
            <a:avLst/>
          </a:prstGeom>
        </p:spPr>
      </p:pic>
      <p:pic>
        <p:nvPicPr>
          <p:cNvPr id="8" name="图片 7"/>
          <p:cNvPicPr>
            <a:picLocks noChangeAspect="1"/>
          </p:cNvPicPr>
          <p:nvPr/>
        </p:nvPicPr>
        <p:blipFill>
          <a:blip r:embed="rId4"/>
          <a:stretch>
            <a:fillRect/>
          </a:stretch>
        </p:blipFill>
        <p:spPr>
          <a:xfrm>
            <a:off x="6059500" y="2149167"/>
            <a:ext cx="5021455" cy="4610142"/>
          </a:xfrm>
          <a:prstGeom prst="rect">
            <a:avLst/>
          </a:prstGeom>
        </p:spPr>
      </p:pic>
    </p:spTree>
    <p:extLst>
      <p:ext uri="{BB962C8B-B14F-4D97-AF65-F5344CB8AC3E}">
        <p14:creationId xmlns:p14="http://schemas.microsoft.com/office/powerpoint/2010/main" val="1148921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4" name="矩形 3"/>
          <p:cNvSpPr/>
          <p:nvPr/>
        </p:nvSpPr>
        <p:spPr>
          <a:xfrm>
            <a:off x="462115" y="1326560"/>
            <a:ext cx="11474245" cy="400110"/>
          </a:xfrm>
          <a:prstGeom prst="rect">
            <a:avLst/>
          </a:prstGeom>
        </p:spPr>
        <p:txBody>
          <a:bodyPr wrap="square">
            <a:spAutoFit/>
          </a:bodyPr>
          <a:lstStyle/>
          <a:p>
            <a:r>
              <a:rPr lang="en-US" altLang="zh-CN" sz="2000" dirty="0"/>
              <a:t>RQ3. </a:t>
            </a:r>
            <a:r>
              <a:rPr lang="en-US" altLang="zh-CN" sz="2000" dirty="0" smtClean="0"/>
              <a:t>How does </a:t>
            </a:r>
            <a:r>
              <a:rPr lang="en-US" altLang="zh-CN" sz="2000" dirty="0"/>
              <a:t>the performance </a:t>
            </a:r>
            <a:r>
              <a:rPr lang="en-US" altLang="zh-CN" sz="2000" dirty="0" smtClean="0"/>
              <a:t>of </a:t>
            </a:r>
            <a:r>
              <a:rPr lang="en-US" altLang="zh-CN" sz="2000" dirty="0" err="1" smtClean="0"/>
              <a:t>subword</a:t>
            </a:r>
            <a:r>
              <a:rPr lang="en-US" altLang="zh-CN" sz="2000" dirty="0" smtClean="0"/>
              <a:t> unit NLMs vary across programming languages</a:t>
            </a:r>
            <a:r>
              <a:rPr lang="en-US" altLang="zh-CN" sz="2000" dirty="0"/>
              <a:t>?</a:t>
            </a:r>
            <a:endParaRPr lang="zh-CN" altLang="en-US" sz="2000" dirty="0"/>
          </a:p>
        </p:txBody>
      </p:sp>
      <p:pic>
        <p:nvPicPr>
          <p:cNvPr id="3" name="图片 2"/>
          <p:cNvPicPr>
            <a:picLocks noChangeAspect="1"/>
          </p:cNvPicPr>
          <p:nvPr/>
        </p:nvPicPr>
        <p:blipFill>
          <a:blip r:embed="rId3"/>
          <a:stretch>
            <a:fillRect/>
          </a:stretch>
        </p:blipFill>
        <p:spPr>
          <a:xfrm>
            <a:off x="462115" y="2218283"/>
            <a:ext cx="5476283" cy="3591249"/>
          </a:xfrm>
          <a:prstGeom prst="rect">
            <a:avLst/>
          </a:prstGeom>
        </p:spPr>
      </p:pic>
      <p:pic>
        <p:nvPicPr>
          <p:cNvPr id="5" name="图片 4"/>
          <p:cNvPicPr>
            <a:picLocks noChangeAspect="1"/>
          </p:cNvPicPr>
          <p:nvPr/>
        </p:nvPicPr>
        <p:blipFill>
          <a:blip r:embed="rId4"/>
          <a:stretch>
            <a:fillRect/>
          </a:stretch>
        </p:blipFill>
        <p:spPr>
          <a:xfrm>
            <a:off x="6066478" y="2218283"/>
            <a:ext cx="5869882" cy="3563571"/>
          </a:xfrm>
          <a:prstGeom prst="rect">
            <a:avLst/>
          </a:prstGeom>
        </p:spPr>
      </p:pic>
    </p:spTree>
    <p:extLst>
      <p:ext uri="{BB962C8B-B14F-4D97-AF65-F5344CB8AC3E}">
        <p14:creationId xmlns:p14="http://schemas.microsoft.com/office/powerpoint/2010/main" val="667689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4" name="矩形 3"/>
          <p:cNvSpPr/>
          <p:nvPr/>
        </p:nvSpPr>
        <p:spPr>
          <a:xfrm>
            <a:off x="462115" y="1326560"/>
            <a:ext cx="11474245" cy="400110"/>
          </a:xfrm>
          <a:prstGeom prst="rect">
            <a:avLst/>
          </a:prstGeom>
        </p:spPr>
        <p:txBody>
          <a:bodyPr wrap="square">
            <a:spAutoFit/>
          </a:bodyPr>
          <a:lstStyle/>
          <a:p>
            <a:r>
              <a:rPr lang="en-US" altLang="zh-CN" sz="2000" dirty="0"/>
              <a:t>RQ3. </a:t>
            </a:r>
            <a:r>
              <a:rPr lang="en-US" altLang="zh-CN" sz="2000" dirty="0" smtClean="0"/>
              <a:t>How does </a:t>
            </a:r>
            <a:r>
              <a:rPr lang="en-US" altLang="zh-CN" sz="2000" dirty="0"/>
              <a:t>the performance </a:t>
            </a:r>
            <a:r>
              <a:rPr lang="en-US" altLang="zh-CN" sz="2000" dirty="0" smtClean="0"/>
              <a:t>of </a:t>
            </a:r>
            <a:r>
              <a:rPr lang="en-US" altLang="zh-CN" sz="2000" dirty="0" err="1" smtClean="0"/>
              <a:t>subword</a:t>
            </a:r>
            <a:r>
              <a:rPr lang="en-US" altLang="zh-CN" sz="2000" dirty="0" smtClean="0"/>
              <a:t> unit NLMs vary across programming languages</a:t>
            </a:r>
            <a:r>
              <a:rPr lang="en-US" altLang="zh-CN" sz="2000" dirty="0"/>
              <a:t>?</a:t>
            </a:r>
            <a:endParaRPr lang="zh-CN" altLang="en-US" sz="2000" dirty="0"/>
          </a:p>
        </p:txBody>
      </p:sp>
      <p:pic>
        <p:nvPicPr>
          <p:cNvPr id="6" name="图片 5"/>
          <p:cNvPicPr>
            <a:picLocks noChangeAspect="1"/>
          </p:cNvPicPr>
          <p:nvPr/>
        </p:nvPicPr>
        <p:blipFill>
          <a:blip r:embed="rId2"/>
          <a:stretch>
            <a:fillRect/>
          </a:stretch>
        </p:blipFill>
        <p:spPr>
          <a:xfrm>
            <a:off x="308360" y="2216978"/>
            <a:ext cx="5476569" cy="3557932"/>
          </a:xfrm>
          <a:prstGeom prst="rect">
            <a:avLst/>
          </a:prstGeom>
        </p:spPr>
      </p:pic>
      <p:pic>
        <p:nvPicPr>
          <p:cNvPr id="7" name="图片 6"/>
          <p:cNvPicPr>
            <a:picLocks noChangeAspect="1"/>
          </p:cNvPicPr>
          <p:nvPr/>
        </p:nvPicPr>
        <p:blipFill>
          <a:blip r:embed="rId3"/>
          <a:stretch>
            <a:fillRect/>
          </a:stretch>
        </p:blipFill>
        <p:spPr>
          <a:xfrm>
            <a:off x="6056672" y="2391735"/>
            <a:ext cx="5686774" cy="3383175"/>
          </a:xfrm>
          <a:prstGeom prst="rect">
            <a:avLst/>
          </a:prstGeom>
        </p:spPr>
      </p:pic>
    </p:spTree>
    <p:extLst>
      <p:ext uri="{BB962C8B-B14F-4D97-AF65-F5344CB8AC3E}">
        <p14:creationId xmlns:p14="http://schemas.microsoft.com/office/powerpoint/2010/main" val="790780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4" name="矩形 3"/>
          <p:cNvSpPr/>
          <p:nvPr/>
        </p:nvSpPr>
        <p:spPr>
          <a:xfrm>
            <a:off x="462115" y="1326560"/>
            <a:ext cx="11474245" cy="707886"/>
          </a:xfrm>
          <a:prstGeom prst="rect">
            <a:avLst/>
          </a:prstGeom>
        </p:spPr>
        <p:txBody>
          <a:bodyPr wrap="square">
            <a:spAutoFit/>
          </a:bodyPr>
          <a:lstStyle/>
          <a:p>
            <a:r>
              <a:rPr lang="en-US" altLang="zh-CN" sz="2000" dirty="0"/>
              <a:t>RQ4. Is the dynamic updating procedure effective at </a:t>
            </a:r>
            <a:r>
              <a:rPr lang="en-US" altLang="zh-CN" sz="2000" dirty="0" smtClean="0"/>
              <a:t>dynamically updating </a:t>
            </a:r>
            <a:r>
              <a:rPr lang="en-US" altLang="zh-CN" sz="2000" dirty="0" err="1"/>
              <a:t>subword</a:t>
            </a:r>
            <a:r>
              <a:rPr lang="en-US" altLang="zh-CN" sz="2000" dirty="0"/>
              <a:t> unit NLMs to new projects?</a:t>
            </a:r>
            <a:endParaRPr lang="zh-CN" altLang="en-US" sz="2000" dirty="0"/>
          </a:p>
        </p:txBody>
      </p:sp>
      <p:pic>
        <p:nvPicPr>
          <p:cNvPr id="8" name="图片 7"/>
          <p:cNvPicPr>
            <a:picLocks noChangeAspect="1"/>
          </p:cNvPicPr>
          <p:nvPr/>
        </p:nvPicPr>
        <p:blipFill>
          <a:blip r:embed="rId3"/>
          <a:stretch>
            <a:fillRect/>
          </a:stretch>
        </p:blipFill>
        <p:spPr>
          <a:xfrm>
            <a:off x="539148" y="2194273"/>
            <a:ext cx="5006246" cy="4574869"/>
          </a:xfrm>
          <a:prstGeom prst="rect">
            <a:avLst/>
          </a:prstGeom>
        </p:spPr>
      </p:pic>
      <p:pic>
        <p:nvPicPr>
          <p:cNvPr id="9" name="图片 8"/>
          <p:cNvPicPr>
            <a:picLocks noChangeAspect="1"/>
          </p:cNvPicPr>
          <p:nvPr/>
        </p:nvPicPr>
        <p:blipFill>
          <a:blip r:embed="rId4"/>
          <a:stretch>
            <a:fillRect/>
          </a:stretch>
        </p:blipFill>
        <p:spPr>
          <a:xfrm>
            <a:off x="6039835" y="2159000"/>
            <a:ext cx="5021455" cy="4610142"/>
          </a:xfrm>
          <a:prstGeom prst="rect">
            <a:avLst/>
          </a:prstGeom>
        </p:spPr>
      </p:pic>
    </p:spTree>
    <p:extLst>
      <p:ext uri="{BB962C8B-B14F-4D97-AF65-F5344CB8AC3E}">
        <p14:creationId xmlns:p14="http://schemas.microsoft.com/office/powerpoint/2010/main" val="2681007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Conclusions</a:t>
            </a:r>
            <a:endParaRPr lang="zh-CN" altLang="en-US" dirty="0"/>
          </a:p>
        </p:txBody>
      </p:sp>
      <p:sp>
        <p:nvSpPr>
          <p:cNvPr id="5" name="矩形 4"/>
          <p:cNvSpPr/>
          <p:nvPr/>
        </p:nvSpPr>
        <p:spPr>
          <a:xfrm>
            <a:off x="416515" y="1294915"/>
            <a:ext cx="11667330" cy="4093428"/>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zh-CN" sz="2000" dirty="0"/>
              <a:t>Presented a new open-vocabulary neural language model for source code.</a:t>
            </a:r>
          </a:p>
          <a:p>
            <a:pPr marL="285750" indent="-285750">
              <a:spcAft>
                <a:spcPts val="600"/>
              </a:spcAft>
              <a:buFont typeface="Arial" panose="020B0604020202020204" pitchFamily="34" charset="0"/>
              <a:buChar char="•"/>
            </a:pPr>
            <a:r>
              <a:rPr lang="en-US" altLang="zh-CN" sz="2000" dirty="0"/>
              <a:t>By defining the model on </a:t>
            </a:r>
            <a:r>
              <a:rPr lang="en-US" altLang="zh-CN" sz="2000" dirty="0" err="1"/>
              <a:t>subword</a:t>
            </a:r>
            <a:r>
              <a:rPr lang="en-US" altLang="zh-CN" sz="2000" dirty="0"/>
              <a:t> units, the model is able to handle neologisms, while keeping the size of the model relatively small. </a:t>
            </a:r>
          </a:p>
          <a:p>
            <a:pPr marL="285750" indent="-285750">
              <a:spcAft>
                <a:spcPts val="600"/>
              </a:spcAft>
              <a:buFont typeface="Arial" panose="020B0604020202020204" pitchFamily="34" charset="0"/>
              <a:buChar char="•"/>
            </a:pPr>
            <a:r>
              <a:rPr lang="en-US" altLang="zh-CN" sz="2000" dirty="0"/>
              <a:t>the general technique of using </a:t>
            </a:r>
            <a:r>
              <a:rPr lang="en-US" altLang="zh-CN" sz="2000" dirty="0" err="1"/>
              <a:t>subword</a:t>
            </a:r>
            <a:r>
              <a:rPr lang="en-US" altLang="zh-CN" sz="2000" dirty="0"/>
              <a:t> units is not limited to language modeling, but can easily be incorporated into many neural models of code </a:t>
            </a:r>
            <a:r>
              <a:rPr lang="en-US" altLang="zh-CN" sz="2000" dirty="0" smtClean="0"/>
              <a:t>tokens. This </a:t>
            </a:r>
            <a:r>
              <a:rPr lang="en-US" altLang="zh-CN" sz="2000" dirty="0"/>
              <a:t>idea could have broad application throughout software </a:t>
            </a:r>
            <a:r>
              <a:rPr lang="en-US" altLang="zh-CN" sz="2000" dirty="0" smtClean="0"/>
              <a:t>engineering:</a:t>
            </a:r>
          </a:p>
          <a:p>
            <a:pPr marL="742950" lvl="1" indent="-285750">
              <a:spcAft>
                <a:spcPts val="600"/>
              </a:spcAft>
              <a:buFont typeface="Arial" panose="020B0604020202020204" pitchFamily="34" charset="0"/>
              <a:buChar char="•"/>
            </a:pPr>
            <a:r>
              <a:rPr lang="en-US" altLang="zh-CN" sz="2000" dirty="0" smtClean="0"/>
              <a:t>suggest </a:t>
            </a:r>
            <a:r>
              <a:rPr lang="en-US" altLang="zh-CN" sz="2000" dirty="0"/>
              <a:t>readable function and class </a:t>
            </a:r>
            <a:r>
              <a:rPr lang="en-US" altLang="zh-CN" sz="2000" dirty="0" smtClean="0"/>
              <a:t>names</a:t>
            </a:r>
          </a:p>
          <a:p>
            <a:pPr marL="742950" lvl="1" indent="-285750">
              <a:spcAft>
                <a:spcPts val="600"/>
              </a:spcAft>
              <a:buFont typeface="Arial" panose="020B0604020202020204" pitchFamily="34" charset="0"/>
              <a:buChar char="•"/>
            </a:pPr>
            <a:r>
              <a:rPr lang="en-US" altLang="zh-CN" sz="2000" dirty="0" smtClean="0"/>
              <a:t>summarizing </a:t>
            </a:r>
            <a:r>
              <a:rPr lang="en-US" altLang="zh-CN" sz="2000" dirty="0"/>
              <a:t>source </a:t>
            </a:r>
            <a:r>
              <a:rPr lang="en-US" altLang="zh-CN" sz="2000" dirty="0" smtClean="0"/>
              <a:t>code</a:t>
            </a:r>
          </a:p>
          <a:p>
            <a:pPr marL="742950" lvl="1" indent="-285750">
              <a:spcAft>
                <a:spcPts val="600"/>
              </a:spcAft>
              <a:buFont typeface="Arial" panose="020B0604020202020204" pitchFamily="34" charset="0"/>
              <a:buChar char="•"/>
            </a:pPr>
            <a:r>
              <a:rPr lang="en-US" altLang="zh-CN" sz="2000" dirty="0" smtClean="0"/>
              <a:t>predicting </a:t>
            </a:r>
            <a:r>
              <a:rPr lang="en-US" altLang="zh-CN" sz="2000" dirty="0"/>
              <a:t>bugs </a:t>
            </a:r>
            <a:endParaRPr lang="en-US" altLang="zh-CN" sz="2000" dirty="0" smtClean="0"/>
          </a:p>
          <a:p>
            <a:pPr marL="742950" lvl="1" indent="-285750">
              <a:spcAft>
                <a:spcPts val="600"/>
              </a:spcAft>
              <a:buFont typeface="Arial" panose="020B0604020202020204" pitchFamily="34" charset="0"/>
              <a:buChar char="•"/>
            </a:pPr>
            <a:r>
              <a:rPr lang="en-US" altLang="zh-CN" sz="2000" dirty="0" smtClean="0"/>
              <a:t>detecting </a:t>
            </a:r>
            <a:r>
              <a:rPr lang="en-US" altLang="zh-CN" sz="2000" dirty="0"/>
              <a:t>code </a:t>
            </a:r>
            <a:r>
              <a:rPr lang="en-US" altLang="zh-CN" sz="2000" dirty="0" smtClean="0"/>
              <a:t>clones</a:t>
            </a:r>
          </a:p>
          <a:p>
            <a:pPr marL="742950" lvl="1" indent="-285750">
              <a:spcAft>
                <a:spcPts val="600"/>
              </a:spcAft>
              <a:buFont typeface="Arial" panose="020B0604020202020204" pitchFamily="34" charset="0"/>
              <a:buChar char="•"/>
            </a:pPr>
            <a:r>
              <a:rPr lang="en-US" altLang="zh-CN" sz="2000" dirty="0" smtClean="0"/>
              <a:t>…</a:t>
            </a:r>
            <a:endParaRPr lang="zh-CN" altLang="en-US" sz="2000" dirty="0"/>
          </a:p>
        </p:txBody>
      </p:sp>
    </p:spTree>
    <p:extLst>
      <p:ext uri="{BB962C8B-B14F-4D97-AF65-F5344CB8AC3E}">
        <p14:creationId xmlns:p14="http://schemas.microsoft.com/office/powerpoint/2010/main" val="4028640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Conclusions</a:t>
            </a:r>
            <a:endParaRPr lang="zh-CN" altLang="en-US" dirty="0"/>
          </a:p>
        </p:txBody>
      </p:sp>
      <p:sp>
        <p:nvSpPr>
          <p:cNvPr id="5" name="矩形 4"/>
          <p:cNvSpPr/>
          <p:nvPr/>
        </p:nvSpPr>
        <p:spPr>
          <a:xfrm>
            <a:off x="416515" y="1294914"/>
            <a:ext cx="6702040" cy="461665"/>
          </a:xfrm>
          <a:prstGeom prst="rect">
            <a:avLst/>
          </a:prstGeom>
        </p:spPr>
        <p:txBody>
          <a:bodyPr wrap="square">
            <a:spAutoFit/>
          </a:bodyPr>
          <a:lstStyle/>
          <a:p>
            <a:pPr>
              <a:spcAft>
                <a:spcPts val="600"/>
              </a:spcAft>
            </a:pPr>
            <a:r>
              <a:rPr lang="en-US" altLang="zh-CN" sz="2400" dirty="0" smtClean="0"/>
              <a:t>Limitations:</a:t>
            </a:r>
            <a:endParaRPr lang="zh-CN" altLang="en-US" sz="2400" dirty="0"/>
          </a:p>
        </p:txBody>
      </p:sp>
      <p:sp>
        <p:nvSpPr>
          <p:cNvPr id="4" name="矩形 3"/>
          <p:cNvSpPr/>
          <p:nvPr/>
        </p:nvSpPr>
        <p:spPr>
          <a:xfrm>
            <a:off x="500090" y="1909430"/>
            <a:ext cx="6702040" cy="1169551"/>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000" dirty="0" smtClean="0"/>
              <a:t>Token segmentation granularity</a:t>
            </a:r>
          </a:p>
          <a:p>
            <a:pPr marL="342900" indent="-342900">
              <a:spcAft>
                <a:spcPts val="600"/>
              </a:spcAft>
              <a:buFont typeface="Arial" panose="020B0604020202020204" pitchFamily="34" charset="0"/>
              <a:buChar char="•"/>
            </a:pPr>
            <a:r>
              <a:rPr lang="en-US" altLang="zh-CN" sz="2000" dirty="0" smtClean="0"/>
              <a:t>The cost of beam search</a:t>
            </a:r>
          </a:p>
          <a:p>
            <a:pPr marL="342900" indent="-342900">
              <a:spcAft>
                <a:spcPts val="600"/>
              </a:spcAft>
              <a:buFont typeface="Arial" panose="020B0604020202020204" pitchFamily="34" charset="0"/>
              <a:buChar char="•"/>
            </a:pPr>
            <a:r>
              <a:rPr lang="en-US" altLang="zh-CN" sz="2000" dirty="0" smtClean="0"/>
              <a:t>Base model is weak</a:t>
            </a:r>
          </a:p>
        </p:txBody>
      </p:sp>
    </p:spTree>
    <p:extLst>
      <p:ext uri="{BB962C8B-B14F-4D97-AF65-F5344CB8AC3E}">
        <p14:creationId xmlns:p14="http://schemas.microsoft.com/office/powerpoint/2010/main" val="2421317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3925" y="2803525"/>
            <a:ext cx="2743200" cy="1139825"/>
          </a:xfrm>
        </p:spPr>
        <p:txBody>
          <a:bodyPr>
            <a:normAutofit/>
          </a:bodyPr>
          <a:lstStyle/>
          <a:p>
            <a:r>
              <a:rPr lang="en-US" altLang="zh-CN" sz="5400" dirty="0" smtClean="0"/>
              <a:t>Thanks</a:t>
            </a:r>
            <a:endParaRPr lang="zh-CN" altLang="en-US" sz="5400" dirty="0"/>
          </a:p>
        </p:txBody>
      </p:sp>
    </p:spTree>
    <p:extLst>
      <p:ext uri="{BB962C8B-B14F-4D97-AF65-F5344CB8AC3E}">
        <p14:creationId xmlns:p14="http://schemas.microsoft.com/office/powerpoint/2010/main" val="64416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152688"/>
            <a:ext cx="10515600" cy="1325563"/>
          </a:xfrm>
        </p:spPr>
        <p:txBody>
          <a:bodyPr/>
          <a:lstStyle/>
          <a:p>
            <a:r>
              <a:rPr lang="en-US" altLang="zh-CN" dirty="0" smtClean="0"/>
              <a:t>Introduction</a:t>
            </a:r>
            <a:endParaRPr lang="zh-CN" altLang="en-US" dirty="0"/>
          </a:p>
        </p:txBody>
      </p:sp>
      <p:sp>
        <p:nvSpPr>
          <p:cNvPr id="8" name="矩形 7"/>
          <p:cNvSpPr/>
          <p:nvPr/>
        </p:nvSpPr>
        <p:spPr>
          <a:xfrm>
            <a:off x="228600" y="1382978"/>
            <a:ext cx="11869848" cy="707886"/>
          </a:xfrm>
          <a:prstGeom prst="rect">
            <a:avLst/>
          </a:prstGeom>
        </p:spPr>
        <p:txBody>
          <a:bodyPr wrap="square">
            <a:spAutoFit/>
          </a:bodyPr>
          <a:lstStyle/>
          <a:p>
            <a:r>
              <a:rPr lang="en-US" altLang="zh-CN" sz="2000" dirty="0" smtClean="0"/>
              <a:t>We </a:t>
            </a:r>
            <a:r>
              <a:rPr lang="en-US" altLang="zh-CN" sz="2000" dirty="0"/>
              <a:t>argue that to the contrary, perhaps deep </a:t>
            </a:r>
            <a:r>
              <a:rPr lang="en-US" altLang="zh-CN" sz="2000" dirty="0" smtClean="0"/>
              <a:t>networks </a:t>
            </a:r>
            <a:r>
              <a:rPr lang="en-US" altLang="zh-CN" sz="2000" dirty="0"/>
              <a:t>are a good choice for modeling source code, because it is </a:t>
            </a:r>
            <a:r>
              <a:rPr lang="en-US" altLang="zh-CN" sz="2000" dirty="0" smtClean="0"/>
              <a:t>possible </a:t>
            </a:r>
            <a:r>
              <a:rPr lang="en-US" altLang="zh-CN" sz="2000" dirty="0"/>
              <a:t>to overcome the limitations highlighted </a:t>
            </a:r>
            <a:r>
              <a:rPr lang="en-US" altLang="zh-CN" sz="2000" dirty="0" smtClean="0"/>
              <a:t>by [1]</a:t>
            </a:r>
            <a:endParaRPr lang="zh-CN" altLang="en-US" sz="2000" dirty="0"/>
          </a:p>
        </p:txBody>
      </p:sp>
      <p:sp>
        <p:nvSpPr>
          <p:cNvPr id="11" name="矩形 10"/>
          <p:cNvSpPr/>
          <p:nvPr/>
        </p:nvSpPr>
        <p:spPr>
          <a:xfrm>
            <a:off x="0" y="6462934"/>
            <a:ext cx="12098448" cy="307777"/>
          </a:xfrm>
          <a:prstGeom prst="rect">
            <a:avLst/>
          </a:prstGeom>
        </p:spPr>
        <p:txBody>
          <a:bodyPr wrap="square">
            <a:spAutoFit/>
          </a:bodyPr>
          <a:lstStyle/>
          <a:p>
            <a:r>
              <a:rPr lang="en-US" altLang="zh-CN" sz="1400" dirty="0" smtClean="0"/>
              <a:t>[1] </a:t>
            </a:r>
            <a:r>
              <a:rPr lang="zh-CN" altLang="en-US" sz="1400" dirty="0" smtClean="0"/>
              <a:t>Vincent </a:t>
            </a:r>
            <a:r>
              <a:rPr lang="zh-CN" altLang="en-US" sz="1400" dirty="0"/>
              <a:t>J. Hellendoorn and Premkumar Devanbu. 2017. Are Deep Neural </a:t>
            </a:r>
            <a:r>
              <a:rPr lang="zh-CN" altLang="en-US" sz="1400" dirty="0" smtClean="0"/>
              <a:t>Networks </a:t>
            </a:r>
            <a:r>
              <a:rPr lang="zh-CN" altLang="en-US" sz="1400" dirty="0"/>
              <a:t>the Best Choice for Modeling Source Code</a:t>
            </a:r>
            <a:r>
              <a:rPr lang="zh-CN" altLang="en-US" sz="1400" dirty="0" smtClean="0"/>
              <a:t>? (</a:t>
            </a:r>
            <a:r>
              <a:rPr lang="zh-CN" altLang="en-US" sz="1400" dirty="0"/>
              <a:t>ESEC/FSE2017</a:t>
            </a:r>
            <a:r>
              <a:rPr lang="zh-CN" altLang="en-US" sz="1400" dirty="0" smtClean="0"/>
              <a:t>)</a:t>
            </a:r>
            <a:endParaRPr lang="zh-CN" altLang="en-US" sz="1400" dirty="0"/>
          </a:p>
        </p:txBody>
      </p:sp>
      <p:sp>
        <p:nvSpPr>
          <p:cNvPr id="3" name="矩形 2"/>
          <p:cNvSpPr/>
          <p:nvPr/>
        </p:nvSpPr>
        <p:spPr>
          <a:xfrm>
            <a:off x="228600" y="2475995"/>
            <a:ext cx="11869848" cy="1015663"/>
          </a:xfrm>
          <a:prstGeom prst="rect">
            <a:avLst/>
          </a:prstGeom>
        </p:spPr>
        <p:txBody>
          <a:bodyPr wrap="square">
            <a:spAutoFit/>
          </a:bodyPr>
          <a:lstStyle/>
          <a:p>
            <a:r>
              <a:rPr lang="en-US" altLang="zh-CN" sz="2000" dirty="0" smtClean="0"/>
              <a:t>W</a:t>
            </a:r>
            <a:r>
              <a:rPr lang="zh-CN" altLang="en-US" sz="2000" dirty="0" smtClean="0"/>
              <a:t>e </a:t>
            </a:r>
            <a:r>
              <a:rPr lang="zh-CN" altLang="en-US" sz="2000" dirty="0"/>
              <a:t>address the key challenge of deep models of source code that was highlighted in the previous work, namely, the OOV </a:t>
            </a:r>
            <a:r>
              <a:rPr lang="zh-CN" altLang="en-US" sz="2000" dirty="0" smtClean="0"/>
              <a:t>problem</a:t>
            </a:r>
            <a:r>
              <a:rPr lang="zh-CN" altLang="en-US" sz="2000" dirty="0"/>
              <a:t>, by introducing an </a:t>
            </a:r>
            <a:r>
              <a:rPr lang="zh-CN" altLang="en-US" sz="2000" b="1" dirty="0"/>
              <a:t>open-vocabulary neural </a:t>
            </a:r>
            <a:r>
              <a:rPr lang="zh-CN" altLang="en-US" sz="2000" b="1" dirty="0" smtClean="0"/>
              <a:t>language model </a:t>
            </a:r>
            <a:r>
              <a:rPr lang="zh-CN" altLang="en-US" sz="2000" dirty="0" smtClean="0"/>
              <a:t>for </a:t>
            </a:r>
            <a:r>
              <a:rPr lang="en-US" altLang="zh-CN" sz="2000" dirty="0"/>
              <a:t>source </a:t>
            </a:r>
            <a:r>
              <a:rPr lang="en-US" altLang="zh-CN" sz="2000" dirty="0" smtClean="0"/>
              <a:t>code.</a:t>
            </a:r>
            <a:endParaRPr lang="zh-CN" altLang="en-US" sz="2000" dirty="0"/>
          </a:p>
        </p:txBody>
      </p:sp>
      <p:sp>
        <p:nvSpPr>
          <p:cNvPr id="4" name="矩形 3"/>
          <p:cNvSpPr/>
          <p:nvPr/>
        </p:nvSpPr>
        <p:spPr>
          <a:xfrm>
            <a:off x="231618" y="3569013"/>
            <a:ext cx="11866830" cy="707886"/>
          </a:xfrm>
          <a:prstGeom prst="rect">
            <a:avLst/>
          </a:prstGeom>
        </p:spPr>
        <p:txBody>
          <a:bodyPr wrap="square">
            <a:spAutoFit/>
          </a:bodyPr>
          <a:lstStyle/>
          <a:p>
            <a:r>
              <a:rPr lang="zh-CN" altLang="en-US" sz="2000" dirty="0" smtClean="0"/>
              <a:t>Our open vocabulary model is based on the idea of subword units, </a:t>
            </a:r>
            <a:r>
              <a:rPr lang="en-US" altLang="zh-CN" sz="2000" dirty="0" smtClean="0"/>
              <a:t>which are </a:t>
            </a:r>
            <a:r>
              <a:rPr lang="en-US" altLang="zh-CN" sz="2000" dirty="0"/>
              <a:t>a way of combining the strengths of character-level and token-level models</a:t>
            </a:r>
            <a:endParaRPr lang="zh-CN" altLang="en-US" sz="2000" dirty="0"/>
          </a:p>
        </p:txBody>
      </p:sp>
    </p:spTree>
    <p:extLst>
      <p:ext uri="{BB962C8B-B14F-4D97-AF65-F5344CB8AC3E}">
        <p14:creationId xmlns:p14="http://schemas.microsoft.com/office/powerpoint/2010/main" val="2726673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Out-of-vocabulary </a:t>
            </a:r>
            <a:r>
              <a:rPr lang="en-US" altLang="zh-CN" dirty="0" smtClean="0"/>
              <a:t>Problem</a:t>
            </a:r>
            <a:endParaRPr lang="zh-CN" altLang="en-US" dirty="0"/>
          </a:p>
        </p:txBody>
      </p:sp>
      <p:sp>
        <p:nvSpPr>
          <p:cNvPr id="6" name="矩形 5"/>
          <p:cNvSpPr/>
          <p:nvPr/>
        </p:nvSpPr>
        <p:spPr>
          <a:xfrm>
            <a:off x="228600" y="1266402"/>
            <a:ext cx="11990876" cy="1323439"/>
          </a:xfrm>
          <a:prstGeom prst="rect">
            <a:avLst/>
          </a:prstGeom>
        </p:spPr>
        <p:txBody>
          <a:bodyPr wrap="square">
            <a:spAutoFit/>
          </a:bodyPr>
          <a:lstStyle/>
          <a:p>
            <a:pPr marL="285750" indent="-285750">
              <a:buFont typeface="Arial" panose="020B0604020202020204" pitchFamily="34" charset="0"/>
              <a:buChar char="•"/>
            </a:pPr>
            <a:r>
              <a:rPr lang="zh-CN" altLang="en-US" sz="2000" dirty="0"/>
              <a:t>Traditional LMs are closed </a:t>
            </a:r>
            <a:r>
              <a:rPr lang="zh-CN" altLang="en-US" sz="2000" dirty="0" smtClean="0"/>
              <a:t>vocabulary, </a:t>
            </a:r>
            <a:r>
              <a:rPr lang="zh-CN" altLang="en-US" sz="2000" dirty="0"/>
              <a:t>and they are unable to </a:t>
            </a:r>
            <a:r>
              <a:rPr lang="zh-CN" altLang="en-US" sz="2000" dirty="0" smtClean="0"/>
              <a:t>predict </a:t>
            </a:r>
            <a:r>
              <a:rPr lang="zh-CN" altLang="en-US" sz="2000" dirty="0"/>
              <a:t>OOV words, which is an obvious issue for code. </a:t>
            </a:r>
            <a:endParaRPr lang="en-US" altLang="zh-CN" sz="2000" dirty="0" smtClean="0"/>
          </a:p>
          <a:p>
            <a:pPr marL="285750" indent="-285750">
              <a:buFont typeface="Arial" panose="020B0604020202020204" pitchFamily="34" charset="0"/>
              <a:buChar char="•"/>
            </a:pPr>
            <a:r>
              <a:rPr lang="en-US" altLang="zh-CN" sz="2000" dirty="0" smtClean="0"/>
              <a:t>M</a:t>
            </a:r>
            <a:r>
              <a:rPr lang="zh-CN" altLang="en-US" sz="2000" dirty="0" smtClean="0"/>
              <a:t>any </a:t>
            </a:r>
            <a:r>
              <a:rPr lang="zh-CN" altLang="en-US" sz="2000" dirty="0"/>
              <a:t>identifiers appearing in the training set are rare. This sparsity could potentially confuse the model or result in slower estimation of parameters.</a:t>
            </a:r>
          </a:p>
        </p:txBody>
      </p:sp>
      <p:sp>
        <p:nvSpPr>
          <p:cNvPr id="7" name="矩形 6"/>
          <p:cNvSpPr/>
          <p:nvPr/>
        </p:nvSpPr>
        <p:spPr>
          <a:xfrm>
            <a:off x="328943" y="2654477"/>
            <a:ext cx="2494594" cy="400110"/>
          </a:xfrm>
          <a:prstGeom prst="rect">
            <a:avLst/>
          </a:prstGeom>
        </p:spPr>
        <p:txBody>
          <a:bodyPr wrap="none">
            <a:spAutoFit/>
          </a:bodyPr>
          <a:lstStyle/>
          <a:p>
            <a:r>
              <a:rPr lang="en-US" altLang="zh-CN" sz="2000" b="1" dirty="0" smtClean="0"/>
              <a:t>P</a:t>
            </a:r>
            <a:r>
              <a:rPr lang="zh-CN" altLang="en-US" sz="2000" b="1" dirty="0" smtClean="0"/>
              <a:t>revious </a:t>
            </a:r>
            <a:r>
              <a:rPr lang="en-US" altLang="zh-CN" sz="2000" b="1" dirty="0"/>
              <a:t>R</a:t>
            </a:r>
            <a:r>
              <a:rPr lang="zh-CN" altLang="en-US" sz="2000" b="1" dirty="0" smtClean="0"/>
              <a:t>esearch</a:t>
            </a:r>
            <a:endParaRPr lang="zh-CN" altLang="en-US" sz="2000" b="1" dirty="0"/>
          </a:p>
        </p:txBody>
      </p:sp>
      <p:sp>
        <p:nvSpPr>
          <p:cNvPr id="8" name="矩形 7"/>
          <p:cNvSpPr/>
          <p:nvPr/>
        </p:nvSpPr>
        <p:spPr>
          <a:xfrm>
            <a:off x="432793" y="3078511"/>
            <a:ext cx="11759207" cy="2862322"/>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S</a:t>
            </a:r>
            <a:r>
              <a:rPr lang="zh-CN" altLang="en-US" sz="2000" dirty="0" smtClean="0"/>
              <a:t>egmented </a:t>
            </a:r>
            <a:r>
              <a:rPr lang="zh-CN" altLang="en-US" sz="2000" dirty="0"/>
              <a:t>identifiers via a </a:t>
            </a:r>
            <a:r>
              <a:rPr lang="zh-CN" altLang="en-US" sz="2000" dirty="0" smtClean="0"/>
              <a:t>heuristic </a:t>
            </a:r>
            <a:r>
              <a:rPr lang="en-US" altLang="zh-CN" sz="2000" dirty="0" smtClean="0"/>
              <a:t>[1]: </a:t>
            </a:r>
            <a:r>
              <a:rPr lang="en-US" altLang="zh-CN" sz="2000" dirty="0"/>
              <a:t>splits them on camel case and </a:t>
            </a:r>
            <a:r>
              <a:rPr lang="en-US" altLang="zh-CN" sz="2000" dirty="0" smtClean="0"/>
              <a:t>underscores.</a:t>
            </a:r>
          </a:p>
          <a:p>
            <a:pPr marL="742950" lvl="1" indent="-285750">
              <a:buFont typeface="Arial" panose="020B0604020202020204" pitchFamily="34" charset="0"/>
              <a:buChar char="•"/>
            </a:pPr>
            <a:r>
              <a:rPr lang="en-US" altLang="zh-CN" sz="2000" dirty="0" smtClean="0"/>
              <a:t>only </a:t>
            </a:r>
            <a:r>
              <a:rPr lang="en-US" altLang="zh-CN" sz="2000" dirty="0"/>
              <a:t>combinations </a:t>
            </a:r>
            <a:r>
              <a:rPr lang="en-US" altLang="zh-CN" sz="2000" dirty="0" smtClean="0"/>
              <a:t>of </a:t>
            </a:r>
            <a:r>
              <a:rPr lang="en-US" altLang="zh-CN" sz="2000" dirty="0" err="1" smtClean="0"/>
              <a:t>subtokens</a:t>
            </a:r>
            <a:r>
              <a:rPr lang="en-US" altLang="zh-CN" sz="2000" dirty="0" smtClean="0"/>
              <a:t> </a:t>
            </a:r>
            <a:r>
              <a:rPr lang="en-US" altLang="zh-CN" sz="2000" dirty="0"/>
              <a:t>appearing in the </a:t>
            </a:r>
            <a:r>
              <a:rPr lang="en-US" altLang="zh-CN" sz="2000" dirty="0" smtClean="0"/>
              <a:t>training </a:t>
            </a:r>
            <a:r>
              <a:rPr lang="en-US" altLang="zh-CN" sz="2000" dirty="0"/>
              <a:t>set and thus unable to achieve an open </a:t>
            </a:r>
            <a:r>
              <a:rPr lang="en-US" altLang="zh-CN" sz="2000" dirty="0" smtClean="0"/>
              <a:t>vocabulary</a:t>
            </a:r>
          </a:p>
          <a:p>
            <a:pPr marL="742950" lvl="1" indent="-285750">
              <a:buFont typeface="Arial" panose="020B0604020202020204" pitchFamily="34" charset="0"/>
              <a:buChar char="•"/>
            </a:pPr>
            <a:r>
              <a:rPr lang="en-US" altLang="zh-CN" sz="2000" dirty="0"/>
              <a:t>many of these </a:t>
            </a:r>
            <a:r>
              <a:rPr lang="en-US" altLang="zh-CN" sz="2000" dirty="0" err="1"/>
              <a:t>subtokens</a:t>
            </a:r>
            <a:r>
              <a:rPr lang="en-US" altLang="zh-CN" sz="2000" dirty="0"/>
              <a:t> are still infrequent, which hinders the model’s ability to assign high scores to their compositions</a:t>
            </a:r>
            <a:r>
              <a:rPr lang="en-US" altLang="zh-CN" sz="2000" dirty="0" smtClean="0"/>
              <a:t>.</a:t>
            </a:r>
          </a:p>
          <a:p>
            <a:pPr marL="285750" indent="-285750">
              <a:buFont typeface="Arial" panose="020B0604020202020204" pitchFamily="34" charset="0"/>
              <a:buChar char="•"/>
            </a:pPr>
            <a:r>
              <a:rPr lang="en-US" altLang="zh-CN" sz="2000" dirty="0" smtClean="0"/>
              <a:t>Automatically </a:t>
            </a:r>
            <a:r>
              <a:rPr lang="en-US" altLang="zh-CN" sz="2000" dirty="0"/>
              <a:t>split identifiers into sequences of words by mining word frequencies in source </a:t>
            </a:r>
            <a:r>
              <a:rPr lang="en-US" altLang="zh-CN" sz="2000" dirty="0" smtClean="0"/>
              <a:t>code [2].</a:t>
            </a:r>
          </a:p>
          <a:p>
            <a:pPr marL="742950" lvl="1" indent="-285750">
              <a:buFont typeface="Arial" panose="020B0604020202020204" pitchFamily="34" charset="0"/>
              <a:buChar char="•"/>
            </a:pPr>
            <a:r>
              <a:rPr lang="en-US" altLang="zh-CN" sz="2000" dirty="0"/>
              <a:t>focuses on splitting identifiers into words in a way that matches human judgements</a:t>
            </a:r>
            <a:r>
              <a:rPr lang="en-US" altLang="zh-CN" sz="2000" dirty="0" smtClean="0"/>
              <a:t>.</a:t>
            </a:r>
          </a:p>
          <a:p>
            <a:pPr marL="742950" lvl="1" indent="-285750">
              <a:buFont typeface="Arial" panose="020B0604020202020204" pitchFamily="34" charset="0"/>
              <a:buChar char="•"/>
            </a:pPr>
            <a:r>
              <a:rPr lang="en-US" altLang="zh-CN" sz="2000" dirty="0"/>
              <a:t>i</a:t>
            </a:r>
            <a:r>
              <a:rPr lang="en-US" altLang="zh-CN" sz="2000" dirty="0" smtClean="0"/>
              <a:t>n </a:t>
            </a:r>
            <a:r>
              <a:rPr lang="en-US" altLang="zh-CN" sz="2000" dirty="0"/>
              <a:t>our application, it is of no interest whether our </a:t>
            </a:r>
            <a:r>
              <a:rPr lang="en-US" altLang="zh-CN" sz="2000" dirty="0" err="1"/>
              <a:t>subword</a:t>
            </a:r>
            <a:r>
              <a:rPr lang="en-US" altLang="zh-CN" sz="2000" dirty="0"/>
              <a:t> units correspond to words that humans </a:t>
            </a:r>
            <a:r>
              <a:rPr lang="en-US" altLang="zh-CN" sz="2000" dirty="0" smtClean="0"/>
              <a:t>recognize.</a:t>
            </a:r>
          </a:p>
        </p:txBody>
      </p:sp>
      <p:sp>
        <p:nvSpPr>
          <p:cNvPr id="9" name="矩形 8"/>
          <p:cNvSpPr/>
          <p:nvPr/>
        </p:nvSpPr>
        <p:spPr>
          <a:xfrm>
            <a:off x="69410" y="6334780"/>
            <a:ext cx="12122590" cy="523220"/>
          </a:xfrm>
          <a:prstGeom prst="rect">
            <a:avLst/>
          </a:prstGeom>
        </p:spPr>
        <p:txBody>
          <a:bodyPr wrap="square">
            <a:spAutoFit/>
          </a:bodyPr>
          <a:lstStyle/>
          <a:p>
            <a:r>
              <a:rPr lang="en-US" altLang="zh-CN" sz="1400" dirty="0" smtClean="0"/>
              <a:t>[1] </a:t>
            </a:r>
            <a:r>
              <a:rPr lang="zh-CN" altLang="en-US" sz="1400" dirty="0" smtClean="0"/>
              <a:t>Miltiadis </a:t>
            </a:r>
            <a:r>
              <a:rPr lang="zh-CN" altLang="en-US" sz="1400" dirty="0"/>
              <a:t>Allamanis, Earl T. Barr, Christian Bird, and Charles Sutton. 2015. </a:t>
            </a:r>
            <a:r>
              <a:rPr lang="zh-CN" altLang="en-US" sz="1400" dirty="0" smtClean="0"/>
              <a:t>Suggesting </a:t>
            </a:r>
            <a:r>
              <a:rPr lang="zh-CN" altLang="en-US" sz="1400" dirty="0"/>
              <a:t>Accurate Method and Class Names. </a:t>
            </a:r>
            <a:r>
              <a:rPr lang="zh-CN" altLang="en-US" sz="1400" dirty="0" smtClean="0"/>
              <a:t>(</a:t>
            </a:r>
            <a:r>
              <a:rPr lang="zh-CN" altLang="en-US" sz="1400" dirty="0"/>
              <a:t>ESEC/FSE </a:t>
            </a:r>
            <a:r>
              <a:rPr lang="zh-CN" altLang="en-US" sz="1400" dirty="0" smtClean="0"/>
              <a:t>2015</a:t>
            </a:r>
            <a:r>
              <a:rPr lang="en-US" altLang="zh-CN" sz="1400" dirty="0" smtClean="0"/>
              <a:t>)</a:t>
            </a:r>
          </a:p>
          <a:p>
            <a:r>
              <a:rPr lang="en-US" altLang="zh-CN" sz="1400" dirty="0" smtClean="0"/>
              <a:t>[2] </a:t>
            </a:r>
            <a:r>
              <a:rPr lang="en-US" altLang="zh-CN" sz="1400" dirty="0" err="1" smtClean="0"/>
              <a:t>Enslen</a:t>
            </a:r>
            <a:r>
              <a:rPr lang="en-US" altLang="zh-CN" sz="1400" dirty="0"/>
              <a:t>, Eric, et al. "Mining source code to automatically split identifiers for software analysis." </a:t>
            </a:r>
            <a:r>
              <a:rPr lang="en-US" altLang="zh-CN" sz="1400" dirty="0" smtClean="0"/>
              <a:t>(MSR 2009)</a:t>
            </a:r>
            <a:endParaRPr lang="zh-CN" altLang="en-US" sz="1400" dirty="0"/>
          </a:p>
        </p:txBody>
      </p:sp>
    </p:spTree>
    <p:extLst>
      <p:ext uri="{BB962C8B-B14F-4D97-AF65-F5344CB8AC3E}">
        <p14:creationId xmlns:p14="http://schemas.microsoft.com/office/powerpoint/2010/main" val="135620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5771132" cy="461665"/>
          </a:xfrm>
          <a:prstGeom prst="rect">
            <a:avLst/>
          </a:prstGeom>
        </p:spPr>
        <p:txBody>
          <a:bodyPr wrap="none">
            <a:spAutoFit/>
          </a:bodyPr>
          <a:lstStyle/>
          <a:p>
            <a:r>
              <a:rPr lang="zh-CN" altLang="en-US" sz="2400" b="1" dirty="0"/>
              <a:t>Neural Language Model with GRU Cell</a:t>
            </a:r>
          </a:p>
        </p:txBody>
      </p:sp>
      <p:sp>
        <p:nvSpPr>
          <p:cNvPr id="6" name="矩形 5"/>
          <p:cNvSpPr/>
          <p:nvPr/>
        </p:nvSpPr>
        <p:spPr>
          <a:xfrm>
            <a:off x="589935" y="1906299"/>
            <a:ext cx="11189109"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A</a:t>
            </a:r>
            <a:r>
              <a:rPr lang="zh-CN" altLang="en-US" sz="2000" dirty="0" smtClean="0"/>
              <a:t> </a:t>
            </a:r>
            <a:r>
              <a:rPr lang="zh-CN" altLang="en-US" sz="2000" dirty="0"/>
              <a:t>single layer GRU NLM built upon subword </a:t>
            </a:r>
            <a:r>
              <a:rPr lang="zh-CN" altLang="en-US" sz="2000" dirty="0" smtClean="0"/>
              <a:t>units which </a:t>
            </a:r>
            <a:r>
              <a:rPr lang="zh-CN" altLang="en-US" sz="2000" dirty="0"/>
              <a:t>have been learned from </a:t>
            </a:r>
            <a:r>
              <a:rPr lang="zh-CN" altLang="en-US" sz="2000" dirty="0" smtClean="0"/>
              <a:t>BPE</a:t>
            </a:r>
            <a:endParaRPr lang="en-US" altLang="zh-CN" sz="2000" dirty="0" smtClean="0"/>
          </a:p>
          <a:p>
            <a:pPr marL="285750" indent="-285750">
              <a:buFont typeface="Arial" panose="020B0604020202020204" pitchFamily="34" charset="0"/>
              <a:buChar char="•"/>
            </a:pPr>
            <a:r>
              <a:rPr lang="en-US" altLang="zh-CN" sz="2000" dirty="0" smtClean="0"/>
              <a:t>Hidden size: 512</a:t>
            </a:r>
          </a:p>
          <a:p>
            <a:pPr marL="285750" indent="-285750">
              <a:buFont typeface="Arial" panose="020B0604020202020204" pitchFamily="34" charset="0"/>
              <a:buChar char="•"/>
            </a:pPr>
            <a:r>
              <a:rPr lang="en-US" altLang="zh-CN" sz="2000" dirty="0" smtClean="0"/>
              <a:t>Embedding size: 512</a:t>
            </a:r>
          </a:p>
          <a:p>
            <a:pPr marL="285750" indent="-285750">
              <a:buFont typeface="Arial" panose="020B0604020202020204" pitchFamily="34" charset="0"/>
              <a:buChar char="•"/>
            </a:pPr>
            <a:r>
              <a:rPr lang="en-US" altLang="zh-CN" sz="2000" dirty="0" smtClean="0"/>
              <a:t>Learning rate: 0.1</a:t>
            </a:r>
          </a:p>
          <a:p>
            <a:pPr marL="285750" indent="-285750">
              <a:buFont typeface="Arial" panose="020B0604020202020204" pitchFamily="34" charset="0"/>
              <a:buChar char="•"/>
            </a:pPr>
            <a:r>
              <a:rPr lang="en-US" altLang="zh-CN" sz="2000" dirty="0" smtClean="0"/>
              <a:t>Dropout: 0.5 </a:t>
            </a:r>
          </a:p>
          <a:p>
            <a:pPr marL="285750" indent="-285750">
              <a:buFont typeface="Arial" panose="020B0604020202020204" pitchFamily="34" charset="0"/>
              <a:buChar char="•"/>
            </a:pPr>
            <a:r>
              <a:rPr lang="en-US" altLang="zh-CN" sz="2000" dirty="0" smtClean="0"/>
              <a:t>Unroll </a:t>
            </a:r>
            <a:r>
              <a:rPr lang="en-US" altLang="zh-CN" sz="2000" dirty="0"/>
              <a:t>the GRU for 200 </a:t>
            </a:r>
            <a:r>
              <a:rPr lang="en-US" altLang="zh-CN" sz="2000" dirty="0" err="1"/>
              <a:t>timesteps</a:t>
            </a:r>
            <a:endParaRPr lang="zh-CN" altLang="en-US" sz="2000" dirty="0"/>
          </a:p>
        </p:txBody>
      </p:sp>
    </p:spTree>
    <p:extLst>
      <p:ext uri="{BB962C8B-B14F-4D97-AF65-F5344CB8AC3E}">
        <p14:creationId xmlns:p14="http://schemas.microsoft.com/office/powerpoint/2010/main" val="4277876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7649851" cy="461665"/>
          </a:xfrm>
          <a:prstGeom prst="rect">
            <a:avLst/>
          </a:prstGeom>
        </p:spPr>
        <p:txBody>
          <a:bodyPr wrap="none">
            <a:spAutoFit/>
          </a:bodyPr>
          <a:lstStyle/>
          <a:p>
            <a:r>
              <a:rPr lang="en-US" altLang="zh-CN" sz="2400" b="1" dirty="0"/>
              <a:t>Selecting </a:t>
            </a:r>
            <a:r>
              <a:rPr lang="en-US" altLang="zh-CN" sz="2400" b="1" dirty="0" err="1"/>
              <a:t>Subword</a:t>
            </a:r>
            <a:r>
              <a:rPr lang="en-US" altLang="zh-CN" sz="2400" b="1" dirty="0"/>
              <a:t> Units Using Byte Pair Encoding</a:t>
            </a:r>
            <a:endParaRPr lang="zh-CN" altLang="en-US" sz="2400" b="1" dirty="0"/>
          </a:p>
        </p:txBody>
      </p:sp>
      <p:sp>
        <p:nvSpPr>
          <p:cNvPr id="6" name="矩形 5"/>
          <p:cNvSpPr/>
          <p:nvPr/>
        </p:nvSpPr>
        <p:spPr>
          <a:xfrm>
            <a:off x="338679" y="1958276"/>
            <a:ext cx="11189109" cy="707886"/>
          </a:xfrm>
          <a:prstGeom prst="rect">
            <a:avLst/>
          </a:prstGeom>
        </p:spPr>
        <p:txBody>
          <a:bodyPr wrap="square">
            <a:spAutoFit/>
          </a:bodyPr>
          <a:lstStyle/>
          <a:p>
            <a:r>
              <a:rPr lang="en-US" altLang="zh-CN" sz="2000" dirty="0" smtClean="0"/>
              <a:t>Address the OOV </a:t>
            </a:r>
            <a:r>
              <a:rPr lang="en-US" altLang="zh-CN" sz="2000" dirty="0"/>
              <a:t>problem by having the </a:t>
            </a:r>
            <a:r>
              <a:rPr lang="en-US" altLang="zh-CN" sz="2000" dirty="0" smtClean="0"/>
              <a:t>model predict </a:t>
            </a:r>
            <a:r>
              <a:rPr lang="en-US" altLang="zh-CN" sz="2000" dirty="0" err="1"/>
              <a:t>subword</a:t>
            </a:r>
            <a:r>
              <a:rPr lang="en-US" altLang="zh-CN" sz="2000" dirty="0"/>
              <a:t> units rather than full tokens at each time step of the </a:t>
            </a:r>
            <a:r>
              <a:rPr lang="en-US" altLang="zh-CN" sz="2000" dirty="0" smtClean="0"/>
              <a:t>RNN.</a:t>
            </a:r>
            <a:endParaRPr lang="zh-CN" altLang="en-US" sz="2000" dirty="0"/>
          </a:p>
        </p:txBody>
      </p:sp>
      <p:sp>
        <p:nvSpPr>
          <p:cNvPr id="2" name="矩形 1"/>
          <p:cNvSpPr/>
          <p:nvPr/>
        </p:nvSpPr>
        <p:spPr>
          <a:xfrm>
            <a:off x="338679" y="2909189"/>
            <a:ext cx="11961476" cy="400110"/>
          </a:xfrm>
          <a:prstGeom prst="rect">
            <a:avLst/>
          </a:prstGeom>
        </p:spPr>
        <p:txBody>
          <a:bodyPr wrap="square">
            <a:spAutoFit/>
          </a:bodyPr>
          <a:lstStyle/>
          <a:p>
            <a:r>
              <a:rPr lang="en-US" altLang="zh-CN" sz="2000" dirty="0" smtClean="0"/>
              <a:t>A </a:t>
            </a:r>
            <a:r>
              <a:rPr lang="zh-CN" altLang="en-US" sz="2000" dirty="0" smtClean="0"/>
              <a:t>subword </a:t>
            </a:r>
            <a:r>
              <a:rPr lang="zh-CN" altLang="en-US" sz="2000" dirty="0"/>
              <a:t>unit is an n-gram of characters that appear as a subsequence of some token in the </a:t>
            </a:r>
            <a:r>
              <a:rPr lang="zh-CN" altLang="en-US" sz="2000" dirty="0" smtClean="0"/>
              <a:t>corpus</a:t>
            </a:r>
            <a:r>
              <a:rPr lang="en-US" altLang="zh-CN" sz="2000" dirty="0" smtClean="0"/>
              <a:t>.</a:t>
            </a:r>
            <a:endParaRPr lang="zh-CN" altLang="en-US" sz="2000" dirty="0"/>
          </a:p>
        </p:txBody>
      </p:sp>
      <p:pic>
        <p:nvPicPr>
          <p:cNvPr id="3" name="图片 2"/>
          <p:cNvPicPr>
            <a:picLocks noChangeAspect="1"/>
          </p:cNvPicPr>
          <p:nvPr/>
        </p:nvPicPr>
        <p:blipFill>
          <a:blip r:embed="rId2"/>
          <a:stretch>
            <a:fillRect/>
          </a:stretch>
        </p:blipFill>
        <p:spPr>
          <a:xfrm>
            <a:off x="2343216" y="3640816"/>
            <a:ext cx="6463347" cy="2787427"/>
          </a:xfrm>
          <a:prstGeom prst="rect">
            <a:avLst/>
          </a:prstGeom>
        </p:spPr>
      </p:pic>
    </p:spTree>
    <p:extLst>
      <p:ext uri="{BB962C8B-B14F-4D97-AF65-F5344CB8AC3E}">
        <p14:creationId xmlns:p14="http://schemas.microsoft.com/office/powerpoint/2010/main" val="3593059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7649851" cy="461665"/>
          </a:xfrm>
          <a:prstGeom prst="rect">
            <a:avLst/>
          </a:prstGeom>
        </p:spPr>
        <p:txBody>
          <a:bodyPr wrap="none">
            <a:spAutoFit/>
          </a:bodyPr>
          <a:lstStyle/>
          <a:p>
            <a:r>
              <a:rPr lang="en-US" altLang="zh-CN" sz="2400" b="1" dirty="0"/>
              <a:t>Selecting </a:t>
            </a:r>
            <a:r>
              <a:rPr lang="en-US" altLang="zh-CN" sz="2400" b="1" dirty="0" err="1"/>
              <a:t>Subword</a:t>
            </a:r>
            <a:r>
              <a:rPr lang="en-US" altLang="zh-CN" sz="2400" b="1" dirty="0"/>
              <a:t> Units Using Byte Pair Encoding</a:t>
            </a:r>
            <a:endParaRPr lang="zh-CN" altLang="en-US" sz="2400" b="1" dirty="0"/>
          </a:p>
        </p:txBody>
      </p:sp>
      <p:sp>
        <p:nvSpPr>
          <p:cNvPr id="7" name="矩形 6"/>
          <p:cNvSpPr/>
          <p:nvPr/>
        </p:nvSpPr>
        <p:spPr>
          <a:xfrm>
            <a:off x="338679" y="1885759"/>
            <a:ext cx="10451690" cy="400110"/>
          </a:xfrm>
          <a:prstGeom prst="rect">
            <a:avLst/>
          </a:prstGeom>
        </p:spPr>
        <p:txBody>
          <a:bodyPr wrap="square">
            <a:spAutoFit/>
          </a:bodyPr>
          <a:lstStyle/>
          <a:p>
            <a:r>
              <a:rPr lang="zh-CN" altLang="en-US" sz="2000" dirty="0"/>
              <a:t>The use </a:t>
            </a:r>
            <a:r>
              <a:rPr lang="zh-CN" altLang="en-US" sz="2000" dirty="0" smtClean="0"/>
              <a:t>of a </a:t>
            </a:r>
            <a:r>
              <a:rPr lang="zh-CN" altLang="en-US" sz="2000" dirty="0"/>
              <a:t>subword unit LM for code has two potential </a:t>
            </a:r>
            <a:r>
              <a:rPr lang="zh-CN" altLang="en-US" sz="2000" dirty="0" smtClean="0"/>
              <a:t>advantages</a:t>
            </a:r>
            <a:r>
              <a:rPr lang="zh-CN" altLang="en-US" sz="2000" dirty="0"/>
              <a:t>.</a:t>
            </a:r>
          </a:p>
        </p:txBody>
      </p:sp>
      <p:sp>
        <p:nvSpPr>
          <p:cNvPr id="8" name="矩形 7"/>
          <p:cNvSpPr/>
          <p:nvPr/>
        </p:nvSpPr>
        <p:spPr>
          <a:xfrm>
            <a:off x="422786" y="2369364"/>
            <a:ext cx="11464414"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S</a:t>
            </a:r>
            <a:r>
              <a:rPr lang="zh-CN" altLang="en-US" sz="2000" dirty="0" smtClean="0"/>
              <a:t>maller </a:t>
            </a:r>
            <a:r>
              <a:rPr lang="zh-CN" altLang="en-US" sz="2000" dirty="0"/>
              <a:t>vocabulary </a:t>
            </a:r>
            <a:r>
              <a:rPr lang="zh-CN" altLang="en-US" sz="2000" dirty="0" smtClean="0"/>
              <a:t>size</a:t>
            </a:r>
            <a:r>
              <a:rPr lang="en-US" altLang="zh-CN" sz="2000" dirty="0" smtClean="0"/>
              <a:t>:</a:t>
            </a:r>
            <a:r>
              <a:rPr lang="zh-CN" altLang="en-US" sz="2000" dirty="0" smtClean="0"/>
              <a:t> </a:t>
            </a:r>
            <a:r>
              <a:rPr lang="zh-CN" altLang="en-US" sz="2000" dirty="0"/>
              <a:t>it may have better performance because of a reduced level of data </a:t>
            </a:r>
            <a:r>
              <a:rPr lang="zh-CN" altLang="en-US" sz="2000" dirty="0" smtClean="0"/>
              <a:t>sparsity.</a:t>
            </a:r>
            <a:endParaRPr lang="en-US" altLang="zh-CN" sz="2000" dirty="0" smtClean="0"/>
          </a:p>
          <a:p>
            <a:pPr marL="285750" indent="-285750">
              <a:buFont typeface="Arial" panose="020B0604020202020204" pitchFamily="34" charset="0"/>
              <a:buChar char="•"/>
            </a:pPr>
            <a:r>
              <a:rPr lang="en-US" altLang="zh-CN" sz="2000" dirty="0" smtClean="0"/>
              <a:t>Model </a:t>
            </a:r>
            <a:r>
              <a:rPr lang="en-US" altLang="zh-CN" sz="2000" dirty="0"/>
              <a:t>can synthesize OOV tokens that have not been seen in the training data via the smaller </a:t>
            </a:r>
            <a:r>
              <a:rPr lang="en-US" altLang="zh-CN" sz="2000" dirty="0" err="1"/>
              <a:t>subtoken</a:t>
            </a:r>
            <a:r>
              <a:rPr lang="en-US" altLang="zh-CN" sz="2000" dirty="0"/>
              <a:t> units.</a:t>
            </a:r>
            <a:endParaRPr lang="zh-CN" altLang="en-US" sz="2000" dirty="0"/>
          </a:p>
        </p:txBody>
      </p:sp>
    </p:spTree>
    <p:extLst>
      <p:ext uri="{BB962C8B-B14F-4D97-AF65-F5344CB8AC3E}">
        <p14:creationId xmlns:p14="http://schemas.microsoft.com/office/powerpoint/2010/main" val="2099037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7649851" cy="461665"/>
          </a:xfrm>
          <a:prstGeom prst="rect">
            <a:avLst/>
          </a:prstGeom>
        </p:spPr>
        <p:txBody>
          <a:bodyPr wrap="none">
            <a:spAutoFit/>
          </a:bodyPr>
          <a:lstStyle/>
          <a:p>
            <a:r>
              <a:rPr lang="en-US" altLang="zh-CN" sz="2400" b="1" dirty="0"/>
              <a:t>Selecting </a:t>
            </a:r>
            <a:r>
              <a:rPr lang="en-US" altLang="zh-CN" sz="2400" b="1" dirty="0" err="1"/>
              <a:t>Subword</a:t>
            </a:r>
            <a:r>
              <a:rPr lang="en-US" altLang="zh-CN" sz="2400" b="1" dirty="0"/>
              <a:t> Units Using Byte Pair Encoding</a:t>
            </a:r>
            <a:endParaRPr lang="zh-CN" altLang="en-US" sz="2400" b="1" dirty="0"/>
          </a:p>
        </p:txBody>
      </p:sp>
      <p:sp>
        <p:nvSpPr>
          <p:cNvPr id="2" name="矩形 1"/>
          <p:cNvSpPr/>
          <p:nvPr/>
        </p:nvSpPr>
        <p:spPr>
          <a:xfrm>
            <a:off x="476331" y="1885433"/>
            <a:ext cx="11631562" cy="1015663"/>
          </a:xfrm>
          <a:prstGeom prst="rect">
            <a:avLst/>
          </a:prstGeom>
        </p:spPr>
        <p:txBody>
          <a:bodyPr wrap="square">
            <a:spAutoFit/>
          </a:bodyPr>
          <a:lstStyle/>
          <a:p>
            <a:r>
              <a:rPr lang="en-US" altLang="zh-CN" sz="2000" dirty="0" smtClean="0"/>
              <a:t>Byte Pair Encoding (</a:t>
            </a:r>
            <a:r>
              <a:rPr lang="zh-CN" altLang="en-US" sz="2000" dirty="0" smtClean="0"/>
              <a:t>BPE</a:t>
            </a:r>
            <a:r>
              <a:rPr lang="en-US" altLang="zh-CN" sz="2000" dirty="0" smtClean="0"/>
              <a:t>)</a:t>
            </a:r>
            <a:r>
              <a:rPr lang="zh-CN" altLang="en-US" sz="2000" dirty="0" smtClean="0"/>
              <a:t> </a:t>
            </a:r>
            <a:r>
              <a:rPr lang="zh-CN" altLang="en-US" sz="2000" dirty="0"/>
              <a:t>is a data compression algorithm that iteratively finds the most frequent pair of </a:t>
            </a:r>
            <a:r>
              <a:rPr lang="zh-CN" altLang="en-US" sz="2000" b="1" dirty="0"/>
              <a:t>bytes</a:t>
            </a:r>
            <a:r>
              <a:rPr lang="zh-CN" altLang="en-US" sz="2000" dirty="0"/>
              <a:t> in the vocabulary appearing in a given sequence, and then replaces it with a new unused entry. </a:t>
            </a:r>
          </a:p>
        </p:txBody>
      </p:sp>
      <p:sp>
        <p:nvSpPr>
          <p:cNvPr id="3" name="矩形 2"/>
          <p:cNvSpPr/>
          <p:nvPr/>
        </p:nvSpPr>
        <p:spPr>
          <a:xfrm>
            <a:off x="712305" y="3101053"/>
            <a:ext cx="4597115" cy="400110"/>
          </a:xfrm>
          <a:prstGeom prst="rect">
            <a:avLst/>
          </a:prstGeom>
        </p:spPr>
        <p:txBody>
          <a:bodyPr wrap="square">
            <a:spAutoFit/>
          </a:bodyPr>
          <a:lstStyle/>
          <a:p>
            <a:r>
              <a:rPr lang="zh-CN" altLang="en-US" sz="2000" b="1" dirty="0" smtClean="0"/>
              <a:t>characters </a:t>
            </a:r>
            <a:r>
              <a:rPr lang="zh-CN" altLang="en-US" sz="2000" b="1" dirty="0"/>
              <a:t>or character </a:t>
            </a:r>
            <a:r>
              <a:rPr lang="zh-CN" altLang="en-US" sz="2000" b="1" dirty="0" smtClean="0"/>
              <a:t>sequences</a:t>
            </a:r>
            <a:r>
              <a:rPr lang="en-US" altLang="zh-CN" sz="2000" b="1" dirty="0" smtClean="0"/>
              <a:t>.</a:t>
            </a:r>
            <a:endParaRPr lang="zh-CN" altLang="en-US" sz="2000" b="1" dirty="0"/>
          </a:p>
        </p:txBody>
      </p:sp>
      <p:sp>
        <p:nvSpPr>
          <p:cNvPr id="6" name="矩形 5"/>
          <p:cNvSpPr/>
          <p:nvPr/>
        </p:nvSpPr>
        <p:spPr>
          <a:xfrm>
            <a:off x="476331" y="3701120"/>
            <a:ext cx="11198942"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Initialize: </a:t>
            </a:r>
            <a:r>
              <a:rPr lang="en-US" altLang="zh-CN" sz="2000" dirty="0" err="1" smtClean="0"/>
              <a:t>i</a:t>
            </a:r>
            <a:r>
              <a:rPr lang="zh-CN" altLang="en-US" sz="2000" dirty="0" smtClean="0"/>
              <a:t>nitialize </a:t>
            </a:r>
            <a:r>
              <a:rPr lang="zh-CN" altLang="en-US" sz="2000" dirty="0"/>
              <a:t>the symbol vocabulary </a:t>
            </a:r>
            <a:r>
              <a:rPr lang="zh-CN" altLang="en-US" sz="2000" dirty="0" smtClean="0"/>
              <a:t>with the </a:t>
            </a:r>
            <a:r>
              <a:rPr lang="zh-CN" altLang="en-US" sz="2000" dirty="0"/>
              <a:t>character vocabulary, and represent each word as a sequence of characters, plus a special end-of</a:t>
            </a:r>
            <a:r>
              <a:rPr lang="zh-CN" altLang="en-US" sz="2000" dirty="0" smtClean="0"/>
              <a:t>-</a:t>
            </a:r>
            <a:r>
              <a:rPr lang="en-US" altLang="zh-CN" sz="2000" dirty="0" smtClean="0"/>
              <a:t>token</a:t>
            </a:r>
            <a:r>
              <a:rPr lang="zh-CN" altLang="en-US" sz="2000" dirty="0" smtClean="0"/>
              <a:t> symbol </a:t>
            </a:r>
            <a:r>
              <a:rPr lang="en-US" altLang="zh-CN" sz="2000" dirty="0"/>
              <a:t>&lt;/t</a:t>
            </a:r>
            <a:r>
              <a:rPr lang="en-US" altLang="zh-CN" sz="2000" dirty="0" smtClean="0"/>
              <a:t>&gt;.</a:t>
            </a:r>
          </a:p>
          <a:p>
            <a:pPr marL="285750" indent="-285750">
              <a:buFont typeface="Arial" panose="020B0604020202020204" pitchFamily="34" charset="0"/>
              <a:buChar char="•"/>
            </a:pPr>
            <a:r>
              <a:rPr lang="en-US" altLang="zh-CN" sz="2000" dirty="0" smtClean="0"/>
              <a:t>Merge operation: count all </a:t>
            </a:r>
            <a:r>
              <a:rPr lang="en-US" altLang="zh-CN" sz="2000" dirty="0"/>
              <a:t>symbol pairs appearing in the vocabulary a</a:t>
            </a:r>
            <a:r>
              <a:rPr lang="en-US" altLang="zh-CN" sz="2000" dirty="0" smtClean="0"/>
              <a:t>nd then </a:t>
            </a:r>
            <a:r>
              <a:rPr lang="en-US" altLang="zh-CN" sz="2000" dirty="0"/>
              <a:t>replace all the appearances of the most frequent pair (S</a:t>
            </a:r>
            <a:r>
              <a:rPr lang="en-US" altLang="zh-CN" sz="1600" dirty="0"/>
              <a:t>1</a:t>
            </a:r>
            <a:r>
              <a:rPr lang="en-US" altLang="zh-CN" sz="2000" dirty="0"/>
              <a:t>, S</a:t>
            </a:r>
            <a:r>
              <a:rPr lang="en-US" altLang="zh-CN" sz="1600" dirty="0"/>
              <a:t>2</a:t>
            </a:r>
            <a:r>
              <a:rPr lang="en-US" altLang="zh-CN" sz="2000" dirty="0"/>
              <a:t>) with a unique new single symbol </a:t>
            </a:r>
            <a:r>
              <a:rPr lang="en-US" altLang="zh-CN" sz="2000" dirty="0" smtClean="0"/>
              <a:t>S</a:t>
            </a:r>
            <a:r>
              <a:rPr lang="en-US" altLang="zh-CN" sz="1600" dirty="0" smtClean="0"/>
              <a:t>1</a:t>
            </a:r>
            <a:r>
              <a:rPr lang="en-US" altLang="zh-CN" sz="2000" dirty="0" smtClean="0"/>
              <a:t>S</a:t>
            </a:r>
            <a:r>
              <a:rPr lang="en-US" altLang="zh-CN" sz="1600" dirty="0" smtClean="0"/>
              <a:t>2, </a:t>
            </a:r>
            <a:r>
              <a:rPr lang="en-US" altLang="zh-CN" sz="2000" dirty="0" smtClean="0"/>
              <a:t>which </a:t>
            </a:r>
            <a:r>
              <a:rPr lang="en-US" altLang="zh-CN" sz="2000" dirty="0"/>
              <a:t>we also add to the </a:t>
            </a:r>
            <a:r>
              <a:rPr lang="en-US" altLang="zh-CN" sz="2000" dirty="0" smtClean="0"/>
              <a:t>vocabulary.</a:t>
            </a:r>
          </a:p>
          <a:p>
            <a:pPr marL="285750" indent="-285750">
              <a:buFont typeface="Arial" panose="020B0604020202020204" pitchFamily="34" charset="0"/>
              <a:buChar char="•"/>
            </a:pPr>
            <a:r>
              <a:rPr lang="en-US" altLang="zh-CN" sz="2000" dirty="0"/>
              <a:t>Stop: The </a:t>
            </a:r>
            <a:r>
              <a:rPr lang="en-US" altLang="zh-CN" sz="2000" dirty="0" smtClean="0"/>
              <a:t>algorithm </a:t>
            </a:r>
            <a:r>
              <a:rPr lang="en-US" altLang="zh-CN" sz="2000" dirty="0"/>
              <a:t>stops after a given maximum number of merge operations to be performed is reached. </a:t>
            </a:r>
            <a:endParaRPr lang="zh-CN" altLang="en-US" dirty="0"/>
          </a:p>
        </p:txBody>
      </p:sp>
      <p:sp>
        <p:nvSpPr>
          <p:cNvPr id="9" name="右箭头 8"/>
          <p:cNvSpPr/>
          <p:nvPr/>
        </p:nvSpPr>
        <p:spPr>
          <a:xfrm rot="2956210">
            <a:off x="1347019" y="2720091"/>
            <a:ext cx="511277" cy="22661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1206" y="6022923"/>
            <a:ext cx="11941811" cy="400110"/>
          </a:xfrm>
          <a:prstGeom prst="rect">
            <a:avLst/>
          </a:prstGeom>
        </p:spPr>
        <p:txBody>
          <a:bodyPr wrap="square">
            <a:spAutoFit/>
          </a:bodyPr>
          <a:lstStyle/>
          <a:p>
            <a:r>
              <a:rPr lang="en-US" altLang="zh-CN" sz="2000" b="1" dirty="0" smtClean="0"/>
              <a:t>N</a:t>
            </a:r>
            <a:r>
              <a:rPr lang="zh-CN" altLang="en-US" sz="2000" b="1" dirty="0" smtClean="0"/>
              <a:t>ew vocabulary</a:t>
            </a:r>
            <a:r>
              <a:rPr lang="en-US" altLang="zh-CN" sz="2000" b="1" dirty="0" smtClean="0"/>
              <a:t>: </a:t>
            </a:r>
            <a:r>
              <a:rPr lang="zh-CN" altLang="en-US" sz="2000" dirty="0" smtClean="0"/>
              <a:t>contains </a:t>
            </a:r>
            <a:r>
              <a:rPr lang="zh-CN" altLang="en-US" sz="2000" dirty="0"/>
              <a:t>all the initial characters plus the symbols created from the merge </a:t>
            </a:r>
            <a:r>
              <a:rPr lang="zh-CN" altLang="en-US" sz="2000" dirty="0" smtClean="0"/>
              <a:t>operations</a:t>
            </a:r>
            <a:r>
              <a:rPr lang="en-US" altLang="zh-CN" sz="2000" dirty="0" smtClean="0"/>
              <a:t>.</a:t>
            </a:r>
            <a:endParaRPr lang="zh-CN" altLang="en-US" sz="2000" dirty="0"/>
          </a:p>
        </p:txBody>
      </p:sp>
    </p:spTree>
    <p:extLst>
      <p:ext uri="{BB962C8B-B14F-4D97-AF65-F5344CB8AC3E}">
        <p14:creationId xmlns:p14="http://schemas.microsoft.com/office/powerpoint/2010/main" val="127268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8600" y="152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5" name="矩形 4"/>
          <p:cNvSpPr/>
          <p:nvPr/>
        </p:nvSpPr>
        <p:spPr>
          <a:xfrm>
            <a:off x="338679" y="1340599"/>
            <a:ext cx="7649851" cy="461665"/>
          </a:xfrm>
          <a:prstGeom prst="rect">
            <a:avLst/>
          </a:prstGeom>
        </p:spPr>
        <p:txBody>
          <a:bodyPr wrap="none">
            <a:spAutoFit/>
          </a:bodyPr>
          <a:lstStyle/>
          <a:p>
            <a:r>
              <a:rPr lang="en-US" altLang="zh-CN" sz="2400" b="1" dirty="0"/>
              <a:t>Selecting </a:t>
            </a:r>
            <a:r>
              <a:rPr lang="en-US" altLang="zh-CN" sz="2400" b="1" dirty="0" err="1"/>
              <a:t>Subword</a:t>
            </a:r>
            <a:r>
              <a:rPr lang="en-US" altLang="zh-CN" sz="2400" b="1" dirty="0"/>
              <a:t> Units Using Byte Pair Encoding</a:t>
            </a:r>
            <a:endParaRPr lang="zh-CN" altLang="en-US" sz="2400" b="1" dirty="0"/>
          </a:p>
        </p:txBody>
      </p:sp>
      <p:sp>
        <p:nvSpPr>
          <p:cNvPr id="12" name="Rectangle 3"/>
          <p:cNvSpPr>
            <a:spLocks noChangeArrowheads="1"/>
          </p:cNvSpPr>
          <p:nvPr/>
        </p:nvSpPr>
        <p:spPr bwMode="auto">
          <a:xfrm>
            <a:off x="417869" y="2079721"/>
            <a:ext cx="9960079" cy="2769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33332"/>
                </a:solidFill>
                <a:effectLst/>
                <a:latin typeface="Arial Unicode MS"/>
                <a:ea typeface="Monaco"/>
              </a:rPr>
              <a:t>{</a:t>
            </a:r>
            <a:r>
              <a:rPr kumimoji="0" lang="zh-CN" altLang="zh-CN" b="0" i="0" u="none" strike="noStrike" cap="none" normalizeH="0" baseline="0" dirty="0" smtClean="0">
                <a:ln>
                  <a:noFill/>
                </a:ln>
                <a:solidFill>
                  <a:srgbClr val="D01040"/>
                </a:solidFill>
                <a:effectLst/>
                <a:latin typeface="Arial Unicode MS"/>
                <a:ea typeface="Monaco"/>
              </a:rPr>
              <a:t>'l o w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5</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D01040"/>
                </a:solidFill>
                <a:effectLst/>
                <a:latin typeface="Arial Unicode MS"/>
                <a:ea typeface="Monaco"/>
              </a:rPr>
              <a:t>'l o w e r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2</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D01040"/>
                </a:solidFill>
                <a:effectLst/>
                <a:latin typeface="Arial Unicode MS"/>
                <a:ea typeface="Monaco"/>
              </a:rPr>
              <a:t>'n e w e s t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6</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D01040"/>
                </a:solidFill>
                <a:effectLst/>
                <a:latin typeface="Arial Unicode MS"/>
                <a:ea typeface="Monaco"/>
              </a:rPr>
              <a:t>'w i d e s t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3</a:t>
            </a:r>
            <a:r>
              <a:rPr kumimoji="0" lang="zh-CN" altLang="zh-CN" b="0" i="0" u="none" strike="noStrike" cap="none" normalizeH="0" baseline="0" dirty="0" smtClean="0">
                <a:ln>
                  <a:noFill/>
                </a:ln>
                <a:solidFill>
                  <a:srgbClr val="333332"/>
                </a:solidFill>
                <a:effectLst/>
                <a:latin typeface="Arial Unicode MS"/>
                <a:ea typeface="Monaco"/>
              </a:rPr>
              <a:t>}</a:t>
            </a:r>
            <a:r>
              <a:rPr kumimoji="0" lang="zh-CN" altLang="zh-CN" sz="1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a:xfrm>
            <a:off x="417869" y="2634178"/>
            <a:ext cx="10682750" cy="646331"/>
          </a:xfrm>
          <a:prstGeom prst="rect">
            <a:avLst/>
          </a:prstGeom>
        </p:spPr>
        <p:txBody>
          <a:bodyPr wrap="square">
            <a:spAutoFit/>
          </a:bodyPr>
          <a:lstStyle/>
          <a:p>
            <a:r>
              <a:rPr lang="en-US" altLang="zh-CN" dirty="0" smtClean="0">
                <a:solidFill>
                  <a:srgbClr val="333332"/>
                </a:solidFill>
                <a:latin typeface="+mj-lt"/>
              </a:rPr>
              <a:t>byte </a:t>
            </a:r>
            <a:r>
              <a:rPr lang="en-US" altLang="zh-CN" dirty="0">
                <a:solidFill>
                  <a:srgbClr val="333332"/>
                </a:solidFill>
                <a:latin typeface="+mj-lt"/>
              </a:rPr>
              <a:t>pair “e” and “s” occurred 6 + 3 = 9 times which is the most frequent. We merge these to into a new token “</a:t>
            </a:r>
            <a:r>
              <a:rPr lang="en-US" altLang="zh-CN" dirty="0" err="1" smtClean="0">
                <a:solidFill>
                  <a:srgbClr val="333332"/>
                </a:solidFill>
                <a:latin typeface="+mj-lt"/>
              </a:rPr>
              <a:t>es</a:t>
            </a:r>
            <a:r>
              <a:rPr lang="en-US" altLang="zh-CN" dirty="0" smtClean="0">
                <a:solidFill>
                  <a:srgbClr val="333332"/>
                </a:solidFill>
                <a:latin typeface="+mj-lt"/>
              </a:rPr>
              <a:t>”.</a:t>
            </a:r>
            <a:endParaRPr lang="zh-CN" altLang="en-US" dirty="0">
              <a:latin typeface="+mj-lt"/>
            </a:endParaRPr>
          </a:p>
        </p:txBody>
      </p:sp>
      <p:sp>
        <p:nvSpPr>
          <p:cNvPr id="15" name="Rectangle 5"/>
          <p:cNvSpPr>
            <a:spLocks noChangeArrowheads="1"/>
          </p:cNvSpPr>
          <p:nvPr/>
        </p:nvSpPr>
        <p:spPr bwMode="auto">
          <a:xfrm>
            <a:off x="417869" y="3506525"/>
            <a:ext cx="9521837" cy="2769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33332"/>
                </a:solidFill>
                <a:effectLst/>
                <a:latin typeface="Arial Unicode MS"/>
                <a:ea typeface="Monaco"/>
              </a:rPr>
              <a:t>{</a:t>
            </a:r>
            <a:r>
              <a:rPr kumimoji="0" lang="zh-CN" altLang="zh-CN" b="0" i="0" u="none" strike="noStrike" cap="none" normalizeH="0" baseline="0" dirty="0" smtClean="0">
                <a:ln>
                  <a:noFill/>
                </a:ln>
                <a:solidFill>
                  <a:srgbClr val="D01040"/>
                </a:solidFill>
                <a:effectLst/>
                <a:latin typeface="Arial Unicode MS"/>
                <a:ea typeface="Monaco"/>
              </a:rPr>
              <a:t>'l o w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5</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D01040"/>
                </a:solidFill>
                <a:effectLst/>
                <a:latin typeface="Arial Unicode MS"/>
                <a:ea typeface="Monaco"/>
              </a:rPr>
              <a:t>'l o w e r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2</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D01040"/>
                </a:solidFill>
                <a:effectLst/>
                <a:latin typeface="Arial Unicode MS"/>
                <a:ea typeface="Monaco"/>
              </a:rPr>
              <a:t>'n e w es t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6</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D01040"/>
                </a:solidFill>
                <a:effectLst/>
                <a:latin typeface="Arial Unicode MS"/>
                <a:ea typeface="Monaco"/>
              </a:rPr>
              <a:t>'w i d es t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3</a:t>
            </a:r>
            <a:r>
              <a:rPr kumimoji="0" lang="zh-CN" altLang="zh-CN" b="0" i="0" u="none" strike="noStrike" cap="none" normalizeH="0" baseline="0" dirty="0" smtClean="0">
                <a:ln>
                  <a:noFill/>
                </a:ln>
                <a:solidFill>
                  <a:srgbClr val="333332"/>
                </a:solidFill>
                <a:effectLst/>
                <a:latin typeface="Arial Unicode MS"/>
                <a:ea typeface="Monaco"/>
              </a:rPr>
              <a:t>}</a:t>
            </a:r>
            <a:r>
              <a:rPr kumimoji="0" lang="zh-CN" altLang="zh-CN" sz="1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6"/>
          <p:cNvSpPr>
            <a:spLocks noChangeArrowheads="1"/>
          </p:cNvSpPr>
          <p:nvPr/>
        </p:nvSpPr>
        <p:spPr bwMode="auto">
          <a:xfrm>
            <a:off x="417869" y="4589332"/>
            <a:ext cx="9507411" cy="2769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33332"/>
                </a:solidFill>
                <a:effectLst/>
                <a:latin typeface="Arial Unicode MS"/>
                <a:ea typeface="Monaco"/>
              </a:rPr>
              <a:t>{</a:t>
            </a:r>
            <a:r>
              <a:rPr kumimoji="0" lang="zh-CN" altLang="zh-CN" b="0" i="0" u="none" strike="noStrike" cap="none" normalizeH="0" baseline="0" dirty="0" smtClean="0">
                <a:ln>
                  <a:noFill/>
                </a:ln>
                <a:solidFill>
                  <a:srgbClr val="D01040"/>
                </a:solidFill>
                <a:effectLst/>
                <a:latin typeface="Arial Unicode MS"/>
                <a:ea typeface="Monaco"/>
              </a:rPr>
              <a:t>'l o w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5</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D01040"/>
                </a:solidFill>
                <a:effectLst/>
                <a:latin typeface="Arial Unicode MS"/>
                <a:ea typeface="Monaco"/>
              </a:rPr>
              <a:t>'l o w e r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2</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D01040"/>
                </a:solidFill>
                <a:effectLst/>
                <a:latin typeface="Arial Unicode MS"/>
                <a:ea typeface="Monaco"/>
              </a:rPr>
              <a:t>'n e w es t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6</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D01040"/>
                </a:solidFill>
                <a:effectLst/>
                <a:latin typeface="Arial Unicode MS"/>
                <a:ea typeface="Monaco"/>
              </a:rPr>
              <a:t>'w i d es t &lt;/w&gt;'</a:t>
            </a:r>
            <a:r>
              <a:rPr kumimoji="0" lang="zh-CN" altLang="zh-CN" b="0" i="0" u="none" strike="noStrike" cap="none" normalizeH="0" baseline="0" dirty="0" smtClean="0">
                <a:ln>
                  <a:noFill/>
                </a:ln>
                <a:solidFill>
                  <a:srgbClr val="333332"/>
                </a:solidFill>
                <a:effectLst/>
                <a:latin typeface="Arial Unicode MS"/>
                <a:ea typeface="Monaco"/>
              </a:rPr>
              <a:t>: </a:t>
            </a:r>
            <a:r>
              <a:rPr kumimoji="0" lang="zh-CN" altLang="zh-CN" b="0" i="0" u="none" strike="noStrike" cap="none" normalizeH="0" baseline="0" dirty="0" smtClean="0">
                <a:ln>
                  <a:noFill/>
                </a:ln>
                <a:solidFill>
                  <a:srgbClr val="009999"/>
                </a:solidFill>
                <a:effectLst/>
                <a:latin typeface="Arial Unicode MS"/>
                <a:ea typeface="Monaco"/>
              </a:rPr>
              <a:t>3</a:t>
            </a:r>
            <a:r>
              <a:rPr kumimoji="0" lang="zh-CN" altLang="zh-CN" b="0" i="0" u="none" strike="noStrike" cap="none" normalizeH="0" baseline="0" dirty="0" smtClean="0">
                <a:ln>
                  <a:noFill/>
                </a:ln>
                <a:solidFill>
                  <a:srgbClr val="333332"/>
                </a:solidFill>
                <a:effectLst/>
                <a:latin typeface="Arial Unicode MS"/>
                <a:ea typeface="Monaco"/>
              </a:rPr>
              <a:t>}</a:t>
            </a:r>
            <a:r>
              <a:rPr kumimoji="0" lang="zh-CN" altLang="zh-CN" sz="1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19" name="矩形 18"/>
          <p:cNvSpPr/>
          <p:nvPr/>
        </p:nvSpPr>
        <p:spPr>
          <a:xfrm>
            <a:off x="417869" y="4001762"/>
            <a:ext cx="12059266" cy="369332"/>
          </a:xfrm>
          <a:prstGeom prst="rect">
            <a:avLst/>
          </a:prstGeom>
        </p:spPr>
        <p:txBody>
          <a:bodyPr wrap="square">
            <a:spAutoFit/>
          </a:bodyPr>
          <a:lstStyle/>
          <a:p>
            <a:r>
              <a:rPr lang="en-US" altLang="zh-CN" dirty="0" smtClean="0">
                <a:solidFill>
                  <a:srgbClr val="333332"/>
                </a:solidFill>
                <a:latin typeface="+mj-lt"/>
              </a:rPr>
              <a:t>token </a:t>
            </a:r>
            <a:r>
              <a:rPr lang="en-US" altLang="zh-CN" dirty="0">
                <a:solidFill>
                  <a:srgbClr val="333332"/>
                </a:solidFill>
                <a:latin typeface="+mj-lt"/>
              </a:rPr>
              <a:t>“</a:t>
            </a:r>
            <a:r>
              <a:rPr lang="en-US" altLang="zh-CN" dirty="0" err="1">
                <a:solidFill>
                  <a:srgbClr val="333332"/>
                </a:solidFill>
                <a:latin typeface="+mj-lt"/>
              </a:rPr>
              <a:t>es</a:t>
            </a:r>
            <a:r>
              <a:rPr lang="en-US" altLang="zh-CN" dirty="0">
                <a:solidFill>
                  <a:srgbClr val="333332"/>
                </a:solidFill>
                <a:latin typeface="+mj-lt"/>
              </a:rPr>
              <a:t>” and “t” occurred 6 + 3 = 9 times, which is the most frequent. We merge these to into a new token “</a:t>
            </a:r>
            <a:r>
              <a:rPr lang="en-US" altLang="zh-CN" dirty="0" err="1">
                <a:solidFill>
                  <a:srgbClr val="333332"/>
                </a:solidFill>
                <a:latin typeface="+mj-lt"/>
              </a:rPr>
              <a:t>est</a:t>
            </a:r>
            <a:r>
              <a:rPr lang="en-US" altLang="zh-CN" dirty="0">
                <a:solidFill>
                  <a:srgbClr val="333332"/>
                </a:solidFill>
                <a:latin typeface="+mj-lt"/>
              </a:rPr>
              <a:t>”. </a:t>
            </a:r>
            <a:endParaRPr lang="zh-CN" altLang="en-US" dirty="0">
              <a:latin typeface="+mj-lt"/>
            </a:endParaRPr>
          </a:p>
        </p:txBody>
      </p:sp>
      <p:sp>
        <p:nvSpPr>
          <p:cNvPr id="20" name="矩形 19"/>
          <p:cNvSpPr/>
          <p:nvPr/>
        </p:nvSpPr>
        <p:spPr>
          <a:xfrm>
            <a:off x="417869" y="5217042"/>
            <a:ext cx="2531462" cy="369332"/>
          </a:xfrm>
          <a:prstGeom prst="rect">
            <a:avLst/>
          </a:prstGeom>
        </p:spPr>
        <p:txBody>
          <a:bodyPr wrap="none">
            <a:spAutoFit/>
          </a:bodyPr>
          <a:lstStyle/>
          <a:p>
            <a:r>
              <a:rPr lang="en-US" altLang="zh-CN" dirty="0" smtClean="0">
                <a:solidFill>
                  <a:srgbClr val="333332"/>
                </a:solidFill>
                <a:latin typeface="+mj-lt"/>
              </a:rPr>
              <a:t>Merge “</a:t>
            </a:r>
            <a:r>
              <a:rPr lang="en-US" altLang="zh-CN" dirty="0" err="1" smtClean="0">
                <a:solidFill>
                  <a:srgbClr val="333332"/>
                </a:solidFill>
                <a:latin typeface="+mj-lt"/>
              </a:rPr>
              <a:t>est</a:t>
            </a:r>
            <a:r>
              <a:rPr lang="en-US" altLang="zh-CN" dirty="0">
                <a:solidFill>
                  <a:srgbClr val="333332"/>
                </a:solidFill>
                <a:latin typeface="+mj-lt"/>
              </a:rPr>
              <a:t>” and “&lt;/w</a:t>
            </a:r>
            <a:r>
              <a:rPr lang="en-US" altLang="zh-CN" dirty="0" smtClean="0">
                <a:solidFill>
                  <a:srgbClr val="333332"/>
                </a:solidFill>
                <a:latin typeface="+mj-lt"/>
              </a:rPr>
              <a:t>&gt;”</a:t>
            </a:r>
          </a:p>
        </p:txBody>
      </p:sp>
      <p:sp>
        <p:nvSpPr>
          <p:cNvPr id="21" name="矩形 20"/>
          <p:cNvSpPr/>
          <p:nvPr/>
        </p:nvSpPr>
        <p:spPr>
          <a:xfrm>
            <a:off x="510006" y="5752419"/>
            <a:ext cx="415498" cy="369332"/>
          </a:xfrm>
          <a:prstGeom prst="rect">
            <a:avLst/>
          </a:prstGeom>
        </p:spPr>
        <p:txBody>
          <a:bodyPr wrap="none">
            <a:spAutoFit/>
          </a:bodyPr>
          <a:lstStyle/>
          <a:p>
            <a:r>
              <a:rPr lang="en-US" altLang="zh-CN" dirty="0">
                <a:solidFill>
                  <a:srgbClr val="333332"/>
                </a:solidFill>
              </a:rPr>
              <a:t>…</a:t>
            </a:r>
            <a:endParaRPr lang="zh-CN" altLang="en-US" dirty="0"/>
          </a:p>
        </p:txBody>
      </p:sp>
    </p:spTree>
    <p:extLst>
      <p:ext uri="{BB962C8B-B14F-4D97-AF65-F5344CB8AC3E}">
        <p14:creationId xmlns:p14="http://schemas.microsoft.com/office/powerpoint/2010/main" val="153489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animBg="1"/>
      <p:bldP spid="16" grpId="0" animBg="1"/>
      <p:bldP spid="19" grpId="0"/>
      <p:bldP spid="20" grpId="0"/>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5597</TotalTime>
  <Words>2885</Words>
  <Application>Microsoft Office PowerPoint</Application>
  <PresentationFormat>宽屏</PresentationFormat>
  <Paragraphs>192</Paragraphs>
  <Slides>26</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Arial Unicode MS</vt:lpstr>
      <vt:lpstr>Monaco</vt:lpstr>
      <vt:lpstr>等线</vt:lpstr>
      <vt:lpstr>黑体</vt:lpstr>
      <vt:lpstr>Arial</vt:lpstr>
      <vt:lpstr>Cambria Math</vt:lpstr>
      <vt:lpstr>Office 主题​​</vt:lpstr>
      <vt:lpstr>Maybe Deep Neural Networks are the Best Choice for Modeling Source Code</vt:lpstr>
      <vt:lpstr>Introduction</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Datasets</vt:lpstr>
      <vt:lpstr>Datasets</vt:lpstr>
      <vt:lpstr>Evaluation</vt:lpstr>
      <vt:lpstr>Evaluation</vt:lpstr>
      <vt:lpstr>Evaluation</vt:lpstr>
      <vt:lpstr>Evaluation</vt:lpstr>
      <vt:lpstr>Evaluation</vt:lpstr>
      <vt:lpstr>Evaluation</vt:lpstr>
      <vt:lpstr>Conclusions</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Summaries with Patterns ？  Learning towards Abstractive Summarization through Prototype Editing</dc:title>
  <dc:creator>Pang</dc:creator>
  <cp:lastModifiedBy>Pang</cp:lastModifiedBy>
  <cp:revision>520</cp:revision>
  <dcterms:created xsi:type="dcterms:W3CDTF">2019-10-13T16:06:46Z</dcterms:created>
  <dcterms:modified xsi:type="dcterms:W3CDTF">2019-12-04T02:04:41Z</dcterms:modified>
</cp:coreProperties>
</file>