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37" r:id="rId3"/>
    <p:sldId id="545" r:id="rId4"/>
    <p:sldId id="546" r:id="rId5"/>
    <p:sldId id="547" r:id="rId6"/>
    <p:sldId id="548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28" r:id="rId24"/>
    <p:sldId id="56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2"/>
    <p:restoredTop sz="90201"/>
  </p:normalViewPr>
  <p:slideViewPr>
    <p:cSldViewPr snapToGrid="0" snapToObjects="1">
      <p:cViewPr varScale="1">
        <p:scale>
          <a:sx n="100" d="100"/>
          <a:sy n="100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03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8002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254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7264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124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SOTA</a:t>
            </a:r>
            <a:r>
              <a:rPr kumimoji="1" lang="zh-CN" altLang="en-US" dirty="0"/>
              <a:t>模型通常是针对该任务进行了监督训练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576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代码修复的定义；分为单块和多块修复，不是单行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如何利用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来做程序修复，目前的解决方案是通过构造完形填空形式的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介绍图片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564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代码修复的定义；分为单块和多块修复，不是单行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如何利用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来做程序修复，目前的解决方案是通过构造完形填空形式的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介绍图片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172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代码修复的定义；分为单块和多块修复，不是单行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如何利用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来做程序修复，目前的解决方案是通过构造完形填空形式的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介绍图片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7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代码修复的定义；分为单块和多块修复，不是单行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如何利用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来做程序修复，目前的解决方案是通过构造完形填空形式的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介绍图片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822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Transformer</a:t>
            </a:r>
            <a:r>
              <a:rPr kumimoji="1" lang="zh-CN" altLang="en-US" dirty="0"/>
              <a:t>的几个缺点：黑盒模型，可解释性较差；在实际使用时很容易失控，生成一些有偏见的文本，我们也很难排查到底是哪里出问题了。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Backpack</a:t>
            </a:r>
            <a:r>
              <a:rPr kumimoji="1" lang="zh-CN" altLang="en-US" dirty="0"/>
              <a:t>，一种新的神经网络架构，给语言模型带了一个新思路。实验表明，它具备以下优点：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代码修复的定义；分为单块和多块修复，不是单行</a:t>
            </a:r>
            <a:r>
              <a:rPr kumimoji="1" lang="en-US" altLang="zh-CN" dirty="0"/>
              <a:t>/</a:t>
            </a:r>
            <a:r>
              <a:rPr kumimoji="1" lang="zh-CN" altLang="en-US" dirty="0"/>
              <a:t>多行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如何利用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来做程序修复，目前的解决方案是通过构造完形填空形式的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介绍图片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735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这里如何控制的，没看懂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69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1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052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356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27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本文的</a:t>
            </a:r>
            <a:r>
              <a:rPr kumimoji="1" lang="en-US" altLang="zh-CN" dirty="0"/>
              <a:t>motivation</a:t>
            </a:r>
            <a:r>
              <a:rPr kumimoji="1" lang="zh-CN" altLang="en-US" dirty="0"/>
              <a:t>分为两点，第一点</a:t>
            </a:r>
            <a:r>
              <a:rPr kumimoji="1" lang="en-US" altLang="zh-CN" dirty="0"/>
              <a:t>..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例如在这个表里，每个</a:t>
            </a:r>
            <a:r>
              <a:rPr kumimoji="1" lang="en-US" altLang="zh-CN" dirty="0"/>
              <a:t>Sense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代表了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这个单词不同方面的含义。既包含科学的不同类型，例如：小说、宗教等等，以及科研过程中的不同方面：实验等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34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Backpack</a:t>
            </a:r>
            <a:r>
              <a:rPr kumimoji="1" lang="zh-CN" altLang="en-US" dirty="0"/>
              <a:t>的整体</a:t>
            </a:r>
            <a:r>
              <a:rPr kumimoji="1" lang="en-US" altLang="zh-CN" dirty="0"/>
              <a:t>idea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重点是讲清楚两个网络的</a:t>
            </a:r>
            <a:r>
              <a:rPr kumimoji="1" lang="en-US" altLang="zh-CN" dirty="0"/>
              <a:t>role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74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本文给出了</a:t>
            </a:r>
            <a:r>
              <a:rPr kumimoji="1" lang="en-US" altLang="zh-CN" dirty="0"/>
              <a:t>backpack</a:t>
            </a:r>
            <a:r>
              <a:rPr kumimoji="1" lang="zh-CN" altLang="en-US" dirty="0"/>
              <a:t>的一个实现方案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96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138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3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4343377" y="4130668"/>
            <a:ext cx="3505244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Outstanding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</a:p>
          <a:p>
            <a:pPr algn="ctr">
              <a:lnSpc>
                <a:spcPct val="15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Reporter: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112DFC-E579-814D-9DD3-E25B9ECF2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767" y="1790656"/>
            <a:ext cx="9468465" cy="23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OpenWebText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(2019)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public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reconstruction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WebText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corpus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used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GPT-2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Hyperparameters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Batch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size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524,288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tokens,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100k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steps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total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52B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tokens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Maximum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sequence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length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190265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capability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backpack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LMs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Metric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-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Perplexity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OpenWebText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LAMBADA,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Wikitext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BLiMP</a:t>
            </a: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B398FA-01AA-DC43-B642-A94A70688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01" y="2852911"/>
            <a:ext cx="10225548" cy="22350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0669B3-D483-D243-972B-33F016E467DB}"/>
              </a:ext>
            </a:extLst>
          </p:cNvPr>
          <p:cNvSpPr txBox="1"/>
          <p:nvPr/>
        </p:nvSpPr>
        <p:spPr>
          <a:xfrm>
            <a:off x="2917860" y="5522095"/>
            <a:ext cx="590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comparable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Transformers.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3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impact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number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Mini-sized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Backpack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LMs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50k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steps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0669B3-D483-D243-972B-33F016E467DB}"/>
              </a:ext>
            </a:extLst>
          </p:cNvPr>
          <p:cNvSpPr txBox="1"/>
          <p:nvPr/>
        </p:nvSpPr>
        <p:spPr>
          <a:xfrm>
            <a:off x="2232060" y="5177487"/>
            <a:ext cx="728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modeling.</a:t>
            </a:r>
            <a:endParaRPr kumimoji="1"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57F7BA-4E51-B943-B90C-27CDBDDAB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921" y="2379481"/>
            <a:ext cx="70739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2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Emergent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associated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specific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roles.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Pick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word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Compute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similarity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word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embeddings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46619-2793-784F-9799-5F6944376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1994" y="2035427"/>
            <a:ext cx="1842786" cy="2699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AB5C93-6735-9747-B146-0E4447866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061" y="2533411"/>
            <a:ext cx="8526786" cy="40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Emergent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Lexical Relationship Tests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Predict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similarity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between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two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words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SimLex999,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SimVerb3500,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RG65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How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backpack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LMs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AA7D1-8A08-BC40-858D-D504B7EFED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20"/>
          <a:stretch/>
        </p:blipFill>
        <p:spPr>
          <a:xfrm>
            <a:off x="2951008" y="3372456"/>
            <a:ext cx="5335127" cy="678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99A65B-8690-0B44-BE13-0328F5B5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171" y="4288670"/>
            <a:ext cx="46228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Emergent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5FADF7B-DC83-E341-9476-02214C91C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52" y="1019640"/>
            <a:ext cx="5493365" cy="53367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C870A8-3A86-194C-963D-A89B9C9B5F33}"/>
              </a:ext>
            </a:extLst>
          </p:cNvPr>
          <p:cNvSpPr txBox="1"/>
          <p:nvPr/>
        </p:nvSpPr>
        <p:spPr>
          <a:xfrm>
            <a:off x="6784258" y="2045109"/>
            <a:ext cx="5093109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perform well across datasets, matching or outperforming embeddings like GPT-2-1.5B and GPT-J-6B (Except GPT-J-6B on RG-65).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5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 Vectors for Control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467952-60A7-C24D-9C34-0DCCCA184CC2}"/>
                  </a:ext>
                </a:extLst>
              </p:cNvPr>
              <p:cNvSpPr txBox="1"/>
              <p:nvPr/>
            </p:nvSpPr>
            <p:spPr>
              <a:xfrm>
                <a:off x="391109" y="959220"/>
                <a:ext cx="10962691" cy="372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Topic-controlled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generation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Given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set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topic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words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𝒃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e.g.,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arts,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culture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Control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generation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towards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sequences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related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these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topic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words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How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Backpack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LMs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do: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Compute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similarity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between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all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sense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𝒱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|×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topic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words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Sort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sense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assign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re-weighting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factor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each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sense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Generate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from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Backpack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LMs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using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re-weighted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sense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467952-60A7-C24D-9C34-0DCCCA18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9" y="959220"/>
                <a:ext cx="10962691" cy="3728585"/>
              </a:xfrm>
              <a:prstGeom prst="rect">
                <a:avLst/>
              </a:prstGeom>
              <a:blipFill>
                <a:blip r:embed="rId3"/>
                <a:stretch>
                  <a:fillRect l="-462" b="-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5A6347E1-0ED6-2244-9AD2-96336E871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215" y="4757451"/>
            <a:ext cx="3413637" cy="10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8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 Vectors for Control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67952-60A7-C24D-9C34-0DCCCA184CC2}"/>
              </a:ext>
            </a:extLst>
          </p:cNvPr>
          <p:cNvSpPr txBox="1"/>
          <p:nvPr/>
        </p:nvSpPr>
        <p:spPr>
          <a:xfrm>
            <a:off x="391109" y="959220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Topic-controlled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Baseline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PPLM,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gradient-based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control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decoding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17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sets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topic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words,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500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sequences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generated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each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Metrics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Control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Success,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MAUVE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7BBEFE-BE33-9D45-9E56-2F26B552D1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256"/>
          <a:stretch/>
        </p:blipFill>
        <p:spPr>
          <a:xfrm>
            <a:off x="5311264" y="2443640"/>
            <a:ext cx="6248824" cy="43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2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 Vectors for Control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67952-60A7-C24D-9C34-0DCCCA184CC2}"/>
              </a:ext>
            </a:extLst>
          </p:cNvPr>
          <p:cNvSpPr txBox="1"/>
          <p:nvPr/>
        </p:nvSpPr>
        <p:spPr>
          <a:xfrm>
            <a:off x="391109" y="959220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Mitigating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gender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 vector 10 -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stereotypically gendered profession nouns (nurse, CEO, teacher)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06887-62E5-094B-955A-0AC9A0D0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024" y="2167066"/>
            <a:ext cx="5434576" cy="30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6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 Vectors for Control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67952-60A7-C24D-9C34-0DCCCA184CC2}"/>
              </a:ext>
            </a:extLst>
          </p:cNvPr>
          <p:cNvSpPr txBox="1"/>
          <p:nvPr/>
        </p:nvSpPr>
        <p:spPr>
          <a:xfrm>
            <a:off x="391109" y="959220"/>
            <a:ext cx="1096269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Mitigating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gender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WinoBias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My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CEO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said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that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__.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Evaluate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bias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probabilities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u="sng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him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u="sng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follows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81B00B-FB7B-644C-BA11-6297DEFA5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023" y="2810387"/>
            <a:ext cx="4875776" cy="7069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E5F33A-4DC6-9241-A283-EAD66C369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487125"/>
            <a:ext cx="6248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Transformer-based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monolithic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sequence.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Black box and easy to lose control.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interpretability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 Vectors for Control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67952-60A7-C24D-9C34-0DCCCA184CC2}"/>
              </a:ext>
            </a:extLst>
          </p:cNvPr>
          <p:cNvSpPr txBox="1"/>
          <p:nvPr/>
        </p:nvSpPr>
        <p:spPr>
          <a:xfrm>
            <a:off x="391109" y="959220"/>
            <a:ext cx="10962691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Mitigating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gender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bias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Dataset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WinoBias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My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CEO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said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that</a:t>
            </a:r>
            <a:r>
              <a:rPr kumimoji="1" lang="zh-CN" altLang="en-US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__.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Evaluate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bias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probabilities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u="sng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him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u="sng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follows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9E69AC-3AB2-BA47-A45D-D708F7D0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9" y="2776793"/>
            <a:ext cx="11171201" cy="294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Sense Vectors for Control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21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467952-60A7-C24D-9C34-0DCCCA184CC2}"/>
                  </a:ext>
                </a:extLst>
              </p:cNvPr>
              <p:cNvSpPr txBox="1"/>
              <p:nvPr/>
            </p:nvSpPr>
            <p:spPr>
              <a:xfrm>
                <a:off x="391109" y="959220"/>
                <a:ext cx="10962691" cy="142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Knowledge editing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Editing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learned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knowledge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within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models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MacBook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~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Apple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MacBook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~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HP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endParaRPr kumimoji="1" lang="en-US" altLang="zh-CN" sz="20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467952-60A7-C24D-9C34-0DCCCA18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9" y="959220"/>
                <a:ext cx="10962691" cy="1420261"/>
              </a:xfrm>
              <a:prstGeom prst="rect">
                <a:avLst/>
              </a:prstGeom>
              <a:blipFill>
                <a:blip r:embed="rId3"/>
                <a:stretch>
                  <a:fillRect l="-462" b="-7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1C7B010B-0CF7-5C4F-9278-5D799782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888" y="2719849"/>
            <a:ext cx="5741015" cy="9994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0B55D-308B-5F45-8496-CA53939D9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9585" y="2579002"/>
            <a:ext cx="5741015" cy="40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7077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67952-60A7-C24D-9C34-0DCCCA184CC2}"/>
              </a:ext>
            </a:extLst>
          </p:cNvPr>
          <p:cNvSpPr txBox="1"/>
          <p:nvPr/>
        </p:nvSpPr>
        <p:spPr>
          <a:xfrm>
            <a:off x="391109" y="959220"/>
            <a:ext cx="10962691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expressivity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Backpack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expressive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contextual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weight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network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represent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complex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functions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Backpacks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inherently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interpretable?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No.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But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offers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interface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analyze/control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models’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predictions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Why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specialize?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potential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reason: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shared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FFN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computing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vectors</a:t>
            </a:r>
          </a:p>
        </p:txBody>
      </p:sp>
    </p:spTree>
    <p:extLst>
      <p:ext uri="{BB962C8B-B14F-4D97-AF65-F5344CB8AC3E}">
        <p14:creationId xmlns:p14="http://schemas.microsoft.com/office/powerpoint/2010/main" val="370179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Reasonable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motivations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Extra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computational overhead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90DD70-6118-C241-8234-470CD08F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472" y="2822733"/>
            <a:ext cx="2856476" cy="227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19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82F5ED-92A2-9A44-BCF7-7ACB5E51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61" y="304799"/>
            <a:ext cx="6183830" cy="38032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C06849-7017-9245-A324-A3ABFA659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339" y="4400550"/>
            <a:ext cx="65278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mainstream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interpretability,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architecture.</a:t>
            </a:r>
          </a:p>
        </p:txBody>
      </p:sp>
    </p:spTree>
    <p:extLst>
      <p:ext uri="{BB962C8B-B14F-4D97-AF65-F5344CB8AC3E}">
        <p14:creationId xmlns:p14="http://schemas.microsoft.com/office/powerpoint/2010/main" val="22249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1185453"/>
            <a:ext cx="10962691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typically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aspects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meanings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equipped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non-contextual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E9EC7E-9144-F847-8163-25C9CCA4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81" y="2774441"/>
            <a:ext cx="72263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1185453"/>
            <a:ext cx="10962691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depends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senses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vectors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sequence.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6A2631-DB99-DB4A-A204-9FE03F45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004" y="2705012"/>
            <a:ext cx="5222664" cy="32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2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1268A9-BE66-CD4A-826B-BBFA5D283E92}"/>
                  </a:ext>
                </a:extLst>
              </p:cNvPr>
              <p:cNvSpPr txBox="1"/>
              <p:nvPr/>
            </p:nvSpPr>
            <p:spPr>
              <a:xfrm>
                <a:off x="391109" y="889574"/>
                <a:ext cx="10962691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symbols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𝒱</m:t>
                    </m:r>
                  </m:oMath>
                </a14:m>
                <a:endParaRPr kumimoji="1" lang="en-US" altLang="zh-CN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Backpack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representation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endParaRPr kumimoji="1" lang="en-US" altLang="zh-CN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1268A9-BE66-CD4A-826B-BBFA5D28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9" y="889574"/>
                <a:ext cx="10962691" cy="988091"/>
              </a:xfrm>
              <a:prstGeom prst="rect">
                <a:avLst/>
              </a:prstGeom>
              <a:blipFill>
                <a:blip r:embed="rId3"/>
                <a:stretch>
                  <a:fillRect l="-462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B4920C-6BF3-214D-A2CC-37A1809B6F96}"/>
                  </a:ext>
                </a:extLst>
              </p:cNvPr>
              <p:cNvSpPr txBox="1"/>
              <p:nvPr/>
            </p:nvSpPr>
            <p:spPr>
              <a:xfrm>
                <a:off x="5423810" y="5798873"/>
                <a:ext cx="13568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B4920C-6BF3-214D-A2CC-37A1809B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10" y="5798873"/>
                <a:ext cx="1356851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>
            <a:extLst>
              <a:ext uri="{FF2B5EF4-FFF2-40B4-BE49-F238E27FC236}">
                <a16:creationId xmlns:a16="http://schemas.microsoft.com/office/drawing/2014/main" id="{C866180C-DC25-5648-B99D-5E5EA1EC0323}"/>
              </a:ext>
            </a:extLst>
          </p:cNvPr>
          <p:cNvSpPr/>
          <p:nvPr/>
        </p:nvSpPr>
        <p:spPr>
          <a:xfrm>
            <a:off x="3066388" y="4927994"/>
            <a:ext cx="2084438" cy="717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44883-4FB5-6A44-8E4C-960462FF5EA7}"/>
              </a:ext>
            </a:extLst>
          </p:cNvPr>
          <p:cNvSpPr txBox="1"/>
          <p:nvPr/>
        </p:nvSpPr>
        <p:spPr>
          <a:xfrm>
            <a:off x="3307278" y="4963705"/>
            <a:ext cx="16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B3EB83A-F7B6-694D-9B0D-B33D0166F353}"/>
              </a:ext>
            </a:extLst>
          </p:cNvPr>
          <p:cNvCxnSpPr>
            <a:cxnSpLocks/>
          </p:cNvCxnSpPr>
          <p:nvPr/>
        </p:nvCxnSpPr>
        <p:spPr>
          <a:xfrm flipH="1" flipV="1">
            <a:off x="5224568" y="5669357"/>
            <a:ext cx="388374" cy="259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3B49FCF-0203-914F-9A44-8A054D027A2A}"/>
              </a:ext>
            </a:extLst>
          </p:cNvPr>
          <p:cNvSpPr/>
          <p:nvPr/>
        </p:nvSpPr>
        <p:spPr>
          <a:xfrm>
            <a:off x="6851807" y="4927994"/>
            <a:ext cx="2084438" cy="717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458312-BD4D-3043-9243-DF6460B76AE9}"/>
              </a:ext>
            </a:extLst>
          </p:cNvPr>
          <p:cNvSpPr txBox="1"/>
          <p:nvPr/>
        </p:nvSpPr>
        <p:spPr>
          <a:xfrm>
            <a:off x="6930464" y="4963705"/>
            <a:ext cx="192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Contextual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DD5399B-3C41-A644-9654-E3913E20BFFA}"/>
              </a:ext>
            </a:extLst>
          </p:cNvPr>
          <p:cNvCxnSpPr>
            <a:cxnSpLocks/>
          </p:cNvCxnSpPr>
          <p:nvPr/>
        </p:nvCxnSpPr>
        <p:spPr>
          <a:xfrm flipV="1">
            <a:off x="6448684" y="5674571"/>
            <a:ext cx="331977" cy="253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5A4B5B0-C24B-2243-B59A-CED8D6E4624C}"/>
              </a:ext>
            </a:extLst>
          </p:cNvPr>
          <p:cNvCxnSpPr>
            <a:cxnSpLocks/>
          </p:cNvCxnSpPr>
          <p:nvPr/>
        </p:nvCxnSpPr>
        <p:spPr>
          <a:xfrm flipV="1">
            <a:off x="4108607" y="4405911"/>
            <a:ext cx="0" cy="45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BF147AE-488E-D04A-A9A5-EE69CAD5E318}"/>
              </a:ext>
            </a:extLst>
          </p:cNvPr>
          <p:cNvSpPr/>
          <p:nvPr/>
        </p:nvSpPr>
        <p:spPr>
          <a:xfrm>
            <a:off x="3170495" y="3532713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B90F5F-E8A1-034C-B9F9-B69CE8E10820}"/>
              </a:ext>
            </a:extLst>
          </p:cNvPr>
          <p:cNvSpPr/>
          <p:nvPr/>
        </p:nvSpPr>
        <p:spPr>
          <a:xfrm>
            <a:off x="3361585" y="3532713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5BAB21-CA97-5B47-B04C-71AC46B2D2C9}"/>
              </a:ext>
            </a:extLst>
          </p:cNvPr>
          <p:cNvSpPr/>
          <p:nvPr/>
        </p:nvSpPr>
        <p:spPr>
          <a:xfrm>
            <a:off x="3568924" y="3532992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49E3B52-3A46-6F4F-8FE5-65F7CEDDBBD0}"/>
              </a:ext>
            </a:extLst>
          </p:cNvPr>
          <p:cNvSpPr/>
          <p:nvPr/>
        </p:nvSpPr>
        <p:spPr>
          <a:xfrm rot="5400000">
            <a:off x="3331446" y="3083070"/>
            <a:ext cx="150487" cy="6059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BF58614-D4B3-E94C-B523-5E5FB42C66DA}"/>
                  </a:ext>
                </a:extLst>
              </p:cNvPr>
              <p:cNvSpPr txBox="1"/>
              <p:nvPr/>
            </p:nvSpPr>
            <p:spPr>
              <a:xfrm>
                <a:off x="3273091" y="3022391"/>
                <a:ext cx="267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BF58614-D4B3-E94C-B523-5E5FB42C6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91" y="3022391"/>
                <a:ext cx="2671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DD4FFCF9-42B2-B44F-94FD-C57300A70EBD}"/>
              </a:ext>
            </a:extLst>
          </p:cNvPr>
          <p:cNvSpPr/>
          <p:nvPr/>
        </p:nvSpPr>
        <p:spPr>
          <a:xfrm>
            <a:off x="4527756" y="3533529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1695AE-9A61-2E4A-AD18-6C2420806C5B}"/>
              </a:ext>
            </a:extLst>
          </p:cNvPr>
          <p:cNvSpPr/>
          <p:nvPr/>
        </p:nvSpPr>
        <p:spPr>
          <a:xfrm>
            <a:off x="4718846" y="3533529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3C390C-901D-9247-9EBC-1AAF400E7B94}"/>
              </a:ext>
            </a:extLst>
          </p:cNvPr>
          <p:cNvSpPr/>
          <p:nvPr/>
        </p:nvSpPr>
        <p:spPr>
          <a:xfrm>
            <a:off x="4909936" y="3532713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72465A-E5C5-E840-8D25-608F259F53AD}"/>
              </a:ext>
            </a:extLst>
          </p:cNvPr>
          <p:cNvSpPr txBox="1"/>
          <p:nvPr/>
        </p:nvSpPr>
        <p:spPr>
          <a:xfrm>
            <a:off x="3994678" y="3678950"/>
            <a:ext cx="3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A7EC865-B981-0043-B4C4-2F095EE7EFCA}"/>
              </a:ext>
            </a:extLst>
          </p:cNvPr>
          <p:cNvSpPr/>
          <p:nvPr/>
        </p:nvSpPr>
        <p:spPr>
          <a:xfrm>
            <a:off x="3074087" y="3497000"/>
            <a:ext cx="702367" cy="717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581760E-5931-3D4A-A8E6-63897183C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880" y="3659027"/>
            <a:ext cx="1900035" cy="39370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909DA49-417D-9745-B15F-5A19A22C0B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8"/>
          <a:stretch/>
        </p:blipFill>
        <p:spPr>
          <a:xfrm>
            <a:off x="2286066" y="4449514"/>
            <a:ext cx="1576042" cy="393701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98888AE-830D-704B-9A06-FE7ED882450A}"/>
              </a:ext>
            </a:extLst>
          </p:cNvPr>
          <p:cNvCxnSpPr>
            <a:cxnSpLocks/>
          </p:cNvCxnSpPr>
          <p:nvPr/>
        </p:nvCxnSpPr>
        <p:spPr>
          <a:xfrm flipV="1">
            <a:off x="7889111" y="4405911"/>
            <a:ext cx="0" cy="45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3B04688-C8E8-6F44-B7CB-0ED52B495B16}"/>
                  </a:ext>
                </a:extLst>
              </p:cNvPr>
              <p:cNvSpPr txBox="1"/>
              <p:nvPr/>
            </p:nvSpPr>
            <p:spPr>
              <a:xfrm>
                <a:off x="6422348" y="3642463"/>
                <a:ext cx="1115690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3B04688-C8E8-6F44-B7CB-0ED52B495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48" y="3642463"/>
                <a:ext cx="1115690" cy="574132"/>
              </a:xfrm>
              <a:prstGeom prst="rect">
                <a:avLst/>
              </a:prstGeom>
              <a:blipFill>
                <a:blip r:embed="rId8"/>
                <a:stretch>
                  <a:fillRect l="-3371" t="-4348" r="-33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中括号 47">
            <a:extLst>
              <a:ext uri="{FF2B5EF4-FFF2-40B4-BE49-F238E27FC236}">
                <a16:creationId xmlns:a16="http://schemas.microsoft.com/office/drawing/2014/main" id="{3F7F0642-6847-E649-BD45-E584D5484113}"/>
              </a:ext>
            </a:extLst>
          </p:cNvPr>
          <p:cNvSpPr/>
          <p:nvPr/>
        </p:nvSpPr>
        <p:spPr>
          <a:xfrm>
            <a:off x="6392852" y="3641768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左中括号 48">
            <a:extLst>
              <a:ext uri="{FF2B5EF4-FFF2-40B4-BE49-F238E27FC236}">
                <a16:creationId xmlns:a16="http://schemas.microsoft.com/office/drawing/2014/main" id="{3A241D67-9846-F741-A0A3-09C6789FD55F}"/>
              </a:ext>
            </a:extLst>
          </p:cNvPr>
          <p:cNvSpPr/>
          <p:nvPr/>
        </p:nvSpPr>
        <p:spPr>
          <a:xfrm flipH="1">
            <a:off x="7530798" y="3637650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E4AEFF8-B978-A94B-B057-621400C9FDBB}"/>
                  </a:ext>
                </a:extLst>
              </p:cNvPr>
              <p:cNvSpPr txBox="1"/>
              <p:nvPr/>
            </p:nvSpPr>
            <p:spPr>
              <a:xfrm>
                <a:off x="8072420" y="3638345"/>
                <a:ext cx="1115690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E4AEFF8-B978-A94B-B057-621400C9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20" y="3638345"/>
                <a:ext cx="1115690" cy="574132"/>
              </a:xfrm>
              <a:prstGeom prst="rect">
                <a:avLst/>
              </a:prstGeom>
              <a:blipFill>
                <a:blip r:embed="rId9"/>
                <a:stretch>
                  <a:fillRect l="-3371" t="-2174" r="-33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中括号 50">
            <a:extLst>
              <a:ext uri="{FF2B5EF4-FFF2-40B4-BE49-F238E27FC236}">
                <a16:creationId xmlns:a16="http://schemas.microsoft.com/office/drawing/2014/main" id="{C4B156E3-C04A-0841-8BF5-3869EA99CDDB}"/>
              </a:ext>
            </a:extLst>
          </p:cNvPr>
          <p:cNvSpPr/>
          <p:nvPr/>
        </p:nvSpPr>
        <p:spPr>
          <a:xfrm>
            <a:off x="8042924" y="3637650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46FDB717-5585-1C48-B49F-6CF80E25FC29}"/>
              </a:ext>
            </a:extLst>
          </p:cNvPr>
          <p:cNvSpPr/>
          <p:nvPr/>
        </p:nvSpPr>
        <p:spPr>
          <a:xfrm flipH="1">
            <a:off x="9180870" y="3633532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A7588D-55C1-7B4A-873C-21E79871CF58}"/>
              </a:ext>
            </a:extLst>
          </p:cNvPr>
          <p:cNvSpPr txBox="1"/>
          <p:nvPr/>
        </p:nvSpPr>
        <p:spPr>
          <a:xfrm>
            <a:off x="7641781" y="3719907"/>
            <a:ext cx="3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2CCE1C5-A7BF-F847-9E70-7D502A97CD01}"/>
                  </a:ext>
                </a:extLst>
              </p:cNvPr>
              <p:cNvSpPr txBox="1"/>
              <p:nvPr/>
            </p:nvSpPr>
            <p:spPr>
              <a:xfrm>
                <a:off x="5838805" y="3776595"/>
                <a:ext cx="556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kumimoji="1" lang="zh-CN" altLang="en-US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2CCE1C5-A7BF-F847-9E70-7D502A97C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3776595"/>
                <a:ext cx="55696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大括号 55">
            <a:extLst>
              <a:ext uri="{FF2B5EF4-FFF2-40B4-BE49-F238E27FC236}">
                <a16:creationId xmlns:a16="http://schemas.microsoft.com/office/drawing/2014/main" id="{37E55A92-4472-104B-BF28-B761238FA894}"/>
              </a:ext>
            </a:extLst>
          </p:cNvPr>
          <p:cNvSpPr/>
          <p:nvPr/>
        </p:nvSpPr>
        <p:spPr>
          <a:xfrm rot="5400000">
            <a:off x="7704588" y="2044330"/>
            <a:ext cx="233121" cy="281087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DBBEDE9-A0A2-A54E-B5D2-F6116585DC61}"/>
                  </a:ext>
                </a:extLst>
              </p:cNvPr>
              <p:cNvSpPr txBox="1"/>
              <p:nvPr/>
            </p:nvSpPr>
            <p:spPr>
              <a:xfrm>
                <a:off x="7687550" y="3025742"/>
                <a:ext cx="267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DBBEDE9-A0A2-A54E-B5D2-F6116585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550" y="3025742"/>
                <a:ext cx="2671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C5E0C22B-8DF7-5247-B7E8-24EF45BC98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7751" y="3776595"/>
            <a:ext cx="1408228" cy="32629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7E1D7C2-FCFA-1341-9BB1-9A68D6273F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2924" y="4390135"/>
            <a:ext cx="2138499" cy="450762"/>
          </a:xfrm>
          <a:prstGeom prst="rect">
            <a:avLst/>
          </a:prstGeom>
        </p:spPr>
      </p:pic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8CA9AE36-01B4-ED41-BBF0-F3E7070384C2}"/>
              </a:ext>
            </a:extLst>
          </p:cNvPr>
          <p:cNvCxnSpPr>
            <a:cxnSpLocks/>
          </p:cNvCxnSpPr>
          <p:nvPr/>
        </p:nvCxnSpPr>
        <p:spPr>
          <a:xfrm flipV="1">
            <a:off x="4178075" y="2620771"/>
            <a:ext cx="781660" cy="555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C357010-53B2-9142-AB71-B970930B8421}"/>
              </a:ext>
            </a:extLst>
          </p:cNvPr>
          <p:cNvCxnSpPr>
            <a:cxnSpLocks/>
          </p:cNvCxnSpPr>
          <p:nvPr/>
        </p:nvCxnSpPr>
        <p:spPr>
          <a:xfrm flipH="1" flipV="1">
            <a:off x="6261589" y="2620771"/>
            <a:ext cx="906128" cy="43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7055BE5-0797-7943-A257-20DCFCAC9BFA}"/>
                  </a:ext>
                </a:extLst>
              </p:cNvPr>
              <p:cNvSpPr txBox="1"/>
              <p:nvPr/>
            </p:nvSpPr>
            <p:spPr>
              <a:xfrm>
                <a:off x="5076815" y="2181705"/>
                <a:ext cx="11847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7055BE5-0797-7943-A257-20DCFCAC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15" y="2181705"/>
                <a:ext cx="1184774" cy="523220"/>
              </a:xfrm>
              <a:prstGeom prst="rect">
                <a:avLst/>
              </a:prstGeom>
              <a:blipFill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>
            <a:extLst>
              <a:ext uri="{FF2B5EF4-FFF2-40B4-BE49-F238E27FC236}">
                <a16:creationId xmlns:a16="http://schemas.microsoft.com/office/drawing/2014/main" id="{128AAC5E-8344-1346-8970-76DC8975D2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76221" y="1973479"/>
            <a:ext cx="2044099" cy="664332"/>
          </a:xfrm>
          <a:prstGeom prst="rect">
            <a:avLst/>
          </a:prstGeom>
        </p:spPr>
      </p:pic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4E97EB-9D4C-5A4E-ABF2-61AEF7A1D1CD}"/>
              </a:ext>
            </a:extLst>
          </p:cNvPr>
          <p:cNvCxnSpPr>
            <a:cxnSpLocks/>
          </p:cNvCxnSpPr>
          <p:nvPr/>
        </p:nvCxnSpPr>
        <p:spPr>
          <a:xfrm>
            <a:off x="6296378" y="2389275"/>
            <a:ext cx="763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55581CB9-CCD0-624B-BDC8-CB22B07E803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7718" y="2116566"/>
            <a:ext cx="3740738" cy="4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0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9" grpId="0"/>
      <p:bldP spid="17" grpId="0" animBg="1"/>
      <p:bldP spid="18" grpId="0"/>
      <p:bldP spid="26" grpId="0" animBg="1"/>
      <p:bldP spid="27" grpId="0" animBg="1"/>
      <p:bldP spid="28" grpId="0" animBg="1"/>
      <p:bldP spid="30" grpId="0" animBg="1"/>
      <p:bldP spid="32" grpId="0"/>
      <p:bldP spid="37" grpId="0" animBg="1"/>
      <p:bldP spid="38" grpId="0" animBg="1"/>
      <p:bldP spid="39" grpId="0" animBg="1"/>
      <p:bldP spid="40" grpId="0"/>
      <p:bldP spid="41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/>
      <p:bldP spid="56" grpId="0" animBg="1"/>
      <p:bldP spid="57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Parameterizing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1185453"/>
            <a:ext cx="10962691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8AD4FC-18D6-6D4C-88A2-8AD5261A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096" y="1258163"/>
            <a:ext cx="1896175" cy="3955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8B0C7F-D9E1-CE4B-84DA-9B0A088EA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35" y="1978263"/>
            <a:ext cx="2852959" cy="6202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DA83C6-2977-2A43-A87A-2F65F440149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59"/>
          <a:stretch/>
        </p:blipFill>
        <p:spPr>
          <a:xfrm>
            <a:off x="5486400" y="2065771"/>
            <a:ext cx="2413000" cy="46528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79A2177-E402-144A-AC76-D6B45B5DCF00}"/>
              </a:ext>
            </a:extLst>
          </p:cNvPr>
          <p:cNvSpPr txBox="1"/>
          <p:nvPr/>
        </p:nvSpPr>
        <p:spPr>
          <a:xfrm>
            <a:off x="375138" y="2703381"/>
            <a:ext cx="10962691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Contextual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E1791D-A7AA-834C-A2E4-E5AF6C677A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7501" y="2749550"/>
            <a:ext cx="2138499" cy="450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D503DF-F300-8749-9028-FD0558EB5E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900" y="3442389"/>
            <a:ext cx="5715000" cy="660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6DD91D-B697-D348-AD48-F2AB7051BB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7340" y="4888841"/>
            <a:ext cx="6159500" cy="6223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5D9F78-2AE9-1748-AFD1-58E3BA172D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2851" y="4977741"/>
            <a:ext cx="1803400" cy="444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CE9EA02-922E-B240-A4BA-7DAD266A9D5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878" b="-1"/>
          <a:stretch/>
        </p:blipFill>
        <p:spPr>
          <a:xfrm>
            <a:off x="7899400" y="5057116"/>
            <a:ext cx="2428772" cy="3651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69E4855-88DF-B540-97F8-EC620B7D4612}"/>
              </a:ext>
            </a:extLst>
          </p:cNvPr>
          <p:cNvSpPr txBox="1"/>
          <p:nvPr/>
        </p:nvSpPr>
        <p:spPr>
          <a:xfrm>
            <a:off x="639097" y="4154639"/>
            <a:ext cx="781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proper autoregressive masking and some position representation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FB6EF1A-22EF-614D-8A6F-84AEA6DE0E85}"/>
                  </a:ext>
                </a:extLst>
              </p:cNvPr>
              <p:cNvSpPr txBox="1"/>
              <p:nvPr/>
            </p:nvSpPr>
            <p:spPr>
              <a:xfrm>
                <a:off x="855406" y="5766517"/>
                <a:ext cx="7384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can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think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senses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heads.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FB6EF1A-22EF-614D-8A6F-84AEA6DE0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06" y="5766517"/>
                <a:ext cx="7384025" cy="369332"/>
              </a:xfrm>
              <a:prstGeom prst="rect">
                <a:avLst/>
              </a:prstGeom>
              <a:blipFill>
                <a:blip r:embed="rId11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3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Parameterizing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1268A9-BE66-CD4A-826B-BBFA5D283E92}"/>
                  </a:ext>
                </a:extLst>
              </p:cNvPr>
              <p:cNvSpPr txBox="1"/>
              <p:nvPr/>
            </p:nvSpPr>
            <p:spPr>
              <a:xfrm>
                <a:off x="391109" y="889574"/>
                <a:ext cx="10962691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Input: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symbols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𝒱</m:t>
                    </m:r>
                  </m:oMath>
                </a14:m>
                <a:endParaRPr kumimoji="1" lang="en-US" altLang="zh-CN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Output: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Backpack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representation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𝒐</m:t>
                        </m:r>
                      </m:e>
                      <m:sub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𝒏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sup>
                    </m:sSup>
                  </m:oMath>
                </a14:m>
                <a:endParaRPr kumimoji="1" lang="en-US" altLang="zh-CN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1268A9-BE66-CD4A-826B-BBFA5D28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9" y="889574"/>
                <a:ext cx="10962691" cy="988091"/>
              </a:xfrm>
              <a:prstGeom prst="rect">
                <a:avLst/>
              </a:prstGeom>
              <a:blipFill>
                <a:blip r:embed="rId3"/>
                <a:stretch>
                  <a:fillRect l="-462"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B4920C-6BF3-214D-A2CC-37A1809B6F96}"/>
                  </a:ext>
                </a:extLst>
              </p:cNvPr>
              <p:cNvSpPr txBox="1"/>
              <p:nvPr/>
            </p:nvSpPr>
            <p:spPr>
              <a:xfrm>
                <a:off x="5423810" y="5798873"/>
                <a:ext cx="13568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DB4920C-6BF3-214D-A2CC-37A1809B6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810" y="5798873"/>
                <a:ext cx="1356851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 4">
            <a:extLst>
              <a:ext uri="{FF2B5EF4-FFF2-40B4-BE49-F238E27FC236}">
                <a16:creationId xmlns:a16="http://schemas.microsoft.com/office/drawing/2014/main" id="{C866180C-DC25-5648-B99D-5E5EA1EC0323}"/>
              </a:ext>
            </a:extLst>
          </p:cNvPr>
          <p:cNvSpPr/>
          <p:nvPr/>
        </p:nvSpPr>
        <p:spPr>
          <a:xfrm>
            <a:off x="3066388" y="4927994"/>
            <a:ext cx="2084438" cy="717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B44883-4FB5-6A44-8E4C-960462FF5EA7}"/>
              </a:ext>
            </a:extLst>
          </p:cNvPr>
          <p:cNvSpPr txBox="1"/>
          <p:nvPr/>
        </p:nvSpPr>
        <p:spPr>
          <a:xfrm>
            <a:off x="3307278" y="4963705"/>
            <a:ext cx="16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Sense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B3EB83A-F7B6-694D-9B0D-B33D0166F353}"/>
              </a:ext>
            </a:extLst>
          </p:cNvPr>
          <p:cNvCxnSpPr>
            <a:cxnSpLocks/>
          </p:cNvCxnSpPr>
          <p:nvPr/>
        </p:nvCxnSpPr>
        <p:spPr>
          <a:xfrm flipH="1" flipV="1">
            <a:off x="5224568" y="5669357"/>
            <a:ext cx="388374" cy="259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A3B49FCF-0203-914F-9A44-8A054D027A2A}"/>
              </a:ext>
            </a:extLst>
          </p:cNvPr>
          <p:cNvSpPr/>
          <p:nvPr/>
        </p:nvSpPr>
        <p:spPr>
          <a:xfrm>
            <a:off x="6851807" y="4927994"/>
            <a:ext cx="2084438" cy="71775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458312-BD4D-3043-9243-DF6460B76AE9}"/>
              </a:ext>
            </a:extLst>
          </p:cNvPr>
          <p:cNvSpPr txBox="1"/>
          <p:nvPr/>
        </p:nvSpPr>
        <p:spPr>
          <a:xfrm>
            <a:off x="6930464" y="4963705"/>
            <a:ext cx="1927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Contextual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Weight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DD5399B-3C41-A644-9654-E3913E20BFFA}"/>
              </a:ext>
            </a:extLst>
          </p:cNvPr>
          <p:cNvCxnSpPr>
            <a:cxnSpLocks/>
          </p:cNvCxnSpPr>
          <p:nvPr/>
        </p:nvCxnSpPr>
        <p:spPr>
          <a:xfrm flipV="1">
            <a:off x="6448684" y="5674571"/>
            <a:ext cx="331977" cy="253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5A4B5B0-C24B-2243-B59A-CED8D6E4624C}"/>
              </a:ext>
            </a:extLst>
          </p:cNvPr>
          <p:cNvCxnSpPr>
            <a:cxnSpLocks/>
          </p:cNvCxnSpPr>
          <p:nvPr/>
        </p:nvCxnSpPr>
        <p:spPr>
          <a:xfrm flipV="1">
            <a:off x="4108607" y="4405911"/>
            <a:ext cx="0" cy="45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DBF147AE-488E-D04A-A9A5-EE69CAD5E318}"/>
              </a:ext>
            </a:extLst>
          </p:cNvPr>
          <p:cNvSpPr/>
          <p:nvPr/>
        </p:nvSpPr>
        <p:spPr>
          <a:xfrm>
            <a:off x="3170495" y="3532713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6B90F5F-E8A1-034C-B9F9-B69CE8E10820}"/>
              </a:ext>
            </a:extLst>
          </p:cNvPr>
          <p:cNvSpPr/>
          <p:nvPr/>
        </p:nvSpPr>
        <p:spPr>
          <a:xfrm>
            <a:off x="3361585" y="3532713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5BAB21-CA97-5B47-B04C-71AC46B2D2C9}"/>
              </a:ext>
            </a:extLst>
          </p:cNvPr>
          <p:cNvSpPr/>
          <p:nvPr/>
        </p:nvSpPr>
        <p:spPr>
          <a:xfrm>
            <a:off x="3568924" y="3532992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49E3B52-3A46-6F4F-8FE5-65F7CEDDBBD0}"/>
              </a:ext>
            </a:extLst>
          </p:cNvPr>
          <p:cNvSpPr/>
          <p:nvPr/>
        </p:nvSpPr>
        <p:spPr>
          <a:xfrm rot="5400000">
            <a:off x="3331446" y="3083070"/>
            <a:ext cx="150487" cy="6059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BF58614-D4B3-E94C-B523-5E5FB42C66DA}"/>
                  </a:ext>
                </a:extLst>
              </p:cNvPr>
              <p:cNvSpPr txBox="1"/>
              <p:nvPr/>
            </p:nvSpPr>
            <p:spPr>
              <a:xfrm>
                <a:off x="3273091" y="3022391"/>
                <a:ext cx="267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BF58614-D4B3-E94C-B523-5E5FB42C6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91" y="3022391"/>
                <a:ext cx="26719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DD4FFCF9-42B2-B44F-94FD-C57300A70EBD}"/>
              </a:ext>
            </a:extLst>
          </p:cNvPr>
          <p:cNvSpPr/>
          <p:nvPr/>
        </p:nvSpPr>
        <p:spPr>
          <a:xfrm>
            <a:off x="4527756" y="3533529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A1695AE-9A61-2E4A-AD18-6C2420806C5B}"/>
              </a:ext>
            </a:extLst>
          </p:cNvPr>
          <p:cNvSpPr/>
          <p:nvPr/>
        </p:nvSpPr>
        <p:spPr>
          <a:xfrm>
            <a:off x="4718846" y="3533529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43C390C-901D-9247-9EBC-1AAF400E7B94}"/>
              </a:ext>
            </a:extLst>
          </p:cNvPr>
          <p:cNvSpPr/>
          <p:nvPr/>
        </p:nvSpPr>
        <p:spPr>
          <a:xfrm>
            <a:off x="4909936" y="3532713"/>
            <a:ext cx="99599" cy="648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772465A-E5C5-E840-8D25-608F259F53AD}"/>
              </a:ext>
            </a:extLst>
          </p:cNvPr>
          <p:cNvSpPr txBox="1"/>
          <p:nvPr/>
        </p:nvSpPr>
        <p:spPr>
          <a:xfrm>
            <a:off x="3994678" y="3678950"/>
            <a:ext cx="3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A7EC865-B981-0043-B4C4-2F095EE7EFCA}"/>
              </a:ext>
            </a:extLst>
          </p:cNvPr>
          <p:cNvSpPr/>
          <p:nvPr/>
        </p:nvSpPr>
        <p:spPr>
          <a:xfrm>
            <a:off x="3074087" y="3497000"/>
            <a:ext cx="702367" cy="71775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9581760E-5931-3D4A-A8E6-63897183C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880" y="3659027"/>
            <a:ext cx="1900035" cy="39370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909DA49-417D-9745-B15F-5A19A22C0BC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18"/>
          <a:stretch/>
        </p:blipFill>
        <p:spPr>
          <a:xfrm>
            <a:off x="2286066" y="4449514"/>
            <a:ext cx="1576042" cy="393701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98888AE-830D-704B-9A06-FE7ED882450A}"/>
              </a:ext>
            </a:extLst>
          </p:cNvPr>
          <p:cNvCxnSpPr>
            <a:cxnSpLocks/>
          </p:cNvCxnSpPr>
          <p:nvPr/>
        </p:nvCxnSpPr>
        <p:spPr>
          <a:xfrm flipV="1">
            <a:off x="7889111" y="4405911"/>
            <a:ext cx="0" cy="450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3B04688-C8E8-6F44-B7CB-0ED52B495B16}"/>
                  </a:ext>
                </a:extLst>
              </p:cNvPr>
              <p:cNvSpPr txBox="1"/>
              <p:nvPr/>
            </p:nvSpPr>
            <p:spPr>
              <a:xfrm>
                <a:off x="6422348" y="3642463"/>
                <a:ext cx="1115690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3B04688-C8E8-6F44-B7CB-0ED52B495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48" y="3642463"/>
                <a:ext cx="1115690" cy="574132"/>
              </a:xfrm>
              <a:prstGeom prst="rect">
                <a:avLst/>
              </a:prstGeom>
              <a:blipFill>
                <a:blip r:embed="rId8"/>
                <a:stretch>
                  <a:fillRect l="-3371" t="-4348" r="-33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中括号 47">
            <a:extLst>
              <a:ext uri="{FF2B5EF4-FFF2-40B4-BE49-F238E27FC236}">
                <a16:creationId xmlns:a16="http://schemas.microsoft.com/office/drawing/2014/main" id="{3F7F0642-6847-E649-BD45-E584D5484113}"/>
              </a:ext>
            </a:extLst>
          </p:cNvPr>
          <p:cNvSpPr/>
          <p:nvPr/>
        </p:nvSpPr>
        <p:spPr>
          <a:xfrm>
            <a:off x="6392852" y="3641768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左中括号 48">
            <a:extLst>
              <a:ext uri="{FF2B5EF4-FFF2-40B4-BE49-F238E27FC236}">
                <a16:creationId xmlns:a16="http://schemas.microsoft.com/office/drawing/2014/main" id="{3A241D67-9846-F741-A0A3-09C6789FD55F}"/>
              </a:ext>
            </a:extLst>
          </p:cNvPr>
          <p:cNvSpPr/>
          <p:nvPr/>
        </p:nvSpPr>
        <p:spPr>
          <a:xfrm flipH="1">
            <a:off x="7530798" y="3637650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E4AEFF8-B978-A94B-B057-621400C9FDBB}"/>
                  </a:ext>
                </a:extLst>
              </p:cNvPr>
              <p:cNvSpPr txBox="1"/>
              <p:nvPr/>
            </p:nvSpPr>
            <p:spPr>
              <a:xfrm>
                <a:off x="8072420" y="3638345"/>
                <a:ext cx="1115690" cy="5741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0.4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0.2</m:t>
                            </m:r>
                          </m:e>
                        </m:mr>
                        <m:m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0.6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0.3</m:t>
                            </m:r>
                          </m:e>
                        </m:mr>
                      </m:m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E4AEFF8-B978-A94B-B057-621400C9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420" y="3638345"/>
                <a:ext cx="1115690" cy="574132"/>
              </a:xfrm>
              <a:prstGeom prst="rect">
                <a:avLst/>
              </a:prstGeom>
              <a:blipFill>
                <a:blip r:embed="rId9"/>
                <a:stretch>
                  <a:fillRect l="-3371" t="-2174" r="-33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左中括号 50">
            <a:extLst>
              <a:ext uri="{FF2B5EF4-FFF2-40B4-BE49-F238E27FC236}">
                <a16:creationId xmlns:a16="http://schemas.microsoft.com/office/drawing/2014/main" id="{C4B156E3-C04A-0841-8BF5-3869EA99CDDB}"/>
              </a:ext>
            </a:extLst>
          </p:cNvPr>
          <p:cNvSpPr/>
          <p:nvPr/>
        </p:nvSpPr>
        <p:spPr>
          <a:xfrm>
            <a:off x="8042924" y="3637650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46FDB717-5585-1C48-B49F-6CF80E25FC29}"/>
              </a:ext>
            </a:extLst>
          </p:cNvPr>
          <p:cNvSpPr/>
          <p:nvPr/>
        </p:nvSpPr>
        <p:spPr>
          <a:xfrm flipH="1">
            <a:off x="9180870" y="3633532"/>
            <a:ext cx="45719" cy="574827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0A7588D-55C1-7B4A-873C-21E79871CF58}"/>
              </a:ext>
            </a:extLst>
          </p:cNvPr>
          <p:cNvSpPr txBox="1"/>
          <p:nvPr/>
        </p:nvSpPr>
        <p:spPr>
          <a:xfrm>
            <a:off x="7641781" y="3719907"/>
            <a:ext cx="366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2CCE1C5-A7BF-F847-9E70-7D502A97CD01}"/>
                  </a:ext>
                </a:extLst>
              </p:cNvPr>
              <p:cNvSpPr txBox="1"/>
              <p:nvPr/>
            </p:nvSpPr>
            <p:spPr>
              <a:xfrm>
                <a:off x="5838805" y="3776595"/>
                <a:ext cx="5569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  <m:r>
                        <a:rPr kumimoji="1" lang="zh-CN" altLang="en-US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2CCE1C5-A7BF-F847-9E70-7D502A97C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05" y="3776595"/>
                <a:ext cx="55696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左大括号 55">
            <a:extLst>
              <a:ext uri="{FF2B5EF4-FFF2-40B4-BE49-F238E27FC236}">
                <a16:creationId xmlns:a16="http://schemas.microsoft.com/office/drawing/2014/main" id="{37E55A92-4472-104B-BF28-B761238FA894}"/>
              </a:ext>
            </a:extLst>
          </p:cNvPr>
          <p:cNvSpPr/>
          <p:nvPr/>
        </p:nvSpPr>
        <p:spPr>
          <a:xfrm rot="5400000">
            <a:off x="7704588" y="2044330"/>
            <a:ext cx="233121" cy="281087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DBBEDE9-A0A2-A54E-B5D2-F6116585DC61}"/>
                  </a:ext>
                </a:extLst>
              </p:cNvPr>
              <p:cNvSpPr txBox="1"/>
              <p:nvPr/>
            </p:nvSpPr>
            <p:spPr>
              <a:xfrm>
                <a:off x="7687550" y="3025742"/>
                <a:ext cx="2671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</m:oMath>
                  </m:oMathPara>
                </a14:m>
                <a:endParaRPr kumimoji="1"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DBBEDE9-A0A2-A54E-B5D2-F6116585D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550" y="3025742"/>
                <a:ext cx="26719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图片 57">
            <a:extLst>
              <a:ext uri="{FF2B5EF4-FFF2-40B4-BE49-F238E27FC236}">
                <a16:creationId xmlns:a16="http://schemas.microsoft.com/office/drawing/2014/main" id="{C5E0C22B-8DF7-5247-B7E8-24EF45BC98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7751" y="3776595"/>
            <a:ext cx="1408228" cy="32629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97E1D7C2-FCFA-1341-9BB1-9A68D6273F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42924" y="4390135"/>
            <a:ext cx="2138499" cy="450762"/>
          </a:xfrm>
          <a:prstGeom prst="rect">
            <a:avLst/>
          </a:prstGeom>
        </p:spPr>
      </p:pic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8CA9AE36-01B4-ED41-BBF0-F3E7070384C2}"/>
              </a:ext>
            </a:extLst>
          </p:cNvPr>
          <p:cNvCxnSpPr>
            <a:cxnSpLocks/>
          </p:cNvCxnSpPr>
          <p:nvPr/>
        </p:nvCxnSpPr>
        <p:spPr>
          <a:xfrm flipV="1">
            <a:off x="4178075" y="2620771"/>
            <a:ext cx="781660" cy="5555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C357010-53B2-9142-AB71-B970930B8421}"/>
              </a:ext>
            </a:extLst>
          </p:cNvPr>
          <p:cNvCxnSpPr>
            <a:cxnSpLocks/>
          </p:cNvCxnSpPr>
          <p:nvPr/>
        </p:nvCxnSpPr>
        <p:spPr>
          <a:xfrm flipH="1" flipV="1">
            <a:off x="6261589" y="2620771"/>
            <a:ext cx="906128" cy="432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7055BE5-0797-7943-A257-20DCFCAC9BFA}"/>
                  </a:ext>
                </a:extLst>
              </p:cNvPr>
              <p:cNvSpPr txBox="1"/>
              <p:nvPr/>
            </p:nvSpPr>
            <p:spPr>
              <a:xfrm>
                <a:off x="5076815" y="2181705"/>
                <a:ext cx="118477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𝒐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D7055BE5-0797-7943-A257-20DCFCAC9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15" y="2181705"/>
                <a:ext cx="1184774" cy="523220"/>
              </a:xfrm>
              <a:prstGeom prst="rect">
                <a:avLst/>
              </a:prstGeom>
              <a:blipFill>
                <a:blip r:embed="rId1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图片 66">
            <a:extLst>
              <a:ext uri="{FF2B5EF4-FFF2-40B4-BE49-F238E27FC236}">
                <a16:creationId xmlns:a16="http://schemas.microsoft.com/office/drawing/2014/main" id="{128AAC5E-8344-1346-8970-76DC8975D2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76221" y="1973479"/>
            <a:ext cx="2044099" cy="664332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59849567-0AF9-2849-BD04-F0591C3B1535}"/>
              </a:ext>
            </a:extLst>
          </p:cNvPr>
          <p:cNvSpPr txBox="1"/>
          <p:nvPr/>
        </p:nvSpPr>
        <p:spPr>
          <a:xfrm>
            <a:off x="598975" y="4993995"/>
            <a:ext cx="2537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Embedding+FFN</a:t>
            </a:r>
            <a:endParaRPr kumimoji="1"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E97A435-99FD-E245-859E-8AD79C348253}"/>
              </a:ext>
            </a:extLst>
          </p:cNvPr>
          <p:cNvSpPr txBox="1"/>
          <p:nvPr/>
        </p:nvSpPr>
        <p:spPr>
          <a:xfrm>
            <a:off x="8993960" y="5135881"/>
            <a:ext cx="2537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1"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9793E76F-4C78-A949-8F99-F0C0EE8312A6}"/>
              </a:ext>
            </a:extLst>
          </p:cNvPr>
          <p:cNvCxnSpPr>
            <a:cxnSpLocks/>
          </p:cNvCxnSpPr>
          <p:nvPr/>
        </p:nvCxnSpPr>
        <p:spPr>
          <a:xfrm>
            <a:off x="6296378" y="2389275"/>
            <a:ext cx="7631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图片 62">
            <a:extLst>
              <a:ext uri="{FF2B5EF4-FFF2-40B4-BE49-F238E27FC236}">
                <a16:creationId xmlns:a16="http://schemas.microsoft.com/office/drawing/2014/main" id="{7F67909B-B8BB-3347-B55E-37D9393556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7718" y="2116566"/>
            <a:ext cx="3740738" cy="4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3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Backpack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LMs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1268A9-BE66-CD4A-826B-BBFA5D283E92}"/>
                  </a:ext>
                </a:extLst>
              </p:cNvPr>
              <p:cNvSpPr txBox="1"/>
              <p:nvPr/>
            </p:nvSpPr>
            <p:spPr>
              <a:xfrm>
                <a:off x="391109" y="959220"/>
                <a:ext cx="10962691" cy="468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Backbone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Micro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30M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Mini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70M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Small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–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124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Backpack</a:t>
                </a:r>
                <a:r>
                  <a:rPr kumimoji="1" lang="zh-CN" altLang="en-US" sz="20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LMs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Backbone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+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ense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network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Sense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network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Word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embedding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×|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𝒱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sup>
                    </m:sSup>
                  </m:oMath>
                </a14:m>
                <a:endParaRPr kumimoji="1" lang="en-US" altLang="zh-CN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Sense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vectors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×|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𝒱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kumimoji="1" lang="en-US" altLang="zh-CN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</a:t>
                </a:r>
                <a:r>
                  <a:rPr kumimoji="1" lang="zh-CN" altLang="en-US" sz="20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=16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by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default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E.g.,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Mini-based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Backpack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LM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~</a:t>
                </a:r>
                <a:r>
                  <a:rPr kumimoji="1" lang="zh-CN" altLang="en-US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80M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1268A9-BE66-CD4A-826B-BBFA5D28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09" y="959220"/>
                <a:ext cx="10962691" cy="4686539"/>
              </a:xfrm>
              <a:prstGeom prst="rect">
                <a:avLst/>
              </a:prstGeom>
              <a:blipFill>
                <a:blip r:embed="rId3"/>
                <a:stretch>
                  <a:fillRect l="-462" b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5E3AEB3-E6F7-664C-B07A-D5ACEE4E3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0" y="1402941"/>
            <a:ext cx="3894189" cy="19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1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11561</TotalTime>
  <Words>1193</Words>
  <Application>Microsoft Macintosh PowerPoint</Application>
  <PresentationFormat>宽屏</PresentationFormat>
  <Paragraphs>230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Microsoft Office User</cp:lastModifiedBy>
  <cp:revision>443</cp:revision>
  <dcterms:created xsi:type="dcterms:W3CDTF">2020-11-20T07:38:17Z</dcterms:created>
  <dcterms:modified xsi:type="dcterms:W3CDTF">2024-01-16T03:57:25Z</dcterms:modified>
</cp:coreProperties>
</file>