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337" r:id="rId3"/>
    <p:sldId id="545" r:id="rId4"/>
    <p:sldId id="566" r:id="rId5"/>
    <p:sldId id="546" r:id="rId6"/>
    <p:sldId id="567" r:id="rId7"/>
    <p:sldId id="547" r:id="rId8"/>
    <p:sldId id="548" r:id="rId9"/>
    <p:sldId id="568" r:id="rId10"/>
    <p:sldId id="569" r:id="rId11"/>
    <p:sldId id="549" r:id="rId12"/>
    <p:sldId id="550" r:id="rId13"/>
    <p:sldId id="572" r:id="rId14"/>
    <p:sldId id="551" r:id="rId15"/>
    <p:sldId id="570" r:id="rId16"/>
    <p:sldId id="552" r:id="rId17"/>
    <p:sldId id="571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74"/>
    <p:restoredTop sz="90185"/>
  </p:normalViewPr>
  <p:slideViewPr>
    <p:cSldViewPr snapToGrid="0" snapToObjects="1">
      <p:cViewPr varScale="1">
        <p:scale>
          <a:sx n="100" d="100"/>
          <a:sy n="100" d="100"/>
        </p:scale>
        <p:origin x="13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DD122-9091-CF4B-BBA4-B1736B026068}" type="datetimeFigureOut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D9AFA-E322-1642-BFEB-50640FC5BC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229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35411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下面做实验，来评估模型解决</a:t>
            </a:r>
            <a:r>
              <a:rPr kumimoji="1" lang="en-US" altLang="zh-CN" dirty="0"/>
              <a:t>Issues</a:t>
            </a:r>
            <a:r>
              <a:rPr kumimoji="1" lang="zh-CN" altLang="en-US" dirty="0"/>
              <a:t>的能力。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考虑到</a:t>
            </a:r>
            <a:r>
              <a:rPr kumimoji="1" lang="en-US" altLang="zh-CN" dirty="0"/>
              <a:t>codebase</a:t>
            </a:r>
            <a:r>
              <a:rPr kumimoji="1" lang="zh-CN" altLang="en-US" dirty="0"/>
              <a:t>很长，远远超过了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的上下文窗口。因此，本文分两步来生成补丁，第一步，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2091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本文设计了两种</a:t>
            </a:r>
            <a:r>
              <a:rPr kumimoji="1" lang="en-US" altLang="zh-CN" dirty="0"/>
              <a:t>Retrieval</a:t>
            </a:r>
            <a:r>
              <a:rPr kumimoji="1" lang="zh-CN" altLang="en-US" dirty="0"/>
              <a:t>场景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结果如右下角所示。可以看到，当上下文窗口为</a:t>
            </a:r>
            <a:r>
              <a:rPr kumimoji="1" lang="en-US" altLang="zh-CN" dirty="0"/>
              <a:t>27k</a:t>
            </a:r>
            <a:r>
              <a:rPr kumimoji="1" lang="zh-CN" altLang="en-US" dirty="0"/>
              <a:t>时，在</a:t>
            </a:r>
            <a:r>
              <a:rPr kumimoji="1" lang="en-US" altLang="zh-CN" dirty="0"/>
              <a:t>40%</a:t>
            </a:r>
            <a:r>
              <a:rPr kumimoji="1" lang="zh-CN" altLang="en-US" dirty="0"/>
              <a:t>的样本上，</a:t>
            </a:r>
            <a:r>
              <a:rPr kumimoji="1" lang="en-US" altLang="zh-CN" dirty="0"/>
              <a:t>BM25</a:t>
            </a:r>
            <a:r>
              <a:rPr kumimoji="1" lang="zh-CN" altLang="en-US" dirty="0"/>
              <a:t>可以检索出所有要修改的文件。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8965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检索之后，我们制作相应的</a:t>
            </a:r>
            <a:r>
              <a:rPr kumimoji="1" lang="en-US" altLang="zh-CN" dirty="0"/>
              <a:t>prompt</a:t>
            </a:r>
            <a:r>
              <a:rPr kumimoji="1" lang="zh-CN" altLang="en-US" dirty="0"/>
              <a:t>送入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。这里是一个例子。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右表是各个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的上下文窗口大小，以及它能够</a:t>
            </a:r>
            <a:r>
              <a:rPr kumimoji="1" lang="en-US" altLang="zh-CN" dirty="0"/>
              <a:t>Cover</a:t>
            </a:r>
            <a:r>
              <a:rPr kumimoji="1" lang="zh-CN" altLang="en-US" dirty="0"/>
              <a:t>的样本比例。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138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所有的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解决</a:t>
            </a:r>
            <a:r>
              <a:rPr kumimoji="1" lang="en-US" altLang="zh-CN" dirty="0"/>
              <a:t>Issues</a:t>
            </a:r>
            <a:r>
              <a:rPr kumimoji="1" lang="zh-CN" altLang="en-US" dirty="0"/>
              <a:t>的能力都很弱。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664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作者简单探究了为什么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的效果这么差。发现了两个原因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2831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3538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0036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736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动机，随着大语言模型的飞速发展，如何评估这些模型的能力？尤其是它们在软件工程任务上的能力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本文的贡献，一个面向解决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Issues</a:t>
            </a:r>
            <a:r>
              <a:rPr kumimoji="1" lang="zh-CN" altLang="en-US" dirty="0"/>
              <a:t>的评估基准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463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、如何评估</a:t>
            </a:r>
            <a:r>
              <a:rPr kumimoji="1" lang="en-US" altLang="zh-CN" dirty="0"/>
              <a:t>LLMs</a:t>
            </a:r>
            <a:r>
              <a:rPr kumimoji="1" lang="zh-CN" altLang="en-US" dirty="0"/>
              <a:t>，一个理想的评估基准应该是怎么样的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Tasks</a:t>
            </a:r>
            <a:r>
              <a:rPr kumimoji="1" lang="zh-CN" altLang="en-US" dirty="0"/>
              <a:t>是一个不错的选择，但是现有的评估基准比较简单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5276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本文提出一个新的，</a:t>
            </a:r>
            <a:r>
              <a:rPr kumimoji="1" lang="en-US" altLang="zh-CN" dirty="0"/>
              <a:t>SWE-bench</a:t>
            </a:r>
            <a:r>
              <a:rPr kumimoji="1" lang="zh-CN" altLang="en-US" dirty="0"/>
              <a:t>，任务是</a:t>
            </a: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图中展示了基本形式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081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共计包含</a:t>
            </a:r>
            <a:r>
              <a:rPr kumimoji="1" lang="en-US" altLang="zh-CN" dirty="0"/>
              <a:t>2294</a:t>
            </a:r>
            <a:r>
              <a:rPr kumimoji="1" lang="zh-CN" altLang="en-US" dirty="0"/>
              <a:t>条样本，涵盖了</a:t>
            </a:r>
            <a:r>
              <a:rPr kumimoji="1" lang="en-US" altLang="zh-CN" dirty="0"/>
              <a:t>12</a:t>
            </a:r>
            <a:r>
              <a:rPr kumimoji="1" lang="zh-CN" altLang="en-US" dirty="0"/>
              <a:t>个流行的</a:t>
            </a:r>
            <a:r>
              <a:rPr kumimoji="1" lang="en-US" altLang="zh-CN" dirty="0"/>
              <a:t>GitHub</a:t>
            </a:r>
            <a:r>
              <a:rPr kumimoji="1" lang="zh-CN" altLang="en-US" dirty="0"/>
              <a:t>项目。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每个样本的构成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06347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关于</a:t>
            </a:r>
            <a:r>
              <a:rPr kumimoji="1" lang="en-US" altLang="zh-CN" dirty="0"/>
              <a:t>benchmark</a:t>
            </a:r>
            <a:r>
              <a:rPr kumimoji="1" lang="zh-CN" altLang="en-US" dirty="0"/>
              <a:t>的一些统计数据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项目上样本数据的分布情况、样本长度统计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398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具体在用的时候，模型的输入包括</a:t>
            </a:r>
            <a:r>
              <a:rPr kumimoji="1" lang="en-US" altLang="zh-CN" dirty="0"/>
              <a:t>…</a:t>
            </a:r>
            <a:r>
              <a:rPr kumimoji="1" lang="zh-CN" altLang="en-US" dirty="0"/>
              <a:t>生成对应的补丁</a:t>
            </a:r>
            <a:r>
              <a:rPr kumimoji="1" lang="en-US" altLang="zh-CN" dirty="0"/>
              <a:t>…</a:t>
            </a:r>
            <a:r>
              <a:rPr kumimoji="1" lang="zh-CN" altLang="en-US" dirty="0"/>
              <a:t>然后使用</a:t>
            </a:r>
            <a:r>
              <a:rPr kumimoji="1" lang="en-US" altLang="zh-CN" dirty="0"/>
              <a:t>Test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cases</a:t>
            </a:r>
            <a:r>
              <a:rPr kumimoji="1" lang="zh-CN" altLang="en-US" dirty="0"/>
              <a:t>去评估生成的补丁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4526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下面是数据集的收集流程，分为三步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74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除了这个数据集，本文针对这个任务微调了一个模型</a:t>
            </a:r>
            <a:r>
              <a:rPr kumimoji="1" lang="en-US" altLang="zh-CN" dirty="0"/>
              <a:t>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D9AFA-E322-1642-BFEB-50640FC5BC7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9605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9CA5F-D276-F74D-85DE-59BF78FF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E59E24-ACAE-764C-A029-A9DC07FDA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85075-C2D9-464F-BD36-91A886B46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39ED3-4EDC-204A-A942-10D0A620EC57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C478B-7287-4C43-8DD0-9FD2F125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A2F9E-62B0-EE47-B492-15397A310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422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06182F-9D3F-6C43-8BBF-F60F0C3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AC4898-E2DA-9D4D-A500-818BC4A34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E309B4-859D-A44C-8622-15B969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012D4-7E75-7A4D-9C19-CA171460C1D2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8AC6C8-C6C3-C349-AD7F-3FC82780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ED837C-F685-5949-B1F5-B6FB200C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254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F1B0AF-2847-5E43-9739-50FF49B38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94433C-75ED-6F4F-8DFA-17EDDACF3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59783A-1678-A245-AA4B-68CD7B6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9EE20-5D82-A248-8E0F-C4A1690913AF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D0EDD-E475-9C4B-8EE7-C75200C12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F2FF18-3696-DD4F-B726-831F1125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0531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EDCC6-5D94-0B43-BEE9-B5215026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C0E96-4645-D949-B825-B5850E3CA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C75C6-7FA2-AF46-BDB6-462D953BD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365D7-E652-3D4B-B561-647E6EA1B56F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71CAB-D6CB-6A40-B6D9-D0B9A0599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0D3322-E5C4-D942-BCEF-031A1FB0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02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34B7A-66CD-FE46-B5BF-213DD65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C2EE68-130C-7342-A205-E63E8EAC8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1AEA8-7098-8042-A03C-7BC6BDD3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657EE-6630-CC4B-A99D-1FD49A79F20D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22C80-C772-C543-992A-558C70AF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9746B-9E51-2C46-B88B-069E4F56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28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4820E-2F7A-1647-9212-042998692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3ABDB5-09F5-D141-8901-2BB4DD807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A13DC8-4A35-804B-8F44-21BA93AF4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3A18CF-6A59-5F4D-AEEB-1B0AA4FAD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42E31-649E-E349-B288-C3DFD36A970B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7EDDF7-35CD-C14D-BBD8-C4987D39F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D27C8-20EE-E745-ADA7-3ACD4A99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086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E5F8F-9A9F-9B47-BE28-12B3D8D4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AEAA3-800F-8C41-B9B0-5F4DE646E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0404F0-2E25-6D40-9446-1DB0C5344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506CCB-16CE-2746-9F85-964CD3030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F45B5-6557-254A-A5A8-0B99081D6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D1CABF-6B8D-4F4C-AA38-3E20B983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73A9-94F8-BE48-82CD-BDAAF7FF8B6B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EC26AC-EBCB-BC46-85EE-5AF06A5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090917-A18B-304C-A5E7-4682CCC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405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E5649-CE15-5244-BA5B-AABA771D1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637D0D-0063-5B48-922C-D43F7D74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6E2E7-82CB-9B47-AEDA-0C21B4B759D0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6D2222-6AF2-0C4B-8A9F-0D9162FF3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C49C9D-F072-0645-873F-E422BE14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69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3B8D98-8AF2-FD40-BD6F-78742E4B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DC624-8BB3-F14E-9F47-C86F4638D8D1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BB44C6-9632-7942-BDDF-01B9AFB2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BC700-8C2E-B34F-92DC-CCA68E90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724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03A0A-C5F7-2246-A3F5-899AB3CAB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C6E37C-AA2E-084A-9E7B-102BAA223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489BFD-DD7E-A54C-A199-CE7A0F030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DF604-3688-AA42-8082-5B3E5B45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1EAC8-F74E-8544-AD3B-96C0B3AFD111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84621B-056A-2E48-A084-8DB50811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F5F83B-9101-1643-A9CD-5235782A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82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72E12-7EC1-AB43-AADD-0CDE05E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E2AEA0-D20B-534E-82D4-6FAF1F289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D15577-CAE5-FA48-B7A0-DC8404502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F68479-0696-E24E-9069-68DA0C2B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55A-F159-8C44-8773-E2C669BC91C3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76D62E-F4F6-8E49-B14F-5FE04528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B4733F-80C5-8240-A255-AFA2CC17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7609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16C752-ED27-D748-BF86-5A7304F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F05E9-96A2-244A-B3DD-EE25260FB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CAAC7-48CE-3A45-9CBA-4A4EAD4ED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14CA-B3BC-F14B-8D84-9AC838AF8E82}" type="datetime1">
              <a:rPr kumimoji="1" lang="zh-CN" altLang="en-US" smtClean="0"/>
              <a:t>2024/3/12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56BEF-EA98-6241-A585-191ACBD9C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3BA38B-0D82-5B4F-81AE-100437ECA1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91E74-D349-BD43-AC69-3A2B4D708F3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1418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A3C4F-DF78-EF46-BB2C-1FC60091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EE26783-90F3-2262-EF36-4E9655CBE326}"/>
              </a:ext>
            </a:extLst>
          </p:cNvPr>
          <p:cNvSpPr txBox="1"/>
          <p:nvPr/>
        </p:nvSpPr>
        <p:spPr>
          <a:xfrm>
            <a:off x="4343378" y="4715591"/>
            <a:ext cx="3505244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ICLR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r>
              <a:rPr kumimoji="1" lang="zh-CN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(Oral)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Reporter: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DC5C4F-2630-FC41-B98C-A461AA06B260}"/>
              </a:ext>
            </a:extLst>
          </p:cNvPr>
          <p:cNvSpPr txBox="1"/>
          <p:nvPr/>
        </p:nvSpPr>
        <p:spPr>
          <a:xfrm>
            <a:off x="780585" y="1689196"/>
            <a:ext cx="101922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SWE-bench - Can Language Models Resolve Real-World GitHub Issues?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01BA87B-6C2C-A441-932C-386C7DD4E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85" y="3129808"/>
            <a:ext cx="9074305" cy="13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7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5979C55-CE19-5C4F-8B04-50626CB0E6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489" t="31204"/>
          <a:stretch/>
        </p:blipFill>
        <p:spPr>
          <a:xfrm>
            <a:off x="7497692" y="422786"/>
            <a:ext cx="4132357" cy="25170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FE87F07-BCE6-0B47-88BF-1F425CC2B7F0}"/>
              </a:ext>
            </a:extLst>
          </p:cNvPr>
          <p:cNvSpPr/>
          <p:nvPr/>
        </p:nvSpPr>
        <p:spPr>
          <a:xfrm>
            <a:off x="7600335" y="1150375"/>
            <a:ext cx="4029714" cy="4227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490E85-224B-4C49-A8CC-151FECEEB0F6}"/>
              </a:ext>
            </a:extLst>
          </p:cNvPr>
          <p:cNvSpPr txBox="1"/>
          <p:nvPr/>
        </p:nvSpPr>
        <p:spPr>
          <a:xfrm>
            <a:off x="365617" y="93732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</a:p>
        </p:txBody>
      </p:sp>
    </p:spTree>
    <p:extLst>
      <p:ext uri="{BB962C8B-B14F-4D97-AF65-F5344CB8AC3E}">
        <p14:creationId xmlns:p14="http://schemas.microsoft.com/office/powerpoint/2010/main" val="343477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8490E85-224B-4C49-A8CC-151FECEEB0F6}"/>
              </a:ext>
            </a:extLst>
          </p:cNvPr>
          <p:cNvSpPr txBox="1"/>
          <p:nvPr/>
        </p:nvSpPr>
        <p:spPr>
          <a:xfrm>
            <a:off x="365617" y="937325"/>
            <a:ext cx="7942641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relevant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Spare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BM25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Query: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description;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Key: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codebases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retrieval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Modified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patches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26CC26A-360B-BE4B-8449-7406F0E0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60" y="3503589"/>
            <a:ext cx="5121995" cy="295108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966C93C-448A-0A42-B654-2C077E2258DF}"/>
              </a:ext>
            </a:extLst>
          </p:cNvPr>
          <p:cNvSpPr txBox="1"/>
          <p:nvPr/>
        </p:nvSpPr>
        <p:spPr>
          <a:xfrm>
            <a:off x="2650973" y="4554518"/>
            <a:ext cx="344502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compute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values:</a:t>
            </a: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Prediction: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Ground-truth: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d,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Avg: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2/3</a:t>
            </a: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All: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Any: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30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ACE380-DA78-4241-A83E-5144C317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98" y="1101211"/>
            <a:ext cx="4236575" cy="5076887"/>
          </a:xfrm>
          <a:prstGeom prst="rect">
            <a:avLst/>
          </a:prstGeom>
        </p:spPr>
      </p:pic>
      <p:sp>
        <p:nvSpPr>
          <p:cNvPr id="64" name="矩形 63">
            <a:extLst>
              <a:ext uri="{FF2B5EF4-FFF2-40B4-BE49-F238E27FC236}">
                <a16:creationId xmlns:a16="http://schemas.microsoft.com/office/drawing/2014/main" id="{938F6678-7CA3-B349-8DDF-160095F2B529}"/>
              </a:ext>
            </a:extLst>
          </p:cNvPr>
          <p:cNvSpPr/>
          <p:nvPr/>
        </p:nvSpPr>
        <p:spPr>
          <a:xfrm>
            <a:off x="1338060" y="5083279"/>
            <a:ext cx="4029714" cy="7472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0A6CB37-B8D5-D54D-9A9F-CC5158FE571A}"/>
              </a:ext>
            </a:extLst>
          </p:cNvPr>
          <p:cNvSpPr txBox="1"/>
          <p:nvPr/>
        </p:nvSpPr>
        <p:spPr>
          <a:xfrm>
            <a:off x="56631" y="5133738"/>
            <a:ext cx="1224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Retrieved</a:t>
            </a:r>
            <a:r>
              <a:rPr kumimoji="1" lang="zh-CN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8402F7C-DDBD-D043-8110-C32840E21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796" y="3075221"/>
            <a:ext cx="6264275" cy="11288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889F5D1-BAD8-8146-A6A7-3745E0EA13C1}"/>
              </a:ext>
            </a:extLst>
          </p:cNvPr>
          <p:cNvSpPr txBox="1"/>
          <p:nvPr/>
        </p:nvSpPr>
        <p:spPr>
          <a:xfrm>
            <a:off x="7327906" y="2705889"/>
            <a:ext cx="2928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he oracle retrieval setting</a:t>
            </a:r>
          </a:p>
        </p:txBody>
      </p:sp>
    </p:spTree>
    <p:extLst>
      <p:ext uri="{BB962C8B-B14F-4D97-AF65-F5344CB8AC3E}">
        <p14:creationId xmlns:p14="http://schemas.microsoft.com/office/powerpoint/2010/main" val="267543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Generation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C7F4B8-E1DE-D040-B4E3-DEC778BF8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816" y="1935570"/>
            <a:ext cx="6393016" cy="2072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023BB6-230D-794C-8048-DF7670600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6652" y="4283686"/>
            <a:ext cx="9311365" cy="207266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EB7E77F-7EFA-C649-BBFA-FD6106AECA34}"/>
              </a:ext>
            </a:extLst>
          </p:cNvPr>
          <p:cNvSpPr txBox="1"/>
          <p:nvPr/>
        </p:nvSpPr>
        <p:spPr>
          <a:xfrm>
            <a:off x="375138" y="1227906"/>
            <a:ext cx="8778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Across the board, models struggle significantly to resolve issues.</a:t>
            </a:r>
          </a:p>
        </p:txBody>
      </p:sp>
    </p:spTree>
    <p:extLst>
      <p:ext uri="{BB962C8B-B14F-4D97-AF65-F5344CB8AC3E}">
        <p14:creationId xmlns:p14="http://schemas.microsoft.com/office/powerpoint/2010/main" val="429180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1186795"/>
            <a:ext cx="10962691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presence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images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issues.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Poor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abilities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understanding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contexts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Longer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inputs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lead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lower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performance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Oracle-collapsed: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only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retain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edited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oracle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contexts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B5363BF-E080-2245-B2B1-15766B101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09" y="3618271"/>
            <a:ext cx="5752254" cy="22210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EA83D61-A006-3F4E-882E-0F88993F2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502" y="3908937"/>
            <a:ext cx="39878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1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33614"/>
            <a:ext cx="10962691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Language models tend to generate shorter, simpler edits.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4180B8A-4FE6-424F-8677-B2F69E6B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22" y="1727767"/>
            <a:ext cx="6860663" cy="408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1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59220"/>
            <a:ext cx="1096269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Leakage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Despite models having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been exposed to some version of an repository, they are unlikely to “cheat” to address issues simply by generating a more recent version of the repository.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The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collection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process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not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require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human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intervention.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can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extend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SWE-bench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new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issues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created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after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LLMs’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date.</a:t>
            </a:r>
          </a:p>
        </p:txBody>
      </p:sp>
    </p:spTree>
    <p:extLst>
      <p:ext uri="{BB962C8B-B14F-4D97-AF65-F5344CB8AC3E}">
        <p14:creationId xmlns:p14="http://schemas.microsoft.com/office/powerpoint/2010/main" val="1902650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1268A9-BE66-CD4A-826B-BBFA5D283E92}"/>
              </a:ext>
            </a:extLst>
          </p:cNvPr>
          <p:cNvSpPr txBox="1"/>
          <p:nvPr/>
        </p:nvSpPr>
        <p:spPr>
          <a:xfrm>
            <a:off x="391109" y="959220"/>
            <a:ext cx="1096269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1F0DC3-5D76-6844-89A1-491BF922C78F}"/>
              </a:ext>
            </a:extLst>
          </p:cNvPr>
          <p:cNvSpPr txBox="1"/>
          <p:nvPr/>
        </p:nvSpPr>
        <p:spPr>
          <a:xfrm>
            <a:off x="391109" y="959220"/>
            <a:ext cx="10962691" cy="3728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novel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for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evaluating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real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software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engineering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tasks.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Interesting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Challenging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Inspirational</a:t>
            </a:r>
          </a:p>
          <a:p>
            <a:pPr lvl="1"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Shortcomings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Data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leakage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Need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more</a:t>
            </a:r>
            <a:r>
              <a:rPr kumimoji="1" lang="zh-CN" altLang="en-US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76772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FF5773-740C-AF4C-B82B-92BE13BACC86}"/>
              </a:ext>
            </a:extLst>
          </p:cNvPr>
          <p:cNvSpPr txBox="1"/>
          <p:nvPr/>
        </p:nvSpPr>
        <p:spPr>
          <a:xfrm>
            <a:off x="375138" y="889574"/>
            <a:ext cx="11667928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practical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engineering?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Contribution</a:t>
            </a:r>
            <a:endParaRPr kumimoji="1" lang="en-US" altLang="zh-CN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SWE-bench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drawn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requests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gpt-3.5,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gpt-4,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Claude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models,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SWE-</a:t>
            </a: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Interesting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49033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(LLMs)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ideal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challenging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1"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HumanEval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MBPP,…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222499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13B7018-5434-29EC-8F22-0F1616D8464C}"/>
              </a:ext>
            </a:extLst>
          </p:cNvPr>
          <p:cNvSpPr txBox="1"/>
          <p:nvPr/>
        </p:nvSpPr>
        <p:spPr>
          <a:xfrm>
            <a:off x="365617" y="937325"/>
            <a:ext cx="10962691" cy="326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SWE-bench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Task: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(2,294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total)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issue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(typically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bug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report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request),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codebase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describing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Evaluation: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cases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D29D65-C811-F54B-AE43-6167F86511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350"/>
          <a:stretch/>
        </p:blipFill>
        <p:spPr>
          <a:xfrm>
            <a:off x="1011176" y="3487521"/>
            <a:ext cx="9438308" cy="245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14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SWE-bench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74A2627-325B-2348-A313-98266F2CA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561386"/>
            <a:ext cx="10404168" cy="47949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664C77A-7173-6D4E-B72B-16CFB3638951}"/>
              </a:ext>
            </a:extLst>
          </p:cNvPr>
          <p:cNvSpPr txBox="1"/>
          <p:nvPr/>
        </p:nvSpPr>
        <p:spPr>
          <a:xfrm>
            <a:off x="558800" y="1040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2,294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4678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SWE-bench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66F1BB-B36E-CE49-9A44-61AA8150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33" y="1484671"/>
            <a:ext cx="10564134" cy="453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24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SWE-bench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7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A462ED-EF71-9E4C-9E42-C6F37044F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02" y="1232958"/>
            <a:ext cx="10341692" cy="487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Benchmark</a:t>
            </a:r>
            <a:r>
              <a:rPr kumimoji="1"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Collection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276351-63B8-9549-BC30-98327A9B0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40" y="1454026"/>
            <a:ext cx="10096500" cy="1447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791AF4C-D671-014C-BB2F-B0D6C7D3D263}"/>
              </a:ext>
            </a:extLst>
          </p:cNvPr>
          <p:cNvSpPr txBox="1"/>
          <p:nvPr/>
        </p:nvSpPr>
        <p:spPr>
          <a:xfrm>
            <a:off x="978926" y="3119005"/>
            <a:ext cx="2894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90k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popular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3F7CBCF-17D6-0645-929A-5636642C7324}"/>
              </a:ext>
            </a:extLst>
          </p:cNvPr>
          <p:cNvSpPr txBox="1"/>
          <p:nvPr/>
        </p:nvSpPr>
        <p:spPr>
          <a:xfrm>
            <a:off x="4429432" y="2967335"/>
            <a:ext cx="3170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Merged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resolve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issues;</a:t>
            </a: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(ii)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FDB4872-8415-0741-9A0E-8F56BB7EE4D5}"/>
              </a:ext>
            </a:extLst>
          </p:cNvPr>
          <p:cNvSpPr txBox="1"/>
          <p:nvPr/>
        </p:nvSpPr>
        <p:spPr>
          <a:xfrm>
            <a:off x="7757036" y="2967335"/>
            <a:ext cx="3170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2,294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04EF09C-B81A-844F-A6F9-BD5D93293BD4}"/>
              </a:ext>
            </a:extLst>
          </p:cNvPr>
          <p:cNvSpPr txBox="1"/>
          <p:nvPr/>
        </p:nvSpPr>
        <p:spPr>
          <a:xfrm>
            <a:off x="735456" y="4454125"/>
            <a:ext cx="10288468" cy="1061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60"/>
              </a:lnSpc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Note: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ts val="2560"/>
              </a:lnSpc>
              <a:buFont typeface="+mj-lt"/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downloaded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PyPI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August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2023.</a:t>
            </a:r>
          </a:p>
          <a:p>
            <a:pPr marL="342900" indent="-342900">
              <a:lnSpc>
                <a:spcPts val="2560"/>
              </a:lnSpc>
              <a:buFont typeface="+mj-lt"/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fail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PR.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103509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750DC06-25E4-E049-9C6E-0F98D49BB686}"/>
              </a:ext>
            </a:extLst>
          </p:cNvPr>
          <p:cNvSpPr txBox="1"/>
          <p:nvPr/>
        </p:nvSpPr>
        <p:spPr>
          <a:xfrm>
            <a:off x="375138" y="304799"/>
            <a:ext cx="61325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SWE-</a:t>
            </a:r>
            <a:r>
              <a:rPr kumimoji="1" lang="en-US" altLang="zh-CN" sz="3200" dirty="0" err="1"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endParaRPr kumimoji="1"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C20BC7-7174-4B4D-B0C2-F01840094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91E74-D349-BD43-AC69-3A2B4D708F32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9A30CD-DAD3-9646-AF35-EC6D26D22DF9}"/>
              </a:ext>
            </a:extLst>
          </p:cNvPr>
          <p:cNvSpPr txBox="1"/>
          <p:nvPr/>
        </p:nvSpPr>
        <p:spPr>
          <a:xfrm>
            <a:off x="365617" y="937325"/>
            <a:ext cx="10962691" cy="4190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SWE-bench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Fine-tuned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versions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CodeLLaMa-Python-7B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13B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19,000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issue-PR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pairs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additional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projects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details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format: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&lt;instruction&gt;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&lt;issue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description&gt;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&lt;relevant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files&gt;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format: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patch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window: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30,000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kumimoji="1"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</a:p>
        </p:txBody>
      </p:sp>
    </p:spTree>
    <p:extLst>
      <p:ext uri="{BB962C8B-B14F-4D97-AF65-F5344CB8AC3E}">
        <p14:creationId xmlns:p14="http://schemas.microsoft.com/office/powerpoint/2010/main" val="101589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11957</TotalTime>
  <Words>856</Words>
  <Application>Microsoft Macintosh PowerPoint</Application>
  <PresentationFormat>宽屏</PresentationFormat>
  <Paragraphs>159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Contrastive Code Representation Learning</dc:title>
  <dc:creator>李 佳</dc:creator>
  <cp:lastModifiedBy>Microsoft Office User</cp:lastModifiedBy>
  <cp:revision>473</cp:revision>
  <dcterms:created xsi:type="dcterms:W3CDTF">2020-11-20T07:38:17Z</dcterms:created>
  <dcterms:modified xsi:type="dcterms:W3CDTF">2024-03-12T03:53:56Z</dcterms:modified>
</cp:coreProperties>
</file>