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71" r:id="rId15"/>
    <p:sldId id="269" r:id="rId16"/>
    <p:sldId id="272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79EA-1398-441D-B3F7-3A5C4F04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5C1D1-E42F-4F8B-9BE1-CCE34BA1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54EF2-5B0C-4B88-85B2-1C5E8DD8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00B7F-1832-4ACA-AF6B-55A55F7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DDA6B-4021-4092-9254-99F6AE90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A864-B517-4027-ADD9-4BDEAD54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98C1C-14D4-4842-8C65-A6E41DB8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10DF-E69A-4C3D-887F-69391C58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D8EBB-D914-447C-AA9C-C20C89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F839C-23CC-4B08-9D05-E7555092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5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B9221E-D6A2-444F-A421-AFD45F9D1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17001-D023-4FD3-89D2-6776096F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8254C-E2C8-4CFE-A0CF-5ACF5613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7E1A8-1E70-4ED1-A913-8FD76BD5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8646D-650B-4EA7-A834-54E1785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2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897F-0145-49F2-87EE-C5F7815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5CE90-460C-49EC-8C43-79587875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F6AB4-3F0D-46D5-9FF5-EA3C031B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5B8F9-2372-419A-B0D9-9D54C2E0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3AB80-178A-4699-B20F-D99F01F3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20CE8-075F-48EB-AE1A-B2CF34AB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D2387-971A-4DCA-8126-395FD183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E8EE-1D18-4501-8E94-B445C217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291F0-9EEB-41D1-AC4C-F3F37790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093DC-FD26-4E48-8C56-E3CFE4DE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03A4-52FC-4FEC-B7F6-4BC155A2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413C7-6AEC-4574-8E3E-FAF1C8D0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28AD8-659B-428D-A2EA-BDDE4C9E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398D1-887C-42BA-BA85-807A9D7B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AF639-E238-4D47-90DB-CED563D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AAEB3-3D6D-4EA2-B9E1-3364E53D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0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E1CB-6A08-4B25-9D57-33F16640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97DBD-FF04-427E-B296-A93C9C61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7ABA0-CC21-4DB6-A14B-322C96BD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0AE2AD-A93D-4608-A050-C35A29931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A2AE3-0413-4526-83EB-C5E14DEBF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D46B4-A8DD-4984-AF96-0049AB88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9C7155-239E-4235-821D-4CD58484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4B4D1A-B336-44BD-A464-315FF13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AABC-7176-4D86-A2A5-000E15F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72D3D2-61DC-40FE-A4CD-50A9019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102DA-4D07-4605-B06D-8BD1C1EC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A3936-1D4E-4E57-98AB-EFD2B8BC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BE1B6-2427-4A93-91F5-AE1618CC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6C2C-3597-4CEE-8D9B-20FF3D6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15F4D-EE0D-4116-9167-6C01BB3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FA6F-4C58-4D79-A2A8-0CA86353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C3824-D598-4BAB-BB94-592C532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F0E0E-9405-4D2B-9831-30F18E35B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FFEA3-8792-43CF-BEBB-F10FFF07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3C7AE-4A79-455B-962F-2C7E3D10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EA1C7-E24D-4A9A-8B31-D93843C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894E0-5099-4763-8FF7-D90EBB35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EB5610-95E0-4414-87BB-16B47933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62453-A1AF-487B-9CAF-6B8D4D89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EFDDD-F79A-4F62-8E48-A7D14C3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87CA0-11B1-4350-B8E4-534496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C255F-1B8D-4993-A397-FD0598B8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111D5-624C-4901-A9A5-6C8E0D2F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1F24A-283E-40B3-9526-5EC298D9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2AE6F-E89A-490E-918A-955094C6E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0A63-B6DA-4B47-8B20-DCAE27E9E09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0812C-3F2E-479B-B88D-57E64A1A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911AB-58B0-4F3B-B66B-F9F1CB99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1B43-2016-4246-82B8-C96A376C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38D9-5A51-4AA9-B0E2-BDC60E948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Process Supervision</a:t>
            </a:r>
            <a:br>
              <a:rPr lang="en-US" altLang="zh-CN" dirty="0"/>
            </a:br>
            <a:r>
              <a:rPr lang="en-US" altLang="zh-CN" dirty="0"/>
              <a:t>– Let’s Verify Step by Step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CD518-3DB1-474D-B1B2-11EFFE11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Huangzhao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9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C67EF-A267-460E-9C67-ABDF48AD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&amp; 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D040-9CD0-4D83-8DF6-F1CAA40F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</a:p>
          <a:p>
            <a:pPr lvl="1"/>
            <a:r>
              <a:rPr lang="en-US" altLang="zh-CN" dirty="0"/>
              <a:t>Format training – Newline delimited step-by-step format</a:t>
            </a:r>
          </a:p>
          <a:p>
            <a:pPr lvl="2"/>
            <a:r>
              <a:rPr lang="en-US" altLang="zh-CN" dirty="0"/>
              <a:t>Dataset – Few-shot generation upon MATH training problems</a:t>
            </a:r>
          </a:p>
          <a:p>
            <a:pPr lvl="2"/>
            <a:r>
              <a:rPr lang="en-US" altLang="zh-CN" dirty="0"/>
              <a:t>Filter – Correct final answer</a:t>
            </a:r>
          </a:p>
          <a:p>
            <a:pPr lvl="2"/>
            <a:r>
              <a:rPr lang="en-US" altLang="zh-CN" dirty="0"/>
              <a:t>Finetune  for one single epoch</a:t>
            </a:r>
          </a:p>
          <a:p>
            <a:pPr lvl="2"/>
            <a:r>
              <a:rPr lang="en-US" altLang="zh-CN" dirty="0"/>
              <a:t>Only teach the generator to follow the format</a:t>
            </a:r>
          </a:p>
          <a:p>
            <a:pPr lvl="1"/>
            <a:r>
              <a:rPr lang="en-US" altLang="zh-CN" dirty="0"/>
              <a:t>Fixed after format training</a:t>
            </a:r>
          </a:p>
          <a:p>
            <a:r>
              <a:rPr lang="en-US" altLang="zh-CN" dirty="0"/>
              <a:t>ORM</a:t>
            </a:r>
          </a:p>
          <a:p>
            <a:pPr lvl="1"/>
            <a:r>
              <a:rPr lang="en-US" altLang="zh-CN" dirty="0"/>
              <a:t>Objective – Predict whether each solution is correct or incorrect</a:t>
            </a:r>
          </a:p>
          <a:p>
            <a:pPr lvl="1"/>
            <a:r>
              <a:rPr lang="en-US" altLang="zh-CN" dirty="0"/>
              <a:t>Supervision – Correctness by automatic checking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2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F1CB-BCE6-44CD-B409-A67E09E3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65B73-13E4-444B-A2C2-511E0477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collection – Human data-labeler</a:t>
            </a:r>
          </a:p>
          <a:p>
            <a:pPr lvl="1"/>
            <a:r>
              <a:rPr lang="en-US" altLang="zh-CN" dirty="0"/>
              <a:t>Labeler’s task – Positive, negative or neutral of each step in the solution</a:t>
            </a:r>
          </a:p>
          <a:p>
            <a:pPr lvl="1"/>
            <a:r>
              <a:rPr lang="en-US" altLang="zh-CN" dirty="0"/>
              <a:t>Convincing wrong-answer solutions</a:t>
            </a:r>
          </a:p>
          <a:p>
            <a:pPr lvl="2"/>
            <a:r>
              <a:rPr lang="en-US" altLang="zh-CN" dirty="0"/>
              <a:t>If the solution makes obvious errors, the human feedback is less valuable</a:t>
            </a:r>
          </a:p>
          <a:p>
            <a:pPr lvl="2"/>
            <a:r>
              <a:rPr lang="en-US" altLang="zh-CN" dirty="0"/>
              <a:t>It is preferable to surface solutions that are likely to fool the current best RM</a:t>
            </a:r>
          </a:p>
          <a:p>
            <a:pPr lvl="1"/>
            <a:r>
              <a:rPr lang="en-US" altLang="zh-CN" dirty="0"/>
              <a:t>Iteration – PRM retraining</a:t>
            </a:r>
          </a:p>
          <a:p>
            <a:pPr lvl="1"/>
            <a:r>
              <a:rPr lang="en-US" altLang="zh-CN" dirty="0"/>
              <a:t>PRM800K – 800k step labels across 75k solutions to 12k problems from MATH</a:t>
            </a:r>
          </a:p>
          <a:p>
            <a:r>
              <a:rPr lang="en-US" altLang="zh-CN" dirty="0"/>
              <a:t>PRM training</a:t>
            </a:r>
          </a:p>
          <a:p>
            <a:pPr lvl="1"/>
            <a:r>
              <a:rPr lang="en-US" altLang="zh-CN" dirty="0"/>
              <a:t>Predict the correctness of each step after the last token in each step</a:t>
            </a:r>
          </a:p>
        </p:txBody>
      </p:sp>
    </p:spTree>
    <p:extLst>
      <p:ext uri="{BB962C8B-B14F-4D97-AF65-F5344CB8AC3E}">
        <p14:creationId xmlns:p14="http://schemas.microsoft.com/office/powerpoint/2010/main" val="188291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99F3D-8FE2-409F-AB2E-198DEE58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PRM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044A-C815-42A1-9DE6-1793B0E4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Step score</a:t>
            </a:r>
          </a:p>
          <a:p>
            <a:pPr lvl="1"/>
            <a:r>
              <a:rPr lang="en-US" altLang="zh-CN" dirty="0"/>
              <a:t>Solution score – product of the correctness probabilities for each step</a:t>
            </a:r>
          </a:p>
          <a:p>
            <a:r>
              <a:rPr lang="en-US" altLang="zh-CN" dirty="0"/>
              <a:t>Supervision</a:t>
            </a:r>
          </a:p>
          <a:p>
            <a:pPr lvl="1"/>
            <a:r>
              <a:rPr lang="en-US" altLang="zh-CN" dirty="0"/>
              <a:t>Supervise only up to the first incorrect step</a:t>
            </a:r>
          </a:p>
          <a:p>
            <a:pPr lvl="1"/>
            <a:r>
              <a:rPr lang="en-US" altLang="zh-CN" dirty="0"/>
              <a:t>Additional supervision beyond the first mistake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99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0DC8-7380-416D-8185-A3D6A0E4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D3867-8E42-48F8-8B90-91702573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3864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PRM – Active learning</a:t>
            </a:r>
          </a:p>
          <a:p>
            <a:r>
              <a:rPr lang="en-US" altLang="zh-CN" dirty="0"/>
              <a:t>ORM – 100 samples per problem</a:t>
            </a:r>
          </a:p>
          <a:p>
            <a:pPr lvl="1"/>
            <a:r>
              <a:rPr lang="en-US" altLang="zh-CN" dirty="0"/>
              <a:t>ORM cannot be trained on PRM800K</a:t>
            </a:r>
          </a:p>
          <a:p>
            <a:pPr lvl="1"/>
            <a:r>
              <a:rPr lang="en-US" altLang="zh-CN" dirty="0"/>
              <a:t>A superset of PRM800K does not improve ORM performance</a:t>
            </a:r>
          </a:p>
          <a:p>
            <a:endParaRPr lang="en-US" altLang="zh-CN" dirty="0"/>
          </a:p>
          <a:p>
            <a:r>
              <a:rPr lang="en-US" altLang="zh-CN" dirty="0"/>
              <a:t>The best PRM is better than the best ORM</a:t>
            </a:r>
          </a:p>
          <a:p>
            <a:r>
              <a:rPr lang="en-US" altLang="zh-CN" dirty="0"/>
              <a:t>But the training distribution is different between PRM and 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1232B-9DD5-4A09-9F06-99A613C7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58" y="2139518"/>
            <a:ext cx="4519111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2350-12ED-4E56-BE1A-1355A88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Small-scale Synthetic 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C1AA-E96E-4AD6-8648-762B8354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Ablation – Use large-scale PRM to supervise smaller RM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73C07-8F25-4F48-9879-45D4EC23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1" y="2814221"/>
            <a:ext cx="5961224" cy="3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2350-12ED-4E56-BE1A-1355A88A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Small-scale Synthetic Experiment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C1AA-E96E-4AD6-8648-762B8354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en-US" altLang="zh-CN" dirty="0"/>
              <a:t>Process vs outcome supervision</a:t>
            </a:r>
          </a:p>
          <a:p>
            <a:pPr lvl="1"/>
            <a:r>
              <a:rPr lang="en-US" altLang="zh-CN" dirty="0"/>
              <a:t>Process supervision from </a:t>
            </a:r>
            <a:r>
              <a:rPr lang="en-US" altLang="zh-CN" dirty="0" err="1"/>
              <a:t>PRM</a:t>
            </a:r>
            <a:r>
              <a:rPr lang="en-US" altLang="zh-CN" baseline="-25000" dirty="0" err="1"/>
              <a:t>large</a:t>
            </a:r>
            <a:endParaRPr lang="en-US" altLang="zh-CN" dirty="0"/>
          </a:p>
          <a:p>
            <a:pPr lvl="1"/>
            <a:r>
              <a:rPr lang="en-US" altLang="zh-CN" dirty="0"/>
              <a:t>Outcome supervision from </a:t>
            </a:r>
            <a:r>
              <a:rPr lang="en-US" altLang="zh-CN" dirty="0" err="1"/>
              <a:t>PRM</a:t>
            </a:r>
            <a:r>
              <a:rPr lang="en-US" altLang="zh-CN" baseline="-25000" dirty="0" err="1"/>
              <a:t>large</a:t>
            </a:r>
            <a:endParaRPr lang="en-US" altLang="zh-CN" dirty="0"/>
          </a:p>
          <a:p>
            <a:pPr lvl="1"/>
            <a:r>
              <a:rPr lang="en-US" altLang="zh-CN" dirty="0"/>
              <a:t>Outcome supervision from answer checking</a:t>
            </a:r>
          </a:p>
          <a:p>
            <a:r>
              <a:rPr lang="en-US" altLang="zh-CN" dirty="0"/>
              <a:t>Active learning</a:t>
            </a:r>
            <a:endParaRPr lang="zh-CN" altLang="en-US" dirty="0"/>
          </a:p>
          <a:p>
            <a:pPr lvl="1"/>
            <a:r>
              <a:rPr lang="en-US" altLang="zh-CN" dirty="0"/>
              <a:t>Smaller </a:t>
            </a:r>
            <a:r>
              <a:rPr lang="en-US" altLang="zh-CN" dirty="0" err="1"/>
              <a:t>PRM</a:t>
            </a:r>
            <a:r>
              <a:rPr lang="en-US" altLang="zh-CN" baseline="-25000" dirty="0" err="1"/>
              <a:t>selector</a:t>
            </a:r>
            <a:endParaRPr lang="en-US" altLang="zh-CN" baseline="-25000" dirty="0"/>
          </a:p>
          <a:p>
            <a:pPr lvl="1"/>
            <a:r>
              <a:rPr lang="en-US" altLang="zh-CN" dirty="0"/>
              <a:t>80% wrong-answer</a:t>
            </a:r>
          </a:p>
          <a:p>
            <a:pPr lvl="1"/>
            <a:r>
              <a:rPr lang="en-US" altLang="zh-CN" dirty="0"/>
              <a:t>20% remain (right- or wrong-)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8DF7A-A82D-45C6-9512-E56E935D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1" y="2814221"/>
            <a:ext cx="5961224" cy="3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297C8-71BD-4B0D-A211-E1ED1F64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FA5E-211C-499E-BAC0-D990F860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STEM – 224 held-out questions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E5CD2-5B4C-4E05-AACF-1BDDE616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96" y="3429000"/>
            <a:ext cx="6057808" cy="20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2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DC5E-3A91-4D2C-978F-9808E9F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16F7-2F2E-4743-B61B-24547B2C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19AB692-80EA-4858-A7B4-7979E150E641}"/>
              </a:ext>
            </a:extLst>
          </p:cNvPr>
          <p:cNvSpPr/>
          <p:nvPr/>
        </p:nvSpPr>
        <p:spPr>
          <a:xfrm>
            <a:off x="5079506" y="2984800"/>
            <a:ext cx="2032987" cy="2032987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4177D-D0FB-41FF-9870-3BDB2B4A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7C642-8513-4216-93CE-EF7A5284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50B73-76C9-4391-8964-893CA029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39" y="2377033"/>
            <a:ext cx="6941321" cy="21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041F-88D0-4E95-9DDD-0589724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– Hallucination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99EB-C59D-4339-B8A7-7E43798A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Hallucination</a:t>
            </a:r>
          </a:p>
          <a:p>
            <a:pPr lvl="1"/>
            <a:r>
              <a:rPr lang="en-US" altLang="zh-CN" dirty="0"/>
              <a:t>LLM reasoning capability </a:t>
            </a:r>
            <a:r>
              <a:rPr lang="en-US" altLang="zh-CN" i="1" dirty="0"/>
              <a:t>vs.</a:t>
            </a:r>
            <a:r>
              <a:rPr lang="en-US" altLang="zh-CN" dirty="0"/>
              <a:t> hallucination</a:t>
            </a:r>
          </a:p>
          <a:p>
            <a:pPr lvl="1"/>
            <a:r>
              <a:rPr lang="en-US" altLang="zh-CN" dirty="0"/>
              <a:t>Hallucinations are particularly problematic in multi-step reasoning</a:t>
            </a:r>
          </a:p>
          <a:p>
            <a:r>
              <a:rPr lang="en-US" altLang="zh-CN" dirty="0"/>
              <a:t>Reward model (RM) – Discriminate desirable output</a:t>
            </a:r>
          </a:p>
          <a:p>
            <a:pPr lvl="1"/>
            <a:r>
              <a:rPr lang="en-US" altLang="zh-CN" dirty="0"/>
              <a:t>Reinforcement learning – RLHF, …</a:t>
            </a:r>
          </a:p>
          <a:p>
            <a:pPr lvl="1"/>
            <a:r>
              <a:rPr lang="en-US" altLang="zh-CN" dirty="0"/>
              <a:t>Search – Reject sampling, …</a:t>
            </a:r>
          </a:p>
          <a:p>
            <a:r>
              <a:rPr lang="en-US" altLang="zh-CN" dirty="0"/>
              <a:t>Supervision</a:t>
            </a:r>
          </a:p>
          <a:p>
            <a:pPr lvl="1"/>
            <a:r>
              <a:rPr lang="en-US" altLang="zh-CN" dirty="0"/>
              <a:t>Outcome-supervised RM – Train RM upon </a:t>
            </a:r>
            <a:r>
              <a:rPr lang="en-US" altLang="zh-CN" b="1" dirty="0"/>
              <a:t>the final result</a:t>
            </a:r>
            <a:r>
              <a:rPr lang="en-US" altLang="zh-CN" dirty="0"/>
              <a:t> of the COT</a:t>
            </a:r>
          </a:p>
          <a:p>
            <a:pPr lvl="1"/>
            <a:r>
              <a:rPr lang="en-US" altLang="zh-CN" b="1" dirty="0"/>
              <a:t>Process-supervised RM </a:t>
            </a:r>
            <a:r>
              <a:rPr lang="en-US" altLang="zh-CN" dirty="0"/>
              <a:t>– Train RM with feedback of </a:t>
            </a:r>
            <a:r>
              <a:rPr lang="en-US" altLang="zh-CN" b="1" dirty="0"/>
              <a:t>each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041F-88D0-4E95-9DDD-0589724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– PRM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99EB-C59D-4339-B8A7-7E43798A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Process-supervised reward model</a:t>
            </a:r>
          </a:p>
          <a:p>
            <a:pPr lvl="1"/>
            <a:r>
              <a:rPr lang="en-US" altLang="zh-CN" dirty="0"/>
              <a:t>Precise feedback</a:t>
            </a:r>
          </a:p>
          <a:p>
            <a:pPr lvl="1"/>
            <a:r>
              <a:rPr lang="en-US" altLang="zh-CN" dirty="0"/>
              <a:t>AI-human alignment</a:t>
            </a:r>
          </a:p>
          <a:p>
            <a:pPr lvl="2"/>
            <a:r>
              <a:rPr lang="en-US" altLang="zh-CN" dirty="0"/>
              <a:t>Interpretability</a:t>
            </a:r>
          </a:p>
          <a:p>
            <a:pPr lvl="2"/>
            <a:r>
              <a:rPr lang="en-US" altLang="zh-CN" dirty="0"/>
              <a:t>PRM directly rewards models for following human-endorsed COTs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6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B6B0B-BB68-4304-B5D3-04203E0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3D9C-BEBD-4411-9D4B-143FE284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supervision can be used to train more reliable RMs than outcome supervision in the domain of mathematical reasoning</a:t>
            </a:r>
          </a:p>
          <a:p>
            <a:r>
              <a:rPr lang="en-US" altLang="zh-CN" dirty="0"/>
              <a:t>PRM800K – Step-level human annotated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78A89-34D2-40F0-9F0F-2B7E325D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4400D-2B7D-4047-8C19-487575FF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ORM – No manpower required</a:t>
            </a:r>
          </a:p>
          <a:p>
            <a:r>
              <a:rPr lang="en-US" altLang="zh-CN" dirty="0"/>
              <a:t>PRM – Human annotation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AEEB2A-3618-40E4-A37C-133E7C71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5" y="2550219"/>
            <a:ext cx="5849645" cy="29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78A89-34D2-40F0-9F0F-2B7E325D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4400D-2B7D-4047-8C19-487575FF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ORM – No manpower required</a:t>
            </a:r>
          </a:p>
          <a:p>
            <a:r>
              <a:rPr lang="en-US" altLang="zh-CN" dirty="0"/>
              <a:t>PRM – Human annotation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CFFFB-1FDF-41A3-A76D-B9F84741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023937"/>
            <a:ext cx="59817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A04A-3C5A-46F9-AD31-536BD16C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– ORM </a:t>
            </a:r>
            <a:r>
              <a:rPr lang="en-US" altLang="zh-CN" i="1" dirty="0"/>
              <a:t>vs.</a:t>
            </a:r>
            <a:r>
              <a:rPr lang="en-US" altLang="zh-CN" dirty="0"/>
              <a:t> PRM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A84F7D-816D-4F39-B6FC-CD2319E0D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Question – Outcome or process, which is the better supervision for an RM?</a:t>
                </a:r>
              </a:p>
              <a:p>
                <a:pPr lvl="1"/>
                <a:r>
                  <a:rPr lang="en-US" altLang="zh-CN" dirty="0"/>
                  <a:t>Generator – A single </a:t>
                </a:r>
                <a:r>
                  <a:rPr lang="en-US" altLang="zh-CN" b="1" dirty="0"/>
                  <a:t>fixed</a:t>
                </a:r>
                <a:r>
                  <a:rPr lang="en-US" altLang="zh-CN" dirty="0"/>
                  <a:t> model to generate all solutions</a:t>
                </a:r>
              </a:p>
              <a:p>
                <a:pPr lvl="2"/>
                <a:r>
                  <a:rPr lang="en-US" altLang="zh-CN" dirty="0"/>
                  <a:t>Do not attempt to improve the generator with RL</a:t>
                </a:r>
              </a:p>
              <a:p>
                <a:pPr lvl="1"/>
                <a:r>
                  <a:rPr lang="en-US" altLang="zh-CN" dirty="0"/>
                  <a:t>RM evaluation – Best-of-N search</a:t>
                </a:r>
              </a:p>
              <a:p>
                <a:pPr lvl="2"/>
                <a:r>
                  <a:rPr lang="en-US" altLang="zh-CN" dirty="0"/>
                  <a:t>RM ranks generated solutions for each test problem</a:t>
                </a:r>
              </a:p>
              <a:p>
                <a:pPr lvl="2"/>
                <a:r>
                  <a:rPr lang="en-US" altLang="zh-CN" dirty="0"/>
                  <a:t>Solution with highest score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automatic checking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correct / wrong</a:t>
                </a:r>
              </a:p>
              <a:p>
                <a:pPr lvl="2"/>
                <a:r>
                  <a:rPr lang="en-US" altLang="zh-CN" dirty="0"/>
                  <a:t>Reliable 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often select the correct solutions</a:t>
                </a:r>
              </a:p>
              <a:p>
                <a:r>
                  <a:rPr lang="en-US" altLang="zh-CN" dirty="0"/>
                  <a:t>Large-scale comparison </a:t>
                </a:r>
              </a:p>
              <a:p>
                <a:pPr lvl="1"/>
                <a:r>
                  <a:rPr lang="en-US" altLang="zh-CN" dirty="0"/>
                  <a:t>Finetune GPT-4 as RMs</a:t>
                </a:r>
              </a:p>
              <a:p>
                <a:r>
                  <a:rPr lang="en-US" altLang="zh-CN" dirty="0"/>
                  <a:t>Small-scale comparison</a:t>
                </a:r>
              </a:p>
              <a:p>
                <a:pPr lvl="1"/>
                <a:r>
                  <a:rPr lang="en-US" altLang="zh-CN" dirty="0"/>
                  <a:t>Large-scale model supervises small-scale model training</a:t>
                </a:r>
              </a:p>
              <a:p>
                <a:pPr lvl="1"/>
                <a:r>
                  <a:rPr lang="en-US" altLang="zh-CN" dirty="0"/>
                  <a:t>Without human feedback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A84F7D-816D-4F39-B6FC-CD2319E0D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7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38AC-DA67-479F-A837-AEA1F403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6DF51-1E96-4075-A5CE-C380E09E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Large-scale model – Base GPT-4 model</a:t>
            </a:r>
          </a:p>
          <a:p>
            <a:pPr lvl="1"/>
            <a:r>
              <a:rPr lang="en-US" altLang="zh-CN" dirty="0"/>
              <a:t>Next-token pretraining</a:t>
            </a:r>
          </a:p>
          <a:p>
            <a:pPr lvl="1"/>
            <a:r>
              <a:rPr lang="en-US" altLang="zh-CN" dirty="0"/>
              <a:t>No RLHF involved yet</a:t>
            </a:r>
          </a:p>
          <a:p>
            <a:r>
              <a:rPr lang="en-US" altLang="zh-CN" dirty="0"/>
              <a:t>Small-scale model – GPT-4-like model</a:t>
            </a:r>
          </a:p>
          <a:p>
            <a:pPr lvl="1"/>
            <a:r>
              <a:rPr lang="en-US" altLang="zh-CN" dirty="0"/>
              <a:t>Similar design with GPT-4</a:t>
            </a:r>
          </a:p>
          <a:p>
            <a:pPr lvl="1"/>
            <a:r>
              <a:rPr lang="en-US" altLang="zh-CN" dirty="0"/>
              <a:t>200 times less pretraining</a:t>
            </a:r>
          </a:p>
          <a:p>
            <a:r>
              <a:rPr lang="en-US" altLang="zh-CN" dirty="0"/>
              <a:t>Additional pretraining – 1.4B tokens from </a:t>
            </a:r>
            <a:r>
              <a:rPr lang="en-US" altLang="zh-CN" dirty="0" err="1"/>
              <a:t>MathMix</a:t>
            </a:r>
            <a:endParaRPr lang="en-US" altLang="zh-CN" dirty="0"/>
          </a:p>
          <a:p>
            <a:pPr lvl="1"/>
            <a:r>
              <a:rPr lang="en-US" altLang="zh-CN" dirty="0"/>
              <a:t>Further math pretraining improves mathematical reasoning capability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BA72C-EBC3-47CE-9856-C102BDCB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791"/>
            <a:ext cx="5937357" cy="18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556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Process Supervision – Let’s Verify Step by Step</vt:lpstr>
      <vt:lpstr>PowerPoint 演示文稿</vt:lpstr>
      <vt:lpstr>Motivation – Hallucination</vt:lpstr>
      <vt:lpstr>Motivation – PRM</vt:lpstr>
      <vt:lpstr>Contribution</vt:lpstr>
      <vt:lpstr>MATH</vt:lpstr>
      <vt:lpstr>MATH</vt:lpstr>
      <vt:lpstr>Question – ORM vs. PRM</vt:lpstr>
      <vt:lpstr>Base Model</vt:lpstr>
      <vt:lpstr>Generator &amp; ORM</vt:lpstr>
      <vt:lpstr>PRM</vt:lpstr>
      <vt:lpstr>PRM (2)</vt:lpstr>
      <vt:lpstr>Large-scale Experiment</vt:lpstr>
      <vt:lpstr>Small-scale Synthetic Experiment</vt:lpstr>
      <vt:lpstr>Small-scale Synthetic Experiment (2)</vt:lpstr>
      <vt:lpstr>OOD Generalization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Supervision – Let’s Verify Step by Step</dc:title>
  <dc:creator>DrLC</dc:creator>
  <cp:lastModifiedBy>DrLC</cp:lastModifiedBy>
  <cp:revision>15</cp:revision>
  <dcterms:created xsi:type="dcterms:W3CDTF">2023-10-23T06:20:09Z</dcterms:created>
  <dcterms:modified xsi:type="dcterms:W3CDTF">2023-10-23T12:52:19Z</dcterms:modified>
</cp:coreProperties>
</file>