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4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19C27-ABF8-4E81-B6C7-7F78625C2A2A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571D5-CDC5-4967-BFF7-F2A72861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8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2A2E1-9570-4D19-879A-DFD598F65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F59AD-E2DC-456C-BF5D-6711022A2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DE3A35-FCB2-4F73-8B28-A0CF80D6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E4AB-410E-48CB-ABCC-CF9B47B1362C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206DC-31E3-4B79-9572-43FF1878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F9FE5A-8B86-485C-B44E-0CCC7DC6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A6-105C-4521-96A0-D1EE1CD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5CEE0-B4D1-4906-9D02-DCBDBB17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6E6C59-9292-4758-94EB-98E0DE446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42A30-1E3B-4268-B5AD-36D70D12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9926-A926-4CBE-820E-855CC3CC30EE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19A16B-E0BB-452A-81B2-8D6B2EE2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2D6C2-91CB-481B-AC91-18EBD7CA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A6-105C-4521-96A0-D1EE1CD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0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DD8D52-C804-44C6-BCA2-6FDC02ADE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FB3885-C017-469E-AA00-3FC62EA5F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F6D9E-49C0-4862-A168-0DEA345E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C5298-0092-416F-83B9-1352893592BF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27E64F-6722-4CA8-988C-EF05FA60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AE1AF-2C24-4722-B85E-ADAE389E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A6-105C-4521-96A0-D1EE1CD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42E03-EDDB-495D-9DE6-B9AC80BF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86884-C1BF-477E-A682-26AC7DC8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8768C9-D004-4B8B-B1A2-39814B9A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>
            <a:lvl1pPr algn="just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Instruction-tuned Language Models are Better Knowledge Learners</a:t>
            </a:r>
          </a:p>
        </p:txBody>
      </p:sp>
    </p:spTree>
    <p:extLst>
      <p:ext uri="{BB962C8B-B14F-4D97-AF65-F5344CB8AC3E}">
        <p14:creationId xmlns:p14="http://schemas.microsoft.com/office/powerpoint/2010/main" val="174217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F9731-727A-4BCD-B2C4-A85D0C1A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6CA68-0220-4F0D-80CC-832157B7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B48619-D330-4CBF-BE21-3A4FB5E1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76D2-EB59-4D96-944F-12595BD70F18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D34EB3-3A66-4DB9-B82B-4DA896B2C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5A28D-F327-4AB0-8E6D-938D73E3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A6-105C-4521-96A0-D1EE1CD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3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B6601-0137-42E3-A73B-E9D5A770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0A0EE-65F3-4EB5-A842-4820929D8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905945-9137-4F5E-B680-B7358464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074EEC-F677-4B3A-A7CC-0C99D336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1B84-664F-4F69-B76E-D27C1CE415B8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7B7FCF-16DF-4461-AAEE-51EE4734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F2C9EA-CD71-4167-98B5-0048E5BF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A6-105C-4521-96A0-D1EE1CD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0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C13E0-428D-4634-986C-306975CE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829E3-A61F-464C-BAF9-3C8A5CFC5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2A2EA-7971-4CF0-96FB-839D1BBF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CA1FE6-E93E-4E54-9B23-FE6DD2C4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32A88E-8157-46FB-92BD-0E5C8753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DF44A7-A9DE-401A-AA87-C60D2911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DB6D-0CF1-43DA-ABC8-DA929B6A283D}" type="datetime1">
              <a:rPr lang="en-US" smtClean="0"/>
              <a:t>2/27/2024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D6D4CA-58F9-4459-92E6-92671D4C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A2E66B-A24A-4B3B-8A9B-22E84BA6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A6-105C-4521-96A0-D1EE1CD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5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5EAF7-E8D2-4FA3-AC65-8C955AEC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617CD7-967D-41B5-94FF-6E517078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DBA8-5529-4747-9CA7-C02ED3D5CBBE}" type="datetime1">
              <a:rPr lang="en-US" smtClean="0"/>
              <a:t>2/27/2024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5A7C9B-FFD5-479B-85C3-1E658A28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AC8596-3FD5-48BB-BA3E-C922D78D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A6-105C-4521-96A0-D1EE1CD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5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0735D9-CADB-4BF4-95A7-E2F87D30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CE6B-E555-4C1F-AA18-AFDC23E11622}" type="datetime1">
              <a:rPr lang="en-US" smtClean="0"/>
              <a:t>2/27/2024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05DE47-6525-4A78-841E-7FDD66C7C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247B1-C3F9-4798-AEF5-1D8E00BD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A6-105C-4521-96A0-D1EE1CD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7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2A8B2-68F7-4A2A-B168-E1BDB117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CF1D7-28D8-4EA8-B202-6DE06AA9D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13201C-A37A-416B-99EC-3E2BA946A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71667-6444-4D36-91F8-D21B99DB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3F38-89E4-46CD-9937-5210068CB835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38DA7-9F21-4383-8F77-E457AD04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244D8-C944-4C28-A9FD-15D82245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A6-105C-4521-96A0-D1EE1CD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3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857B5-CC7C-4784-99AA-E20D59F07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FE98D0-CBAF-410D-BBF0-4AA3BBB77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1E210E-0B83-4F0A-A1E7-D3DB4499F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43617-91C4-4310-885B-56D3CE82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C14D-B5D1-4AC6-9573-BEC79C199C45}" type="datetime1">
              <a:rPr lang="en-US" smtClean="0"/>
              <a:t>2/27/2024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733AB4-EE02-4583-A4A1-6F6FBD4A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CC54C-684C-4572-9650-F701A58F2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882A6-105C-4521-96A0-D1EE1CD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7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65D353-91C5-4AE9-8FDC-D49B9F3E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5CAA37-8854-4523-8D86-5AA9DDF2F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4193B-521E-4687-9507-03D4B1CDE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4E52-739B-4B00-8F20-1D4CC0A8FC8B}" type="datetime1">
              <a:rPr lang="en-US" smtClean="0"/>
              <a:t>2/27/2024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02771-44D9-4C6A-A092-D2386EA13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Instruction-tuned Language Models are Better Knowledge Learners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B0C89-A6C2-48BB-94B1-8CEB433FD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882A6-105C-4521-96A0-D1EE1CDDC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5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0D846C3-0CA8-4A28-9900-B64258D57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2038156"/>
            <a:ext cx="11793596" cy="2781688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A8000EB8-19E5-4ECC-B4BD-AD8250EE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9844"/>
            <a:ext cx="9144000" cy="1655762"/>
          </a:xfrm>
        </p:spPr>
        <p:txBody>
          <a:bodyPr/>
          <a:lstStyle/>
          <a:p>
            <a:r>
              <a:rPr lang="en-US" dirty="0" err="1"/>
              <a:t>arXiv</a:t>
            </a:r>
            <a:r>
              <a:rPr lang="en-US" dirty="0"/>
              <a:t> 2402.12847</a:t>
            </a:r>
          </a:p>
        </p:txBody>
      </p:sp>
    </p:spTree>
    <p:extLst>
      <p:ext uri="{BB962C8B-B14F-4D97-AF65-F5344CB8AC3E}">
        <p14:creationId xmlns:p14="http://schemas.microsoft.com/office/powerpoint/2010/main" val="375853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17E35A-909B-4746-92C6-8E17793EF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4484" y="1900396"/>
            <a:ext cx="8197516" cy="366380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43F9E24-A4EB-4338-A510-92CEF685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Settings &amp; Results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26027B-9FC6-4116-9B50-FC960F15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  <a:endParaRPr 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5A72D34-ACA1-4C1D-8207-DD0489209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4" y="1900396"/>
            <a:ext cx="3846270" cy="366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0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59025-06B1-4FAB-8B7B-E8412EDC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Dynamics: Perplexity and Generalization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F8DCC35-F2A0-418F-9CC7-95536E4F0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776" y="1825625"/>
            <a:ext cx="7546448" cy="435133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9A471F-9DB5-46B8-94A8-0B786A7A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9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4A484-E7B7-4376-A17D-BF47CAB9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LLMs in Absorbing Knowledge from Documents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228D3-739F-4348-B42C-476E2975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Target</a:t>
            </a:r>
            <a:r>
              <a:rPr lang="en-US" sz="2400" dirty="0"/>
              <a:t>: Improve LLMs' ability to absorb knowledge from documents.</a:t>
            </a:r>
          </a:p>
          <a:p>
            <a:pPr marL="0" indent="0">
              <a:buNone/>
            </a:pPr>
            <a:r>
              <a:rPr lang="en-US" sz="2400" b="1" dirty="0"/>
              <a:t>Challenge</a:t>
            </a:r>
            <a:r>
              <a:rPr lang="en-US" sz="2400" dirty="0"/>
              <a:t>: The </a:t>
            </a:r>
            <a:r>
              <a:rPr lang="en-US" sz="2400" b="1" dirty="0"/>
              <a:t>gap</a:t>
            </a:r>
            <a:r>
              <a:rPr lang="en-US" sz="2400" dirty="0"/>
              <a:t> between the way knowledge is presented in </a:t>
            </a:r>
            <a:r>
              <a:rPr lang="en-US" sz="2400" b="1" dirty="0"/>
              <a:t>raw documents </a:t>
            </a:r>
            <a:r>
              <a:rPr lang="en-US" sz="2400" dirty="0"/>
              <a:t>and how it is accessed through </a:t>
            </a:r>
            <a:r>
              <a:rPr lang="en-US" sz="2400" b="1" dirty="0"/>
              <a:t>question-answering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Observation</a:t>
            </a:r>
            <a:r>
              <a:rPr lang="en-US" sz="2400" dirty="0"/>
              <a:t>: QA pairs are relatively easier to understand.</a:t>
            </a:r>
          </a:p>
          <a:p>
            <a:pPr marL="0" indent="0">
              <a:buNone/>
            </a:pPr>
            <a:r>
              <a:rPr lang="en-US" sz="2400" b="1" dirty="0"/>
              <a:t>Hypothesis</a:t>
            </a:r>
            <a:r>
              <a:rPr lang="en-US" sz="2400" dirty="0"/>
              <a:t>: </a:t>
            </a:r>
            <a:r>
              <a:rPr lang="en-US" sz="2400" i="1" dirty="0"/>
              <a:t>It is beneficial to expose LLMs to QA pairs before continued pre-training so that it knows how the knowledge is accessed.</a:t>
            </a:r>
          </a:p>
          <a:p>
            <a:pPr marL="0" indent="0">
              <a:buNone/>
            </a:pPr>
            <a:r>
              <a:rPr lang="en-US" sz="2400" b="1" dirty="0"/>
              <a:t>Previous work </a:t>
            </a:r>
            <a:r>
              <a:rPr lang="en-US" sz="2400" dirty="0"/>
              <a:t>[1] studies this problem on a GPT-2-like transformer from scratch with synthetic biographies and evaluates its ability by answering questions.</a:t>
            </a:r>
            <a:br>
              <a:rPr lang="en-US" sz="2400" dirty="0"/>
            </a:br>
            <a:r>
              <a:rPr lang="en-US" sz="2400" b="1" dirty="0"/>
              <a:t>Findings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Biographies + questions of ½ biographies ==&gt; strong generalization.</a:t>
            </a:r>
            <a:br>
              <a:rPr lang="en-US" sz="2400" dirty="0"/>
            </a:br>
            <a:r>
              <a:rPr lang="en-US" sz="2400" dirty="0"/>
              <a:t>Biographies =&gt; questions ==&gt; failure.</a:t>
            </a:r>
          </a:p>
          <a:p>
            <a:pPr marL="0" indent="0">
              <a:buNone/>
            </a:pPr>
            <a:r>
              <a:rPr lang="en-US" sz="2000" dirty="0"/>
              <a:t>[1] Physics of language models: Part 3.1, knowledge storage and extraction.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81A2761-201D-469F-BF96-7C47AC72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57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699C08-2B4E-4F82-9A8E-7F22F35D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Studies &amp; Pre-instruction-tuning++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8C8742-CE8F-4480-BF96-5A2CF5A96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982" y="1690688"/>
            <a:ext cx="7006794" cy="435133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2239BE-7016-40A1-BBAB-B75203FC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0AABB8-9382-4673-BC66-41087200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312" y="1690688"/>
            <a:ext cx="4552408" cy="335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61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C42E8-A8A3-430D-B516-54756ACA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Cross-domain Generalization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B68CFA4-121D-4A87-8C40-84AB684454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76030"/>
            <a:ext cx="5181600" cy="3050527"/>
          </a:xfrm>
          <a:prstGeom prst="rect">
            <a:avLst/>
          </a:prstGeom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88E3494-7597-4CB4-8A89-955F9477D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10020"/>
            <a:ext cx="5181600" cy="3382548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FE4433-D116-43A3-9787-D1D28636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19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CDC26-54EA-4B33-BCBC-2E396081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AADC5-6C6C-443A-A8BD-7B987B2C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Hypothesis: </a:t>
            </a:r>
            <a:r>
              <a:rPr lang="en-US" i="1" dirty="0"/>
              <a:t>It is beneficial to expose LLMs to QA data before continued pre-training, so that the process of encoding knowledge from complex documents takes into account how this knowledge is accessed through questions</a:t>
            </a:r>
            <a:r>
              <a:rPr lang="en-US" dirty="0"/>
              <a:t>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Use pre-instruction-tuning?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8B17B5-8903-4CF7-93D3-89DC20843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10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6C161-63FB-4213-9C07-BF5CFB973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Ends.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EEC866-7E19-4FBE-9E47-403AE3DC0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31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04FD4-C86E-40C0-83E2-85355335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6F871-8B5F-443A-A1C3-8A8A7C4EE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Update</a:t>
            </a:r>
            <a:r>
              <a:rPr lang="en-US" dirty="0"/>
              <a:t> factual knowledge in </a:t>
            </a:r>
            <a:r>
              <a:rPr lang="en-US" b="1" dirty="0"/>
              <a:t>LLMs</a:t>
            </a:r>
            <a:r>
              <a:rPr lang="en-US" dirty="0"/>
              <a:t> ==&gt; continued training.</a:t>
            </a:r>
          </a:p>
          <a:p>
            <a:pPr marL="0" indent="0">
              <a:buNone/>
            </a:pPr>
            <a:r>
              <a:rPr lang="en-US" dirty="0"/>
              <a:t>Standard way: continued pretraining =&gt; instruction-tuning on QA pairs.</a:t>
            </a:r>
          </a:p>
          <a:p>
            <a:pPr marL="0" indent="0">
              <a:buNone/>
            </a:pPr>
            <a:r>
              <a:rPr lang="en-US" dirty="0"/>
              <a:t>But LLMs trained this way struggle to answer questions.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QA pairs are generally </a:t>
            </a:r>
            <a:r>
              <a:rPr lang="en-US" b="1" dirty="0"/>
              <a:t>more straightforward </a:t>
            </a:r>
            <a:r>
              <a:rPr lang="en-US" dirty="0"/>
              <a:t>than the documents.</a:t>
            </a:r>
          </a:p>
          <a:p>
            <a:pPr marL="0" indent="0">
              <a:buNone/>
            </a:pPr>
            <a:r>
              <a:rPr lang="en-US" dirty="0"/>
              <a:t>Maybe it is better to train on </a:t>
            </a:r>
            <a:r>
              <a:rPr lang="en-US" b="1" dirty="0"/>
              <a:t>QA pairs =&gt; documents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(Because it knows how the knowledge is accessed through questions.)</a:t>
            </a:r>
          </a:p>
          <a:p>
            <a:pPr marL="0" indent="0">
              <a:buNone/>
            </a:pPr>
            <a:r>
              <a:rPr lang="en-US" dirty="0"/>
              <a:t>We propose to instruction-tune on questions before training on docs.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A2769-C93B-4456-BE4E-118987C5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Instruction-tuned Language Models are Better Knowledge Learners</a:t>
            </a:r>
          </a:p>
        </p:txBody>
      </p:sp>
    </p:spTree>
    <p:extLst>
      <p:ext uri="{BB962C8B-B14F-4D97-AF65-F5344CB8AC3E}">
        <p14:creationId xmlns:p14="http://schemas.microsoft.com/office/powerpoint/2010/main" val="1900213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BE67B-47D4-4DD0-A753-85F39963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C67B-CE8B-47B3-B13D-15E392E31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Knowledge in LLMs becomes outdated as world evolves, or insufficient for specialized or private domains.</a:t>
            </a:r>
          </a:p>
          <a:p>
            <a:pPr marL="0" indent="0">
              <a:buNone/>
            </a:pPr>
            <a:r>
              <a:rPr lang="en-US" dirty="0"/>
              <a:t>We want to know LLMs' </a:t>
            </a:r>
            <a:r>
              <a:rPr lang="en-US" b="1" dirty="0"/>
              <a:t>ability to learn new knowledge</a:t>
            </a:r>
            <a:r>
              <a:rPr lang="en-US" dirty="0"/>
              <a:t>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dirty="0"/>
              <a:t>The common practice is to </a:t>
            </a:r>
            <a:r>
              <a:rPr lang="en-US" b="1" dirty="0"/>
              <a:t>continue pretraining </a:t>
            </a:r>
            <a:r>
              <a:rPr lang="en-US" dirty="0"/>
              <a:t>on new documents.</a:t>
            </a:r>
          </a:p>
          <a:p>
            <a:pPr marL="0" indent="0">
              <a:buNone/>
            </a:pPr>
            <a:r>
              <a:rPr lang="en-US" dirty="0"/>
              <a:t>We perform an experiment following this training method.</a:t>
            </a:r>
          </a:p>
          <a:p>
            <a:pPr marL="0" indent="0">
              <a:buNone/>
            </a:pPr>
            <a:r>
              <a:rPr lang="en-US" b="1" dirty="0"/>
              <a:t>In-domain QA performance </a:t>
            </a:r>
            <a:r>
              <a:rPr lang="en-US" dirty="0"/>
              <a:t>consistently increases to </a:t>
            </a:r>
            <a:r>
              <a:rPr lang="en-US" b="1" dirty="0"/>
              <a:t>27.6% </a:t>
            </a:r>
            <a:r>
              <a:rPr lang="en-US" dirty="0"/>
              <a:t>as the LLM is trained on the documents (even if the perplexity is equal to 1).</a:t>
            </a:r>
          </a:p>
          <a:p>
            <a:pPr marL="0" indent="0">
              <a:buNone/>
            </a:pPr>
            <a:r>
              <a:rPr lang="en-US" dirty="0"/>
              <a:t>Subsequent </a:t>
            </a:r>
            <a:r>
              <a:rPr lang="en-US" b="1" dirty="0"/>
              <a:t>instruction-tuning</a:t>
            </a:r>
            <a:r>
              <a:rPr lang="en-US" dirty="0"/>
              <a:t> improves it to </a:t>
            </a:r>
            <a:r>
              <a:rPr lang="en-US" b="1" dirty="0"/>
              <a:t>30.3%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If the perplexity is equal to 1, </a:t>
            </a:r>
            <a:r>
              <a:rPr lang="en-US" b="1" dirty="0"/>
              <a:t>why</a:t>
            </a:r>
            <a:r>
              <a:rPr lang="en-US" dirty="0"/>
              <a:t> the performance is so limited?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7428E8-8F40-45D7-A224-E55E9520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86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DAFD3-07EF-4893-9E0F-54EC857A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89EE43-0139-48F8-9B9C-4D5A3909F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6594"/>
            <a:ext cx="10515600" cy="4089400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C0EFCF-B8B9-4CE8-8B2B-6F51667D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01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CC004-9320-402A-BD11-7F1EE0AD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6070B-43E6-4927-A37D-F4749B7F1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found </a:t>
            </a:r>
            <a:r>
              <a:rPr lang="en-US" b="1" dirty="0"/>
              <a:t>QA pairs </a:t>
            </a:r>
            <a:r>
              <a:rPr lang="en-US" dirty="0"/>
              <a:t>are generally </a:t>
            </a:r>
            <a:r>
              <a:rPr lang="en-US" b="1" dirty="0"/>
              <a:t>straightforward</a:t>
            </a:r>
            <a:r>
              <a:rPr lang="en-US" dirty="0"/>
              <a:t>, while the </a:t>
            </a:r>
            <a:r>
              <a:rPr lang="en-US" b="1" dirty="0"/>
              <a:t>documents</a:t>
            </a:r>
            <a:r>
              <a:rPr lang="en-US" dirty="0"/>
              <a:t> tend to be more </a:t>
            </a:r>
            <a:r>
              <a:rPr lang="en-US" b="1" dirty="0"/>
              <a:t>complex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hypothesize that </a:t>
            </a:r>
            <a:r>
              <a:rPr lang="en-US" i="1" dirty="0"/>
              <a:t>it is beneficial to expose LLMs to QA data before continued pre-training, so that the process of encoding knowledge from complex documents takes into account how this knowledge is accessed through questions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Experiments demonstrate that models trained this way can better absorb knowledge from new documents.</a:t>
            </a:r>
          </a:p>
          <a:p>
            <a:pPr marL="0" indent="0">
              <a:buNone/>
            </a:pPr>
            <a:r>
              <a:rPr lang="en-US" dirty="0"/>
              <a:t>Ablation Studies show that this is because the model learns how to access knowledge before learning the actual knowledge.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C734B-122F-4FE4-AA21-6C54D16F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8BFBD-E764-4725-A27F-5CB5B980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Dataset to Study Continual Knowledge Acquisition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8835BA-7C1F-4004-8A1C-F8DB8E3E5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1486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Documents</a:t>
            </a:r>
            <a:r>
              <a:rPr lang="en-US" dirty="0"/>
              <a:t>: Wikipedia articles under the "2023" category.</a:t>
            </a:r>
          </a:p>
          <a:p>
            <a:pPr marL="457200" lvl="1" indent="0">
              <a:buNone/>
            </a:pPr>
            <a:r>
              <a:rPr lang="en-US" dirty="0"/>
              <a:t>Only the first section of each article is used.</a:t>
            </a:r>
          </a:p>
          <a:p>
            <a:pPr marL="0" indent="0">
              <a:spcBef>
                <a:spcPts val="6000"/>
              </a:spcBef>
              <a:buNone/>
            </a:pPr>
            <a:r>
              <a:rPr lang="en-US" b="1" dirty="0"/>
              <a:t>QAs</a:t>
            </a:r>
            <a:r>
              <a:rPr lang="en-US" dirty="0"/>
              <a:t>: Generated by publicly available LLMs with the document context.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F0289C-AC72-4325-B4B3-0161DC7F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E0BBAE-8F51-49DD-B36B-C520B43BF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739" y="1821393"/>
            <a:ext cx="5667061" cy="444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65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569282AE-2C50-43F8-91C3-7910C732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87" y="1277118"/>
            <a:ext cx="4347925" cy="5079232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CD6C8B-DFBE-4F48-A84F-5510F5C57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25989" y="1027906"/>
            <a:ext cx="4484913" cy="54555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EE3FAF0-A29E-4217-A2D6-C91EA193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Wiki2023 Dataset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571088-25CA-4B5F-8081-5696832F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97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7BD4-BAAB-4E90-8445-ED248F57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Settings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DC2A55-D694-4163-8A53-A46B7017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LLMs</a:t>
            </a:r>
            <a:r>
              <a:rPr lang="en-US" dirty="0"/>
              <a:t>: Llama-2 7B &amp; Llama-2 70B.</a:t>
            </a:r>
          </a:p>
          <a:p>
            <a:pPr marL="0" indent="0">
              <a:buNone/>
            </a:pPr>
            <a:r>
              <a:rPr lang="en-US" b="1" dirty="0"/>
              <a:t>Decoding strategy</a:t>
            </a:r>
            <a:r>
              <a:rPr lang="en-US" dirty="0"/>
              <a:t>: Greedy.</a:t>
            </a:r>
          </a:p>
          <a:p>
            <a:pPr marL="0" indent="0">
              <a:buNone/>
            </a:pPr>
            <a:r>
              <a:rPr lang="en-US" b="1" dirty="0"/>
              <a:t>Training objective</a:t>
            </a:r>
            <a:r>
              <a:rPr lang="en-US" dirty="0"/>
              <a:t>: Averaged next-token prediction loss.</a:t>
            </a:r>
          </a:p>
          <a:p>
            <a:pPr marL="0" indent="0">
              <a:buNone/>
            </a:pPr>
            <a:r>
              <a:rPr lang="en-US" b="1" dirty="0"/>
              <a:t>Batch size</a:t>
            </a:r>
            <a:r>
              <a:rPr lang="en-US" dirty="0"/>
              <a:t>: 256.</a:t>
            </a:r>
          </a:p>
          <a:p>
            <a:pPr marL="0" indent="0">
              <a:buNone/>
            </a:pPr>
            <a:r>
              <a:rPr lang="en-US" b="1" dirty="0"/>
              <a:t>Learning rate</a:t>
            </a:r>
            <a:r>
              <a:rPr lang="en-US" dirty="0"/>
              <a:t>: 3e-5 for documents, and 5e-6 for QA pairs.</a:t>
            </a:r>
          </a:p>
          <a:p>
            <a:pPr marL="457200" lvl="1" indent="0">
              <a:buNone/>
            </a:pPr>
            <a:r>
              <a:rPr lang="en-US" dirty="0"/>
              <a:t>Because the number of loss-computed QA tokens in a single batch is lower.</a:t>
            </a:r>
          </a:p>
          <a:p>
            <a:pPr marL="0" indent="0">
              <a:buNone/>
            </a:pPr>
            <a:r>
              <a:rPr lang="en-US" b="1" dirty="0"/>
              <a:t>Metric</a:t>
            </a:r>
            <a:r>
              <a:rPr lang="en-US" dirty="0"/>
              <a:t>: Exact match (after normalization, i.e. removing a/an, the, etc.).</a:t>
            </a:r>
          </a:p>
          <a:p>
            <a:pPr marL="457200" lvl="1" indent="0">
              <a:buNone/>
            </a:pPr>
            <a:r>
              <a:rPr lang="en-US" dirty="0"/>
              <a:t>Because most answers are short and simple.</a:t>
            </a:r>
          </a:p>
          <a:p>
            <a:pPr marL="0" indent="0">
              <a:buNone/>
            </a:pPr>
            <a:r>
              <a:rPr lang="en-US" b="1" dirty="0"/>
              <a:t>Other metrics</a:t>
            </a:r>
            <a:r>
              <a:rPr lang="en-US" dirty="0"/>
              <a:t>: answer recall and ROUGE-L.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D0F2A2-E30A-4E1A-9FE7-F5B23028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6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8F1ED-7C77-430C-B50D-995940CE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Knowledge Can LLMs Absorb via Continued Pre-Training Followed by Instruction-Tuning?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4422CB-E611-49E9-AF3D-F0FD404E3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important question is whether the LLMs answer the questions by </a:t>
            </a:r>
            <a:r>
              <a:rPr lang="en-US" b="1" dirty="0"/>
              <a:t>comprehension</a:t>
            </a:r>
            <a:r>
              <a:rPr lang="en-US" dirty="0"/>
              <a:t> or by </a:t>
            </a:r>
            <a:r>
              <a:rPr lang="en-US" b="1" dirty="0"/>
              <a:t>memorization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Results from previous work find that the LMs </a:t>
            </a:r>
            <a:r>
              <a:rPr lang="en-US" b="1" dirty="0"/>
              <a:t>struggle to answer </a:t>
            </a:r>
            <a:r>
              <a:rPr lang="en-US" dirty="0"/>
              <a:t>questions about documents they </a:t>
            </a:r>
            <a:r>
              <a:rPr lang="en-US" b="1" dirty="0"/>
              <a:t>have been trained 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But they are either using small LMs, using randomly initialized transformers, or without instruction-tuning.</a:t>
            </a:r>
          </a:p>
          <a:p>
            <a:pPr marL="0" indent="0">
              <a:buNone/>
            </a:pPr>
            <a:r>
              <a:rPr lang="en-US" dirty="0"/>
              <a:t>We want to conduct the same experiment following a standard recipe:</a:t>
            </a:r>
          </a:p>
          <a:p>
            <a:pPr marL="0" indent="0">
              <a:buNone/>
            </a:pPr>
            <a:r>
              <a:rPr lang="en-US" dirty="0"/>
              <a:t>Continued pretraining =&gt; instruction-tuning.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FA2BEC-125F-4740-8B8D-EA7B5869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Instruction-tuned Language Models are Better Knowledge Learners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13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778</Words>
  <Application>Microsoft Office PowerPoint</Application>
  <PresentationFormat>宽屏</PresentationFormat>
  <Paragraphs>73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Abstract</vt:lpstr>
      <vt:lpstr>Introduction</vt:lpstr>
      <vt:lpstr>Introduction</vt:lpstr>
      <vt:lpstr>Introduction</vt:lpstr>
      <vt:lpstr>Building a Dataset to Study Continual Knowledge Acquisition</vt:lpstr>
      <vt:lpstr>Wiki2023 Dataset</vt:lpstr>
      <vt:lpstr>Experimental Settings</vt:lpstr>
      <vt:lpstr>How Much Knowledge Can LLMs Absorb via Continued Pre-Training Followed by Instruction-Tuning?</vt:lpstr>
      <vt:lpstr>Experiment Settings &amp; Results</vt:lpstr>
      <vt:lpstr>Training Dynamics: Perplexity and Generalization</vt:lpstr>
      <vt:lpstr>Improving LLMs in Absorbing Knowledge from Documents</vt:lpstr>
      <vt:lpstr>Ablation Studies &amp; Pre-instruction-tuning++</vt:lpstr>
      <vt:lpstr>Cross-domain Generalization</vt:lpstr>
      <vt:lpstr>Conclusion</vt:lpstr>
      <vt:lpstr>Ends.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83</cp:revision>
  <dcterms:created xsi:type="dcterms:W3CDTF">2024-02-26T13:59:27Z</dcterms:created>
  <dcterms:modified xsi:type="dcterms:W3CDTF">2024-02-27T00:13:49Z</dcterms:modified>
</cp:coreProperties>
</file>