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86" r:id="rId7"/>
    <p:sldId id="288" r:id="rId8"/>
    <p:sldId id="289" r:id="rId9"/>
    <p:sldId id="297" r:id="rId10"/>
    <p:sldId id="290" r:id="rId11"/>
    <p:sldId id="291" r:id="rId12"/>
    <p:sldId id="292" r:id="rId13"/>
    <p:sldId id="295" r:id="rId14"/>
    <p:sldId id="294" r:id="rId15"/>
    <p:sldId id="298" r:id="rId16"/>
    <p:sldId id="296" r:id="rId17"/>
    <p:sldId id="299" r:id="rId18"/>
    <p:sldId id="300" r:id="rId19"/>
    <p:sldId id="301" r:id="rId20"/>
    <p:sldId id="302"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68" d="100"/>
          <a:sy n="68" d="100"/>
        </p:scale>
        <p:origin x="77" y="3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5/7/2024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1685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IN" sz="9600" b="1" i="0" dirty="0">
                <a:solidFill>
                  <a:srgbClr val="000000"/>
                </a:solidFill>
                <a:effectLst/>
                <a:highlight>
                  <a:srgbClr val="FFFFFF"/>
                </a:highlight>
                <a:latin typeface="Optima"/>
              </a:rPr>
              <a:t>                     Terraform</a:t>
            </a:r>
            <a:endParaRPr lang="en-US" sz="96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Dynamic delivery</a:t>
            </a:r>
          </a:p>
        </p:txBody>
      </p:sp>
      <p:sp>
        <p:nvSpPr>
          <p:cNvPr id="4" name="Content Placeholder 3">
            <a:extLst>
              <a:ext uri="{FF2B5EF4-FFF2-40B4-BE49-F238E27FC236}">
                <a16:creationId xmlns:a16="http://schemas.microsoft.com/office/drawing/2014/main" id="{EAE9A705-E123-1C6C-EC93-CEE377B741CC}"/>
              </a:ext>
            </a:extLst>
          </p:cNvPr>
          <p:cNvSpPr>
            <a:spLocks noGrp="1"/>
          </p:cNvSpPr>
          <p:nvPr>
            <p:ph idx="10"/>
          </p:nvPr>
        </p:nvSpPr>
        <p:spPr>
          <a:xfrm>
            <a:off x="1167493" y="2087561"/>
            <a:ext cx="2693306" cy="3890543"/>
          </a:xfrm>
        </p:spPr>
        <p:txBody>
          <a:bodyPr/>
          <a:lstStyle/>
          <a:p>
            <a:r>
              <a:rPr lang="en-US" dirty="0"/>
              <a:t>Learn to infuse energy into your delivery to leave a lasting impression</a:t>
            </a:r>
          </a:p>
          <a:p>
            <a:r>
              <a:rPr lang="en-US" dirty="0"/>
              <a:t>One of the goals of effective communication is to motivate your audience</a:t>
            </a:r>
          </a:p>
          <a:p>
            <a:endParaRPr lang="en-US" dirty="0"/>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3506509738"/>
              </p:ext>
            </p:extLst>
          </p:nvPr>
        </p:nvGraphicFramePr>
        <p:xfrm>
          <a:off x="4216400" y="2087563"/>
          <a:ext cx="6771640" cy="4061657"/>
        </p:xfrm>
        <a:graphic>
          <a:graphicData uri="http://schemas.openxmlformats.org/drawingml/2006/table">
            <a:tbl>
              <a:tblPr firstRow="1" bandRow="1">
                <a:tableStyleId>{69012ECD-51FC-41F1-AA8D-1B2483CD663E}</a:tableStyleId>
              </a:tblPr>
              <a:tblGrid>
                <a:gridCol w="1692910">
                  <a:extLst>
                    <a:ext uri="{9D8B030D-6E8A-4147-A177-3AD203B41FA5}">
                      <a16:colId xmlns:a16="http://schemas.microsoft.com/office/drawing/2014/main" val="127040821"/>
                    </a:ext>
                  </a:extLst>
                </a:gridCol>
                <a:gridCol w="1692910">
                  <a:extLst>
                    <a:ext uri="{9D8B030D-6E8A-4147-A177-3AD203B41FA5}">
                      <a16:colId xmlns:a16="http://schemas.microsoft.com/office/drawing/2014/main" val="149845700"/>
                    </a:ext>
                  </a:extLst>
                </a:gridCol>
                <a:gridCol w="1692910">
                  <a:extLst>
                    <a:ext uri="{9D8B030D-6E8A-4147-A177-3AD203B41FA5}">
                      <a16:colId xmlns:a16="http://schemas.microsoft.com/office/drawing/2014/main" val="3119692462"/>
                    </a:ext>
                  </a:extLst>
                </a:gridCol>
                <a:gridCol w="1692910">
                  <a:extLst>
                    <a:ext uri="{9D8B030D-6E8A-4147-A177-3AD203B41FA5}">
                      <a16:colId xmlns:a16="http://schemas.microsoft.com/office/drawing/2014/main" val="3472639139"/>
                    </a:ext>
                  </a:extLst>
                </a:gridCol>
              </a:tblGrid>
              <a:tr h="586937">
                <a:tc>
                  <a:txBody>
                    <a:bodyPr/>
                    <a:lstStyle/>
                    <a:p>
                      <a:pPr algn="ctr"/>
                      <a:r>
                        <a:rPr lang="en-US" sz="1800" dirty="0"/>
                        <a:t>Metric</a:t>
                      </a:r>
                    </a:p>
                  </a:txBody>
                  <a:tcPr anchor="ctr"/>
                </a:tc>
                <a:tc>
                  <a:txBody>
                    <a:bodyPr/>
                    <a:lstStyle/>
                    <a:p>
                      <a:pPr algn="ctr"/>
                      <a:r>
                        <a:rPr lang="en-US" sz="1800" dirty="0"/>
                        <a:t>Measurement</a:t>
                      </a:r>
                    </a:p>
                  </a:txBody>
                  <a:tcPr anchor="ctr"/>
                </a:tc>
                <a:tc>
                  <a:txBody>
                    <a:bodyPr/>
                    <a:lstStyle/>
                    <a:p>
                      <a:pPr algn="ctr"/>
                      <a:r>
                        <a:rPr lang="en-US" sz="1800" dirty="0"/>
                        <a:t>Target</a:t>
                      </a:r>
                    </a:p>
                  </a:txBody>
                  <a:tcPr anchor="ctr"/>
                </a:tc>
                <a:tc>
                  <a:txBody>
                    <a:bodyPr/>
                    <a:lstStyle/>
                    <a:p>
                      <a:pPr algn="ctr"/>
                      <a:r>
                        <a:rPr lang="en-US" sz="1800" dirty="0"/>
                        <a:t>Actual</a:t>
                      </a:r>
                    </a:p>
                  </a:txBody>
                  <a:tcPr anchor="ctr"/>
                </a:tc>
                <a:extLst>
                  <a:ext uri="{0D108BD9-81ED-4DB2-BD59-A6C34878D82A}">
                    <a16:rowId xmlns:a16="http://schemas.microsoft.com/office/drawing/2014/main" val="3298013591"/>
                  </a:ext>
                </a:extLst>
              </a:tr>
              <a:tr h="612460">
                <a:tc>
                  <a:txBody>
                    <a:bodyPr/>
                    <a:lstStyle/>
                    <a:p>
                      <a:pPr algn="ctr"/>
                      <a:r>
                        <a:rPr lang="en-US" dirty="0"/>
                        <a:t>Audience attendance</a:t>
                      </a:r>
                    </a:p>
                  </a:txBody>
                  <a:tcPr anchor="ctr"/>
                </a:tc>
                <a:tc>
                  <a:txBody>
                    <a:bodyPr/>
                    <a:lstStyle/>
                    <a:p>
                      <a:pPr algn="ctr"/>
                      <a:r>
                        <a:rPr lang="en-US" dirty="0"/>
                        <a:t># of attendees</a:t>
                      </a:r>
                    </a:p>
                  </a:txBody>
                  <a:tcPr anchor="ctr"/>
                </a:tc>
                <a:tc>
                  <a:txBody>
                    <a:bodyPr/>
                    <a:lstStyle/>
                    <a:p>
                      <a:pPr algn="ctr"/>
                      <a:r>
                        <a:rPr lang="en-US" dirty="0"/>
                        <a:t>150</a:t>
                      </a:r>
                    </a:p>
                  </a:txBody>
                  <a:tcPr anchor="ctr"/>
                </a:tc>
                <a:tc>
                  <a:txBody>
                    <a:bodyPr/>
                    <a:lstStyle/>
                    <a:p>
                      <a:pPr algn="ctr"/>
                      <a:r>
                        <a:rPr lang="en-US" dirty="0"/>
                        <a:t>120</a:t>
                      </a:r>
                    </a:p>
                  </a:txBody>
                  <a:tcPr anchor="ctr"/>
                </a:tc>
                <a:extLst>
                  <a:ext uri="{0D108BD9-81ED-4DB2-BD59-A6C34878D82A}">
                    <a16:rowId xmlns:a16="http://schemas.microsoft.com/office/drawing/2014/main" val="3873867931"/>
                  </a:ext>
                </a:extLst>
              </a:tr>
              <a:tr h="612460">
                <a:tc>
                  <a:txBody>
                    <a:bodyPr/>
                    <a:lstStyle/>
                    <a:p>
                      <a:pPr algn="ctr"/>
                      <a:r>
                        <a:rPr lang="en-US" dirty="0"/>
                        <a:t>Engagement duration</a:t>
                      </a:r>
                    </a:p>
                  </a:txBody>
                  <a:tcPr anchor="ctr"/>
                </a:tc>
                <a:tc>
                  <a:txBody>
                    <a:bodyPr/>
                    <a:lstStyle/>
                    <a:p>
                      <a:pPr algn="ctr"/>
                      <a:r>
                        <a:rPr lang="en-US" dirty="0"/>
                        <a:t>Minutes</a:t>
                      </a:r>
                    </a:p>
                  </a:txBody>
                  <a:tcPr anchor="ctr"/>
                </a:tc>
                <a:tc>
                  <a:txBody>
                    <a:bodyPr/>
                    <a:lstStyle/>
                    <a:p>
                      <a:pPr algn="ctr"/>
                      <a:r>
                        <a:rPr lang="en-US" dirty="0"/>
                        <a:t>60</a:t>
                      </a:r>
                    </a:p>
                  </a:txBody>
                  <a:tcPr anchor="ctr"/>
                </a:tc>
                <a:tc>
                  <a:txBody>
                    <a:bodyPr/>
                    <a:lstStyle/>
                    <a:p>
                      <a:pPr algn="ctr"/>
                      <a:r>
                        <a:rPr lang="en-US" dirty="0"/>
                        <a:t>75</a:t>
                      </a:r>
                    </a:p>
                  </a:txBody>
                  <a:tcPr anchor="ctr"/>
                </a:tc>
                <a:extLst>
                  <a:ext uri="{0D108BD9-81ED-4DB2-BD59-A6C34878D82A}">
                    <a16:rowId xmlns:a16="http://schemas.microsoft.com/office/drawing/2014/main" val="85209771"/>
                  </a:ext>
                </a:extLst>
              </a:tr>
              <a:tr h="586937">
                <a:tc>
                  <a:txBody>
                    <a:bodyPr/>
                    <a:lstStyle/>
                    <a:p>
                      <a:pPr algn="ctr"/>
                      <a:r>
                        <a:rPr lang="en-US" dirty="0"/>
                        <a:t>Q&amp;A interaction</a:t>
                      </a:r>
                    </a:p>
                  </a:txBody>
                  <a:tcPr anchor="ctr"/>
                </a:tc>
                <a:tc>
                  <a:txBody>
                    <a:bodyPr/>
                    <a:lstStyle/>
                    <a:p>
                      <a:pPr algn="ctr"/>
                      <a:r>
                        <a:rPr lang="en-US" dirty="0"/>
                        <a:t># of questions</a:t>
                      </a:r>
                    </a:p>
                  </a:txBody>
                  <a:tcPr anchor="ctr"/>
                </a:tc>
                <a:tc>
                  <a:txBody>
                    <a:bodyPr/>
                    <a:lstStyle/>
                    <a:p>
                      <a:pPr algn="ctr"/>
                      <a:r>
                        <a:rPr lang="en-US" dirty="0"/>
                        <a:t>10</a:t>
                      </a:r>
                    </a:p>
                  </a:txBody>
                  <a:tcPr anchor="ctr"/>
                </a:tc>
                <a:tc>
                  <a:txBody>
                    <a:bodyPr/>
                    <a:lstStyle/>
                    <a:p>
                      <a:pPr algn="ctr"/>
                      <a:r>
                        <a:rPr lang="en-US" dirty="0"/>
                        <a:t>15</a:t>
                      </a:r>
                    </a:p>
                  </a:txBody>
                  <a:tcPr anchor="ctr"/>
                </a:tc>
                <a:extLst>
                  <a:ext uri="{0D108BD9-81ED-4DB2-BD59-A6C34878D82A}">
                    <a16:rowId xmlns:a16="http://schemas.microsoft.com/office/drawing/2014/main" val="4061031278"/>
                  </a:ext>
                </a:extLst>
              </a:tr>
              <a:tr h="612460">
                <a:tc>
                  <a:txBody>
                    <a:bodyPr/>
                    <a:lstStyle/>
                    <a:p>
                      <a:pPr algn="ctr"/>
                      <a:r>
                        <a:rPr lang="en-US" dirty="0"/>
                        <a:t>Positive feedback</a:t>
                      </a:r>
                    </a:p>
                  </a:txBody>
                  <a:tcPr anchor="ctr"/>
                </a:tc>
                <a:tc>
                  <a:txBody>
                    <a:bodyPr/>
                    <a:lstStyle/>
                    <a:p>
                      <a:pPr algn="ctr"/>
                      <a:r>
                        <a:rPr lang="en-US" dirty="0"/>
                        <a:t>Percentage (%)</a:t>
                      </a:r>
                    </a:p>
                  </a:txBody>
                  <a:tcPr anchor="ctr"/>
                </a:tc>
                <a:tc>
                  <a:txBody>
                    <a:bodyPr/>
                    <a:lstStyle/>
                    <a:p>
                      <a:pPr algn="ctr"/>
                      <a:r>
                        <a:rPr lang="en-US" dirty="0"/>
                        <a:t>90</a:t>
                      </a:r>
                    </a:p>
                  </a:txBody>
                  <a:tcPr anchor="ctr"/>
                </a:tc>
                <a:tc>
                  <a:txBody>
                    <a:bodyPr/>
                    <a:lstStyle/>
                    <a:p>
                      <a:pPr algn="ctr"/>
                      <a:r>
                        <a:rPr lang="en-US" dirty="0"/>
                        <a:t>95</a:t>
                      </a:r>
                    </a:p>
                  </a:txBody>
                  <a:tcPr anchor="ctr"/>
                </a:tc>
                <a:extLst>
                  <a:ext uri="{0D108BD9-81ED-4DB2-BD59-A6C34878D82A}">
                    <a16:rowId xmlns:a16="http://schemas.microsoft.com/office/drawing/2014/main" val="3591840781"/>
                  </a:ext>
                </a:extLst>
              </a:tr>
              <a:tr h="874943">
                <a:tc>
                  <a:txBody>
                    <a:bodyPr/>
                    <a:lstStyle/>
                    <a:p>
                      <a:pPr algn="ctr"/>
                      <a:r>
                        <a:rPr lang="en-US" dirty="0"/>
                        <a:t>Rate of information retention</a:t>
                      </a:r>
                    </a:p>
                  </a:txBody>
                  <a:tcPr anchor="ctr"/>
                </a:tc>
                <a:tc>
                  <a:txBody>
                    <a:bodyPr/>
                    <a:lstStyle/>
                    <a:p>
                      <a:pPr algn="ctr"/>
                      <a:r>
                        <a:rPr lang="en-US" dirty="0"/>
                        <a:t>Percentage (%)</a:t>
                      </a:r>
                    </a:p>
                  </a:txBody>
                  <a:tcPr anchor="ctr"/>
                </a:tc>
                <a:tc>
                  <a:txBody>
                    <a:bodyPr/>
                    <a:lstStyle/>
                    <a:p>
                      <a:pPr algn="ctr"/>
                      <a:r>
                        <a:rPr lang="en-US" dirty="0"/>
                        <a:t>80</a:t>
                      </a:r>
                    </a:p>
                  </a:txBody>
                  <a:tcPr anchor="ctr"/>
                </a:tc>
                <a:tc>
                  <a:txBody>
                    <a:bodyPr/>
                    <a:lstStyle/>
                    <a:p>
                      <a:pPr algn="ctr"/>
                      <a:r>
                        <a:rPr lang="en-US" dirty="0"/>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90791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673667" y="2195688"/>
            <a:ext cx="5943599" cy="1920240"/>
          </a:xfrm>
        </p:spPr>
        <p:txBody>
          <a:bodyPr/>
          <a:lstStyle/>
          <a:p>
            <a:r>
              <a:rPr lang="en-US" sz="4400" b="1" i="1" dirty="0"/>
              <a:t>Created a file for User Data</a:t>
            </a:r>
            <a:endParaRPr lang="en-US" dirty="0"/>
          </a:p>
        </p:txBody>
      </p:sp>
      <p:pic>
        <p:nvPicPr>
          <p:cNvPr id="3" name="Content Placeholder 2">
            <a:extLst>
              <a:ext uri="{FF2B5EF4-FFF2-40B4-BE49-F238E27FC236}">
                <a16:creationId xmlns:a16="http://schemas.microsoft.com/office/drawing/2014/main" id="{2366BF0B-78F5-C3C9-8924-77EDFC2B016E}"/>
              </a:ext>
            </a:extLst>
          </p:cNvPr>
          <p:cNvPicPr>
            <a:picLocks noGrp="1" noChangeAspect="1" noChangeArrowheads="1"/>
          </p:cNvPicPr>
          <p:nvPr>
            <p:ph idx="17"/>
          </p:nvPr>
        </p:nvPicPr>
        <p:blipFill>
          <a:blip r:embed="rId3">
            <a:extLst>
              <a:ext uri="{28A0092B-C50C-407E-A947-70E740481C1C}">
                <a14:useLocalDpi xmlns:a14="http://schemas.microsoft.com/office/drawing/2010/main" val="0"/>
              </a:ext>
            </a:extLst>
          </a:blip>
          <a:srcRect/>
          <a:stretch>
            <a:fillRect/>
          </a:stretch>
        </p:blipFill>
        <p:spPr bwMode="auto">
          <a:xfrm>
            <a:off x="822325" y="824090"/>
            <a:ext cx="4298950" cy="526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26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501447" y="1412170"/>
            <a:ext cx="3946375" cy="4693920"/>
          </a:xfrm>
        </p:spPr>
        <p:txBody>
          <a:bodyPr/>
          <a:lstStyle/>
          <a:p>
            <a:endParaRPr lang="en-US" dirty="0"/>
          </a:p>
        </p:txBody>
      </p:sp>
      <p:pic>
        <p:nvPicPr>
          <p:cNvPr id="3" name="Picture 2">
            <a:extLst>
              <a:ext uri="{FF2B5EF4-FFF2-40B4-BE49-F238E27FC236}">
                <a16:creationId xmlns:a16="http://schemas.microsoft.com/office/drawing/2014/main" id="{D492E47E-FCD4-AD6B-B0A3-A4D58E0DB8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504" y="404663"/>
            <a:ext cx="5177544" cy="621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30E3858A-E6AC-1A93-B160-05FFC1847EAB}"/>
              </a:ext>
            </a:extLst>
          </p:cNvPr>
          <p:cNvSpPr>
            <a:spLocks noGrp="1"/>
          </p:cNvSpPr>
          <p:nvPr>
            <p:ph idx="1"/>
          </p:nvPr>
        </p:nvSpPr>
        <p:spPr>
          <a:xfrm>
            <a:off x="5392552" y="1412170"/>
            <a:ext cx="6799448" cy="6210625"/>
          </a:xfrm>
        </p:spPr>
        <p:txBody>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Create a file for the EC2 Instance</a:t>
            </a:r>
          </a:p>
          <a:p>
            <a:r>
              <a:rPr lang="en-US" sz="1800" b="1" dirty="0"/>
              <a:t>Provider "</a:t>
            </a:r>
            <a:r>
              <a:rPr lang="en-US" sz="1800" b="1" dirty="0" err="1"/>
              <a:t>aws</a:t>
            </a:r>
            <a:r>
              <a:rPr lang="en-US" sz="1800" b="1" dirty="0"/>
              <a:t>" specifies the AWS provider and sets the region.</a:t>
            </a:r>
          </a:p>
          <a:p>
            <a:r>
              <a:rPr lang="en-US" sz="1800" b="1" dirty="0"/>
              <a:t>resource "</a:t>
            </a:r>
            <a:r>
              <a:rPr lang="en-US" sz="1800" b="1" dirty="0" err="1"/>
              <a:t>aws_instance</a:t>
            </a:r>
            <a:r>
              <a:rPr lang="en-US" sz="1800" b="1" dirty="0"/>
              <a:t>" defines an EC2 instance resource named "example".</a:t>
            </a:r>
          </a:p>
          <a:p>
            <a:r>
              <a:rPr lang="en-US" sz="1800" b="1" dirty="0" err="1"/>
              <a:t>ami</a:t>
            </a:r>
            <a:r>
              <a:rPr lang="en-US" sz="1800" b="1" dirty="0"/>
              <a:t> specifies the ID of the Amazon Machine Image (AMI) to use for the instance.</a:t>
            </a:r>
          </a:p>
          <a:p>
            <a:r>
              <a:rPr lang="en-US" sz="1800" b="1" dirty="0" err="1"/>
              <a:t>instance_type</a:t>
            </a:r>
            <a:r>
              <a:rPr lang="en-US" sz="1800" b="1" dirty="0"/>
              <a:t> specifies the instance type (e.g., t2.micro).</a:t>
            </a:r>
          </a:p>
          <a:p>
            <a:r>
              <a:rPr lang="en-US" sz="1800" b="1" dirty="0" err="1"/>
              <a:t>subnet_id</a:t>
            </a:r>
            <a:r>
              <a:rPr lang="en-US" sz="1800" b="1" dirty="0"/>
              <a:t> specifies the ID of the subnet in which to launch the instance.</a:t>
            </a:r>
          </a:p>
          <a:p>
            <a:r>
              <a:rPr lang="en-US" sz="1800" b="1" dirty="0" err="1"/>
              <a:t>key_name</a:t>
            </a:r>
            <a:r>
              <a:rPr lang="en-US" sz="1800" b="1" dirty="0"/>
              <a:t> specifies the name of the key pair to use for SSH access to the instance.</a:t>
            </a:r>
          </a:p>
          <a:p>
            <a:r>
              <a:rPr lang="en-US" sz="1800" b="1" dirty="0"/>
              <a:t>tags is a map of tags to apply to the instance, providing metadata for organizational purposes.</a:t>
            </a:r>
            <a:endParaRPr lang="en-IN" sz="1800" b="1" dirty="0"/>
          </a:p>
        </p:txBody>
      </p:sp>
    </p:spTree>
    <p:extLst>
      <p:ext uri="{BB962C8B-B14F-4D97-AF65-F5344CB8AC3E}">
        <p14:creationId xmlns:p14="http://schemas.microsoft.com/office/powerpoint/2010/main" val="167816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7526" y="903112"/>
            <a:ext cx="5978474" cy="5712178"/>
          </a:xfrm>
        </p:spPr>
        <p:txBody>
          <a:bodyPr/>
          <a:lstStyle/>
          <a:p>
            <a:endParaRPr lang="en-US" dirty="0"/>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6157986" y="564445"/>
            <a:ext cx="6220277" cy="6050845"/>
          </a:xfrm>
        </p:spPr>
        <p:txBody>
          <a:bodyPr/>
          <a:lstStyle/>
          <a:p>
            <a:r>
              <a:rPr lang="en-US" b="1" dirty="0"/>
              <a:t>Created a file for</a:t>
            </a:r>
            <a:br>
              <a:rPr lang="en-US" b="1" dirty="0"/>
            </a:br>
            <a:r>
              <a:rPr lang="en-US" b="1" dirty="0"/>
              <a:t>Security Group for the Database </a:t>
            </a:r>
          </a:p>
          <a:p>
            <a:r>
              <a:rPr lang="en-US" sz="1600" b="1" dirty="0"/>
              <a:t>provider "</a:t>
            </a:r>
            <a:r>
              <a:rPr lang="en-US" sz="1600" b="1" dirty="0" err="1"/>
              <a:t>aws</a:t>
            </a:r>
            <a:r>
              <a:rPr lang="en-US" sz="1600" b="1" dirty="0"/>
              <a:t>" specifies the AWS provider and sets the region.</a:t>
            </a:r>
          </a:p>
          <a:p>
            <a:r>
              <a:rPr lang="en-US" sz="1600" b="1" dirty="0"/>
              <a:t>resource "</a:t>
            </a:r>
            <a:r>
              <a:rPr lang="en-US" sz="1600" b="1" dirty="0" err="1"/>
              <a:t>aws_security_group</a:t>
            </a:r>
            <a:r>
              <a:rPr lang="en-US" sz="1600" b="1" dirty="0"/>
              <a:t>" defines a security group resource named "</a:t>
            </a:r>
            <a:r>
              <a:rPr lang="en-US" sz="1600" b="1" dirty="0" err="1"/>
              <a:t>database_sg</a:t>
            </a:r>
            <a:r>
              <a:rPr lang="en-US" sz="1600" b="1" dirty="0"/>
              <a:t>" for the database.</a:t>
            </a:r>
          </a:p>
          <a:p>
            <a:r>
              <a:rPr lang="en-US" sz="1600" b="1" dirty="0"/>
              <a:t>name and description specify the name and description of the security group.</a:t>
            </a:r>
          </a:p>
          <a:p>
            <a:r>
              <a:rPr lang="en-US" sz="1600" b="1" dirty="0" err="1"/>
              <a:t>vpc_id</a:t>
            </a:r>
            <a:r>
              <a:rPr lang="en-US" sz="1600" b="1" dirty="0"/>
              <a:t> specifies the ID of the VPC to which the security group belongs.</a:t>
            </a:r>
          </a:p>
          <a:p>
            <a:r>
              <a:rPr lang="en-US" sz="1600" b="1" dirty="0"/>
              <a:t>ingress block defines an inbound rule allowing traffic on port 3306 (MySQL default port) from any source (0.0.0.0/0). Adjust the </a:t>
            </a:r>
            <a:r>
              <a:rPr lang="en-US" sz="1600" b="1" dirty="0" err="1"/>
              <a:t>cidr_blocks</a:t>
            </a:r>
            <a:r>
              <a:rPr lang="en-US" sz="1600" b="1" dirty="0"/>
              <a:t> to restrict access as needed.</a:t>
            </a:r>
          </a:p>
          <a:p>
            <a:r>
              <a:rPr lang="en-US" sz="1600" b="1" dirty="0"/>
              <a:t>egress block allows all outbound traffic from the security group.</a:t>
            </a:r>
          </a:p>
          <a:p>
            <a:r>
              <a:rPr lang="en-US" sz="1600" b="1" dirty="0"/>
              <a:t>tags block assigns tags to the security group for organizational purposes.</a:t>
            </a:r>
          </a:p>
          <a:p>
            <a:r>
              <a:rPr lang="en-US" sz="1600" b="1" dirty="0"/>
              <a:t>Ensure you replace the placeholder values with appropriate ones for your environment, such as VPC ID and region. Adjust the inbound rule to match the port and source requirements of your database setup.</a:t>
            </a:r>
          </a:p>
          <a:p>
            <a:endParaRPr lang="en-US" sz="1600" b="1" dirty="0"/>
          </a:p>
          <a:p>
            <a:endParaRPr lang="en-US" sz="1600" b="1" dirty="0"/>
          </a:p>
          <a:p>
            <a:endParaRPr lang="en-US" sz="1600" b="1" dirty="0"/>
          </a:p>
          <a:p>
            <a:endParaRPr lang="en-US" sz="1600" b="1" dirty="0"/>
          </a:p>
          <a:p>
            <a:endParaRPr lang="en-US" sz="1600" b="1" dirty="0"/>
          </a:p>
          <a:p>
            <a:endParaRPr lang="en-US" sz="1600" b="1" dirty="0"/>
          </a:p>
        </p:txBody>
      </p:sp>
      <p:pic>
        <p:nvPicPr>
          <p:cNvPr id="2" name="Picture 2">
            <a:extLst>
              <a:ext uri="{FF2B5EF4-FFF2-40B4-BE49-F238E27FC236}">
                <a16:creationId xmlns:a16="http://schemas.microsoft.com/office/drawing/2014/main" id="{5A3E0B04-AA45-D6DF-835A-7BFB7557DE5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42710"/>
            <a:ext cx="5916488" cy="648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67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807D-17F9-062B-4DEA-0F2B96DE72F3}"/>
              </a:ext>
            </a:extLst>
          </p:cNvPr>
          <p:cNvSpPr>
            <a:spLocks noGrp="1"/>
          </p:cNvSpPr>
          <p:nvPr>
            <p:ph type="ctrTitle"/>
          </p:nvPr>
        </p:nvSpPr>
        <p:spPr>
          <a:xfrm>
            <a:off x="207938" y="767644"/>
            <a:ext cx="4702729" cy="4745849"/>
          </a:xfrm>
        </p:spPr>
        <p:txBody>
          <a:bodyPr/>
          <a:lstStyle/>
          <a:p>
            <a:endParaRPr lang="en-IN" dirty="0"/>
          </a:p>
        </p:txBody>
      </p:sp>
      <p:sp>
        <p:nvSpPr>
          <p:cNvPr id="3" name="Subtitle 2">
            <a:extLst>
              <a:ext uri="{FF2B5EF4-FFF2-40B4-BE49-F238E27FC236}">
                <a16:creationId xmlns:a16="http://schemas.microsoft.com/office/drawing/2014/main" id="{F757D976-63DA-ABC5-E4BC-848DE009E615}"/>
              </a:ext>
            </a:extLst>
          </p:cNvPr>
          <p:cNvSpPr>
            <a:spLocks noGrp="1"/>
          </p:cNvSpPr>
          <p:nvPr>
            <p:ph type="subTitle" idx="1"/>
          </p:nvPr>
        </p:nvSpPr>
        <p:spPr>
          <a:xfrm>
            <a:off x="5909937" y="903111"/>
            <a:ext cx="6220277" cy="4921956"/>
          </a:xfrm>
        </p:spPr>
        <p:txBody>
          <a:bodyPr>
            <a:normAutofit/>
          </a:bodyPr>
          <a:lstStyle/>
          <a:p>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b="1" kern="100" dirty="0">
              <a:latin typeface="Calibri" panose="020F0502020204030204" pitchFamily="34" charset="0"/>
              <a:ea typeface="Calibri" panose="020F0502020204030204" pitchFamily="34" charset="0"/>
              <a:cs typeface="Times New Roman" panose="02020603050405020304" pitchFamily="18" charset="0"/>
            </a:endParaRPr>
          </a:p>
          <a:p>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Create a file for the Outputs</a:t>
            </a:r>
            <a:endParaRPr lang="en-IN" sz="32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p>
        </p:txBody>
      </p:sp>
      <p:pic>
        <p:nvPicPr>
          <p:cNvPr id="4" name="Picture 3">
            <a:extLst>
              <a:ext uri="{FF2B5EF4-FFF2-40B4-BE49-F238E27FC236}">
                <a16:creationId xmlns:a16="http://schemas.microsoft.com/office/drawing/2014/main" id="{7214C98E-3FA2-C9BF-A26A-FCFBF313BD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1" y="767645"/>
            <a:ext cx="5701999" cy="505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95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7DDD-2ABA-D2D6-F795-9D58A51DA612}"/>
              </a:ext>
            </a:extLst>
          </p:cNvPr>
          <p:cNvSpPr>
            <a:spLocks noGrp="1"/>
          </p:cNvSpPr>
          <p:nvPr>
            <p:ph type="ctrTitle"/>
          </p:nvPr>
        </p:nvSpPr>
        <p:spPr>
          <a:xfrm>
            <a:off x="0" y="0"/>
            <a:ext cx="6220278" cy="6858000"/>
          </a:xfrm>
        </p:spPr>
        <p:txBody>
          <a:bodyPr/>
          <a:lstStyle/>
          <a:p>
            <a:pPr marL="520700">
              <a:lnSpc>
                <a:spcPct val="115000"/>
              </a:lnSpc>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resource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aws_db_subnet_group</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"default"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name       = "new"</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subnet_ids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[aws_subnet.database_subnet-1.id, aws_subnet.database_subnet-2.id]</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tags =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Name = "My DB Subnet Group"</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resource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aws_db_instance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"default"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allocated_storage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10</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db_subnet_group_name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aws_db_subnet_group.default.id</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engine                 =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mysql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engine_version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"8.0.34"</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instance_class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"db.t3.micro"</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multi_az</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"true"</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db_name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mydb</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username               = "Dharani"</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password               = "dharani123"</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skip_final_snapshot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"true"</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vpc_security_group_ids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[aws_security_group.database_sg.id]</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sp>
        <p:nvSpPr>
          <p:cNvPr id="3" name="Subtitle 2">
            <a:extLst>
              <a:ext uri="{FF2B5EF4-FFF2-40B4-BE49-F238E27FC236}">
                <a16:creationId xmlns:a16="http://schemas.microsoft.com/office/drawing/2014/main" id="{67D7FA16-4B7D-DAB1-5687-12F25EC14C6F}"/>
              </a:ext>
            </a:extLst>
          </p:cNvPr>
          <p:cNvSpPr>
            <a:spLocks noGrp="1"/>
          </p:cNvSpPr>
          <p:nvPr>
            <p:ph type="subTitle" idx="1"/>
          </p:nvPr>
        </p:nvSpPr>
        <p:spPr>
          <a:xfrm>
            <a:off x="6096000" y="383821"/>
            <a:ext cx="6096000" cy="6231467"/>
          </a:xfrm>
        </p:spPr>
        <p:txBody>
          <a:bodyPr>
            <a:norm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Create a file for the RDS Instance</a:t>
            </a:r>
          </a:p>
          <a:p>
            <a:r>
              <a:rPr lang="en-US" sz="1400" b="1" dirty="0"/>
              <a:t>provider "</a:t>
            </a:r>
            <a:r>
              <a:rPr lang="en-US" sz="1400" b="1" dirty="0" err="1"/>
              <a:t>aws</a:t>
            </a:r>
            <a:r>
              <a:rPr lang="en-US" sz="1400" b="1" dirty="0"/>
              <a:t>" specifies the AWS provider and sets the region.</a:t>
            </a:r>
          </a:p>
          <a:p>
            <a:r>
              <a:rPr lang="en-US" sz="1400" b="1" dirty="0"/>
              <a:t>resource "</a:t>
            </a:r>
            <a:r>
              <a:rPr lang="en-US" sz="1400" b="1" dirty="0" err="1"/>
              <a:t>aws_db_instance</a:t>
            </a:r>
            <a:r>
              <a:rPr lang="en-US" sz="1400" b="1" dirty="0"/>
              <a:t>" defines an RDS instance resource named "example".</a:t>
            </a:r>
          </a:p>
          <a:p>
            <a:r>
              <a:rPr lang="en-US" sz="1400" b="1" dirty="0"/>
              <a:t>identifier specifies the identifier for the RDS instance.</a:t>
            </a:r>
          </a:p>
          <a:p>
            <a:r>
              <a:rPr lang="en-US" sz="1400" b="1" dirty="0"/>
              <a:t>engine specifies the database engine (e.g., </a:t>
            </a:r>
            <a:r>
              <a:rPr lang="en-US" sz="1400" b="1" dirty="0" err="1"/>
              <a:t>mysql</a:t>
            </a:r>
            <a:r>
              <a:rPr lang="en-US" sz="1400" b="1" dirty="0"/>
              <a:t>, </a:t>
            </a:r>
            <a:r>
              <a:rPr lang="en-US" sz="1400" b="1" dirty="0" err="1"/>
              <a:t>postgres</a:t>
            </a:r>
            <a:r>
              <a:rPr lang="en-US" sz="1400" b="1" dirty="0"/>
              <a:t>, etc.).</a:t>
            </a:r>
          </a:p>
          <a:p>
            <a:r>
              <a:rPr lang="en-US" sz="1400" b="1" dirty="0" err="1"/>
              <a:t>instance_class</a:t>
            </a:r>
            <a:r>
              <a:rPr lang="en-US" sz="1400" b="1" dirty="0"/>
              <a:t> specifies the instance type for the RDS instance.</a:t>
            </a:r>
          </a:p>
          <a:p>
            <a:r>
              <a:rPr lang="en-US" sz="1400" b="1" dirty="0" err="1"/>
              <a:t>allocated_storage</a:t>
            </a:r>
            <a:r>
              <a:rPr lang="en-US" sz="1400" b="1" dirty="0"/>
              <a:t> specifies the allocated storage in GB.</a:t>
            </a:r>
          </a:p>
          <a:p>
            <a:r>
              <a:rPr lang="en-US" sz="1400" b="1" dirty="0" err="1"/>
              <a:t>storage_type</a:t>
            </a:r>
            <a:r>
              <a:rPr lang="en-US" sz="1400" b="1" dirty="0"/>
              <a:t> specifies the storage type (e.g., gp2, io1, etc.).</a:t>
            </a:r>
          </a:p>
          <a:p>
            <a:r>
              <a:rPr lang="en-US" sz="1400" b="1" dirty="0"/>
              <a:t>username and password specify the master username and password for the RDS instance.</a:t>
            </a:r>
          </a:p>
          <a:p>
            <a:r>
              <a:rPr lang="en-US" sz="1400" b="1" dirty="0" err="1"/>
              <a:t>db_subnet_group_name</a:t>
            </a:r>
            <a:r>
              <a:rPr lang="en-US" sz="1400" b="1" dirty="0"/>
              <a:t> specifies the name of the DB subnet group that the RDS instance belongs to.</a:t>
            </a:r>
          </a:p>
          <a:p>
            <a:r>
              <a:rPr lang="en-US" sz="1400" b="1" dirty="0" err="1"/>
              <a:t>vpc_security_group_ids</a:t>
            </a:r>
            <a:r>
              <a:rPr lang="en-US" sz="1400" b="1" dirty="0"/>
              <a:t> specifies the security group(s) to associate with the RDS instance. Replace sg-12345678 with the actual security group ID(s).</a:t>
            </a:r>
          </a:p>
          <a:p>
            <a:r>
              <a:rPr lang="en-US" sz="1400" b="1" dirty="0"/>
              <a:t>tags block assigns tags to the RDS instance for organizational purposes.</a:t>
            </a:r>
          </a:p>
          <a:p>
            <a:r>
              <a:rPr lang="en-US" sz="1400" b="1" dirty="0"/>
              <a:t>Ensure you replace the placeholder values with appropriate ones for your environment, such as DB subnet group name, security group ID, and region. Adjust other configurations such as engine type, instance class, and storage settings as needed for your use case.</a:t>
            </a:r>
            <a:endParaRPr lang="en-IN" sz="1400" b="1" dirty="0"/>
          </a:p>
        </p:txBody>
      </p:sp>
    </p:spTree>
    <p:extLst>
      <p:ext uri="{BB962C8B-B14F-4D97-AF65-F5344CB8AC3E}">
        <p14:creationId xmlns:p14="http://schemas.microsoft.com/office/powerpoint/2010/main" val="206974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00B7-702F-CB1B-BDF1-EDA6B4426D73}"/>
              </a:ext>
            </a:extLst>
          </p:cNvPr>
          <p:cNvSpPr>
            <a:spLocks noGrp="1"/>
          </p:cNvSpPr>
          <p:nvPr>
            <p:ph type="ctrTitle"/>
          </p:nvPr>
        </p:nvSpPr>
        <p:spPr>
          <a:xfrm>
            <a:off x="151494" y="812801"/>
            <a:ext cx="6220278" cy="5239496"/>
          </a:xfrm>
        </p:spPr>
        <p:txBody>
          <a:bodyPr/>
          <a:lstStyle/>
          <a:p>
            <a:endParaRPr lang="en-IN" dirty="0"/>
          </a:p>
        </p:txBody>
      </p:sp>
      <p:sp>
        <p:nvSpPr>
          <p:cNvPr id="3" name="Subtitle 2">
            <a:extLst>
              <a:ext uri="{FF2B5EF4-FFF2-40B4-BE49-F238E27FC236}">
                <a16:creationId xmlns:a16="http://schemas.microsoft.com/office/drawing/2014/main" id="{6AEF4068-C2A3-705F-B64F-8CFDB573CB36}"/>
              </a:ext>
            </a:extLst>
          </p:cNvPr>
          <p:cNvSpPr>
            <a:spLocks noGrp="1"/>
          </p:cNvSpPr>
          <p:nvPr>
            <p:ph type="subTitle" idx="1"/>
          </p:nvPr>
        </p:nvSpPr>
        <p:spPr>
          <a:xfrm>
            <a:off x="6428216" y="2895718"/>
            <a:ext cx="6220277" cy="2919512"/>
          </a:xfrm>
        </p:spPr>
        <p:txBody>
          <a:bodyPr>
            <a:normAutofit/>
          </a:bodyPr>
          <a:lstStyle/>
          <a:p>
            <a:r>
              <a:rPr lang="en-US" sz="3200" b="1" dirty="0"/>
              <a:t>Deploying an Application 1</a:t>
            </a:r>
            <a:endParaRPr lang="en-IN" sz="3200" dirty="0"/>
          </a:p>
        </p:txBody>
      </p:sp>
      <p:pic>
        <p:nvPicPr>
          <p:cNvPr id="4" name="Picture 3">
            <a:extLst>
              <a:ext uri="{FF2B5EF4-FFF2-40B4-BE49-F238E27FC236}">
                <a16:creationId xmlns:a16="http://schemas.microsoft.com/office/drawing/2014/main" id="{096AA5B9-224D-3D22-6920-8A41E2DC95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94" y="936977"/>
            <a:ext cx="6220277" cy="541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90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27C3-77CC-5683-3930-B56A7D4FF9B2}"/>
              </a:ext>
            </a:extLst>
          </p:cNvPr>
          <p:cNvSpPr>
            <a:spLocks noGrp="1"/>
          </p:cNvSpPr>
          <p:nvPr>
            <p:ph type="ctrTitle"/>
          </p:nvPr>
        </p:nvSpPr>
        <p:spPr>
          <a:xfrm>
            <a:off x="230516" y="907304"/>
            <a:ext cx="5470373" cy="5696696"/>
          </a:xfrm>
        </p:spPr>
        <p:txBody>
          <a:bodyPr/>
          <a:lstStyle/>
          <a:p>
            <a:endParaRPr lang="en-IN" dirty="0"/>
          </a:p>
        </p:txBody>
      </p:sp>
      <p:sp>
        <p:nvSpPr>
          <p:cNvPr id="3" name="Subtitle 2">
            <a:extLst>
              <a:ext uri="{FF2B5EF4-FFF2-40B4-BE49-F238E27FC236}">
                <a16:creationId xmlns:a16="http://schemas.microsoft.com/office/drawing/2014/main" id="{BF3A1ABE-4A9B-45D3-983E-4E8F46FF7CBD}"/>
              </a:ext>
            </a:extLst>
          </p:cNvPr>
          <p:cNvSpPr>
            <a:spLocks noGrp="1"/>
          </p:cNvSpPr>
          <p:nvPr>
            <p:ph type="subTitle" idx="1"/>
          </p:nvPr>
        </p:nvSpPr>
        <p:spPr>
          <a:xfrm>
            <a:off x="5874960" y="3031184"/>
            <a:ext cx="6220277" cy="2919512"/>
          </a:xfrm>
        </p:spPr>
        <p:txBody>
          <a:bodyPr>
            <a:normAutofit/>
          </a:bodyPr>
          <a:lstStyle/>
          <a:p>
            <a:r>
              <a:rPr lang="en-US" sz="3600" dirty="0"/>
              <a:t>Deploying an Application 2</a:t>
            </a:r>
            <a:endParaRPr lang="en-IN" sz="3600" dirty="0"/>
          </a:p>
        </p:txBody>
      </p:sp>
      <p:pic>
        <p:nvPicPr>
          <p:cNvPr id="4" name="Picture 2">
            <a:extLst>
              <a:ext uri="{FF2B5EF4-FFF2-40B4-BE49-F238E27FC236}">
                <a16:creationId xmlns:a16="http://schemas.microsoft.com/office/drawing/2014/main" id="{8AFB82AD-2FCC-E8FD-466F-C2E8D337DC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3" y="907303"/>
            <a:ext cx="5593386" cy="569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13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597-B64F-47D7-FA4B-67A882846C07}"/>
              </a:ext>
            </a:extLst>
          </p:cNvPr>
          <p:cNvSpPr>
            <a:spLocks noGrp="1"/>
          </p:cNvSpPr>
          <p:nvPr>
            <p:ph type="ctrTitle"/>
          </p:nvPr>
        </p:nvSpPr>
        <p:spPr>
          <a:xfrm>
            <a:off x="2589894" y="1674949"/>
            <a:ext cx="7999084" cy="3262811"/>
          </a:xfrm>
        </p:spPr>
        <p:txBody>
          <a:bodyPr/>
          <a:lstStyle/>
          <a:p>
            <a:r>
              <a:rPr lang="en-US" sz="9600" dirty="0">
                <a:solidFill>
                  <a:schemeClr val="accent1">
                    <a:lumMod val="50000"/>
                  </a:schemeClr>
                </a:solidFill>
              </a:rPr>
              <a:t>THANK YOU</a:t>
            </a:r>
            <a:endParaRPr lang="en-IN" sz="9600" dirty="0">
              <a:solidFill>
                <a:schemeClr val="accent1">
                  <a:lumMod val="50000"/>
                </a:schemeClr>
              </a:solidFill>
            </a:endParaRPr>
          </a:p>
        </p:txBody>
      </p:sp>
    </p:spTree>
    <p:extLst>
      <p:ext uri="{BB962C8B-B14F-4D97-AF65-F5344CB8AC3E}">
        <p14:creationId xmlns:p14="http://schemas.microsoft.com/office/powerpoint/2010/main" val="73685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IN" b="1" i="0" dirty="0">
                <a:solidFill>
                  <a:srgbClr val="000000"/>
                </a:solidFill>
                <a:effectLst/>
                <a:highlight>
                  <a:srgbClr val="FFFFFF"/>
                </a:highlight>
                <a:latin typeface="Optima"/>
              </a:rPr>
              <a:t>Terraform Introduction</a:t>
            </a:r>
            <a:endParaRPr lang="en-US" dirty="0"/>
          </a:p>
        </p:txBody>
      </p:sp>
      <p:sp>
        <p:nvSpPr>
          <p:cNvPr id="7" name="Rectangle 2">
            <a:extLst>
              <a:ext uri="{FF2B5EF4-FFF2-40B4-BE49-F238E27FC236}">
                <a16:creationId xmlns:a16="http://schemas.microsoft.com/office/drawing/2014/main" id="{CBD28BA9-D431-8815-4BF8-62C0DCC0B09D}"/>
              </a:ext>
            </a:extLst>
          </p:cNvPr>
          <p:cNvSpPr>
            <a:spLocks noChangeArrowheads="1"/>
          </p:cNvSpPr>
          <p:nvPr/>
        </p:nvSpPr>
        <p:spPr bwMode="auto">
          <a:xfrm>
            <a:off x="-17533930" y="-198987"/>
            <a:ext cx="462298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Content Placeholder 17">
            <a:extLst>
              <a:ext uri="{FF2B5EF4-FFF2-40B4-BE49-F238E27FC236}">
                <a16:creationId xmlns:a16="http://schemas.microsoft.com/office/drawing/2014/main" id="{0183BCD0-3ABC-6134-8074-D7AB97BD12AF}"/>
              </a:ext>
            </a:extLst>
          </p:cNvPr>
          <p:cNvSpPr>
            <a:spLocks noGrp="1"/>
          </p:cNvSpPr>
          <p:nvPr>
            <p:ph idx="1"/>
          </p:nvPr>
        </p:nvSpPr>
        <p:spPr/>
        <p:txBody>
          <a:bodyPr>
            <a:normAutofit fontScale="92500" lnSpcReduction="20000"/>
          </a:bodyPr>
          <a:lstStyle/>
          <a:p>
            <a:r>
              <a:rPr lang="en-US" b="0" i="0" dirty="0">
                <a:solidFill>
                  <a:srgbClr val="000000"/>
                </a:solidFill>
                <a:effectLst/>
                <a:highlight>
                  <a:srgbClr val="FFFFFF"/>
                </a:highlight>
                <a:latin typeface="Optima"/>
              </a:rPr>
              <a:t>1.Terraform is an open-source infrastructure as code software tool   that allows users to define and provision data center infrastructure using a declarative configuration language.</a:t>
            </a:r>
          </a:p>
          <a:p>
            <a:r>
              <a:rPr lang="en-US" dirty="0">
                <a:solidFill>
                  <a:srgbClr val="000000"/>
                </a:solidFill>
                <a:highlight>
                  <a:srgbClr val="FFFFFF"/>
                </a:highlight>
                <a:latin typeface="Optima"/>
              </a:rPr>
              <a:t>2.</a:t>
            </a:r>
            <a:r>
              <a:rPr lang="en-US" b="0" i="0" dirty="0">
                <a:solidFill>
                  <a:srgbClr val="000000"/>
                </a:solidFill>
                <a:effectLst/>
                <a:highlight>
                  <a:srgbClr val="FFFFFF"/>
                </a:highlight>
                <a:latin typeface="Optima"/>
              </a:rPr>
              <a:t> With Terraform, users can manage infrastructure across various cloud providers, on-premises environments, and even third-party services, enabling consistent and reproducible infrastructure deployments.</a:t>
            </a:r>
            <a:endParaRPr lang="en-US" dirty="0">
              <a:solidFill>
                <a:srgbClr val="000000"/>
              </a:solidFill>
              <a:highlight>
                <a:srgbClr val="FFFFFF"/>
              </a:highlight>
              <a:latin typeface="Optima"/>
            </a:endParaRPr>
          </a:p>
          <a:p>
            <a:r>
              <a:rPr lang="en-US" dirty="0">
                <a:solidFill>
                  <a:srgbClr val="000000"/>
                </a:solidFill>
                <a:highlight>
                  <a:srgbClr val="FFFFFF"/>
                </a:highlight>
                <a:latin typeface="Optima"/>
              </a:rPr>
              <a:t>3.</a:t>
            </a:r>
            <a:r>
              <a:rPr lang="en-US" b="0" i="0" dirty="0">
                <a:solidFill>
                  <a:srgbClr val="000000"/>
                </a:solidFill>
                <a:effectLst/>
                <a:highlight>
                  <a:srgbClr val="FFFFFF"/>
                </a:highlight>
                <a:latin typeface="Optima"/>
              </a:rPr>
              <a:t> Terraform uses a concept called "Infrastructure as Code" (</a:t>
            </a:r>
            <a:r>
              <a:rPr lang="en-US" b="0" i="0" dirty="0" err="1">
                <a:solidFill>
                  <a:srgbClr val="000000"/>
                </a:solidFill>
                <a:effectLst/>
                <a:highlight>
                  <a:srgbClr val="FFFFFF"/>
                </a:highlight>
                <a:latin typeface="Optima"/>
              </a:rPr>
              <a:t>IaC</a:t>
            </a:r>
            <a:r>
              <a:rPr lang="en-US" b="0" i="0" dirty="0">
                <a:solidFill>
                  <a:srgbClr val="000000"/>
                </a:solidFill>
                <a:effectLst/>
                <a:highlight>
                  <a:srgbClr val="FFFFFF"/>
                </a:highlight>
                <a:latin typeface="Optima"/>
              </a:rPr>
              <a:t>), which allows infrastructure to be managed and version-controlled similarly to application code, promoting automation and scalability.</a:t>
            </a:r>
            <a:endParaRPr lang="en-IN"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7320917" y="1553580"/>
            <a:ext cx="4618298" cy="4114800"/>
          </a:xfrm>
        </p:spPr>
        <p:txBody>
          <a:bodyPr/>
          <a:lstStyle/>
          <a:p>
            <a:r>
              <a:rPr lang="en-US" sz="2400" b="0" i="0" dirty="0">
                <a:solidFill>
                  <a:srgbClr val="000000"/>
                </a:solidFill>
                <a:effectLst/>
                <a:highlight>
                  <a:srgbClr val="FFFFFF"/>
                </a:highlight>
                <a:latin typeface="Optima"/>
              </a:rPr>
              <a:t>1.The Terraform workflow typically involves three main stages: planning, applying, and destroying.</a:t>
            </a:r>
            <a:br>
              <a:rPr lang="en-US" sz="2400" b="0" i="0" dirty="0">
                <a:solidFill>
                  <a:srgbClr val="000000"/>
                </a:solidFill>
                <a:effectLst/>
                <a:highlight>
                  <a:srgbClr val="FFFFFF"/>
                </a:highlight>
                <a:latin typeface="Optima"/>
              </a:rPr>
            </a:br>
            <a:br>
              <a:rPr lang="en-US" sz="2000" b="0" i="0" dirty="0">
                <a:solidFill>
                  <a:srgbClr val="000000"/>
                </a:solidFill>
                <a:effectLst/>
                <a:highlight>
                  <a:srgbClr val="FFFFFF"/>
                </a:highlight>
                <a:latin typeface="Optima"/>
              </a:rPr>
            </a:br>
            <a:r>
              <a:rPr lang="en-US" sz="2000" b="0" dirty="0">
                <a:solidFill>
                  <a:srgbClr val="000000"/>
                </a:solidFill>
                <a:highlight>
                  <a:srgbClr val="FFFFFF"/>
                </a:highlight>
                <a:latin typeface="Optima"/>
              </a:rPr>
              <a:t>2</a:t>
            </a:r>
            <a:r>
              <a:rPr lang="en-US" sz="2400" b="0" dirty="0">
                <a:solidFill>
                  <a:srgbClr val="000000"/>
                </a:solidFill>
                <a:highlight>
                  <a:srgbClr val="FFFFFF"/>
                </a:highlight>
                <a:latin typeface="Optima"/>
              </a:rPr>
              <a:t>.</a:t>
            </a:r>
            <a:r>
              <a:rPr lang="en-US" sz="2400" b="0" i="0" dirty="0">
                <a:solidFill>
                  <a:srgbClr val="000000"/>
                </a:solidFill>
                <a:effectLst/>
                <a:highlight>
                  <a:srgbClr val="FFFFFF"/>
                </a:highlight>
                <a:latin typeface="Optima"/>
              </a:rPr>
              <a:t> During the planning stage, Terraform generates an execution plan that outlines what actions will be taken to achieve the desired state</a:t>
            </a:r>
            <a:r>
              <a:rPr lang="en-US" sz="800" b="0" i="0" dirty="0">
                <a:solidFill>
                  <a:srgbClr val="000000"/>
                </a:solidFill>
                <a:effectLst/>
                <a:highlight>
                  <a:srgbClr val="FFFFFF"/>
                </a:highlight>
                <a:latin typeface="Optima"/>
              </a:rPr>
              <a:t>.</a:t>
            </a:r>
            <a:br>
              <a:rPr lang="en-US" sz="2000" b="0" i="0" dirty="0">
                <a:solidFill>
                  <a:srgbClr val="000000"/>
                </a:solidFill>
                <a:effectLst/>
                <a:highlight>
                  <a:srgbClr val="FFFFFF"/>
                </a:highlight>
                <a:latin typeface="Optima"/>
              </a:rPr>
            </a:br>
            <a:br>
              <a:rPr lang="en-US" sz="2000" b="0" i="0" dirty="0">
                <a:solidFill>
                  <a:srgbClr val="000000"/>
                </a:solidFill>
                <a:effectLst/>
                <a:highlight>
                  <a:srgbClr val="FFFFFF"/>
                </a:highlight>
                <a:latin typeface="Optima"/>
              </a:rPr>
            </a:br>
            <a:r>
              <a:rPr lang="en-US" sz="2000" b="0" i="0" dirty="0">
                <a:solidFill>
                  <a:srgbClr val="000000"/>
                </a:solidFill>
                <a:effectLst/>
                <a:highlight>
                  <a:srgbClr val="FFFFFF"/>
                </a:highlight>
                <a:latin typeface="Optima"/>
              </a:rPr>
              <a:t>3</a:t>
            </a:r>
            <a:r>
              <a:rPr lang="en-US" sz="2400" b="0" i="0" dirty="0">
                <a:solidFill>
                  <a:srgbClr val="000000"/>
                </a:solidFill>
                <a:effectLst/>
                <a:highlight>
                  <a:srgbClr val="FFFFFF"/>
                </a:highlight>
                <a:latin typeface="Optima"/>
              </a:rPr>
              <a:t>. The applying stage involves executing the plan to create, update, or delete resources as needed.</a:t>
            </a:r>
            <a:br>
              <a:rPr lang="en-US" sz="2400" b="0" i="0" dirty="0">
                <a:solidFill>
                  <a:srgbClr val="000000"/>
                </a:solidFill>
                <a:effectLst/>
                <a:highlight>
                  <a:srgbClr val="FFFFFF"/>
                </a:highlight>
                <a:latin typeface="Optima"/>
              </a:rPr>
            </a:br>
            <a:endParaRPr lang="en-US" sz="1400" dirty="0"/>
          </a:p>
        </p:txBody>
      </p:sp>
      <p:sp>
        <p:nvSpPr>
          <p:cNvPr id="4" name="TextBox 3">
            <a:extLst>
              <a:ext uri="{FF2B5EF4-FFF2-40B4-BE49-F238E27FC236}">
                <a16:creationId xmlns:a16="http://schemas.microsoft.com/office/drawing/2014/main" id="{93822DEB-9D21-2636-9ABD-A800171CA79A}"/>
              </a:ext>
            </a:extLst>
          </p:cNvPr>
          <p:cNvSpPr txBox="1"/>
          <p:nvPr/>
        </p:nvSpPr>
        <p:spPr>
          <a:xfrm>
            <a:off x="1220915" y="663714"/>
            <a:ext cx="6886222" cy="707886"/>
          </a:xfrm>
          <a:prstGeom prst="rect">
            <a:avLst/>
          </a:prstGeom>
          <a:noFill/>
        </p:spPr>
        <p:txBody>
          <a:bodyPr wrap="square">
            <a:spAutoFit/>
          </a:bodyPr>
          <a:lstStyle/>
          <a:p>
            <a:r>
              <a:rPr lang="en-IN" sz="4000" b="1" i="0" dirty="0">
                <a:solidFill>
                  <a:srgbClr val="000000"/>
                </a:solidFill>
                <a:effectLst/>
                <a:highlight>
                  <a:srgbClr val="FFFFFF"/>
                </a:highlight>
                <a:latin typeface="Optima"/>
              </a:rPr>
              <a:t>Terraform Workflow Overview</a:t>
            </a:r>
            <a:endParaRPr lang="en-IN" sz="4000" dirty="0"/>
          </a:p>
        </p:txBody>
      </p:sp>
      <p:pic>
        <p:nvPicPr>
          <p:cNvPr id="2056" name="Picture 8" descr="Terraform Destroy: It's Easy!. Whenever I use AWS services, my biggest… |  by Riddhi Shree | Medium">
            <a:extLst>
              <a:ext uri="{FF2B5EF4-FFF2-40B4-BE49-F238E27FC236}">
                <a16:creationId xmlns:a16="http://schemas.microsoft.com/office/drawing/2014/main" id="{95653827-6B57-3E42-11BB-AE09F481F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94" y="1435100"/>
            <a:ext cx="6886223"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329877" y="1828800"/>
            <a:ext cx="6024623" cy="3200400"/>
          </a:xfrm>
        </p:spPr>
        <p:txBody>
          <a:bodyPr/>
          <a:lstStyle/>
          <a:p>
            <a:r>
              <a:rPr lang="en-US" sz="2400" dirty="0"/>
              <a:t>Provider “</a:t>
            </a:r>
            <a:r>
              <a:rPr lang="en-US" sz="2400" dirty="0" err="1"/>
              <a:t>aws</a:t>
            </a:r>
            <a:r>
              <a:rPr lang="en-US" sz="2400" dirty="0"/>
              <a:t>" { </a:t>
            </a:r>
            <a:br>
              <a:rPr lang="en-US" sz="2400" dirty="0"/>
            </a:br>
            <a:r>
              <a:rPr lang="en-US" sz="2400" dirty="0"/>
              <a:t>region = "us-east-1“</a:t>
            </a:r>
            <a:br>
              <a:rPr lang="en-US" sz="2400" dirty="0"/>
            </a:br>
            <a:r>
              <a:rPr lang="en-US" sz="2400" dirty="0"/>
              <a:t> access key = "*********** " </a:t>
            </a:r>
            <a:br>
              <a:rPr lang="en-US" sz="2400" dirty="0"/>
            </a:br>
            <a:r>
              <a:rPr lang="en-US" sz="2400" dirty="0"/>
              <a:t>secret key = “*************” }</a:t>
            </a:r>
            <a:br>
              <a:rPr lang="en-US" sz="2400" dirty="0"/>
            </a:br>
            <a:br>
              <a:rPr lang="en-US" sz="2400" dirty="0"/>
            </a:br>
            <a:br>
              <a:rPr lang="en-US" sz="2400" dirty="0"/>
            </a:br>
            <a:br>
              <a:rPr lang="en-US" sz="2400" dirty="0"/>
            </a:br>
            <a:endParaRPr lang="en-US" sz="2400" dirty="0"/>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5139159" y="2187614"/>
            <a:ext cx="6898509" cy="4514127"/>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Create a file for the provider </a:t>
            </a:r>
            <a:r>
              <a:rPr lang="en-US" sz="2400" dirty="0">
                <a:latin typeface="Calibri" panose="020F0502020204030204" pitchFamily="34" charset="0"/>
                <a:ea typeface="Calibri" panose="020F0502020204030204" pitchFamily="34" charset="0"/>
                <a:cs typeface="Times New Roman" panose="02020603050405020304" pitchFamily="18" charset="0"/>
              </a:rPr>
              <a:t>in </a:t>
            </a:r>
            <a:r>
              <a:rPr lang="en-US" sz="2400" dirty="0">
                <a:effectLst/>
                <a:latin typeface="Calibri" panose="020F0502020204030204" pitchFamily="34" charset="0"/>
                <a:ea typeface="Calibri" panose="020F0502020204030204" pitchFamily="34" charset="0"/>
                <a:cs typeface="Times New Roman" panose="02020603050405020304" pitchFamily="18" charset="0"/>
              </a:rPr>
              <a:t>terraform</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p>
            <a:pPr marL="457200" indent="-457200">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To create a file for a provider in Terraform, you need to define the provider block in your Terraform configuration file.</a:t>
            </a:r>
          </a:p>
          <a:p>
            <a:pPr marL="457200" indent="-457200">
              <a:buAutoNum type="arabicPeriod"/>
            </a:pPr>
            <a:r>
              <a:rPr lang="en-US" sz="2000" dirty="0"/>
              <a:t>Within the provider block, specify the provider type and any required configuration settings, such as access keys or endpoints</a:t>
            </a:r>
          </a:p>
          <a:p>
            <a:pPr marL="457200" indent="-457200">
              <a:buAutoNum type="arabicPeriod"/>
            </a:pPr>
            <a:r>
              <a:rPr lang="en-US" sz="2000" dirty="0"/>
              <a:t>After defining the provider block, you can start creating resources within your Terraform configuration file that utilize the specified provider.</a:t>
            </a:r>
          </a:p>
          <a:p>
            <a:pPr marL="457200" indent="-457200">
              <a:buAutoNum type="arabicPeriod"/>
            </a:pPr>
            <a:endParaRPr lang="en-US" sz="20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47495" y="982634"/>
            <a:ext cx="5118986" cy="5603360"/>
          </a:xfrm>
        </p:spPr>
        <p:txBody>
          <a:bodyPr/>
          <a:lstStyle/>
          <a:p>
            <a:r>
              <a:rPr lang="en-IN" sz="2800" dirty="0"/>
              <a:t>resource"</a:t>
            </a:r>
            <a:r>
              <a:rPr lang="en-IN" sz="2800" dirty="0" err="1"/>
              <a:t>awsvpc</a:t>
            </a:r>
            <a:r>
              <a:rPr lang="en-IN" sz="2800" dirty="0"/>
              <a:t>""</a:t>
            </a:r>
            <a:r>
              <a:rPr lang="en-IN" sz="2800" dirty="0" err="1"/>
              <a:t>demovpc</a:t>
            </a:r>
            <a:r>
              <a:rPr lang="en-IN" sz="2800" dirty="0"/>
              <a:t>" {</a:t>
            </a:r>
            <a:br>
              <a:rPr lang="en-IN" sz="2800" dirty="0"/>
            </a:br>
            <a:r>
              <a:rPr lang="en-IN" sz="2800" dirty="0" err="1"/>
              <a:t>cidr</a:t>
            </a:r>
            <a:r>
              <a:rPr lang="en-IN" sz="2800" dirty="0"/>
              <a:t> block =</a:t>
            </a:r>
            <a:r>
              <a:rPr lang="en-IN" sz="2800" dirty="0" err="1"/>
              <a:t>var.vpc_cidr</a:t>
            </a:r>
            <a:r>
              <a:rPr lang="en-IN" sz="2800" dirty="0"/>
              <a:t> instance tenancy ="default" tags = { </a:t>
            </a:r>
            <a:br>
              <a:rPr lang="en-IN" sz="2800" dirty="0"/>
            </a:br>
            <a:r>
              <a:rPr lang="en-IN" sz="2800" dirty="0"/>
              <a:t>Name = "demo </a:t>
            </a:r>
            <a:r>
              <a:rPr lang="en-IN" sz="2800" dirty="0" err="1"/>
              <a:t>vpc</a:t>
            </a:r>
            <a:r>
              <a:rPr lang="en-IN" sz="2800" dirty="0"/>
              <a:t>" </a:t>
            </a:r>
            <a:br>
              <a:rPr lang="en-IN" sz="2800" dirty="0"/>
            </a:br>
            <a:r>
              <a:rPr lang="en-IN" sz="2800" dirty="0"/>
              <a:t>} } </a:t>
            </a:r>
            <a:br>
              <a:rPr lang="en-IN" sz="2800" dirty="0"/>
            </a:br>
            <a:r>
              <a:rPr lang="en-IN" sz="2800" dirty="0"/>
              <a:t>variable "</a:t>
            </a:r>
            <a:r>
              <a:rPr lang="en-IN" sz="2800" dirty="0" err="1"/>
              <a:t>vpc_cidr</a:t>
            </a:r>
            <a:r>
              <a:rPr lang="en-IN" sz="2800" dirty="0"/>
              <a:t>" { </a:t>
            </a:r>
            <a:br>
              <a:rPr lang="en-IN" sz="2800" dirty="0"/>
            </a:br>
            <a:r>
              <a:rPr lang="en-IN" sz="2800" dirty="0"/>
              <a:t>default = "10.0.0.0/16" </a:t>
            </a:r>
            <a:br>
              <a:rPr lang="en-IN" sz="2800" dirty="0"/>
            </a:br>
            <a:r>
              <a:rPr lang="en-IN" sz="2800" dirty="0"/>
              <a:t>}</a:t>
            </a:r>
            <a:br>
              <a:rPr lang="en-IN" sz="2800" dirty="0"/>
            </a:br>
            <a:br>
              <a:rPr lang="en-IN" sz="2800" dirty="0"/>
            </a:br>
            <a:br>
              <a:rPr lang="en-IN" sz="2800" dirty="0"/>
            </a:br>
            <a:endParaRPr lang="en-US" sz="2800"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5104437" y="2304105"/>
            <a:ext cx="7283451" cy="3436937"/>
          </a:xfrm>
        </p:spPr>
        <p:txBody>
          <a:bodyPr>
            <a:normAutofit fontScale="92500" lnSpcReduction="20000"/>
          </a:bodyPr>
          <a:lstStyle/>
          <a:p>
            <a:pPr marL="59436" indent="0">
              <a:buNone/>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        Create a file for the VPC</a:t>
            </a:r>
          </a:p>
          <a:p>
            <a:pPr marL="59436" indent="0">
              <a:buNone/>
            </a:pPr>
            <a:r>
              <a:rPr lang="en-US" sz="3600" dirty="0">
                <a:solidFill>
                  <a:schemeClr val="tx1">
                    <a:lumMod val="95000"/>
                    <a:lumOff val="5000"/>
                  </a:schemeClr>
                </a:solidFill>
              </a:rPr>
              <a:t>1.Creating a Virtual Private Cloud (VPC) configuration file typically involves specifying details like the VPC's CIDR block, subnets, route tables, security groups, and other network settings. Here's a basic example of what a VPC configuration file might look like in YAML forma</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5600599" y="150471"/>
            <a:ext cx="6245912" cy="6557058"/>
          </a:xfrm>
        </p:spPr>
        <p:txBody>
          <a:bodyPr/>
          <a:lstStyle/>
          <a:p>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a file for the Subnet</a:t>
            </a: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example includes details such as the subnet's name, CIDR block, availability zone, associated VPC, route table, security groups, and tags. Make sure to replace placeholder values like VPCID, </a:t>
            </a:r>
            <a:r>
              <a:rPr lang="en-US"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RouteTableID</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lang="en-US" sz="20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SecurityGroupID</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with the actual IDs in your environment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B4E5453C-DD85-AC60-2767-A114FA1B60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0"/>
            <a:ext cx="543609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60294"/>
            <a:ext cx="5908765" cy="6192456"/>
          </a:xfrm>
        </p:spPr>
        <p:txBody>
          <a:bodyPr>
            <a:normAutofit/>
          </a:bodyPr>
          <a:lstStyle/>
          <a:p>
            <a:r>
              <a:rPr lang="en-US" sz="3200" kern="100" dirty="0">
                <a:effectLst/>
                <a:latin typeface="Calibri" panose="020F0502020204030204" pitchFamily="34" charset="0"/>
                <a:ea typeface="Calibri" panose="020F0502020204030204" pitchFamily="34" charset="0"/>
                <a:cs typeface="Times New Roman" panose="02020603050405020304" pitchFamily="18" charset="0"/>
              </a:rPr>
              <a:t>Create a file for the Route table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This configuration includes details such as the route table's name, associated VPC, routes, associated subnets, associations, and tags. Ensure to replace placeholder values like VPCID, </a:t>
            </a:r>
            <a:r>
              <a:rPr lang="en-US" dirty="0" err="1"/>
              <a:t>InternetGatewayID</a:t>
            </a:r>
            <a:r>
              <a:rPr lang="en-US" dirty="0"/>
              <a:t>, </a:t>
            </a:r>
            <a:r>
              <a:rPr lang="en-US" dirty="0" err="1"/>
              <a:t>SubnetID</a:t>
            </a:r>
            <a:r>
              <a:rPr lang="en-US" dirty="0"/>
              <a:t>, and </a:t>
            </a:r>
            <a:r>
              <a:rPr lang="en-US" dirty="0" err="1"/>
              <a:t>SubnetAssociationID</a:t>
            </a:r>
            <a:r>
              <a:rPr lang="en-US" dirty="0"/>
              <a:t> with the actual IDs in your environment.</a:t>
            </a:r>
          </a:p>
          <a:p>
            <a:endParaRPr lang="en-US" dirty="0"/>
          </a:p>
          <a:p>
            <a:endParaRPr lang="en-US" dirty="0"/>
          </a:p>
          <a:p>
            <a:endParaRPr lang="en-US" dirty="0"/>
          </a:p>
          <a:p>
            <a:endParaRPr lang="en-US" dirty="0"/>
          </a:p>
          <a:p>
            <a:endParaRPr lang="en-US" dirty="0"/>
          </a:p>
          <a:p>
            <a:endParaRPr lang="en-US" dirty="0"/>
          </a:p>
        </p:txBody>
      </p:sp>
      <p:pic>
        <p:nvPicPr>
          <p:cNvPr id="7" name="Picture 2">
            <a:extLst>
              <a:ext uri="{FF2B5EF4-FFF2-40B4-BE49-F238E27FC236}">
                <a16:creationId xmlns:a16="http://schemas.microsoft.com/office/drawing/2014/main" id="{62FBBDBB-4DBF-13B3-B37E-6912AD2B16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9831" y="381964"/>
            <a:ext cx="5546169" cy="647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9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5830888" y="1096846"/>
            <a:ext cx="5926238" cy="5222930"/>
          </a:xfrm>
        </p:spPr>
        <p:txBody>
          <a:bodyPr>
            <a:normAutofit/>
          </a:bodyPr>
          <a:lstStyle/>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Create a file for the Internet Gateway </a:t>
            </a:r>
          </a:p>
          <a:p>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1.This configuration file includes details such as the Internet Gateway's name, associated VPC, and tags. Ensure to replace the placeholder value VPCID with the actual VPC ID in your environment</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p>
        </p:txBody>
      </p:sp>
      <p:pic>
        <p:nvPicPr>
          <p:cNvPr id="2" name="Picture 2">
            <a:extLst>
              <a:ext uri="{FF2B5EF4-FFF2-40B4-BE49-F238E27FC236}">
                <a16:creationId xmlns:a16="http://schemas.microsoft.com/office/drawing/2014/main" id="{CE5C837E-68C1-70EB-E80C-8E2819C4C93D}"/>
              </a:ext>
            </a:extLst>
          </p:cNvPr>
          <p:cNvPicPr>
            <a:picLocks noGrp="1" noChangeAspect="1" noChangeArrowheads="1"/>
          </p:cNvPicPr>
          <p:nvPr>
            <p:ph idx="12"/>
          </p:nvPr>
        </p:nvPicPr>
        <p:blipFill>
          <a:blip r:embed="rId3">
            <a:extLst>
              <a:ext uri="{28A0092B-C50C-407E-A947-70E740481C1C}">
                <a14:useLocalDpi xmlns:a14="http://schemas.microsoft.com/office/drawing/2010/main" val="0"/>
              </a:ext>
            </a:extLst>
          </a:blip>
          <a:srcRect/>
          <a:stretch>
            <a:fillRect/>
          </a:stretch>
        </p:blipFill>
        <p:spPr bwMode="auto">
          <a:xfrm>
            <a:off x="1166813" y="1096846"/>
            <a:ext cx="4664075" cy="5222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10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73620" y="682906"/>
            <a:ext cx="5290619" cy="6065134"/>
          </a:xfrm>
        </p:spPr>
        <p:txBody>
          <a:bodyPr/>
          <a:lstStyle/>
          <a:p>
            <a:endParaRPr lang="en-US" dirty="0"/>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5651316" y="476672"/>
            <a:ext cx="6039114" cy="6271367"/>
          </a:xfrm>
        </p:spPr>
        <p:txBody>
          <a:bodyPr>
            <a:normAutofit fontScale="92500" lnSpcReduction="20000"/>
          </a:bodyPr>
          <a:lstStyle/>
          <a:p>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a file for the Security group </a:t>
            </a:r>
          </a:p>
          <a:p>
            <a:r>
              <a:rPr lang="en-US" sz="2800" dirty="0" err="1">
                <a:solidFill>
                  <a:schemeClr val="tx1"/>
                </a:solidFill>
              </a:rPr>
              <a:t>Aws_security_group</a:t>
            </a:r>
            <a:r>
              <a:rPr lang="en-US" sz="2800" dirty="0">
                <a:solidFill>
                  <a:schemeClr val="tx1"/>
                </a:solidFill>
              </a:rPr>
              <a:t> is the resource type for creating a security group in AWS.</a:t>
            </a:r>
          </a:p>
          <a:p>
            <a:r>
              <a:rPr lang="en-US" sz="2800" dirty="0" err="1">
                <a:solidFill>
                  <a:schemeClr val="tx1"/>
                </a:solidFill>
              </a:rPr>
              <a:t>web_sg</a:t>
            </a:r>
            <a:r>
              <a:rPr lang="en-US" sz="2800" dirty="0">
                <a:solidFill>
                  <a:schemeClr val="tx1"/>
                </a:solidFill>
              </a:rPr>
              <a:t> is the name of the resource instance.</a:t>
            </a:r>
          </a:p>
          <a:p>
            <a:r>
              <a:rPr lang="en-US" sz="2800" dirty="0">
                <a:solidFill>
                  <a:schemeClr val="tx1"/>
                </a:solidFill>
              </a:rPr>
              <a:t>name and description specify the name and description of the security group.</a:t>
            </a:r>
          </a:p>
          <a:p>
            <a:r>
              <a:rPr lang="en-US" sz="2800" dirty="0" err="1">
                <a:solidFill>
                  <a:schemeClr val="tx1"/>
                </a:solidFill>
              </a:rPr>
              <a:t>vpc_id</a:t>
            </a:r>
            <a:r>
              <a:rPr lang="en-US" sz="2800" dirty="0">
                <a:solidFill>
                  <a:schemeClr val="tx1"/>
                </a:solidFill>
              </a:rPr>
              <a:t> is the ID of the VPC to which the security group belongs.</a:t>
            </a:r>
          </a:p>
          <a:p>
            <a:r>
              <a:rPr lang="en-US" sz="2800" dirty="0">
                <a:solidFill>
                  <a:schemeClr val="tx1"/>
                </a:solidFill>
              </a:rPr>
              <a:t>ingress blocks define inbound rules (allowing traffic into the security group), while egress blocks define outbound rules (allowing traffic out of the security group).</a:t>
            </a:r>
          </a:p>
          <a:p>
            <a:r>
              <a:rPr lang="en-US" sz="2800" dirty="0">
                <a:solidFill>
                  <a:schemeClr val="tx1"/>
                </a:solidFill>
              </a:rPr>
              <a:t>The tags block is used to assign tags to the security group for identification and organization purposes.</a:t>
            </a:r>
          </a:p>
        </p:txBody>
      </p:sp>
      <p:pic>
        <p:nvPicPr>
          <p:cNvPr id="6" name="Picture 2">
            <a:extLst>
              <a:ext uri="{FF2B5EF4-FFF2-40B4-BE49-F238E27FC236}">
                <a16:creationId xmlns:a16="http://schemas.microsoft.com/office/drawing/2014/main" id="{0EE65764-2E08-4A61-FC1A-E56E09A846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503" y="476672"/>
            <a:ext cx="5356735" cy="627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4958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107</TotalTime>
  <Words>1485</Words>
  <Application>Microsoft Office PowerPoint</Application>
  <PresentationFormat>Widescreen</PresentationFormat>
  <Paragraphs>123</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Optima</vt:lpstr>
      <vt:lpstr>Tenorite</vt:lpstr>
      <vt:lpstr>Custom</vt:lpstr>
      <vt:lpstr>                     Terraform</vt:lpstr>
      <vt:lpstr>Terraform Introduction</vt:lpstr>
      <vt:lpstr>1.The Terraform workflow typically involves three main stages: planning, applying, and destroying.  2. During the planning stage, Terraform generates an execution plan that outlines what actions will be taken to achieve the desired state.  3. The applying stage involves executing the plan to create, update, or delete resources as needed. </vt:lpstr>
      <vt:lpstr>Provider “aws" {  region = "us-east-1“  access key = "*********** "  secret key = “*************” }    </vt:lpstr>
      <vt:lpstr>resource"awsvpc""demovpc" { cidr block =var.vpc_cidr instance tenancy ="default" tags = {  Name = "demo vpc"  } }  variable "vpc_cidr" {  default = "10.0.0.0/16"  }   </vt:lpstr>
      <vt:lpstr>  Create a file for the Subnet  This example includes details such as the subnet's name, CIDR block, availability zone, associated VPC, route table, security groups, and tags. Make sure to replace placeholder values like VPCID, RouteTableID, and SecurityGroupID with the actual IDs in your environment.             </vt:lpstr>
      <vt:lpstr>PowerPoint Presentation</vt:lpstr>
      <vt:lpstr>PowerPoint Presentation</vt:lpstr>
      <vt:lpstr>PowerPoint Presentation</vt:lpstr>
      <vt:lpstr>Dynamic delivery</vt:lpstr>
      <vt:lpstr>Created a file for User Data</vt:lpstr>
      <vt:lpstr>PowerPoint Presentation</vt:lpstr>
      <vt:lpstr>PowerPoint Presentation</vt:lpstr>
      <vt:lpstr>PowerPoint Presentation</vt:lpstr>
      <vt:lpstr>resource "aws_db_subnet_group" "default" {   name       = "new"   subnet_ids = [aws_subnet.database_subnet-1.id, aws_subnet.database_subnet-2.id]   tags = {     Name = "My DB Subnet Group"   } }   resource "aws_db_instance" "default" {   allocated_storage      = 10   db_subnet_group_name   = aws_db_subnet_group.default.id   engine                 = "mysql"   engine_version         = "8.0.34"   instance_class         = "db.t3.micro"   multi_az               = "true"   db_name                = "mydb"   username               = "Dharani"   password               = "dharani123"   skip_final_snapshot    = "true"   vpc_security_group_ids = [aws_security_group.database_sg.id] }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Terraform</dc:title>
  <dc:creator>Reddy sekhar</dc:creator>
  <cp:lastModifiedBy>Reddy sekhar</cp:lastModifiedBy>
  <cp:revision>1</cp:revision>
  <dcterms:created xsi:type="dcterms:W3CDTF">2024-05-07T07:45:41Z</dcterms:created>
  <dcterms:modified xsi:type="dcterms:W3CDTF">2024-05-07T09:33:24Z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