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3"/>
  </p:notesMasterIdLst>
  <p:sldIdLst>
    <p:sldId id="1500" r:id="rId2"/>
    <p:sldId id="2100" r:id="rId3"/>
    <p:sldId id="1503" r:id="rId4"/>
    <p:sldId id="2097" r:id="rId5"/>
    <p:sldId id="1494" r:id="rId6"/>
    <p:sldId id="2098" r:id="rId7"/>
    <p:sldId id="2099" r:id="rId8"/>
    <p:sldId id="2096" r:id="rId9"/>
    <p:sldId id="2102" r:id="rId10"/>
    <p:sldId id="2103" r:id="rId11"/>
    <p:sldId id="1502" r:id="rId12"/>
  </p:sldIdLst>
  <p:sldSz cx="2437765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8470" userDrawn="1">
          <p15:clr>
            <a:srgbClr val="A4A3A4"/>
          </p15:clr>
        </p15:guide>
        <p15:guide id="6" orient="horz" pos="3617" userDrawn="1">
          <p15:clr>
            <a:srgbClr val="A4A3A4"/>
          </p15:clr>
        </p15:guide>
        <p15:guide id="10" orient="horz" pos="7767" userDrawn="1">
          <p15:clr>
            <a:srgbClr val="A4A3A4"/>
          </p15:clr>
        </p15:guide>
        <p15:guide id="11" orient="horz" pos="7541" userDrawn="1">
          <p15:clr>
            <a:srgbClr val="A4A3A4"/>
          </p15:clr>
        </p15:guide>
        <p15:guide id="12" orient="horz" pos="4456" userDrawn="1">
          <p15:clr>
            <a:srgbClr val="A4A3A4"/>
          </p15:clr>
        </p15:guide>
        <p15:guide id="13" orient="horz" pos="2596" userDrawn="1">
          <p15:clr>
            <a:srgbClr val="A4A3A4"/>
          </p15:clr>
        </p15:guide>
        <p15:guide id="14" pos="7678" userDrawn="1">
          <p15:clr>
            <a:srgbClr val="A4A3A4"/>
          </p15:clr>
        </p15:guide>
        <p15:guide id="15" pos="4934" userDrawn="1">
          <p15:clr>
            <a:srgbClr val="A4A3A4"/>
          </p15:clr>
        </p15:guide>
        <p15:guide id="16" pos="8925" userDrawn="1">
          <p15:clr>
            <a:srgbClr val="A4A3A4"/>
          </p15:clr>
        </p15:guide>
        <p15:guide id="17" orient="horz" pos="52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ck Paulraj" initials="kP" lastIdx="18" clrIdx="0">
    <p:extLst>
      <p:ext uri="{19B8F6BF-5375-455C-9EA6-DF929625EA0E}">
        <p15:presenceInfo xmlns:p15="http://schemas.microsoft.com/office/powerpoint/2012/main" userId="S-1-5-21-4028051640-1030303436-1546248588-1282" providerId="AD"/>
      </p:ext>
    </p:extLst>
  </p:cmAuthor>
  <p:cmAuthor id="2" name="Karishma Borkakoty" initials="KB" lastIdx="23" clrIdx="1">
    <p:extLst>
      <p:ext uri="{19B8F6BF-5375-455C-9EA6-DF929625EA0E}">
        <p15:presenceInfo xmlns:p15="http://schemas.microsoft.com/office/powerpoint/2012/main" userId="S-1-5-21-4028051640-1030303436-1546248588-2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F"/>
    <a:srgbClr val="1F6650"/>
    <a:srgbClr val="333333"/>
    <a:srgbClr val="47A6AF"/>
    <a:srgbClr val="44C69E"/>
    <a:srgbClr val="7F7F7F"/>
    <a:srgbClr val="445469"/>
    <a:srgbClr val="8497B0"/>
    <a:srgbClr val="04B0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0" autoAdjust="0"/>
    <p:restoredTop sz="94434" autoAdjust="0"/>
  </p:normalViewPr>
  <p:slideViewPr>
    <p:cSldViewPr snapToGrid="0" snapToObjects="1">
      <p:cViewPr varScale="1">
        <p:scale>
          <a:sx n="37" d="100"/>
          <a:sy n="37" d="100"/>
        </p:scale>
        <p:origin x="546" y="54"/>
      </p:cViewPr>
      <p:guideLst>
        <p:guide orient="horz" pos="8470"/>
        <p:guide orient="horz" pos="3617"/>
        <p:guide orient="horz" pos="7767"/>
        <p:guide orient="horz" pos="7541"/>
        <p:guide orient="horz" pos="4456"/>
        <p:guide orient="horz" pos="2596"/>
        <p:guide pos="7678"/>
        <p:guide pos="4934"/>
        <p:guide pos="8925"/>
        <p:guide orient="horz" pos="52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05-Mar-19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bridgei2i.com/" TargetMode="External"/><Relationship Id="rId7" Type="http://schemas.openxmlformats.org/officeDocument/2006/relationships/hyperlink" Target="https://www.linkedin.com/company/bridgei2i-analytics-solutions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3.emf"/><Relationship Id="rId5" Type="http://schemas.openxmlformats.org/officeDocument/2006/relationships/hyperlink" Target="http://www.facebook.com/bridgei2i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enquiries@bridgei2i.com" TargetMode="External"/><Relationship Id="rId9" Type="http://schemas.openxmlformats.org/officeDocument/2006/relationships/hyperlink" Target="http://www.twitter.com/bridgei2i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6C4224-0102-410A-83D2-829320A87B27}"/>
              </a:ext>
            </a:extLst>
          </p:cNvPr>
          <p:cNvGrpSpPr/>
          <p:nvPr/>
        </p:nvGrpSpPr>
        <p:grpSpPr>
          <a:xfrm>
            <a:off x="-3" y="1"/>
            <a:ext cx="24377656" cy="13716002"/>
            <a:chOff x="-2" y="0"/>
            <a:chExt cx="12192003" cy="685800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8468921-A182-4F7F-A191-F6B2C88FE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50" r="15432" b="19159"/>
            <a:stretch/>
          </p:blipFill>
          <p:spPr>
            <a:xfrm>
              <a:off x="1" y="1"/>
              <a:ext cx="12192000" cy="6858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9C27F1-168A-409C-BD11-6445E6C92323}"/>
                </a:ext>
              </a:extLst>
            </p:cNvPr>
            <p:cNvSpPr/>
            <p:nvPr/>
          </p:nvSpPr>
          <p:spPr>
            <a:xfrm>
              <a:off x="-2" y="0"/>
              <a:ext cx="12192001" cy="6857999"/>
            </a:xfrm>
            <a:prstGeom prst="rect">
              <a:avLst/>
            </a:prstGeom>
            <a:gradFill flip="none" rotWithShape="1">
              <a:gsLst>
                <a:gs pos="0">
                  <a:srgbClr val="00BB9E">
                    <a:alpha val="90000"/>
                    <a:lumMod val="45000"/>
                    <a:lumOff val="55000"/>
                  </a:srgbClr>
                </a:gs>
                <a:gs pos="100000">
                  <a:srgbClr val="0190BF">
                    <a:lumMod val="100000"/>
                    <a:alpha val="6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640594-1B52-4594-BFF3-D18C2175E05E}"/>
                </a:ext>
              </a:extLst>
            </p:cNvPr>
            <p:cNvSpPr/>
            <p:nvPr/>
          </p:nvSpPr>
          <p:spPr>
            <a:xfrm>
              <a:off x="0" y="1"/>
              <a:ext cx="12192001" cy="6857999"/>
            </a:xfrm>
            <a:prstGeom prst="rect">
              <a:avLst/>
            </a:prstGeom>
            <a:solidFill>
              <a:schemeClr val="accent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673AD-5B60-47B7-87DB-1824A1C91154}"/>
              </a:ext>
            </a:extLst>
          </p:cNvPr>
          <p:cNvSpPr/>
          <p:nvPr/>
        </p:nvSpPr>
        <p:spPr>
          <a:xfrm>
            <a:off x="2" y="9073952"/>
            <a:ext cx="23439726" cy="3696672"/>
          </a:xfrm>
          <a:prstGeom prst="rect">
            <a:avLst/>
          </a:prstGeom>
          <a:solidFill>
            <a:schemeClr val="tx2">
              <a:lumMod val="50000"/>
              <a:alpha val="52941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99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8FC123-35D1-4ACE-83C4-D95698FB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479" y="10418095"/>
            <a:ext cx="20507698" cy="17539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kumimoji="0" lang="en-IN" sz="11997" b="0" i="0" u="none" strike="noStrike" cap="none" spc="-4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3EC7EDC-4675-41D8-8193-BFDDEADD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479" y="9627236"/>
            <a:ext cx="20507698" cy="84010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>
              <a:buNone/>
              <a:defRPr kumimoji="0" lang="en-IN" sz="5399" b="0" i="0" u="none" strike="noStrike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defRPr>
            </a:lvl1pPr>
          </a:lstStyle>
          <a:p>
            <a:pPr marL="457086" marR="0" lvl="0" indent="-457086" fontAlgn="auto">
              <a:spcAft>
                <a:spcPts val="0"/>
              </a:spcAft>
              <a:buClrTx/>
              <a:buSzTx/>
              <a:tabLst/>
            </a:pPr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941973-B22A-471F-80FA-1BECE6E7586B}"/>
              </a:ext>
            </a:extLst>
          </p:cNvPr>
          <p:cNvSpPr/>
          <p:nvPr/>
        </p:nvSpPr>
        <p:spPr>
          <a:xfrm>
            <a:off x="1213139" y="9834563"/>
            <a:ext cx="121810" cy="222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99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427829-1191-4F7B-A54B-528231608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334" y="945377"/>
            <a:ext cx="3555874" cy="17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709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DA9715A-09D5-4FAF-A99F-5EA5ECDB9DD3}"/>
              </a:ext>
            </a:extLst>
          </p:cNvPr>
          <p:cNvGrpSpPr/>
          <p:nvPr/>
        </p:nvGrpSpPr>
        <p:grpSpPr>
          <a:xfrm>
            <a:off x="-3" y="1"/>
            <a:ext cx="24377656" cy="13716002"/>
            <a:chOff x="-2" y="0"/>
            <a:chExt cx="12192003" cy="68580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000788-7247-41AE-90D3-EC7AE0D4C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50" r="15432" b="19159"/>
            <a:stretch/>
          </p:blipFill>
          <p:spPr>
            <a:xfrm>
              <a:off x="1" y="1"/>
              <a:ext cx="12192000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A708A1-B810-40E3-881C-842FCB8C219C}"/>
                </a:ext>
              </a:extLst>
            </p:cNvPr>
            <p:cNvSpPr/>
            <p:nvPr/>
          </p:nvSpPr>
          <p:spPr>
            <a:xfrm>
              <a:off x="-2" y="0"/>
              <a:ext cx="12192001" cy="6857999"/>
            </a:xfrm>
            <a:prstGeom prst="rect">
              <a:avLst/>
            </a:prstGeom>
            <a:gradFill flip="none" rotWithShape="1">
              <a:gsLst>
                <a:gs pos="0">
                  <a:srgbClr val="00BB9E">
                    <a:alpha val="90000"/>
                    <a:lumMod val="45000"/>
                    <a:lumOff val="55000"/>
                  </a:srgbClr>
                </a:gs>
                <a:gs pos="100000">
                  <a:srgbClr val="0190BF">
                    <a:lumMod val="100000"/>
                    <a:alpha val="6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8EA6B-2571-48A2-B5C4-B0ABC894F2D4}"/>
                </a:ext>
              </a:extLst>
            </p:cNvPr>
            <p:cNvSpPr/>
            <p:nvPr/>
          </p:nvSpPr>
          <p:spPr>
            <a:xfrm>
              <a:off x="0" y="1"/>
              <a:ext cx="12192001" cy="6857999"/>
            </a:xfrm>
            <a:prstGeom prst="rect">
              <a:avLst/>
            </a:prstGeom>
            <a:solidFill>
              <a:schemeClr val="accent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A7D73-3FCF-493D-95A4-EC6DD69AF637}"/>
              </a:ext>
            </a:extLst>
          </p:cNvPr>
          <p:cNvSpPr/>
          <p:nvPr/>
        </p:nvSpPr>
        <p:spPr>
          <a:xfrm>
            <a:off x="937924" y="9073952"/>
            <a:ext cx="23439726" cy="3696672"/>
          </a:xfrm>
          <a:prstGeom prst="rect">
            <a:avLst/>
          </a:prstGeom>
          <a:solidFill>
            <a:schemeClr val="tx2">
              <a:lumMod val="50000"/>
              <a:alpha val="52941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99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24E622A-41F5-4226-A74A-8C55B7C55B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479" y="9976135"/>
            <a:ext cx="22991171" cy="1753942"/>
          </a:xfrm>
          <a:prstGeom prst="rect">
            <a:avLst/>
          </a:prstGeom>
          <a:noFill/>
        </p:spPr>
        <p:txBody>
          <a:bodyPr vert="horz" wrap="square" lIns="91440" tIns="45720" rIns="468000" bIns="45720" rtlCol="0" anchor="ctr">
            <a:spAutoFit/>
          </a:bodyPr>
          <a:lstStyle>
            <a:lvl1pPr algn="r">
              <a:defRPr kumimoji="0" lang="en-IN" sz="11997" b="0" i="0" u="none" strike="noStrike" cap="none" spc="-4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add separator title here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35239-1299-4900-8EE5-7E7470D6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334" y="945377"/>
            <a:ext cx="3555874" cy="17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432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96D3CB-3141-498D-ABE3-9424FD9B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4" y="532543"/>
            <a:ext cx="19918021" cy="1074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IN"/>
            </a:lvl1pPr>
          </a:lstStyle>
          <a:p>
            <a:pPr lvl="0"/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4DDE65-8B10-4DDE-B725-1E80C4A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64" y="2429302"/>
            <a:ext cx="21025723" cy="9924624"/>
          </a:xfr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  <a:lvl2pPr>
              <a:defRPr>
                <a:latin typeface="+mn-lt"/>
                <a:cs typeface="Segoe UI" panose="020B0502040204020203" pitchFamily="34" charset="0"/>
              </a:defRPr>
            </a:lvl2pPr>
            <a:lvl3pPr>
              <a:defRPr>
                <a:latin typeface="+mn-lt"/>
                <a:cs typeface="Segoe UI" panose="020B0502040204020203" pitchFamily="34" charset="0"/>
              </a:defRPr>
            </a:lvl3pPr>
            <a:lvl4pPr>
              <a:defRPr>
                <a:latin typeface="+mn-lt"/>
                <a:cs typeface="Segoe UI" panose="020B0502040204020203" pitchFamily="34" charset="0"/>
              </a:defRPr>
            </a:lvl4pPr>
            <a:lvl5pPr>
              <a:defRPr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229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96D3CB-3141-498D-ABE3-9424FD9B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26" y="532543"/>
            <a:ext cx="20291659" cy="1046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IN"/>
            </a:lvl1pPr>
          </a:lstStyle>
          <a:p>
            <a:pPr lvl="0"/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9184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888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2124521-A3F9-4B49-A5B2-47DD1C3169F3}"/>
              </a:ext>
            </a:extLst>
          </p:cNvPr>
          <p:cNvGrpSpPr/>
          <p:nvPr/>
        </p:nvGrpSpPr>
        <p:grpSpPr>
          <a:xfrm>
            <a:off x="-3" y="1"/>
            <a:ext cx="24377656" cy="13716002"/>
            <a:chOff x="-2" y="0"/>
            <a:chExt cx="12192003" cy="685800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6B6E7AE-91D5-446E-B5A8-6CAFB959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50" r="15432" b="19159"/>
            <a:stretch/>
          </p:blipFill>
          <p:spPr>
            <a:xfrm>
              <a:off x="1" y="1"/>
              <a:ext cx="12192000" cy="6858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992755-2B75-460E-88F2-33717E73BEFB}"/>
                </a:ext>
              </a:extLst>
            </p:cNvPr>
            <p:cNvSpPr/>
            <p:nvPr/>
          </p:nvSpPr>
          <p:spPr>
            <a:xfrm>
              <a:off x="-2" y="0"/>
              <a:ext cx="12192001" cy="6857999"/>
            </a:xfrm>
            <a:prstGeom prst="rect">
              <a:avLst/>
            </a:prstGeom>
            <a:gradFill flip="none" rotWithShape="1">
              <a:gsLst>
                <a:gs pos="0">
                  <a:srgbClr val="00BB9E">
                    <a:alpha val="90000"/>
                    <a:lumMod val="45000"/>
                    <a:lumOff val="55000"/>
                  </a:srgbClr>
                </a:gs>
                <a:gs pos="100000">
                  <a:srgbClr val="0190BF">
                    <a:lumMod val="100000"/>
                    <a:alpha val="6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5DFAE6-8AD8-44D3-8B32-A8825B16322B}"/>
                </a:ext>
              </a:extLst>
            </p:cNvPr>
            <p:cNvSpPr/>
            <p:nvPr/>
          </p:nvSpPr>
          <p:spPr>
            <a:xfrm>
              <a:off x="0" y="1"/>
              <a:ext cx="12192001" cy="6857999"/>
            </a:xfrm>
            <a:prstGeom prst="rect">
              <a:avLst/>
            </a:prstGeom>
            <a:solidFill>
              <a:schemeClr val="accent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DAB84A-84F7-4BF2-BCF9-7369C9E8A13E}"/>
              </a:ext>
            </a:extLst>
          </p:cNvPr>
          <p:cNvGrpSpPr/>
          <p:nvPr/>
        </p:nvGrpSpPr>
        <p:grpSpPr>
          <a:xfrm>
            <a:off x="0" y="7073098"/>
            <a:ext cx="22660421" cy="4785906"/>
            <a:chOff x="0" y="3536549"/>
            <a:chExt cx="11333162" cy="239295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7535D8-58AB-4602-9E12-B0BD3B2D297A}"/>
                </a:ext>
              </a:extLst>
            </p:cNvPr>
            <p:cNvSpPr/>
            <p:nvPr/>
          </p:nvSpPr>
          <p:spPr>
            <a:xfrm>
              <a:off x="0" y="3536549"/>
              <a:ext cx="11333162" cy="2392953"/>
            </a:xfrm>
            <a:prstGeom prst="rect">
              <a:avLst/>
            </a:prstGeom>
            <a:solidFill>
              <a:schemeClr val="tx2">
                <a:lumMod val="50000"/>
                <a:alpha val="52941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3C0942-394A-48B0-A8C9-3FF1FBFE9C02}"/>
                </a:ext>
              </a:extLst>
            </p:cNvPr>
            <p:cNvGrpSpPr/>
            <p:nvPr/>
          </p:nvGrpSpPr>
          <p:grpSpPr>
            <a:xfrm>
              <a:off x="146695" y="3841650"/>
              <a:ext cx="10972155" cy="1800044"/>
              <a:chOff x="146695" y="3841650"/>
              <a:chExt cx="10972155" cy="180004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E3698A-4309-47FD-BA1E-9E2E42555393}"/>
                  </a:ext>
                </a:extLst>
              </p:cNvPr>
              <p:cNvSpPr txBox="1"/>
              <p:nvPr/>
            </p:nvSpPr>
            <p:spPr>
              <a:xfrm>
                <a:off x="146695" y="3841650"/>
                <a:ext cx="4045259" cy="180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599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India Office</a:t>
                </a:r>
              </a:p>
              <a:p>
                <a:endParaRPr lang="en-IN" sz="3199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IN" sz="3199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Umiya Business Bay, Tower 2, 2nd Floor,</a:t>
                </a:r>
              </a:p>
              <a:p>
                <a:r>
                  <a:rPr lang="en-IN" sz="3199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Cessna Business Park, Kadubeesanahalli,</a:t>
                </a:r>
              </a:p>
              <a:p>
                <a:r>
                  <a:rPr lang="en-IN" sz="3199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Outer Ring Road, Bangalore-560103, </a:t>
                </a:r>
                <a:br>
                  <a:rPr lang="en-IN" sz="3199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IN" sz="3199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Phone: +91-80-67422100</a:t>
                </a:r>
              </a:p>
              <a:p>
                <a:endParaRPr lang="en-IN" sz="3199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E4BFF2-18D2-45BA-8958-2333733110FA}"/>
                  </a:ext>
                </a:extLst>
              </p:cNvPr>
              <p:cNvSpPr txBox="1"/>
              <p:nvPr/>
            </p:nvSpPr>
            <p:spPr>
              <a:xfrm>
                <a:off x="4536021" y="3841650"/>
                <a:ext cx="3013961" cy="130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599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U.S. Office</a:t>
                </a:r>
              </a:p>
              <a:p>
                <a:endParaRPr lang="en-IN" sz="3199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IN" sz="3199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42808 Christy St., Suite 226, Fremont, CA, 94538, </a:t>
                </a:r>
                <a:br>
                  <a:rPr lang="en-IN" sz="3199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IN" sz="3199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Phone: +1-650-666-0005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2FBEA8C-5922-4943-AA96-CE8626D85A8F}"/>
                  </a:ext>
                </a:extLst>
              </p:cNvPr>
              <p:cNvCxnSpPr/>
              <p:nvPr/>
            </p:nvCxnSpPr>
            <p:spPr>
              <a:xfrm>
                <a:off x="4241632" y="3841650"/>
                <a:ext cx="0" cy="158861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2F4174E-CA5E-4E86-AA98-BF4AA9E560CE}"/>
                  </a:ext>
                </a:extLst>
              </p:cNvPr>
              <p:cNvCxnSpPr/>
              <p:nvPr/>
            </p:nvCxnSpPr>
            <p:spPr>
              <a:xfrm>
                <a:off x="7549982" y="3841650"/>
                <a:ext cx="0" cy="158861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93C4609-3228-4A93-BD9C-3585428BD118}"/>
                  </a:ext>
                </a:extLst>
              </p:cNvPr>
              <p:cNvGrpSpPr/>
              <p:nvPr/>
            </p:nvGrpSpPr>
            <p:grpSpPr>
              <a:xfrm>
                <a:off x="7719747" y="3883766"/>
                <a:ext cx="3399103" cy="490667"/>
                <a:chOff x="15436319" y="7391200"/>
                <a:chExt cx="6798206" cy="981333"/>
              </a:xfrm>
            </p:grpSpPr>
            <p:sp>
              <p:nvSpPr>
                <p:cNvPr id="28" name="TextBox 27">
                  <a:hlinkClick r:id="rId3"/>
                  <a:extLst>
                    <a:ext uri="{FF2B5EF4-FFF2-40B4-BE49-F238E27FC236}">
                      <a16:creationId xmlns:a16="http://schemas.microsoft.com/office/drawing/2014/main" id="{E87D9984-DD4E-4249-AA67-5EF7A455BDD9}"/>
                    </a:ext>
                  </a:extLst>
                </p:cNvPr>
                <p:cNvSpPr txBox="1"/>
                <p:nvPr/>
              </p:nvSpPr>
              <p:spPr>
                <a:xfrm>
                  <a:off x="15436319" y="7910996"/>
                  <a:ext cx="3263896" cy="461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399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www.bridgei2i.com 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831B14C-8457-4178-A614-D036EF9FECF0}"/>
                    </a:ext>
                  </a:extLst>
                </p:cNvPr>
                <p:cNvSpPr txBox="1"/>
                <p:nvPr/>
              </p:nvSpPr>
              <p:spPr>
                <a:xfrm>
                  <a:off x="15436319" y="7391200"/>
                  <a:ext cx="6798206" cy="584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99">
                      <a:solidFill>
                        <a:schemeClr val="bg1"/>
                      </a:solidFill>
                      <a:latin typeface="Quicksand" panose="00000500000000000000" pitchFamily="2" charset="0"/>
                    </a:defRPr>
                  </a:lvl1pPr>
                </a:lstStyle>
                <a:p>
                  <a:r>
                    <a:rPr lang="en-IN" sz="3199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Visit our Website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967807-EA73-4EC9-B1E0-5EAC410EA5C4}"/>
                  </a:ext>
                </a:extLst>
              </p:cNvPr>
              <p:cNvGrpSpPr/>
              <p:nvPr/>
            </p:nvGrpSpPr>
            <p:grpSpPr>
              <a:xfrm>
                <a:off x="7719747" y="4431113"/>
                <a:ext cx="2629826" cy="493792"/>
                <a:chOff x="15436319" y="8430753"/>
                <a:chExt cx="5259652" cy="987583"/>
              </a:xfrm>
            </p:grpSpPr>
            <p:sp>
              <p:nvSpPr>
                <p:cNvPr id="26" name="TextBox 25">
                  <a:hlinkClick r:id="rId4"/>
                  <a:extLst>
                    <a:ext uri="{FF2B5EF4-FFF2-40B4-BE49-F238E27FC236}">
                      <a16:creationId xmlns:a16="http://schemas.microsoft.com/office/drawing/2014/main" id="{0894E2BE-2171-40D0-9D8B-005C2A916861}"/>
                    </a:ext>
                  </a:extLst>
                </p:cNvPr>
                <p:cNvSpPr txBox="1"/>
                <p:nvPr/>
              </p:nvSpPr>
              <p:spPr>
                <a:xfrm>
                  <a:off x="15436319" y="8956799"/>
                  <a:ext cx="4736218" cy="461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400">
                      <a:solidFill>
                        <a:schemeClr val="bg1"/>
                      </a:solidFill>
                      <a:latin typeface="Quicksand" panose="00000500000000000000" pitchFamily="2" charset="0"/>
                    </a:defRPr>
                  </a:lvl1pPr>
                </a:lstStyle>
                <a:p>
                  <a:pPr algn="l"/>
                  <a:r>
                    <a:rPr lang="en-IN" sz="2399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enquiries@bridgei2i.com 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0378DA-3D3D-4DFD-9467-4A8DD029D4B3}"/>
                    </a:ext>
                  </a:extLst>
                </p:cNvPr>
                <p:cNvSpPr txBox="1"/>
                <p:nvPr/>
              </p:nvSpPr>
              <p:spPr>
                <a:xfrm>
                  <a:off x="15458657" y="8430753"/>
                  <a:ext cx="5237314" cy="584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3199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 Enquiries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EC491C2-93B5-4118-8FD7-D8A28DEF0031}"/>
                  </a:ext>
                </a:extLst>
              </p:cNvPr>
              <p:cNvGrpSpPr/>
              <p:nvPr/>
            </p:nvGrpSpPr>
            <p:grpSpPr>
              <a:xfrm>
                <a:off x="7738992" y="5020600"/>
                <a:ext cx="2176301" cy="330169"/>
                <a:chOff x="15458659" y="9535945"/>
                <a:chExt cx="4352602" cy="66033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1EEC508-4FE8-4547-BB01-C0AC03D4593C}"/>
                    </a:ext>
                  </a:extLst>
                </p:cNvPr>
                <p:cNvSpPr txBox="1"/>
                <p:nvPr/>
              </p:nvSpPr>
              <p:spPr>
                <a:xfrm>
                  <a:off x="15458659" y="9586839"/>
                  <a:ext cx="2098208" cy="584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3199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Follow Us</a:t>
                  </a: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1F9976A-028F-455E-885D-4872B06B3234}"/>
                    </a:ext>
                  </a:extLst>
                </p:cNvPr>
                <p:cNvGrpSpPr/>
                <p:nvPr/>
              </p:nvGrpSpPr>
              <p:grpSpPr>
                <a:xfrm>
                  <a:off x="17556868" y="9535945"/>
                  <a:ext cx="2254393" cy="660338"/>
                  <a:chOff x="5853105" y="9597766"/>
                  <a:chExt cx="3792643" cy="1110909"/>
                </a:xfrm>
              </p:grpSpPr>
              <p:pic>
                <p:nvPicPr>
                  <p:cNvPr id="23" name="Picture 22">
                    <a:hlinkClick r:id="rId5"/>
                    <a:extLst>
                      <a:ext uri="{FF2B5EF4-FFF2-40B4-BE49-F238E27FC236}">
                        <a16:creationId xmlns:a16="http://schemas.microsoft.com/office/drawing/2014/main" id="{427B6815-A70E-4441-8696-C98E7AED1B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537063" y="9597766"/>
                    <a:ext cx="1108685" cy="1108686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>
                    <a:hlinkClick r:id="rId7"/>
                    <a:extLst>
                      <a:ext uri="{FF2B5EF4-FFF2-40B4-BE49-F238E27FC236}">
                        <a16:creationId xmlns:a16="http://schemas.microsoft.com/office/drawing/2014/main" id="{F67C00BC-6A5F-4C38-A682-862AD7BF5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194185" y="9598189"/>
                    <a:ext cx="1110487" cy="1110486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>
                    <a:hlinkClick r:id="rId9"/>
                    <a:extLst>
                      <a:ext uri="{FF2B5EF4-FFF2-40B4-BE49-F238E27FC236}">
                        <a16:creationId xmlns:a16="http://schemas.microsoft.com/office/drawing/2014/main" id="{043D5B24-6250-43DE-AB4D-72A04479D9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53105" y="9597768"/>
                    <a:ext cx="1108686" cy="1108686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21AE1B3-5D9D-440C-B094-1D9EFDDB70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6334" y="945377"/>
            <a:ext cx="3555874" cy="17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05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05-Mar-19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419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05-Mar-19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250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96D3CB-3141-498D-ABE3-9424FD9B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04" y="532543"/>
            <a:ext cx="20992782" cy="1341978"/>
          </a:xfrm>
          <a:prstGeom prst="rect">
            <a:avLst/>
          </a:prstGeom>
        </p:spPr>
        <p:txBody>
          <a:bodyPr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4DDE65-8B10-4DDE-B725-1E80C4A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20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941D4EC-4600-44F4-A130-8DB3EECB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964" y="1883393"/>
            <a:ext cx="21025723" cy="1076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1F8DD-DC6B-4FA9-94B5-F83434A4FD0A}"/>
              </a:ext>
            </a:extLst>
          </p:cNvPr>
          <p:cNvSpPr txBox="1"/>
          <p:nvPr/>
        </p:nvSpPr>
        <p:spPr>
          <a:xfrm>
            <a:off x="5535759" y="13074524"/>
            <a:ext cx="1276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6559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0" kern="12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Copyright BRIDGEi2i Analytics Solutions Pvt. Ltd. All Rights Reserved.</a:t>
            </a:r>
            <a:endParaRPr lang="id-ID" sz="2000" b="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A7AD6-8BA0-40EB-AF83-B6D3EE257A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36521" y="460376"/>
            <a:ext cx="2082404" cy="104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E5C94-ADBD-4012-9CD1-310BACB62811}"/>
              </a:ext>
            </a:extLst>
          </p:cNvPr>
          <p:cNvSpPr txBox="1"/>
          <p:nvPr/>
        </p:nvSpPr>
        <p:spPr>
          <a:xfrm>
            <a:off x="23264963" y="12982226"/>
            <a:ext cx="1054115" cy="676939"/>
          </a:xfrm>
          <a:prstGeom prst="rect">
            <a:avLst/>
          </a:prstGeom>
          <a:noFill/>
        </p:spPr>
        <p:txBody>
          <a:bodyPr wrap="none" lIns="365591" tIns="182796" rIns="365591" bIns="182796" rtlCol="0">
            <a:spAutoFit/>
          </a:bodyPr>
          <a:lstStyle/>
          <a:p>
            <a:pPr algn="ctr"/>
            <a:fld id="{260E2A6B-A809-4840-BF14-8648BC0BDF87}" type="slidenum">
              <a:rPr lang="id-ID" sz="2000" b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2000" b="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BB91C1-F9FD-4307-93FD-2848DFE37F22}"/>
              </a:ext>
            </a:extLst>
          </p:cNvPr>
          <p:cNvGrpSpPr/>
          <p:nvPr/>
        </p:nvGrpSpPr>
        <p:grpSpPr>
          <a:xfrm>
            <a:off x="23209287" y="12556505"/>
            <a:ext cx="1168362" cy="457194"/>
            <a:chOff x="11590461" y="6343172"/>
            <a:chExt cx="584333" cy="22859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809EDD-9624-410A-98F0-A472F66348D8}"/>
                </a:ext>
              </a:extLst>
            </p:cNvPr>
            <p:cNvSpPr/>
            <p:nvPr/>
          </p:nvSpPr>
          <p:spPr>
            <a:xfrm flipH="1">
              <a:off x="12031010" y="6526047"/>
              <a:ext cx="142876" cy="45722"/>
            </a:xfrm>
            <a:prstGeom prst="rect">
              <a:avLst/>
            </a:prstGeom>
            <a:solidFill>
              <a:srgbClr val="29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599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B058E2-89D0-42A5-8EBF-BF0478FA6647}"/>
                </a:ext>
              </a:extLst>
            </p:cNvPr>
            <p:cNvSpPr/>
            <p:nvPr/>
          </p:nvSpPr>
          <p:spPr>
            <a:xfrm flipH="1">
              <a:off x="11888558" y="6434611"/>
              <a:ext cx="285328" cy="45719"/>
            </a:xfrm>
            <a:prstGeom prst="rect">
              <a:avLst/>
            </a:prstGeom>
            <a:solidFill>
              <a:srgbClr val="A0C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599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CEBD57-4F3B-45B0-B3FC-4CA374020CE5}"/>
                </a:ext>
              </a:extLst>
            </p:cNvPr>
            <p:cNvSpPr/>
            <p:nvPr/>
          </p:nvSpPr>
          <p:spPr>
            <a:xfrm flipH="1">
              <a:off x="12013079" y="6343172"/>
              <a:ext cx="161715" cy="45719"/>
            </a:xfrm>
            <a:prstGeom prst="rect">
              <a:avLst/>
            </a:prstGeom>
            <a:solidFill>
              <a:srgbClr val="2BB6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599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6C2F4B-BC9F-44C9-AAF5-B5AE492D8F38}"/>
                </a:ext>
              </a:extLst>
            </p:cNvPr>
            <p:cNvSpPr/>
            <p:nvPr/>
          </p:nvSpPr>
          <p:spPr>
            <a:xfrm flipH="1">
              <a:off x="11682033" y="6343173"/>
              <a:ext cx="285328" cy="45719"/>
            </a:xfrm>
            <a:prstGeom prst="rect">
              <a:avLst/>
            </a:prstGeom>
            <a:solidFill>
              <a:srgbClr val="2BB6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599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62E8D5-3BD1-4BE0-8926-B1B57E942B88}"/>
                </a:ext>
              </a:extLst>
            </p:cNvPr>
            <p:cNvSpPr/>
            <p:nvPr/>
          </p:nvSpPr>
          <p:spPr>
            <a:xfrm rot="5400000" flipH="1">
              <a:off x="11590461" y="6343172"/>
              <a:ext cx="45719" cy="45719"/>
            </a:xfrm>
            <a:prstGeom prst="rect">
              <a:avLst/>
            </a:prstGeom>
            <a:solidFill>
              <a:srgbClr val="2BB6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599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67075D-FF12-4839-8507-72B3FBD6ACFE}"/>
                </a:ext>
              </a:extLst>
            </p:cNvPr>
            <p:cNvSpPr/>
            <p:nvPr/>
          </p:nvSpPr>
          <p:spPr>
            <a:xfrm rot="5400000" flipH="1">
              <a:off x="11939566" y="6526048"/>
              <a:ext cx="45719" cy="45719"/>
            </a:xfrm>
            <a:prstGeom prst="rect">
              <a:avLst/>
            </a:prstGeom>
            <a:solidFill>
              <a:srgbClr val="29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599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D8B8F2-1560-4DE3-89B7-EE2D7A7C1139}"/>
                </a:ext>
              </a:extLst>
            </p:cNvPr>
            <p:cNvSpPr/>
            <p:nvPr/>
          </p:nvSpPr>
          <p:spPr>
            <a:xfrm rot="5400000" flipH="1">
              <a:off x="11796798" y="6434611"/>
              <a:ext cx="45719" cy="45719"/>
            </a:xfrm>
            <a:prstGeom prst="rect">
              <a:avLst/>
            </a:prstGeom>
            <a:solidFill>
              <a:srgbClr val="A0C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599" dirty="0"/>
            </a:p>
          </p:txBody>
        </p:sp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EA2F5A5-1ACC-4242-9F84-97C29F88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1" y="532542"/>
            <a:ext cx="20707295" cy="10120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dirty="0"/>
              <a:t>Click to edit Master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1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71" r:id="rId7"/>
    <p:sldLayoutId id="2147483872" r:id="rId8"/>
    <p:sldLayoutId id="2147483873" r:id="rId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lang="en-IN" sz="6398" kern="1200" dirty="0">
          <a:solidFill>
            <a:schemeClr val="tx1">
              <a:lumMod val="95000"/>
              <a:lumOff val="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ekhar.rangam@bridgei2i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6B0F4-DA32-4B6F-9472-5A0D453C2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0" dirty="0">
                <a:solidFill>
                  <a:schemeClr val="bg1"/>
                </a:solidFill>
                <a:cs typeface="Lato Black"/>
              </a:rPr>
              <a:t>BRIDGEpersona overview</a:t>
            </a:r>
            <a:endParaRPr lang="en-I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96BA059-DAC6-42FA-9269-762B90D247FC}"/>
              </a:ext>
            </a:extLst>
          </p:cNvPr>
          <p:cNvSpPr txBox="1">
            <a:spLocks/>
          </p:cNvSpPr>
          <p:nvPr/>
        </p:nvSpPr>
        <p:spPr>
          <a:xfrm>
            <a:off x="0" y="2967719"/>
            <a:ext cx="20507698" cy="17543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IN" sz="11997" b="0" i="0" u="none" strike="noStrike" kern="1200" cap="none" spc="-4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cs typeface="Lato Black"/>
              </a:rPr>
              <a:t>Sekhar Rangam</a:t>
            </a:r>
          </a:p>
          <a:p>
            <a:r>
              <a:rPr lang="en-US" sz="6000" dirty="0">
                <a:solidFill>
                  <a:schemeClr val="bg1"/>
                </a:solidFill>
              </a:rPr>
              <a:t>Engineering Manager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546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349843-D137-4F94-B418-BADE23EF4962}"/>
              </a:ext>
            </a:extLst>
          </p:cNvPr>
          <p:cNvSpPr txBox="1">
            <a:spLocks/>
          </p:cNvSpPr>
          <p:nvPr/>
        </p:nvSpPr>
        <p:spPr>
          <a:xfrm>
            <a:off x="1020573" y="9008605"/>
            <a:ext cx="20507698" cy="38318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IN" sz="11997" b="0" i="0" u="none" strike="noStrike" kern="1200" cap="none" spc="-4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cs typeface="Lato Black"/>
              </a:rPr>
              <a:t>Sekhar Rangam</a:t>
            </a:r>
          </a:p>
          <a:p>
            <a:r>
              <a:rPr lang="en-US" sz="5400" dirty="0">
                <a:solidFill>
                  <a:schemeClr val="bg1"/>
                </a:solidFill>
              </a:rPr>
              <a:t>Engineering Manager</a:t>
            </a:r>
          </a:p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sekhar.rangam@bridgei2i.com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5400" dirty="0">
                <a:solidFill>
                  <a:schemeClr val="bg1"/>
                </a:solidFill>
              </a:rPr>
              <a:t>M: +91-9916919145</a:t>
            </a:r>
          </a:p>
          <a:p>
            <a:r>
              <a:rPr lang="en-US" sz="5400" dirty="0">
                <a:solidFill>
                  <a:schemeClr val="bg1"/>
                </a:solidFill>
              </a:rPr>
              <a:t>www.bridgei2i.com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4AAAB-A071-40DF-A08D-CBC7E1E30266}"/>
              </a:ext>
            </a:extLst>
          </p:cNvPr>
          <p:cNvSpPr/>
          <p:nvPr/>
        </p:nvSpPr>
        <p:spPr>
          <a:xfrm>
            <a:off x="1020573" y="1456229"/>
            <a:ext cx="45515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spc="-40" dirty="0">
                <a:solidFill>
                  <a:schemeClr val="bg1"/>
                </a:solidFill>
                <a:latin typeface="Segoe UI" panose="020B0502040204020203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6304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27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CDE6-C804-41B5-B98D-9FB9B067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FBE5-6CF3-4DD7-BA52-67DA92698B36}"/>
              </a:ext>
            </a:extLst>
          </p:cNvPr>
          <p:cNvSpPr txBox="1"/>
          <p:nvPr/>
        </p:nvSpPr>
        <p:spPr>
          <a:xfrm>
            <a:off x="2722166" y="2926081"/>
            <a:ext cx="872598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Capability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Conceptual 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Built for any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Q&amp;A</a:t>
            </a:r>
            <a:br>
              <a:rPr lang="en-IN" sz="4400" dirty="0"/>
            </a:b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102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9687C-8479-4B4E-8F37-95C9F75A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77" y="4497387"/>
            <a:ext cx="5370814" cy="43733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AEE166-A089-41A2-B932-B362B7DC90BF}"/>
              </a:ext>
            </a:extLst>
          </p:cNvPr>
          <p:cNvSpPr/>
          <p:nvPr/>
        </p:nvSpPr>
        <p:spPr>
          <a:xfrm>
            <a:off x="10170248" y="4358841"/>
            <a:ext cx="11277599" cy="41755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4800" dirty="0">
                <a:latin typeface="Segoe UI" panose="020B0502040204020203" pitchFamily="34" charset="0"/>
              </a:rPr>
              <a:t>Enabling Banks &amp; Financial services firms to personalize </a:t>
            </a:r>
            <a:r>
              <a:rPr lang="en-IN" sz="4800" dirty="0">
                <a:latin typeface="Segoe UI" panose="020B0502040204020203" pitchFamily="34" charset="0"/>
              </a:rPr>
              <a:t>Next-Best Action</a:t>
            </a:r>
          </a:p>
          <a:p>
            <a:endParaRPr lang="en-IN" sz="4800" dirty="0">
              <a:latin typeface="Segoe UI" panose="020B0502040204020203" pitchFamily="34" charset="0"/>
            </a:endParaRPr>
          </a:p>
          <a:p>
            <a:r>
              <a:rPr lang="en-IN" sz="4800" dirty="0">
                <a:latin typeface="Segoe UI" panose="020B0502040204020203" pitchFamily="34" charset="0"/>
              </a:rPr>
              <a:t>Across digital touch-points</a:t>
            </a:r>
          </a:p>
          <a:p>
            <a:endParaRPr lang="en-IN" sz="4800" dirty="0">
              <a:latin typeface="Segoe UI" panose="020B0502040204020203" pitchFamily="34" charset="0"/>
            </a:endParaRPr>
          </a:p>
          <a:p>
            <a:r>
              <a:rPr lang="en-IN" sz="4800" dirty="0">
                <a:latin typeface="Segoe UI" panose="020B0502040204020203" pitchFamily="34" charset="0"/>
              </a:rPr>
              <a:t>To drive customer engagement &amp; growth</a:t>
            </a:r>
          </a:p>
        </p:txBody>
      </p:sp>
    </p:spTree>
    <p:extLst>
      <p:ext uri="{BB962C8B-B14F-4D97-AF65-F5344CB8AC3E}">
        <p14:creationId xmlns:p14="http://schemas.microsoft.com/office/powerpoint/2010/main" val="19336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66918-388E-46CE-B829-3C835E99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BRIDGEpersona: “selling at the point of service”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BD148-21D4-495D-8256-AD1BD127B7BA}"/>
              </a:ext>
            </a:extLst>
          </p:cNvPr>
          <p:cNvSpPr/>
          <p:nvPr/>
        </p:nvSpPr>
        <p:spPr>
          <a:xfrm>
            <a:off x="830352" y="2789439"/>
            <a:ext cx="9006375" cy="8017105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171">
              <a:lnSpc>
                <a:spcPct val="120000"/>
              </a:lnSpc>
            </a:pPr>
            <a:r>
              <a:rPr lang="en-IN" sz="3599" b="1" dirty="0">
                <a:solidFill>
                  <a:schemeClr val="accent4"/>
                </a:solidFill>
                <a:latin typeface="Segoe UI" panose="020B0502040204020203" pitchFamily="34" charset="0"/>
              </a:rPr>
              <a:t>CAPABILITY</a:t>
            </a:r>
          </a:p>
          <a:p>
            <a:pPr marL="571357" indent="-571357" defTabSz="91417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199" kern="0" dirty="0">
              <a:solidFill>
                <a:srgbClr val="44546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357" indent="-571357" defTabSz="91417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199" kern="0" dirty="0">
                <a:solidFill>
                  <a:srgbClr val="44546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injected to human and bot agents</a:t>
            </a:r>
          </a:p>
          <a:p>
            <a:pPr marL="571357" indent="-571357" defTabSz="91417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199" kern="0" dirty="0">
              <a:solidFill>
                <a:srgbClr val="44546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357" indent="-571357" defTabSz="91417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199" kern="0" dirty="0">
                <a:solidFill>
                  <a:srgbClr val="44546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x offer recommendations to known customers</a:t>
            </a:r>
          </a:p>
          <a:p>
            <a:pPr marL="571357" indent="-571357" defTabSz="91417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199" kern="0" dirty="0">
              <a:solidFill>
                <a:srgbClr val="44546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357" indent="-571357" defTabSz="91417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199" kern="0" dirty="0">
                <a:solidFill>
                  <a:srgbClr val="44546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Threaded recommendations on product parameters, offers</a:t>
            </a:r>
          </a:p>
          <a:p>
            <a:pPr marL="571357" indent="-571357" defTabSz="91417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199" kern="0" dirty="0">
              <a:solidFill>
                <a:srgbClr val="44546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357" indent="-571357" defTabSz="91417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199" kern="0" dirty="0">
                <a:solidFill>
                  <a:srgbClr val="44546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 interruption and recommendation on bots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E5318-6CC8-4FE0-B369-7EF8B9A5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32" y="3619724"/>
            <a:ext cx="13852036" cy="64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600" dirty="0">
                <a:solidFill>
                  <a:schemeClr val="tx2"/>
                </a:solidFill>
                <a:ea typeface="Lato" panose="020F0502020204030203" pitchFamily="34" charset="0"/>
                <a:cs typeface="Lato" panose="020F0502020204030203" pitchFamily="34" charset="0"/>
              </a:rPr>
              <a:t>Conceptual view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B29F05-BB40-4107-8392-B854ADFB6071}"/>
              </a:ext>
            </a:extLst>
          </p:cNvPr>
          <p:cNvSpPr/>
          <p:nvPr/>
        </p:nvSpPr>
        <p:spPr>
          <a:xfrm>
            <a:off x="9860880" y="6679666"/>
            <a:ext cx="9432959" cy="54208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IN" sz="36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E66D99-96C2-432B-A87D-36F20D557D66}"/>
              </a:ext>
            </a:extLst>
          </p:cNvPr>
          <p:cNvSpPr/>
          <p:nvPr/>
        </p:nvSpPr>
        <p:spPr>
          <a:xfrm>
            <a:off x="9860880" y="6067201"/>
            <a:ext cx="9432959" cy="612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Recommendation Algorithm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29EFD7A-C0C5-483F-B50E-CBDD544DF28A}"/>
              </a:ext>
            </a:extLst>
          </p:cNvPr>
          <p:cNvSpPr/>
          <p:nvPr/>
        </p:nvSpPr>
        <p:spPr>
          <a:xfrm>
            <a:off x="19872960" y="2379094"/>
            <a:ext cx="3991416" cy="612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Consumption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11436B4-3EE9-4771-BA09-3DAEB507AF71}"/>
              </a:ext>
            </a:extLst>
          </p:cNvPr>
          <p:cNvSpPr/>
          <p:nvPr/>
        </p:nvSpPr>
        <p:spPr>
          <a:xfrm>
            <a:off x="19872960" y="3043424"/>
            <a:ext cx="3991416" cy="9057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IN" sz="36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EABCD3-4B01-457C-9D84-01B40AD8EB83}"/>
              </a:ext>
            </a:extLst>
          </p:cNvPr>
          <p:cNvSpPr/>
          <p:nvPr/>
        </p:nvSpPr>
        <p:spPr>
          <a:xfrm>
            <a:off x="5143677" y="3043424"/>
            <a:ext cx="4099489" cy="9057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IN" sz="36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78E8FEE-C8B0-4435-84D3-EB63DB97CE07}"/>
              </a:ext>
            </a:extLst>
          </p:cNvPr>
          <p:cNvSpPr/>
          <p:nvPr/>
        </p:nvSpPr>
        <p:spPr>
          <a:xfrm>
            <a:off x="5143677" y="2379094"/>
            <a:ext cx="4099489" cy="612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Feature Generator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17731CF-F850-457F-90BC-3245172FDAF9}"/>
              </a:ext>
            </a:extLst>
          </p:cNvPr>
          <p:cNvSpPr/>
          <p:nvPr/>
        </p:nvSpPr>
        <p:spPr>
          <a:xfrm>
            <a:off x="1004398" y="3043424"/>
            <a:ext cx="3214519" cy="90571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IN" sz="36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7067AD0-2B59-489C-9A9C-1873D080FDEC}"/>
              </a:ext>
            </a:extLst>
          </p:cNvPr>
          <p:cNvSpPr/>
          <p:nvPr/>
        </p:nvSpPr>
        <p:spPr>
          <a:xfrm>
            <a:off x="1004398" y="2379094"/>
            <a:ext cx="3214519" cy="612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5FEC7-BEC5-4D70-AB77-73385FBF37C0}"/>
              </a:ext>
            </a:extLst>
          </p:cNvPr>
          <p:cNvSpPr txBox="1"/>
          <p:nvPr/>
        </p:nvSpPr>
        <p:spPr>
          <a:xfrm>
            <a:off x="1374273" y="4521921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Customer Information</a:t>
            </a:r>
          </a:p>
        </p:txBody>
      </p:sp>
      <p:sp>
        <p:nvSpPr>
          <p:cNvPr id="177" name="Flowchart: Magnetic Disk 176">
            <a:extLst>
              <a:ext uri="{FF2B5EF4-FFF2-40B4-BE49-F238E27FC236}">
                <a16:creationId xmlns:a16="http://schemas.microsoft.com/office/drawing/2014/main" id="{C9572194-ED05-4C6E-94B6-2E262A8F496C}"/>
              </a:ext>
            </a:extLst>
          </p:cNvPr>
          <p:cNvSpPr/>
          <p:nvPr/>
        </p:nvSpPr>
        <p:spPr>
          <a:xfrm>
            <a:off x="1950452" y="6681912"/>
            <a:ext cx="1158240" cy="1036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2D5A6A-0994-4007-86EC-C55361FBA792}"/>
              </a:ext>
            </a:extLst>
          </p:cNvPr>
          <p:cNvSpPr txBox="1"/>
          <p:nvPr/>
        </p:nvSpPr>
        <p:spPr>
          <a:xfrm>
            <a:off x="1172502" y="7820553"/>
            <a:ext cx="2951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Transaction &amp; product</a:t>
            </a:r>
          </a:p>
          <a:p>
            <a:pPr algn="ctr"/>
            <a:r>
              <a:rPr lang="en-IN" sz="2400" dirty="0"/>
              <a:t> info.</a:t>
            </a:r>
            <a:endParaRPr lang="en-IN" sz="3200" dirty="0"/>
          </a:p>
        </p:txBody>
      </p:sp>
      <p:sp>
        <p:nvSpPr>
          <p:cNvPr id="181" name="Flowchart: Magnetic Disk 180">
            <a:extLst>
              <a:ext uri="{FF2B5EF4-FFF2-40B4-BE49-F238E27FC236}">
                <a16:creationId xmlns:a16="http://schemas.microsoft.com/office/drawing/2014/main" id="{75DFE539-442D-4FB8-A364-E325E0B1055A}"/>
              </a:ext>
            </a:extLst>
          </p:cNvPr>
          <p:cNvSpPr/>
          <p:nvPr/>
        </p:nvSpPr>
        <p:spPr>
          <a:xfrm>
            <a:off x="2032537" y="9920240"/>
            <a:ext cx="1158240" cy="1036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E518A7E-965A-4818-932B-997D3D31AE05}"/>
              </a:ext>
            </a:extLst>
          </p:cNvPr>
          <p:cNvSpPr txBox="1"/>
          <p:nvPr/>
        </p:nvSpPr>
        <p:spPr>
          <a:xfrm>
            <a:off x="1281774" y="11058881"/>
            <a:ext cx="237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Offer information</a:t>
            </a:r>
          </a:p>
        </p:txBody>
      </p:sp>
      <p:sp>
        <p:nvSpPr>
          <p:cNvPr id="189" name="Flowchart: Magnetic Disk 188">
            <a:extLst>
              <a:ext uri="{FF2B5EF4-FFF2-40B4-BE49-F238E27FC236}">
                <a16:creationId xmlns:a16="http://schemas.microsoft.com/office/drawing/2014/main" id="{AB8DA37E-7257-4390-BCD4-69C2EF00727D}"/>
              </a:ext>
            </a:extLst>
          </p:cNvPr>
          <p:cNvSpPr/>
          <p:nvPr/>
        </p:nvSpPr>
        <p:spPr>
          <a:xfrm>
            <a:off x="6614301" y="3383280"/>
            <a:ext cx="1158240" cy="1036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4E4454-FAF4-41E2-814A-1414B3C830ED}"/>
              </a:ext>
            </a:extLst>
          </p:cNvPr>
          <p:cNvSpPr txBox="1"/>
          <p:nvPr/>
        </p:nvSpPr>
        <p:spPr>
          <a:xfrm>
            <a:off x="5580640" y="4521921"/>
            <a:ext cx="2726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Customer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Demographics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Spend Behaviour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Digital Behaviour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Tenure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Inactivity</a:t>
            </a:r>
          </a:p>
        </p:txBody>
      </p:sp>
      <p:sp>
        <p:nvSpPr>
          <p:cNvPr id="200" name="Flowchart: Magnetic Disk 199">
            <a:extLst>
              <a:ext uri="{FF2B5EF4-FFF2-40B4-BE49-F238E27FC236}">
                <a16:creationId xmlns:a16="http://schemas.microsoft.com/office/drawing/2014/main" id="{A134A9A6-3594-426C-BAAD-B63D50FCB321}"/>
              </a:ext>
            </a:extLst>
          </p:cNvPr>
          <p:cNvSpPr/>
          <p:nvPr/>
        </p:nvSpPr>
        <p:spPr>
          <a:xfrm>
            <a:off x="6614301" y="7512909"/>
            <a:ext cx="1158240" cy="1036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AA46A2F-7A42-4722-A3A5-925806E6E861}"/>
              </a:ext>
            </a:extLst>
          </p:cNvPr>
          <p:cNvSpPr txBox="1"/>
          <p:nvPr/>
        </p:nvSpPr>
        <p:spPr>
          <a:xfrm>
            <a:off x="5580621" y="8651550"/>
            <a:ext cx="24460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Offer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Type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Value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Vintage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Frequency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Offer merchant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Response 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52A5DF2-9107-4476-A84E-5795F7A2AE1F}"/>
              </a:ext>
            </a:extLst>
          </p:cNvPr>
          <p:cNvSpPr/>
          <p:nvPr/>
        </p:nvSpPr>
        <p:spPr>
          <a:xfrm>
            <a:off x="9860880" y="3074823"/>
            <a:ext cx="9432959" cy="27911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IN" sz="36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IN" sz="36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95E99DB-2D90-4FE5-AF47-20B4DB4021BE}"/>
              </a:ext>
            </a:extLst>
          </p:cNvPr>
          <p:cNvSpPr/>
          <p:nvPr/>
        </p:nvSpPr>
        <p:spPr>
          <a:xfrm>
            <a:off x="9860880" y="2379094"/>
            <a:ext cx="9432959" cy="612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Data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988E6-651E-4A46-AABA-39E1032330E4}"/>
              </a:ext>
            </a:extLst>
          </p:cNvPr>
          <p:cNvSpPr txBox="1"/>
          <p:nvPr/>
        </p:nvSpPr>
        <p:spPr>
          <a:xfrm>
            <a:off x="12447710" y="3464864"/>
            <a:ext cx="684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Schema to be created to for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Managing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Store output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Store feedback</a:t>
            </a:r>
          </a:p>
          <a:p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This will help to improve model over time with ease</a:t>
            </a:r>
          </a:p>
        </p:txBody>
      </p:sp>
      <p:sp>
        <p:nvSpPr>
          <p:cNvPr id="202" name="Shape 201">
            <a:extLst>
              <a:ext uri="{FF2B5EF4-FFF2-40B4-BE49-F238E27FC236}">
                <a16:creationId xmlns:a16="http://schemas.microsoft.com/office/drawing/2014/main" id="{F2E1F8E2-72D6-4CED-978F-5BE75EEC899C}"/>
              </a:ext>
            </a:extLst>
          </p:cNvPr>
          <p:cNvSpPr/>
          <p:nvPr/>
        </p:nvSpPr>
        <p:spPr>
          <a:xfrm>
            <a:off x="13361219" y="8287664"/>
            <a:ext cx="2098790" cy="2023313"/>
          </a:xfrm>
          <a:prstGeom prst="gear9">
            <a:avLst/>
          </a:pr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2400" dirty="0"/>
              <a:t>ML</a:t>
            </a:r>
          </a:p>
          <a:p>
            <a:pPr algn="ctr"/>
            <a:r>
              <a:rPr lang="en-IN" sz="2400" dirty="0"/>
              <a:t>Engine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9374AC5-7D1D-42F3-8151-3C9C1A4F077B}"/>
              </a:ext>
            </a:extLst>
          </p:cNvPr>
          <p:cNvSpPr/>
          <p:nvPr/>
        </p:nvSpPr>
        <p:spPr>
          <a:xfrm>
            <a:off x="16110939" y="8912754"/>
            <a:ext cx="507112" cy="59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79691B14-07F0-412A-BDC6-20EB6CBAFF0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420" y="8826372"/>
            <a:ext cx="1044443" cy="763934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7AAE5D07-A58D-4A5F-80D0-7B64E6CE81CC}"/>
              </a:ext>
            </a:extLst>
          </p:cNvPr>
          <p:cNvGrpSpPr/>
          <p:nvPr/>
        </p:nvGrpSpPr>
        <p:grpSpPr>
          <a:xfrm>
            <a:off x="17552758" y="8287664"/>
            <a:ext cx="1468709" cy="1685151"/>
            <a:chOff x="17747693" y="8369299"/>
            <a:chExt cx="1468709" cy="1685151"/>
          </a:xfrm>
        </p:grpSpPr>
        <p:sp>
          <p:nvSpPr>
            <p:cNvPr id="207" name="Rounded Rectangle 7">
              <a:extLst>
                <a:ext uri="{FF2B5EF4-FFF2-40B4-BE49-F238E27FC236}">
                  <a16:creationId xmlns:a16="http://schemas.microsoft.com/office/drawing/2014/main" id="{21A09141-3371-4DB8-84E4-9BC712230B33}"/>
                </a:ext>
              </a:extLst>
            </p:cNvPr>
            <p:cNvSpPr/>
            <p:nvPr/>
          </p:nvSpPr>
          <p:spPr>
            <a:xfrm>
              <a:off x="17747693" y="8369299"/>
              <a:ext cx="1468709" cy="518663"/>
            </a:xfrm>
            <a:prstGeom prst="roundRect">
              <a:avLst>
                <a:gd name="adj" fmla="val 86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Holiday Offer</a:t>
              </a:r>
            </a:p>
          </p:txBody>
        </p:sp>
        <p:sp>
          <p:nvSpPr>
            <p:cNvPr id="208" name="Rounded Rectangle 7">
              <a:extLst>
                <a:ext uri="{FF2B5EF4-FFF2-40B4-BE49-F238E27FC236}">
                  <a16:creationId xmlns:a16="http://schemas.microsoft.com/office/drawing/2014/main" id="{A7440E25-128B-4E08-9B44-F57ABF2238C0}"/>
                </a:ext>
              </a:extLst>
            </p:cNvPr>
            <p:cNvSpPr/>
            <p:nvPr/>
          </p:nvSpPr>
          <p:spPr>
            <a:xfrm>
              <a:off x="17747693" y="8951714"/>
              <a:ext cx="1468709" cy="518663"/>
            </a:xfrm>
            <a:prstGeom prst="roundRect">
              <a:avLst>
                <a:gd name="adj" fmla="val 86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Cashback</a:t>
              </a:r>
            </a:p>
          </p:txBody>
        </p:sp>
        <p:sp>
          <p:nvSpPr>
            <p:cNvPr id="209" name="Rounded Rectangle 7">
              <a:extLst>
                <a:ext uri="{FF2B5EF4-FFF2-40B4-BE49-F238E27FC236}">
                  <a16:creationId xmlns:a16="http://schemas.microsoft.com/office/drawing/2014/main" id="{C81C6245-4C23-43F0-AFDA-ACF0DF1F2629}"/>
                </a:ext>
              </a:extLst>
            </p:cNvPr>
            <p:cNvSpPr/>
            <p:nvPr/>
          </p:nvSpPr>
          <p:spPr>
            <a:xfrm>
              <a:off x="17747693" y="9535787"/>
              <a:ext cx="1468709" cy="518663"/>
            </a:xfrm>
            <a:prstGeom prst="roundRect">
              <a:avLst>
                <a:gd name="adj" fmla="val 86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2000 Rs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ECF6D5-D4A4-482B-849E-9B5C9C063F72}"/>
              </a:ext>
            </a:extLst>
          </p:cNvPr>
          <p:cNvSpPr txBox="1"/>
          <p:nvPr/>
        </p:nvSpPr>
        <p:spPr>
          <a:xfrm>
            <a:off x="17057051" y="10235443"/>
            <a:ext cx="234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Recommendation for 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5277F-6F67-4F1C-BF90-4AFA7D43DC21}"/>
              </a:ext>
            </a:extLst>
          </p:cNvPr>
          <p:cNvSpPr txBox="1"/>
          <p:nvPr/>
        </p:nvSpPr>
        <p:spPr>
          <a:xfrm>
            <a:off x="19954426" y="8039859"/>
            <a:ext cx="3909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Marketing for </a:t>
            </a:r>
            <a:r>
              <a:rPr lang="en-IN" sz="2400" b="1" dirty="0"/>
              <a:t>Content personalization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313110-1BE4-4F36-8D9A-B267E4F63E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734" y="6139543"/>
            <a:ext cx="1983534" cy="1839278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34A667D-761B-42DA-B5EC-F7654332BB7F}"/>
              </a:ext>
            </a:extLst>
          </p:cNvPr>
          <p:cNvCxnSpPr>
            <a:stCxn id="166" idx="1"/>
            <a:endCxn id="203" idx="3"/>
          </p:cNvCxnSpPr>
          <p:nvPr/>
        </p:nvCxnSpPr>
        <p:spPr>
          <a:xfrm rot="10800000">
            <a:off x="19293840" y="4470416"/>
            <a:ext cx="579121" cy="3101577"/>
          </a:xfrm>
          <a:prstGeom prst="bentConnector3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4DB260-35AE-4965-B17D-AC2EB6E40E72}"/>
              </a:ext>
            </a:extLst>
          </p:cNvPr>
          <p:cNvSpPr txBox="1"/>
          <p:nvPr/>
        </p:nvSpPr>
        <p:spPr>
          <a:xfrm rot="5400000">
            <a:off x="18623280" y="5279369"/>
            <a:ext cx="225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Feedback for Learning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44C188-A65F-4069-A98F-BDF0BA963AC9}"/>
              </a:ext>
            </a:extLst>
          </p:cNvPr>
          <p:cNvCxnSpPr>
            <a:stCxn id="174" idx="3"/>
            <a:endCxn id="171" idx="1"/>
          </p:cNvCxnSpPr>
          <p:nvPr/>
        </p:nvCxnSpPr>
        <p:spPr>
          <a:xfrm>
            <a:off x="4218917" y="7571992"/>
            <a:ext cx="92476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5025D92E-D89A-4011-9794-0244D778D0CA}"/>
              </a:ext>
            </a:extLst>
          </p:cNvPr>
          <p:cNvCxnSpPr>
            <a:cxnSpLocks/>
            <a:stCxn id="171" idx="3"/>
            <a:endCxn id="203" idx="1"/>
          </p:cNvCxnSpPr>
          <p:nvPr/>
        </p:nvCxnSpPr>
        <p:spPr>
          <a:xfrm flipV="1">
            <a:off x="9243166" y="4470415"/>
            <a:ext cx="617714" cy="3101577"/>
          </a:xfrm>
          <a:prstGeom prst="bentConnector3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A910A64-C2DD-4D1F-A8BE-81FC43531FE6}"/>
              </a:ext>
            </a:extLst>
          </p:cNvPr>
          <p:cNvCxnSpPr>
            <a:cxnSpLocks/>
          </p:cNvCxnSpPr>
          <p:nvPr/>
        </p:nvCxnSpPr>
        <p:spPr>
          <a:xfrm>
            <a:off x="14577359" y="5866007"/>
            <a:ext cx="0" cy="3579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2F1EAE99-4ADE-4791-8035-8D19A354AF52}"/>
              </a:ext>
            </a:extLst>
          </p:cNvPr>
          <p:cNvCxnSpPr>
            <a:cxnSpLocks/>
            <a:stCxn id="113" idx="3"/>
            <a:endCxn id="166" idx="1"/>
          </p:cNvCxnSpPr>
          <p:nvPr/>
        </p:nvCxnSpPr>
        <p:spPr>
          <a:xfrm flipV="1">
            <a:off x="19293839" y="7571992"/>
            <a:ext cx="579121" cy="181812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owchart: Magnetic Disk 216">
            <a:extLst>
              <a:ext uri="{FF2B5EF4-FFF2-40B4-BE49-F238E27FC236}">
                <a16:creationId xmlns:a16="http://schemas.microsoft.com/office/drawing/2014/main" id="{16CB5387-1C8E-42B1-91C8-AA2143AF953F}"/>
              </a:ext>
            </a:extLst>
          </p:cNvPr>
          <p:cNvSpPr/>
          <p:nvPr/>
        </p:nvSpPr>
        <p:spPr>
          <a:xfrm>
            <a:off x="2032537" y="3383280"/>
            <a:ext cx="1158240" cy="1036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19EAB-A2D7-4FEF-8688-2083CE30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081" y="7043053"/>
            <a:ext cx="2816047" cy="21927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2A9458-BB49-4BB4-B3E5-89A362218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526" y="9742067"/>
            <a:ext cx="2757761" cy="221486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9AED0B-9D1A-4BC8-A933-70E22B384C69}"/>
              </a:ext>
            </a:extLst>
          </p:cNvPr>
          <p:cNvSpPr txBox="1"/>
          <p:nvPr/>
        </p:nvSpPr>
        <p:spPr>
          <a:xfrm>
            <a:off x="10826510" y="6792752"/>
            <a:ext cx="309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 Graph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FED00-3BD0-4BFC-A1AF-3DB4CB7C5708}"/>
              </a:ext>
            </a:extLst>
          </p:cNvPr>
          <p:cNvSpPr txBox="1"/>
          <p:nvPr/>
        </p:nvSpPr>
        <p:spPr>
          <a:xfrm>
            <a:off x="11087929" y="9341957"/>
            <a:ext cx="309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Offer Graph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2C6DCA2-0E6A-4CFE-8601-EBC48D476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0458" y="3508624"/>
            <a:ext cx="2143125" cy="2143125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17342E9-7176-4BFA-A08F-793D216C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499" y="8920402"/>
            <a:ext cx="2232338" cy="22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 model icon">
            <a:extLst>
              <a:ext uri="{FF2B5EF4-FFF2-40B4-BE49-F238E27FC236}">
                <a16:creationId xmlns:a16="http://schemas.microsoft.com/office/drawing/2014/main" id="{89D3114E-D636-4D3F-9ED8-866CAB894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18" y="3662979"/>
            <a:ext cx="1746043" cy="174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11C2CDA-A68E-4771-A431-D8D2AD4862AB}"/>
              </a:ext>
            </a:extLst>
          </p:cNvPr>
          <p:cNvSpPr txBox="1"/>
          <p:nvPr/>
        </p:nvSpPr>
        <p:spPr>
          <a:xfrm>
            <a:off x="20002775" y="11042640"/>
            <a:ext cx="3909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Recommendation on web portal</a:t>
            </a:r>
          </a:p>
        </p:txBody>
      </p:sp>
    </p:spTree>
    <p:extLst>
      <p:ext uri="{BB962C8B-B14F-4D97-AF65-F5344CB8AC3E}">
        <p14:creationId xmlns:p14="http://schemas.microsoft.com/office/powerpoint/2010/main" val="192481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1073-F81D-4E62-B89F-456D7601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117C6-FC67-4171-9EDE-ED07AE10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707606"/>
            <a:ext cx="23664692" cy="124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D8B9-B720-44DA-94EF-29650517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/>
              <a:t>Built for any enterprise</a:t>
            </a:r>
            <a:br>
              <a:rPr lang="en-IN" sz="6600" b="1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749C0-1816-4C3C-91BF-D1266FE1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69" y="2317020"/>
            <a:ext cx="22967523" cy="1030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EABB2E5-D8D0-4EB2-83D2-0E5164D36BD1}"/>
              </a:ext>
            </a:extLst>
          </p:cNvPr>
          <p:cNvSpPr/>
          <p:nvPr/>
        </p:nvSpPr>
        <p:spPr>
          <a:xfrm rot="18000000">
            <a:off x="6876810" y="7357307"/>
            <a:ext cx="1629172" cy="699237"/>
          </a:xfrm>
          <a:prstGeom prst="rect">
            <a:avLst/>
          </a:prstGeom>
          <a:solidFill>
            <a:schemeClr val="bg1"/>
          </a:solidFill>
        </p:spPr>
        <p:txBody>
          <a:bodyPr wrap="none" lIns="71981" tIns="71981" rIns="71981" bIns="71981">
            <a:spAutoFit/>
          </a:bodyPr>
          <a:lstStyle/>
          <a:p>
            <a:pPr algn="ctr"/>
            <a:r>
              <a:rPr lang="en-IN" sz="3599" dirty="0">
                <a:latin typeface="Segoe UI" panose="020B0502040204020203" pitchFamily="34" charset="0"/>
              </a:rPr>
              <a:t>Wave 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13ADEF-2D15-4798-9FE7-AFBC5E3F1AE6}"/>
              </a:ext>
            </a:extLst>
          </p:cNvPr>
          <p:cNvGrpSpPr/>
          <p:nvPr/>
        </p:nvGrpSpPr>
        <p:grpSpPr>
          <a:xfrm>
            <a:off x="6854906" y="2311755"/>
            <a:ext cx="10361809" cy="3739320"/>
            <a:chOff x="12131037" y="2042160"/>
            <a:chExt cx="8792150" cy="374029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0CA9CE5-2FD0-4196-BB05-2DB699E6C79F}"/>
                </a:ext>
              </a:extLst>
            </p:cNvPr>
            <p:cNvSpPr/>
            <p:nvPr/>
          </p:nvSpPr>
          <p:spPr>
            <a:xfrm>
              <a:off x="12131037" y="2042160"/>
              <a:ext cx="8775283" cy="374029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86"/>
              <a:endParaRPr lang="en-IN" dirty="0">
                <a:solidFill>
                  <a:prstClr val="white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7A17B8-495B-43DE-9D4F-DF3632FDE36D}"/>
                </a:ext>
              </a:extLst>
            </p:cNvPr>
            <p:cNvSpPr txBox="1"/>
            <p:nvPr/>
          </p:nvSpPr>
          <p:spPr>
            <a:xfrm>
              <a:off x="12131039" y="2065438"/>
              <a:ext cx="8775279" cy="1077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086"/>
              <a:r>
                <a:rPr lang="en-IN" sz="3599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RECOMMENDATIONS ON WEB, APP</a:t>
              </a:r>
            </a:p>
            <a:p>
              <a:pPr algn="ctr" defTabSz="457086"/>
              <a:r>
                <a:rPr lang="en-IN" sz="2799" dirty="0">
                  <a:latin typeface="Segoe UI" panose="020B0502040204020203" pitchFamily="34" charset="0"/>
                  <a:cs typeface="Segoe UI" panose="020B0502040204020203" pitchFamily="34" charset="0"/>
                </a:rPr>
                <a:t>Personalization on interactive channels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FC906FF-A38E-4C24-BF2E-E88C41412727}"/>
                </a:ext>
              </a:extLst>
            </p:cNvPr>
            <p:cNvSpPr txBox="1"/>
            <p:nvPr/>
          </p:nvSpPr>
          <p:spPr>
            <a:xfrm>
              <a:off x="12147910" y="3343651"/>
              <a:ext cx="8758408" cy="46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n-IN" sz="2399" dirty="0">
                  <a:latin typeface="Segoe UI" panose="020B0502040204020203" pitchFamily="34" charset="0"/>
                </a:rPr>
                <a:t>Proactive recommendations on inbound channels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18B45A-0067-45FA-BDF1-2577E7419FFD}"/>
                </a:ext>
              </a:extLst>
            </p:cNvPr>
            <p:cNvSpPr txBox="1"/>
            <p:nvPr/>
          </p:nvSpPr>
          <p:spPr>
            <a:xfrm>
              <a:off x="12147904" y="4042225"/>
              <a:ext cx="8775283" cy="124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0093" indent="-485655" fontAlgn="ctr">
                <a:lnSpc>
                  <a:spcPct val="50000"/>
                </a:lnSpc>
                <a:buFont typeface="Wingdings" panose="05000000000000000000" pitchFamily="2" charset="2"/>
                <a:buChar char="ü"/>
              </a:pPr>
              <a:endParaRPr lang="en-IN" sz="2399" dirty="0">
                <a:latin typeface="+mj-lt"/>
              </a:endParaRPr>
            </a:p>
            <a:p>
              <a:pPr marL="530093" indent="-485655" fontAlgn="ctr">
                <a:lnSpc>
                  <a:spcPct val="50000"/>
                </a:lnSpc>
                <a:buFont typeface="Wingdings" panose="05000000000000000000" pitchFamily="2" charset="2"/>
                <a:buChar char="ü"/>
              </a:pPr>
              <a:r>
                <a:rPr lang="en-IN" sz="2399" dirty="0">
                  <a:latin typeface="+mj-lt"/>
                </a:rPr>
                <a:t>Event-triggered responses to browsing behaviour &amp; web engagement history</a:t>
              </a:r>
            </a:p>
            <a:p>
              <a:pPr marL="530093" indent="-485655" fontAlgn="ctr">
                <a:lnSpc>
                  <a:spcPct val="50000"/>
                </a:lnSpc>
                <a:buFont typeface="Wingdings" panose="05000000000000000000" pitchFamily="2" charset="2"/>
                <a:buChar char="ü"/>
              </a:pPr>
              <a:endParaRPr lang="en-IN" sz="2399" dirty="0">
                <a:latin typeface="+mj-lt"/>
              </a:endParaRPr>
            </a:p>
            <a:p>
              <a:pPr marL="530093" indent="-485655" fontAlgn="ctr">
                <a:lnSpc>
                  <a:spcPct val="50000"/>
                </a:lnSpc>
                <a:buFont typeface="Wingdings" panose="05000000000000000000" pitchFamily="2" charset="2"/>
                <a:buChar char="ü"/>
              </a:pPr>
              <a:r>
                <a:rPr lang="en-IN" sz="2399" dirty="0">
                  <a:latin typeface="+mj-lt"/>
                </a:rPr>
                <a:t>Content personalization</a:t>
              </a:r>
            </a:p>
            <a:p>
              <a:pPr marL="530093" indent="-485655" fontAlgn="ctr">
                <a:lnSpc>
                  <a:spcPct val="50000"/>
                </a:lnSpc>
                <a:buFont typeface="Wingdings" panose="05000000000000000000" pitchFamily="2" charset="2"/>
                <a:buChar char="ü"/>
              </a:pPr>
              <a:endParaRPr lang="en-IN" sz="2399" dirty="0">
                <a:latin typeface="+mj-lt"/>
              </a:endParaRPr>
            </a:p>
            <a:p>
              <a:pPr marL="530093" indent="-485655" fontAlgn="ctr">
                <a:lnSpc>
                  <a:spcPct val="50000"/>
                </a:lnSpc>
                <a:buFont typeface="Wingdings" panose="05000000000000000000" pitchFamily="2" charset="2"/>
                <a:buChar char="ü"/>
              </a:pPr>
              <a:r>
                <a:rPr lang="en-IN" sz="2399" dirty="0">
                  <a:latin typeface="+mj-lt"/>
                </a:rPr>
                <a:t>Synchronize recommendations across channels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9866918-388E-46CE-B829-3C835E99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BRIDGEpersona vision: “synchronous personalization for digital financial services brands”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54831FB-AE04-4686-AB96-058A75D100EC}"/>
              </a:ext>
            </a:extLst>
          </p:cNvPr>
          <p:cNvGrpSpPr/>
          <p:nvPr/>
        </p:nvGrpSpPr>
        <p:grpSpPr>
          <a:xfrm>
            <a:off x="296591" y="6297800"/>
            <a:ext cx="6749342" cy="5605208"/>
            <a:chOff x="12131037" y="2042158"/>
            <a:chExt cx="8809019" cy="560666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C8E2D9-AFD3-490D-852A-A50CFFE8E9FE}"/>
                </a:ext>
              </a:extLst>
            </p:cNvPr>
            <p:cNvSpPr/>
            <p:nvPr/>
          </p:nvSpPr>
          <p:spPr>
            <a:xfrm>
              <a:off x="12131037" y="2042158"/>
              <a:ext cx="8775281" cy="560666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86"/>
              <a:endParaRPr lang="en-IN" dirty="0">
                <a:solidFill>
                  <a:prstClr val="white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05437B5-F925-49D2-9DF5-EB87FA8DA179}"/>
                </a:ext>
              </a:extLst>
            </p:cNvPr>
            <p:cNvSpPr txBox="1"/>
            <p:nvPr/>
          </p:nvSpPr>
          <p:spPr>
            <a:xfrm>
              <a:off x="12131040" y="2065438"/>
              <a:ext cx="8775279" cy="10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086"/>
              <a:r>
                <a:rPr lang="en-IN" sz="3199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RECOMMENDATIONS TO AGENTS</a:t>
              </a:r>
            </a:p>
            <a:p>
              <a:pPr algn="ctr" defTabSz="457086"/>
              <a:r>
                <a:rPr lang="en-IN" sz="2799" dirty="0">
                  <a:latin typeface="Segoe UI" panose="020B0502040204020203" pitchFamily="34" charset="0"/>
                  <a:cs typeface="Segoe UI" panose="020B0502040204020203" pitchFamily="34" charset="0"/>
                </a:rPr>
                <a:t>Selling at the point-of-service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DA45DC3-5B4A-4579-B2E8-69B30FA64DC3}"/>
                </a:ext>
              </a:extLst>
            </p:cNvPr>
            <p:cNvSpPr txBox="1"/>
            <p:nvPr/>
          </p:nvSpPr>
          <p:spPr>
            <a:xfrm>
              <a:off x="12147912" y="3441874"/>
              <a:ext cx="8792144" cy="830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399" b="1" dirty="0">
                  <a:latin typeface="Segoe UI" panose="020B0502040204020203" pitchFamily="34" charset="0"/>
                </a:rPr>
                <a:t>Reactive personalization on inbound channels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F33AED0-2B80-48E7-B9E2-9FAAE2EAB2C4}"/>
                </a:ext>
              </a:extLst>
            </p:cNvPr>
            <p:cNvSpPr txBox="1"/>
            <p:nvPr/>
          </p:nvSpPr>
          <p:spPr>
            <a:xfrm>
              <a:off x="12147906" y="4302837"/>
              <a:ext cx="8775280" cy="267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0093" indent="-485655" fontAlgn="ctr">
                <a:buFont typeface="Wingdings" panose="05000000000000000000" pitchFamily="2" charset="2"/>
                <a:buChar char="ü"/>
              </a:pPr>
              <a:r>
                <a:rPr lang="en-IN" sz="2399" dirty="0">
                  <a:latin typeface="+mj-lt"/>
                </a:rPr>
                <a:t>Recommendations into Bots, agent systems – product &amp; offer</a:t>
              </a:r>
            </a:p>
            <a:p>
              <a:pPr marL="530093" indent="-485655" fontAlgn="ctr">
                <a:buFont typeface="Wingdings" panose="05000000000000000000" pitchFamily="2" charset="2"/>
                <a:buChar char="ü"/>
              </a:pPr>
              <a:endParaRPr lang="en-IN" sz="2399" dirty="0">
                <a:latin typeface="+mj-lt"/>
              </a:endParaRPr>
            </a:p>
            <a:p>
              <a:pPr marL="530093" indent="-485655" fontAlgn="ctr">
                <a:buFont typeface="Wingdings" panose="05000000000000000000" pitchFamily="2" charset="2"/>
                <a:buChar char="ü"/>
              </a:pPr>
              <a:r>
                <a:rPr lang="en-IN" sz="2399" dirty="0">
                  <a:latin typeface="+mj-lt"/>
                </a:rPr>
                <a:t>Hand-offs to manual processes - escalations</a:t>
              </a:r>
            </a:p>
            <a:p>
              <a:pPr marL="530093" indent="-485655" fontAlgn="ctr">
                <a:buFont typeface="Wingdings" panose="05000000000000000000" pitchFamily="2" charset="2"/>
                <a:buChar char="ü"/>
              </a:pPr>
              <a:endParaRPr lang="en-IN" sz="2399" dirty="0">
                <a:latin typeface="+mj-lt"/>
              </a:endParaRPr>
            </a:p>
            <a:p>
              <a:pPr marL="530093" indent="-485655" fontAlgn="ctr">
                <a:buFont typeface="Wingdings" panose="05000000000000000000" pitchFamily="2" charset="2"/>
                <a:buChar char="ü"/>
              </a:pPr>
              <a:r>
                <a:rPr lang="en-IN" sz="2399" dirty="0">
                  <a:latin typeface="+mj-lt"/>
                </a:rPr>
                <a:t>Sync recommendation execution and campaign objectives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47DFBF4-CABB-4A58-A32A-E777663BD8CB}"/>
              </a:ext>
            </a:extLst>
          </p:cNvPr>
          <p:cNvGrpSpPr/>
          <p:nvPr/>
        </p:nvGrpSpPr>
        <p:grpSpPr>
          <a:xfrm>
            <a:off x="16516898" y="6290064"/>
            <a:ext cx="7367133" cy="5628336"/>
            <a:chOff x="12131037" y="2042158"/>
            <a:chExt cx="8792150" cy="56298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D1BC3C-1E34-4469-AF7E-7B34689367CA}"/>
                </a:ext>
              </a:extLst>
            </p:cNvPr>
            <p:cNvSpPr/>
            <p:nvPr/>
          </p:nvSpPr>
          <p:spPr>
            <a:xfrm>
              <a:off x="12131037" y="2042158"/>
              <a:ext cx="8775282" cy="5629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86"/>
              <a:endParaRPr lang="en-IN" dirty="0">
                <a:solidFill>
                  <a:prstClr val="white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157542-DF32-4CC5-8C5A-70BF1C19E99E}"/>
                </a:ext>
              </a:extLst>
            </p:cNvPr>
            <p:cNvSpPr txBox="1"/>
            <p:nvPr/>
          </p:nvSpPr>
          <p:spPr>
            <a:xfrm>
              <a:off x="12131039" y="2065438"/>
              <a:ext cx="8775278" cy="1508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086"/>
              <a:r>
                <a:rPr lang="en-IN" sz="3199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RECOMMENDATIONS ON OUTBOUND CHANNELS</a:t>
              </a:r>
            </a:p>
            <a:p>
              <a:pPr algn="ctr" defTabSz="457086"/>
              <a:r>
                <a:rPr lang="en-IN" sz="2799" dirty="0">
                  <a:latin typeface="Segoe UI" panose="020B0502040204020203" pitchFamily="34" charset="0"/>
                  <a:cs typeface="Segoe UI" panose="020B0502040204020203" pitchFamily="34" charset="0"/>
                </a:rPr>
                <a:t>Engagement along customer journeys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C3D612-EC9C-482E-A372-EAD826EF07AA}"/>
                </a:ext>
              </a:extLst>
            </p:cNvPr>
            <p:cNvSpPr txBox="1"/>
            <p:nvPr/>
          </p:nvSpPr>
          <p:spPr>
            <a:xfrm>
              <a:off x="12147910" y="3746171"/>
              <a:ext cx="8758406" cy="830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n-IN" sz="2399" dirty="0">
                  <a:latin typeface="Segoe UI" panose="020B0502040204020203" pitchFamily="34" charset="0"/>
                </a:rPr>
                <a:t>Proactive recommendations on outbound channels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1FAF31C-FD83-4973-A67B-6C8B7D84BDCA}"/>
                </a:ext>
              </a:extLst>
            </p:cNvPr>
            <p:cNvSpPr txBox="1"/>
            <p:nvPr/>
          </p:nvSpPr>
          <p:spPr>
            <a:xfrm>
              <a:off x="12147905" y="4668803"/>
              <a:ext cx="8775282" cy="267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0093" indent="-485655" fontAlgn="ctr">
                <a:buFont typeface="Wingdings" panose="05000000000000000000" pitchFamily="2" charset="2"/>
                <a:buChar char="ü"/>
              </a:pPr>
              <a:r>
                <a:rPr lang="en-IN" sz="2399" dirty="0">
                  <a:latin typeface="+mj-lt"/>
                </a:rPr>
                <a:t>Customer journeys and events</a:t>
              </a:r>
            </a:p>
            <a:p>
              <a:pPr marL="530093" indent="-485655" fontAlgn="ctr">
                <a:buFont typeface="Wingdings" panose="05000000000000000000" pitchFamily="2" charset="2"/>
                <a:buChar char="ü"/>
              </a:pPr>
              <a:endParaRPr lang="en-IN" sz="2399" dirty="0">
                <a:latin typeface="+mj-lt"/>
              </a:endParaRPr>
            </a:p>
            <a:p>
              <a:pPr marL="530093" indent="-485655" fontAlgn="ctr">
                <a:buFont typeface="Wingdings" panose="05000000000000000000" pitchFamily="2" charset="2"/>
                <a:buChar char="ü"/>
              </a:pPr>
              <a:r>
                <a:rPr lang="en-IN" sz="2399" dirty="0">
                  <a:latin typeface="+mj-lt"/>
                </a:rPr>
                <a:t>Trigger content, product and offer personalization across journeys</a:t>
              </a:r>
            </a:p>
            <a:p>
              <a:pPr marL="530093" indent="-485655" fontAlgn="ctr">
                <a:buFont typeface="Wingdings" panose="05000000000000000000" pitchFamily="2" charset="2"/>
                <a:buChar char="ü"/>
              </a:pPr>
              <a:endParaRPr lang="en-IN" sz="2399" dirty="0">
                <a:latin typeface="+mj-lt"/>
              </a:endParaRPr>
            </a:p>
            <a:p>
              <a:pPr marL="530093" indent="-485655" fontAlgn="ctr">
                <a:buFont typeface="Wingdings" panose="05000000000000000000" pitchFamily="2" charset="2"/>
                <a:buChar char="ü"/>
              </a:pPr>
              <a:r>
                <a:rPr lang="en-IN" sz="2399" dirty="0">
                  <a:latin typeface="+mj-lt"/>
                </a:rPr>
                <a:t>Channel mix, sequencing for cross-channel synchronous engagement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D4E1B5B-9CF2-44EB-9DBD-2702283A9518}"/>
              </a:ext>
            </a:extLst>
          </p:cNvPr>
          <p:cNvSpPr/>
          <p:nvPr/>
        </p:nvSpPr>
        <p:spPr>
          <a:xfrm>
            <a:off x="13509012" y="5525016"/>
            <a:ext cx="1629172" cy="699237"/>
          </a:xfrm>
          <a:prstGeom prst="rect">
            <a:avLst/>
          </a:prstGeom>
          <a:solidFill>
            <a:schemeClr val="bg1"/>
          </a:solidFill>
        </p:spPr>
        <p:txBody>
          <a:bodyPr wrap="none" lIns="71981" tIns="71981" rIns="71981" bIns="71981">
            <a:spAutoFit/>
          </a:bodyPr>
          <a:lstStyle/>
          <a:p>
            <a:pPr algn="ctr"/>
            <a:r>
              <a:rPr lang="en-IN" sz="3599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" panose="020B0502040204020203" pitchFamily="34" charset="0"/>
              </a:rPr>
              <a:t>Wave 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7D8BB40-CB5A-4987-B13B-6C704B409F87}"/>
              </a:ext>
            </a:extLst>
          </p:cNvPr>
          <p:cNvSpPr/>
          <p:nvPr/>
        </p:nvSpPr>
        <p:spPr>
          <a:xfrm rot="3600000">
            <a:off x="15118203" y="7907976"/>
            <a:ext cx="1629172" cy="699237"/>
          </a:xfrm>
          <a:prstGeom prst="rect">
            <a:avLst/>
          </a:prstGeom>
          <a:solidFill>
            <a:schemeClr val="bg1"/>
          </a:solidFill>
        </p:spPr>
        <p:txBody>
          <a:bodyPr wrap="none" lIns="71981" tIns="71981" rIns="71981" bIns="71981">
            <a:spAutoFit/>
          </a:bodyPr>
          <a:lstStyle/>
          <a:p>
            <a:pPr algn="ctr"/>
            <a:r>
              <a:rPr lang="en-IN" sz="3599" dirty="0">
                <a:latin typeface="Segoe UI" panose="020B0502040204020203" pitchFamily="34" charset="0"/>
              </a:rPr>
              <a:t>Wave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70C5AC-D16C-4AA3-AA1D-C2A636B82D17}"/>
              </a:ext>
            </a:extLst>
          </p:cNvPr>
          <p:cNvSpPr/>
          <p:nvPr/>
        </p:nvSpPr>
        <p:spPr>
          <a:xfrm>
            <a:off x="8408434" y="7629772"/>
            <a:ext cx="1277914" cy="430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199" dirty="0">
                <a:latin typeface="Segoe UI" panose="020B0502040204020203" pitchFamily="34" charset="0"/>
              </a:rPr>
              <a:t>RM apps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C7DC36-6F58-43D1-AFC8-4A9E817AC054}"/>
              </a:ext>
            </a:extLst>
          </p:cNvPr>
          <p:cNvGrpSpPr/>
          <p:nvPr/>
        </p:nvGrpSpPr>
        <p:grpSpPr>
          <a:xfrm>
            <a:off x="6260111" y="5168039"/>
            <a:ext cx="10583954" cy="7994611"/>
            <a:chOff x="3130871" y="2061830"/>
            <a:chExt cx="5293355" cy="39983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1F5F46-A593-47B9-A3FA-23D1C3B1569C}"/>
                </a:ext>
              </a:extLst>
            </p:cNvPr>
            <p:cNvGrpSpPr/>
            <p:nvPr/>
          </p:nvGrpSpPr>
          <p:grpSpPr>
            <a:xfrm>
              <a:off x="4517590" y="3391797"/>
              <a:ext cx="2668380" cy="2668380"/>
              <a:chOff x="3717235" y="3391797"/>
              <a:chExt cx="2668380" cy="266838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94538CB-A715-4205-8B82-E068860E8CF0}"/>
                  </a:ext>
                </a:extLst>
              </p:cNvPr>
              <p:cNvSpPr/>
              <p:nvPr/>
            </p:nvSpPr>
            <p:spPr>
              <a:xfrm>
                <a:off x="3717235" y="3391797"/>
                <a:ext cx="2668380" cy="26683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IN" sz="2799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2F1E9EA-B50C-447A-9142-B3F7A46B0716}"/>
                  </a:ext>
                </a:extLst>
              </p:cNvPr>
              <p:cNvSpPr/>
              <p:nvPr/>
            </p:nvSpPr>
            <p:spPr>
              <a:xfrm>
                <a:off x="4031415" y="3705977"/>
                <a:ext cx="2040021" cy="204002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IN" sz="2799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5E9B29-DA1D-45B6-AF6F-B6BAB993A266}"/>
                  </a:ext>
                </a:extLst>
              </p:cNvPr>
              <p:cNvSpPr/>
              <p:nvPr/>
            </p:nvSpPr>
            <p:spPr>
              <a:xfrm>
                <a:off x="4357474" y="4032036"/>
                <a:ext cx="1387902" cy="138790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IN" sz="2799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BCC3B1-E9C6-4228-BF57-2F2E7096B9D6}"/>
                  </a:ext>
                </a:extLst>
              </p:cNvPr>
              <p:cNvSpPr/>
              <p:nvPr/>
            </p:nvSpPr>
            <p:spPr>
              <a:xfrm>
                <a:off x="4676402" y="5132502"/>
                <a:ext cx="750048" cy="215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199" dirty="0">
                    <a:latin typeface="Segoe UI" panose="020B0502040204020203" pitchFamily="34" charset="0"/>
                  </a:rPr>
                  <a:t>Awareness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F94057A-C0B7-4B5F-AB74-7FDDFAF661BE}"/>
                  </a:ext>
                </a:extLst>
              </p:cNvPr>
              <p:cNvSpPr/>
              <p:nvPr/>
            </p:nvSpPr>
            <p:spPr>
              <a:xfrm>
                <a:off x="4571120" y="5437889"/>
                <a:ext cx="960610" cy="215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199" dirty="0">
                    <a:latin typeface="Segoe UI" panose="020B0502040204020203" pitchFamily="34" charset="0"/>
                  </a:rPr>
                  <a:t>Consideration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B641EE-0CB0-4C4E-B32B-B36387A144E5}"/>
                  </a:ext>
                </a:extLst>
              </p:cNvPr>
              <p:cNvSpPr/>
              <p:nvPr/>
            </p:nvSpPr>
            <p:spPr>
              <a:xfrm>
                <a:off x="4726380" y="5762980"/>
                <a:ext cx="650091" cy="215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199" dirty="0">
                    <a:latin typeface="Segoe UI" panose="020B0502040204020203" pitchFamily="34" charset="0"/>
                  </a:rPr>
                  <a:t>Purchase</a:t>
                </a: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9AE4FF-5C1C-4494-BBC2-DE7F3E1D1CA7}"/>
                </a:ext>
              </a:extLst>
            </p:cNvPr>
            <p:cNvSpPr/>
            <p:nvPr/>
          </p:nvSpPr>
          <p:spPr>
            <a:xfrm rot="1800000">
              <a:off x="3130871" y="3245123"/>
              <a:ext cx="3053745" cy="1799694"/>
            </a:xfrm>
            <a:custGeom>
              <a:avLst/>
              <a:gdLst>
                <a:gd name="connsiteX0" fmla="*/ 0 w 4162681"/>
                <a:gd name="connsiteY0" fmla="*/ 899843 h 1799685"/>
                <a:gd name="connsiteX1" fmla="*/ 2081341 w 4162681"/>
                <a:gd name="connsiteY1" fmla="*/ 0 h 1799685"/>
                <a:gd name="connsiteX2" fmla="*/ 4162682 w 4162681"/>
                <a:gd name="connsiteY2" fmla="*/ 899843 h 1799685"/>
                <a:gd name="connsiteX3" fmla="*/ 2081341 w 4162681"/>
                <a:gd name="connsiteY3" fmla="*/ 1799686 h 1799685"/>
                <a:gd name="connsiteX4" fmla="*/ 0 w 4162681"/>
                <a:gd name="connsiteY4" fmla="*/ 899843 h 1799685"/>
                <a:gd name="connsiteX0" fmla="*/ 0 w 3053745"/>
                <a:gd name="connsiteY0" fmla="*/ 890184 h 1799694"/>
                <a:gd name="connsiteX1" fmla="*/ 972404 w 3053745"/>
                <a:gd name="connsiteY1" fmla="*/ 4 h 1799694"/>
                <a:gd name="connsiteX2" fmla="*/ 3053745 w 3053745"/>
                <a:gd name="connsiteY2" fmla="*/ 899847 h 1799694"/>
                <a:gd name="connsiteX3" fmla="*/ 972404 w 3053745"/>
                <a:gd name="connsiteY3" fmla="*/ 1799690 h 1799694"/>
                <a:gd name="connsiteX4" fmla="*/ 0 w 3053745"/>
                <a:gd name="connsiteY4" fmla="*/ 890184 h 179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3745" h="1799694">
                  <a:moveTo>
                    <a:pt x="0" y="890184"/>
                  </a:moveTo>
                  <a:cubicBezTo>
                    <a:pt x="0" y="393214"/>
                    <a:pt x="463447" y="-1606"/>
                    <a:pt x="972404" y="4"/>
                  </a:cubicBezTo>
                  <a:cubicBezTo>
                    <a:pt x="1481361" y="1614"/>
                    <a:pt x="3053745" y="402877"/>
                    <a:pt x="3053745" y="899847"/>
                  </a:cubicBezTo>
                  <a:cubicBezTo>
                    <a:pt x="3053745" y="1396817"/>
                    <a:pt x="1481361" y="1801300"/>
                    <a:pt x="972404" y="1799690"/>
                  </a:cubicBezTo>
                  <a:cubicBezTo>
                    <a:pt x="463447" y="1798080"/>
                    <a:pt x="0" y="1387154"/>
                    <a:pt x="0" y="890184"/>
                  </a:cubicBezTo>
                  <a:close/>
                </a:path>
              </a:pathLst>
            </a:custGeom>
            <a:solidFill>
              <a:srgbClr val="8ADDC5">
                <a:alpha val="30196"/>
              </a:srgbClr>
            </a:solidFill>
            <a:ln w="6350">
              <a:solidFill>
                <a:srgbClr val="8497B0">
                  <a:alpha val="43137"/>
                </a:srgb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>
                <a:latin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6E4F951-FF14-487A-8ED4-22E90F435DF7}"/>
                </a:ext>
              </a:extLst>
            </p:cNvPr>
            <p:cNvSpPr/>
            <p:nvPr/>
          </p:nvSpPr>
          <p:spPr>
            <a:xfrm rot="9000000">
              <a:off x="5339810" y="3332704"/>
              <a:ext cx="3084416" cy="1799686"/>
            </a:xfrm>
            <a:custGeom>
              <a:avLst/>
              <a:gdLst>
                <a:gd name="connsiteX0" fmla="*/ 0 w 4162681"/>
                <a:gd name="connsiteY0" fmla="*/ 899843 h 1799685"/>
                <a:gd name="connsiteX1" fmla="*/ 2081341 w 4162681"/>
                <a:gd name="connsiteY1" fmla="*/ 0 h 1799685"/>
                <a:gd name="connsiteX2" fmla="*/ 4162682 w 4162681"/>
                <a:gd name="connsiteY2" fmla="*/ 899843 h 1799685"/>
                <a:gd name="connsiteX3" fmla="*/ 2081341 w 4162681"/>
                <a:gd name="connsiteY3" fmla="*/ 1799686 h 1799685"/>
                <a:gd name="connsiteX4" fmla="*/ 0 w 4162681"/>
                <a:gd name="connsiteY4" fmla="*/ 899843 h 1799685"/>
                <a:gd name="connsiteX0" fmla="*/ 0 w 3084416"/>
                <a:gd name="connsiteY0" fmla="*/ 899130 h 1799686"/>
                <a:gd name="connsiteX1" fmla="*/ 1003075 w 3084416"/>
                <a:gd name="connsiteY1" fmla="*/ 0 h 1799686"/>
                <a:gd name="connsiteX2" fmla="*/ 3084416 w 3084416"/>
                <a:gd name="connsiteY2" fmla="*/ 899843 h 1799686"/>
                <a:gd name="connsiteX3" fmla="*/ 1003075 w 3084416"/>
                <a:gd name="connsiteY3" fmla="*/ 1799686 h 1799686"/>
                <a:gd name="connsiteX4" fmla="*/ 0 w 3084416"/>
                <a:gd name="connsiteY4" fmla="*/ 899130 h 179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4416" h="1799686">
                  <a:moveTo>
                    <a:pt x="0" y="899130"/>
                  </a:moveTo>
                  <a:cubicBezTo>
                    <a:pt x="0" y="402160"/>
                    <a:pt x="489006" y="-119"/>
                    <a:pt x="1003075" y="0"/>
                  </a:cubicBezTo>
                  <a:cubicBezTo>
                    <a:pt x="1517144" y="119"/>
                    <a:pt x="3084416" y="402873"/>
                    <a:pt x="3084416" y="899843"/>
                  </a:cubicBezTo>
                  <a:cubicBezTo>
                    <a:pt x="3084416" y="1396813"/>
                    <a:pt x="1517144" y="1799805"/>
                    <a:pt x="1003075" y="1799686"/>
                  </a:cubicBezTo>
                  <a:cubicBezTo>
                    <a:pt x="489006" y="1799567"/>
                    <a:pt x="0" y="1396100"/>
                    <a:pt x="0" y="899130"/>
                  </a:cubicBezTo>
                  <a:close/>
                </a:path>
              </a:pathLst>
            </a:custGeom>
            <a:solidFill>
              <a:srgbClr val="75DEAB">
                <a:alpha val="30196"/>
              </a:srgbClr>
            </a:solidFill>
            <a:ln w="6350">
              <a:solidFill>
                <a:srgbClr val="8497B0">
                  <a:alpha val="43137"/>
                </a:srgb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>
                <a:latin typeface="Segoe UI" panose="020B0502040204020203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CC24A6C-6BC6-4425-8336-2021D487DFDB}"/>
                </a:ext>
              </a:extLst>
            </p:cNvPr>
            <p:cNvSpPr/>
            <p:nvPr/>
          </p:nvSpPr>
          <p:spPr>
            <a:xfrm rot="5400000">
              <a:off x="4285481" y="2719418"/>
              <a:ext cx="3114927" cy="1799752"/>
            </a:xfrm>
            <a:custGeom>
              <a:avLst/>
              <a:gdLst>
                <a:gd name="connsiteX0" fmla="*/ 0 w 4162680"/>
                <a:gd name="connsiteY0" fmla="*/ 899843 h 1799685"/>
                <a:gd name="connsiteX1" fmla="*/ 2081340 w 4162680"/>
                <a:gd name="connsiteY1" fmla="*/ 0 h 1799685"/>
                <a:gd name="connsiteX2" fmla="*/ 4162680 w 4162680"/>
                <a:gd name="connsiteY2" fmla="*/ 899843 h 1799685"/>
                <a:gd name="connsiteX3" fmla="*/ 2081340 w 4162680"/>
                <a:gd name="connsiteY3" fmla="*/ 1799686 h 1799685"/>
                <a:gd name="connsiteX4" fmla="*/ 0 w 4162680"/>
                <a:gd name="connsiteY4" fmla="*/ 899843 h 1799685"/>
                <a:gd name="connsiteX0" fmla="*/ 0 w 3114927"/>
                <a:gd name="connsiteY0" fmla="*/ 874477 h 1799752"/>
                <a:gd name="connsiteX1" fmla="*/ 1033587 w 3114927"/>
                <a:gd name="connsiteY1" fmla="*/ 34 h 1799752"/>
                <a:gd name="connsiteX2" fmla="*/ 3114927 w 3114927"/>
                <a:gd name="connsiteY2" fmla="*/ 899877 h 1799752"/>
                <a:gd name="connsiteX3" fmla="*/ 1033587 w 3114927"/>
                <a:gd name="connsiteY3" fmla="*/ 1799720 h 1799752"/>
                <a:gd name="connsiteX4" fmla="*/ 0 w 3114927"/>
                <a:gd name="connsiteY4" fmla="*/ 874477 h 179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927" h="1799752">
                  <a:moveTo>
                    <a:pt x="0" y="874477"/>
                  </a:moveTo>
                  <a:cubicBezTo>
                    <a:pt x="0" y="377507"/>
                    <a:pt x="514433" y="-4199"/>
                    <a:pt x="1033587" y="34"/>
                  </a:cubicBezTo>
                  <a:cubicBezTo>
                    <a:pt x="1552741" y="4267"/>
                    <a:pt x="3114927" y="402907"/>
                    <a:pt x="3114927" y="899877"/>
                  </a:cubicBezTo>
                  <a:cubicBezTo>
                    <a:pt x="3114927" y="1396847"/>
                    <a:pt x="1552741" y="1803953"/>
                    <a:pt x="1033587" y="1799720"/>
                  </a:cubicBezTo>
                  <a:cubicBezTo>
                    <a:pt x="514433" y="1795487"/>
                    <a:pt x="0" y="1371447"/>
                    <a:pt x="0" y="874477"/>
                  </a:cubicBezTo>
                  <a:close/>
                </a:path>
              </a:pathLst>
            </a:custGeom>
            <a:solidFill>
              <a:srgbClr val="1F8E97">
                <a:alpha val="30196"/>
              </a:srgbClr>
            </a:solidFill>
            <a:ln w="6350">
              <a:solidFill>
                <a:srgbClr val="8497B0">
                  <a:alpha val="43137"/>
                </a:srgb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599" dirty="0">
                <a:latin typeface="Segoe UI" panose="020B050204020402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3A226EE-CA15-4B3F-92FB-006EB5BB19E2}"/>
                </a:ext>
              </a:extLst>
            </p:cNvPr>
            <p:cNvSpPr/>
            <p:nvPr/>
          </p:nvSpPr>
          <p:spPr>
            <a:xfrm>
              <a:off x="3777005" y="4368846"/>
              <a:ext cx="653554" cy="215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199" dirty="0">
                  <a:latin typeface="Segoe UI" panose="020B0502040204020203" pitchFamily="34" charset="0"/>
                </a:rPr>
                <a:t>Chatbots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968076-C11C-4F43-B2D5-869F2FC0DD81}"/>
                </a:ext>
              </a:extLst>
            </p:cNvPr>
            <p:cNvSpPr/>
            <p:nvPr/>
          </p:nvSpPr>
          <p:spPr>
            <a:xfrm>
              <a:off x="3631382" y="3776138"/>
              <a:ext cx="1214397" cy="384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199" dirty="0">
                  <a:latin typeface="Segoe UI" panose="020B0502040204020203" pitchFamily="34" charset="0"/>
                </a:rPr>
                <a:t>Customer support agents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AEE31C-D058-441E-B1A4-4E42A3FF21A1}"/>
                </a:ext>
              </a:extLst>
            </p:cNvPr>
            <p:cNvSpPr/>
            <p:nvPr/>
          </p:nvSpPr>
          <p:spPr>
            <a:xfrm>
              <a:off x="5031583" y="2943853"/>
              <a:ext cx="376804" cy="215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199" dirty="0">
                  <a:latin typeface="Segoe UI" panose="020B0502040204020203" pitchFamily="34" charset="0"/>
                </a:rPr>
                <a:t>Web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3BCA6D-1305-4627-8D96-EAA197723941}"/>
                </a:ext>
              </a:extLst>
            </p:cNvPr>
            <p:cNvSpPr/>
            <p:nvPr/>
          </p:nvSpPr>
          <p:spPr>
            <a:xfrm>
              <a:off x="5588338" y="2790507"/>
              <a:ext cx="526884" cy="215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199" dirty="0">
                  <a:latin typeface="Segoe UI" panose="020B0502040204020203" pitchFamily="34" charset="0"/>
                </a:rPr>
                <a:t>Mobile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8BD095-05E1-4A15-BB44-70B9946FB372}"/>
                </a:ext>
              </a:extLst>
            </p:cNvPr>
            <p:cNvSpPr/>
            <p:nvPr/>
          </p:nvSpPr>
          <p:spPr>
            <a:xfrm>
              <a:off x="6238141" y="2919023"/>
              <a:ext cx="455532" cy="215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199" dirty="0">
                  <a:latin typeface="Segoe UI" panose="020B0502040204020203" pitchFamily="34" charset="0"/>
                </a:rPr>
                <a:t>Social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0FA1BAB-8A6C-4D8C-8062-148F4916D304}"/>
                </a:ext>
              </a:extLst>
            </p:cNvPr>
            <p:cNvSpPr/>
            <p:nvPr/>
          </p:nvSpPr>
          <p:spPr>
            <a:xfrm>
              <a:off x="6919304" y="3264131"/>
              <a:ext cx="426670" cy="215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199" dirty="0">
                  <a:latin typeface="Segoe UI" panose="020B0502040204020203" pitchFamily="34" charset="0"/>
                </a:rPr>
                <a:t>Email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AE8228-A0C8-45C4-8584-8EBC23BD62D2}"/>
                </a:ext>
              </a:extLst>
            </p:cNvPr>
            <p:cNvSpPr/>
            <p:nvPr/>
          </p:nvSpPr>
          <p:spPr>
            <a:xfrm>
              <a:off x="7163664" y="3746503"/>
              <a:ext cx="695756" cy="215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199" dirty="0">
                  <a:latin typeface="Segoe UI" panose="020B0502040204020203" pitchFamily="34" charset="0"/>
                </a:rPr>
                <a:t>SMS/ text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D30424D-6217-40C7-85F4-7C8BC1CD26B9}"/>
                </a:ext>
              </a:extLst>
            </p:cNvPr>
            <p:cNvSpPr/>
            <p:nvPr/>
          </p:nvSpPr>
          <p:spPr>
            <a:xfrm>
              <a:off x="7277925" y="4335319"/>
              <a:ext cx="807226" cy="215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199" dirty="0">
                  <a:latin typeface="Segoe UI" panose="020B0502040204020203" pitchFamily="34" charset="0"/>
                </a:rPr>
                <a:t>Call centres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643ECA-D602-4D17-8A0D-D1ACDB5F0F90}"/>
                </a:ext>
              </a:extLst>
            </p:cNvPr>
            <p:cNvGrpSpPr/>
            <p:nvPr/>
          </p:nvGrpSpPr>
          <p:grpSpPr>
            <a:xfrm>
              <a:off x="5414296" y="4288503"/>
              <a:ext cx="874968" cy="874968"/>
              <a:chOff x="5414296" y="4288503"/>
              <a:chExt cx="874968" cy="87496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141A926-A886-4094-B63F-691CA88E9F45}"/>
                  </a:ext>
                </a:extLst>
              </p:cNvPr>
              <p:cNvSpPr/>
              <p:nvPr/>
            </p:nvSpPr>
            <p:spPr>
              <a:xfrm>
                <a:off x="5414296" y="4288503"/>
                <a:ext cx="874968" cy="8749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IN" sz="2799" dirty="0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  <a:p>
                <a:pPr algn="ctr"/>
                <a:endParaRPr lang="en-IN" sz="2799" dirty="0">
                  <a:solidFill>
                    <a:schemeClr val="tx1"/>
                  </a:solidFill>
                  <a:latin typeface="Segoe UI" panose="020B0502040204020203" pitchFamily="34" charset="0"/>
                </a:endParaRPr>
              </a:p>
              <a:p>
                <a:pPr algn="ctr"/>
                <a:r>
                  <a:rPr lang="en-IN" sz="2199" dirty="0">
                    <a:solidFill>
                      <a:schemeClr val="tx1"/>
                    </a:solidFill>
                    <a:latin typeface="Segoe UI" panose="020B0502040204020203" pitchFamily="34" charset="0"/>
                  </a:rPr>
                  <a:t>Customer</a:t>
                </a: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9BA48DF5-A67B-4AEF-A01F-9E6EEAE33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77709" y="4488347"/>
                <a:ext cx="548143" cy="2892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343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EAFB-55D2-41ED-918A-83CA25AF1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43110246"/>
      </p:ext>
    </p:extLst>
  </p:cSld>
  <p:clrMapOvr>
    <a:masterClrMapping/>
  </p:clrMapOvr>
</p:sld>
</file>

<file path=ppt/theme/theme1.xml><?xml version="1.0" encoding="utf-8"?>
<a:theme xmlns:a="http://schemas.openxmlformats.org/drawingml/2006/main" name="Bi2i Template">
  <a:themeElements>
    <a:clrScheme name="Bi2i Color Palette">
      <a:dk1>
        <a:srgbClr val="445469"/>
      </a:dk1>
      <a:lt1>
        <a:sysClr val="window" lastClr="FFFFFF"/>
      </a:lt1>
      <a:dk2>
        <a:srgbClr val="44546A"/>
      </a:dk2>
      <a:lt2>
        <a:srgbClr val="E7E6E6"/>
      </a:lt2>
      <a:accent1>
        <a:srgbClr val="2BB673"/>
      </a:accent1>
      <a:accent2>
        <a:srgbClr val="A0CC3A"/>
      </a:accent2>
      <a:accent3>
        <a:srgbClr val="29BECA"/>
      </a:accent3>
      <a:accent4>
        <a:srgbClr val="3CC69E"/>
      </a:accent4>
      <a:accent5>
        <a:srgbClr val="445469"/>
      </a:accent5>
      <a:accent6>
        <a:srgbClr val="F2F2F2"/>
      </a:accent6>
      <a:hlink>
        <a:srgbClr val="3CC69E"/>
      </a:hlink>
      <a:folHlink>
        <a:srgbClr val="445469"/>
      </a:folHlink>
    </a:clrScheme>
    <a:fontScheme name="Bi2i 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909500-ABE0-4BF4-8BA8-20DF6DC0E486}" vid="{5D396257-85BD-4C4A-9EFB-D1A45C0D80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Bi2i_Powerpoint_Template_Blank_v1 03 Nov 18</Template>
  <TotalTime>30972</TotalTime>
  <Words>326</Words>
  <Application>Microsoft Office PowerPoint</Application>
  <PresentationFormat>Custom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Wingdings</vt:lpstr>
      <vt:lpstr>Bi2i Template</vt:lpstr>
      <vt:lpstr>BRIDGEpersona overview</vt:lpstr>
      <vt:lpstr>Agenda</vt:lpstr>
      <vt:lpstr>PowerPoint Presentation</vt:lpstr>
      <vt:lpstr>BRIDGEpersona: “selling at the point of service”</vt:lpstr>
      <vt:lpstr>Conceptual view</vt:lpstr>
      <vt:lpstr>Architecture</vt:lpstr>
      <vt:lpstr>Built for any enterprise </vt:lpstr>
      <vt:lpstr>BRIDGEpersona vision: “synchronous personalization for digital financial services brands”</vt:lpstr>
      <vt:lpstr>Q&amp;A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BRIDGEi2i</dc:creator>
  <cp:keywords/>
  <dc:description/>
  <cp:lastModifiedBy>sekhar Ramgam</cp:lastModifiedBy>
  <cp:revision>3661</cp:revision>
  <dcterms:created xsi:type="dcterms:W3CDTF">2014-11-12T21:47:38Z</dcterms:created>
  <dcterms:modified xsi:type="dcterms:W3CDTF">2019-03-07T11:27:44Z</dcterms:modified>
  <cp:category/>
</cp:coreProperties>
</file>