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4"/>
  </p:notesMasterIdLst>
  <p:sldIdLst>
    <p:sldId id="256" r:id="rId2"/>
    <p:sldId id="262" r:id="rId3"/>
    <p:sldId id="265" r:id="rId4"/>
    <p:sldId id="263" r:id="rId5"/>
    <p:sldId id="2463" r:id="rId6"/>
    <p:sldId id="266" r:id="rId7"/>
    <p:sldId id="2464" r:id="rId8"/>
    <p:sldId id="267" r:id="rId9"/>
    <p:sldId id="258" r:id="rId10"/>
    <p:sldId id="2465" r:id="rId11"/>
    <p:sldId id="2466" r:id="rId12"/>
    <p:sldId id="24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2" autoAdjust="0"/>
    <p:restoredTop sz="94660"/>
  </p:normalViewPr>
  <p:slideViewPr>
    <p:cSldViewPr snapToGrid="0">
      <p:cViewPr>
        <p:scale>
          <a:sx n="70" d="100"/>
          <a:sy n="70" d="100"/>
        </p:scale>
        <p:origin x="51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Boston%20Scientific\Market%20views\onco\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s\Boston%20Scientific\Market%20views\onco\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rojects\Boston%20Scientific\Market%20views\onco\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rojects\Boston%20Scientific\Market%20views\onco\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urnendu.sekhar.das\Documents\Projects\Ibrance%20Pfizer\Br%20Ca%20Research\GBCS_data.xls"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worksheet!$B$1</c:f>
              <c:strCache>
                <c:ptCount val="1"/>
                <c:pt idx="0">
                  <c:v>New cases (mn)</c:v>
                </c:pt>
              </c:strCache>
            </c:strRef>
          </c:tx>
          <c:spPr>
            <a:solidFill>
              <a:schemeClr val="accent1">
                <a:lumMod val="60000"/>
                <a:lumOff val="40000"/>
              </a:schemeClr>
            </a:solidFill>
            <a:ln>
              <a:noFill/>
            </a:ln>
            <a:effectLst/>
          </c:spPr>
          <c:invertIfNegative val="0"/>
          <c:cat>
            <c:numRef>
              <c:f>worksheet!$A$2:$A$8</c:f>
              <c:numCache>
                <c:formatCode>General</c:formatCode>
                <c:ptCount val="7"/>
                <c:pt idx="0">
                  <c:v>2010</c:v>
                </c:pt>
                <c:pt idx="1">
                  <c:v>2011</c:v>
                </c:pt>
                <c:pt idx="2">
                  <c:v>2012</c:v>
                </c:pt>
                <c:pt idx="3">
                  <c:v>2013</c:v>
                </c:pt>
                <c:pt idx="4">
                  <c:v>2014</c:v>
                </c:pt>
                <c:pt idx="5">
                  <c:v>2015</c:v>
                </c:pt>
                <c:pt idx="6">
                  <c:v>2016</c:v>
                </c:pt>
              </c:numCache>
            </c:numRef>
          </c:cat>
          <c:val>
            <c:numRef>
              <c:f>worksheet!$B$2:$B$8</c:f>
              <c:numCache>
                <c:formatCode>_(* #,##0.00_);_(* \(#,##0.00\);_(* "-"??_);_(@_)</c:formatCode>
                <c:ptCount val="7"/>
                <c:pt idx="0">
                  <c:v>1.55</c:v>
                </c:pt>
                <c:pt idx="1">
                  <c:v>1.6</c:v>
                </c:pt>
                <c:pt idx="2">
                  <c:v>1.62</c:v>
                </c:pt>
                <c:pt idx="3">
                  <c:v>1.65</c:v>
                </c:pt>
                <c:pt idx="4">
                  <c:v>1.7</c:v>
                </c:pt>
                <c:pt idx="5">
                  <c:v>1.72</c:v>
                </c:pt>
                <c:pt idx="6">
                  <c:v>1.75</c:v>
                </c:pt>
              </c:numCache>
            </c:numRef>
          </c:val>
          <c:extLst>
            <c:ext xmlns:c16="http://schemas.microsoft.com/office/drawing/2014/chart" uri="{C3380CC4-5D6E-409C-BE32-E72D297353CC}">
              <c16:uniqueId val="{00000000-4F4E-4E48-B3CD-EADA2348FFA6}"/>
            </c:ext>
          </c:extLst>
        </c:ser>
        <c:ser>
          <c:idx val="1"/>
          <c:order val="1"/>
          <c:tx>
            <c:strRef>
              <c:f>worksheet!$C$1</c:f>
              <c:strCache>
                <c:ptCount val="1"/>
                <c:pt idx="0">
                  <c:v>Deaths (mn)</c:v>
                </c:pt>
              </c:strCache>
            </c:strRef>
          </c:tx>
          <c:spPr>
            <a:solidFill>
              <a:schemeClr val="tx2">
                <a:lumMod val="60000"/>
                <a:lumOff val="40000"/>
              </a:schemeClr>
            </a:solidFill>
            <a:ln>
              <a:noFill/>
            </a:ln>
            <a:effectLst/>
          </c:spPr>
          <c:invertIfNegative val="0"/>
          <c:cat>
            <c:numRef>
              <c:f>worksheet!$A$2:$A$8</c:f>
              <c:numCache>
                <c:formatCode>General</c:formatCode>
                <c:ptCount val="7"/>
                <c:pt idx="0">
                  <c:v>2010</c:v>
                </c:pt>
                <c:pt idx="1">
                  <c:v>2011</c:v>
                </c:pt>
                <c:pt idx="2">
                  <c:v>2012</c:v>
                </c:pt>
                <c:pt idx="3">
                  <c:v>2013</c:v>
                </c:pt>
                <c:pt idx="4">
                  <c:v>2014</c:v>
                </c:pt>
                <c:pt idx="5">
                  <c:v>2015</c:v>
                </c:pt>
                <c:pt idx="6">
                  <c:v>2016</c:v>
                </c:pt>
              </c:numCache>
            </c:numRef>
          </c:cat>
          <c:val>
            <c:numRef>
              <c:f>worksheet!$C$2:$C$8</c:f>
              <c:numCache>
                <c:formatCode>_(* #,##0.00_);_(* \(#,##0.00\);_(* "-"??_);_(@_)</c:formatCode>
                <c:ptCount val="7"/>
                <c:pt idx="0">
                  <c:v>0.56999999999999995</c:v>
                </c:pt>
                <c:pt idx="1">
                  <c:v>0.57499999999999996</c:v>
                </c:pt>
                <c:pt idx="2">
                  <c:v>0.57899999999999996</c:v>
                </c:pt>
                <c:pt idx="3">
                  <c:v>0.58099999999999996</c:v>
                </c:pt>
                <c:pt idx="4">
                  <c:v>0.58499999999999996</c:v>
                </c:pt>
                <c:pt idx="5">
                  <c:v>0.59</c:v>
                </c:pt>
                <c:pt idx="6">
                  <c:v>0.59899999999999998</c:v>
                </c:pt>
              </c:numCache>
            </c:numRef>
          </c:val>
          <c:extLst>
            <c:ext xmlns:c16="http://schemas.microsoft.com/office/drawing/2014/chart" uri="{C3380CC4-5D6E-409C-BE32-E72D297353CC}">
              <c16:uniqueId val="{00000001-4F4E-4E48-B3CD-EADA2348FFA6}"/>
            </c:ext>
          </c:extLst>
        </c:ser>
        <c:dLbls>
          <c:showLegendKey val="0"/>
          <c:showVal val="0"/>
          <c:showCatName val="0"/>
          <c:showSerName val="0"/>
          <c:showPercent val="0"/>
          <c:showBubbleSize val="0"/>
        </c:dLbls>
        <c:gapWidth val="50"/>
        <c:axId val="439007264"/>
        <c:axId val="439012752"/>
      </c:barChart>
      <c:catAx>
        <c:axId val="439007264"/>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439012752"/>
        <c:crosses val="autoZero"/>
        <c:auto val="1"/>
        <c:lblAlgn val="ctr"/>
        <c:lblOffset val="100"/>
        <c:noMultiLvlLbl val="0"/>
      </c:catAx>
      <c:valAx>
        <c:axId val="439012752"/>
        <c:scaling>
          <c:orientation val="minMax"/>
        </c:scaling>
        <c:delete val="0"/>
        <c:axPos val="l"/>
        <c:numFmt formatCode="_(* #,##0.00_);_(* \(#,##0.00\);_(* &quot;-&quot;??_);_(@_)"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439007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'cases by sites'!$D$1</c:f>
              <c:strCache>
                <c:ptCount val="1"/>
                <c:pt idx="0">
                  <c:v>New cases</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'cases by sites'!$A$2:$A$11</c:f>
              <c:strCache>
                <c:ptCount val="10"/>
                <c:pt idx="0">
                  <c:v>Digestive system</c:v>
                </c:pt>
                <c:pt idx="1">
                  <c:v>Genital system</c:v>
                </c:pt>
                <c:pt idx="2">
                  <c:v>Breast</c:v>
                </c:pt>
                <c:pt idx="3">
                  <c:v>Respiratory system</c:v>
                </c:pt>
                <c:pt idx="4">
                  <c:v>Urinary system</c:v>
                </c:pt>
                <c:pt idx="5">
                  <c:v>Skin</c:v>
                </c:pt>
                <c:pt idx="6">
                  <c:v>Lymphoma</c:v>
                </c:pt>
                <c:pt idx="7">
                  <c:v>Leukemia</c:v>
                </c:pt>
                <c:pt idx="8">
                  <c:v>Endocrine system</c:v>
                </c:pt>
                <c:pt idx="9">
                  <c:v>Others</c:v>
                </c:pt>
              </c:strCache>
            </c:strRef>
          </c:cat>
          <c:val>
            <c:numRef>
              <c:f>'cases by sites'!$D$2:$D$11</c:f>
              <c:numCache>
                <c:formatCode>0%</c:formatCode>
                <c:ptCount val="10"/>
                <c:pt idx="0">
                  <c:v>0.18382500977036678</c:v>
                </c:pt>
                <c:pt idx="1">
                  <c:v>0.16568173474342424</c:v>
                </c:pt>
                <c:pt idx="2">
                  <c:v>0.15110316323026091</c:v>
                </c:pt>
                <c:pt idx="3">
                  <c:v>0.14399152050592737</c:v>
                </c:pt>
                <c:pt idx="4">
                  <c:v>8.683783559729509E-2</c:v>
                </c:pt>
                <c:pt idx="5">
                  <c:v>5.6466798517272827E-2</c:v>
                </c:pt>
                <c:pt idx="6">
                  <c:v>4.7667546986582029E-2</c:v>
                </c:pt>
                <c:pt idx="7">
                  <c:v>3.6789871978588094E-2</c:v>
                </c:pt>
                <c:pt idx="8">
                  <c:v>3.5084498869006026E-2</c:v>
                </c:pt>
                <c:pt idx="9">
                  <c:v>9.2552019801276655E-2</c:v>
                </c:pt>
              </c:numCache>
            </c:numRef>
          </c:val>
          <c:extLst>
            <c:ext xmlns:c16="http://schemas.microsoft.com/office/drawing/2014/chart" uri="{C3380CC4-5D6E-409C-BE32-E72D297353CC}">
              <c16:uniqueId val="{00000000-DA8F-4738-9190-A1B4E0D4633A}"/>
            </c:ext>
          </c:extLst>
        </c:ser>
        <c:dLbls>
          <c:showLegendKey val="0"/>
          <c:showVal val="0"/>
          <c:showCatName val="0"/>
          <c:showSerName val="0"/>
          <c:showPercent val="0"/>
          <c:showBubbleSize val="0"/>
        </c:dLbls>
        <c:gapWidth val="50"/>
        <c:axId val="358971024"/>
        <c:axId val="358971416"/>
      </c:barChart>
      <c:catAx>
        <c:axId val="358971024"/>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58971416"/>
        <c:crosses val="autoZero"/>
        <c:auto val="1"/>
        <c:lblAlgn val="ctr"/>
        <c:lblOffset val="100"/>
        <c:noMultiLvlLbl val="0"/>
      </c:catAx>
      <c:valAx>
        <c:axId val="358971416"/>
        <c:scaling>
          <c:orientation val="minMax"/>
        </c:scaling>
        <c:delete val="1"/>
        <c:axPos val="t"/>
        <c:numFmt formatCode="0%" sourceLinked="1"/>
        <c:majorTickMark val="none"/>
        <c:minorTickMark val="none"/>
        <c:tickLblPos val="nextTo"/>
        <c:crossAx val="358971024"/>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'cases by sites'!$M$1</c:f>
              <c:strCache>
                <c:ptCount val="1"/>
                <c:pt idx="0">
                  <c:v>Deaths</c:v>
                </c:pt>
              </c:strCache>
            </c:strRef>
          </c:tx>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'cases by sites'!$K$2:$K$11</c:f>
              <c:strCache>
                <c:ptCount val="10"/>
                <c:pt idx="0">
                  <c:v>Respiratory system</c:v>
                </c:pt>
                <c:pt idx="1">
                  <c:v>Digestive system</c:v>
                </c:pt>
                <c:pt idx="2">
                  <c:v>Genital system</c:v>
                </c:pt>
                <c:pt idx="3">
                  <c:v>Breast</c:v>
                </c:pt>
                <c:pt idx="4">
                  <c:v>Urinary system</c:v>
                </c:pt>
                <c:pt idx="5">
                  <c:v>Leukemia</c:v>
                </c:pt>
                <c:pt idx="6">
                  <c:v>Lymphoma</c:v>
                </c:pt>
                <c:pt idx="7">
                  <c:v>Skin</c:v>
                </c:pt>
                <c:pt idx="8">
                  <c:v>Endocrine system</c:v>
                </c:pt>
                <c:pt idx="9">
                  <c:v>Others</c:v>
                </c:pt>
              </c:strCache>
            </c:strRef>
          </c:cat>
          <c:val>
            <c:numRef>
              <c:f>'cases by sites'!$M$2:$M$11</c:f>
              <c:numCache>
                <c:formatCode>0%</c:formatCode>
                <c:ptCount val="10"/>
                <c:pt idx="0">
                  <c:v>0.26695733209079414</c:v>
                </c:pt>
                <c:pt idx="1">
                  <c:v>0.26243093922651933</c:v>
                </c:pt>
                <c:pt idx="2">
                  <c:v>9.8349197896558604E-2</c:v>
                </c:pt>
                <c:pt idx="3">
                  <c:v>6.8345204020501898E-2</c:v>
                </c:pt>
                <c:pt idx="4">
                  <c:v>5.3567862610663652E-2</c:v>
                </c:pt>
                <c:pt idx="5">
                  <c:v>4.0770818078945614E-2</c:v>
                </c:pt>
                <c:pt idx="6">
                  <c:v>3.5295879651201491E-2</c:v>
                </c:pt>
                <c:pt idx="7">
                  <c:v>2.261532317113759E-2</c:v>
                </c:pt>
                <c:pt idx="8">
                  <c:v>5.0089862211276041E-3</c:v>
                </c:pt>
                <c:pt idx="9">
                  <c:v>0.14665845703255009</c:v>
                </c:pt>
              </c:numCache>
            </c:numRef>
          </c:val>
          <c:extLst>
            <c:ext xmlns:c16="http://schemas.microsoft.com/office/drawing/2014/chart" uri="{C3380CC4-5D6E-409C-BE32-E72D297353CC}">
              <c16:uniqueId val="{00000000-A337-40B9-876B-BBE54900EFBC}"/>
            </c:ext>
          </c:extLst>
        </c:ser>
        <c:dLbls>
          <c:showLegendKey val="0"/>
          <c:showVal val="0"/>
          <c:showCatName val="0"/>
          <c:showSerName val="0"/>
          <c:showPercent val="0"/>
          <c:showBubbleSize val="0"/>
        </c:dLbls>
        <c:gapWidth val="50"/>
        <c:axId val="358972200"/>
        <c:axId val="358972592"/>
      </c:barChart>
      <c:catAx>
        <c:axId val="358972200"/>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58972592"/>
        <c:crosses val="autoZero"/>
        <c:auto val="1"/>
        <c:lblAlgn val="ctr"/>
        <c:lblOffset val="100"/>
        <c:noMultiLvlLbl val="0"/>
      </c:catAx>
      <c:valAx>
        <c:axId val="358972592"/>
        <c:scaling>
          <c:orientation val="minMax"/>
        </c:scaling>
        <c:delete val="1"/>
        <c:axPos val="t"/>
        <c:numFmt formatCode="0%" sourceLinked="1"/>
        <c:majorTickMark val="none"/>
        <c:minorTickMark val="none"/>
        <c:tickLblPos val="nextTo"/>
        <c:crossAx val="358972200"/>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'Most selling drugs'!$E$2</c:f>
              <c:strCache>
                <c:ptCount val="1"/>
                <c:pt idx="0">
                  <c:v>Sales (2015) bn USD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selling drugs'!$A$3:$A$12</c:f>
              <c:strCache>
                <c:ptCount val="10"/>
                <c:pt idx="0">
                  <c:v>Avastin</c:v>
                </c:pt>
                <c:pt idx="1">
                  <c:v>Herceptin</c:v>
                </c:pt>
                <c:pt idx="2">
                  <c:v>Revlimid</c:v>
                </c:pt>
                <c:pt idx="3">
                  <c:v>MabThera</c:v>
                </c:pt>
                <c:pt idx="4">
                  <c:v>Glivec</c:v>
                </c:pt>
                <c:pt idx="5">
                  <c:v>Alimta</c:v>
                </c:pt>
                <c:pt idx="6">
                  <c:v>Zytiga</c:v>
                </c:pt>
                <c:pt idx="7">
                  <c:v>Tasigna</c:v>
                </c:pt>
                <c:pt idx="8">
                  <c:v>Sandostatin</c:v>
                </c:pt>
                <c:pt idx="9">
                  <c:v>Afinitor</c:v>
                </c:pt>
              </c:strCache>
            </c:strRef>
          </c:cat>
          <c:val>
            <c:numRef>
              <c:f>'Most selling drugs'!$E$3:$E$12</c:f>
              <c:numCache>
                <c:formatCode>"$"#,##0.0_);\("$"#,##0.0\)</c:formatCode>
                <c:ptCount val="10"/>
                <c:pt idx="0">
                  <c:v>6.4169999999999998</c:v>
                </c:pt>
                <c:pt idx="1">
                  <c:v>6.2759999999999998</c:v>
                </c:pt>
                <c:pt idx="2">
                  <c:v>5.8010000000000002</c:v>
                </c:pt>
                <c:pt idx="3">
                  <c:v>5.4139999999999997</c:v>
                </c:pt>
                <c:pt idx="4">
                  <c:v>4.6580000000000004</c:v>
                </c:pt>
                <c:pt idx="5">
                  <c:v>2.4929999999999999</c:v>
                </c:pt>
                <c:pt idx="6">
                  <c:v>2.2309999999999999</c:v>
                </c:pt>
                <c:pt idx="7">
                  <c:v>1.6319999999999999</c:v>
                </c:pt>
                <c:pt idx="8">
                  <c:v>1.63</c:v>
                </c:pt>
                <c:pt idx="9">
                  <c:v>1.607</c:v>
                </c:pt>
              </c:numCache>
            </c:numRef>
          </c:val>
          <c:extLst>
            <c:ext xmlns:c16="http://schemas.microsoft.com/office/drawing/2014/chart" uri="{C3380CC4-5D6E-409C-BE32-E72D297353CC}">
              <c16:uniqueId val="{00000000-E784-49FD-B132-4162BC3BB73F}"/>
            </c:ext>
          </c:extLst>
        </c:ser>
        <c:ser>
          <c:idx val="1"/>
          <c:order val="1"/>
          <c:tx>
            <c:strRef>
              <c:f>'Most selling drugs'!$F$2</c:f>
              <c:strCache>
                <c:ptCount val="1"/>
                <c:pt idx="0">
                  <c:v>Sales (2014) bn USD</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selling drugs'!$A$3:$A$12</c:f>
              <c:strCache>
                <c:ptCount val="10"/>
                <c:pt idx="0">
                  <c:v>Avastin</c:v>
                </c:pt>
                <c:pt idx="1">
                  <c:v>Herceptin</c:v>
                </c:pt>
                <c:pt idx="2">
                  <c:v>Revlimid</c:v>
                </c:pt>
                <c:pt idx="3">
                  <c:v>MabThera</c:v>
                </c:pt>
                <c:pt idx="4">
                  <c:v>Glivec</c:v>
                </c:pt>
                <c:pt idx="5">
                  <c:v>Alimta</c:v>
                </c:pt>
                <c:pt idx="6">
                  <c:v>Zytiga</c:v>
                </c:pt>
                <c:pt idx="7">
                  <c:v>Tasigna</c:v>
                </c:pt>
                <c:pt idx="8">
                  <c:v>Sandostatin</c:v>
                </c:pt>
                <c:pt idx="9">
                  <c:v>Afinitor</c:v>
                </c:pt>
              </c:strCache>
            </c:strRef>
          </c:cat>
          <c:val>
            <c:numRef>
              <c:f>'Most selling drugs'!$F$3:$F$12</c:f>
              <c:numCache>
                <c:formatCode>"$"#,##0.0_);\("$"#,##0.0\)</c:formatCode>
                <c:ptCount val="10"/>
                <c:pt idx="0">
                  <c:v>5.8390000000000004</c:v>
                </c:pt>
                <c:pt idx="1">
                  <c:v>5.71</c:v>
                </c:pt>
                <c:pt idx="2">
                  <c:v>4.9800000000000004</c:v>
                </c:pt>
                <c:pt idx="3">
                  <c:v>5.0990000000000002</c:v>
                </c:pt>
                <c:pt idx="4">
                  <c:v>4.7460000000000004</c:v>
                </c:pt>
                <c:pt idx="5">
                  <c:v>2.7919999999999998</c:v>
                </c:pt>
                <c:pt idx="6">
                  <c:v>2.2370000000000001</c:v>
                </c:pt>
                <c:pt idx="7">
                  <c:v>1.5289999999999999</c:v>
                </c:pt>
                <c:pt idx="8">
                  <c:v>1.65</c:v>
                </c:pt>
                <c:pt idx="9">
                  <c:v>1.575</c:v>
                </c:pt>
              </c:numCache>
            </c:numRef>
          </c:val>
          <c:extLst>
            <c:ext xmlns:c16="http://schemas.microsoft.com/office/drawing/2014/chart" uri="{C3380CC4-5D6E-409C-BE32-E72D297353CC}">
              <c16:uniqueId val="{00000001-E784-49FD-B132-4162BC3BB73F}"/>
            </c:ext>
          </c:extLst>
        </c:ser>
        <c:dLbls>
          <c:showLegendKey val="0"/>
          <c:showVal val="0"/>
          <c:showCatName val="0"/>
          <c:showSerName val="0"/>
          <c:showPercent val="0"/>
          <c:showBubbleSize val="0"/>
        </c:dLbls>
        <c:gapWidth val="50"/>
        <c:axId val="358973376"/>
        <c:axId val="358973768"/>
      </c:barChart>
      <c:catAx>
        <c:axId val="3589733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58973768"/>
        <c:crosses val="autoZero"/>
        <c:auto val="1"/>
        <c:lblAlgn val="ctr"/>
        <c:lblOffset val="100"/>
        <c:noMultiLvlLbl val="0"/>
      </c:catAx>
      <c:valAx>
        <c:axId val="358973768"/>
        <c:scaling>
          <c:orientation val="minMax"/>
        </c:scaling>
        <c:delete val="1"/>
        <c:axPos val="t"/>
        <c:numFmt formatCode="&quot;$&quot;#,##0.0_);\(&quot;$&quot;#,##0.0\)" sourceLinked="1"/>
        <c:majorTickMark val="none"/>
        <c:minorTickMark val="none"/>
        <c:tickLblPos val="nextTo"/>
        <c:crossAx val="358973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8014184397163122E-2"/>
          <c:y val="3.0245746691871456E-2"/>
          <c:w val="0.86897178477690284"/>
          <c:h val="0.92816635160680527"/>
        </c:manualLayout>
      </c:layout>
      <c:barChart>
        <c:barDir val="col"/>
        <c:grouping val="stacked"/>
        <c:varyColors val="0"/>
        <c:ser>
          <c:idx val="0"/>
          <c:order val="0"/>
          <c:tx>
            <c:strRef>
              <c:f>Sheet1!$B$2</c:f>
              <c:strCache>
                <c:ptCount val="1"/>
                <c:pt idx="0">
                  <c:v>HR+/HER2 -</c:v>
                </c:pt>
              </c:strCache>
            </c:strRef>
          </c:tx>
          <c:spPr>
            <a:solidFill>
              <a:schemeClr val="accent1">
                <a:shade val="58000"/>
              </a:schemeClr>
            </a:solidFill>
            <a:ln>
              <a:noFill/>
            </a:ln>
            <a:effectLst/>
          </c:spPr>
          <c:invertIfNegative val="0"/>
          <c:dLbls>
            <c:dLbl>
              <c:idx val="0"/>
              <c:layout>
                <c:manualLayout>
                  <c:x val="-8.3330052493438313E-3"/>
                  <c:y val="-0.10722251789775032"/>
                </c:manualLayout>
              </c:layout>
              <c:tx>
                <c:rich>
                  <a:bodyPr/>
                  <a:lstStyle/>
                  <a:p>
                    <a:fld id="{28BF200A-79DD-4588-876B-61E9D5EB6103}" type="VALUE">
                      <a:rPr lang="en-US" smtClean="0"/>
                      <a:pPr/>
                      <a:t>[VALUE]</a:t>
                    </a:fld>
                    <a:r>
                      <a:rPr lang="en-US"/>
                      <a:t>%</a:t>
                    </a:r>
                  </a:p>
                </c:rich>
              </c:tx>
              <c:dLblPos val="ctr"/>
              <c:showLegendKey val="0"/>
              <c:showVal val="1"/>
              <c:showCatName val="0"/>
              <c:showSerName val="0"/>
              <c:showPercent val="0"/>
              <c:showBubbleSize val="0"/>
              <c:extLst>
                <c:ext xmlns:c15="http://schemas.microsoft.com/office/drawing/2012/chart" uri="{CE6537A1-D6FC-4f65-9D91-7224C49458BB}">
                  <c15:layout>
                    <c:manualLayout>
                      <c:w val="0.27187969924812028"/>
                      <c:h val="8.6843100189035904E-2"/>
                    </c:manualLayout>
                  </c15:layout>
                  <c15:dlblFieldTable/>
                  <c15:showDataLabelsRange val="0"/>
                </c:ext>
                <c:ext xmlns:c16="http://schemas.microsoft.com/office/drawing/2014/chart" uri="{C3380CC4-5D6E-409C-BE32-E72D297353CC}">
                  <c16:uniqueId val="{00000004-FA7B-4572-8FF1-A087857249CF}"/>
                </c:ext>
              </c:extLst>
            </c:dLbl>
            <c:spPr>
              <a:noFill/>
              <a:ln>
                <a:noFill/>
              </a:ln>
              <a:effectLst/>
            </c:spPr>
            <c:txPr>
              <a:bodyPr rot="0" spcFirstLastPara="1" vertOverflow="ellipsis" vert="horz" wrap="square" anchor="ctr" anchorCtr="1"/>
              <a:lstStyle/>
              <a:p>
                <a:pPr>
                  <a:defRPr sz="11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f>
              <c:numCache>
                <c:formatCode>General</c:formatCode>
                <c:ptCount val="1"/>
                <c:pt idx="0">
                  <c:v>73</c:v>
                </c:pt>
              </c:numCache>
            </c:numRef>
          </c:val>
          <c:extLst>
            <c:ext xmlns:c16="http://schemas.microsoft.com/office/drawing/2014/chart" uri="{C3380CC4-5D6E-409C-BE32-E72D297353CC}">
              <c16:uniqueId val="{00000000-FA7B-4572-8FF1-A087857249CF}"/>
            </c:ext>
          </c:extLst>
        </c:ser>
        <c:ser>
          <c:idx val="1"/>
          <c:order val="1"/>
          <c:tx>
            <c:strRef>
              <c:f>Sheet1!$B$3</c:f>
              <c:strCache>
                <c:ptCount val="1"/>
                <c:pt idx="0">
                  <c:v>HR-/HER2 -</c:v>
                </c:pt>
              </c:strCache>
            </c:strRef>
          </c:tx>
          <c:spPr>
            <a:solidFill>
              <a:schemeClr val="accent1">
                <a:shade val="86000"/>
              </a:schemeClr>
            </a:solidFill>
            <a:ln>
              <a:noFill/>
            </a:ln>
            <a:effectLst/>
          </c:spPr>
          <c:invertIfNegative val="0"/>
          <c:dLbls>
            <c:dLbl>
              <c:idx val="0"/>
              <c:tx>
                <c:rich>
                  <a:bodyPr/>
                  <a:lstStyle/>
                  <a:p>
                    <a:fld id="{F1543CBF-01CA-4CAC-B072-7145E9C0E6A5}" type="VALUE">
                      <a:rPr lang="en-US" smtClean="0"/>
                      <a:pPr/>
                      <a:t>[VALUE]</a:t>
                    </a:fld>
                    <a:r>
                      <a:rPr lang="en-US"/>
                      <a:t>%</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A7B-4572-8FF1-A087857249CF}"/>
                </c:ext>
              </c:extLst>
            </c:dLbl>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Sheet1!$C$3</c:f>
              <c:numCache>
                <c:formatCode>General</c:formatCode>
                <c:ptCount val="1"/>
                <c:pt idx="0">
                  <c:v>13</c:v>
                </c:pt>
              </c:numCache>
            </c:numRef>
          </c:val>
          <c:extLst>
            <c:ext xmlns:c16="http://schemas.microsoft.com/office/drawing/2014/chart" uri="{C3380CC4-5D6E-409C-BE32-E72D297353CC}">
              <c16:uniqueId val="{00000001-FA7B-4572-8FF1-A087857249CF}"/>
            </c:ext>
          </c:extLst>
        </c:ser>
        <c:ser>
          <c:idx val="2"/>
          <c:order val="2"/>
          <c:tx>
            <c:strRef>
              <c:f>Sheet1!$B$4</c:f>
              <c:strCache>
                <c:ptCount val="1"/>
                <c:pt idx="0">
                  <c:v>HR+/HER2 +</c:v>
                </c:pt>
              </c:strCache>
            </c:strRef>
          </c:tx>
          <c:spPr>
            <a:solidFill>
              <a:schemeClr val="accent1">
                <a:tint val="86000"/>
              </a:schemeClr>
            </a:solidFill>
            <a:ln>
              <a:noFill/>
            </a:ln>
            <a:effectLst/>
          </c:spPr>
          <c:invertIfNegative val="0"/>
          <c:dLbls>
            <c:dLbl>
              <c:idx val="0"/>
              <c:layout>
                <c:manualLayout>
                  <c:x val="3.9468750612104461E-7"/>
                  <c:y val="3.2514177693761816E-3"/>
                </c:manualLayout>
              </c:layout>
              <c:tx>
                <c:rich>
                  <a:bodyPr/>
                  <a:lstStyle/>
                  <a:p>
                    <a:fld id="{3637127E-DCDE-4721-BCA4-A1D0D3317609}" type="VALUE">
                      <a:rPr lang="en-US" smtClean="0"/>
                      <a:pPr/>
                      <a:t>[VALUE]</a:t>
                    </a:fld>
                    <a:r>
                      <a:rPr lang="en-US"/>
                      <a:t>%</a:t>
                    </a:r>
                  </a:p>
                </c:rich>
              </c:tx>
              <c:dLblPos val="ctr"/>
              <c:showLegendKey val="0"/>
              <c:showVal val="1"/>
              <c:showCatName val="0"/>
              <c:showSerName val="0"/>
              <c:showPercent val="0"/>
              <c:showBubbleSize val="0"/>
              <c:extLst>
                <c:ext xmlns:c15="http://schemas.microsoft.com/office/drawing/2012/chart" uri="{CE6537A1-D6FC-4f65-9D91-7224C49458BB}">
                  <c15:layout>
                    <c:manualLayout>
                      <c:w val="0.27187969924812028"/>
                      <c:h val="5.2816635160680532E-2"/>
                    </c:manualLayout>
                  </c15:layout>
                  <c15:dlblFieldTable/>
                  <c15:showDataLabelsRange val="0"/>
                </c:ext>
                <c:ext xmlns:c16="http://schemas.microsoft.com/office/drawing/2014/chart" uri="{C3380CC4-5D6E-409C-BE32-E72D297353CC}">
                  <c16:uniqueId val="{00000006-FA7B-4572-8FF1-A087857249CF}"/>
                </c:ext>
              </c:extLst>
            </c:dLbl>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Sheet1!$C$4</c:f>
              <c:numCache>
                <c:formatCode>General</c:formatCode>
                <c:ptCount val="1"/>
                <c:pt idx="0">
                  <c:v>10</c:v>
                </c:pt>
              </c:numCache>
            </c:numRef>
          </c:val>
          <c:extLst>
            <c:ext xmlns:c16="http://schemas.microsoft.com/office/drawing/2014/chart" uri="{C3380CC4-5D6E-409C-BE32-E72D297353CC}">
              <c16:uniqueId val="{00000002-FA7B-4572-8FF1-A087857249CF}"/>
            </c:ext>
          </c:extLst>
        </c:ser>
        <c:ser>
          <c:idx val="3"/>
          <c:order val="3"/>
          <c:tx>
            <c:strRef>
              <c:f>Sheet1!$B$5</c:f>
              <c:strCache>
                <c:ptCount val="1"/>
                <c:pt idx="0">
                  <c:v>HR-/HER2 +</c:v>
                </c:pt>
              </c:strCache>
            </c:strRef>
          </c:tx>
          <c:spPr>
            <a:solidFill>
              <a:schemeClr val="accent1">
                <a:tint val="58000"/>
              </a:schemeClr>
            </a:solidFill>
            <a:ln>
              <a:noFill/>
            </a:ln>
            <a:effectLst/>
          </c:spPr>
          <c:invertIfNegative val="0"/>
          <c:dLbls>
            <c:dLbl>
              <c:idx val="0"/>
              <c:tx>
                <c:rich>
                  <a:bodyPr/>
                  <a:lstStyle/>
                  <a:p>
                    <a:r>
                      <a:rPr lang="en-US"/>
                      <a:t>5%</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A7B-4572-8FF1-A087857249CF}"/>
                </c:ext>
              </c:extLst>
            </c:dLbl>
            <c:spPr>
              <a:noFill/>
              <a:ln>
                <a:noFill/>
              </a:ln>
              <a:effectLst/>
            </c:spPr>
            <c:txPr>
              <a:bodyPr rot="0" spcFirstLastPara="1" vertOverflow="ellipsis" vert="horz" wrap="square" anchor="ctr" anchorCtr="0"/>
              <a:lstStyle/>
              <a:p>
                <a:pPr algn="ct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Sheet1!$C$5</c:f>
              <c:numCache>
                <c:formatCode>General</c:formatCode>
                <c:ptCount val="1"/>
                <c:pt idx="0">
                  <c:v>5</c:v>
                </c:pt>
              </c:numCache>
            </c:numRef>
          </c:val>
          <c:extLst>
            <c:ext xmlns:c16="http://schemas.microsoft.com/office/drawing/2014/chart" uri="{C3380CC4-5D6E-409C-BE32-E72D297353CC}">
              <c16:uniqueId val="{00000003-FA7B-4572-8FF1-A087857249CF}"/>
            </c:ext>
          </c:extLst>
        </c:ser>
        <c:dLbls>
          <c:dLblPos val="ctr"/>
          <c:showLegendKey val="0"/>
          <c:showVal val="1"/>
          <c:showCatName val="0"/>
          <c:showSerName val="0"/>
          <c:showPercent val="0"/>
          <c:showBubbleSize val="0"/>
        </c:dLbls>
        <c:gapWidth val="50"/>
        <c:overlap val="100"/>
        <c:axId val="484239760"/>
        <c:axId val="484236152"/>
      </c:barChart>
      <c:catAx>
        <c:axId val="484239760"/>
        <c:scaling>
          <c:orientation val="minMax"/>
        </c:scaling>
        <c:delete val="1"/>
        <c:axPos val="b"/>
        <c:numFmt formatCode="General" sourceLinked="1"/>
        <c:majorTickMark val="none"/>
        <c:minorTickMark val="none"/>
        <c:tickLblPos val="nextTo"/>
        <c:crossAx val="484236152"/>
        <c:crosses val="autoZero"/>
        <c:auto val="1"/>
        <c:lblAlgn val="ctr"/>
        <c:lblOffset val="100"/>
        <c:noMultiLvlLbl val="0"/>
      </c:catAx>
      <c:valAx>
        <c:axId val="484236152"/>
        <c:scaling>
          <c:orientation val="minMax"/>
          <c:max val="100"/>
        </c:scaling>
        <c:delete val="1"/>
        <c:axPos val="l"/>
        <c:majorGridlines>
          <c:spPr>
            <a:ln w="9525" cap="flat" cmpd="sng" algn="ctr">
              <a:noFill/>
              <a:round/>
            </a:ln>
            <a:effectLst/>
          </c:spPr>
        </c:majorGridlines>
        <c:numFmt formatCode="General" sourceLinked="1"/>
        <c:majorTickMark val="none"/>
        <c:minorTickMark val="none"/>
        <c:tickLblPos val="nextTo"/>
        <c:crossAx val="484239760"/>
        <c:crosses val="autoZero"/>
        <c:crossBetween val="between"/>
      </c:valAx>
      <c:spPr>
        <a:noFill/>
        <a:ln>
          <a:noFill/>
        </a:ln>
        <a:effectLst/>
      </c:spPr>
    </c:plotArea>
    <c:legend>
      <c:legendPos val="l"/>
      <c:legendEntry>
        <c:idx val="0"/>
        <c:txPr>
          <a:bodyPr rot="-5400000" spcFirstLastPara="1" vertOverflow="ellipsis"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5400000" spcFirstLastPara="1" vertOverflow="ellipsis"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5400000" spcFirstLastPara="1" vertOverflow="ellipsis"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5400000" spcFirstLastPara="1" vertOverflow="ellipsis"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3.3823490813648299E-2"/>
          <c:y val="8.2219083984586179E-4"/>
          <c:w val="0.11354485101127067"/>
          <c:h val="0.89326599925098082"/>
        </c:manualLayout>
      </c:layout>
      <c:overlay val="0"/>
      <c:spPr>
        <a:noFill/>
        <a:ln>
          <a:noFill/>
        </a:ln>
        <a:effectLst/>
      </c:spPr>
      <c:txPr>
        <a:bodyPr rot="-54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b="1"/>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image" Target="../media/image14.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image" Target="../media/image14.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2102C-6732-4260-8FF2-6A1AFAE3F5A3}"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en-US"/>
        </a:p>
      </dgm:t>
    </dgm:pt>
    <dgm:pt modelId="{E2A609EE-D9EE-402E-80A1-E4288865FA45}">
      <dgm:prSet phldrT="[Text]" custT="1"/>
      <dgm:spPr/>
      <dgm:t>
        <a:bodyPr/>
        <a:lstStyle/>
        <a:p>
          <a:r>
            <a:rPr lang="en-US" sz="1100" b="1" dirty="0"/>
            <a:t>Descriptive</a:t>
          </a:r>
        </a:p>
        <a:p>
          <a:r>
            <a:rPr lang="en-US" sz="1100" b="1" dirty="0"/>
            <a:t>Predictive </a:t>
          </a:r>
        </a:p>
        <a:p>
          <a:r>
            <a:rPr lang="en-US" sz="1100" b="1" dirty="0"/>
            <a:t>Prescriptive</a:t>
          </a:r>
        </a:p>
      </dgm:t>
    </dgm:pt>
    <dgm:pt modelId="{C0FC57A9-2219-4136-AAD1-65D551C98441}" type="parTrans" cxnId="{F0F7F81A-3BF1-43BD-A558-CD82A9711162}">
      <dgm:prSet/>
      <dgm:spPr/>
      <dgm:t>
        <a:bodyPr/>
        <a:lstStyle/>
        <a:p>
          <a:endParaRPr lang="en-US"/>
        </a:p>
      </dgm:t>
    </dgm:pt>
    <dgm:pt modelId="{D13EC150-D293-49A3-9039-D0A64C9A04EF}" type="sibTrans" cxnId="{F0F7F81A-3BF1-43BD-A558-CD82A9711162}">
      <dgm:prSet/>
      <dgm:spPr/>
      <dgm:t>
        <a:bodyPr/>
        <a:lstStyle/>
        <a:p>
          <a:endParaRPr lang="en-US"/>
        </a:p>
      </dgm:t>
    </dgm:pt>
    <dgm:pt modelId="{D4659139-F900-4440-95E2-7141C7AD1023}">
      <dgm:prSet phldrT="[Text]" custT="1"/>
      <dgm:spPr/>
      <dgm:t>
        <a:bodyPr/>
        <a:lstStyle/>
        <a:p>
          <a:r>
            <a:rPr lang="en-US" sz="2000" b="1" dirty="0"/>
            <a:t>BUSINESS PROBLEMS</a:t>
          </a:r>
        </a:p>
      </dgm:t>
    </dgm:pt>
    <dgm:pt modelId="{F7694EE5-2189-4703-9D8E-2F2795A88C0F}" type="parTrans" cxnId="{FAB25CA4-696D-4D6F-943D-A4FFB325B20E}">
      <dgm:prSet/>
      <dgm:spPr/>
      <dgm:t>
        <a:bodyPr/>
        <a:lstStyle/>
        <a:p>
          <a:endParaRPr lang="en-US"/>
        </a:p>
      </dgm:t>
    </dgm:pt>
    <dgm:pt modelId="{3D524503-FBAD-4535-B6A2-9B384B9D8A94}" type="sibTrans" cxnId="{FAB25CA4-696D-4D6F-943D-A4FFB325B20E}">
      <dgm:prSet/>
      <dgm:spPr/>
      <dgm:t>
        <a:bodyPr/>
        <a:lstStyle/>
        <a:p>
          <a:endParaRPr lang="en-US"/>
        </a:p>
      </dgm:t>
    </dgm:pt>
    <dgm:pt modelId="{C24628E8-756D-43C6-8D65-8BE6F69E3FE7}">
      <dgm:prSet phldrT="[Text]" custT="1"/>
      <dgm:spPr/>
      <dgm:t>
        <a:bodyPr/>
        <a:lstStyle/>
        <a:p>
          <a:r>
            <a:rPr lang="en-US" sz="2000" b="1" dirty="0"/>
            <a:t>DATA </a:t>
          </a:r>
          <a:br>
            <a:rPr lang="en-US" sz="2000" b="1" dirty="0"/>
          </a:br>
          <a:r>
            <a:rPr lang="en-US" sz="2000" b="1" dirty="0"/>
            <a:t>SOURCES</a:t>
          </a:r>
        </a:p>
      </dgm:t>
    </dgm:pt>
    <dgm:pt modelId="{BC0CB602-91AF-4C42-BFA6-F1B018DEEC75}" type="parTrans" cxnId="{991FDA48-EEAC-4289-BF35-FBAADF4FBA66}">
      <dgm:prSet/>
      <dgm:spPr/>
      <dgm:t>
        <a:bodyPr/>
        <a:lstStyle/>
        <a:p>
          <a:endParaRPr lang="en-US"/>
        </a:p>
      </dgm:t>
    </dgm:pt>
    <dgm:pt modelId="{802900A1-5602-44F1-B108-3DD3D9EFD307}" type="sibTrans" cxnId="{991FDA48-EEAC-4289-BF35-FBAADF4FBA66}">
      <dgm:prSet/>
      <dgm:spPr/>
      <dgm:t>
        <a:bodyPr/>
        <a:lstStyle/>
        <a:p>
          <a:endParaRPr lang="en-US"/>
        </a:p>
      </dgm:t>
    </dgm:pt>
    <dgm:pt modelId="{CCA8BF3C-E6B5-4C18-BD1C-04CD326DBFE6}">
      <dgm:prSet phldrT="[Text]" custT="1"/>
      <dgm:spPr/>
      <dgm:t>
        <a:bodyPr/>
        <a:lstStyle/>
        <a:p>
          <a:r>
            <a:rPr lang="en-US" sz="2000" b="1" dirty="0"/>
            <a:t>ACTIONABLE</a:t>
          </a:r>
          <a:br>
            <a:rPr lang="en-US" sz="2000" b="1" dirty="0"/>
          </a:br>
          <a:r>
            <a:rPr lang="en-US" sz="2000" b="1" dirty="0"/>
            <a:t>INSIGHTS</a:t>
          </a:r>
        </a:p>
      </dgm:t>
    </dgm:pt>
    <dgm:pt modelId="{10787A4F-D677-4171-8AB2-E7B4685D9DF6}" type="parTrans" cxnId="{550A284B-47A1-4195-A782-58A5C0A87794}">
      <dgm:prSet/>
      <dgm:spPr/>
      <dgm:t>
        <a:bodyPr/>
        <a:lstStyle/>
        <a:p>
          <a:endParaRPr lang="en-US"/>
        </a:p>
      </dgm:t>
    </dgm:pt>
    <dgm:pt modelId="{84B68914-7029-4813-85F9-D8FDD53869D2}" type="sibTrans" cxnId="{550A284B-47A1-4195-A782-58A5C0A87794}">
      <dgm:prSet/>
      <dgm:spPr/>
      <dgm:t>
        <a:bodyPr/>
        <a:lstStyle/>
        <a:p>
          <a:endParaRPr lang="en-US"/>
        </a:p>
      </dgm:t>
    </dgm:pt>
    <dgm:pt modelId="{AA3A6631-7728-4B2F-93AA-1E3F8C97C1FA}">
      <dgm:prSet phldrT="[Text]" custT="1"/>
      <dgm:spPr/>
      <dgm:t>
        <a:bodyPr/>
        <a:lstStyle/>
        <a:p>
          <a:r>
            <a:rPr lang="en-US" sz="2000" b="1" dirty="0"/>
            <a:t>ANALYTICS</a:t>
          </a:r>
          <a:br>
            <a:rPr lang="en-US" sz="2000" b="1" dirty="0"/>
          </a:br>
          <a:r>
            <a:rPr lang="en-US" sz="2000" b="1" dirty="0"/>
            <a:t>ALGORITHMS</a:t>
          </a:r>
        </a:p>
      </dgm:t>
    </dgm:pt>
    <dgm:pt modelId="{5874D7C1-A7EE-44B4-8955-67B454AEFC62}" type="parTrans" cxnId="{D9F14E97-1740-4450-8279-8FFA48F38ACA}">
      <dgm:prSet/>
      <dgm:spPr/>
      <dgm:t>
        <a:bodyPr/>
        <a:lstStyle/>
        <a:p>
          <a:endParaRPr lang="en-US"/>
        </a:p>
      </dgm:t>
    </dgm:pt>
    <dgm:pt modelId="{2DECCBBF-60DD-4855-AC6E-B99B1C8D32EC}" type="sibTrans" cxnId="{D9F14E97-1740-4450-8279-8FFA48F38ACA}">
      <dgm:prSet/>
      <dgm:spPr/>
      <dgm:t>
        <a:bodyPr/>
        <a:lstStyle/>
        <a:p>
          <a:endParaRPr lang="en-US"/>
        </a:p>
      </dgm:t>
    </dgm:pt>
    <dgm:pt modelId="{C5B86F28-BC5D-405E-AE6E-D11846EF5850}" type="pres">
      <dgm:prSet presAssocID="{5FD2102C-6732-4260-8FF2-6A1AFAE3F5A3}" presName="diagram" presStyleCnt="0">
        <dgm:presLayoutVars>
          <dgm:chMax val="1"/>
          <dgm:dir/>
          <dgm:animLvl val="ctr"/>
          <dgm:resizeHandles val="exact"/>
        </dgm:presLayoutVars>
      </dgm:prSet>
      <dgm:spPr/>
    </dgm:pt>
    <dgm:pt modelId="{1D0FBF7E-35C6-4FDD-A9BA-CD3CA4C62B0D}" type="pres">
      <dgm:prSet presAssocID="{5FD2102C-6732-4260-8FF2-6A1AFAE3F5A3}" presName="matrix" presStyleCnt="0"/>
      <dgm:spPr/>
    </dgm:pt>
    <dgm:pt modelId="{A689CBF2-3987-402B-94C5-FD3B697AD573}" type="pres">
      <dgm:prSet presAssocID="{5FD2102C-6732-4260-8FF2-6A1AFAE3F5A3}" presName="tile1" presStyleLbl="node1" presStyleIdx="0" presStyleCnt="4"/>
      <dgm:spPr/>
    </dgm:pt>
    <dgm:pt modelId="{9079F66D-BF96-4719-AD28-3D94A909548D}" type="pres">
      <dgm:prSet presAssocID="{5FD2102C-6732-4260-8FF2-6A1AFAE3F5A3}" presName="tile1text" presStyleLbl="node1" presStyleIdx="0" presStyleCnt="4">
        <dgm:presLayoutVars>
          <dgm:chMax val="0"/>
          <dgm:chPref val="0"/>
          <dgm:bulletEnabled val="1"/>
        </dgm:presLayoutVars>
      </dgm:prSet>
      <dgm:spPr/>
    </dgm:pt>
    <dgm:pt modelId="{ED4A662B-3AA1-4611-A95C-991F364B5310}" type="pres">
      <dgm:prSet presAssocID="{5FD2102C-6732-4260-8FF2-6A1AFAE3F5A3}" presName="tile2" presStyleLbl="node1" presStyleIdx="1" presStyleCnt="4" custLinFactNeighborX="0"/>
      <dgm:spPr/>
    </dgm:pt>
    <dgm:pt modelId="{723DE19C-F1F5-49D3-8B39-0B14AE8CBA33}" type="pres">
      <dgm:prSet presAssocID="{5FD2102C-6732-4260-8FF2-6A1AFAE3F5A3}" presName="tile2text" presStyleLbl="node1" presStyleIdx="1" presStyleCnt="4">
        <dgm:presLayoutVars>
          <dgm:chMax val="0"/>
          <dgm:chPref val="0"/>
          <dgm:bulletEnabled val="1"/>
        </dgm:presLayoutVars>
      </dgm:prSet>
      <dgm:spPr/>
    </dgm:pt>
    <dgm:pt modelId="{B9B9CF19-01A0-4715-BEB3-3122E04E406D}" type="pres">
      <dgm:prSet presAssocID="{5FD2102C-6732-4260-8FF2-6A1AFAE3F5A3}" presName="tile3" presStyleLbl="node1" presStyleIdx="2" presStyleCnt="4"/>
      <dgm:spPr/>
    </dgm:pt>
    <dgm:pt modelId="{4D7B4A64-5F87-4457-B0F8-20250A11ECE5}" type="pres">
      <dgm:prSet presAssocID="{5FD2102C-6732-4260-8FF2-6A1AFAE3F5A3}" presName="tile3text" presStyleLbl="node1" presStyleIdx="2" presStyleCnt="4">
        <dgm:presLayoutVars>
          <dgm:chMax val="0"/>
          <dgm:chPref val="0"/>
          <dgm:bulletEnabled val="1"/>
        </dgm:presLayoutVars>
      </dgm:prSet>
      <dgm:spPr/>
    </dgm:pt>
    <dgm:pt modelId="{65594F3D-D2CD-4DDB-BF03-25E7630135D3}" type="pres">
      <dgm:prSet presAssocID="{5FD2102C-6732-4260-8FF2-6A1AFAE3F5A3}" presName="tile4" presStyleLbl="node1" presStyleIdx="3" presStyleCnt="4"/>
      <dgm:spPr/>
    </dgm:pt>
    <dgm:pt modelId="{662F2A1E-8BB2-4BEB-99DA-5AB97A69990C}" type="pres">
      <dgm:prSet presAssocID="{5FD2102C-6732-4260-8FF2-6A1AFAE3F5A3}" presName="tile4text" presStyleLbl="node1" presStyleIdx="3" presStyleCnt="4">
        <dgm:presLayoutVars>
          <dgm:chMax val="0"/>
          <dgm:chPref val="0"/>
          <dgm:bulletEnabled val="1"/>
        </dgm:presLayoutVars>
      </dgm:prSet>
      <dgm:spPr/>
    </dgm:pt>
    <dgm:pt modelId="{4714C8D0-EFFF-4423-8964-3CCB56930D60}" type="pres">
      <dgm:prSet presAssocID="{5FD2102C-6732-4260-8FF2-6A1AFAE3F5A3}" presName="centerTile" presStyleLbl="fgShp" presStyleIdx="0" presStyleCnt="1">
        <dgm:presLayoutVars>
          <dgm:chMax val="0"/>
          <dgm:chPref val="0"/>
        </dgm:presLayoutVars>
      </dgm:prSet>
      <dgm:spPr/>
    </dgm:pt>
  </dgm:ptLst>
  <dgm:cxnLst>
    <dgm:cxn modelId="{02DD9E05-85C9-476B-9DA1-C2505EA0D400}" type="presOf" srcId="{D4659139-F900-4440-95E2-7141C7AD1023}" destId="{A689CBF2-3987-402B-94C5-FD3B697AD573}" srcOrd="0" destOrd="0" presId="urn:microsoft.com/office/officeart/2005/8/layout/matrix1"/>
    <dgm:cxn modelId="{08648407-5999-4208-8F4C-EF3033AD4AC5}" type="presOf" srcId="{E2A609EE-D9EE-402E-80A1-E4288865FA45}" destId="{4714C8D0-EFFF-4423-8964-3CCB56930D60}" srcOrd="0" destOrd="0" presId="urn:microsoft.com/office/officeart/2005/8/layout/matrix1"/>
    <dgm:cxn modelId="{F0F7F81A-3BF1-43BD-A558-CD82A9711162}" srcId="{5FD2102C-6732-4260-8FF2-6A1AFAE3F5A3}" destId="{E2A609EE-D9EE-402E-80A1-E4288865FA45}" srcOrd="0" destOrd="0" parTransId="{C0FC57A9-2219-4136-AAD1-65D551C98441}" sibTransId="{D13EC150-D293-49A3-9039-D0A64C9A04EF}"/>
    <dgm:cxn modelId="{8258B828-50F9-4FD6-AB72-81D1AB6E4F3F}" type="presOf" srcId="{5FD2102C-6732-4260-8FF2-6A1AFAE3F5A3}" destId="{C5B86F28-BC5D-405E-AE6E-D11846EF5850}" srcOrd="0" destOrd="0" presId="urn:microsoft.com/office/officeart/2005/8/layout/matrix1"/>
    <dgm:cxn modelId="{2E98F32A-47E2-46C2-AFA9-515529AECFC1}" type="presOf" srcId="{AA3A6631-7728-4B2F-93AA-1E3F8C97C1FA}" destId="{662F2A1E-8BB2-4BEB-99DA-5AB97A69990C}" srcOrd="1" destOrd="0" presId="urn:microsoft.com/office/officeart/2005/8/layout/matrix1"/>
    <dgm:cxn modelId="{E783B848-24B6-471F-9B43-64AC5B462FE5}" type="presOf" srcId="{CCA8BF3C-E6B5-4C18-BD1C-04CD326DBFE6}" destId="{4D7B4A64-5F87-4457-B0F8-20250A11ECE5}" srcOrd="1" destOrd="0" presId="urn:microsoft.com/office/officeart/2005/8/layout/matrix1"/>
    <dgm:cxn modelId="{991FDA48-EEAC-4289-BF35-FBAADF4FBA66}" srcId="{E2A609EE-D9EE-402E-80A1-E4288865FA45}" destId="{C24628E8-756D-43C6-8D65-8BE6F69E3FE7}" srcOrd="1" destOrd="0" parTransId="{BC0CB602-91AF-4C42-BFA6-F1B018DEEC75}" sibTransId="{802900A1-5602-44F1-B108-3DD3D9EFD307}"/>
    <dgm:cxn modelId="{550A284B-47A1-4195-A782-58A5C0A87794}" srcId="{E2A609EE-D9EE-402E-80A1-E4288865FA45}" destId="{CCA8BF3C-E6B5-4C18-BD1C-04CD326DBFE6}" srcOrd="2" destOrd="0" parTransId="{10787A4F-D677-4171-8AB2-E7B4685D9DF6}" sibTransId="{84B68914-7029-4813-85F9-D8FDD53869D2}"/>
    <dgm:cxn modelId="{D17AFD6E-A969-4BE2-A0D0-0B8013DFBFC2}" type="presOf" srcId="{C24628E8-756D-43C6-8D65-8BE6F69E3FE7}" destId="{ED4A662B-3AA1-4611-A95C-991F364B5310}" srcOrd="0" destOrd="0" presId="urn:microsoft.com/office/officeart/2005/8/layout/matrix1"/>
    <dgm:cxn modelId="{9E183878-82DF-4B5D-A9F5-49988D1D3E35}" type="presOf" srcId="{C24628E8-756D-43C6-8D65-8BE6F69E3FE7}" destId="{723DE19C-F1F5-49D3-8B39-0B14AE8CBA33}" srcOrd="1" destOrd="0" presId="urn:microsoft.com/office/officeart/2005/8/layout/matrix1"/>
    <dgm:cxn modelId="{D9F14E97-1740-4450-8279-8FFA48F38ACA}" srcId="{E2A609EE-D9EE-402E-80A1-E4288865FA45}" destId="{AA3A6631-7728-4B2F-93AA-1E3F8C97C1FA}" srcOrd="3" destOrd="0" parTransId="{5874D7C1-A7EE-44B4-8955-67B454AEFC62}" sibTransId="{2DECCBBF-60DD-4855-AC6E-B99B1C8D32EC}"/>
    <dgm:cxn modelId="{0DE7029A-5BB4-4128-83B2-323A67D2FC69}" type="presOf" srcId="{CCA8BF3C-E6B5-4C18-BD1C-04CD326DBFE6}" destId="{B9B9CF19-01A0-4715-BEB3-3122E04E406D}" srcOrd="0" destOrd="0" presId="urn:microsoft.com/office/officeart/2005/8/layout/matrix1"/>
    <dgm:cxn modelId="{FAB25CA4-696D-4D6F-943D-A4FFB325B20E}" srcId="{E2A609EE-D9EE-402E-80A1-E4288865FA45}" destId="{D4659139-F900-4440-95E2-7141C7AD1023}" srcOrd="0" destOrd="0" parTransId="{F7694EE5-2189-4703-9D8E-2F2795A88C0F}" sibTransId="{3D524503-FBAD-4535-B6A2-9B384B9D8A94}"/>
    <dgm:cxn modelId="{32A9CEDF-F312-47D1-88BC-DF95F004CB97}" type="presOf" srcId="{D4659139-F900-4440-95E2-7141C7AD1023}" destId="{9079F66D-BF96-4719-AD28-3D94A909548D}" srcOrd="1" destOrd="0" presId="urn:microsoft.com/office/officeart/2005/8/layout/matrix1"/>
    <dgm:cxn modelId="{45E1EEE5-B288-423C-BBD9-860B215136AE}" type="presOf" srcId="{AA3A6631-7728-4B2F-93AA-1E3F8C97C1FA}" destId="{65594F3D-D2CD-4DDB-BF03-25E7630135D3}" srcOrd="0" destOrd="0" presId="urn:microsoft.com/office/officeart/2005/8/layout/matrix1"/>
    <dgm:cxn modelId="{C5CA7CC7-CDB1-431B-A438-873ACD575990}" type="presParOf" srcId="{C5B86F28-BC5D-405E-AE6E-D11846EF5850}" destId="{1D0FBF7E-35C6-4FDD-A9BA-CD3CA4C62B0D}" srcOrd="0" destOrd="0" presId="urn:microsoft.com/office/officeart/2005/8/layout/matrix1"/>
    <dgm:cxn modelId="{F84C17CE-09E6-4A1F-9306-D4B25F08CBD8}" type="presParOf" srcId="{1D0FBF7E-35C6-4FDD-A9BA-CD3CA4C62B0D}" destId="{A689CBF2-3987-402B-94C5-FD3B697AD573}" srcOrd="0" destOrd="0" presId="urn:microsoft.com/office/officeart/2005/8/layout/matrix1"/>
    <dgm:cxn modelId="{A20EFE76-7215-408A-8F28-1D68DBB2395C}" type="presParOf" srcId="{1D0FBF7E-35C6-4FDD-A9BA-CD3CA4C62B0D}" destId="{9079F66D-BF96-4719-AD28-3D94A909548D}" srcOrd="1" destOrd="0" presId="urn:microsoft.com/office/officeart/2005/8/layout/matrix1"/>
    <dgm:cxn modelId="{95BA406D-520B-4B56-B289-59E1A385F0EA}" type="presParOf" srcId="{1D0FBF7E-35C6-4FDD-A9BA-CD3CA4C62B0D}" destId="{ED4A662B-3AA1-4611-A95C-991F364B5310}" srcOrd="2" destOrd="0" presId="urn:microsoft.com/office/officeart/2005/8/layout/matrix1"/>
    <dgm:cxn modelId="{FE2ABE99-E030-4CAB-97BC-B73DE4C69D8A}" type="presParOf" srcId="{1D0FBF7E-35C6-4FDD-A9BA-CD3CA4C62B0D}" destId="{723DE19C-F1F5-49D3-8B39-0B14AE8CBA33}" srcOrd="3" destOrd="0" presId="urn:microsoft.com/office/officeart/2005/8/layout/matrix1"/>
    <dgm:cxn modelId="{B43466DE-3F23-4D51-AD1B-8568EAFA627F}" type="presParOf" srcId="{1D0FBF7E-35C6-4FDD-A9BA-CD3CA4C62B0D}" destId="{B9B9CF19-01A0-4715-BEB3-3122E04E406D}" srcOrd="4" destOrd="0" presId="urn:microsoft.com/office/officeart/2005/8/layout/matrix1"/>
    <dgm:cxn modelId="{E678FA9F-C1F3-442A-A0AC-FAA15ECA2F5A}" type="presParOf" srcId="{1D0FBF7E-35C6-4FDD-A9BA-CD3CA4C62B0D}" destId="{4D7B4A64-5F87-4457-B0F8-20250A11ECE5}" srcOrd="5" destOrd="0" presId="urn:microsoft.com/office/officeart/2005/8/layout/matrix1"/>
    <dgm:cxn modelId="{6D2777B8-4B54-42BA-A55C-922288C1E7E5}" type="presParOf" srcId="{1D0FBF7E-35C6-4FDD-A9BA-CD3CA4C62B0D}" destId="{65594F3D-D2CD-4DDB-BF03-25E7630135D3}" srcOrd="6" destOrd="0" presId="urn:microsoft.com/office/officeart/2005/8/layout/matrix1"/>
    <dgm:cxn modelId="{5A19B2DF-5277-4201-9D2B-B02E16038F0D}" type="presParOf" srcId="{1D0FBF7E-35C6-4FDD-A9BA-CD3CA4C62B0D}" destId="{662F2A1E-8BB2-4BEB-99DA-5AB97A69990C}" srcOrd="7" destOrd="0" presId="urn:microsoft.com/office/officeart/2005/8/layout/matrix1"/>
    <dgm:cxn modelId="{5B1EE796-884B-43CD-B22F-53B90EE3B451}" type="presParOf" srcId="{C5B86F28-BC5D-405E-AE6E-D11846EF5850}" destId="{4714C8D0-EFFF-4423-8964-3CCB56930D6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56014F-F0D3-4368-9B25-049BEB2ADD6C}"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AB9FF35D-D911-4E30-901D-5EA4974DA087}">
      <dgm:prSet phldrT="[Text]"/>
      <dgm:spPr/>
      <dgm:t>
        <a:bodyPr/>
        <a:lstStyle/>
        <a:p>
          <a:r>
            <a:rPr lang="en-US" b="1" dirty="0">
              <a:solidFill>
                <a:schemeClr val="accent4">
                  <a:lumMod val="75000"/>
                </a:schemeClr>
              </a:solidFill>
            </a:rPr>
            <a:t>PROGNOSIS</a:t>
          </a:r>
        </a:p>
      </dgm:t>
    </dgm:pt>
    <dgm:pt modelId="{4836F6FF-475A-4A2E-BE23-95D05BB2941F}" type="parTrans" cxnId="{BDA838D2-7A30-42A3-B909-425C217F27A3}">
      <dgm:prSet/>
      <dgm:spPr/>
      <dgm:t>
        <a:bodyPr/>
        <a:lstStyle/>
        <a:p>
          <a:endParaRPr lang="en-US"/>
        </a:p>
      </dgm:t>
    </dgm:pt>
    <dgm:pt modelId="{8CB9436D-6CB7-4DA5-BD22-1C1CC31CF898}" type="sibTrans" cxnId="{BDA838D2-7A30-42A3-B909-425C217F27A3}">
      <dgm:prSet/>
      <dgm:spPr/>
      <dgm:t>
        <a:bodyPr/>
        <a:lstStyle/>
        <a:p>
          <a:endParaRPr lang="en-US"/>
        </a:p>
      </dgm:t>
    </dgm:pt>
    <dgm:pt modelId="{7F28B4E9-8C9B-4713-B161-0263447A68F0}">
      <dgm:prSet phldrT="[Text]" custT="1"/>
      <dgm:spPr/>
      <dgm:t>
        <a:bodyPr/>
        <a:lstStyle/>
        <a:p>
          <a:r>
            <a:rPr lang="en-US" sz="1400" b="0" i="0" dirty="0"/>
            <a:t>A machine-learning model can learn the patterns of health trajectories of vast numbers of patients. This facility can help physicians to anticipate future events at an expert level, drawing from information well beyond the individual physician’s practice experience. For example, how likely is it that a patient will be able to return to work, or how quickly will the disease progress?</a:t>
          </a:r>
          <a:endParaRPr lang="en-US" sz="1400" dirty="0"/>
        </a:p>
      </dgm:t>
    </dgm:pt>
    <dgm:pt modelId="{1D24A02D-8920-4D79-9D45-7F76A491A9B7}" type="parTrans" cxnId="{73DF35CA-E346-4717-A4B4-BDD4A5C00A2F}">
      <dgm:prSet/>
      <dgm:spPr/>
      <dgm:t>
        <a:bodyPr/>
        <a:lstStyle/>
        <a:p>
          <a:endParaRPr lang="en-US"/>
        </a:p>
      </dgm:t>
    </dgm:pt>
    <dgm:pt modelId="{4338421F-B0A2-405F-A1FB-8B8CE918DF90}" type="sibTrans" cxnId="{73DF35CA-E346-4717-A4B4-BDD4A5C00A2F}">
      <dgm:prSet/>
      <dgm:spPr/>
      <dgm:t>
        <a:bodyPr/>
        <a:lstStyle/>
        <a:p>
          <a:endParaRPr lang="en-US"/>
        </a:p>
      </dgm:t>
    </dgm:pt>
    <dgm:pt modelId="{D795CFDA-E161-420F-971D-3D25DB1291DD}">
      <dgm:prSet phldrT="[Text]"/>
      <dgm:spPr/>
      <dgm:t>
        <a:bodyPr/>
        <a:lstStyle/>
        <a:p>
          <a:pPr>
            <a:buFont typeface="Wingdings" panose="05000000000000000000" pitchFamily="2" charset="2"/>
            <a:buChar char="§"/>
          </a:pPr>
          <a:r>
            <a:rPr lang="en-US" b="1" dirty="0">
              <a:solidFill>
                <a:schemeClr val="accent4">
                  <a:lumMod val="75000"/>
                </a:schemeClr>
              </a:solidFill>
            </a:rPr>
            <a:t>DIAGNOSIS</a:t>
          </a:r>
        </a:p>
      </dgm:t>
    </dgm:pt>
    <dgm:pt modelId="{FD98C185-54AE-4E7E-9669-A9A75148F807}" type="parTrans" cxnId="{0D733B46-1CCC-4F8A-BDC8-10558A9ACDED}">
      <dgm:prSet/>
      <dgm:spPr/>
      <dgm:t>
        <a:bodyPr/>
        <a:lstStyle/>
        <a:p>
          <a:endParaRPr lang="en-US"/>
        </a:p>
      </dgm:t>
    </dgm:pt>
    <dgm:pt modelId="{280049B0-A6A5-42F3-B220-AC3CB17EF8CD}" type="sibTrans" cxnId="{0D733B46-1CCC-4F8A-BDC8-10558A9ACDED}">
      <dgm:prSet/>
      <dgm:spPr/>
      <dgm:t>
        <a:bodyPr/>
        <a:lstStyle/>
        <a:p>
          <a:endParaRPr lang="en-US"/>
        </a:p>
      </dgm:t>
    </dgm:pt>
    <dgm:pt modelId="{4A7E5D29-B2C7-48B3-B02F-77DB4243BAA6}">
      <dgm:prSet phldrT="[Text]" custT="1"/>
      <dgm:spPr/>
      <dgm:t>
        <a:bodyPr/>
        <a:lstStyle/>
        <a:p>
          <a:r>
            <a:rPr lang="en-US" sz="1400" b="0" i="0" dirty="0"/>
            <a:t>A diagnostic error will occur in the care of nearly every patient in his or her lifetime, and receiving the right diagnosis is critical to receiving appropriate care. This problem is not limited to rare conditions. Cardiac chest pain, TB, dysentery, and complications of childbirth are commonly not detected even in developing countries</a:t>
          </a:r>
          <a:endParaRPr lang="en-US" sz="1400" dirty="0"/>
        </a:p>
      </dgm:t>
    </dgm:pt>
    <dgm:pt modelId="{D1308472-C6FF-4796-B234-C27056CFCB9B}" type="parTrans" cxnId="{AEEE738A-E9BC-44D4-A1C0-FEA30694D7F2}">
      <dgm:prSet/>
      <dgm:spPr/>
      <dgm:t>
        <a:bodyPr/>
        <a:lstStyle/>
        <a:p>
          <a:endParaRPr lang="en-US"/>
        </a:p>
      </dgm:t>
    </dgm:pt>
    <dgm:pt modelId="{5B097EF7-C96F-405C-B801-4442A5832714}" type="sibTrans" cxnId="{AEEE738A-E9BC-44D4-A1C0-FEA30694D7F2}">
      <dgm:prSet/>
      <dgm:spPr/>
      <dgm:t>
        <a:bodyPr/>
        <a:lstStyle/>
        <a:p>
          <a:endParaRPr lang="en-US"/>
        </a:p>
      </dgm:t>
    </dgm:pt>
    <dgm:pt modelId="{A6358686-A63D-4CA1-A54B-820ABFFF74FF}">
      <dgm:prSet phldrT="[Text]"/>
      <dgm:spPr/>
      <dgm:t>
        <a:bodyPr/>
        <a:lstStyle/>
        <a:p>
          <a:pPr>
            <a:buFont typeface="Wingdings" panose="05000000000000000000" pitchFamily="2" charset="2"/>
            <a:buChar char="§"/>
          </a:pPr>
          <a:r>
            <a:rPr lang="en-US" b="1" dirty="0">
              <a:solidFill>
                <a:schemeClr val="accent4">
                  <a:lumMod val="75000"/>
                </a:schemeClr>
              </a:solidFill>
            </a:rPr>
            <a:t>TREATMENT</a:t>
          </a:r>
        </a:p>
      </dgm:t>
    </dgm:pt>
    <dgm:pt modelId="{727B7309-AB36-40CC-A6D1-B849D32FF34A}" type="parTrans" cxnId="{0856C307-AFB0-4895-A47F-4A15CD8D5117}">
      <dgm:prSet/>
      <dgm:spPr/>
      <dgm:t>
        <a:bodyPr/>
        <a:lstStyle/>
        <a:p>
          <a:endParaRPr lang="en-US"/>
        </a:p>
      </dgm:t>
    </dgm:pt>
    <dgm:pt modelId="{F0776625-9FC0-4C57-AEC4-83F710AAD79B}" type="sibTrans" cxnId="{0856C307-AFB0-4895-A47F-4A15CD8D5117}">
      <dgm:prSet/>
      <dgm:spPr/>
      <dgm:t>
        <a:bodyPr/>
        <a:lstStyle/>
        <a:p>
          <a:endParaRPr lang="en-US"/>
        </a:p>
      </dgm:t>
    </dgm:pt>
    <dgm:pt modelId="{F0DCBE1E-B48C-492A-A849-E2E380B1DE84}">
      <dgm:prSet phldrT="[Text]" custT="1"/>
      <dgm:spPr/>
      <dgm:t>
        <a:bodyPr/>
        <a:lstStyle/>
        <a:p>
          <a:r>
            <a:rPr lang="en-US" sz="1400" b="0" i="0" dirty="0"/>
            <a:t>In a large health care system with tens of thousands of physicians treating tens of millions of patients, there is variation in when and why patients present for care and how patients with similar conditions are treated. Can a model sort through these natural variations to help physicians identify when the collective experience points to a preferred treatment pathway?</a:t>
          </a:r>
          <a:endParaRPr lang="en-US" sz="1400" dirty="0"/>
        </a:p>
      </dgm:t>
    </dgm:pt>
    <dgm:pt modelId="{31CBF7C7-9CC8-43BB-A081-8A86FA8E7A81}" type="parTrans" cxnId="{777932D3-146C-4234-AA2D-65E85D5FA4B9}">
      <dgm:prSet/>
      <dgm:spPr/>
      <dgm:t>
        <a:bodyPr/>
        <a:lstStyle/>
        <a:p>
          <a:endParaRPr lang="en-US"/>
        </a:p>
      </dgm:t>
    </dgm:pt>
    <dgm:pt modelId="{446FA2D0-DEB7-467E-99CB-E67E9D5ED3CB}" type="sibTrans" cxnId="{777932D3-146C-4234-AA2D-65E85D5FA4B9}">
      <dgm:prSet/>
      <dgm:spPr/>
      <dgm:t>
        <a:bodyPr/>
        <a:lstStyle/>
        <a:p>
          <a:endParaRPr lang="en-US"/>
        </a:p>
      </dgm:t>
    </dgm:pt>
    <dgm:pt modelId="{99B968EF-9A1C-4C1B-9E66-3CA161655D97}">
      <dgm:prSet phldrT="[Text]" custT="1"/>
      <dgm:spPr/>
      <dgm:t>
        <a:bodyPr/>
        <a:lstStyle/>
        <a:p>
          <a:endParaRPr lang="en-US" sz="1400" dirty="0"/>
        </a:p>
      </dgm:t>
    </dgm:pt>
    <dgm:pt modelId="{0D8532A0-EFBF-49D0-B74A-6A575D023981}" type="parTrans" cxnId="{E690D393-5736-483D-BBCE-86DA4D83CF47}">
      <dgm:prSet/>
      <dgm:spPr/>
      <dgm:t>
        <a:bodyPr/>
        <a:lstStyle/>
        <a:p>
          <a:endParaRPr lang="en-US"/>
        </a:p>
      </dgm:t>
    </dgm:pt>
    <dgm:pt modelId="{D4778D39-03C3-4724-8DE4-9A0A26234DFD}" type="sibTrans" cxnId="{E690D393-5736-483D-BBCE-86DA4D83CF47}">
      <dgm:prSet/>
      <dgm:spPr/>
      <dgm:t>
        <a:bodyPr/>
        <a:lstStyle/>
        <a:p>
          <a:endParaRPr lang="en-US"/>
        </a:p>
      </dgm:t>
    </dgm:pt>
    <dgm:pt modelId="{809F4704-CEEB-4B1F-AB96-27BB3976345C}">
      <dgm:prSet phldrT="[Text]"/>
      <dgm:spPr/>
      <dgm:t>
        <a:bodyPr/>
        <a:lstStyle/>
        <a:p>
          <a:r>
            <a:rPr lang="en-US" b="1" dirty="0">
              <a:solidFill>
                <a:schemeClr val="bg1"/>
              </a:solidFill>
            </a:rPr>
            <a:t>REMOTE </a:t>
          </a:r>
          <a:r>
            <a:rPr lang="en-US" b="1" dirty="0">
              <a:solidFill>
                <a:schemeClr val="accent4">
                  <a:lumMod val="75000"/>
                </a:schemeClr>
              </a:solidFill>
            </a:rPr>
            <a:t>AREAS</a:t>
          </a:r>
        </a:p>
      </dgm:t>
    </dgm:pt>
    <dgm:pt modelId="{EE28C2A1-C7F5-4D07-AB81-CE9CF1A725AE}" type="parTrans" cxnId="{0B00602C-B154-46B9-B316-99E851A45D99}">
      <dgm:prSet/>
      <dgm:spPr/>
      <dgm:t>
        <a:bodyPr/>
        <a:lstStyle/>
        <a:p>
          <a:endParaRPr lang="en-US"/>
        </a:p>
      </dgm:t>
    </dgm:pt>
    <dgm:pt modelId="{75F37DB7-A901-4A6A-BDFF-A7A3686F41E9}" type="sibTrans" cxnId="{0B00602C-B154-46B9-B316-99E851A45D99}">
      <dgm:prSet/>
      <dgm:spPr/>
      <dgm:t>
        <a:bodyPr/>
        <a:lstStyle/>
        <a:p>
          <a:endParaRPr lang="en-US"/>
        </a:p>
      </dgm:t>
    </dgm:pt>
    <dgm:pt modelId="{F29C5C0E-17DE-433F-9B2B-C5CE24641459}">
      <dgm:prSet phldrT="[Text]" custT="1"/>
      <dgm:spPr/>
      <dgm:t>
        <a:bodyPr/>
        <a:lstStyle/>
        <a:p>
          <a:endParaRPr lang="en-US" sz="1400" dirty="0"/>
        </a:p>
      </dgm:t>
    </dgm:pt>
    <dgm:pt modelId="{6200CDF8-EC96-419D-8407-52BCE49A537D}" type="parTrans" cxnId="{1EF204D5-BDBE-4134-8F7C-09463CB084F2}">
      <dgm:prSet/>
      <dgm:spPr/>
      <dgm:t>
        <a:bodyPr/>
        <a:lstStyle/>
        <a:p>
          <a:endParaRPr lang="en-US"/>
        </a:p>
      </dgm:t>
    </dgm:pt>
    <dgm:pt modelId="{307F4B7E-44DB-4342-87CE-DC937938AFB7}" type="sibTrans" cxnId="{1EF204D5-BDBE-4134-8F7C-09463CB084F2}">
      <dgm:prSet/>
      <dgm:spPr/>
      <dgm:t>
        <a:bodyPr/>
        <a:lstStyle/>
        <a:p>
          <a:endParaRPr lang="en-US"/>
        </a:p>
      </dgm:t>
    </dgm:pt>
    <dgm:pt modelId="{3C179353-3EDB-4E22-BEC0-B004A65941FE}">
      <dgm:prSet phldrT="[Text]"/>
      <dgm:spPr/>
      <dgm:t>
        <a:bodyPr/>
        <a:lstStyle/>
        <a:p>
          <a:pPr>
            <a:buFont typeface="Wingdings" panose="05000000000000000000" pitchFamily="2" charset="2"/>
            <a:buChar char="§"/>
          </a:pPr>
          <a:r>
            <a:rPr lang="en-US" b="1" dirty="0">
              <a:solidFill>
                <a:schemeClr val="bg1"/>
              </a:solidFill>
            </a:rPr>
            <a:t>CLINICAL </a:t>
          </a:r>
          <a:r>
            <a:rPr lang="en-US" b="1" dirty="0">
              <a:solidFill>
                <a:schemeClr val="accent4">
                  <a:lumMod val="75000"/>
                </a:schemeClr>
              </a:solidFill>
            </a:rPr>
            <a:t>WORKFLOW</a:t>
          </a:r>
        </a:p>
      </dgm:t>
    </dgm:pt>
    <dgm:pt modelId="{AAEA0C84-8A99-4C7C-AC1D-334CBC02B622}" type="parTrans" cxnId="{9AD9D159-8CFC-4EA0-91D6-4CC3C93FA467}">
      <dgm:prSet/>
      <dgm:spPr/>
      <dgm:t>
        <a:bodyPr/>
        <a:lstStyle/>
        <a:p>
          <a:endParaRPr lang="en-US"/>
        </a:p>
      </dgm:t>
    </dgm:pt>
    <dgm:pt modelId="{9402AC62-A154-45F8-B2DD-E818B9B57E8A}" type="sibTrans" cxnId="{9AD9D159-8CFC-4EA0-91D6-4CC3C93FA467}">
      <dgm:prSet/>
      <dgm:spPr/>
      <dgm:t>
        <a:bodyPr/>
        <a:lstStyle/>
        <a:p>
          <a:endParaRPr lang="en-US"/>
        </a:p>
      </dgm:t>
    </dgm:pt>
    <dgm:pt modelId="{6674D2A6-6D24-44E1-A3F2-DDE4D893D327}">
      <dgm:prSet phldrT="[Text]" custT="1"/>
      <dgm:spPr/>
      <dgm:t>
        <a:bodyPr/>
        <a:lstStyle/>
        <a:p>
          <a:r>
            <a:rPr lang="en-US" sz="1400" b="0" i="0" dirty="0"/>
            <a:t>The same machine-learning techniques that are used in many consumer products can be used to make clinicians more efficient. Machine learning that drives search engines can help expose reqd. .information in a patient’s chart for a clinician without multiple clicks. Data entry of forms and text fields can be improved with the use of machine-learning techniques.</a:t>
          </a:r>
          <a:endParaRPr lang="en-US" sz="1400" dirty="0"/>
        </a:p>
      </dgm:t>
    </dgm:pt>
    <dgm:pt modelId="{9CD832FC-4B65-4E73-A332-A6ECF03502ED}" type="parTrans" cxnId="{A2A1C430-E0A0-4C78-B95A-4C1D9EBEC18F}">
      <dgm:prSet/>
      <dgm:spPr/>
      <dgm:t>
        <a:bodyPr/>
        <a:lstStyle/>
        <a:p>
          <a:endParaRPr lang="en-US"/>
        </a:p>
      </dgm:t>
    </dgm:pt>
    <dgm:pt modelId="{DE5D66B3-136E-4C8F-BD79-09A788AAA1A9}" type="sibTrans" cxnId="{A2A1C430-E0A0-4C78-B95A-4C1D9EBEC18F}">
      <dgm:prSet/>
      <dgm:spPr/>
      <dgm:t>
        <a:bodyPr/>
        <a:lstStyle/>
        <a:p>
          <a:endParaRPr lang="en-US"/>
        </a:p>
      </dgm:t>
    </dgm:pt>
    <dgm:pt modelId="{5F8B6B52-93C5-4AF3-8678-2820858632CC}">
      <dgm:prSet phldrT="[Text]" custT="1"/>
      <dgm:spPr/>
      <dgm:t>
        <a:bodyPr/>
        <a:lstStyle/>
        <a:p>
          <a:r>
            <a:rPr lang="en-US" sz="1400" b="0" i="0" dirty="0"/>
            <a:t>There is no way for physicians to individually interact with all the patients who may need care. Can machine learning extend the reach of clinicians to provide expert-level medical assessment without  involvement? For example, patients with new rashes may be able to obtain a diagnosis by sending a picture that they take on their smartphones, thereby averting unnecessary urgent-care visits.</a:t>
          </a:r>
          <a:endParaRPr lang="en-US" sz="1400" dirty="0"/>
        </a:p>
      </dgm:t>
    </dgm:pt>
    <dgm:pt modelId="{AAFE889B-98BF-4475-A47D-0F1F323229D3}" type="parTrans" cxnId="{5A14897E-086D-4E36-94A7-322DA343A6FD}">
      <dgm:prSet/>
      <dgm:spPr/>
      <dgm:t>
        <a:bodyPr/>
        <a:lstStyle/>
        <a:p>
          <a:endParaRPr lang="en-US"/>
        </a:p>
      </dgm:t>
    </dgm:pt>
    <dgm:pt modelId="{CCCE81F0-711F-4849-8FFA-27B9CF9B95F3}" type="sibTrans" cxnId="{5A14897E-086D-4E36-94A7-322DA343A6FD}">
      <dgm:prSet/>
      <dgm:spPr/>
      <dgm:t>
        <a:bodyPr/>
        <a:lstStyle/>
        <a:p>
          <a:endParaRPr lang="en-US"/>
        </a:p>
      </dgm:t>
    </dgm:pt>
    <dgm:pt modelId="{2CF9CAFF-C829-4AAD-BC2A-48CDB3F800D7}" type="pres">
      <dgm:prSet presAssocID="{A756014F-F0D3-4368-9B25-049BEB2ADD6C}" presName="linearFlow" presStyleCnt="0">
        <dgm:presLayoutVars>
          <dgm:dir/>
          <dgm:animLvl val="lvl"/>
          <dgm:resizeHandles/>
        </dgm:presLayoutVars>
      </dgm:prSet>
      <dgm:spPr/>
    </dgm:pt>
    <dgm:pt modelId="{1594B765-731A-4EE8-B6CD-1CB505EBF2DC}" type="pres">
      <dgm:prSet presAssocID="{AB9FF35D-D911-4E30-901D-5EA4974DA087}" presName="compositeNode" presStyleCnt="0">
        <dgm:presLayoutVars>
          <dgm:bulletEnabled val="1"/>
        </dgm:presLayoutVars>
      </dgm:prSet>
      <dgm:spPr/>
    </dgm:pt>
    <dgm:pt modelId="{2F143B2D-121B-4AD8-984E-67191B973682}" type="pres">
      <dgm:prSet presAssocID="{AB9FF35D-D911-4E30-901D-5EA4974DA087}" presName="image" presStyleLbl="fgImgPlace1" presStyleIdx="0" presStyleCnt="5" custScaleX="162247" custScaleY="148536" custLinFactX="31808" custLinFactNeighborX="100000" custLinFactNeighborY="-540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glow rad="63500">
            <a:schemeClr val="accent4">
              <a:satMod val="175000"/>
              <a:alpha val="40000"/>
            </a:schemeClr>
          </a:glow>
        </a:effectLst>
      </dgm:spPr>
      <dgm:extLst>
        <a:ext uri="{E40237B7-FDA0-4F09-8148-C483321AD2D9}">
          <dgm14:cNvPr xmlns:dgm14="http://schemas.microsoft.com/office/drawing/2010/diagram" id="0" name="" descr="Heartbeat"/>
        </a:ext>
      </dgm:extLst>
    </dgm:pt>
    <dgm:pt modelId="{E6B07F87-638E-446B-AD0B-2F69EBC3FFB0}" type="pres">
      <dgm:prSet presAssocID="{AB9FF35D-D911-4E30-901D-5EA4974DA087}" presName="childNode" presStyleLbl="node1" presStyleIdx="0" presStyleCnt="5" custScaleX="137934" custLinFactNeighborX="10193" custLinFactNeighborY="1254">
        <dgm:presLayoutVars>
          <dgm:bulletEnabled val="1"/>
        </dgm:presLayoutVars>
      </dgm:prSet>
      <dgm:spPr/>
    </dgm:pt>
    <dgm:pt modelId="{0C3BF585-FAE3-4E03-94BE-70B6D9B6D9EC}" type="pres">
      <dgm:prSet presAssocID="{AB9FF35D-D911-4E30-901D-5EA4974DA087}" presName="parentNode" presStyleLbl="revTx" presStyleIdx="0" presStyleCnt="5" custLinFactNeighborX="-54703" custLinFactNeighborY="-2">
        <dgm:presLayoutVars>
          <dgm:chMax val="0"/>
          <dgm:bulletEnabled val="1"/>
        </dgm:presLayoutVars>
      </dgm:prSet>
      <dgm:spPr/>
    </dgm:pt>
    <dgm:pt modelId="{31141A59-93F2-41BB-A487-E4D7A08733F0}" type="pres">
      <dgm:prSet presAssocID="{8CB9436D-6CB7-4DA5-BD22-1C1CC31CF898}" presName="sibTrans" presStyleCnt="0"/>
      <dgm:spPr/>
    </dgm:pt>
    <dgm:pt modelId="{1173B083-386C-4392-A7E7-A49507818F7A}" type="pres">
      <dgm:prSet presAssocID="{D795CFDA-E161-420F-971D-3D25DB1291DD}" presName="compositeNode" presStyleCnt="0">
        <dgm:presLayoutVars>
          <dgm:bulletEnabled val="1"/>
        </dgm:presLayoutVars>
      </dgm:prSet>
      <dgm:spPr/>
    </dgm:pt>
    <dgm:pt modelId="{98DF01CC-F85C-4B4A-AB24-206CE76B5D2A}" type="pres">
      <dgm:prSet presAssocID="{D795CFDA-E161-420F-971D-3D25DB1291DD}" presName="image" presStyleLbl="fgImgPlace1" presStyleIdx="1" presStyleCnt="5" custScaleX="162247" custScaleY="148536" custLinFactX="31808" custLinFactNeighborX="100000" custLinFactNeighborY="-514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effectLst>
          <a:glow rad="63500">
            <a:schemeClr val="accent4">
              <a:satMod val="175000"/>
              <a:alpha val="40000"/>
            </a:schemeClr>
          </a:glow>
        </a:effectLst>
      </dgm:spPr>
    </dgm:pt>
    <dgm:pt modelId="{C4DC0893-2DE7-40E8-B289-685BC17EFFD0}" type="pres">
      <dgm:prSet presAssocID="{D795CFDA-E161-420F-971D-3D25DB1291DD}" presName="childNode" presStyleLbl="node1" presStyleIdx="1" presStyleCnt="5" custScaleX="133124" custLinFactNeighborX="9453" custLinFactNeighborY="1535">
        <dgm:presLayoutVars>
          <dgm:bulletEnabled val="1"/>
        </dgm:presLayoutVars>
      </dgm:prSet>
      <dgm:spPr/>
    </dgm:pt>
    <dgm:pt modelId="{8E83E0CA-5522-4B67-A5B7-42FB3327BB5B}" type="pres">
      <dgm:prSet presAssocID="{D795CFDA-E161-420F-971D-3D25DB1291DD}" presName="parentNode" presStyleLbl="revTx" presStyleIdx="1" presStyleCnt="5" custLinFactNeighborX="-46362" custLinFactNeighborY="677">
        <dgm:presLayoutVars>
          <dgm:chMax val="0"/>
          <dgm:bulletEnabled val="1"/>
        </dgm:presLayoutVars>
      </dgm:prSet>
      <dgm:spPr/>
    </dgm:pt>
    <dgm:pt modelId="{4B720389-9593-4D90-BF7A-150E88CD46A3}" type="pres">
      <dgm:prSet presAssocID="{280049B0-A6A5-42F3-B220-AC3CB17EF8CD}" presName="sibTrans" presStyleCnt="0"/>
      <dgm:spPr/>
    </dgm:pt>
    <dgm:pt modelId="{D41FBB23-33AA-47FE-966C-CCCCC38465BB}" type="pres">
      <dgm:prSet presAssocID="{A6358686-A63D-4CA1-A54B-820ABFFF74FF}" presName="compositeNode" presStyleCnt="0">
        <dgm:presLayoutVars>
          <dgm:bulletEnabled val="1"/>
        </dgm:presLayoutVars>
      </dgm:prSet>
      <dgm:spPr/>
    </dgm:pt>
    <dgm:pt modelId="{BFA3F6B7-10EA-4844-B59E-11C2884FE0AE}" type="pres">
      <dgm:prSet presAssocID="{A6358686-A63D-4CA1-A54B-820ABFFF74FF}" presName="image" presStyleLbl="fgImgPlace1" presStyleIdx="2" presStyleCnt="5" custScaleX="162247" custScaleY="148536" custLinFactX="31808" custLinFactNeighborX="100000" custLinFactNeighborY="-5932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effectLst>
          <a:glow rad="63500">
            <a:schemeClr val="accent4">
              <a:satMod val="175000"/>
              <a:alpha val="40000"/>
            </a:schemeClr>
          </a:glow>
        </a:effectLst>
      </dgm:spPr>
      <dgm:extLst>
        <a:ext uri="{E40237B7-FDA0-4F09-8148-C483321AD2D9}">
          <dgm14:cNvPr xmlns:dgm14="http://schemas.microsoft.com/office/drawing/2010/diagram" id="0" name="" descr="Medicine"/>
        </a:ext>
      </dgm:extLst>
    </dgm:pt>
    <dgm:pt modelId="{5ACC0932-A039-4062-B53B-241D030409BA}" type="pres">
      <dgm:prSet presAssocID="{A6358686-A63D-4CA1-A54B-820ABFFF74FF}" presName="childNode" presStyleLbl="node1" presStyleIdx="2" presStyleCnt="5" custScaleX="134929" custLinFactNeighborX="11058" custLinFactNeighborY="654">
        <dgm:presLayoutVars>
          <dgm:bulletEnabled val="1"/>
        </dgm:presLayoutVars>
      </dgm:prSet>
      <dgm:spPr/>
    </dgm:pt>
    <dgm:pt modelId="{B8AEB3DB-6E1D-48D1-A518-59E109E6A9C1}" type="pres">
      <dgm:prSet presAssocID="{A6358686-A63D-4CA1-A54B-820ABFFF74FF}" presName="parentNode" presStyleLbl="revTx" presStyleIdx="2" presStyleCnt="5" custLinFactNeighborX="-41211">
        <dgm:presLayoutVars>
          <dgm:chMax val="0"/>
          <dgm:bulletEnabled val="1"/>
        </dgm:presLayoutVars>
      </dgm:prSet>
      <dgm:spPr/>
    </dgm:pt>
    <dgm:pt modelId="{85E228E4-863D-4EC8-A818-0AEE9880D6B0}" type="pres">
      <dgm:prSet presAssocID="{F0776625-9FC0-4C57-AEC4-83F710AAD79B}" presName="sibTrans" presStyleCnt="0"/>
      <dgm:spPr/>
    </dgm:pt>
    <dgm:pt modelId="{64191AE3-A9E2-4FCC-8C73-3D34E8FAB403}" type="pres">
      <dgm:prSet presAssocID="{3C179353-3EDB-4E22-BEC0-B004A65941FE}" presName="compositeNode" presStyleCnt="0">
        <dgm:presLayoutVars>
          <dgm:bulletEnabled val="1"/>
        </dgm:presLayoutVars>
      </dgm:prSet>
      <dgm:spPr/>
    </dgm:pt>
    <dgm:pt modelId="{40EB3283-27D4-41E9-832C-926F63F0EFEE}" type="pres">
      <dgm:prSet presAssocID="{3C179353-3EDB-4E22-BEC0-B004A65941FE}" presName="image" presStyleLbl="fgImgPlace1" presStyleIdx="3" presStyleCnt="5" custScaleX="162247" custScaleY="148536" custLinFactX="31808" custLinFactNeighborX="100000" custLinFactNeighborY="-514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effectLst>
          <a:glow rad="63500">
            <a:schemeClr val="accent5">
              <a:satMod val="175000"/>
              <a:alpha val="40000"/>
            </a:schemeClr>
          </a:glow>
        </a:effectLst>
      </dgm:spPr>
      <dgm:extLst>
        <a:ext uri="{E40237B7-FDA0-4F09-8148-C483321AD2D9}">
          <dgm14:cNvPr xmlns:dgm14="http://schemas.microsoft.com/office/drawing/2010/diagram" id="0" name="" descr="Stethoscope"/>
        </a:ext>
      </dgm:extLst>
    </dgm:pt>
    <dgm:pt modelId="{ECC999F2-DA59-4B44-9158-29BF7587A78E}" type="pres">
      <dgm:prSet presAssocID="{3C179353-3EDB-4E22-BEC0-B004A65941FE}" presName="childNode" presStyleLbl="node1" presStyleIdx="3" presStyleCnt="5" custScaleX="131108" custLinFactNeighborX="7074" custLinFactNeighborY="1726">
        <dgm:presLayoutVars>
          <dgm:bulletEnabled val="1"/>
        </dgm:presLayoutVars>
      </dgm:prSet>
      <dgm:spPr/>
    </dgm:pt>
    <dgm:pt modelId="{F80A232B-EB4F-4ACC-A215-375DF6E63AA4}" type="pres">
      <dgm:prSet presAssocID="{3C179353-3EDB-4E22-BEC0-B004A65941FE}" presName="parentNode" presStyleLbl="revTx" presStyleIdx="3" presStyleCnt="5" custLinFactNeighborX="-46362">
        <dgm:presLayoutVars>
          <dgm:chMax val="0"/>
          <dgm:bulletEnabled val="1"/>
        </dgm:presLayoutVars>
      </dgm:prSet>
      <dgm:spPr/>
    </dgm:pt>
    <dgm:pt modelId="{A054C7A1-781A-4198-B932-5B37DFC88BEA}" type="pres">
      <dgm:prSet presAssocID="{9402AC62-A154-45F8-B2DD-E818B9B57E8A}" presName="sibTrans" presStyleCnt="0"/>
      <dgm:spPr/>
    </dgm:pt>
    <dgm:pt modelId="{22A47E4D-84C8-4917-B552-F226DC55BDC5}" type="pres">
      <dgm:prSet presAssocID="{809F4704-CEEB-4B1F-AB96-27BB3976345C}" presName="compositeNode" presStyleCnt="0">
        <dgm:presLayoutVars>
          <dgm:bulletEnabled val="1"/>
        </dgm:presLayoutVars>
      </dgm:prSet>
      <dgm:spPr/>
    </dgm:pt>
    <dgm:pt modelId="{A586464C-FEF8-4ECA-9823-9490F8EFF9B5}" type="pres">
      <dgm:prSet presAssocID="{809F4704-CEEB-4B1F-AB96-27BB3976345C}" presName="image" presStyleLbl="fgImgPlace1" presStyleIdx="4" presStyleCnt="5" custScaleX="162247" custScaleY="148536" custLinFactX="8651" custLinFactNeighborX="100000" custLinFactNeighborY="-5408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effectLst>
          <a:glow rad="63500">
            <a:schemeClr val="accent6">
              <a:satMod val="175000"/>
              <a:alpha val="40000"/>
            </a:schemeClr>
          </a:glow>
        </a:effectLst>
      </dgm:spPr>
      <dgm:extLst>
        <a:ext uri="{E40237B7-FDA0-4F09-8148-C483321AD2D9}">
          <dgm14:cNvPr xmlns:dgm14="http://schemas.microsoft.com/office/drawing/2010/diagram" id="0" name="" descr="Ambulance"/>
        </a:ext>
      </dgm:extLst>
    </dgm:pt>
    <dgm:pt modelId="{F7F28D86-8C67-4C70-B739-021A808D5707}" type="pres">
      <dgm:prSet presAssocID="{809F4704-CEEB-4B1F-AB96-27BB3976345C}" presName="childNode" presStyleLbl="node1" presStyleIdx="4" presStyleCnt="5" custScaleX="141301" custLinFactNeighborX="1185" custLinFactNeighborY="1127">
        <dgm:presLayoutVars>
          <dgm:bulletEnabled val="1"/>
        </dgm:presLayoutVars>
      </dgm:prSet>
      <dgm:spPr/>
    </dgm:pt>
    <dgm:pt modelId="{F809E4F8-7A3B-41BF-B515-E3588F645E92}" type="pres">
      <dgm:prSet presAssocID="{809F4704-CEEB-4B1F-AB96-27BB3976345C}" presName="parentNode" presStyleLbl="revTx" presStyleIdx="4" presStyleCnt="5" custLinFactNeighborX="-91374" custLinFactNeighborY="1015">
        <dgm:presLayoutVars>
          <dgm:chMax val="0"/>
          <dgm:bulletEnabled val="1"/>
        </dgm:presLayoutVars>
      </dgm:prSet>
      <dgm:spPr/>
    </dgm:pt>
  </dgm:ptLst>
  <dgm:cxnLst>
    <dgm:cxn modelId="{5B168C00-3FEB-4D9E-AE43-0AEE46C12E80}" type="presOf" srcId="{6674D2A6-6D24-44E1-A3F2-DDE4D893D327}" destId="{ECC999F2-DA59-4B44-9158-29BF7587A78E}" srcOrd="0" destOrd="0" presId="urn:microsoft.com/office/officeart/2005/8/layout/hList2"/>
    <dgm:cxn modelId="{7051D903-2F6A-429B-B00F-10096C3B3BD2}" type="presOf" srcId="{3C179353-3EDB-4E22-BEC0-B004A65941FE}" destId="{F80A232B-EB4F-4ACC-A215-375DF6E63AA4}" srcOrd="0" destOrd="0" presId="urn:microsoft.com/office/officeart/2005/8/layout/hList2"/>
    <dgm:cxn modelId="{0856C307-AFB0-4895-A47F-4A15CD8D5117}" srcId="{A756014F-F0D3-4368-9B25-049BEB2ADD6C}" destId="{A6358686-A63D-4CA1-A54B-820ABFFF74FF}" srcOrd="2" destOrd="0" parTransId="{727B7309-AB36-40CC-A6D1-B849D32FF34A}" sibTransId="{F0776625-9FC0-4C57-AEC4-83F710AAD79B}"/>
    <dgm:cxn modelId="{8713980C-952C-4B2A-B00D-60EB1A8B350C}" type="presOf" srcId="{A756014F-F0D3-4368-9B25-049BEB2ADD6C}" destId="{2CF9CAFF-C829-4AAD-BC2A-48CDB3F800D7}" srcOrd="0" destOrd="0" presId="urn:microsoft.com/office/officeart/2005/8/layout/hList2"/>
    <dgm:cxn modelId="{F51B821A-864B-4E9C-B1D5-4591D6BDC396}" type="presOf" srcId="{809F4704-CEEB-4B1F-AB96-27BB3976345C}" destId="{F809E4F8-7A3B-41BF-B515-E3588F645E92}" srcOrd="0" destOrd="0" presId="urn:microsoft.com/office/officeart/2005/8/layout/hList2"/>
    <dgm:cxn modelId="{4DFE3429-7AC1-4E39-830E-2A851925E25F}" type="presOf" srcId="{D795CFDA-E161-420F-971D-3D25DB1291DD}" destId="{8E83E0CA-5522-4B67-A5B7-42FB3327BB5B}" srcOrd="0" destOrd="0" presId="urn:microsoft.com/office/officeart/2005/8/layout/hList2"/>
    <dgm:cxn modelId="{0B00602C-B154-46B9-B316-99E851A45D99}" srcId="{A756014F-F0D3-4368-9B25-049BEB2ADD6C}" destId="{809F4704-CEEB-4B1F-AB96-27BB3976345C}" srcOrd="4" destOrd="0" parTransId="{EE28C2A1-C7F5-4D07-AB81-CE9CF1A725AE}" sibTransId="{75F37DB7-A901-4A6A-BDFF-A7A3686F41E9}"/>
    <dgm:cxn modelId="{A2A1C430-E0A0-4C78-B95A-4C1D9EBEC18F}" srcId="{3C179353-3EDB-4E22-BEC0-B004A65941FE}" destId="{6674D2A6-6D24-44E1-A3F2-DDE4D893D327}" srcOrd="0" destOrd="0" parTransId="{9CD832FC-4B65-4E73-A332-A6ECF03502ED}" sibTransId="{DE5D66B3-136E-4C8F-BD79-09A788AAA1A9}"/>
    <dgm:cxn modelId="{46E6EF41-0E28-4B43-A7F5-1F5880E03FE7}" type="presOf" srcId="{99B968EF-9A1C-4C1B-9E66-3CA161655D97}" destId="{F7F28D86-8C67-4C70-B739-021A808D5707}" srcOrd="0" destOrd="1" presId="urn:microsoft.com/office/officeart/2005/8/layout/hList2"/>
    <dgm:cxn modelId="{0D733B46-1CCC-4F8A-BDC8-10558A9ACDED}" srcId="{A756014F-F0D3-4368-9B25-049BEB2ADD6C}" destId="{D795CFDA-E161-420F-971D-3D25DB1291DD}" srcOrd="1" destOrd="0" parTransId="{FD98C185-54AE-4E7E-9669-A9A75148F807}" sibTransId="{280049B0-A6A5-42F3-B220-AC3CB17EF8CD}"/>
    <dgm:cxn modelId="{0DF7E84A-F842-4BAA-B3E1-12B26DF9E89C}" type="presOf" srcId="{4A7E5D29-B2C7-48B3-B02F-77DB4243BAA6}" destId="{C4DC0893-2DE7-40E8-B289-685BC17EFFD0}" srcOrd="0" destOrd="0" presId="urn:microsoft.com/office/officeart/2005/8/layout/hList2"/>
    <dgm:cxn modelId="{42FDB152-8771-49E0-B653-4F36CC1E7D2E}" type="presOf" srcId="{A6358686-A63D-4CA1-A54B-820ABFFF74FF}" destId="{B8AEB3DB-6E1D-48D1-A518-59E109E6A9C1}" srcOrd="0" destOrd="0" presId="urn:microsoft.com/office/officeart/2005/8/layout/hList2"/>
    <dgm:cxn modelId="{9AD9D159-8CFC-4EA0-91D6-4CC3C93FA467}" srcId="{A756014F-F0D3-4368-9B25-049BEB2ADD6C}" destId="{3C179353-3EDB-4E22-BEC0-B004A65941FE}" srcOrd="3" destOrd="0" parTransId="{AAEA0C84-8A99-4C7C-AC1D-334CBC02B622}" sibTransId="{9402AC62-A154-45F8-B2DD-E818B9B57E8A}"/>
    <dgm:cxn modelId="{5A14897E-086D-4E36-94A7-322DA343A6FD}" srcId="{809F4704-CEEB-4B1F-AB96-27BB3976345C}" destId="{5F8B6B52-93C5-4AF3-8678-2820858632CC}" srcOrd="0" destOrd="0" parTransId="{AAFE889B-98BF-4475-A47D-0F1F323229D3}" sibTransId="{CCCE81F0-711F-4849-8FFA-27B9CF9B95F3}"/>
    <dgm:cxn modelId="{F9691288-5AED-45AC-B988-61AD203A5D21}" type="presOf" srcId="{7F28B4E9-8C9B-4713-B161-0263447A68F0}" destId="{E6B07F87-638E-446B-AD0B-2F69EBC3FFB0}" srcOrd="0" destOrd="0" presId="urn:microsoft.com/office/officeart/2005/8/layout/hList2"/>
    <dgm:cxn modelId="{AEEE738A-E9BC-44D4-A1C0-FEA30694D7F2}" srcId="{D795CFDA-E161-420F-971D-3D25DB1291DD}" destId="{4A7E5D29-B2C7-48B3-B02F-77DB4243BAA6}" srcOrd="0" destOrd="0" parTransId="{D1308472-C6FF-4796-B234-C27056CFCB9B}" sibTransId="{5B097EF7-C96F-405C-B801-4442A5832714}"/>
    <dgm:cxn modelId="{EC6A8790-417B-4BAE-A6BF-A1B3E62FA820}" type="presOf" srcId="{AB9FF35D-D911-4E30-901D-5EA4974DA087}" destId="{0C3BF585-FAE3-4E03-94BE-70B6D9B6D9EC}" srcOrd="0" destOrd="0" presId="urn:microsoft.com/office/officeart/2005/8/layout/hList2"/>
    <dgm:cxn modelId="{E690D393-5736-483D-BBCE-86DA4D83CF47}" srcId="{809F4704-CEEB-4B1F-AB96-27BB3976345C}" destId="{99B968EF-9A1C-4C1B-9E66-3CA161655D97}" srcOrd="1" destOrd="0" parTransId="{0D8532A0-EFBF-49D0-B74A-6A575D023981}" sibTransId="{D4778D39-03C3-4724-8DE4-9A0A26234DFD}"/>
    <dgm:cxn modelId="{73DF35CA-E346-4717-A4B4-BDD4A5C00A2F}" srcId="{AB9FF35D-D911-4E30-901D-5EA4974DA087}" destId="{7F28B4E9-8C9B-4713-B161-0263447A68F0}" srcOrd="0" destOrd="0" parTransId="{1D24A02D-8920-4D79-9D45-7F76A491A9B7}" sibTransId="{4338421F-B0A2-405F-A1FB-8B8CE918DF90}"/>
    <dgm:cxn modelId="{BDA838D2-7A30-42A3-B909-425C217F27A3}" srcId="{A756014F-F0D3-4368-9B25-049BEB2ADD6C}" destId="{AB9FF35D-D911-4E30-901D-5EA4974DA087}" srcOrd="0" destOrd="0" parTransId="{4836F6FF-475A-4A2E-BE23-95D05BB2941F}" sibTransId="{8CB9436D-6CB7-4DA5-BD22-1C1CC31CF898}"/>
    <dgm:cxn modelId="{777932D3-146C-4234-AA2D-65E85D5FA4B9}" srcId="{A6358686-A63D-4CA1-A54B-820ABFFF74FF}" destId="{F0DCBE1E-B48C-492A-A849-E2E380B1DE84}" srcOrd="0" destOrd="0" parTransId="{31CBF7C7-9CC8-43BB-A081-8A86FA8E7A81}" sibTransId="{446FA2D0-DEB7-467E-99CB-E67E9D5ED3CB}"/>
    <dgm:cxn modelId="{1EF204D5-BDBE-4134-8F7C-09463CB084F2}" srcId="{3C179353-3EDB-4E22-BEC0-B004A65941FE}" destId="{F29C5C0E-17DE-433F-9B2B-C5CE24641459}" srcOrd="1" destOrd="0" parTransId="{6200CDF8-EC96-419D-8407-52BCE49A537D}" sibTransId="{307F4B7E-44DB-4342-87CE-DC937938AFB7}"/>
    <dgm:cxn modelId="{649473EC-52ED-44FF-98AE-60B5EDAA9BC5}" type="presOf" srcId="{F0DCBE1E-B48C-492A-A849-E2E380B1DE84}" destId="{5ACC0932-A039-4062-B53B-241D030409BA}" srcOrd="0" destOrd="0" presId="urn:microsoft.com/office/officeart/2005/8/layout/hList2"/>
    <dgm:cxn modelId="{46A015F0-CBB2-4142-A73E-67C2E8D294C8}" type="presOf" srcId="{5F8B6B52-93C5-4AF3-8678-2820858632CC}" destId="{F7F28D86-8C67-4C70-B739-021A808D5707}" srcOrd="0" destOrd="0" presId="urn:microsoft.com/office/officeart/2005/8/layout/hList2"/>
    <dgm:cxn modelId="{5C7F21F5-95FC-4C8D-A1C2-6D68BBE2035B}" type="presOf" srcId="{F29C5C0E-17DE-433F-9B2B-C5CE24641459}" destId="{ECC999F2-DA59-4B44-9158-29BF7587A78E}" srcOrd="0" destOrd="1" presId="urn:microsoft.com/office/officeart/2005/8/layout/hList2"/>
    <dgm:cxn modelId="{49B4ED9D-9B3A-4628-A07D-B408210066D5}" type="presParOf" srcId="{2CF9CAFF-C829-4AAD-BC2A-48CDB3F800D7}" destId="{1594B765-731A-4EE8-B6CD-1CB505EBF2DC}" srcOrd="0" destOrd="0" presId="urn:microsoft.com/office/officeart/2005/8/layout/hList2"/>
    <dgm:cxn modelId="{58572923-9B5B-4D52-83D4-CFBB66108E05}" type="presParOf" srcId="{1594B765-731A-4EE8-B6CD-1CB505EBF2DC}" destId="{2F143B2D-121B-4AD8-984E-67191B973682}" srcOrd="0" destOrd="0" presId="urn:microsoft.com/office/officeart/2005/8/layout/hList2"/>
    <dgm:cxn modelId="{A83BDF32-94AB-4FDB-BBC3-DE469A8812CA}" type="presParOf" srcId="{1594B765-731A-4EE8-B6CD-1CB505EBF2DC}" destId="{E6B07F87-638E-446B-AD0B-2F69EBC3FFB0}" srcOrd="1" destOrd="0" presId="urn:microsoft.com/office/officeart/2005/8/layout/hList2"/>
    <dgm:cxn modelId="{A3478F66-64E5-48F8-97C5-2897514197FC}" type="presParOf" srcId="{1594B765-731A-4EE8-B6CD-1CB505EBF2DC}" destId="{0C3BF585-FAE3-4E03-94BE-70B6D9B6D9EC}" srcOrd="2" destOrd="0" presId="urn:microsoft.com/office/officeart/2005/8/layout/hList2"/>
    <dgm:cxn modelId="{CBAA4A72-3B76-42BB-8B19-1B6A1DFA9069}" type="presParOf" srcId="{2CF9CAFF-C829-4AAD-BC2A-48CDB3F800D7}" destId="{31141A59-93F2-41BB-A487-E4D7A08733F0}" srcOrd="1" destOrd="0" presId="urn:microsoft.com/office/officeart/2005/8/layout/hList2"/>
    <dgm:cxn modelId="{80541097-1C91-4282-8267-CD42A0A3353E}" type="presParOf" srcId="{2CF9CAFF-C829-4AAD-BC2A-48CDB3F800D7}" destId="{1173B083-386C-4392-A7E7-A49507818F7A}" srcOrd="2" destOrd="0" presId="urn:microsoft.com/office/officeart/2005/8/layout/hList2"/>
    <dgm:cxn modelId="{829D5A3B-F7DB-4665-A979-8BD98A9DBE05}" type="presParOf" srcId="{1173B083-386C-4392-A7E7-A49507818F7A}" destId="{98DF01CC-F85C-4B4A-AB24-206CE76B5D2A}" srcOrd="0" destOrd="0" presId="urn:microsoft.com/office/officeart/2005/8/layout/hList2"/>
    <dgm:cxn modelId="{06CA144E-CA41-4E8D-A2A8-821A099B0727}" type="presParOf" srcId="{1173B083-386C-4392-A7E7-A49507818F7A}" destId="{C4DC0893-2DE7-40E8-B289-685BC17EFFD0}" srcOrd="1" destOrd="0" presId="urn:microsoft.com/office/officeart/2005/8/layout/hList2"/>
    <dgm:cxn modelId="{5B6AC9D2-460D-4238-A8B3-4C04C194329E}" type="presParOf" srcId="{1173B083-386C-4392-A7E7-A49507818F7A}" destId="{8E83E0CA-5522-4B67-A5B7-42FB3327BB5B}" srcOrd="2" destOrd="0" presId="urn:microsoft.com/office/officeart/2005/8/layout/hList2"/>
    <dgm:cxn modelId="{A3EE49FE-8E42-4865-BA87-ADC5015C19BB}" type="presParOf" srcId="{2CF9CAFF-C829-4AAD-BC2A-48CDB3F800D7}" destId="{4B720389-9593-4D90-BF7A-150E88CD46A3}" srcOrd="3" destOrd="0" presId="urn:microsoft.com/office/officeart/2005/8/layout/hList2"/>
    <dgm:cxn modelId="{3F65C47C-54F0-4DA8-BA58-96F2755767D7}" type="presParOf" srcId="{2CF9CAFF-C829-4AAD-BC2A-48CDB3F800D7}" destId="{D41FBB23-33AA-47FE-966C-CCCCC38465BB}" srcOrd="4" destOrd="0" presId="urn:microsoft.com/office/officeart/2005/8/layout/hList2"/>
    <dgm:cxn modelId="{765CD440-6024-498A-9F67-5E468E4E4417}" type="presParOf" srcId="{D41FBB23-33AA-47FE-966C-CCCCC38465BB}" destId="{BFA3F6B7-10EA-4844-B59E-11C2884FE0AE}" srcOrd="0" destOrd="0" presId="urn:microsoft.com/office/officeart/2005/8/layout/hList2"/>
    <dgm:cxn modelId="{09C2B67D-BC2B-4BBC-A43A-090980E5D039}" type="presParOf" srcId="{D41FBB23-33AA-47FE-966C-CCCCC38465BB}" destId="{5ACC0932-A039-4062-B53B-241D030409BA}" srcOrd="1" destOrd="0" presId="urn:microsoft.com/office/officeart/2005/8/layout/hList2"/>
    <dgm:cxn modelId="{046DAC0F-2782-4304-926A-6E8A34DE20AF}" type="presParOf" srcId="{D41FBB23-33AA-47FE-966C-CCCCC38465BB}" destId="{B8AEB3DB-6E1D-48D1-A518-59E109E6A9C1}" srcOrd="2" destOrd="0" presId="urn:microsoft.com/office/officeart/2005/8/layout/hList2"/>
    <dgm:cxn modelId="{F7FE91FA-0915-47AE-B58D-9A3404A5AF32}" type="presParOf" srcId="{2CF9CAFF-C829-4AAD-BC2A-48CDB3F800D7}" destId="{85E228E4-863D-4EC8-A818-0AEE9880D6B0}" srcOrd="5" destOrd="0" presId="urn:microsoft.com/office/officeart/2005/8/layout/hList2"/>
    <dgm:cxn modelId="{E13A7547-F33C-4620-BBF1-15EF8649F81D}" type="presParOf" srcId="{2CF9CAFF-C829-4AAD-BC2A-48CDB3F800D7}" destId="{64191AE3-A9E2-4FCC-8C73-3D34E8FAB403}" srcOrd="6" destOrd="0" presId="urn:microsoft.com/office/officeart/2005/8/layout/hList2"/>
    <dgm:cxn modelId="{98C2F334-F571-4F2D-BEA7-1465C37C4BC8}" type="presParOf" srcId="{64191AE3-A9E2-4FCC-8C73-3D34E8FAB403}" destId="{40EB3283-27D4-41E9-832C-926F63F0EFEE}" srcOrd="0" destOrd="0" presId="urn:microsoft.com/office/officeart/2005/8/layout/hList2"/>
    <dgm:cxn modelId="{128982EF-9304-402D-88E0-4E0109FB76AC}" type="presParOf" srcId="{64191AE3-A9E2-4FCC-8C73-3D34E8FAB403}" destId="{ECC999F2-DA59-4B44-9158-29BF7587A78E}" srcOrd="1" destOrd="0" presId="urn:microsoft.com/office/officeart/2005/8/layout/hList2"/>
    <dgm:cxn modelId="{64F42E67-9FEB-4751-A334-6082E6E23C02}" type="presParOf" srcId="{64191AE3-A9E2-4FCC-8C73-3D34E8FAB403}" destId="{F80A232B-EB4F-4ACC-A215-375DF6E63AA4}" srcOrd="2" destOrd="0" presId="urn:microsoft.com/office/officeart/2005/8/layout/hList2"/>
    <dgm:cxn modelId="{4B96D4E7-F9FE-49D7-A9C9-CE0D174E026C}" type="presParOf" srcId="{2CF9CAFF-C829-4AAD-BC2A-48CDB3F800D7}" destId="{A054C7A1-781A-4198-B932-5B37DFC88BEA}" srcOrd="7" destOrd="0" presId="urn:microsoft.com/office/officeart/2005/8/layout/hList2"/>
    <dgm:cxn modelId="{20F3855F-839E-47B2-926B-09ECECED7751}" type="presParOf" srcId="{2CF9CAFF-C829-4AAD-BC2A-48CDB3F800D7}" destId="{22A47E4D-84C8-4917-B552-F226DC55BDC5}" srcOrd="8" destOrd="0" presId="urn:microsoft.com/office/officeart/2005/8/layout/hList2"/>
    <dgm:cxn modelId="{4BC313A1-C137-4F97-AF5B-332F32370C02}" type="presParOf" srcId="{22A47E4D-84C8-4917-B552-F226DC55BDC5}" destId="{A586464C-FEF8-4ECA-9823-9490F8EFF9B5}" srcOrd="0" destOrd="0" presId="urn:microsoft.com/office/officeart/2005/8/layout/hList2"/>
    <dgm:cxn modelId="{BD1D2C09-ADFB-4311-96EE-A23980FC59B0}" type="presParOf" srcId="{22A47E4D-84C8-4917-B552-F226DC55BDC5}" destId="{F7F28D86-8C67-4C70-B739-021A808D5707}" srcOrd="1" destOrd="0" presId="urn:microsoft.com/office/officeart/2005/8/layout/hList2"/>
    <dgm:cxn modelId="{6C15855C-A0D2-4B66-8C26-B3D73C594FDC}" type="presParOf" srcId="{22A47E4D-84C8-4917-B552-F226DC55BDC5}" destId="{F809E4F8-7A3B-41BF-B515-E3588F645E92}"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7737E2-D118-4CC8-9049-635F81146920}" type="doc">
      <dgm:prSet loTypeId="urn:microsoft.com/office/officeart/2005/8/layout/radial1" loCatId="relationship" qsTypeId="urn:microsoft.com/office/officeart/2005/8/quickstyle/simple4" qsCatId="simple" csTypeId="urn:microsoft.com/office/officeart/2005/8/colors/colorful1" csCatId="colorful" phldr="1"/>
      <dgm:spPr/>
      <dgm:t>
        <a:bodyPr/>
        <a:lstStyle/>
        <a:p>
          <a:endParaRPr lang="en-US"/>
        </a:p>
      </dgm:t>
    </dgm:pt>
    <dgm:pt modelId="{34840354-E838-424E-8927-B3F8A591425C}">
      <dgm:prSet phldrT="[Text]"/>
      <dgm:spPr/>
      <dgm:t>
        <a:bodyPr/>
        <a:lstStyle/>
        <a:p>
          <a:r>
            <a:rPr lang="en-US" dirty="0"/>
            <a:t>EMR</a:t>
          </a:r>
        </a:p>
      </dgm:t>
    </dgm:pt>
    <dgm:pt modelId="{DB7817B1-BCCA-4294-9B70-02752222B189}" type="parTrans" cxnId="{6C49F2A2-DEAA-43F4-8DE6-45A4D88AFE47}">
      <dgm:prSet/>
      <dgm:spPr/>
      <dgm:t>
        <a:bodyPr/>
        <a:lstStyle/>
        <a:p>
          <a:endParaRPr lang="en-US"/>
        </a:p>
      </dgm:t>
    </dgm:pt>
    <dgm:pt modelId="{4B07AEC2-2497-4805-92B8-7C2832DA6161}" type="sibTrans" cxnId="{6C49F2A2-DEAA-43F4-8DE6-45A4D88AFE47}">
      <dgm:prSet/>
      <dgm:spPr/>
      <dgm:t>
        <a:bodyPr/>
        <a:lstStyle/>
        <a:p>
          <a:endParaRPr lang="en-US"/>
        </a:p>
      </dgm:t>
    </dgm:pt>
    <dgm:pt modelId="{AB23DE0E-4DA6-417B-AED1-9C974A1427D7}">
      <dgm:prSet phldrT="[Text]" custT="1"/>
      <dgm:spPr/>
      <dgm:t>
        <a:bodyPr anchor="t"/>
        <a:lstStyle/>
        <a:p>
          <a:r>
            <a:rPr lang="en-US" sz="1200" b="1" dirty="0">
              <a:solidFill>
                <a:srgbClr val="002060"/>
              </a:solidFill>
            </a:rPr>
            <a:t>DEMOG &amp;</a:t>
          </a:r>
        </a:p>
        <a:p>
          <a:r>
            <a:rPr lang="en-US" sz="1200" b="1" dirty="0">
              <a:solidFill>
                <a:srgbClr val="002060"/>
              </a:solidFill>
            </a:rPr>
            <a:t>HISTORY</a:t>
          </a:r>
        </a:p>
      </dgm:t>
    </dgm:pt>
    <dgm:pt modelId="{FB67A513-F1AF-4297-ABA9-D7539AEDF067}" type="parTrans" cxnId="{2AC6A323-FD06-41B8-A59C-CB04076DA768}">
      <dgm:prSet/>
      <dgm:spPr/>
      <dgm:t>
        <a:bodyPr/>
        <a:lstStyle/>
        <a:p>
          <a:endParaRPr lang="en-US"/>
        </a:p>
      </dgm:t>
    </dgm:pt>
    <dgm:pt modelId="{F9288794-2465-49DE-9249-424C99ED941F}" type="sibTrans" cxnId="{2AC6A323-FD06-41B8-A59C-CB04076DA768}">
      <dgm:prSet/>
      <dgm:spPr/>
      <dgm:t>
        <a:bodyPr/>
        <a:lstStyle/>
        <a:p>
          <a:endParaRPr lang="en-US"/>
        </a:p>
      </dgm:t>
    </dgm:pt>
    <dgm:pt modelId="{3A3A2699-68AD-4D10-AD51-493D33F12DB5}">
      <dgm:prSet phldrT="[Text]" custT="1"/>
      <dgm:spPr/>
      <dgm:t>
        <a:bodyPr/>
        <a:lstStyle/>
        <a:p>
          <a:r>
            <a:rPr lang="en-US" sz="1200" b="1" dirty="0">
              <a:solidFill>
                <a:srgbClr val="002060"/>
              </a:solidFill>
            </a:rPr>
            <a:t>DRUGS</a:t>
          </a:r>
        </a:p>
      </dgm:t>
    </dgm:pt>
    <dgm:pt modelId="{A346A603-C492-4F14-B044-99BE1A26AC5B}" type="parTrans" cxnId="{0B0FCFC7-1BDF-46DD-851E-95F7F4884D3A}">
      <dgm:prSet/>
      <dgm:spPr/>
      <dgm:t>
        <a:bodyPr/>
        <a:lstStyle/>
        <a:p>
          <a:endParaRPr lang="en-US"/>
        </a:p>
      </dgm:t>
    </dgm:pt>
    <dgm:pt modelId="{BB37E614-D3D5-474B-9A8D-C6D31FAE8E34}" type="sibTrans" cxnId="{0B0FCFC7-1BDF-46DD-851E-95F7F4884D3A}">
      <dgm:prSet/>
      <dgm:spPr/>
      <dgm:t>
        <a:bodyPr/>
        <a:lstStyle/>
        <a:p>
          <a:endParaRPr lang="en-US"/>
        </a:p>
      </dgm:t>
    </dgm:pt>
    <dgm:pt modelId="{F9C42D33-192B-4144-A5CC-9E1F7F84541A}">
      <dgm:prSet phldrT="[Text]" custT="1"/>
      <dgm:spPr/>
      <dgm:t>
        <a:bodyPr/>
        <a:lstStyle/>
        <a:p>
          <a:r>
            <a:rPr lang="en-US" sz="1200" b="1" dirty="0">
              <a:solidFill>
                <a:srgbClr val="002060"/>
              </a:solidFill>
            </a:rPr>
            <a:t>ALLERGIES</a:t>
          </a:r>
        </a:p>
      </dgm:t>
    </dgm:pt>
    <dgm:pt modelId="{9E00620F-291D-4E2B-8F65-0973DA407DFD}" type="parTrans" cxnId="{ED5DE610-9CA1-45C3-BCAA-270EE082092A}">
      <dgm:prSet/>
      <dgm:spPr/>
      <dgm:t>
        <a:bodyPr/>
        <a:lstStyle/>
        <a:p>
          <a:endParaRPr lang="en-US"/>
        </a:p>
      </dgm:t>
    </dgm:pt>
    <dgm:pt modelId="{F079623B-4784-46D9-8568-F2DA085861FA}" type="sibTrans" cxnId="{ED5DE610-9CA1-45C3-BCAA-270EE082092A}">
      <dgm:prSet/>
      <dgm:spPr/>
      <dgm:t>
        <a:bodyPr/>
        <a:lstStyle/>
        <a:p>
          <a:endParaRPr lang="en-US"/>
        </a:p>
      </dgm:t>
    </dgm:pt>
    <dgm:pt modelId="{1E797B87-584F-461D-9CCD-60F4AEB5774A}">
      <dgm:prSet phldrT="[Text]" custT="1"/>
      <dgm:spPr/>
      <dgm:t>
        <a:bodyPr/>
        <a:lstStyle/>
        <a:p>
          <a:r>
            <a:rPr lang="en-US" sz="1200" b="1" dirty="0">
              <a:solidFill>
                <a:srgbClr val="002060"/>
              </a:solidFill>
            </a:rPr>
            <a:t>VISITS</a:t>
          </a:r>
        </a:p>
      </dgm:t>
    </dgm:pt>
    <dgm:pt modelId="{3216717A-F09D-4CFF-9444-09054A35641D}" type="parTrans" cxnId="{4B67C6B3-41AC-418B-B0EF-B3324D9107A9}">
      <dgm:prSet/>
      <dgm:spPr/>
      <dgm:t>
        <a:bodyPr/>
        <a:lstStyle/>
        <a:p>
          <a:endParaRPr lang="en-US"/>
        </a:p>
      </dgm:t>
    </dgm:pt>
    <dgm:pt modelId="{E2B29439-46F2-43E9-B727-CE806DD7ECF6}" type="sibTrans" cxnId="{4B67C6B3-41AC-418B-B0EF-B3324D9107A9}">
      <dgm:prSet/>
      <dgm:spPr/>
      <dgm:t>
        <a:bodyPr/>
        <a:lstStyle/>
        <a:p>
          <a:endParaRPr lang="en-US"/>
        </a:p>
      </dgm:t>
    </dgm:pt>
    <dgm:pt modelId="{6DFF9102-7B25-428F-A943-AF3E27A710BB}">
      <dgm:prSet phldrT="[Text]"/>
      <dgm:spPr/>
      <dgm:t>
        <a:bodyPr/>
        <a:lstStyle/>
        <a:p>
          <a:r>
            <a:rPr lang="en-US" b="1" dirty="0">
              <a:solidFill>
                <a:srgbClr val="002060"/>
              </a:solidFill>
            </a:rPr>
            <a:t>PROCEDURE</a:t>
          </a:r>
        </a:p>
      </dgm:t>
    </dgm:pt>
    <dgm:pt modelId="{5909564E-BC5B-4A6C-91D5-1DB3A40894A8}" type="parTrans" cxnId="{A39E90BC-FC59-4415-B578-7F3F16C42AE0}">
      <dgm:prSet/>
      <dgm:spPr/>
      <dgm:t>
        <a:bodyPr/>
        <a:lstStyle/>
        <a:p>
          <a:endParaRPr lang="en-US"/>
        </a:p>
      </dgm:t>
    </dgm:pt>
    <dgm:pt modelId="{9246A03B-C6D2-48E0-AC33-28DF7DE2F324}" type="sibTrans" cxnId="{A39E90BC-FC59-4415-B578-7F3F16C42AE0}">
      <dgm:prSet/>
      <dgm:spPr/>
      <dgm:t>
        <a:bodyPr/>
        <a:lstStyle/>
        <a:p>
          <a:endParaRPr lang="en-US"/>
        </a:p>
      </dgm:t>
    </dgm:pt>
    <dgm:pt modelId="{05E1C479-5C98-4642-ACC2-D3109E9EA423}">
      <dgm:prSet phldrT="[Text]" custT="1"/>
      <dgm:spPr/>
      <dgm:t>
        <a:bodyPr/>
        <a:lstStyle/>
        <a:p>
          <a:r>
            <a:rPr lang="en-US" sz="1100" b="1" dirty="0">
              <a:solidFill>
                <a:srgbClr val="002060"/>
              </a:solidFill>
            </a:rPr>
            <a:t>ADMISSIONS</a:t>
          </a:r>
          <a:endParaRPr lang="en-US" sz="1000" b="1" dirty="0">
            <a:solidFill>
              <a:srgbClr val="002060"/>
            </a:solidFill>
          </a:endParaRPr>
        </a:p>
      </dgm:t>
    </dgm:pt>
    <dgm:pt modelId="{2C3FDBE2-080C-4CBE-9994-64DAFAB4C204}" type="parTrans" cxnId="{899D3BE5-5A83-497F-B9BE-9DBE3172CEDD}">
      <dgm:prSet/>
      <dgm:spPr/>
      <dgm:t>
        <a:bodyPr/>
        <a:lstStyle/>
        <a:p>
          <a:endParaRPr lang="en-US"/>
        </a:p>
      </dgm:t>
    </dgm:pt>
    <dgm:pt modelId="{77C153DB-7AED-4A61-8055-000BA66F7E0D}" type="sibTrans" cxnId="{899D3BE5-5A83-497F-B9BE-9DBE3172CEDD}">
      <dgm:prSet/>
      <dgm:spPr/>
      <dgm:t>
        <a:bodyPr/>
        <a:lstStyle/>
        <a:p>
          <a:endParaRPr lang="en-US"/>
        </a:p>
      </dgm:t>
    </dgm:pt>
    <dgm:pt modelId="{CB933A21-5745-4425-BF2D-8C4358D177C8}">
      <dgm:prSet phldrT="[Text]" custT="1"/>
      <dgm:spPr/>
      <dgm:t>
        <a:bodyPr/>
        <a:lstStyle/>
        <a:p>
          <a:r>
            <a:rPr lang="en-US" sz="1200" b="1" dirty="0">
              <a:solidFill>
                <a:srgbClr val="002060"/>
              </a:solidFill>
            </a:rPr>
            <a:t>DIAGNOSES</a:t>
          </a:r>
          <a:endParaRPr lang="en-US" sz="1100" b="1" dirty="0">
            <a:solidFill>
              <a:srgbClr val="002060"/>
            </a:solidFill>
          </a:endParaRPr>
        </a:p>
      </dgm:t>
    </dgm:pt>
    <dgm:pt modelId="{5E98D42E-1DAB-4E87-BB10-7E0473E62134}" type="parTrans" cxnId="{FC7BFC4C-65B8-4195-ACD7-7F12BF744426}">
      <dgm:prSet/>
      <dgm:spPr/>
      <dgm:t>
        <a:bodyPr/>
        <a:lstStyle/>
        <a:p>
          <a:endParaRPr lang="en-US"/>
        </a:p>
      </dgm:t>
    </dgm:pt>
    <dgm:pt modelId="{9F368BEF-EFE5-4453-A952-CBE93F5E4807}" type="sibTrans" cxnId="{FC7BFC4C-65B8-4195-ACD7-7F12BF744426}">
      <dgm:prSet/>
      <dgm:spPr/>
      <dgm:t>
        <a:bodyPr/>
        <a:lstStyle/>
        <a:p>
          <a:endParaRPr lang="en-US"/>
        </a:p>
      </dgm:t>
    </dgm:pt>
    <dgm:pt modelId="{9F94C0C1-FEA1-459C-A233-4BC053CB843E}">
      <dgm:prSet phldrT="[Text]" custT="1"/>
      <dgm:spPr/>
      <dgm:t>
        <a:bodyPr/>
        <a:lstStyle/>
        <a:p>
          <a:r>
            <a:rPr lang="en-US" sz="1200" b="1" dirty="0">
              <a:solidFill>
                <a:srgbClr val="002060"/>
              </a:solidFill>
            </a:rPr>
            <a:t>LAB </a:t>
          </a:r>
          <a:br>
            <a:rPr lang="en-US" sz="1200" b="1" dirty="0">
              <a:solidFill>
                <a:srgbClr val="002060"/>
              </a:solidFill>
            </a:rPr>
          </a:br>
          <a:r>
            <a:rPr lang="en-US" sz="1200" b="1" dirty="0">
              <a:solidFill>
                <a:srgbClr val="002060"/>
              </a:solidFill>
            </a:rPr>
            <a:t>RESULTS</a:t>
          </a:r>
        </a:p>
      </dgm:t>
    </dgm:pt>
    <dgm:pt modelId="{B3EFAF02-BE0D-4001-9F12-487AD30D57D8}" type="parTrans" cxnId="{38F2FB5F-22F7-4DA2-9FFD-ECD72852F3AB}">
      <dgm:prSet/>
      <dgm:spPr/>
      <dgm:t>
        <a:bodyPr/>
        <a:lstStyle/>
        <a:p>
          <a:endParaRPr lang="en-US"/>
        </a:p>
      </dgm:t>
    </dgm:pt>
    <dgm:pt modelId="{570661B3-6289-4DE1-A229-40F1B3787062}" type="sibTrans" cxnId="{38F2FB5F-22F7-4DA2-9FFD-ECD72852F3AB}">
      <dgm:prSet/>
      <dgm:spPr/>
      <dgm:t>
        <a:bodyPr/>
        <a:lstStyle/>
        <a:p>
          <a:endParaRPr lang="en-US"/>
        </a:p>
      </dgm:t>
    </dgm:pt>
    <dgm:pt modelId="{BE049D21-78D4-41D0-BD5B-6DD68D40FCDD}" type="pres">
      <dgm:prSet presAssocID="{967737E2-D118-4CC8-9049-635F81146920}" presName="cycle" presStyleCnt="0">
        <dgm:presLayoutVars>
          <dgm:chMax val="1"/>
          <dgm:dir/>
          <dgm:animLvl val="ctr"/>
          <dgm:resizeHandles val="exact"/>
        </dgm:presLayoutVars>
      </dgm:prSet>
      <dgm:spPr/>
    </dgm:pt>
    <dgm:pt modelId="{7657C4C9-BEB1-4A4E-8B99-BAB7D56A8B73}" type="pres">
      <dgm:prSet presAssocID="{34840354-E838-424E-8927-B3F8A591425C}" presName="centerShape" presStyleLbl="node0" presStyleIdx="0" presStyleCnt="1"/>
      <dgm:spPr/>
    </dgm:pt>
    <dgm:pt modelId="{2D317C61-C065-4640-B93E-1EED23913B98}" type="pres">
      <dgm:prSet presAssocID="{FB67A513-F1AF-4297-ABA9-D7539AEDF067}" presName="Name9" presStyleLbl="parChTrans1D2" presStyleIdx="0" presStyleCnt="8"/>
      <dgm:spPr/>
    </dgm:pt>
    <dgm:pt modelId="{EFEE760D-9FE5-4A1A-83AD-E0510E1EC097}" type="pres">
      <dgm:prSet presAssocID="{FB67A513-F1AF-4297-ABA9-D7539AEDF067}" presName="connTx" presStyleLbl="parChTrans1D2" presStyleIdx="0" presStyleCnt="8"/>
      <dgm:spPr/>
    </dgm:pt>
    <dgm:pt modelId="{69363C4F-69B6-449E-BD9F-69787FC25E74}" type="pres">
      <dgm:prSet presAssocID="{AB23DE0E-4DA6-417B-AED1-9C974A1427D7}" presName="node" presStyleLbl="node1" presStyleIdx="0" presStyleCnt="8">
        <dgm:presLayoutVars>
          <dgm:bulletEnabled val="1"/>
        </dgm:presLayoutVars>
      </dgm:prSet>
      <dgm:spPr/>
    </dgm:pt>
    <dgm:pt modelId="{1DBA1F20-C232-4979-9181-352B446752F5}" type="pres">
      <dgm:prSet presAssocID="{A346A603-C492-4F14-B044-99BE1A26AC5B}" presName="Name9" presStyleLbl="parChTrans1D2" presStyleIdx="1" presStyleCnt="8"/>
      <dgm:spPr/>
    </dgm:pt>
    <dgm:pt modelId="{73389859-05B5-4D97-9FE6-854D68C44872}" type="pres">
      <dgm:prSet presAssocID="{A346A603-C492-4F14-B044-99BE1A26AC5B}" presName="connTx" presStyleLbl="parChTrans1D2" presStyleIdx="1" presStyleCnt="8"/>
      <dgm:spPr/>
    </dgm:pt>
    <dgm:pt modelId="{D10F2F57-D9BA-4779-92A9-F38568AC130F}" type="pres">
      <dgm:prSet presAssocID="{3A3A2699-68AD-4D10-AD51-493D33F12DB5}" presName="node" presStyleLbl="node1" presStyleIdx="1" presStyleCnt="8">
        <dgm:presLayoutVars>
          <dgm:bulletEnabled val="1"/>
        </dgm:presLayoutVars>
      </dgm:prSet>
      <dgm:spPr/>
    </dgm:pt>
    <dgm:pt modelId="{8B3A8C28-59E6-4166-8240-BAE033255F6D}" type="pres">
      <dgm:prSet presAssocID="{9E00620F-291D-4E2B-8F65-0973DA407DFD}" presName="Name9" presStyleLbl="parChTrans1D2" presStyleIdx="2" presStyleCnt="8"/>
      <dgm:spPr/>
    </dgm:pt>
    <dgm:pt modelId="{ABD2755C-C3B5-4839-B64C-C9B96833BD91}" type="pres">
      <dgm:prSet presAssocID="{9E00620F-291D-4E2B-8F65-0973DA407DFD}" presName="connTx" presStyleLbl="parChTrans1D2" presStyleIdx="2" presStyleCnt="8"/>
      <dgm:spPr/>
    </dgm:pt>
    <dgm:pt modelId="{81072551-9969-46C8-B9B3-3B69AEBFE86D}" type="pres">
      <dgm:prSet presAssocID="{F9C42D33-192B-4144-A5CC-9E1F7F84541A}" presName="node" presStyleLbl="node1" presStyleIdx="2" presStyleCnt="8">
        <dgm:presLayoutVars>
          <dgm:bulletEnabled val="1"/>
        </dgm:presLayoutVars>
      </dgm:prSet>
      <dgm:spPr/>
    </dgm:pt>
    <dgm:pt modelId="{6E3D3802-DF84-4EBA-A53A-54219F16DA45}" type="pres">
      <dgm:prSet presAssocID="{3216717A-F09D-4CFF-9444-09054A35641D}" presName="Name9" presStyleLbl="parChTrans1D2" presStyleIdx="3" presStyleCnt="8"/>
      <dgm:spPr/>
    </dgm:pt>
    <dgm:pt modelId="{806D4138-7E91-420B-A20F-401568A17E07}" type="pres">
      <dgm:prSet presAssocID="{3216717A-F09D-4CFF-9444-09054A35641D}" presName="connTx" presStyleLbl="parChTrans1D2" presStyleIdx="3" presStyleCnt="8"/>
      <dgm:spPr/>
    </dgm:pt>
    <dgm:pt modelId="{8CF4F76D-41FA-401A-A732-2452B30BE2ED}" type="pres">
      <dgm:prSet presAssocID="{1E797B87-584F-461D-9CCD-60F4AEB5774A}" presName="node" presStyleLbl="node1" presStyleIdx="3" presStyleCnt="8">
        <dgm:presLayoutVars>
          <dgm:bulletEnabled val="1"/>
        </dgm:presLayoutVars>
      </dgm:prSet>
      <dgm:spPr/>
    </dgm:pt>
    <dgm:pt modelId="{FBB5F0C0-AA3A-44AC-B3F5-94216B55732D}" type="pres">
      <dgm:prSet presAssocID="{2C3FDBE2-080C-4CBE-9994-64DAFAB4C204}" presName="Name9" presStyleLbl="parChTrans1D2" presStyleIdx="4" presStyleCnt="8"/>
      <dgm:spPr/>
    </dgm:pt>
    <dgm:pt modelId="{2DB58F81-C2C4-47E9-890C-43D4B1FC35EE}" type="pres">
      <dgm:prSet presAssocID="{2C3FDBE2-080C-4CBE-9994-64DAFAB4C204}" presName="connTx" presStyleLbl="parChTrans1D2" presStyleIdx="4" presStyleCnt="8"/>
      <dgm:spPr/>
    </dgm:pt>
    <dgm:pt modelId="{4B0324E1-C279-4D62-818A-0FE480EBE0B8}" type="pres">
      <dgm:prSet presAssocID="{05E1C479-5C98-4642-ACC2-D3109E9EA423}" presName="node" presStyleLbl="node1" presStyleIdx="4" presStyleCnt="8">
        <dgm:presLayoutVars>
          <dgm:bulletEnabled val="1"/>
        </dgm:presLayoutVars>
      </dgm:prSet>
      <dgm:spPr/>
    </dgm:pt>
    <dgm:pt modelId="{A547F4AB-27DA-45B8-AF20-C8ADC31BA80E}" type="pres">
      <dgm:prSet presAssocID="{5E98D42E-1DAB-4E87-BB10-7E0473E62134}" presName="Name9" presStyleLbl="parChTrans1D2" presStyleIdx="5" presStyleCnt="8"/>
      <dgm:spPr/>
    </dgm:pt>
    <dgm:pt modelId="{031BE5A4-91ED-41F1-8F36-02FF075CB4EB}" type="pres">
      <dgm:prSet presAssocID="{5E98D42E-1DAB-4E87-BB10-7E0473E62134}" presName="connTx" presStyleLbl="parChTrans1D2" presStyleIdx="5" presStyleCnt="8"/>
      <dgm:spPr/>
    </dgm:pt>
    <dgm:pt modelId="{B9800259-E7DA-40AF-94DB-A1FA69727203}" type="pres">
      <dgm:prSet presAssocID="{CB933A21-5745-4425-BF2D-8C4358D177C8}" presName="node" presStyleLbl="node1" presStyleIdx="5" presStyleCnt="8">
        <dgm:presLayoutVars>
          <dgm:bulletEnabled val="1"/>
        </dgm:presLayoutVars>
      </dgm:prSet>
      <dgm:spPr/>
    </dgm:pt>
    <dgm:pt modelId="{66C1ECCE-63B8-4E79-99B7-259408B09BA6}" type="pres">
      <dgm:prSet presAssocID="{B3EFAF02-BE0D-4001-9F12-487AD30D57D8}" presName="Name9" presStyleLbl="parChTrans1D2" presStyleIdx="6" presStyleCnt="8"/>
      <dgm:spPr/>
    </dgm:pt>
    <dgm:pt modelId="{B84FB810-4C35-4E7B-844D-1BF5A6B8B787}" type="pres">
      <dgm:prSet presAssocID="{B3EFAF02-BE0D-4001-9F12-487AD30D57D8}" presName="connTx" presStyleLbl="parChTrans1D2" presStyleIdx="6" presStyleCnt="8"/>
      <dgm:spPr/>
    </dgm:pt>
    <dgm:pt modelId="{EC43C458-BBB3-487E-B944-2900FA7AC682}" type="pres">
      <dgm:prSet presAssocID="{9F94C0C1-FEA1-459C-A233-4BC053CB843E}" presName="node" presStyleLbl="node1" presStyleIdx="6" presStyleCnt="8">
        <dgm:presLayoutVars>
          <dgm:bulletEnabled val="1"/>
        </dgm:presLayoutVars>
      </dgm:prSet>
      <dgm:spPr/>
    </dgm:pt>
    <dgm:pt modelId="{04D37DC7-E647-47C0-B613-C8658F3C860F}" type="pres">
      <dgm:prSet presAssocID="{5909564E-BC5B-4A6C-91D5-1DB3A40894A8}" presName="Name9" presStyleLbl="parChTrans1D2" presStyleIdx="7" presStyleCnt="8"/>
      <dgm:spPr/>
    </dgm:pt>
    <dgm:pt modelId="{A5739508-83BA-49D4-B03A-BBE58BBFEC48}" type="pres">
      <dgm:prSet presAssocID="{5909564E-BC5B-4A6C-91D5-1DB3A40894A8}" presName="connTx" presStyleLbl="parChTrans1D2" presStyleIdx="7" presStyleCnt="8"/>
      <dgm:spPr/>
    </dgm:pt>
    <dgm:pt modelId="{37C3F833-30AB-46E1-BCEE-47E8337A9704}" type="pres">
      <dgm:prSet presAssocID="{6DFF9102-7B25-428F-A943-AF3E27A710BB}" presName="node" presStyleLbl="node1" presStyleIdx="7" presStyleCnt="8">
        <dgm:presLayoutVars>
          <dgm:bulletEnabled val="1"/>
        </dgm:presLayoutVars>
      </dgm:prSet>
      <dgm:spPr/>
    </dgm:pt>
  </dgm:ptLst>
  <dgm:cxnLst>
    <dgm:cxn modelId="{856F1402-EE17-4EE2-BE31-B8EBEE142754}" type="presOf" srcId="{5E98D42E-1DAB-4E87-BB10-7E0473E62134}" destId="{031BE5A4-91ED-41F1-8F36-02FF075CB4EB}" srcOrd="1" destOrd="0" presId="urn:microsoft.com/office/officeart/2005/8/layout/radial1"/>
    <dgm:cxn modelId="{ED5DE610-9CA1-45C3-BCAA-270EE082092A}" srcId="{34840354-E838-424E-8927-B3F8A591425C}" destId="{F9C42D33-192B-4144-A5CC-9E1F7F84541A}" srcOrd="2" destOrd="0" parTransId="{9E00620F-291D-4E2B-8F65-0973DA407DFD}" sibTransId="{F079623B-4784-46D9-8568-F2DA085861FA}"/>
    <dgm:cxn modelId="{DEB48D1E-C3CD-4AD9-B9B1-4C134BA1AF03}" type="presOf" srcId="{1E797B87-584F-461D-9CCD-60F4AEB5774A}" destId="{8CF4F76D-41FA-401A-A732-2452B30BE2ED}" srcOrd="0" destOrd="0" presId="urn:microsoft.com/office/officeart/2005/8/layout/radial1"/>
    <dgm:cxn modelId="{2AC6A323-FD06-41B8-A59C-CB04076DA768}" srcId="{34840354-E838-424E-8927-B3F8A591425C}" destId="{AB23DE0E-4DA6-417B-AED1-9C974A1427D7}" srcOrd="0" destOrd="0" parTransId="{FB67A513-F1AF-4297-ABA9-D7539AEDF067}" sibTransId="{F9288794-2465-49DE-9249-424C99ED941F}"/>
    <dgm:cxn modelId="{316C4324-D479-4116-8671-B2B18C30EE4E}" type="presOf" srcId="{5909564E-BC5B-4A6C-91D5-1DB3A40894A8}" destId="{A5739508-83BA-49D4-B03A-BBE58BBFEC48}" srcOrd="1" destOrd="0" presId="urn:microsoft.com/office/officeart/2005/8/layout/radial1"/>
    <dgm:cxn modelId="{5EE29D24-0F17-41EC-AC5D-6E348A7AE834}" type="presOf" srcId="{F9C42D33-192B-4144-A5CC-9E1F7F84541A}" destId="{81072551-9969-46C8-B9B3-3B69AEBFE86D}" srcOrd="0" destOrd="0" presId="urn:microsoft.com/office/officeart/2005/8/layout/radial1"/>
    <dgm:cxn modelId="{61322433-DE08-46F1-9924-D05CE95AE386}" type="presOf" srcId="{5E98D42E-1DAB-4E87-BB10-7E0473E62134}" destId="{A547F4AB-27DA-45B8-AF20-C8ADC31BA80E}" srcOrd="0" destOrd="0" presId="urn:microsoft.com/office/officeart/2005/8/layout/radial1"/>
    <dgm:cxn modelId="{451D6538-5B07-43CB-B4AF-402A32F3A84D}" type="presOf" srcId="{3A3A2699-68AD-4D10-AD51-493D33F12DB5}" destId="{D10F2F57-D9BA-4779-92A9-F38568AC130F}" srcOrd="0" destOrd="0" presId="urn:microsoft.com/office/officeart/2005/8/layout/radial1"/>
    <dgm:cxn modelId="{83A8413A-0DB5-4110-95B9-BBFE23BAE536}" type="presOf" srcId="{6DFF9102-7B25-428F-A943-AF3E27A710BB}" destId="{37C3F833-30AB-46E1-BCEE-47E8337A9704}" srcOrd="0" destOrd="0" presId="urn:microsoft.com/office/officeart/2005/8/layout/radial1"/>
    <dgm:cxn modelId="{1A97323F-2922-4CC8-9661-E263AD82BDD7}" type="presOf" srcId="{2C3FDBE2-080C-4CBE-9994-64DAFAB4C204}" destId="{FBB5F0C0-AA3A-44AC-B3F5-94216B55732D}" srcOrd="0" destOrd="0" presId="urn:microsoft.com/office/officeart/2005/8/layout/radial1"/>
    <dgm:cxn modelId="{38F2FB5F-22F7-4DA2-9FFD-ECD72852F3AB}" srcId="{34840354-E838-424E-8927-B3F8A591425C}" destId="{9F94C0C1-FEA1-459C-A233-4BC053CB843E}" srcOrd="6" destOrd="0" parTransId="{B3EFAF02-BE0D-4001-9F12-487AD30D57D8}" sibTransId="{570661B3-6289-4DE1-A229-40F1B3787062}"/>
    <dgm:cxn modelId="{55F75143-BB77-47D6-8B6E-B1090459E69D}" type="presOf" srcId="{3216717A-F09D-4CFF-9444-09054A35641D}" destId="{806D4138-7E91-420B-A20F-401568A17E07}" srcOrd="1" destOrd="0" presId="urn:microsoft.com/office/officeart/2005/8/layout/radial1"/>
    <dgm:cxn modelId="{4E14AA4B-B53E-4445-8583-789DF8217447}" type="presOf" srcId="{9F94C0C1-FEA1-459C-A233-4BC053CB843E}" destId="{EC43C458-BBB3-487E-B944-2900FA7AC682}" srcOrd="0" destOrd="0" presId="urn:microsoft.com/office/officeart/2005/8/layout/radial1"/>
    <dgm:cxn modelId="{29AC0C4C-722F-4AE8-98AA-3E2DC0D2365D}" type="presOf" srcId="{34840354-E838-424E-8927-B3F8A591425C}" destId="{7657C4C9-BEB1-4A4E-8B99-BAB7D56A8B73}" srcOrd="0" destOrd="0" presId="urn:microsoft.com/office/officeart/2005/8/layout/radial1"/>
    <dgm:cxn modelId="{FC7BFC4C-65B8-4195-ACD7-7F12BF744426}" srcId="{34840354-E838-424E-8927-B3F8A591425C}" destId="{CB933A21-5745-4425-BF2D-8C4358D177C8}" srcOrd="5" destOrd="0" parTransId="{5E98D42E-1DAB-4E87-BB10-7E0473E62134}" sibTransId="{9F368BEF-EFE5-4453-A952-CBE93F5E4807}"/>
    <dgm:cxn modelId="{55D1064F-38FD-4353-93CB-F2F0EE2FFBD2}" type="presOf" srcId="{FB67A513-F1AF-4297-ABA9-D7539AEDF067}" destId="{2D317C61-C065-4640-B93E-1EED23913B98}" srcOrd="0" destOrd="0" presId="urn:microsoft.com/office/officeart/2005/8/layout/radial1"/>
    <dgm:cxn modelId="{5081E070-6DDA-4598-B445-740887C9F08D}" type="presOf" srcId="{FB67A513-F1AF-4297-ABA9-D7539AEDF067}" destId="{EFEE760D-9FE5-4A1A-83AD-E0510E1EC097}" srcOrd="1" destOrd="0" presId="urn:microsoft.com/office/officeart/2005/8/layout/radial1"/>
    <dgm:cxn modelId="{BC8EDD73-0464-4A45-9260-49842BE29799}" type="presOf" srcId="{AB23DE0E-4DA6-417B-AED1-9C974A1427D7}" destId="{69363C4F-69B6-449E-BD9F-69787FC25E74}" srcOrd="0" destOrd="0" presId="urn:microsoft.com/office/officeart/2005/8/layout/radial1"/>
    <dgm:cxn modelId="{E8B21A80-995E-486B-9DFD-410FC21D2352}" type="presOf" srcId="{CB933A21-5745-4425-BF2D-8C4358D177C8}" destId="{B9800259-E7DA-40AF-94DB-A1FA69727203}" srcOrd="0" destOrd="0" presId="urn:microsoft.com/office/officeart/2005/8/layout/radial1"/>
    <dgm:cxn modelId="{B054FD86-BD5A-4D94-8F4C-C8E73AFB3879}" type="presOf" srcId="{967737E2-D118-4CC8-9049-635F81146920}" destId="{BE049D21-78D4-41D0-BD5B-6DD68D40FCDD}" srcOrd="0" destOrd="0" presId="urn:microsoft.com/office/officeart/2005/8/layout/radial1"/>
    <dgm:cxn modelId="{A3453D89-713E-43F3-8DA6-4DC584DF29A6}" type="presOf" srcId="{9E00620F-291D-4E2B-8F65-0973DA407DFD}" destId="{ABD2755C-C3B5-4839-B64C-C9B96833BD91}" srcOrd="1" destOrd="0" presId="urn:microsoft.com/office/officeart/2005/8/layout/radial1"/>
    <dgm:cxn modelId="{7AABBF96-797C-48B5-AB32-091C6A4EBEE4}" type="presOf" srcId="{9E00620F-291D-4E2B-8F65-0973DA407DFD}" destId="{8B3A8C28-59E6-4166-8240-BAE033255F6D}" srcOrd="0" destOrd="0" presId="urn:microsoft.com/office/officeart/2005/8/layout/radial1"/>
    <dgm:cxn modelId="{EE956D97-7838-4895-B53A-86E4832C7913}" type="presOf" srcId="{B3EFAF02-BE0D-4001-9F12-487AD30D57D8}" destId="{66C1ECCE-63B8-4E79-99B7-259408B09BA6}" srcOrd="0" destOrd="0" presId="urn:microsoft.com/office/officeart/2005/8/layout/radial1"/>
    <dgm:cxn modelId="{3AC51F9D-7D82-4DC6-9E68-2EF54215F363}" type="presOf" srcId="{A346A603-C492-4F14-B044-99BE1A26AC5B}" destId="{73389859-05B5-4D97-9FE6-854D68C44872}" srcOrd="1" destOrd="0" presId="urn:microsoft.com/office/officeart/2005/8/layout/radial1"/>
    <dgm:cxn modelId="{6C49F2A2-DEAA-43F4-8DE6-45A4D88AFE47}" srcId="{967737E2-D118-4CC8-9049-635F81146920}" destId="{34840354-E838-424E-8927-B3F8A591425C}" srcOrd="0" destOrd="0" parTransId="{DB7817B1-BCCA-4294-9B70-02752222B189}" sibTransId="{4B07AEC2-2497-4805-92B8-7C2832DA6161}"/>
    <dgm:cxn modelId="{B32681A9-6CDD-4D0D-8B18-FD35933FC0BC}" type="presOf" srcId="{A346A603-C492-4F14-B044-99BE1A26AC5B}" destId="{1DBA1F20-C232-4979-9181-352B446752F5}" srcOrd="0" destOrd="0" presId="urn:microsoft.com/office/officeart/2005/8/layout/radial1"/>
    <dgm:cxn modelId="{4B67C6B3-41AC-418B-B0EF-B3324D9107A9}" srcId="{34840354-E838-424E-8927-B3F8A591425C}" destId="{1E797B87-584F-461D-9CCD-60F4AEB5774A}" srcOrd="3" destOrd="0" parTransId="{3216717A-F09D-4CFF-9444-09054A35641D}" sibTransId="{E2B29439-46F2-43E9-B727-CE806DD7ECF6}"/>
    <dgm:cxn modelId="{A39E90BC-FC59-4415-B578-7F3F16C42AE0}" srcId="{34840354-E838-424E-8927-B3F8A591425C}" destId="{6DFF9102-7B25-428F-A943-AF3E27A710BB}" srcOrd="7" destOrd="0" parTransId="{5909564E-BC5B-4A6C-91D5-1DB3A40894A8}" sibTransId="{9246A03B-C6D2-48E0-AC33-28DF7DE2F324}"/>
    <dgm:cxn modelId="{947565BD-0B7D-4ABB-9F49-B83DA33E6469}" type="presOf" srcId="{5909564E-BC5B-4A6C-91D5-1DB3A40894A8}" destId="{04D37DC7-E647-47C0-B613-C8658F3C860F}" srcOrd="0" destOrd="0" presId="urn:microsoft.com/office/officeart/2005/8/layout/radial1"/>
    <dgm:cxn modelId="{0B0FCFC7-1BDF-46DD-851E-95F7F4884D3A}" srcId="{34840354-E838-424E-8927-B3F8A591425C}" destId="{3A3A2699-68AD-4D10-AD51-493D33F12DB5}" srcOrd="1" destOrd="0" parTransId="{A346A603-C492-4F14-B044-99BE1A26AC5B}" sibTransId="{BB37E614-D3D5-474B-9A8D-C6D31FAE8E34}"/>
    <dgm:cxn modelId="{525975CA-3CCE-4CA7-9903-626C11C02B90}" type="presOf" srcId="{3216717A-F09D-4CFF-9444-09054A35641D}" destId="{6E3D3802-DF84-4EBA-A53A-54219F16DA45}" srcOrd="0" destOrd="0" presId="urn:microsoft.com/office/officeart/2005/8/layout/radial1"/>
    <dgm:cxn modelId="{899D3BE5-5A83-497F-B9BE-9DBE3172CEDD}" srcId="{34840354-E838-424E-8927-B3F8A591425C}" destId="{05E1C479-5C98-4642-ACC2-D3109E9EA423}" srcOrd="4" destOrd="0" parTransId="{2C3FDBE2-080C-4CBE-9994-64DAFAB4C204}" sibTransId="{77C153DB-7AED-4A61-8055-000BA66F7E0D}"/>
    <dgm:cxn modelId="{A2322EF7-3098-4F7A-B21C-D29BDAD33A3A}" type="presOf" srcId="{2C3FDBE2-080C-4CBE-9994-64DAFAB4C204}" destId="{2DB58F81-C2C4-47E9-890C-43D4B1FC35EE}" srcOrd="1" destOrd="0" presId="urn:microsoft.com/office/officeart/2005/8/layout/radial1"/>
    <dgm:cxn modelId="{F2E26EF8-A499-49E2-B938-C95357C9B717}" type="presOf" srcId="{B3EFAF02-BE0D-4001-9F12-487AD30D57D8}" destId="{B84FB810-4C35-4E7B-844D-1BF5A6B8B787}" srcOrd="1" destOrd="0" presId="urn:microsoft.com/office/officeart/2005/8/layout/radial1"/>
    <dgm:cxn modelId="{0A7F7EFA-7313-45AA-855B-B0C09F38CA67}" type="presOf" srcId="{05E1C479-5C98-4642-ACC2-D3109E9EA423}" destId="{4B0324E1-C279-4D62-818A-0FE480EBE0B8}" srcOrd="0" destOrd="0" presId="urn:microsoft.com/office/officeart/2005/8/layout/radial1"/>
    <dgm:cxn modelId="{3708686C-FD4C-4D8F-B369-533C4ADAD9ED}" type="presParOf" srcId="{BE049D21-78D4-41D0-BD5B-6DD68D40FCDD}" destId="{7657C4C9-BEB1-4A4E-8B99-BAB7D56A8B73}" srcOrd="0" destOrd="0" presId="urn:microsoft.com/office/officeart/2005/8/layout/radial1"/>
    <dgm:cxn modelId="{BA7C52B5-A0EA-4A0A-8E26-6C27556A203A}" type="presParOf" srcId="{BE049D21-78D4-41D0-BD5B-6DD68D40FCDD}" destId="{2D317C61-C065-4640-B93E-1EED23913B98}" srcOrd="1" destOrd="0" presId="urn:microsoft.com/office/officeart/2005/8/layout/radial1"/>
    <dgm:cxn modelId="{65AEEC5F-E071-49F5-955A-3CAE65EEBA38}" type="presParOf" srcId="{2D317C61-C065-4640-B93E-1EED23913B98}" destId="{EFEE760D-9FE5-4A1A-83AD-E0510E1EC097}" srcOrd="0" destOrd="0" presId="urn:microsoft.com/office/officeart/2005/8/layout/radial1"/>
    <dgm:cxn modelId="{D3326606-1597-4210-AEF5-D2C82599C3BB}" type="presParOf" srcId="{BE049D21-78D4-41D0-BD5B-6DD68D40FCDD}" destId="{69363C4F-69B6-449E-BD9F-69787FC25E74}" srcOrd="2" destOrd="0" presId="urn:microsoft.com/office/officeart/2005/8/layout/radial1"/>
    <dgm:cxn modelId="{788EBA81-BB21-4EE1-9266-61066DB05DD2}" type="presParOf" srcId="{BE049D21-78D4-41D0-BD5B-6DD68D40FCDD}" destId="{1DBA1F20-C232-4979-9181-352B446752F5}" srcOrd="3" destOrd="0" presId="urn:microsoft.com/office/officeart/2005/8/layout/radial1"/>
    <dgm:cxn modelId="{56B32FAF-5AA9-42F3-A3DB-81CC16BDFCE3}" type="presParOf" srcId="{1DBA1F20-C232-4979-9181-352B446752F5}" destId="{73389859-05B5-4D97-9FE6-854D68C44872}" srcOrd="0" destOrd="0" presId="urn:microsoft.com/office/officeart/2005/8/layout/radial1"/>
    <dgm:cxn modelId="{BEBC6ABA-FEE0-46FC-A217-957A068EE2DE}" type="presParOf" srcId="{BE049D21-78D4-41D0-BD5B-6DD68D40FCDD}" destId="{D10F2F57-D9BA-4779-92A9-F38568AC130F}" srcOrd="4" destOrd="0" presId="urn:microsoft.com/office/officeart/2005/8/layout/radial1"/>
    <dgm:cxn modelId="{D5F5DF51-9C9A-4BB5-9E8A-CC3D87628C02}" type="presParOf" srcId="{BE049D21-78D4-41D0-BD5B-6DD68D40FCDD}" destId="{8B3A8C28-59E6-4166-8240-BAE033255F6D}" srcOrd="5" destOrd="0" presId="urn:microsoft.com/office/officeart/2005/8/layout/radial1"/>
    <dgm:cxn modelId="{82B9A73E-61B8-4E63-96CD-4716D1375A06}" type="presParOf" srcId="{8B3A8C28-59E6-4166-8240-BAE033255F6D}" destId="{ABD2755C-C3B5-4839-B64C-C9B96833BD91}" srcOrd="0" destOrd="0" presId="urn:microsoft.com/office/officeart/2005/8/layout/radial1"/>
    <dgm:cxn modelId="{11102750-F890-492F-A2F1-17705DE604A4}" type="presParOf" srcId="{BE049D21-78D4-41D0-BD5B-6DD68D40FCDD}" destId="{81072551-9969-46C8-B9B3-3B69AEBFE86D}" srcOrd="6" destOrd="0" presId="urn:microsoft.com/office/officeart/2005/8/layout/radial1"/>
    <dgm:cxn modelId="{1289F6FC-B7B1-4530-AA93-7FA4A6585E0A}" type="presParOf" srcId="{BE049D21-78D4-41D0-BD5B-6DD68D40FCDD}" destId="{6E3D3802-DF84-4EBA-A53A-54219F16DA45}" srcOrd="7" destOrd="0" presId="urn:microsoft.com/office/officeart/2005/8/layout/radial1"/>
    <dgm:cxn modelId="{E5129F6F-EDFE-4435-B687-0B1D97A11475}" type="presParOf" srcId="{6E3D3802-DF84-4EBA-A53A-54219F16DA45}" destId="{806D4138-7E91-420B-A20F-401568A17E07}" srcOrd="0" destOrd="0" presId="urn:microsoft.com/office/officeart/2005/8/layout/radial1"/>
    <dgm:cxn modelId="{D1D0D189-3336-4BE6-AEA9-09262C115EF5}" type="presParOf" srcId="{BE049D21-78D4-41D0-BD5B-6DD68D40FCDD}" destId="{8CF4F76D-41FA-401A-A732-2452B30BE2ED}" srcOrd="8" destOrd="0" presId="urn:microsoft.com/office/officeart/2005/8/layout/radial1"/>
    <dgm:cxn modelId="{C4B83616-6A32-4421-B933-86D237DC2C59}" type="presParOf" srcId="{BE049D21-78D4-41D0-BD5B-6DD68D40FCDD}" destId="{FBB5F0C0-AA3A-44AC-B3F5-94216B55732D}" srcOrd="9" destOrd="0" presId="urn:microsoft.com/office/officeart/2005/8/layout/radial1"/>
    <dgm:cxn modelId="{7D2FE9C2-090E-4AA6-B420-46F22F2B0F7D}" type="presParOf" srcId="{FBB5F0C0-AA3A-44AC-B3F5-94216B55732D}" destId="{2DB58F81-C2C4-47E9-890C-43D4B1FC35EE}" srcOrd="0" destOrd="0" presId="urn:microsoft.com/office/officeart/2005/8/layout/radial1"/>
    <dgm:cxn modelId="{7CDBD35A-2D0A-41C8-BD75-0F2CC9E5FB8A}" type="presParOf" srcId="{BE049D21-78D4-41D0-BD5B-6DD68D40FCDD}" destId="{4B0324E1-C279-4D62-818A-0FE480EBE0B8}" srcOrd="10" destOrd="0" presId="urn:microsoft.com/office/officeart/2005/8/layout/radial1"/>
    <dgm:cxn modelId="{60C153C7-D571-4ED2-BB99-A19693163A1A}" type="presParOf" srcId="{BE049D21-78D4-41D0-BD5B-6DD68D40FCDD}" destId="{A547F4AB-27DA-45B8-AF20-C8ADC31BA80E}" srcOrd="11" destOrd="0" presId="urn:microsoft.com/office/officeart/2005/8/layout/radial1"/>
    <dgm:cxn modelId="{5ED8A324-CC5C-443B-90FE-4917C60481B4}" type="presParOf" srcId="{A547F4AB-27DA-45B8-AF20-C8ADC31BA80E}" destId="{031BE5A4-91ED-41F1-8F36-02FF075CB4EB}" srcOrd="0" destOrd="0" presId="urn:microsoft.com/office/officeart/2005/8/layout/radial1"/>
    <dgm:cxn modelId="{EB1D4D03-4276-4477-A278-3645D7CB18B8}" type="presParOf" srcId="{BE049D21-78D4-41D0-BD5B-6DD68D40FCDD}" destId="{B9800259-E7DA-40AF-94DB-A1FA69727203}" srcOrd="12" destOrd="0" presId="urn:microsoft.com/office/officeart/2005/8/layout/radial1"/>
    <dgm:cxn modelId="{7375334D-82B6-43D9-AC51-CC88FA4A3340}" type="presParOf" srcId="{BE049D21-78D4-41D0-BD5B-6DD68D40FCDD}" destId="{66C1ECCE-63B8-4E79-99B7-259408B09BA6}" srcOrd="13" destOrd="0" presId="urn:microsoft.com/office/officeart/2005/8/layout/radial1"/>
    <dgm:cxn modelId="{04982B36-2138-4697-84C0-547D997FE360}" type="presParOf" srcId="{66C1ECCE-63B8-4E79-99B7-259408B09BA6}" destId="{B84FB810-4C35-4E7B-844D-1BF5A6B8B787}" srcOrd="0" destOrd="0" presId="urn:microsoft.com/office/officeart/2005/8/layout/radial1"/>
    <dgm:cxn modelId="{DBD28115-5509-44ED-82D1-26F879069A89}" type="presParOf" srcId="{BE049D21-78D4-41D0-BD5B-6DD68D40FCDD}" destId="{EC43C458-BBB3-487E-B944-2900FA7AC682}" srcOrd="14" destOrd="0" presId="urn:microsoft.com/office/officeart/2005/8/layout/radial1"/>
    <dgm:cxn modelId="{369AF7D5-B2EB-4C68-9330-2C17FBD3E220}" type="presParOf" srcId="{BE049D21-78D4-41D0-BD5B-6DD68D40FCDD}" destId="{04D37DC7-E647-47C0-B613-C8658F3C860F}" srcOrd="15" destOrd="0" presId="urn:microsoft.com/office/officeart/2005/8/layout/radial1"/>
    <dgm:cxn modelId="{714C6374-CCF3-4D36-A04B-36335DD22F9C}" type="presParOf" srcId="{04D37DC7-E647-47C0-B613-C8658F3C860F}" destId="{A5739508-83BA-49D4-B03A-BBE58BBFEC48}" srcOrd="0" destOrd="0" presId="urn:microsoft.com/office/officeart/2005/8/layout/radial1"/>
    <dgm:cxn modelId="{C455A3FC-4007-4B00-9036-975437C1F3AA}" type="presParOf" srcId="{BE049D21-78D4-41D0-BD5B-6DD68D40FCDD}" destId="{37C3F833-30AB-46E1-BCEE-47E8337A9704}" srcOrd="16" destOrd="0" presId="urn:microsoft.com/office/officeart/2005/8/layout/radial1"/>
  </dgm:cxnLst>
  <dgm:bg>
    <a:solidFill>
      <a:schemeClr val="tx2">
        <a:lumMod val="50000"/>
      </a:schemeClr>
    </a:solidFill>
  </dgm:bg>
  <dgm:whole>
    <a:ln>
      <a:solidFill>
        <a:schemeClr val="tx1">
          <a:lumMod val="5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7C5CDC-D030-410E-AF6A-5781DCFAAAEB}" type="doc">
      <dgm:prSet loTypeId="urn:microsoft.com/office/officeart/2005/8/layout/hChevron3" loCatId="process" qsTypeId="urn:microsoft.com/office/officeart/2005/8/quickstyle/simple1" qsCatId="simple" csTypeId="urn:microsoft.com/office/officeart/2005/8/colors/colorful2" csCatId="colorful" phldr="1"/>
      <dgm:spPr/>
    </dgm:pt>
    <dgm:pt modelId="{89156170-B4ED-457B-BAD9-36A3178F20EA}">
      <dgm:prSet phldrT="[Text]" custT="1"/>
      <dgm:spPr/>
      <dgm:t>
        <a:bodyPr/>
        <a:lstStyle/>
        <a:p>
          <a:r>
            <a:rPr lang="en-US" sz="1200" b="1" dirty="0"/>
            <a:t>STAGE 0</a:t>
          </a:r>
        </a:p>
      </dgm:t>
    </dgm:pt>
    <dgm:pt modelId="{2E48686A-97E2-4270-A852-5BCC19E3336A}" type="parTrans" cxnId="{A3BD957B-433A-49D9-BF9E-3886DE098BF9}">
      <dgm:prSet/>
      <dgm:spPr/>
      <dgm:t>
        <a:bodyPr/>
        <a:lstStyle/>
        <a:p>
          <a:endParaRPr lang="en-US"/>
        </a:p>
      </dgm:t>
    </dgm:pt>
    <dgm:pt modelId="{1795B458-335E-4F19-AE4B-4E00F09E1D95}" type="sibTrans" cxnId="{A3BD957B-433A-49D9-BF9E-3886DE098BF9}">
      <dgm:prSet/>
      <dgm:spPr/>
      <dgm:t>
        <a:bodyPr/>
        <a:lstStyle/>
        <a:p>
          <a:endParaRPr lang="en-US"/>
        </a:p>
      </dgm:t>
    </dgm:pt>
    <dgm:pt modelId="{B6447364-2B9A-40A0-96FD-9B3ED995CD8D}">
      <dgm:prSet phldrT="[Text]" custT="1"/>
      <dgm:spPr/>
      <dgm:t>
        <a:bodyPr/>
        <a:lstStyle/>
        <a:p>
          <a:r>
            <a:rPr lang="en-US" sz="1200" b="1" dirty="0"/>
            <a:t>STAGE 1</a:t>
          </a:r>
        </a:p>
      </dgm:t>
    </dgm:pt>
    <dgm:pt modelId="{D78781F9-C259-45B7-9E9D-D0D9FE5D8733}" type="parTrans" cxnId="{E94CC27F-3E15-41B6-A9FC-E4154D129078}">
      <dgm:prSet/>
      <dgm:spPr/>
      <dgm:t>
        <a:bodyPr/>
        <a:lstStyle/>
        <a:p>
          <a:endParaRPr lang="en-US"/>
        </a:p>
      </dgm:t>
    </dgm:pt>
    <dgm:pt modelId="{AD5DE799-7D3D-414D-AC3B-D6524EB066FE}" type="sibTrans" cxnId="{E94CC27F-3E15-41B6-A9FC-E4154D129078}">
      <dgm:prSet/>
      <dgm:spPr/>
      <dgm:t>
        <a:bodyPr/>
        <a:lstStyle/>
        <a:p>
          <a:endParaRPr lang="en-US"/>
        </a:p>
      </dgm:t>
    </dgm:pt>
    <dgm:pt modelId="{A0821A78-38F7-4F47-BD16-0A433CD2FE7E}">
      <dgm:prSet phldrT="[Text]" custT="1"/>
      <dgm:spPr/>
      <dgm:t>
        <a:bodyPr/>
        <a:lstStyle/>
        <a:p>
          <a:r>
            <a:rPr lang="en-US" sz="1200" b="1" dirty="0"/>
            <a:t>STAGE 2</a:t>
          </a:r>
        </a:p>
      </dgm:t>
    </dgm:pt>
    <dgm:pt modelId="{DFDA40B6-0CFE-48DE-AF91-A278CB5D9919}" type="parTrans" cxnId="{4D78264C-E830-488B-9F58-748624538347}">
      <dgm:prSet/>
      <dgm:spPr/>
      <dgm:t>
        <a:bodyPr/>
        <a:lstStyle/>
        <a:p>
          <a:endParaRPr lang="en-US"/>
        </a:p>
      </dgm:t>
    </dgm:pt>
    <dgm:pt modelId="{4EEFD31E-69EE-4CBA-BB3A-0B3E9ABC4230}" type="sibTrans" cxnId="{4D78264C-E830-488B-9F58-748624538347}">
      <dgm:prSet/>
      <dgm:spPr/>
      <dgm:t>
        <a:bodyPr/>
        <a:lstStyle/>
        <a:p>
          <a:endParaRPr lang="en-US"/>
        </a:p>
      </dgm:t>
    </dgm:pt>
    <dgm:pt modelId="{F9FD12B2-4EC6-4AD9-A0F6-777F0E3879C8}">
      <dgm:prSet phldrT="[Text]" custT="1"/>
      <dgm:spPr/>
      <dgm:t>
        <a:bodyPr/>
        <a:lstStyle/>
        <a:p>
          <a:r>
            <a:rPr lang="en-US" sz="1200" b="1" dirty="0"/>
            <a:t>PALLIATIVE</a:t>
          </a:r>
        </a:p>
      </dgm:t>
    </dgm:pt>
    <dgm:pt modelId="{749923A0-677E-4393-8372-A0FD023FFC7D}" type="parTrans" cxnId="{80089B45-3CB2-4BCA-82F6-D45195A7DAA4}">
      <dgm:prSet/>
      <dgm:spPr/>
      <dgm:t>
        <a:bodyPr/>
        <a:lstStyle/>
        <a:p>
          <a:endParaRPr lang="en-US"/>
        </a:p>
      </dgm:t>
    </dgm:pt>
    <dgm:pt modelId="{552B90F0-AA61-4D22-8E6E-7FD4E36690E6}" type="sibTrans" cxnId="{80089B45-3CB2-4BCA-82F6-D45195A7DAA4}">
      <dgm:prSet/>
      <dgm:spPr/>
      <dgm:t>
        <a:bodyPr/>
        <a:lstStyle/>
        <a:p>
          <a:endParaRPr lang="en-US"/>
        </a:p>
      </dgm:t>
    </dgm:pt>
    <dgm:pt modelId="{CD94FB70-2852-4878-A02C-E015BC5BFAFE}">
      <dgm:prSet phldrT="[Text]" custT="1"/>
      <dgm:spPr/>
      <dgm:t>
        <a:bodyPr/>
        <a:lstStyle/>
        <a:p>
          <a:r>
            <a:rPr lang="en-US" sz="1200" b="1" dirty="0"/>
            <a:t>STAGE 3</a:t>
          </a:r>
        </a:p>
      </dgm:t>
    </dgm:pt>
    <dgm:pt modelId="{177FC2B8-842C-47A4-B9D3-897A5E936ED8}" type="parTrans" cxnId="{208F84BB-7EAE-4A3F-8F61-E1738360A603}">
      <dgm:prSet/>
      <dgm:spPr/>
      <dgm:t>
        <a:bodyPr/>
        <a:lstStyle/>
        <a:p>
          <a:endParaRPr lang="en-US"/>
        </a:p>
      </dgm:t>
    </dgm:pt>
    <dgm:pt modelId="{F82B72C6-27BC-45C3-BA87-D1B9081E7A11}" type="sibTrans" cxnId="{208F84BB-7EAE-4A3F-8F61-E1738360A603}">
      <dgm:prSet/>
      <dgm:spPr/>
      <dgm:t>
        <a:bodyPr/>
        <a:lstStyle/>
        <a:p>
          <a:endParaRPr lang="en-US"/>
        </a:p>
      </dgm:t>
    </dgm:pt>
    <dgm:pt modelId="{9ABE2725-7D1E-4B1E-9F44-4FEC1E6F44F0}">
      <dgm:prSet phldrT="[Text]" custT="1"/>
      <dgm:spPr/>
      <dgm:t>
        <a:bodyPr/>
        <a:lstStyle/>
        <a:p>
          <a:r>
            <a:rPr lang="en-US" sz="1200" b="1" dirty="0"/>
            <a:t>STAGE 4</a:t>
          </a:r>
        </a:p>
      </dgm:t>
    </dgm:pt>
    <dgm:pt modelId="{09F81DF0-54ED-45E1-8267-93B25AD9A4DA}" type="parTrans" cxnId="{A46BC058-E5D8-4C78-8CFF-7767974C89D7}">
      <dgm:prSet/>
      <dgm:spPr/>
      <dgm:t>
        <a:bodyPr/>
        <a:lstStyle/>
        <a:p>
          <a:endParaRPr lang="en-US"/>
        </a:p>
      </dgm:t>
    </dgm:pt>
    <dgm:pt modelId="{5F6145F4-FDDF-4459-800A-8F92D60D9AED}" type="sibTrans" cxnId="{A46BC058-E5D8-4C78-8CFF-7767974C89D7}">
      <dgm:prSet/>
      <dgm:spPr/>
      <dgm:t>
        <a:bodyPr/>
        <a:lstStyle/>
        <a:p>
          <a:endParaRPr lang="en-US"/>
        </a:p>
      </dgm:t>
    </dgm:pt>
    <dgm:pt modelId="{19D91552-701E-465A-8167-06B50B396AA7}" type="pres">
      <dgm:prSet presAssocID="{557C5CDC-D030-410E-AF6A-5781DCFAAAEB}" presName="Name0" presStyleCnt="0">
        <dgm:presLayoutVars>
          <dgm:dir/>
          <dgm:resizeHandles val="exact"/>
        </dgm:presLayoutVars>
      </dgm:prSet>
      <dgm:spPr/>
    </dgm:pt>
    <dgm:pt modelId="{AD782AB9-599D-41B2-A205-54E36399E281}" type="pres">
      <dgm:prSet presAssocID="{89156170-B4ED-457B-BAD9-36A3178F20EA}" presName="parTxOnly" presStyleLbl="node1" presStyleIdx="0" presStyleCnt="6" custScaleX="100122" custScaleY="97541">
        <dgm:presLayoutVars>
          <dgm:bulletEnabled val="1"/>
        </dgm:presLayoutVars>
      </dgm:prSet>
      <dgm:spPr/>
    </dgm:pt>
    <dgm:pt modelId="{AC93FEEA-4026-4AA4-AC19-8F29EB3220C3}" type="pres">
      <dgm:prSet presAssocID="{1795B458-335E-4F19-AE4B-4E00F09E1D95}" presName="parSpace" presStyleCnt="0"/>
      <dgm:spPr/>
    </dgm:pt>
    <dgm:pt modelId="{F2FC1BA6-3BE6-43D9-BC17-29C519CC5620}" type="pres">
      <dgm:prSet presAssocID="{B6447364-2B9A-40A0-96FD-9B3ED995CD8D}" presName="parTxOnly" presStyleLbl="node1" presStyleIdx="1" presStyleCnt="6">
        <dgm:presLayoutVars>
          <dgm:bulletEnabled val="1"/>
        </dgm:presLayoutVars>
      </dgm:prSet>
      <dgm:spPr/>
    </dgm:pt>
    <dgm:pt modelId="{29DB52DE-5ACB-47D7-ACC2-213BD2F6645B}" type="pres">
      <dgm:prSet presAssocID="{AD5DE799-7D3D-414D-AC3B-D6524EB066FE}" presName="parSpace" presStyleCnt="0"/>
      <dgm:spPr/>
    </dgm:pt>
    <dgm:pt modelId="{33909A0D-9FBF-4A56-B2AB-8C97C2A324D0}" type="pres">
      <dgm:prSet presAssocID="{A0821A78-38F7-4F47-BD16-0A433CD2FE7E}" presName="parTxOnly" presStyleLbl="node1" presStyleIdx="2" presStyleCnt="6">
        <dgm:presLayoutVars>
          <dgm:bulletEnabled val="1"/>
        </dgm:presLayoutVars>
      </dgm:prSet>
      <dgm:spPr/>
    </dgm:pt>
    <dgm:pt modelId="{DC301F6C-45ED-4FA8-8BF1-B2FDC9A4047E}" type="pres">
      <dgm:prSet presAssocID="{4EEFD31E-69EE-4CBA-BB3A-0B3E9ABC4230}" presName="parSpace" presStyleCnt="0"/>
      <dgm:spPr/>
    </dgm:pt>
    <dgm:pt modelId="{0282F321-1982-4842-A6EC-C5A84D45BAC7}" type="pres">
      <dgm:prSet presAssocID="{CD94FB70-2852-4878-A02C-E015BC5BFAFE}" presName="parTxOnly" presStyleLbl="node1" presStyleIdx="3" presStyleCnt="6">
        <dgm:presLayoutVars>
          <dgm:bulletEnabled val="1"/>
        </dgm:presLayoutVars>
      </dgm:prSet>
      <dgm:spPr/>
    </dgm:pt>
    <dgm:pt modelId="{722F828B-3AE7-4CF8-97F3-5AC90D920F93}" type="pres">
      <dgm:prSet presAssocID="{F82B72C6-27BC-45C3-BA87-D1B9081E7A11}" presName="parSpace" presStyleCnt="0"/>
      <dgm:spPr/>
    </dgm:pt>
    <dgm:pt modelId="{B5B5E895-398B-4A54-979D-287E63B8D4CA}" type="pres">
      <dgm:prSet presAssocID="{9ABE2725-7D1E-4B1E-9F44-4FEC1E6F44F0}" presName="parTxOnly" presStyleLbl="node1" presStyleIdx="4" presStyleCnt="6">
        <dgm:presLayoutVars>
          <dgm:bulletEnabled val="1"/>
        </dgm:presLayoutVars>
      </dgm:prSet>
      <dgm:spPr/>
    </dgm:pt>
    <dgm:pt modelId="{5FE8B584-1668-4753-99DA-E06005AB783F}" type="pres">
      <dgm:prSet presAssocID="{5F6145F4-FDDF-4459-800A-8F92D60D9AED}" presName="parSpace" presStyleCnt="0"/>
      <dgm:spPr/>
    </dgm:pt>
    <dgm:pt modelId="{AD48AB66-D2D0-417A-8A4B-6B6BAF9C8392}" type="pres">
      <dgm:prSet presAssocID="{F9FD12B2-4EC6-4AD9-A0F6-777F0E3879C8}" presName="parTxOnly" presStyleLbl="node1" presStyleIdx="5" presStyleCnt="6">
        <dgm:presLayoutVars>
          <dgm:bulletEnabled val="1"/>
        </dgm:presLayoutVars>
      </dgm:prSet>
      <dgm:spPr/>
    </dgm:pt>
  </dgm:ptLst>
  <dgm:cxnLst>
    <dgm:cxn modelId="{7BA1EF5D-F01C-46C1-8200-79D0E8A475A3}" type="presOf" srcId="{557C5CDC-D030-410E-AF6A-5781DCFAAAEB}" destId="{19D91552-701E-465A-8167-06B50B396AA7}" srcOrd="0" destOrd="0" presId="urn:microsoft.com/office/officeart/2005/8/layout/hChevron3"/>
    <dgm:cxn modelId="{34581561-935C-45DB-A8BB-AC4196DA99DF}" type="presOf" srcId="{F9FD12B2-4EC6-4AD9-A0F6-777F0E3879C8}" destId="{AD48AB66-D2D0-417A-8A4B-6B6BAF9C8392}" srcOrd="0" destOrd="0" presId="urn:microsoft.com/office/officeart/2005/8/layout/hChevron3"/>
    <dgm:cxn modelId="{80089B45-3CB2-4BCA-82F6-D45195A7DAA4}" srcId="{557C5CDC-D030-410E-AF6A-5781DCFAAAEB}" destId="{F9FD12B2-4EC6-4AD9-A0F6-777F0E3879C8}" srcOrd="5" destOrd="0" parTransId="{749923A0-677E-4393-8372-A0FD023FFC7D}" sibTransId="{552B90F0-AA61-4D22-8E6E-7FD4E36690E6}"/>
    <dgm:cxn modelId="{83974967-9811-4715-80D9-0A2B6BA1EC62}" type="presOf" srcId="{A0821A78-38F7-4F47-BD16-0A433CD2FE7E}" destId="{33909A0D-9FBF-4A56-B2AB-8C97C2A324D0}" srcOrd="0" destOrd="0" presId="urn:microsoft.com/office/officeart/2005/8/layout/hChevron3"/>
    <dgm:cxn modelId="{4D78264C-E830-488B-9F58-748624538347}" srcId="{557C5CDC-D030-410E-AF6A-5781DCFAAAEB}" destId="{A0821A78-38F7-4F47-BD16-0A433CD2FE7E}" srcOrd="2" destOrd="0" parTransId="{DFDA40B6-0CFE-48DE-AF91-A278CB5D9919}" sibTransId="{4EEFD31E-69EE-4CBA-BB3A-0B3E9ABC4230}"/>
    <dgm:cxn modelId="{7C819E6C-7843-4E8A-B4B0-FB7A122E822D}" type="presOf" srcId="{89156170-B4ED-457B-BAD9-36A3178F20EA}" destId="{AD782AB9-599D-41B2-A205-54E36399E281}" srcOrd="0" destOrd="0" presId="urn:microsoft.com/office/officeart/2005/8/layout/hChevron3"/>
    <dgm:cxn modelId="{E281E16D-630D-4236-9B93-D85B4CA8FA50}" type="presOf" srcId="{CD94FB70-2852-4878-A02C-E015BC5BFAFE}" destId="{0282F321-1982-4842-A6EC-C5A84D45BAC7}" srcOrd="0" destOrd="0" presId="urn:microsoft.com/office/officeart/2005/8/layout/hChevron3"/>
    <dgm:cxn modelId="{5ABA4C50-DB4B-4865-B864-A80398935308}" type="presOf" srcId="{9ABE2725-7D1E-4B1E-9F44-4FEC1E6F44F0}" destId="{B5B5E895-398B-4A54-979D-287E63B8D4CA}" srcOrd="0" destOrd="0" presId="urn:microsoft.com/office/officeart/2005/8/layout/hChevron3"/>
    <dgm:cxn modelId="{A46BC058-E5D8-4C78-8CFF-7767974C89D7}" srcId="{557C5CDC-D030-410E-AF6A-5781DCFAAAEB}" destId="{9ABE2725-7D1E-4B1E-9F44-4FEC1E6F44F0}" srcOrd="4" destOrd="0" parTransId="{09F81DF0-54ED-45E1-8267-93B25AD9A4DA}" sibTransId="{5F6145F4-FDDF-4459-800A-8F92D60D9AED}"/>
    <dgm:cxn modelId="{A3BD957B-433A-49D9-BF9E-3886DE098BF9}" srcId="{557C5CDC-D030-410E-AF6A-5781DCFAAAEB}" destId="{89156170-B4ED-457B-BAD9-36A3178F20EA}" srcOrd="0" destOrd="0" parTransId="{2E48686A-97E2-4270-A852-5BCC19E3336A}" sibTransId="{1795B458-335E-4F19-AE4B-4E00F09E1D95}"/>
    <dgm:cxn modelId="{E94CC27F-3E15-41B6-A9FC-E4154D129078}" srcId="{557C5CDC-D030-410E-AF6A-5781DCFAAAEB}" destId="{B6447364-2B9A-40A0-96FD-9B3ED995CD8D}" srcOrd="1" destOrd="0" parTransId="{D78781F9-C259-45B7-9E9D-D0D9FE5D8733}" sibTransId="{AD5DE799-7D3D-414D-AC3B-D6524EB066FE}"/>
    <dgm:cxn modelId="{208F84BB-7EAE-4A3F-8F61-E1738360A603}" srcId="{557C5CDC-D030-410E-AF6A-5781DCFAAAEB}" destId="{CD94FB70-2852-4878-A02C-E015BC5BFAFE}" srcOrd="3" destOrd="0" parTransId="{177FC2B8-842C-47A4-B9D3-897A5E936ED8}" sibTransId="{F82B72C6-27BC-45C3-BA87-D1B9081E7A11}"/>
    <dgm:cxn modelId="{A473EDBE-38E9-4E90-B591-8DAD24BD9C2F}" type="presOf" srcId="{B6447364-2B9A-40A0-96FD-9B3ED995CD8D}" destId="{F2FC1BA6-3BE6-43D9-BC17-29C519CC5620}" srcOrd="0" destOrd="0" presId="urn:microsoft.com/office/officeart/2005/8/layout/hChevron3"/>
    <dgm:cxn modelId="{9112CB55-1998-4A1D-9B33-BB073E61B4BD}" type="presParOf" srcId="{19D91552-701E-465A-8167-06B50B396AA7}" destId="{AD782AB9-599D-41B2-A205-54E36399E281}" srcOrd="0" destOrd="0" presId="urn:microsoft.com/office/officeart/2005/8/layout/hChevron3"/>
    <dgm:cxn modelId="{5C003725-6BA5-49CB-B374-3367EC408239}" type="presParOf" srcId="{19D91552-701E-465A-8167-06B50B396AA7}" destId="{AC93FEEA-4026-4AA4-AC19-8F29EB3220C3}" srcOrd="1" destOrd="0" presId="urn:microsoft.com/office/officeart/2005/8/layout/hChevron3"/>
    <dgm:cxn modelId="{A4B68307-D309-47FC-94D6-CEC4C5BF2323}" type="presParOf" srcId="{19D91552-701E-465A-8167-06B50B396AA7}" destId="{F2FC1BA6-3BE6-43D9-BC17-29C519CC5620}" srcOrd="2" destOrd="0" presId="urn:microsoft.com/office/officeart/2005/8/layout/hChevron3"/>
    <dgm:cxn modelId="{067BE8B7-C508-4BFB-8CD4-A2B83AD8EED6}" type="presParOf" srcId="{19D91552-701E-465A-8167-06B50B396AA7}" destId="{29DB52DE-5ACB-47D7-ACC2-213BD2F6645B}" srcOrd="3" destOrd="0" presId="urn:microsoft.com/office/officeart/2005/8/layout/hChevron3"/>
    <dgm:cxn modelId="{C365B684-586D-411E-A214-4D73586A013E}" type="presParOf" srcId="{19D91552-701E-465A-8167-06B50B396AA7}" destId="{33909A0D-9FBF-4A56-B2AB-8C97C2A324D0}" srcOrd="4" destOrd="0" presId="urn:microsoft.com/office/officeart/2005/8/layout/hChevron3"/>
    <dgm:cxn modelId="{10812CFA-4628-402F-817C-6359A347E0FC}" type="presParOf" srcId="{19D91552-701E-465A-8167-06B50B396AA7}" destId="{DC301F6C-45ED-4FA8-8BF1-B2FDC9A4047E}" srcOrd="5" destOrd="0" presId="urn:microsoft.com/office/officeart/2005/8/layout/hChevron3"/>
    <dgm:cxn modelId="{08F53E28-E2DA-4D59-961B-31C914E6E272}" type="presParOf" srcId="{19D91552-701E-465A-8167-06B50B396AA7}" destId="{0282F321-1982-4842-A6EC-C5A84D45BAC7}" srcOrd="6" destOrd="0" presId="urn:microsoft.com/office/officeart/2005/8/layout/hChevron3"/>
    <dgm:cxn modelId="{B8E6CB1C-FAC4-47EC-8F6E-D418EFE716B8}" type="presParOf" srcId="{19D91552-701E-465A-8167-06B50B396AA7}" destId="{722F828B-3AE7-4CF8-97F3-5AC90D920F93}" srcOrd="7" destOrd="0" presId="urn:microsoft.com/office/officeart/2005/8/layout/hChevron3"/>
    <dgm:cxn modelId="{E7098657-7FEB-4759-AD0B-870467047C87}" type="presParOf" srcId="{19D91552-701E-465A-8167-06B50B396AA7}" destId="{B5B5E895-398B-4A54-979D-287E63B8D4CA}" srcOrd="8" destOrd="0" presId="urn:microsoft.com/office/officeart/2005/8/layout/hChevron3"/>
    <dgm:cxn modelId="{AA0039FF-130C-4CED-A177-F4AC09534C28}" type="presParOf" srcId="{19D91552-701E-465A-8167-06B50B396AA7}" destId="{5FE8B584-1668-4753-99DA-E06005AB783F}" srcOrd="9" destOrd="0" presId="urn:microsoft.com/office/officeart/2005/8/layout/hChevron3"/>
    <dgm:cxn modelId="{F8E57D01-6E35-4E04-A289-E385A770FFA1}" type="presParOf" srcId="{19D91552-701E-465A-8167-06B50B396AA7}" destId="{AD48AB66-D2D0-417A-8A4B-6B6BAF9C8392}"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D9BB50-5302-4425-AC42-B6410466845B}" type="doc">
      <dgm:prSet loTypeId="urn:microsoft.com/office/officeart/2005/8/layout/hProcess4" loCatId="process" qsTypeId="urn:microsoft.com/office/officeart/2005/8/quickstyle/simple1" qsCatId="simple" csTypeId="urn:microsoft.com/office/officeart/2005/8/colors/accent1_4" csCatId="accent1" phldr="1"/>
      <dgm:spPr/>
      <dgm:t>
        <a:bodyPr/>
        <a:lstStyle/>
        <a:p>
          <a:endParaRPr lang="en-US"/>
        </a:p>
      </dgm:t>
    </dgm:pt>
    <dgm:pt modelId="{CB96914A-B487-49E2-B459-8FCEC79353F6}">
      <dgm:prSet phldrT="[Text]" custT="1"/>
      <dgm:spPr/>
      <dgm:t>
        <a:bodyPr/>
        <a:lstStyle/>
        <a:p>
          <a:r>
            <a:rPr lang="en-US" sz="1400" b="1" kern="1200" dirty="0">
              <a:solidFill>
                <a:schemeClr val="tx1"/>
              </a:solidFill>
              <a:latin typeface="Arial"/>
              <a:ea typeface="+mn-ea"/>
              <a:cs typeface="+mn-cs"/>
            </a:rPr>
            <a:t>Missing imputation</a:t>
          </a:r>
        </a:p>
      </dgm:t>
    </dgm:pt>
    <dgm:pt modelId="{F1DC1DA5-8AE6-4CC7-BF13-D97D4A25A4C8}" type="parTrans" cxnId="{74713757-829C-42F0-BF5A-FBFBFD52168D}">
      <dgm:prSet/>
      <dgm:spPr/>
      <dgm:t>
        <a:bodyPr/>
        <a:lstStyle/>
        <a:p>
          <a:endParaRPr lang="en-US">
            <a:solidFill>
              <a:schemeClr val="accent2">
                <a:lumMod val="50000"/>
              </a:schemeClr>
            </a:solidFill>
          </a:endParaRPr>
        </a:p>
      </dgm:t>
    </dgm:pt>
    <dgm:pt modelId="{09EB015F-82B1-4C95-9165-3D41EA887E98}" type="sibTrans" cxnId="{74713757-829C-42F0-BF5A-FBFBFD52168D}">
      <dgm:prSet/>
      <dgm:spPr/>
      <dgm:t>
        <a:bodyPr/>
        <a:lstStyle/>
        <a:p>
          <a:endParaRPr lang="en-US">
            <a:solidFill>
              <a:schemeClr val="accent2">
                <a:lumMod val="50000"/>
              </a:schemeClr>
            </a:solidFill>
          </a:endParaRPr>
        </a:p>
      </dgm:t>
    </dgm:pt>
    <dgm:pt modelId="{4E9896ED-DC79-4AA5-BE3F-7F8EE0325C0B}">
      <dgm:prSet phldrT="[Text]" custT="1"/>
      <dgm:spPr/>
      <dgm:t>
        <a:bodyPr/>
        <a:lstStyle/>
        <a:p>
          <a:r>
            <a:rPr lang="en-US" sz="1600" dirty="0">
              <a:solidFill>
                <a:schemeClr val="accent2">
                  <a:lumMod val="50000"/>
                </a:schemeClr>
              </a:solidFill>
            </a:rPr>
            <a:t>Regression</a:t>
          </a:r>
        </a:p>
      </dgm:t>
    </dgm:pt>
    <dgm:pt modelId="{812564C9-EE5B-460F-8977-AC60369C71A9}" type="parTrans" cxnId="{2B61F48B-BD91-4BA7-838A-5C169628A6AF}">
      <dgm:prSet/>
      <dgm:spPr/>
      <dgm:t>
        <a:bodyPr/>
        <a:lstStyle/>
        <a:p>
          <a:endParaRPr lang="en-US">
            <a:solidFill>
              <a:schemeClr val="accent2">
                <a:lumMod val="50000"/>
              </a:schemeClr>
            </a:solidFill>
          </a:endParaRPr>
        </a:p>
      </dgm:t>
    </dgm:pt>
    <dgm:pt modelId="{5524210F-DD38-4F9B-85BF-46BBFAFA33EC}" type="sibTrans" cxnId="{2B61F48B-BD91-4BA7-838A-5C169628A6AF}">
      <dgm:prSet/>
      <dgm:spPr/>
      <dgm:t>
        <a:bodyPr/>
        <a:lstStyle/>
        <a:p>
          <a:endParaRPr lang="en-US">
            <a:solidFill>
              <a:schemeClr val="accent2">
                <a:lumMod val="50000"/>
              </a:schemeClr>
            </a:solidFill>
          </a:endParaRPr>
        </a:p>
      </dgm:t>
    </dgm:pt>
    <dgm:pt modelId="{2202636C-8113-44E2-AEB4-F3EE225C315E}">
      <dgm:prSet phldrT="[Text]" custT="1"/>
      <dgm:spPr/>
      <dgm:t>
        <a:bodyPr/>
        <a:lstStyle/>
        <a:p>
          <a:r>
            <a:rPr lang="en-US" sz="1600" dirty="0">
              <a:solidFill>
                <a:schemeClr val="accent2">
                  <a:lumMod val="50000"/>
                </a:schemeClr>
              </a:solidFill>
            </a:rPr>
            <a:t>Random Forest</a:t>
          </a:r>
        </a:p>
      </dgm:t>
    </dgm:pt>
    <dgm:pt modelId="{49019A61-3AA0-46DA-A19F-33BAD15F9705}" type="parTrans" cxnId="{80429DF0-9FB6-4DBD-A6A5-D14FDD39D774}">
      <dgm:prSet/>
      <dgm:spPr/>
      <dgm:t>
        <a:bodyPr/>
        <a:lstStyle/>
        <a:p>
          <a:endParaRPr lang="en-US">
            <a:solidFill>
              <a:schemeClr val="accent2">
                <a:lumMod val="50000"/>
              </a:schemeClr>
            </a:solidFill>
          </a:endParaRPr>
        </a:p>
      </dgm:t>
    </dgm:pt>
    <dgm:pt modelId="{10E8C6DC-361E-4675-A7A3-3907C2C26E5E}" type="sibTrans" cxnId="{80429DF0-9FB6-4DBD-A6A5-D14FDD39D774}">
      <dgm:prSet/>
      <dgm:spPr/>
      <dgm:t>
        <a:bodyPr/>
        <a:lstStyle/>
        <a:p>
          <a:endParaRPr lang="en-US">
            <a:solidFill>
              <a:schemeClr val="accent2">
                <a:lumMod val="50000"/>
              </a:schemeClr>
            </a:solidFill>
          </a:endParaRPr>
        </a:p>
      </dgm:t>
    </dgm:pt>
    <dgm:pt modelId="{5CFDA82F-A5C9-4182-B9F0-0EB1745038F2}">
      <dgm:prSet phldrT="[Text]" custT="1"/>
      <dgm:spPr/>
      <dgm:t>
        <a:bodyPr/>
        <a:lstStyle/>
        <a:p>
          <a:pPr marL="0" lvl="0" indent="0" algn="ctr" defTabSz="622300">
            <a:lnSpc>
              <a:spcPct val="90000"/>
            </a:lnSpc>
            <a:spcBef>
              <a:spcPct val="0"/>
            </a:spcBef>
            <a:spcAft>
              <a:spcPct val="35000"/>
            </a:spcAft>
            <a:buNone/>
          </a:pPr>
          <a:r>
            <a:rPr lang="en-US" sz="1400" b="1" kern="1200" dirty="0">
              <a:solidFill>
                <a:schemeClr val="accent2">
                  <a:lumMod val="50000"/>
                </a:schemeClr>
              </a:solidFill>
              <a:latin typeface="Arial"/>
              <a:ea typeface="+mn-ea"/>
              <a:cs typeface="+mn-cs"/>
            </a:rPr>
            <a:t>Feature Selection</a:t>
          </a:r>
        </a:p>
      </dgm:t>
    </dgm:pt>
    <dgm:pt modelId="{E37051DF-9835-4F7F-A29F-3A4CC055A6F0}" type="parTrans" cxnId="{B3FDA751-1F6D-4F51-A2A6-CE2E9139184F}">
      <dgm:prSet/>
      <dgm:spPr/>
      <dgm:t>
        <a:bodyPr/>
        <a:lstStyle/>
        <a:p>
          <a:endParaRPr lang="en-US">
            <a:solidFill>
              <a:schemeClr val="accent2">
                <a:lumMod val="50000"/>
              </a:schemeClr>
            </a:solidFill>
          </a:endParaRPr>
        </a:p>
      </dgm:t>
    </dgm:pt>
    <dgm:pt modelId="{0084F201-0157-4744-B614-A9C3C8E6A57A}" type="sibTrans" cxnId="{B3FDA751-1F6D-4F51-A2A6-CE2E9139184F}">
      <dgm:prSet/>
      <dgm:spPr/>
      <dgm:t>
        <a:bodyPr/>
        <a:lstStyle/>
        <a:p>
          <a:endParaRPr lang="en-US">
            <a:solidFill>
              <a:schemeClr val="accent2">
                <a:lumMod val="50000"/>
              </a:schemeClr>
            </a:solidFill>
          </a:endParaRPr>
        </a:p>
      </dgm:t>
    </dgm:pt>
    <dgm:pt modelId="{8A7FF7E1-9CD8-4E65-BC58-10EAF2F7A1DA}">
      <dgm:prSet phldrT="[Text]" custT="1"/>
      <dgm:spPr/>
      <dgm:t>
        <a:bodyPr/>
        <a:lstStyle/>
        <a:p>
          <a:r>
            <a:rPr lang="en-US" sz="1600" dirty="0" err="1">
              <a:solidFill>
                <a:schemeClr val="accent2">
                  <a:lumMod val="50000"/>
                </a:schemeClr>
              </a:solidFill>
            </a:rPr>
            <a:t>WoE</a:t>
          </a:r>
          <a:r>
            <a:rPr lang="en-US" sz="1600" dirty="0">
              <a:solidFill>
                <a:schemeClr val="accent2">
                  <a:lumMod val="50000"/>
                </a:schemeClr>
              </a:solidFill>
            </a:rPr>
            <a:t> and IV</a:t>
          </a:r>
        </a:p>
      </dgm:t>
    </dgm:pt>
    <dgm:pt modelId="{D04C7EC1-9BB1-45D2-A044-BA74EF581C48}" type="parTrans" cxnId="{711FE8B7-EE3A-416F-A347-188ECEFCE6A5}">
      <dgm:prSet/>
      <dgm:spPr/>
      <dgm:t>
        <a:bodyPr/>
        <a:lstStyle/>
        <a:p>
          <a:endParaRPr lang="en-US">
            <a:solidFill>
              <a:schemeClr val="accent2">
                <a:lumMod val="50000"/>
              </a:schemeClr>
            </a:solidFill>
          </a:endParaRPr>
        </a:p>
      </dgm:t>
    </dgm:pt>
    <dgm:pt modelId="{421B32A9-0E4F-4B2C-8D14-F3EC4B5FF64E}" type="sibTrans" cxnId="{711FE8B7-EE3A-416F-A347-188ECEFCE6A5}">
      <dgm:prSet/>
      <dgm:spPr/>
      <dgm:t>
        <a:bodyPr/>
        <a:lstStyle/>
        <a:p>
          <a:endParaRPr lang="en-US">
            <a:solidFill>
              <a:schemeClr val="accent2">
                <a:lumMod val="50000"/>
              </a:schemeClr>
            </a:solidFill>
          </a:endParaRPr>
        </a:p>
      </dgm:t>
    </dgm:pt>
    <dgm:pt modelId="{17D1CAA6-8619-4F35-88FF-59DD8610FDF1}">
      <dgm:prSet phldrT="[Text]" custT="1"/>
      <dgm:spPr/>
      <dgm: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a:t>
          </a:r>
          <a:br>
            <a:rPr lang="en-US" sz="1400" b="1" kern="1200">
              <a:solidFill>
                <a:schemeClr val="accent2">
                  <a:lumMod val="50000"/>
                </a:schemeClr>
              </a:solidFill>
              <a:latin typeface="Arial"/>
              <a:ea typeface="+mn-ea"/>
              <a:cs typeface="+mn-cs"/>
            </a:rPr>
          </a:br>
          <a:r>
            <a:rPr lang="en-US" sz="1400" b="1" kern="1200">
              <a:solidFill>
                <a:schemeClr val="accent2">
                  <a:lumMod val="50000"/>
                </a:schemeClr>
              </a:solidFill>
              <a:latin typeface="Arial"/>
              <a:ea typeface="+mn-ea"/>
              <a:cs typeface="+mn-cs"/>
            </a:rPr>
            <a:t>Build</a:t>
          </a:r>
          <a:endParaRPr lang="en-US" sz="1400" b="1" kern="1200" dirty="0">
            <a:solidFill>
              <a:schemeClr val="accent2">
                <a:lumMod val="50000"/>
              </a:schemeClr>
            </a:solidFill>
            <a:latin typeface="Arial"/>
            <a:ea typeface="+mn-ea"/>
            <a:cs typeface="+mn-cs"/>
          </a:endParaRPr>
        </a:p>
      </dgm:t>
    </dgm:pt>
    <dgm:pt modelId="{EBA8346A-3406-4574-8555-3B00A464C554}" type="parTrans" cxnId="{557D0574-59FC-440B-BE82-2DD24FFD325F}">
      <dgm:prSet/>
      <dgm:spPr/>
      <dgm:t>
        <a:bodyPr/>
        <a:lstStyle/>
        <a:p>
          <a:endParaRPr lang="en-US">
            <a:solidFill>
              <a:schemeClr val="accent2">
                <a:lumMod val="50000"/>
              </a:schemeClr>
            </a:solidFill>
          </a:endParaRPr>
        </a:p>
      </dgm:t>
    </dgm:pt>
    <dgm:pt modelId="{7400BC96-512C-416A-8D97-91F4B8A0C2D1}" type="sibTrans" cxnId="{557D0574-59FC-440B-BE82-2DD24FFD325F}">
      <dgm:prSet/>
      <dgm:spPr/>
      <dgm:t>
        <a:bodyPr/>
        <a:lstStyle/>
        <a:p>
          <a:endParaRPr lang="en-US">
            <a:solidFill>
              <a:schemeClr val="accent2">
                <a:lumMod val="50000"/>
              </a:schemeClr>
            </a:solidFill>
          </a:endParaRPr>
        </a:p>
      </dgm:t>
    </dgm:pt>
    <dgm:pt modelId="{EEFE7339-DDA7-4571-A2D8-58A129444C6F}">
      <dgm:prSet phldrT="[Text]" custT="1"/>
      <dgm:spPr/>
      <dgm:t>
        <a:bodyPr/>
        <a:lstStyle/>
        <a:p>
          <a:r>
            <a:rPr lang="en-US" sz="1600" dirty="0">
              <a:solidFill>
                <a:schemeClr val="accent2">
                  <a:lumMod val="50000"/>
                </a:schemeClr>
              </a:solidFill>
            </a:rPr>
            <a:t>Tree based (DT, RF, GBT)</a:t>
          </a:r>
        </a:p>
      </dgm:t>
    </dgm:pt>
    <dgm:pt modelId="{EB4A2EEC-798D-4C1D-A7C3-4E03881A3234}" type="parTrans" cxnId="{D5C8D5B3-5B44-460F-BA6E-9434A72C37A3}">
      <dgm:prSet/>
      <dgm:spPr/>
      <dgm:t>
        <a:bodyPr/>
        <a:lstStyle/>
        <a:p>
          <a:endParaRPr lang="en-US">
            <a:solidFill>
              <a:schemeClr val="accent2">
                <a:lumMod val="50000"/>
              </a:schemeClr>
            </a:solidFill>
          </a:endParaRPr>
        </a:p>
      </dgm:t>
    </dgm:pt>
    <dgm:pt modelId="{CA42E307-1EE5-4F45-A2B7-EE9C1059D172}" type="sibTrans" cxnId="{D5C8D5B3-5B44-460F-BA6E-9434A72C37A3}">
      <dgm:prSet/>
      <dgm:spPr/>
      <dgm:t>
        <a:bodyPr/>
        <a:lstStyle/>
        <a:p>
          <a:endParaRPr lang="en-US">
            <a:solidFill>
              <a:schemeClr val="accent2">
                <a:lumMod val="50000"/>
              </a:schemeClr>
            </a:solidFill>
          </a:endParaRPr>
        </a:p>
      </dgm:t>
    </dgm:pt>
    <dgm:pt modelId="{AA653DAA-DFDF-49A0-B67E-D3EA17D36880}">
      <dgm:prSet phldrT="[Text]" custT="1"/>
      <dgm:spPr/>
      <dgm: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Evaluation</a:t>
          </a:r>
          <a:endParaRPr lang="en-US" sz="1400" b="1" kern="1200" dirty="0">
            <a:solidFill>
              <a:schemeClr val="accent2">
                <a:lumMod val="50000"/>
              </a:schemeClr>
            </a:solidFill>
            <a:latin typeface="Arial"/>
            <a:ea typeface="+mn-ea"/>
            <a:cs typeface="+mn-cs"/>
          </a:endParaRPr>
        </a:p>
      </dgm:t>
    </dgm:pt>
    <dgm:pt modelId="{6850442E-B0B1-4AC8-BC5F-BC867E8A5039}" type="parTrans" cxnId="{DC8A070C-CADA-4475-A553-B58F524595D7}">
      <dgm:prSet/>
      <dgm:spPr/>
      <dgm:t>
        <a:bodyPr/>
        <a:lstStyle/>
        <a:p>
          <a:endParaRPr lang="en-US">
            <a:solidFill>
              <a:schemeClr val="accent2">
                <a:lumMod val="50000"/>
              </a:schemeClr>
            </a:solidFill>
          </a:endParaRPr>
        </a:p>
      </dgm:t>
    </dgm:pt>
    <dgm:pt modelId="{6974C4B8-C1C1-4677-93A2-819D8A04466C}" type="sibTrans" cxnId="{DC8A070C-CADA-4475-A553-B58F524595D7}">
      <dgm:prSet/>
      <dgm:spPr/>
      <dgm:t>
        <a:bodyPr/>
        <a:lstStyle/>
        <a:p>
          <a:endParaRPr lang="en-US">
            <a:solidFill>
              <a:schemeClr val="accent2">
                <a:lumMod val="50000"/>
              </a:schemeClr>
            </a:solidFill>
          </a:endParaRPr>
        </a:p>
      </dgm:t>
    </dgm:pt>
    <dgm:pt modelId="{40C8B0DE-3F1F-4D31-9062-540A41D9AFB6}">
      <dgm:prSet phldrT="[Text]" custT="1"/>
      <dgm:spPr/>
      <dgm:t>
        <a:bodyPr/>
        <a:lstStyle/>
        <a:p>
          <a:r>
            <a:rPr lang="en-US" sz="1600" dirty="0">
              <a:solidFill>
                <a:schemeClr val="accent2">
                  <a:lumMod val="50000"/>
                </a:schemeClr>
              </a:solidFill>
            </a:rPr>
            <a:t>K-fold cross validation</a:t>
          </a:r>
        </a:p>
      </dgm:t>
    </dgm:pt>
    <dgm:pt modelId="{C6D41A56-A467-483B-A2CC-29B3537A6DE2}" type="parTrans" cxnId="{56A57381-5011-496E-8F2B-BD96416BCE7C}">
      <dgm:prSet/>
      <dgm:spPr/>
      <dgm:t>
        <a:bodyPr/>
        <a:lstStyle/>
        <a:p>
          <a:endParaRPr lang="en-US">
            <a:solidFill>
              <a:schemeClr val="accent2">
                <a:lumMod val="50000"/>
              </a:schemeClr>
            </a:solidFill>
          </a:endParaRPr>
        </a:p>
      </dgm:t>
    </dgm:pt>
    <dgm:pt modelId="{A6A01EB2-3BE1-4F85-B54E-019477746ABF}" type="sibTrans" cxnId="{56A57381-5011-496E-8F2B-BD96416BCE7C}">
      <dgm:prSet/>
      <dgm:spPr/>
      <dgm:t>
        <a:bodyPr/>
        <a:lstStyle/>
        <a:p>
          <a:endParaRPr lang="en-US">
            <a:solidFill>
              <a:schemeClr val="accent2">
                <a:lumMod val="50000"/>
              </a:schemeClr>
            </a:solidFill>
          </a:endParaRPr>
        </a:p>
      </dgm:t>
    </dgm:pt>
    <dgm:pt modelId="{D3723300-7758-4A5F-9D1E-B5372A02BED1}">
      <dgm:prSet phldrT="[Text]" custT="1"/>
      <dgm:spPr/>
      <dgm:t>
        <a:bodyPr/>
        <a:lstStyle/>
        <a:p>
          <a:r>
            <a:rPr lang="en-US" sz="1600" dirty="0">
              <a:solidFill>
                <a:schemeClr val="accent2">
                  <a:lumMod val="50000"/>
                </a:schemeClr>
              </a:solidFill>
            </a:rPr>
            <a:t>ROC curve</a:t>
          </a:r>
        </a:p>
      </dgm:t>
    </dgm:pt>
    <dgm:pt modelId="{45D4B5FE-5207-450C-92D7-138D6C45AAF0}" type="parTrans" cxnId="{A98D7A00-163B-41E2-B0E3-A7B6A0F2306D}">
      <dgm:prSet/>
      <dgm:spPr/>
      <dgm:t>
        <a:bodyPr/>
        <a:lstStyle/>
        <a:p>
          <a:endParaRPr lang="en-US">
            <a:solidFill>
              <a:schemeClr val="accent2">
                <a:lumMod val="50000"/>
              </a:schemeClr>
            </a:solidFill>
          </a:endParaRPr>
        </a:p>
      </dgm:t>
    </dgm:pt>
    <dgm:pt modelId="{A992ABEC-BC7E-4422-A306-EA84FC8806DD}" type="sibTrans" cxnId="{A98D7A00-163B-41E2-B0E3-A7B6A0F2306D}">
      <dgm:prSet/>
      <dgm:spPr/>
      <dgm:t>
        <a:bodyPr/>
        <a:lstStyle/>
        <a:p>
          <a:endParaRPr lang="en-US">
            <a:solidFill>
              <a:schemeClr val="accent2">
                <a:lumMod val="50000"/>
              </a:schemeClr>
            </a:solidFill>
          </a:endParaRPr>
        </a:p>
      </dgm:t>
    </dgm:pt>
    <dgm:pt modelId="{A8F1DD1F-1BE1-4346-9281-E43900012E08}">
      <dgm:prSet phldrT="[Text]" custT="1"/>
      <dgm:spPr/>
      <dgm:t>
        <a:bodyPr/>
        <a:lstStyle/>
        <a:p>
          <a:r>
            <a:rPr lang="en-US" sz="1600" dirty="0">
              <a:solidFill>
                <a:schemeClr val="accent2">
                  <a:lumMod val="50000"/>
                </a:schemeClr>
              </a:solidFill>
            </a:rPr>
            <a:t>Feature Imp</a:t>
          </a:r>
        </a:p>
      </dgm:t>
    </dgm:pt>
    <dgm:pt modelId="{5B3CC2EB-4FCC-425A-87D3-DCCE012D3A8D}" type="parTrans" cxnId="{7AC1DC01-C348-46AA-9CD2-8C4D82098C07}">
      <dgm:prSet/>
      <dgm:spPr/>
      <dgm:t>
        <a:bodyPr/>
        <a:lstStyle/>
        <a:p>
          <a:endParaRPr lang="en-US"/>
        </a:p>
      </dgm:t>
    </dgm:pt>
    <dgm:pt modelId="{9A80DBC2-79AF-4C40-A9FD-CDA4A1A7E8A9}" type="sibTrans" cxnId="{7AC1DC01-C348-46AA-9CD2-8C4D82098C07}">
      <dgm:prSet/>
      <dgm:spPr/>
      <dgm:t>
        <a:bodyPr/>
        <a:lstStyle/>
        <a:p>
          <a:endParaRPr lang="en-US"/>
        </a:p>
      </dgm:t>
    </dgm:pt>
    <dgm:pt modelId="{81FFAD72-7888-4FF7-9A10-D88DCE3F2429}">
      <dgm:prSet phldrT="[Text]" custT="1"/>
      <dgm:spPr/>
      <dgm:t>
        <a:bodyPr/>
        <a:lstStyle/>
        <a:p>
          <a:r>
            <a:rPr lang="en-US" sz="1600" dirty="0">
              <a:solidFill>
                <a:schemeClr val="accent2">
                  <a:lumMod val="50000"/>
                </a:schemeClr>
              </a:solidFill>
            </a:rPr>
            <a:t>RFE</a:t>
          </a:r>
        </a:p>
      </dgm:t>
    </dgm:pt>
    <dgm:pt modelId="{8173D92A-FBBD-486A-A04D-BD1A3C18DDF2}" type="parTrans" cxnId="{C698C366-0508-49CE-A8C7-F9BBCB00A4A9}">
      <dgm:prSet/>
      <dgm:spPr/>
      <dgm:t>
        <a:bodyPr/>
        <a:lstStyle/>
        <a:p>
          <a:endParaRPr lang="en-US"/>
        </a:p>
      </dgm:t>
    </dgm:pt>
    <dgm:pt modelId="{3CFEBD99-123F-493C-8502-C3AC23EC65AC}" type="sibTrans" cxnId="{C698C366-0508-49CE-A8C7-F9BBCB00A4A9}">
      <dgm:prSet/>
      <dgm:spPr/>
      <dgm:t>
        <a:bodyPr/>
        <a:lstStyle/>
        <a:p>
          <a:endParaRPr lang="en-US"/>
        </a:p>
      </dgm:t>
    </dgm:pt>
    <dgm:pt modelId="{A28F8501-BA85-468C-B561-477626A81584}">
      <dgm:prSet phldrT="[Text]" custT="1"/>
      <dgm:spPr/>
      <dgm:t>
        <a:bodyPr/>
        <a:lstStyle/>
        <a:p>
          <a:r>
            <a:rPr lang="en-US" sz="1600" dirty="0">
              <a:solidFill>
                <a:schemeClr val="accent2">
                  <a:lumMod val="50000"/>
                </a:schemeClr>
              </a:solidFill>
            </a:rPr>
            <a:t>Mean/Median</a:t>
          </a:r>
        </a:p>
      </dgm:t>
    </dgm:pt>
    <dgm:pt modelId="{EB5156DC-8376-43C4-B374-5687564EE106}" type="parTrans" cxnId="{5A5A2C08-3175-4917-B585-6AFA3179F495}">
      <dgm:prSet/>
      <dgm:spPr/>
      <dgm:t>
        <a:bodyPr/>
        <a:lstStyle/>
        <a:p>
          <a:endParaRPr lang="en-US"/>
        </a:p>
      </dgm:t>
    </dgm:pt>
    <dgm:pt modelId="{ADAF3B8C-6896-44EC-9D1B-A84C01474CEF}" type="sibTrans" cxnId="{5A5A2C08-3175-4917-B585-6AFA3179F495}">
      <dgm:prSet/>
      <dgm:spPr/>
      <dgm:t>
        <a:bodyPr/>
        <a:lstStyle/>
        <a:p>
          <a:endParaRPr lang="en-US"/>
        </a:p>
      </dgm:t>
    </dgm:pt>
    <dgm:pt modelId="{92163B3C-3B64-41FC-B69E-A90062EE4DEF}">
      <dgm:prSet phldrT="[Text]" custT="1"/>
      <dgm:spPr/>
      <dgm:t>
        <a:bodyPr/>
        <a:lstStyle/>
        <a:p>
          <a:r>
            <a:rPr lang="en-US" sz="1600" dirty="0">
              <a:solidFill>
                <a:schemeClr val="accent2">
                  <a:lumMod val="50000"/>
                </a:schemeClr>
              </a:solidFill>
            </a:rPr>
            <a:t>Others (SVM, NN, NB)</a:t>
          </a:r>
        </a:p>
      </dgm:t>
    </dgm:pt>
    <dgm:pt modelId="{B8A8DC96-D3BB-4E8E-8764-7B1D2AC55FF6}" type="parTrans" cxnId="{E667A892-FCC5-4753-9B6C-5F698555C461}">
      <dgm:prSet/>
      <dgm:spPr/>
      <dgm:t>
        <a:bodyPr/>
        <a:lstStyle/>
        <a:p>
          <a:endParaRPr lang="en-US"/>
        </a:p>
      </dgm:t>
    </dgm:pt>
    <dgm:pt modelId="{251F8575-5D75-4EA0-B5B7-8814ADB12E17}" type="sibTrans" cxnId="{E667A892-FCC5-4753-9B6C-5F698555C461}">
      <dgm:prSet/>
      <dgm:spPr/>
      <dgm:t>
        <a:bodyPr/>
        <a:lstStyle/>
        <a:p>
          <a:endParaRPr lang="en-US"/>
        </a:p>
      </dgm:t>
    </dgm:pt>
    <dgm:pt modelId="{F1A61F1C-51C2-480B-BB17-EA36CBD5AAB6}" type="pres">
      <dgm:prSet presAssocID="{FFD9BB50-5302-4425-AC42-B6410466845B}" presName="Name0" presStyleCnt="0">
        <dgm:presLayoutVars>
          <dgm:dir/>
          <dgm:animLvl val="lvl"/>
          <dgm:resizeHandles val="exact"/>
        </dgm:presLayoutVars>
      </dgm:prSet>
      <dgm:spPr/>
    </dgm:pt>
    <dgm:pt modelId="{E3543D42-5150-461C-A93D-9C18D9576CB5}" type="pres">
      <dgm:prSet presAssocID="{FFD9BB50-5302-4425-AC42-B6410466845B}" presName="tSp" presStyleCnt="0"/>
      <dgm:spPr/>
    </dgm:pt>
    <dgm:pt modelId="{D7604FC2-D848-4F55-94F2-9FC1159D0147}" type="pres">
      <dgm:prSet presAssocID="{FFD9BB50-5302-4425-AC42-B6410466845B}" presName="bSp" presStyleCnt="0"/>
      <dgm:spPr/>
    </dgm:pt>
    <dgm:pt modelId="{EDEE298D-25FF-479E-85F1-2DEDBD83DFBA}" type="pres">
      <dgm:prSet presAssocID="{FFD9BB50-5302-4425-AC42-B6410466845B}" presName="process" presStyleCnt="0"/>
      <dgm:spPr/>
    </dgm:pt>
    <dgm:pt modelId="{ABE5CA32-6B03-474F-8D53-991206E4D08C}" type="pres">
      <dgm:prSet presAssocID="{CB96914A-B487-49E2-B459-8FCEC79353F6}" presName="composite1" presStyleCnt="0"/>
      <dgm:spPr/>
    </dgm:pt>
    <dgm:pt modelId="{C16220A4-8DD1-49D9-9DE7-C9B42EAB964B}" type="pres">
      <dgm:prSet presAssocID="{CB96914A-B487-49E2-B459-8FCEC79353F6}" presName="dummyNode1" presStyleLbl="node1" presStyleIdx="0" presStyleCnt="4"/>
      <dgm:spPr/>
    </dgm:pt>
    <dgm:pt modelId="{108DC851-0E23-44A7-A13C-46A1CC00351C}" type="pres">
      <dgm:prSet presAssocID="{CB96914A-B487-49E2-B459-8FCEC79353F6}" presName="childNode1" presStyleLbl="bgAcc1" presStyleIdx="0" presStyleCnt="4" custScaleX="111415" custLinFactNeighborX="704">
        <dgm:presLayoutVars>
          <dgm:bulletEnabled val="1"/>
        </dgm:presLayoutVars>
      </dgm:prSet>
      <dgm:spPr/>
    </dgm:pt>
    <dgm:pt modelId="{E6E31BD1-1C4E-4064-9158-9BE3D1B2E613}" type="pres">
      <dgm:prSet presAssocID="{CB96914A-B487-49E2-B459-8FCEC79353F6}" presName="childNode1tx" presStyleLbl="bgAcc1" presStyleIdx="0" presStyleCnt="4">
        <dgm:presLayoutVars>
          <dgm:bulletEnabled val="1"/>
        </dgm:presLayoutVars>
      </dgm:prSet>
      <dgm:spPr/>
    </dgm:pt>
    <dgm:pt modelId="{9DE938A2-D8F8-44C6-9850-F0D1CC183E5D}" type="pres">
      <dgm:prSet presAssocID="{CB96914A-B487-49E2-B459-8FCEC79353F6}" presName="parentNode1" presStyleLbl="node1" presStyleIdx="0" presStyleCnt="4">
        <dgm:presLayoutVars>
          <dgm:chMax val="1"/>
          <dgm:bulletEnabled val="1"/>
        </dgm:presLayoutVars>
      </dgm:prSet>
      <dgm:spPr/>
    </dgm:pt>
    <dgm:pt modelId="{1431D71D-B696-433E-9BC0-39AFF15F3567}" type="pres">
      <dgm:prSet presAssocID="{CB96914A-B487-49E2-B459-8FCEC79353F6}" presName="connSite1" presStyleCnt="0"/>
      <dgm:spPr/>
    </dgm:pt>
    <dgm:pt modelId="{B96BC805-928B-495F-B1C9-203C45250EFE}" type="pres">
      <dgm:prSet presAssocID="{09EB015F-82B1-4C95-9165-3D41EA887E98}" presName="Name9" presStyleLbl="sibTrans2D1" presStyleIdx="0" presStyleCnt="3"/>
      <dgm:spPr/>
    </dgm:pt>
    <dgm:pt modelId="{6720DC05-DDF8-48C6-80A8-5078007D10A8}" type="pres">
      <dgm:prSet presAssocID="{5CFDA82F-A5C9-4182-B9F0-0EB1745038F2}" presName="composite2" presStyleCnt="0"/>
      <dgm:spPr/>
    </dgm:pt>
    <dgm:pt modelId="{EB9F7B28-61A0-4F1E-84E6-457A83E8812F}" type="pres">
      <dgm:prSet presAssocID="{5CFDA82F-A5C9-4182-B9F0-0EB1745038F2}" presName="dummyNode2" presStyleLbl="node1" presStyleIdx="0" presStyleCnt="4"/>
      <dgm:spPr/>
    </dgm:pt>
    <dgm:pt modelId="{B8E10792-DD69-4FF6-9FF5-89C1CFA30CE3}" type="pres">
      <dgm:prSet presAssocID="{5CFDA82F-A5C9-4182-B9F0-0EB1745038F2}" presName="childNode2" presStyleLbl="bgAcc1" presStyleIdx="1" presStyleCnt="4" custLinFactNeighborX="704">
        <dgm:presLayoutVars>
          <dgm:bulletEnabled val="1"/>
        </dgm:presLayoutVars>
      </dgm:prSet>
      <dgm:spPr/>
    </dgm:pt>
    <dgm:pt modelId="{6B02B6BD-3454-42CB-8E64-785DA8D5C6E4}" type="pres">
      <dgm:prSet presAssocID="{5CFDA82F-A5C9-4182-B9F0-0EB1745038F2}" presName="childNode2tx" presStyleLbl="bgAcc1" presStyleIdx="1" presStyleCnt="4">
        <dgm:presLayoutVars>
          <dgm:bulletEnabled val="1"/>
        </dgm:presLayoutVars>
      </dgm:prSet>
      <dgm:spPr/>
    </dgm:pt>
    <dgm:pt modelId="{8E661E16-C3F2-433F-8E9E-87EBB4FC0626}" type="pres">
      <dgm:prSet presAssocID="{5CFDA82F-A5C9-4182-B9F0-0EB1745038F2}" presName="parentNode2" presStyleLbl="node1" presStyleIdx="1" presStyleCnt="4">
        <dgm:presLayoutVars>
          <dgm:chMax val="0"/>
          <dgm:bulletEnabled val="1"/>
        </dgm:presLayoutVars>
      </dgm:prSet>
      <dgm:spPr/>
    </dgm:pt>
    <dgm:pt modelId="{01D4D0F3-0F34-4DE8-B407-8C761C17E44E}" type="pres">
      <dgm:prSet presAssocID="{5CFDA82F-A5C9-4182-B9F0-0EB1745038F2}" presName="connSite2" presStyleCnt="0"/>
      <dgm:spPr/>
    </dgm:pt>
    <dgm:pt modelId="{B3FC0A4C-DE67-405A-A1C3-184BD87ACEC6}" type="pres">
      <dgm:prSet presAssocID="{0084F201-0157-4744-B614-A9C3C8E6A57A}" presName="Name18" presStyleLbl="sibTrans2D1" presStyleIdx="1" presStyleCnt="3"/>
      <dgm:spPr/>
    </dgm:pt>
    <dgm:pt modelId="{1CDADC95-E542-40FD-A2F0-ADE00EC01134}" type="pres">
      <dgm:prSet presAssocID="{17D1CAA6-8619-4F35-88FF-59DD8610FDF1}" presName="composite1" presStyleCnt="0"/>
      <dgm:spPr/>
    </dgm:pt>
    <dgm:pt modelId="{B09F79BE-B4F2-4626-94AD-BB49A213B0C3}" type="pres">
      <dgm:prSet presAssocID="{17D1CAA6-8619-4F35-88FF-59DD8610FDF1}" presName="dummyNode1" presStyleLbl="node1" presStyleIdx="1" presStyleCnt="4"/>
      <dgm:spPr/>
    </dgm:pt>
    <dgm:pt modelId="{B54AB60E-ADA3-44A2-9F11-6F04D474E31E}" type="pres">
      <dgm:prSet presAssocID="{17D1CAA6-8619-4F35-88FF-59DD8610FDF1}" presName="childNode1" presStyleLbl="bgAcc1" presStyleIdx="2" presStyleCnt="4" custLinFactNeighborX="1408">
        <dgm:presLayoutVars>
          <dgm:bulletEnabled val="1"/>
        </dgm:presLayoutVars>
      </dgm:prSet>
      <dgm:spPr/>
    </dgm:pt>
    <dgm:pt modelId="{A877B50F-10A4-4C2E-A92E-9002D8311732}" type="pres">
      <dgm:prSet presAssocID="{17D1CAA6-8619-4F35-88FF-59DD8610FDF1}" presName="childNode1tx" presStyleLbl="bgAcc1" presStyleIdx="2" presStyleCnt="4">
        <dgm:presLayoutVars>
          <dgm:bulletEnabled val="1"/>
        </dgm:presLayoutVars>
      </dgm:prSet>
      <dgm:spPr/>
    </dgm:pt>
    <dgm:pt modelId="{1D3F24CA-34D4-4E03-9F7D-32855EBF8846}" type="pres">
      <dgm:prSet presAssocID="{17D1CAA6-8619-4F35-88FF-59DD8610FDF1}" presName="parentNode1" presStyleLbl="node1" presStyleIdx="2" presStyleCnt="4">
        <dgm:presLayoutVars>
          <dgm:chMax val="1"/>
          <dgm:bulletEnabled val="1"/>
        </dgm:presLayoutVars>
      </dgm:prSet>
      <dgm:spPr/>
    </dgm:pt>
    <dgm:pt modelId="{1CAE3078-5538-4D6E-B66F-67457A0CEDB7}" type="pres">
      <dgm:prSet presAssocID="{17D1CAA6-8619-4F35-88FF-59DD8610FDF1}" presName="connSite1" presStyleCnt="0"/>
      <dgm:spPr/>
    </dgm:pt>
    <dgm:pt modelId="{549CF777-7953-46CA-8C9D-F4448476FA49}" type="pres">
      <dgm:prSet presAssocID="{7400BC96-512C-416A-8D97-91F4B8A0C2D1}" presName="Name9" presStyleLbl="sibTrans2D1" presStyleIdx="2" presStyleCnt="3"/>
      <dgm:spPr/>
    </dgm:pt>
    <dgm:pt modelId="{CF3C58F3-A38E-46B5-8E74-C77C3CC58CC4}" type="pres">
      <dgm:prSet presAssocID="{AA653DAA-DFDF-49A0-B67E-D3EA17D36880}" presName="composite2" presStyleCnt="0"/>
      <dgm:spPr/>
    </dgm:pt>
    <dgm:pt modelId="{BDCB3B5B-BFFD-4C90-AD30-57FDA93BBDDF}" type="pres">
      <dgm:prSet presAssocID="{AA653DAA-DFDF-49A0-B67E-D3EA17D36880}" presName="dummyNode2" presStyleLbl="node1" presStyleIdx="2" presStyleCnt="4"/>
      <dgm:spPr/>
    </dgm:pt>
    <dgm:pt modelId="{ABA8C2F7-DAD2-4B75-BAAF-1F2D6D20DF1E}" type="pres">
      <dgm:prSet presAssocID="{AA653DAA-DFDF-49A0-B67E-D3EA17D36880}" presName="childNode2" presStyleLbl="bgAcc1" presStyleIdx="3" presStyleCnt="4">
        <dgm:presLayoutVars>
          <dgm:bulletEnabled val="1"/>
        </dgm:presLayoutVars>
      </dgm:prSet>
      <dgm:spPr/>
    </dgm:pt>
    <dgm:pt modelId="{ADC41329-CD46-41E4-ABBE-02F175B71DE6}" type="pres">
      <dgm:prSet presAssocID="{AA653DAA-DFDF-49A0-B67E-D3EA17D36880}" presName="childNode2tx" presStyleLbl="bgAcc1" presStyleIdx="3" presStyleCnt="4">
        <dgm:presLayoutVars>
          <dgm:bulletEnabled val="1"/>
        </dgm:presLayoutVars>
      </dgm:prSet>
      <dgm:spPr/>
    </dgm:pt>
    <dgm:pt modelId="{8FCE130B-C36F-45AE-8859-B3E3FBC22ED0}" type="pres">
      <dgm:prSet presAssocID="{AA653DAA-DFDF-49A0-B67E-D3EA17D36880}" presName="parentNode2" presStyleLbl="node1" presStyleIdx="3" presStyleCnt="4">
        <dgm:presLayoutVars>
          <dgm:chMax val="0"/>
          <dgm:bulletEnabled val="1"/>
        </dgm:presLayoutVars>
      </dgm:prSet>
      <dgm:spPr/>
    </dgm:pt>
    <dgm:pt modelId="{2AC4D576-D5E5-4168-BA3E-F26D3ACBEDC7}" type="pres">
      <dgm:prSet presAssocID="{AA653DAA-DFDF-49A0-B67E-D3EA17D36880}" presName="connSite2" presStyleCnt="0"/>
      <dgm:spPr/>
    </dgm:pt>
  </dgm:ptLst>
  <dgm:cxnLst>
    <dgm:cxn modelId="{A98D7A00-163B-41E2-B0E3-A7B6A0F2306D}" srcId="{AA653DAA-DFDF-49A0-B67E-D3EA17D36880}" destId="{D3723300-7758-4A5F-9D1E-B5372A02BED1}" srcOrd="1" destOrd="0" parTransId="{45D4B5FE-5207-450C-92D7-138D6C45AAF0}" sibTransId="{A992ABEC-BC7E-4422-A306-EA84FC8806DD}"/>
    <dgm:cxn modelId="{7AC1DC01-C348-46AA-9CD2-8C4D82098C07}" srcId="{5CFDA82F-A5C9-4182-B9F0-0EB1745038F2}" destId="{A8F1DD1F-1BE1-4346-9281-E43900012E08}" srcOrd="0" destOrd="0" parTransId="{5B3CC2EB-4FCC-425A-87D3-DCCE012D3A8D}" sibTransId="{9A80DBC2-79AF-4C40-A9FD-CDA4A1A7E8A9}"/>
    <dgm:cxn modelId="{B59EDB02-30A3-4656-B3B2-F5931E50A08E}" type="presOf" srcId="{81FFAD72-7888-4FF7-9A10-D88DCE3F2429}" destId="{B8E10792-DD69-4FF6-9FF5-89C1CFA30CE3}" srcOrd="0" destOrd="1" presId="urn:microsoft.com/office/officeart/2005/8/layout/hProcess4"/>
    <dgm:cxn modelId="{5A5A2C08-3175-4917-B585-6AFA3179F495}" srcId="{CB96914A-B487-49E2-B459-8FCEC79353F6}" destId="{A28F8501-BA85-468C-B561-477626A81584}" srcOrd="0" destOrd="0" parTransId="{EB5156DC-8376-43C4-B374-5687564EE106}" sibTransId="{ADAF3B8C-6896-44EC-9D1B-A84C01474CEF}"/>
    <dgm:cxn modelId="{92714D0A-1696-47AC-BD05-83E8CCEA76A8}" type="presOf" srcId="{D3723300-7758-4A5F-9D1E-B5372A02BED1}" destId="{ABA8C2F7-DAD2-4B75-BAAF-1F2D6D20DF1E}" srcOrd="0" destOrd="1" presId="urn:microsoft.com/office/officeart/2005/8/layout/hProcess4"/>
    <dgm:cxn modelId="{DC8A070C-CADA-4475-A553-B58F524595D7}" srcId="{FFD9BB50-5302-4425-AC42-B6410466845B}" destId="{AA653DAA-DFDF-49A0-B67E-D3EA17D36880}" srcOrd="3" destOrd="0" parTransId="{6850442E-B0B1-4AC8-BC5F-BC867E8A5039}" sibTransId="{6974C4B8-C1C1-4677-93A2-819D8A04466C}"/>
    <dgm:cxn modelId="{2D6CCF0C-D52A-4282-9D5D-D708F0F5B61F}" type="presOf" srcId="{4E9896ED-DC79-4AA5-BE3F-7F8EE0325C0B}" destId="{108DC851-0E23-44A7-A13C-46A1CC00351C}" srcOrd="0" destOrd="1" presId="urn:microsoft.com/office/officeart/2005/8/layout/hProcess4"/>
    <dgm:cxn modelId="{F6629B14-2100-4879-B327-DF1B84D1DD0D}" type="presOf" srcId="{A28F8501-BA85-468C-B561-477626A81584}" destId="{E6E31BD1-1C4E-4064-9158-9BE3D1B2E613}" srcOrd="1" destOrd="0" presId="urn:microsoft.com/office/officeart/2005/8/layout/hProcess4"/>
    <dgm:cxn modelId="{31D4EC17-B453-4CBA-8A35-6D721BE1EE3E}" type="presOf" srcId="{5CFDA82F-A5C9-4182-B9F0-0EB1745038F2}" destId="{8E661E16-C3F2-433F-8E9E-87EBB4FC0626}" srcOrd="0" destOrd="0" presId="urn:microsoft.com/office/officeart/2005/8/layout/hProcess4"/>
    <dgm:cxn modelId="{ECC30A25-7723-4E48-BA89-AE95388B819C}" type="presOf" srcId="{7400BC96-512C-416A-8D97-91F4B8A0C2D1}" destId="{549CF777-7953-46CA-8C9D-F4448476FA49}" srcOrd="0" destOrd="0" presId="urn:microsoft.com/office/officeart/2005/8/layout/hProcess4"/>
    <dgm:cxn modelId="{C3AA042F-342D-4DB1-AAF2-62F216DA3EDF}" type="presOf" srcId="{92163B3C-3B64-41FC-B69E-A90062EE4DEF}" destId="{B54AB60E-ADA3-44A2-9F11-6F04D474E31E}" srcOrd="0" destOrd="1" presId="urn:microsoft.com/office/officeart/2005/8/layout/hProcess4"/>
    <dgm:cxn modelId="{3032F65D-96BB-4ADD-AA01-B93516B73440}" type="presOf" srcId="{2202636C-8113-44E2-AEB4-F3EE225C315E}" destId="{108DC851-0E23-44A7-A13C-46A1CC00351C}" srcOrd="0" destOrd="2" presId="urn:microsoft.com/office/officeart/2005/8/layout/hProcess4"/>
    <dgm:cxn modelId="{6B7C2344-BFA3-4ED1-A3C0-B6BE80646C5C}" type="presOf" srcId="{8A7FF7E1-9CD8-4E65-BC58-10EAF2F7A1DA}" destId="{6B02B6BD-3454-42CB-8E64-785DA8D5C6E4}" srcOrd="1" destOrd="2" presId="urn:microsoft.com/office/officeart/2005/8/layout/hProcess4"/>
    <dgm:cxn modelId="{A6C0CF44-ED52-4527-92C7-B9C28A0DF89E}" type="presOf" srcId="{CB96914A-B487-49E2-B459-8FCEC79353F6}" destId="{9DE938A2-D8F8-44C6-9850-F0D1CC183E5D}" srcOrd="0" destOrd="0" presId="urn:microsoft.com/office/officeart/2005/8/layout/hProcess4"/>
    <dgm:cxn modelId="{C698C366-0508-49CE-A8C7-F9BBCB00A4A9}" srcId="{5CFDA82F-A5C9-4182-B9F0-0EB1745038F2}" destId="{81FFAD72-7888-4FF7-9A10-D88DCE3F2429}" srcOrd="1" destOrd="0" parTransId="{8173D92A-FBBD-486A-A04D-BD1A3C18DDF2}" sibTransId="{3CFEBD99-123F-493C-8502-C3AC23EC65AC}"/>
    <dgm:cxn modelId="{7F253C6A-FFC6-4796-B725-A585294966EB}" type="presOf" srcId="{AA653DAA-DFDF-49A0-B67E-D3EA17D36880}" destId="{8FCE130B-C36F-45AE-8859-B3E3FBC22ED0}" srcOrd="0" destOrd="0" presId="urn:microsoft.com/office/officeart/2005/8/layout/hProcess4"/>
    <dgm:cxn modelId="{2D233F4C-C118-4AF1-B3D5-581D2968EA90}" type="presOf" srcId="{A28F8501-BA85-468C-B561-477626A81584}" destId="{108DC851-0E23-44A7-A13C-46A1CC00351C}" srcOrd="0" destOrd="0" presId="urn:microsoft.com/office/officeart/2005/8/layout/hProcess4"/>
    <dgm:cxn modelId="{0BCB0F4F-A316-410D-9DAC-4FBADDC0D750}" type="presOf" srcId="{17D1CAA6-8619-4F35-88FF-59DD8610FDF1}" destId="{1D3F24CA-34D4-4E03-9F7D-32855EBF8846}" srcOrd="0" destOrd="0" presId="urn:microsoft.com/office/officeart/2005/8/layout/hProcess4"/>
    <dgm:cxn modelId="{F0611D50-1298-4485-A5F4-830CE830070E}" type="presOf" srcId="{D3723300-7758-4A5F-9D1E-B5372A02BED1}" destId="{ADC41329-CD46-41E4-ABBE-02F175B71DE6}" srcOrd="1" destOrd="1" presId="urn:microsoft.com/office/officeart/2005/8/layout/hProcess4"/>
    <dgm:cxn modelId="{C21CE270-712F-4502-AA7A-5533B71F55D1}" type="presOf" srcId="{09EB015F-82B1-4C95-9165-3D41EA887E98}" destId="{B96BC805-928B-495F-B1C9-203C45250EFE}" srcOrd="0" destOrd="0" presId="urn:microsoft.com/office/officeart/2005/8/layout/hProcess4"/>
    <dgm:cxn modelId="{B3FDA751-1F6D-4F51-A2A6-CE2E9139184F}" srcId="{FFD9BB50-5302-4425-AC42-B6410466845B}" destId="{5CFDA82F-A5C9-4182-B9F0-0EB1745038F2}" srcOrd="1" destOrd="0" parTransId="{E37051DF-9835-4F7F-A29F-3A4CC055A6F0}" sibTransId="{0084F201-0157-4744-B614-A9C3C8E6A57A}"/>
    <dgm:cxn modelId="{557D0574-59FC-440B-BE82-2DD24FFD325F}" srcId="{FFD9BB50-5302-4425-AC42-B6410466845B}" destId="{17D1CAA6-8619-4F35-88FF-59DD8610FDF1}" srcOrd="2" destOrd="0" parTransId="{EBA8346A-3406-4574-8555-3B00A464C554}" sibTransId="{7400BC96-512C-416A-8D97-91F4B8A0C2D1}"/>
    <dgm:cxn modelId="{5DC9CD74-1295-4607-9A1C-D8D62B140549}" type="presOf" srcId="{EEFE7339-DDA7-4571-A2D8-58A129444C6F}" destId="{B54AB60E-ADA3-44A2-9F11-6F04D474E31E}" srcOrd="0" destOrd="0" presId="urn:microsoft.com/office/officeart/2005/8/layout/hProcess4"/>
    <dgm:cxn modelId="{74713757-829C-42F0-BF5A-FBFBFD52168D}" srcId="{FFD9BB50-5302-4425-AC42-B6410466845B}" destId="{CB96914A-B487-49E2-B459-8FCEC79353F6}" srcOrd="0" destOrd="0" parTransId="{F1DC1DA5-8AE6-4CC7-BF13-D97D4A25A4C8}" sibTransId="{09EB015F-82B1-4C95-9165-3D41EA887E98}"/>
    <dgm:cxn modelId="{56A57381-5011-496E-8F2B-BD96416BCE7C}" srcId="{AA653DAA-DFDF-49A0-B67E-D3EA17D36880}" destId="{40C8B0DE-3F1F-4D31-9062-540A41D9AFB6}" srcOrd="0" destOrd="0" parTransId="{C6D41A56-A467-483B-A2CC-29B3537A6DE2}" sibTransId="{A6A01EB2-3BE1-4F85-B54E-019477746ABF}"/>
    <dgm:cxn modelId="{2B61F48B-BD91-4BA7-838A-5C169628A6AF}" srcId="{CB96914A-B487-49E2-B459-8FCEC79353F6}" destId="{4E9896ED-DC79-4AA5-BE3F-7F8EE0325C0B}" srcOrd="1" destOrd="0" parTransId="{812564C9-EE5B-460F-8977-AC60369C71A9}" sibTransId="{5524210F-DD38-4F9B-85BF-46BBFAFA33EC}"/>
    <dgm:cxn modelId="{C644FE90-80F7-4010-8545-9C2E2117B548}" type="presOf" srcId="{A8F1DD1F-1BE1-4346-9281-E43900012E08}" destId="{B8E10792-DD69-4FF6-9FF5-89C1CFA30CE3}" srcOrd="0" destOrd="0" presId="urn:microsoft.com/office/officeart/2005/8/layout/hProcess4"/>
    <dgm:cxn modelId="{E667A892-FCC5-4753-9B6C-5F698555C461}" srcId="{17D1CAA6-8619-4F35-88FF-59DD8610FDF1}" destId="{92163B3C-3B64-41FC-B69E-A90062EE4DEF}" srcOrd="1" destOrd="0" parTransId="{B8A8DC96-D3BB-4E8E-8764-7B1D2AC55FF6}" sibTransId="{251F8575-5D75-4EA0-B5B7-8814ADB12E17}"/>
    <dgm:cxn modelId="{80075CA3-8E73-4D19-864A-D9631800E990}" type="presOf" srcId="{40C8B0DE-3F1F-4D31-9062-540A41D9AFB6}" destId="{ADC41329-CD46-41E4-ABBE-02F175B71DE6}" srcOrd="1" destOrd="0" presId="urn:microsoft.com/office/officeart/2005/8/layout/hProcess4"/>
    <dgm:cxn modelId="{3CB8DDA6-2707-49AD-BD22-A7D4FF9C08BB}" type="presOf" srcId="{FFD9BB50-5302-4425-AC42-B6410466845B}" destId="{F1A61F1C-51C2-480B-BB17-EA36CBD5AAB6}" srcOrd="0" destOrd="0" presId="urn:microsoft.com/office/officeart/2005/8/layout/hProcess4"/>
    <dgm:cxn modelId="{D5C8D5B3-5B44-460F-BA6E-9434A72C37A3}" srcId="{17D1CAA6-8619-4F35-88FF-59DD8610FDF1}" destId="{EEFE7339-DDA7-4571-A2D8-58A129444C6F}" srcOrd="0" destOrd="0" parTransId="{EB4A2EEC-798D-4C1D-A7C3-4E03881A3234}" sibTransId="{CA42E307-1EE5-4F45-A2B7-EE9C1059D172}"/>
    <dgm:cxn modelId="{451767B7-DA34-4D16-82AF-DC73D26EA1CC}" type="presOf" srcId="{0084F201-0157-4744-B614-A9C3C8E6A57A}" destId="{B3FC0A4C-DE67-405A-A1C3-184BD87ACEC6}" srcOrd="0" destOrd="0" presId="urn:microsoft.com/office/officeart/2005/8/layout/hProcess4"/>
    <dgm:cxn modelId="{711FE8B7-EE3A-416F-A347-188ECEFCE6A5}" srcId="{5CFDA82F-A5C9-4182-B9F0-0EB1745038F2}" destId="{8A7FF7E1-9CD8-4E65-BC58-10EAF2F7A1DA}" srcOrd="2" destOrd="0" parTransId="{D04C7EC1-9BB1-45D2-A044-BA74EF581C48}" sibTransId="{421B32A9-0E4F-4B2C-8D14-F3EC4B5FF64E}"/>
    <dgm:cxn modelId="{D8C9AABA-140B-4100-8475-B261BEEC4464}" type="presOf" srcId="{2202636C-8113-44E2-AEB4-F3EE225C315E}" destId="{E6E31BD1-1C4E-4064-9158-9BE3D1B2E613}" srcOrd="1" destOrd="2" presId="urn:microsoft.com/office/officeart/2005/8/layout/hProcess4"/>
    <dgm:cxn modelId="{64A37EC1-7A4B-4455-914E-67C599F4F722}" type="presOf" srcId="{8A7FF7E1-9CD8-4E65-BC58-10EAF2F7A1DA}" destId="{B8E10792-DD69-4FF6-9FF5-89C1CFA30CE3}" srcOrd="0" destOrd="2" presId="urn:microsoft.com/office/officeart/2005/8/layout/hProcess4"/>
    <dgm:cxn modelId="{C554F3C7-4517-4763-9A50-F55F7CD533D8}" type="presOf" srcId="{A8F1DD1F-1BE1-4346-9281-E43900012E08}" destId="{6B02B6BD-3454-42CB-8E64-785DA8D5C6E4}" srcOrd="1" destOrd="0" presId="urn:microsoft.com/office/officeart/2005/8/layout/hProcess4"/>
    <dgm:cxn modelId="{BB24A8D2-9C6F-465F-95EA-7B4F117BBF9D}" type="presOf" srcId="{EEFE7339-DDA7-4571-A2D8-58A129444C6F}" destId="{A877B50F-10A4-4C2E-A92E-9002D8311732}" srcOrd="1" destOrd="0" presId="urn:microsoft.com/office/officeart/2005/8/layout/hProcess4"/>
    <dgm:cxn modelId="{F33A4ED3-6AB1-4FD4-80C2-801B1328B921}" type="presOf" srcId="{4E9896ED-DC79-4AA5-BE3F-7F8EE0325C0B}" destId="{E6E31BD1-1C4E-4064-9158-9BE3D1B2E613}" srcOrd="1" destOrd="1" presId="urn:microsoft.com/office/officeart/2005/8/layout/hProcess4"/>
    <dgm:cxn modelId="{BD12FFDC-5970-4BBA-813A-BAAD47F2DAA1}" type="presOf" srcId="{40C8B0DE-3F1F-4D31-9062-540A41D9AFB6}" destId="{ABA8C2F7-DAD2-4B75-BAAF-1F2D6D20DF1E}" srcOrd="0" destOrd="0" presId="urn:microsoft.com/office/officeart/2005/8/layout/hProcess4"/>
    <dgm:cxn modelId="{F227B9E0-0461-489C-BAA3-3E6750C663AC}" type="presOf" srcId="{92163B3C-3B64-41FC-B69E-A90062EE4DEF}" destId="{A877B50F-10A4-4C2E-A92E-9002D8311732}" srcOrd="1" destOrd="1" presId="urn:microsoft.com/office/officeart/2005/8/layout/hProcess4"/>
    <dgm:cxn modelId="{80429DF0-9FB6-4DBD-A6A5-D14FDD39D774}" srcId="{CB96914A-B487-49E2-B459-8FCEC79353F6}" destId="{2202636C-8113-44E2-AEB4-F3EE225C315E}" srcOrd="2" destOrd="0" parTransId="{49019A61-3AA0-46DA-A19F-33BAD15F9705}" sibTransId="{10E8C6DC-361E-4675-A7A3-3907C2C26E5E}"/>
    <dgm:cxn modelId="{05EB31FE-C2CD-464A-95B0-C77ECB3B8089}" type="presOf" srcId="{81FFAD72-7888-4FF7-9A10-D88DCE3F2429}" destId="{6B02B6BD-3454-42CB-8E64-785DA8D5C6E4}" srcOrd="1" destOrd="1" presId="urn:microsoft.com/office/officeart/2005/8/layout/hProcess4"/>
    <dgm:cxn modelId="{093B4456-D551-4089-A072-CC5F0AD35492}" type="presParOf" srcId="{F1A61F1C-51C2-480B-BB17-EA36CBD5AAB6}" destId="{E3543D42-5150-461C-A93D-9C18D9576CB5}" srcOrd="0" destOrd="0" presId="urn:microsoft.com/office/officeart/2005/8/layout/hProcess4"/>
    <dgm:cxn modelId="{BD039B77-8D38-405D-B7A1-C40CF3E524CE}" type="presParOf" srcId="{F1A61F1C-51C2-480B-BB17-EA36CBD5AAB6}" destId="{D7604FC2-D848-4F55-94F2-9FC1159D0147}" srcOrd="1" destOrd="0" presId="urn:microsoft.com/office/officeart/2005/8/layout/hProcess4"/>
    <dgm:cxn modelId="{54E79CA6-EAD3-416B-890E-29C7FAD050DD}" type="presParOf" srcId="{F1A61F1C-51C2-480B-BB17-EA36CBD5AAB6}" destId="{EDEE298D-25FF-479E-85F1-2DEDBD83DFBA}" srcOrd="2" destOrd="0" presId="urn:microsoft.com/office/officeart/2005/8/layout/hProcess4"/>
    <dgm:cxn modelId="{DD21B965-08D7-4DC3-A664-9D9210EFDAA4}" type="presParOf" srcId="{EDEE298D-25FF-479E-85F1-2DEDBD83DFBA}" destId="{ABE5CA32-6B03-474F-8D53-991206E4D08C}" srcOrd="0" destOrd="0" presId="urn:microsoft.com/office/officeart/2005/8/layout/hProcess4"/>
    <dgm:cxn modelId="{DF78F3A0-CFCB-41F3-95F2-064615BDC90E}" type="presParOf" srcId="{ABE5CA32-6B03-474F-8D53-991206E4D08C}" destId="{C16220A4-8DD1-49D9-9DE7-C9B42EAB964B}" srcOrd="0" destOrd="0" presId="urn:microsoft.com/office/officeart/2005/8/layout/hProcess4"/>
    <dgm:cxn modelId="{EE260DAC-9927-4673-B09C-AF2807A48BF0}" type="presParOf" srcId="{ABE5CA32-6B03-474F-8D53-991206E4D08C}" destId="{108DC851-0E23-44A7-A13C-46A1CC00351C}" srcOrd="1" destOrd="0" presId="urn:microsoft.com/office/officeart/2005/8/layout/hProcess4"/>
    <dgm:cxn modelId="{45EC9167-46B8-450C-ADA3-515C03F4F0D8}" type="presParOf" srcId="{ABE5CA32-6B03-474F-8D53-991206E4D08C}" destId="{E6E31BD1-1C4E-4064-9158-9BE3D1B2E613}" srcOrd="2" destOrd="0" presId="urn:microsoft.com/office/officeart/2005/8/layout/hProcess4"/>
    <dgm:cxn modelId="{811CA423-0F6F-42E5-93C0-EA4E2D0F1859}" type="presParOf" srcId="{ABE5CA32-6B03-474F-8D53-991206E4D08C}" destId="{9DE938A2-D8F8-44C6-9850-F0D1CC183E5D}" srcOrd="3" destOrd="0" presId="urn:microsoft.com/office/officeart/2005/8/layout/hProcess4"/>
    <dgm:cxn modelId="{3FEDD1E2-2354-468C-9E94-7EDB4A2D5ED4}" type="presParOf" srcId="{ABE5CA32-6B03-474F-8D53-991206E4D08C}" destId="{1431D71D-B696-433E-9BC0-39AFF15F3567}" srcOrd="4" destOrd="0" presId="urn:microsoft.com/office/officeart/2005/8/layout/hProcess4"/>
    <dgm:cxn modelId="{B9C4C7AC-83BC-48BF-863D-08BD5A49D1DF}" type="presParOf" srcId="{EDEE298D-25FF-479E-85F1-2DEDBD83DFBA}" destId="{B96BC805-928B-495F-B1C9-203C45250EFE}" srcOrd="1" destOrd="0" presId="urn:microsoft.com/office/officeart/2005/8/layout/hProcess4"/>
    <dgm:cxn modelId="{A5FE9BDF-F3B3-44E8-A977-57EF66BCECF6}" type="presParOf" srcId="{EDEE298D-25FF-479E-85F1-2DEDBD83DFBA}" destId="{6720DC05-DDF8-48C6-80A8-5078007D10A8}" srcOrd="2" destOrd="0" presId="urn:microsoft.com/office/officeart/2005/8/layout/hProcess4"/>
    <dgm:cxn modelId="{F687CC62-5E8B-4B3D-BD18-37E1C7375F64}" type="presParOf" srcId="{6720DC05-DDF8-48C6-80A8-5078007D10A8}" destId="{EB9F7B28-61A0-4F1E-84E6-457A83E8812F}" srcOrd="0" destOrd="0" presId="urn:microsoft.com/office/officeart/2005/8/layout/hProcess4"/>
    <dgm:cxn modelId="{DA40FC66-7196-4110-A6EB-513599379BA7}" type="presParOf" srcId="{6720DC05-DDF8-48C6-80A8-5078007D10A8}" destId="{B8E10792-DD69-4FF6-9FF5-89C1CFA30CE3}" srcOrd="1" destOrd="0" presId="urn:microsoft.com/office/officeart/2005/8/layout/hProcess4"/>
    <dgm:cxn modelId="{D13CE9CE-4565-4354-8E01-33020856B433}" type="presParOf" srcId="{6720DC05-DDF8-48C6-80A8-5078007D10A8}" destId="{6B02B6BD-3454-42CB-8E64-785DA8D5C6E4}" srcOrd="2" destOrd="0" presId="urn:microsoft.com/office/officeart/2005/8/layout/hProcess4"/>
    <dgm:cxn modelId="{A8B6AAF1-A6DF-4E9E-8A84-A0104C3D790F}" type="presParOf" srcId="{6720DC05-DDF8-48C6-80A8-5078007D10A8}" destId="{8E661E16-C3F2-433F-8E9E-87EBB4FC0626}" srcOrd="3" destOrd="0" presId="urn:microsoft.com/office/officeart/2005/8/layout/hProcess4"/>
    <dgm:cxn modelId="{2234212D-7F1E-42BC-8549-B56B6C9C7C95}" type="presParOf" srcId="{6720DC05-DDF8-48C6-80A8-5078007D10A8}" destId="{01D4D0F3-0F34-4DE8-B407-8C761C17E44E}" srcOrd="4" destOrd="0" presId="urn:microsoft.com/office/officeart/2005/8/layout/hProcess4"/>
    <dgm:cxn modelId="{FCAD9D76-1FF1-4427-ACE8-CF18BFFE07FB}" type="presParOf" srcId="{EDEE298D-25FF-479E-85F1-2DEDBD83DFBA}" destId="{B3FC0A4C-DE67-405A-A1C3-184BD87ACEC6}" srcOrd="3" destOrd="0" presId="urn:microsoft.com/office/officeart/2005/8/layout/hProcess4"/>
    <dgm:cxn modelId="{F44E581F-574C-4051-9EFB-2182908947EE}" type="presParOf" srcId="{EDEE298D-25FF-479E-85F1-2DEDBD83DFBA}" destId="{1CDADC95-E542-40FD-A2F0-ADE00EC01134}" srcOrd="4" destOrd="0" presId="urn:microsoft.com/office/officeart/2005/8/layout/hProcess4"/>
    <dgm:cxn modelId="{F1C3952C-6499-4913-B129-A51D7886DD59}" type="presParOf" srcId="{1CDADC95-E542-40FD-A2F0-ADE00EC01134}" destId="{B09F79BE-B4F2-4626-94AD-BB49A213B0C3}" srcOrd="0" destOrd="0" presId="urn:microsoft.com/office/officeart/2005/8/layout/hProcess4"/>
    <dgm:cxn modelId="{1639D7BA-FB3B-4BB3-85E2-16302E0CA729}" type="presParOf" srcId="{1CDADC95-E542-40FD-A2F0-ADE00EC01134}" destId="{B54AB60E-ADA3-44A2-9F11-6F04D474E31E}" srcOrd="1" destOrd="0" presId="urn:microsoft.com/office/officeart/2005/8/layout/hProcess4"/>
    <dgm:cxn modelId="{B2565743-6BE3-454E-97AC-092E193A9AE7}" type="presParOf" srcId="{1CDADC95-E542-40FD-A2F0-ADE00EC01134}" destId="{A877B50F-10A4-4C2E-A92E-9002D8311732}" srcOrd="2" destOrd="0" presId="urn:microsoft.com/office/officeart/2005/8/layout/hProcess4"/>
    <dgm:cxn modelId="{8F62BBFC-17CE-4A7A-B598-09EBF59F76E3}" type="presParOf" srcId="{1CDADC95-E542-40FD-A2F0-ADE00EC01134}" destId="{1D3F24CA-34D4-4E03-9F7D-32855EBF8846}" srcOrd="3" destOrd="0" presId="urn:microsoft.com/office/officeart/2005/8/layout/hProcess4"/>
    <dgm:cxn modelId="{BF759292-D19A-4555-8B12-E75D7944FDD7}" type="presParOf" srcId="{1CDADC95-E542-40FD-A2F0-ADE00EC01134}" destId="{1CAE3078-5538-4D6E-B66F-67457A0CEDB7}" srcOrd="4" destOrd="0" presId="urn:microsoft.com/office/officeart/2005/8/layout/hProcess4"/>
    <dgm:cxn modelId="{C724E710-E1A9-4675-B43C-08CBFFA0D00A}" type="presParOf" srcId="{EDEE298D-25FF-479E-85F1-2DEDBD83DFBA}" destId="{549CF777-7953-46CA-8C9D-F4448476FA49}" srcOrd="5" destOrd="0" presId="urn:microsoft.com/office/officeart/2005/8/layout/hProcess4"/>
    <dgm:cxn modelId="{0E34D830-E058-4EA8-AFCF-AAFFE140AB47}" type="presParOf" srcId="{EDEE298D-25FF-479E-85F1-2DEDBD83DFBA}" destId="{CF3C58F3-A38E-46B5-8E74-C77C3CC58CC4}" srcOrd="6" destOrd="0" presId="urn:microsoft.com/office/officeart/2005/8/layout/hProcess4"/>
    <dgm:cxn modelId="{4AEB05F5-A1CB-4B28-AFBD-C0FE18E33ED9}" type="presParOf" srcId="{CF3C58F3-A38E-46B5-8E74-C77C3CC58CC4}" destId="{BDCB3B5B-BFFD-4C90-AD30-57FDA93BBDDF}" srcOrd="0" destOrd="0" presId="urn:microsoft.com/office/officeart/2005/8/layout/hProcess4"/>
    <dgm:cxn modelId="{E3613527-9626-4F09-93B4-4C809EFD7E68}" type="presParOf" srcId="{CF3C58F3-A38E-46B5-8E74-C77C3CC58CC4}" destId="{ABA8C2F7-DAD2-4B75-BAAF-1F2D6D20DF1E}" srcOrd="1" destOrd="0" presId="urn:microsoft.com/office/officeart/2005/8/layout/hProcess4"/>
    <dgm:cxn modelId="{CAC4CFE7-86C8-4BBC-8F79-55A143F38A78}" type="presParOf" srcId="{CF3C58F3-A38E-46B5-8E74-C77C3CC58CC4}" destId="{ADC41329-CD46-41E4-ABBE-02F175B71DE6}" srcOrd="2" destOrd="0" presId="urn:microsoft.com/office/officeart/2005/8/layout/hProcess4"/>
    <dgm:cxn modelId="{4DB39E61-3A89-420F-B2B2-BA7DA10BC03B}" type="presParOf" srcId="{CF3C58F3-A38E-46B5-8E74-C77C3CC58CC4}" destId="{8FCE130B-C36F-45AE-8859-B3E3FBC22ED0}" srcOrd="3" destOrd="0" presId="urn:microsoft.com/office/officeart/2005/8/layout/hProcess4"/>
    <dgm:cxn modelId="{F6BB9FB6-9783-4DCB-9817-94CDAFC6F641}" type="presParOf" srcId="{CF3C58F3-A38E-46B5-8E74-C77C3CC58CC4}" destId="{2AC4D576-D5E5-4168-BA3E-F26D3ACBEDC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9CBF2-3987-402B-94C5-FD3B697AD573}">
      <dsp:nvSpPr>
        <dsp:cNvPr id="0" name=""/>
        <dsp:cNvSpPr/>
      </dsp:nvSpPr>
      <dsp:spPr>
        <a:xfrm rot="16200000">
          <a:off x="492019" y="-492019"/>
          <a:ext cx="1446106" cy="2430145"/>
        </a:xfrm>
        <a:prstGeom prst="round1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BUSINESS PROBLEMS</a:t>
          </a:r>
        </a:p>
      </dsp:txBody>
      <dsp:txXfrm rot="5400000">
        <a:off x="-1" y="1"/>
        <a:ext cx="2430145" cy="1084579"/>
      </dsp:txXfrm>
    </dsp:sp>
    <dsp:sp modelId="{ED4A662B-3AA1-4611-A95C-991F364B5310}">
      <dsp:nvSpPr>
        <dsp:cNvPr id="0" name=""/>
        <dsp:cNvSpPr/>
      </dsp:nvSpPr>
      <dsp:spPr>
        <a:xfrm>
          <a:off x="2430145" y="0"/>
          <a:ext cx="2430145" cy="1446106"/>
        </a:xfrm>
        <a:prstGeom prst="round1Rect">
          <a:avLst/>
        </a:prstGeom>
        <a:gradFill rotWithShape="0">
          <a:gsLst>
            <a:gs pos="0">
              <a:schemeClr val="accent3">
                <a:hueOff val="252426"/>
                <a:satOff val="3301"/>
                <a:lumOff val="-4052"/>
                <a:alphaOff val="0"/>
                <a:satMod val="103000"/>
                <a:lumMod val="102000"/>
                <a:tint val="94000"/>
              </a:schemeClr>
            </a:gs>
            <a:gs pos="50000">
              <a:schemeClr val="accent3">
                <a:hueOff val="252426"/>
                <a:satOff val="3301"/>
                <a:lumOff val="-4052"/>
                <a:alphaOff val="0"/>
                <a:satMod val="110000"/>
                <a:lumMod val="100000"/>
                <a:shade val="100000"/>
              </a:schemeClr>
            </a:gs>
            <a:gs pos="100000">
              <a:schemeClr val="accent3">
                <a:hueOff val="252426"/>
                <a:satOff val="3301"/>
                <a:lumOff val="-40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DATA </a:t>
          </a:r>
          <a:br>
            <a:rPr lang="en-US" sz="2000" b="1" kern="1200" dirty="0"/>
          </a:br>
          <a:r>
            <a:rPr lang="en-US" sz="2000" b="1" kern="1200" dirty="0"/>
            <a:t>SOURCES</a:t>
          </a:r>
        </a:p>
      </dsp:txBody>
      <dsp:txXfrm>
        <a:off x="2430145" y="0"/>
        <a:ext cx="2430145" cy="1084579"/>
      </dsp:txXfrm>
    </dsp:sp>
    <dsp:sp modelId="{B9B9CF19-01A0-4715-BEB3-3122E04E406D}">
      <dsp:nvSpPr>
        <dsp:cNvPr id="0" name=""/>
        <dsp:cNvSpPr/>
      </dsp:nvSpPr>
      <dsp:spPr>
        <a:xfrm rot="10800000">
          <a:off x="0" y="1446106"/>
          <a:ext cx="2430145" cy="1446106"/>
        </a:xfrm>
        <a:prstGeom prst="round1Rect">
          <a:avLst/>
        </a:prstGeom>
        <a:gradFill rotWithShape="0">
          <a:gsLst>
            <a:gs pos="0">
              <a:schemeClr val="accent3">
                <a:hueOff val="504853"/>
                <a:satOff val="6602"/>
                <a:lumOff val="-8104"/>
                <a:alphaOff val="0"/>
                <a:satMod val="103000"/>
                <a:lumMod val="102000"/>
                <a:tint val="94000"/>
              </a:schemeClr>
            </a:gs>
            <a:gs pos="50000">
              <a:schemeClr val="accent3">
                <a:hueOff val="504853"/>
                <a:satOff val="6602"/>
                <a:lumOff val="-8104"/>
                <a:alphaOff val="0"/>
                <a:satMod val="110000"/>
                <a:lumMod val="100000"/>
                <a:shade val="100000"/>
              </a:schemeClr>
            </a:gs>
            <a:gs pos="100000">
              <a:schemeClr val="accent3">
                <a:hueOff val="504853"/>
                <a:satOff val="6602"/>
                <a:lumOff val="-81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ACTIONABLE</a:t>
          </a:r>
          <a:br>
            <a:rPr lang="en-US" sz="2000" b="1" kern="1200" dirty="0"/>
          </a:br>
          <a:r>
            <a:rPr lang="en-US" sz="2000" b="1" kern="1200" dirty="0"/>
            <a:t>INSIGHTS</a:t>
          </a:r>
        </a:p>
      </dsp:txBody>
      <dsp:txXfrm rot="10800000">
        <a:off x="0" y="1807633"/>
        <a:ext cx="2430145" cy="1084579"/>
      </dsp:txXfrm>
    </dsp:sp>
    <dsp:sp modelId="{65594F3D-D2CD-4DDB-BF03-25E7630135D3}">
      <dsp:nvSpPr>
        <dsp:cNvPr id="0" name=""/>
        <dsp:cNvSpPr/>
      </dsp:nvSpPr>
      <dsp:spPr>
        <a:xfrm rot="5400000">
          <a:off x="2922164" y="954087"/>
          <a:ext cx="1446106" cy="2430145"/>
        </a:xfrm>
        <a:prstGeom prst="round1Rect">
          <a:avLst/>
        </a:prstGeom>
        <a:gradFill rotWithShape="0">
          <a:gsLst>
            <a:gs pos="0">
              <a:schemeClr val="accent3">
                <a:hueOff val="757279"/>
                <a:satOff val="9903"/>
                <a:lumOff val="-12156"/>
                <a:alphaOff val="0"/>
                <a:satMod val="103000"/>
                <a:lumMod val="102000"/>
                <a:tint val="94000"/>
              </a:schemeClr>
            </a:gs>
            <a:gs pos="50000">
              <a:schemeClr val="accent3">
                <a:hueOff val="757279"/>
                <a:satOff val="9903"/>
                <a:lumOff val="-12156"/>
                <a:alphaOff val="0"/>
                <a:satMod val="110000"/>
                <a:lumMod val="100000"/>
                <a:shade val="100000"/>
              </a:schemeClr>
            </a:gs>
            <a:gs pos="100000">
              <a:schemeClr val="accent3">
                <a:hueOff val="757279"/>
                <a:satOff val="9903"/>
                <a:lumOff val="-1215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ANALYTICS</a:t>
          </a:r>
          <a:br>
            <a:rPr lang="en-US" sz="2000" b="1" kern="1200" dirty="0"/>
          </a:br>
          <a:r>
            <a:rPr lang="en-US" sz="2000" b="1" kern="1200" dirty="0"/>
            <a:t>ALGORITHMS</a:t>
          </a:r>
        </a:p>
      </dsp:txBody>
      <dsp:txXfrm rot="-5400000">
        <a:off x="2430144" y="1807633"/>
        <a:ext cx="2430145" cy="1084579"/>
      </dsp:txXfrm>
    </dsp:sp>
    <dsp:sp modelId="{4714C8D0-EFFF-4423-8964-3CCB56930D60}">
      <dsp:nvSpPr>
        <dsp:cNvPr id="0" name=""/>
        <dsp:cNvSpPr/>
      </dsp:nvSpPr>
      <dsp:spPr>
        <a:xfrm>
          <a:off x="1701101" y="1084579"/>
          <a:ext cx="1458087" cy="723053"/>
        </a:xfrm>
        <a:prstGeom prst="roundRect">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Descriptive</a:t>
          </a:r>
        </a:p>
        <a:p>
          <a:pPr marL="0" lvl="0" indent="0" algn="ctr" defTabSz="488950">
            <a:lnSpc>
              <a:spcPct val="90000"/>
            </a:lnSpc>
            <a:spcBef>
              <a:spcPct val="0"/>
            </a:spcBef>
            <a:spcAft>
              <a:spcPct val="35000"/>
            </a:spcAft>
            <a:buNone/>
          </a:pPr>
          <a:r>
            <a:rPr lang="en-US" sz="1100" b="1" kern="1200" dirty="0"/>
            <a:t>Predictive </a:t>
          </a:r>
        </a:p>
        <a:p>
          <a:pPr marL="0" lvl="0" indent="0" algn="ctr" defTabSz="488950">
            <a:lnSpc>
              <a:spcPct val="90000"/>
            </a:lnSpc>
            <a:spcBef>
              <a:spcPct val="0"/>
            </a:spcBef>
            <a:spcAft>
              <a:spcPct val="35000"/>
            </a:spcAft>
            <a:buNone/>
          </a:pPr>
          <a:r>
            <a:rPr lang="en-US" sz="1100" b="1" kern="1200" dirty="0"/>
            <a:t>Prescriptive</a:t>
          </a:r>
        </a:p>
      </dsp:txBody>
      <dsp:txXfrm>
        <a:off x="1736398" y="1119876"/>
        <a:ext cx="1387493" cy="652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BF585-FAE3-4E03-94BE-70B6D9B6D9EC}">
      <dsp:nvSpPr>
        <dsp:cNvPr id="0" name=""/>
        <dsp:cNvSpPr/>
      </dsp:nvSpPr>
      <dsp:spPr>
        <a:xfrm rot="16200000">
          <a:off x="-1977108" y="2874685"/>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None/>
          </a:pPr>
          <a:r>
            <a:rPr lang="en-US" sz="1900" b="1" kern="1200" dirty="0">
              <a:solidFill>
                <a:schemeClr val="accent4">
                  <a:lumMod val="75000"/>
                </a:schemeClr>
              </a:solidFill>
            </a:rPr>
            <a:t>PROGNOSIS</a:t>
          </a:r>
        </a:p>
      </dsp:txBody>
      <dsp:txXfrm>
        <a:off x="-1977108" y="2874685"/>
        <a:ext cx="4316071" cy="268350"/>
      </dsp:txXfrm>
    </dsp:sp>
    <dsp:sp modelId="{E6B07F87-638E-446B-AD0B-2F69EBC3FFB0}">
      <dsp:nvSpPr>
        <dsp:cNvPr id="0" name=""/>
        <dsp:cNvSpPr/>
      </dsp:nvSpPr>
      <dsp:spPr>
        <a:xfrm>
          <a:off x="344618" y="905035"/>
          <a:ext cx="1843724" cy="43160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machine-learning model can learn the patterns of health trajectories of vast numbers of patients. This facility can help physicians to anticipate future events at an expert level, drawing from information well beyond the individual physician’s practice experience. For example, how likely is it that a patient will be able to return to work, or how quickly will the disease progress?</a:t>
          </a:r>
          <a:endParaRPr lang="en-US" sz="1400" kern="1200" dirty="0"/>
        </a:p>
      </dsp:txBody>
      <dsp:txXfrm>
        <a:off x="344618" y="905035"/>
        <a:ext cx="1843724" cy="4316071"/>
      </dsp:txXfrm>
    </dsp:sp>
    <dsp:sp modelId="{2F143B2D-121B-4AD8-984E-67191B973682}">
      <dsp:nvSpPr>
        <dsp:cNvPr id="0" name=""/>
        <dsp:cNvSpPr/>
      </dsp:nvSpPr>
      <dsp:spPr>
        <a:xfrm>
          <a:off x="733922" y="76172"/>
          <a:ext cx="870782" cy="797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a:glow rad="63500">
            <a:schemeClr val="accent4">
              <a:satMod val="175000"/>
              <a:alpha val="40000"/>
            </a:schemeClr>
          </a:glow>
        </a:effectLst>
      </dsp:spPr>
      <dsp:style>
        <a:lnRef idx="2">
          <a:scrgbClr r="0" g="0" b="0"/>
        </a:lnRef>
        <a:fillRef idx="1">
          <a:scrgbClr r="0" g="0" b="0"/>
        </a:fillRef>
        <a:effectRef idx="0">
          <a:scrgbClr r="0" g="0" b="0"/>
        </a:effectRef>
        <a:fontRef idx="minor"/>
      </dsp:style>
    </dsp:sp>
    <dsp:sp modelId="{8E83E0CA-5522-4B67-A5B7-42FB3327BB5B}">
      <dsp:nvSpPr>
        <dsp:cNvPr id="0" name=""/>
        <dsp:cNvSpPr/>
      </dsp:nvSpPr>
      <dsp:spPr>
        <a:xfrm rot="16200000">
          <a:off x="420863" y="2903991"/>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Font typeface="Wingdings" panose="05000000000000000000" pitchFamily="2" charset="2"/>
            <a:buNone/>
          </a:pPr>
          <a:r>
            <a:rPr lang="en-US" sz="1900" b="1" kern="1200" dirty="0">
              <a:solidFill>
                <a:schemeClr val="accent4">
                  <a:lumMod val="75000"/>
                </a:schemeClr>
              </a:solidFill>
            </a:rPr>
            <a:t>DIAGNOSIS</a:t>
          </a:r>
        </a:p>
      </dsp:txBody>
      <dsp:txXfrm>
        <a:off x="420863" y="2903991"/>
        <a:ext cx="4316071" cy="268350"/>
      </dsp:txXfrm>
    </dsp:sp>
    <dsp:sp modelId="{C4DC0893-2DE7-40E8-B289-685BC17EFFD0}">
      <dsp:nvSpPr>
        <dsp:cNvPr id="0" name=""/>
        <dsp:cNvSpPr/>
      </dsp:nvSpPr>
      <dsp:spPr>
        <a:xfrm>
          <a:off x="2742463" y="917163"/>
          <a:ext cx="1779430" cy="43160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diagnostic error will occur in the care of nearly every patient in his or her lifetime, and receiving the right diagnosis is critical to receiving appropriate care. This problem is not limited to rare conditions. Cardiac chest pain, TB, dysentery, and complications of childbirth are commonly not detected even in developing countries</a:t>
          </a:r>
          <a:endParaRPr lang="en-US" sz="1400" kern="1200" dirty="0"/>
        </a:p>
      </dsp:txBody>
      <dsp:txXfrm>
        <a:off x="2742463" y="917163"/>
        <a:ext cx="1779430" cy="4316071"/>
      </dsp:txXfrm>
    </dsp:sp>
    <dsp:sp modelId="{98DF01CC-F85C-4B4A-AB24-206CE76B5D2A}">
      <dsp:nvSpPr>
        <dsp:cNvPr id="0" name=""/>
        <dsp:cNvSpPr/>
      </dsp:nvSpPr>
      <dsp:spPr>
        <a:xfrm>
          <a:off x="3109511" y="90239"/>
          <a:ext cx="870782" cy="797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4">
              <a:satMod val="175000"/>
              <a:alpha val="40000"/>
            </a:schemeClr>
          </a:glow>
        </a:effectLst>
      </dsp:spPr>
      <dsp:style>
        <a:lnRef idx="2">
          <a:scrgbClr r="0" g="0" b="0"/>
        </a:lnRef>
        <a:fillRef idx="1">
          <a:scrgbClr r="0" g="0" b="0"/>
        </a:fillRef>
        <a:effectRef idx="0">
          <a:scrgbClr r="0" g="0" b="0"/>
        </a:effectRef>
        <a:fontRef idx="minor"/>
      </dsp:style>
    </dsp:sp>
    <dsp:sp modelId="{B8AEB3DB-6E1D-48D1-A518-59E109E6A9C1}">
      <dsp:nvSpPr>
        <dsp:cNvPr id="0" name=""/>
        <dsp:cNvSpPr/>
      </dsp:nvSpPr>
      <dsp:spPr>
        <a:xfrm rot="16200000">
          <a:off x="2778128" y="2874771"/>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Font typeface="Wingdings" panose="05000000000000000000" pitchFamily="2" charset="2"/>
            <a:buNone/>
          </a:pPr>
          <a:r>
            <a:rPr lang="en-US" sz="1900" b="1" kern="1200" dirty="0">
              <a:solidFill>
                <a:schemeClr val="accent4">
                  <a:lumMod val="75000"/>
                </a:schemeClr>
              </a:solidFill>
            </a:rPr>
            <a:t>TREATMENT</a:t>
          </a:r>
        </a:p>
      </dsp:txBody>
      <dsp:txXfrm>
        <a:off x="2778128" y="2874771"/>
        <a:ext cx="4316071" cy="268350"/>
      </dsp:txXfrm>
    </dsp:sp>
    <dsp:sp modelId="{5ACC0932-A039-4062-B53B-241D030409BA}">
      <dsp:nvSpPr>
        <dsp:cNvPr id="0" name=""/>
        <dsp:cNvSpPr/>
      </dsp:nvSpPr>
      <dsp:spPr>
        <a:xfrm>
          <a:off x="5095295" y="879138"/>
          <a:ext cx="1803557" cy="43160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In a large health care system with tens of thousands of physicians treating tens of millions of patients, there is variation in when and why patients present for care and how patients with similar conditions are treated. Can a model sort through these natural variations to help physicians identify when the collective experience points to a preferred treatment pathway?</a:t>
          </a:r>
          <a:endParaRPr lang="en-US" sz="1400" kern="1200" dirty="0"/>
        </a:p>
      </dsp:txBody>
      <dsp:txXfrm>
        <a:off x="5095295" y="879138"/>
        <a:ext cx="1803557" cy="4316071"/>
      </dsp:txXfrm>
    </dsp:sp>
    <dsp:sp modelId="{BFA3F6B7-10EA-4844-B59E-11C2884FE0AE}">
      <dsp:nvSpPr>
        <dsp:cNvPr id="0" name=""/>
        <dsp:cNvSpPr/>
      </dsp:nvSpPr>
      <dsp:spPr>
        <a:xfrm>
          <a:off x="5452953" y="48038"/>
          <a:ext cx="870782" cy="797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4">
              <a:satMod val="175000"/>
              <a:alpha val="40000"/>
            </a:schemeClr>
          </a:glow>
        </a:effectLst>
      </dsp:spPr>
      <dsp:style>
        <a:lnRef idx="2">
          <a:scrgbClr r="0" g="0" b="0"/>
        </a:lnRef>
        <a:fillRef idx="1">
          <a:scrgbClr r="0" g="0" b="0"/>
        </a:fillRef>
        <a:effectRef idx="0">
          <a:scrgbClr r="0" g="0" b="0"/>
        </a:effectRef>
        <a:fontRef idx="minor"/>
      </dsp:style>
    </dsp:sp>
    <dsp:sp modelId="{F80A232B-EB4F-4ACC-A215-375DF6E63AA4}">
      <dsp:nvSpPr>
        <dsp:cNvPr id="0" name=""/>
        <dsp:cNvSpPr/>
      </dsp:nvSpPr>
      <dsp:spPr>
        <a:xfrm rot="16200000">
          <a:off x="5119810" y="2874771"/>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Font typeface="Wingdings" panose="05000000000000000000" pitchFamily="2" charset="2"/>
            <a:buNone/>
          </a:pPr>
          <a:r>
            <a:rPr lang="en-US" sz="1900" b="1" kern="1200" dirty="0">
              <a:solidFill>
                <a:schemeClr val="bg1"/>
              </a:solidFill>
            </a:rPr>
            <a:t>CLINICAL </a:t>
          </a:r>
          <a:r>
            <a:rPr lang="en-US" sz="1900" b="1" kern="1200" dirty="0">
              <a:solidFill>
                <a:schemeClr val="accent4">
                  <a:lumMod val="75000"/>
                </a:schemeClr>
              </a:solidFill>
            </a:rPr>
            <a:t>WORKFLOW</a:t>
          </a:r>
        </a:p>
      </dsp:txBody>
      <dsp:txXfrm>
        <a:off x="5119810" y="2874771"/>
        <a:ext cx="4316071" cy="268350"/>
      </dsp:txXfrm>
    </dsp:sp>
    <dsp:sp modelId="{ECC999F2-DA59-4B44-9158-29BF7587A78E}">
      <dsp:nvSpPr>
        <dsp:cNvPr id="0" name=""/>
        <dsp:cNvSpPr/>
      </dsp:nvSpPr>
      <dsp:spPr>
        <a:xfrm>
          <a:off x="7423084" y="925407"/>
          <a:ext cx="1752483" cy="43160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The same machine-learning techniques that are used in many consumer products can be used to make clinicians more efficient. Machine learning that drives search engines can help expose reqd. .information in a patient’s chart for a clinician without multiple clicks. Data entry of forms and text fields can be improved with the use of machine-learning techniques.</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7423084" y="925407"/>
        <a:ext cx="1752483" cy="4316071"/>
      </dsp:txXfrm>
    </dsp:sp>
    <dsp:sp modelId="{40EB3283-27D4-41E9-832C-926F63F0EFEE}">
      <dsp:nvSpPr>
        <dsp:cNvPr id="0" name=""/>
        <dsp:cNvSpPr/>
      </dsp:nvSpPr>
      <dsp:spPr>
        <a:xfrm>
          <a:off x="7808459" y="90239"/>
          <a:ext cx="870782" cy="7971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5">
              <a:satMod val="175000"/>
              <a:alpha val="40000"/>
            </a:schemeClr>
          </a:glow>
        </a:effectLst>
      </dsp:spPr>
      <dsp:style>
        <a:lnRef idx="2">
          <a:scrgbClr r="0" g="0" b="0"/>
        </a:lnRef>
        <a:fillRef idx="1">
          <a:scrgbClr r="0" g="0" b="0"/>
        </a:fillRef>
        <a:effectRef idx="0">
          <a:scrgbClr r="0" g="0" b="0"/>
        </a:effectRef>
        <a:fontRef idx="minor"/>
      </dsp:style>
    </dsp:sp>
    <dsp:sp modelId="{F809E4F8-7A3B-41BF-B515-E3588F645E92}">
      <dsp:nvSpPr>
        <dsp:cNvPr id="0" name=""/>
        <dsp:cNvSpPr/>
      </dsp:nvSpPr>
      <dsp:spPr>
        <a:xfrm rot="16200000">
          <a:off x="7328988" y="2918580"/>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None/>
          </a:pPr>
          <a:r>
            <a:rPr lang="en-US" sz="1900" b="1" kern="1200" dirty="0">
              <a:solidFill>
                <a:schemeClr val="bg1"/>
              </a:solidFill>
            </a:rPr>
            <a:t>REMOTE </a:t>
          </a:r>
          <a:r>
            <a:rPr lang="en-US" sz="1900" b="1" kern="1200" dirty="0">
              <a:solidFill>
                <a:schemeClr val="accent4">
                  <a:lumMod val="75000"/>
                </a:schemeClr>
              </a:solidFill>
            </a:rPr>
            <a:t>AREAS</a:t>
          </a:r>
        </a:p>
      </dsp:txBody>
      <dsp:txXfrm>
        <a:off x="7328988" y="2918580"/>
        <a:ext cx="4316071" cy="268350"/>
      </dsp:txXfrm>
    </dsp:sp>
    <dsp:sp modelId="{F7F28D86-8C67-4C70-B739-021A808D5707}">
      <dsp:nvSpPr>
        <dsp:cNvPr id="0" name=""/>
        <dsp:cNvSpPr/>
      </dsp:nvSpPr>
      <dsp:spPr>
        <a:xfrm>
          <a:off x="9606212" y="899553"/>
          <a:ext cx="1888730" cy="43160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There is no way for physicians to individually interact with all the patients who may need care. Can machine learning extend the reach of clinicians to provide expert-level medical assessment without  involvement? For example, patients with new rashes may be able to obtain a diagnosis by sending a picture that they take on their smartphones, thereby averting unnecessary urgent-care visits.</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9606212" y="899553"/>
        <a:ext cx="1888730" cy="4316071"/>
      </dsp:txXfrm>
    </dsp:sp>
    <dsp:sp modelId="{A586464C-FEF8-4ECA-9823-9490F8EFF9B5}">
      <dsp:nvSpPr>
        <dsp:cNvPr id="0" name=""/>
        <dsp:cNvSpPr/>
      </dsp:nvSpPr>
      <dsp:spPr>
        <a:xfrm>
          <a:off x="10014143" y="76172"/>
          <a:ext cx="870782" cy="7971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6">
              <a:satMod val="175000"/>
              <a:alpha val="40000"/>
            </a:schemeClr>
          </a:glow>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7C4C9-BEB1-4A4E-8B99-BAB7D56A8B73}">
      <dsp:nvSpPr>
        <dsp:cNvPr id="0" name=""/>
        <dsp:cNvSpPr/>
      </dsp:nvSpPr>
      <dsp:spPr>
        <a:xfrm>
          <a:off x="2162206" y="1939480"/>
          <a:ext cx="1139126" cy="113912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EMR</a:t>
          </a:r>
        </a:p>
      </dsp:txBody>
      <dsp:txXfrm>
        <a:off x="2329027" y="2106301"/>
        <a:ext cx="805484" cy="805484"/>
      </dsp:txXfrm>
    </dsp:sp>
    <dsp:sp modelId="{2D317C61-C065-4640-B93E-1EED23913B98}">
      <dsp:nvSpPr>
        <dsp:cNvPr id="0" name=""/>
        <dsp:cNvSpPr/>
      </dsp:nvSpPr>
      <dsp:spPr>
        <a:xfrm rot="16200000">
          <a:off x="2332954" y="1521900"/>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1829" y="1520724"/>
        <a:ext cx="39881" cy="39881"/>
      </dsp:txXfrm>
    </dsp:sp>
    <dsp:sp modelId="{69363C4F-69B6-449E-BD9F-69787FC25E74}">
      <dsp:nvSpPr>
        <dsp:cNvPr id="0" name=""/>
        <dsp:cNvSpPr/>
      </dsp:nvSpPr>
      <dsp:spPr>
        <a:xfrm>
          <a:off x="2162206" y="2723"/>
          <a:ext cx="1139126" cy="11391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t"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DEMOG &amp;</a:t>
          </a:r>
        </a:p>
        <a:p>
          <a:pPr marL="0" lvl="0" indent="0" algn="ctr" defTabSz="533400">
            <a:lnSpc>
              <a:spcPct val="90000"/>
            </a:lnSpc>
            <a:spcBef>
              <a:spcPct val="0"/>
            </a:spcBef>
            <a:spcAft>
              <a:spcPct val="35000"/>
            </a:spcAft>
            <a:buNone/>
          </a:pPr>
          <a:r>
            <a:rPr lang="en-US" sz="1200" b="1" kern="1200" dirty="0">
              <a:solidFill>
                <a:srgbClr val="002060"/>
              </a:solidFill>
            </a:rPr>
            <a:t>HISTORY</a:t>
          </a:r>
        </a:p>
      </dsp:txBody>
      <dsp:txXfrm>
        <a:off x="2329027" y="169544"/>
        <a:ext cx="805484" cy="805484"/>
      </dsp:txXfrm>
    </dsp:sp>
    <dsp:sp modelId="{1DBA1F20-C232-4979-9181-352B446752F5}">
      <dsp:nvSpPr>
        <dsp:cNvPr id="0" name=""/>
        <dsp:cNvSpPr/>
      </dsp:nvSpPr>
      <dsp:spPr>
        <a:xfrm rot="18900000">
          <a:off x="3017701" y="1805531"/>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576" y="1804355"/>
        <a:ext cx="39881" cy="39881"/>
      </dsp:txXfrm>
    </dsp:sp>
    <dsp:sp modelId="{D10F2F57-D9BA-4779-92A9-F38568AC130F}">
      <dsp:nvSpPr>
        <dsp:cNvPr id="0" name=""/>
        <dsp:cNvSpPr/>
      </dsp:nvSpPr>
      <dsp:spPr>
        <a:xfrm>
          <a:off x="3531700" y="569986"/>
          <a:ext cx="1139126" cy="113912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DRUGS</a:t>
          </a:r>
        </a:p>
      </dsp:txBody>
      <dsp:txXfrm>
        <a:off x="3698521" y="736807"/>
        <a:ext cx="805484" cy="805484"/>
      </dsp:txXfrm>
    </dsp:sp>
    <dsp:sp modelId="{8B3A8C28-59E6-4166-8240-BAE033255F6D}">
      <dsp:nvSpPr>
        <dsp:cNvPr id="0" name=""/>
        <dsp:cNvSpPr/>
      </dsp:nvSpPr>
      <dsp:spPr>
        <a:xfrm>
          <a:off x="3301333" y="2490278"/>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80207" y="2489102"/>
        <a:ext cx="39881" cy="39881"/>
      </dsp:txXfrm>
    </dsp:sp>
    <dsp:sp modelId="{81072551-9969-46C8-B9B3-3B69AEBFE86D}">
      <dsp:nvSpPr>
        <dsp:cNvPr id="0" name=""/>
        <dsp:cNvSpPr/>
      </dsp:nvSpPr>
      <dsp:spPr>
        <a:xfrm>
          <a:off x="4098963" y="1939480"/>
          <a:ext cx="1139126" cy="113912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ALLERGIES</a:t>
          </a:r>
        </a:p>
      </dsp:txBody>
      <dsp:txXfrm>
        <a:off x="4265784" y="2106301"/>
        <a:ext cx="805484" cy="805484"/>
      </dsp:txXfrm>
    </dsp:sp>
    <dsp:sp modelId="{6E3D3802-DF84-4EBA-A53A-54219F16DA45}">
      <dsp:nvSpPr>
        <dsp:cNvPr id="0" name=""/>
        <dsp:cNvSpPr/>
      </dsp:nvSpPr>
      <dsp:spPr>
        <a:xfrm rot="2700000">
          <a:off x="3017701" y="3175025"/>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576" y="3173849"/>
        <a:ext cx="39881" cy="39881"/>
      </dsp:txXfrm>
    </dsp:sp>
    <dsp:sp modelId="{8CF4F76D-41FA-401A-A732-2452B30BE2ED}">
      <dsp:nvSpPr>
        <dsp:cNvPr id="0" name=""/>
        <dsp:cNvSpPr/>
      </dsp:nvSpPr>
      <dsp:spPr>
        <a:xfrm>
          <a:off x="3531700" y="3308974"/>
          <a:ext cx="1139126" cy="113912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VISITS</a:t>
          </a:r>
        </a:p>
      </dsp:txBody>
      <dsp:txXfrm>
        <a:off x="3698521" y="3475795"/>
        <a:ext cx="805484" cy="805484"/>
      </dsp:txXfrm>
    </dsp:sp>
    <dsp:sp modelId="{FBB5F0C0-AA3A-44AC-B3F5-94216B55732D}">
      <dsp:nvSpPr>
        <dsp:cNvPr id="0" name=""/>
        <dsp:cNvSpPr/>
      </dsp:nvSpPr>
      <dsp:spPr>
        <a:xfrm rot="5400000">
          <a:off x="2332954" y="3458657"/>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1829" y="3457481"/>
        <a:ext cx="39881" cy="39881"/>
      </dsp:txXfrm>
    </dsp:sp>
    <dsp:sp modelId="{4B0324E1-C279-4D62-818A-0FE480EBE0B8}">
      <dsp:nvSpPr>
        <dsp:cNvPr id="0" name=""/>
        <dsp:cNvSpPr/>
      </dsp:nvSpPr>
      <dsp:spPr>
        <a:xfrm>
          <a:off x="2162206" y="3876237"/>
          <a:ext cx="1139126" cy="113912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060"/>
              </a:solidFill>
            </a:rPr>
            <a:t>ADMISSIONS</a:t>
          </a:r>
          <a:endParaRPr lang="en-US" sz="1000" b="1" kern="1200" dirty="0">
            <a:solidFill>
              <a:srgbClr val="002060"/>
            </a:solidFill>
          </a:endParaRPr>
        </a:p>
      </dsp:txBody>
      <dsp:txXfrm>
        <a:off x="2329027" y="4043058"/>
        <a:ext cx="805484" cy="805484"/>
      </dsp:txXfrm>
    </dsp:sp>
    <dsp:sp modelId="{A547F4AB-27DA-45B8-AF20-C8ADC31BA80E}">
      <dsp:nvSpPr>
        <dsp:cNvPr id="0" name=""/>
        <dsp:cNvSpPr/>
      </dsp:nvSpPr>
      <dsp:spPr>
        <a:xfrm rot="8100000">
          <a:off x="1648207" y="3175025"/>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027082" y="3173849"/>
        <a:ext cx="39881" cy="39881"/>
      </dsp:txXfrm>
    </dsp:sp>
    <dsp:sp modelId="{B9800259-E7DA-40AF-94DB-A1FA69727203}">
      <dsp:nvSpPr>
        <dsp:cNvPr id="0" name=""/>
        <dsp:cNvSpPr/>
      </dsp:nvSpPr>
      <dsp:spPr>
        <a:xfrm>
          <a:off x="792712" y="3308974"/>
          <a:ext cx="1139126" cy="11391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DIAGNOSES</a:t>
          </a:r>
          <a:endParaRPr lang="en-US" sz="1100" b="1" kern="1200" dirty="0">
            <a:solidFill>
              <a:srgbClr val="002060"/>
            </a:solidFill>
          </a:endParaRPr>
        </a:p>
      </dsp:txBody>
      <dsp:txXfrm>
        <a:off x="959533" y="3475795"/>
        <a:ext cx="805484" cy="805484"/>
      </dsp:txXfrm>
    </dsp:sp>
    <dsp:sp modelId="{66C1ECCE-63B8-4E79-99B7-259408B09BA6}">
      <dsp:nvSpPr>
        <dsp:cNvPr id="0" name=""/>
        <dsp:cNvSpPr/>
      </dsp:nvSpPr>
      <dsp:spPr>
        <a:xfrm rot="10800000">
          <a:off x="1364576" y="2490278"/>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743450" y="2489102"/>
        <a:ext cx="39881" cy="39881"/>
      </dsp:txXfrm>
    </dsp:sp>
    <dsp:sp modelId="{EC43C458-BBB3-487E-B944-2900FA7AC682}">
      <dsp:nvSpPr>
        <dsp:cNvPr id="0" name=""/>
        <dsp:cNvSpPr/>
      </dsp:nvSpPr>
      <dsp:spPr>
        <a:xfrm>
          <a:off x="225449" y="1939480"/>
          <a:ext cx="1139126" cy="113912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LAB </a:t>
          </a:r>
          <a:br>
            <a:rPr lang="en-US" sz="1200" b="1" kern="1200" dirty="0">
              <a:solidFill>
                <a:srgbClr val="002060"/>
              </a:solidFill>
            </a:rPr>
          </a:br>
          <a:r>
            <a:rPr lang="en-US" sz="1200" b="1" kern="1200" dirty="0">
              <a:solidFill>
                <a:srgbClr val="002060"/>
              </a:solidFill>
            </a:rPr>
            <a:t>RESULTS</a:t>
          </a:r>
        </a:p>
      </dsp:txBody>
      <dsp:txXfrm>
        <a:off x="392270" y="2106301"/>
        <a:ext cx="805484" cy="805484"/>
      </dsp:txXfrm>
    </dsp:sp>
    <dsp:sp modelId="{04D37DC7-E647-47C0-B613-C8658F3C860F}">
      <dsp:nvSpPr>
        <dsp:cNvPr id="0" name=""/>
        <dsp:cNvSpPr/>
      </dsp:nvSpPr>
      <dsp:spPr>
        <a:xfrm rot="13500000">
          <a:off x="1648207" y="1805531"/>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027082" y="1804355"/>
        <a:ext cx="39881" cy="39881"/>
      </dsp:txXfrm>
    </dsp:sp>
    <dsp:sp modelId="{37C3F833-30AB-46E1-BCEE-47E8337A9704}">
      <dsp:nvSpPr>
        <dsp:cNvPr id="0" name=""/>
        <dsp:cNvSpPr/>
      </dsp:nvSpPr>
      <dsp:spPr>
        <a:xfrm>
          <a:off x="792712" y="569986"/>
          <a:ext cx="1139126" cy="113912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PROCEDURE</a:t>
          </a:r>
        </a:p>
      </dsp:txBody>
      <dsp:txXfrm>
        <a:off x="959533" y="736807"/>
        <a:ext cx="805484" cy="805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2AB9-599D-41B2-A205-54E36399E281}">
      <dsp:nvSpPr>
        <dsp:cNvPr id="0" name=""/>
        <dsp:cNvSpPr/>
      </dsp:nvSpPr>
      <dsp:spPr>
        <a:xfrm>
          <a:off x="0" y="0"/>
          <a:ext cx="1891603" cy="584971"/>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t>STAGE 0</a:t>
          </a:r>
        </a:p>
      </dsp:txBody>
      <dsp:txXfrm>
        <a:off x="0" y="0"/>
        <a:ext cx="1745360" cy="584971"/>
      </dsp:txXfrm>
    </dsp:sp>
    <dsp:sp modelId="{F2FC1BA6-3BE6-43D9-BC17-29C519CC5620}">
      <dsp:nvSpPr>
        <dsp:cNvPr id="0" name=""/>
        <dsp:cNvSpPr/>
      </dsp:nvSpPr>
      <dsp:spPr>
        <a:xfrm>
          <a:off x="1513744" y="0"/>
          <a:ext cx="1889298" cy="584971"/>
        </a:xfrm>
        <a:prstGeom prst="chevron">
          <a:avLst/>
        </a:prstGeom>
        <a:solidFill>
          <a:schemeClr val="accent2">
            <a:hueOff val="1273292"/>
            <a:satOff val="2160"/>
            <a:lumOff val="-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t>STAGE 1</a:t>
          </a:r>
        </a:p>
      </dsp:txBody>
      <dsp:txXfrm>
        <a:off x="1806230" y="0"/>
        <a:ext cx="1304327" cy="584971"/>
      </dsp:txXfrm>
    </dsp:sp>
    <dsp:sp modelId="{33909A0D-9FBF-4A56-B2AB-8C97C2A324D0}">
      <dsp:nvSpPr>
        <dsp:cNvPr id="0" name=""/>
        <dsp:cNvSpPr/>
      </dsp:nvSpPr>
      <dsp:spPr>
        <a:xfrm>
          <a:off x="3025183" y="0"/>
          <a:ext cx="1889298" cy="584971"/>
        </a:xfrm>
        <a:prstGeom prst="chevron">
          <a:avLst/>
        </a:prstGeom>
        <a:solidFill>
          <a:schemeClr val="accent2">
            <a:hueOff val="2546585"/>
            <a:satOff val="4320"/>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t>STAGE 2</a:t>
          </a:r>
        </a:p>
      </dsp:txBody>
      <dsp:txXfrm>
        <a:off x="3317669" y="0"/>
        <a:ext cx="1304327" cy="584971"/>
      </dsp:txXfrm>
    </dsp:sp>
    <dsp:sp modelId="{0282F321-1982-4842-A6EC-C5A84D45BAC7}">
      <dsp:nvSpPr>
        <dsp:cNvPr id="0" name=""/>
        <dsp:cNvSpPr/>
      </dsp:nvSpPr>
      <dsp:spPr>
        <a:xfrm>
          <a:off x="4536622" y="0"/>
          <a:ext cx="1889298" cy="584971"/>
        </a:xfrm>
        <a:prstGeom prst="chevron">
          <a:avLst/>
        </a:prstGeom>
        <a:solidFill>
          <a:schemeClr val="accent2">
            <a:hueOff val="3819877"/>
            <a:satOff val="6480"/>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t>STAGE 3</a:t>
          </a:r>
        </a:p>
      </dsp:txBody>
      <dsp:txXfrm>
        <a:off x="4829108" y="0"/>
        <a:ext cx="1304327" cy="584971"/>
      </dsp:txXfrm>
    </dsp:sp>
    <dsp:sp modelId="{B5B5E895-398B-4A54-979D-287E63B8D4CA}">
      <dsp:nvSpPr>
        <dsp:cNvPr id="0" name=""/>
        <dsp:cNvSpPr/>
      </dsp:nvSpPr>
      <dsp:spPr>
        <a:xfrm>
          <a:off x="6048061" y="0"/>
          <a:ext cx="1889298" cy="584971"/>
        </a:xfrm>
        <a:prstGeom prst="chevron">
          <a:avLst/>
        </a:prstGeom>
        <a:solidFill>
          <a:schemeClr val="accent2">
            <a:hueOff val="5093169"/>
            <a:satOff val="8640"/>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t>STAGE 4</a:t>
          </a:r>
        </a:p>
      </dsp:txBody>
      <dsp:txXfrm>
        <a:off x="6340547" y="0"/>
        <a:ext cx="1304327" cy="584971"/>
      </dsp:txXfrm>
    </dsp:sp>
    <dsp:sp modelId="{AD48AB66-D2D0-417A-8A4B-6B6BAF9C8392}">
      <dsp:nvSpPr>
        <dsp:cNvPr id="0" name=""/>
        <dsp:cNvSpPr/>
      </dsp:nvSpPr>
      <dsp:spPr>
        <a:xfrm>
          <a:off x="7559500" y="0"/>
          <a:ext cx="1889298" cy="584971"/>
        </a:xfrm>
        <a:prstGeom prst="chevron">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t>PALLIATIVE</a:t>
          </a:r>
        </a:p>
      </dsp:txBody>
      <dsp:txXfrm>
        <a:off x="7851986" y="0"/>
        <a:ext cx="1304327" cy="5849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DC851-0E23-44A7-A13C-46A1CC00351C}">
      <dsp:nvSpPr>
        <dsp:cNvPr id="0" name=""/>
        <dsp:cNvSpPr/>
      </dsp:nvSpPr>
      <dsp:spPr>
        <a:xfrm>
          <a:off x="779133" y="679611"/>
          <a:ext cx="1764071"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Mean/Median</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Regression</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Random Forest</a:t>
          </a:r>
        </a:p>
      </dsp:txBody>
      <dsp:txXfrm>
        <a:off x="809186" y="709664"/>
        <a:ext cx="1703965" cy="965973"/>
      </dsp:txXfrm>
    </dsp:sp>
    <dsp:sp modelId="{B96BC805-928B-495F-B1C9-203C45250EFE}">
      <dsp:nvSpPr>
        <dsp:cNvPr id="0" name=""/>
        <dsp:cNvSpPr/>
      </dsp:nvSpPr>
      <dsp:spPr>
        <a:xfrm>
          <a:off x="1672494" y="712355"/>
          <a:ext cx="2155906" cy="2155906"/>
        </a:xfrm>
        <a:prstGeom prst="leftCircularArrow">
          <a:avLst>
            <a:gd name="adj1" fmla="val 4964"/>
            <a:gd name="adj2" fmla="val 638296"/>
            <a:gd name="adj3" fmla="val 2413806"/>
            <a:gd name="adj4" fmla="val 9024489"/>
            <a:gd name="adj5" fmla="val 5791"/>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E938A2-D8F8-44C6-9850-F0D1CC183E5D}">
      <dsp:nvSpPr>
        <dsp:cNvPr id="0" name=""/>
        <dsp:cNvSpPr/>
      </dsp:nvSpPr>
      <dsp:spPr>
        <a:xfrm>
          <a:off x="1210207" y="1705690"/>
          <a:ext cx="1407408" cy="559679"/>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a:ea typeface="+mn-ea"/>
              <a:cs typeface="+mn-cs"/>
            </a:rPr>
            <a:t>Missing imputation</a:t>
          </a:r>
        </a:p>
      </dsp:txBody>
      <dsp:txXfrm>
        <a:off x="1226599" y="1722082"/>
        <a:ext cx="1374624" cy="526895"/>
      </dsp:txXfrm>
    </dsp:sp>
    <dsp:sp modelId="{B8E10792-DD69-4FF6-9FF5-89C1CFA30CE3}">
      <dsp:nvSpPr>
        <dsp:cNvPr id="0" name=""/>
        <dsp:cNvSpPr/>
      </dsp:nvSpPr>
      <dsp:spPr>
        <a:xfrm>
          <a:off x="3138372" y="679611"/>
          <a:ext cx="1583334"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253606"/>
              <a:satOff val="-24773"/>
              <a:lumOff val="252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Feature Imp</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RFE</a:t>
          </a:r>
        </a:p>
        <a:p>
          <a:pPr marL="171450" lvl="1" indent="-171450" algn="l" defTabSz="711200">
            <a:lnSpc>
              <a:spcPct val="90000"/>
            </a:lnSpc>
            <a:spcBef>
              <a:spcPct val="0"/>
            </a:spcBef>
            <a:spcAft>
              <a:spcPct val="15000"/>
            </a:spcAft>
            <a:buChar char="•"/>
          </a:pPr>
          <a:r>
            <a:rPr lang="en-US" sz="1600" kern="1200" dirty="0" err="1">
              <a:solidFill>
                <a:schemeClr val="accent2">
                  <a:lumMod val="50000"/>
                </a:schemeClr>
              </a:solidFill>
            </a:rPr>
            <a:t>WoE</a:t>
          </a:r>
          <a:r>
            <a:rPr lang="en-US" sz="1600" kern="1200" dirty="0">
              <a:solidFill>
                <a:schemeClr val="accent2">
                  <a:lumMod val="50000"/>
                </a:schemeClr>
              </a:solidFill>
            </a:rPr>
            <a:t> and IV</a:t>
          </a:r>
        </a:p>
      </dsp:txBody>
      <dsp:txXfrm>
        <a:off x="3168425" y="989504"/>
        <a:ext cx="1523228" cy="965973"/>
      </dsp:txXfrm>
    </dsp:sp>
    <dsp:sp modelId="{B3FC0A4C-DE67-405A-A1C3-184BD87ACEC6}">
      <dsp:nvSpPr>
        <dsp:cNvPr id="0" name=""/>
        <dsp:cNvSpPr/>
      </dsp:nvSpPr>
      <dsp:spPr>
        <a:xfrm>
          <a:off x="3927335" y="-257569"/>
          <a:ext cx="2371040" cy="2371040"/>
        </a:xfrm>
        <a:prstGeom prst="circularArrow">
          <a:avLst>
            <a:gd name="adj1" fmla="val 4514"/>
            <a:gd name="adj2" fmla="val 573945"/>
            <a:gd name="adj3" fmla="val 19250544"/>
            <a:gd name="adj4" fmla="val 12575511"/>
            <a:gd name="adj5" fmla="val 5266"/>
          </a:avLst>
        </a:prstGeom>
        <a:solidFill>
          <a:schemeClr val="accent1">
            <a:shade val="90000"/>
            <a:hueOff val="-346450"/>
            <a:satOff val="-31226"/>
            <a:lumOff val="2968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661E16-C3F2-433F-8E9E-87EBB4FC0626}">
      <dsp:nvSpPr>
        <dsp:cNvPr id="0" name=""/>
        <dsp:cNvSpPr/>
      </dsp:nvSpPr>
      <dsp:spPr>
        <a:xfrm>
          <a:off x="3479078" y="399771"/>
          <a:ext cx="1407408" cy="559679"/>
        </a:xfrm>
        <a:prstGeom prst="roundRect">
          <a:avLst>
            <a:gd name="adj" fmla="val 10000"/>
          </a:avLst>
        </a:prstGeom>
        <a:solidFill>
          <a:schemeClr val="accent1">
            <a:shade val="50000"/>
            <a:hueOff val="-253606"/>
            <a:satOff val="-24773"/>
            <a:lumOff val="252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2">
                  <a:lumMod val="50000"/>
                </a:schemeClr>
              </a:solidFill>
              <a:latin typeface="Arial"/>
              <a:ea typeface="+mn-ea"/>
              <a:cs typeface="+mn-cs"/>
            </a:rPr>
            <a:t>Feature Selection</a:t>
          </a:r>
        </a:p>
      </dsp:txBody>
      <dsp:txXfrm>
        <a:off x="3495470" y="416163"/>
        <a:ext cx="1374624" cy="526895"/>
      </dsp:txXfrm>
    </dsp:sp>
    <dsp:sp modelId="{B54AB60E-ADA3-44A2-9F11-6F04D474E31E}">
      <dsp:nvSpPr>
        <dsp:cNvPr id="0" name=""/>
        <dsp:cNvSpPr/>
      </dsp:nvSpPr>
      <dsp:spPr>
        <a:xfrm>
          <a:off x="5418390" y="679611"/>
          <a:ext cx="1583334"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507212"/>
              <a:satOff val="-49546"/>
              <a:lumOff val="505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Tree based (DT, RF, GBT)</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Others (SVM, NN, NB)</a:t>
          </a:r>
        </a:p>
      </dsp:txBody>
      <dsp:txXfrm>
        <a:off x="5448443" y="709664"/>
        <a:ext cx="1523228" cy="965973"/>
      </dsp:txXfrm>
    </dsp:sp>
    <dsp:sp modelId="{549CF777-7953-46CA-8C9D-F4448476FA49}">
      <dsp:nvSpPr>
        <dsp:cNvPr id="0" name=""/>
        <dsp:cNvSpPr/>
      </dsp:nvSpPr>
      <dsp:spPr>
        <a:xfrm>
          <a:off x="6211072" y="721930"/>
          <a:ext cx="2143088" cy="2143088"/>
        </a:xfrm>
        <a:prstGeom prst="leftCircularArrow">
          <a:avLst>
            <a:gd name="adj1" fmla="val 4994"/>
            <a:gd name="adj2" fmla="val 642589"/>
            <a:gd name="adj3" fmla="val 2418100"/>
            <a:gd name="adj4" fmla="val 9024489"/>
            <a:gd name="adj5" fmla="val 5826"/>
          </a:avLst>
        </a:prstGeom>
        <a:solidFill>
          <a:schemeClr val="accent1">
            <a:shade val="90000"/>
            <a:hueOff val="-346450"/>
            <a:satOff val="-31226"/>
            <a:lumOff val="2968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3F24CA-34D4-4E03-9F7D-32855EBF8846}">
      <dsp:nvSpPr>
        <dsp:cNvPr id="0" name=""/>
        <dsp:cNvSpPr/>
      </dsp:nvSpPr>
      <dsp:spPr>
        <a:xfrm>
          <a:off x="5747949" y="1705690"/>
          <a:ext cx="1407408" cy="559679"/>
        </a:xfrm>
        <a:prstGeom prst="roundRect">
          <a:avLst>
            <a:gd name="adj" fmla="val 10000"/>
          </a:avLst>
        </a:prstGeom>
        <a:solidFill>
          <a:schemeClr val="accent1">
            <a:shade val="50000"/>
            <a:hueOff val="-507212"/>
            <a:satOff val="-49546"/>
            <a:lumOff val="505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a:t>
          </a:r>
          <a:br>
            <a:rPr lang="en-US" sz="1400" b="1" kern="1200">
              <a:solidFill>
                <a:schemeClr val="accent2">
                  <a:lumMod val="50000"/>
                </a:schemeClr>
              </a:solidFill>
              <a:latin typeface="Arial"/>
              <a:ea typeface="+mn-ea"/>
              <a:cs typeface="+mn-cs"/>
            </a:rPr>
          </a:br>
          <a:r>
            <a:rPr lang="en-US" sz="1400" b="1" kern="1200">
              <a:solidFill>
                <a:schemeClr val="accent2">
                  <a:lumMod val="50000"/>
                </a:schemeClr>
              </a:solidFill>
              <a:latin typeface="Arial"/>
              <a:ea typeface="+mn-ea"/>
              <a:cs typeface="+mn-cs"/>
            </a:rPr>
            <a:t>Build</a:t>
          </a:r>
          <a:endParaRPr lang="en-US" sz="1400" b="1" kern="1200" dirty="0">
            <a:solidFill>
              <a:schemeClr val="accent2">
                <a:lumMod val="50000"/>
              </a:schemeClr>
            </a:solidFill>
            <a:latin typeface="Arial"/>
            <a:ea typeface="+mn-ea"/>
            <a:cs typeface="+mn-cs"/>
          </a:endParaRPr>
        </a:p>
      </dsp:txBody>
      <dsp:txXfrm>
        <a:off x="5764341" y="1722082"/>
        <a:ext cx="1374624" cy="526895"/>
      </dsp:txXfrm>
    </dsp:sp>
    <dsp:sp modelId="{ABA8C2F7-DAD2-4B75-BAAF-1F2D6D20DF1E}">
      <dsp:nvSpPr>
        <dsp:cNvPr id="0" name=""/>
        <dsp:cNvSpPr/>
      </dsp:nvSpPr>
      <dsp:spPr>
        <a:xfrm>
          <a:off x="7664968" y="679611"/>
          <a:ext cx="1583334"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253606"/>
              <a:satOff val="-24773"/>
              <a:lumOff val="252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K-fold cross validation</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ROC curve</a:t>
          </a:r>
        </a:p>
      </dsp:txBody>
      <dsp:txXfrm>
        <a:off x="7695021" y="989504"/>
        <a:ext cx="1523228" cy="965973"/>
      </dsp:txXfrm>
    </dsp:sp>
    <dsp:sp modelId="{8FCE130B-C36F-45AE-8859-B3E3FBC22ED0}">
      <dsp:nvSpPr>
        <dsp:cNvPr id="0" name=""/>
        <dsp:cNvSpPr/>
      </dsp:nvSpPr>
      <dsp:spPr>
        <a:xfrm>
          <a:off x="8016820" y="399771"/>
          <a:ext cx="1407408" cy="559679"/>
        </a:xfrm>
        <a:prstGeom prst="roundRect">
          <a:avLst>
            <a:gd name="adj" fmla="val 10000"/>
          </a:avLst>
        </a:prstGeom>
        <a:solidFill>
          <a:schemeClr val="accent1">
            <a:shade val="50000"/>
            <a:hueOff val="-253606"/>
            <a:satOff val="-24773"/>
            <a:lumOff val="252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Evaluation</a:t>
          </a:r>
          <a:endParaRPr lang="en-US" sz="1400" b="1" kern="1200" dirty="0">
            <a:solidFill>
              <a:schemeClr val="accent2">
                <a:lumMod val="50000"/>
              </a:schemeClr>
            </a:solidFill>
            <a:latin typeface="Arial"/>
            <a:ea typeface="+mn-ea"/>
            <a:cs typeface="+mn-cs"/>
          </a:endParaRPr>
        </a:p>
      </dsp:txBody>
      <dsp:txXfrm>
        <a:off x="8033212" y="416163"/>
        <a:ext cx="1374624" cy="5268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0.25</cdr:x>
      <cdr:y>0.7485</cdr:y>
    </cdr:from>
    <cdr:to>
      <cdr:x>0.8</cdr:x>
      <cdr:y>0.84747</cdr:y>
    </cdr:to>
    <cdr:sp macro="" textlink="">
      <cdr:nvSpPr>
        <cdr:cNvPr id="2" name="TextBox 1"/>
        <cdr:cNvSpPr txBox="1"/>
      </cdr:nvSpPr>
      <cdr:spPr>
        <a:xfrm xmlns:a="http://schemas.openxmlformats.org/drawingml/2006/main">
          <a:off x="381000" y="2305050"/>
          <a:ext cx="8382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050" b="1" dirty="0">
              <a:solidFill>
                <a:schemeClr val="bg1"/>
              </a:solidFill>
            </a:rPr>
            <a:t>HR+/HER2-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BBCBE-82BB-4456-8258-31460DF97284}"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EA9C5-C4F2-4446-A189-8475D61D694D}" type="slidenum">
              <a:rPr lang="en-US" smtClean="0"/>
              <a:t>‹#›</a:t>
            </a:fld>
            <a:endParaRPr lang="en-US"/>
          </a:p>
        </p:txBody>
      </p:sp>
    </p:spTree>
    <p:extLst>
      <p:ext uri="{BB962C8B-B14F-4D97-AF65-F5344CB8AC3E}">
        <p14:creationId xmlns:p14="http://schemas.microsoft.com/office/powerpoint/2010/main" val="69493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14F60-4B8B-46C0-AA2E-6519A1D3902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380072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14F60-4B8B-46C0-AA2E-6519A1D3902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397106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14F60-4B8B-46C0-AA2E-6519A1D3902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103715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6" name="Slide Number Placeholder 5"/>
          <p:cNvSpPr>
            <a:spLocks noGrp="1"/>
          </p:cNvSpPr>
          <p:nvPr>
            <p:ph type="sldNum" sz="quarter" idx="12"/>
          </p:nvPr>
        </p:nvSpPr>
        <p:spPr/>
        <p:txBody>
          <a:bodyPr/>
          <a:lstStyle/>
          <a:p>
            <a:fld id="{E292BA41-FB4B-498A-A6A6-616F8A2C57B6}" type="slidenum">
              <a:rPr lang="en-US" smtClean="0"/>
              <a:t>‹#›</a:t>
            </a:fld>
            <a:endParaRPr lang="en-US"/>
          </a:p>
        </p:txBody>
      </p:sp>
    </p:spTree>
    <p:extLst>
      <p:ext uri="{BB962C8B-B14F-4D97-AF65-F5344CB8AC3E}">
        <p14:creationId xmlns:p14="http://schemas.microsoft.com/office/powerpoint/2010/main" val="279687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14F60-4B8B-46C0-AA2E-6519A1D3902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339988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14F60-4B8B-46C0-AA2E-6519A1D3902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347905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14F60-4B8B-46C0-AA2E-6519A1D39028}"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348453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14F60-4B8B-46C0-AA2E-6519A1D39028}"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6586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4F60-4B8B-46C0-AA2E-6519A1D39028}"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335635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14F60-4B8B-46C0-AA2E-6519A1D39028}"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356062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14F60-4B8B-46C0-AA2E-6519A1D39028}"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248877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14F60-4B8B-46C0-AA2E-6519A1D39028}"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152582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14F60-4B8B-46C0-AA2E-6519A1D39028}"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CC723-A0EC-404E-9E89-A6A77165DB83}" type="slidenum">
              <a:rPr lang="en-US" smtClean="0"/>
              <a:t>‹#›</a:t>
            </a:fld>
            <a:endParaRPr lang="en-US"/>
          </a:p>
        </p:txBody>
      </p:sp>
    </p:spTree>
    <p:extLst>
      <p:ext uri="{BB962C8B-B14F-4D97-AF65-F5344CB8AC3E}">
        <p14:creationId xmlns:p14="http://schemas.microsoft.com/office/powerpoint/2010/main" val="105884789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science.stackexchange.com/questions/5856/how-is-data-science-related-to-machine-learni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8636921" TargetMode="Externa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nejm.org/doi/full/10.1056/NEJMra1814259"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3.png"/><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diagramLayout" Target="../diagrams/layout3.xml"/><Relationship Id="rId21" Type="http://schemas.openxmlformats.org/officeDocument/2006/relationships/image" Target="../media/image31.png"/><Relationship Id="rId7" Type="http://schemas.openxmlformats.org/officeDocument/2006/relationships/image" Target="../media/image20.png"/><Relationship Id="rId12" Type="http://schemas.openxmlformats.org/officeDocument/2006/relationships/image" Target="../media/image22.sv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diagramData" Target="../diagrams/data3.xml"/><Relationship Id="rId16" Type="http://schemas.openxmlformats.org/officeDocument/2006/relationships/image" Target="../media/image26.svg"/><Relationship Id="rId20" Type="http://schemas.openxmlformats.org/officeDocument/2006/relationships/image" Target="../media/image30.png"/><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1.png"/><Relationship Id="rId24" Type="http://schemas.openxmlformats.org/officeDocument/2006/relationships/image" Target="../media/image34.svg"/><Relationship Id="rId5" Type="http://schemas.openxmlformats.org/officeDocument/2006/relationships/diagramColors" Target="../diagrams/colors3.xml"/><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svg"/><Relationship Id="rId10" Type="http://schemas.openxmlformats.org/officeDocument/2006/relationships/image" Target="../media/image4.svg"/><Relationship Id="rId19" Type="http://schemas.openxmlformats.org/officeDocument/2006/relationships/image" Target="../media/image29.gif"/><Relationship Id="rId4" Type="http://schemas.openxmlformats.org/officeDocument/2006/relationships/diagramQuickStyle" Target="../diagrams/quickStyle3.xml"/><Relationship Id="rId9" Type="http://schemas.openxmlformats.org/officeDocument/2006/relationships/image" Target="../media/image3.png"/><Relationship Id="rId14" Type="http://schemas.openxmlformats.org/officeDocument/2006/relationships/image" Target="../media/image24.svg"/><Relationship Id="rId22" Type="http://schemas.openxmlformats.org/officeDocument/2006/relationships/image" Target="../media/image32.svg"/><Relationship Id="rId27"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hyperlink" Target="https://www.cancer.gov/about-cancer/understanding/what-is-cancer" TargetMode="External"/><Relationship Id="rId2" Type="http://schemas.openxmlformats.org/officeDocument/2006/relationships/hyperlink" Target="https://www.youtube.com/watch?v=GhfrHjBX5eA" TargetMode="Externa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hart" Target="../charts/chart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7B6E31-8697-4309-8557-3E0BA02BC10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514" r="1" b="8502"/>
          <a:stretch/>
        </p:blipFill>
        <p:spPr>
          <a:xfrm>
            <a:off x="4972048" y="-479"/>
            <a:ext cx="7219952" cy="3715229"/>
          </a:xfrm>
          <a:prstGeom prst="rect">
            <a:avLst/>
          </a:prstGeom>
        </p:spPr>
      </p:pic>
      <p:pic>
        <p:nvPicPr>
          <p:cNvPr id="5" name="Picture 4">
            <a:extLst>
              <a:ext uri="{FF2B5EF4-FFF2-40B4-BE49-F238E27FC236}">
                <a16:creationId xmlns:a16="http://schemas.microsoft.com/office/drawing/2014/main" id="{C7859D79-4662-4484-AB30-956B18ACDECC}"/>
              </a:ext>
            </a:extLst>
          </p:cNvPr>
          <p:cNvPicPr>
            <a:picLocks noChangeAspect="1"/>
          </p:cNvPicPr>
          <p:nvPr/>
        </p:nvPicPr>
        <p:blipFill rotWithShape="1">
          <a:blip r:embed="rId4">
            <a:extLst>
              <a:ext uri="{28A0092B-C50C-407E-A947-70E740481C1C}">
                <a14:useLocalDpi xmlns:a14="http://schemas.microsoft.com/office/drawing/2010/main" val="0"/>
              </a:ext>
            </a:extLst>
          </a:blip>
          <a:srcRect t="10168" r="2" b="5910"/>
          <a:stretch/>
        </p:blipFill>
        <p:spPr>
          <a:xfrm>
            <a:off x="5852160" y="3714750"/>
            <a:ext cx="6339840" cy="3143249"/>
          </a:xfrm>
          <a:prstGeom prst="rect">
            <a:avLst/>
          </a:prstGeom>
        </p:spPr>
      </p:pic>
      <p:sp>
        <p:nvSpPr>
          <p:cNvPr id="2" name="Title 1">
            <a:extLst>
              <a:ext uri="{FF2B5EF4-FFF2-40B4-BE49-F238E27FC236}">
                <a16:creationId xmlns:a16="http://schemas.microsoft.com/office/drawing/2014/main" id="{66047696-673A-4689-BCF1-7FB4457C152E}"/>
              </a:ext>
            </a:extLst>
          </p:cNvPr>
          <p:cNvSpPr>
            <a:spLocks noGrp="1"/>
          </p:cNvSpPr>
          <p:nvPr>
            <p:ph type="ctrTitle"/>
          </p:nvPr>
        </p:nvSpPr>
        <p:spPr>
          <a:xfrm>
            <a:off x="463676" y="3018538"/>
            <a:ext cx="4948428" cy="2651200"/>
          </a:xfrm>
        </p:spPr>
        <p:txBody>
          <a:bodyPr anchor="t">
            <a:normAutofit/>
          </a:bodyPr>
          <a:lstStyle/>
          <a:p>
            <a:pPr algn="l"/>
            <a:r>
              <a:rPr lang="en-US" sz="4400" b="1" dirty="0"/>
              <a:t>Introduction to Predictive Analytics in Cancer</a:t>
            </a:r>
          </a:p>
        </p:txBody>
      </p:sp>
      <p:sp>
        <p:nvSpPr>
          <p:cNvPr id="3" name="Subtitle 2">
            <a:extLst>
              <a:ext uri="{FF2B5EF4-FFF2-40B4-BE49-F238E27FC236}">
                <a16:creationId xmlns:a16="http://schemas.microsoft.com/office/drawing/2014/main" id="{9347277C-8013-4141-BBAA-3DCA878C49E2}"/>
              </a:ext>
            </a:extLst>
          </p:cNvPr>
          <p:cNvSpPr>
            <a:spLocks noGrp="1"/>
          </p:cNvSpPr>
          <p:nvPr>
            <p:ph type="subTitle" idx="1"/>
          </p:nvPr>
        </p:nvSpPr>
        <p:spPr>
          <a:xfrm>
            <a:off x="463676" y="1810957"/>
            <a:ext cx="4167376" cy="1155525"/>
          </a:xfrm>
        </p:spPr>
        <p:txBody>
          <a:bodyPr anchor="b">
            <a:normAutofit/>
          </a:bodyPr>
          <a:lstStyle/>
          <a:p>
            <a:pPr algn="l"/>
            <a:r>
              <a:rPr lang="en-US" b="1" dirty="0"/>
              <a:t>APPLIED CLINICAL ANALYTICS</a:t>
            </a:r>
          </a:p>
        </p:txBody>
      </p:sp>
    </p:spTree>
    <p:extLst>
      <p:ext uri="{BB962C8B-B14F-4D97-AF65-F5344CB8AC3E}">
        <p14:creationId xmlns:p14="http://schemas.microsoft.com/office/powerpoint/2010/main" val="369628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B64BF-77D6-4D51-A5CD-E01D3A3159F5}"/>
              </a:ext>
            </a:extLst>
          </p:cNvPr>
          <p:cNvSpPr>
            <a:spLocks noGrp="1"/>
          </p:cNvSpPr>
          <p:nvPr>
            <p:ph idx="1"/>
          </p:nvPr>
        </p:nvSpPr>
        <p:spPr>
          <a:xfrm>
            <a:off x="838200" y="1253331"/>
            <a:ext cx="10515600" cy="4351338"/>
          </a:xfrm>
        </p:spPr>
        <p:txBody>
          <a:bodyPr>
            <a:normAutofit fontScale="92500" lnSpcReduction="10000"/>
          </a:bodyPr>
          <a:lstStyle/>
          <a:p>
            <a:pPr marL="0" indent="0">
              <a:buNone/>
            </a:pPr>
            <a:r>
              <a:rPr lang="en-US" b="1" dirty="0">
                <a:solidFill>
                  <a:schemeClr val="accent4">
                    <a:lumMod val="75000"/>
                  </a:schemeClr>
                </a:solidFill>
              </a:rPr>
              <a:t>BREAST CANCER WISCONSIN DATASET – HISTOLOGY ON RESECTED TUMOR</a:t>
            </a:r>
          </a:p>
          <a:p>
            <a:pPr marL="0" indent="0">
              <a:buNone/>
            </a:pPr>
            <a:r>
              <a:rPr lang="en-US" sz="2600" b="1" dirty="0"/>
              <a:t>Attribute Information:</a:t>
            </a:r>
            <a:endParaRPr lang="en-US" sz="2600" dirty="0"/>
          </a:p>
          <a:p>
            <a:pPr marL="0" indent="0">
              <a:buNone/>
            </a:pPr>
            <a:r>
              <a:rPr lang="en-US" sz="2600" dirty="0"/>
              <a:t>1. Sample code number: id number</a:t>
            </a:r>
            <a:br>
              <a:rPr lang="en-US" sz="2600" dirty="0"/>
            </a:br>
            <a:r>
              <a:rPr lang="en-US" sz="2600" dirty="0"/>
              <a:t>2. Clump Thickness: 1 - 10</a:t>
            </a:r>
            <a:br>
              <a:rPr lang="en-US" sz="2600" dirty="0"/>
            </a:br>
            <a:r>
              <a:rPr lang="en-US" sz="2600" dirty="0"/>
              <a:t>3. Uniformity of Cell Size: 1 - 10</a:t>
            </a:r>
            <a:br>
              <a:rPr lang="en-US" sz="2600" dirty="0"/>
            </a:br>
            <a:r>
              <a:rPr lang="en-US" sz="2600" dirty="0"/>
              <a:t>4. Uniformity of Cell Shape: 1 - 10</a:t>
            </a:r>
            <a:br>
              <a:rPr lang="en-US" sz="2600" dirty="0"/>
            </a:br>
            <a:r>
              <a:rPr lang="en-US" sz="2600" dirty="0"/>
              <a:t>5. Marginal Adhesion: 1 - 10</a:t>
            </a:r>
            <a:br>
              <a:rPr lang="en-US" sz="2600" dirty="0"/>
            </a:br>
            <a:r>
              <a:rPr lang="en-US" sz="2600" dirty="0"/>
              <a:t>6. Single Epithelial Cell Size: 1 - 10</a:t>
            </a:r>
            <a:br>
              <a:rPr lang="en-US" sz="2600" dirty="0"/>
            </a:br>
            <a:r>
              <a:rPr lang="en-US" sz="2600" dirty="0"/>
              <a:t>7. Bare Nuclei: 1 - 10</a:t>
            </a:r>
            <a:br>
              <a:rPr lang="en-US" sz="2600" dirty="0"/>
            </a:br>
            <a:r>
              <a:rPr lang="en-US" sz="2600" dirty="0"/>
              <a:t>8. Bland Chromatin: 1 - 10</a:t>
            </a:r>
            <a:br>
              <a:rPr lang="en-US" sz="2600" dirty="0"/>
            </a:br>
            <a:r>
              <a:rPr lang="en-US" sz="2600" dirty="0"/>
              <a:t>9. Normal Nucleoli: 1 - 10</a:t>
            </a:r>
            <a:br>
              <a:rPr lang="en-US" sz="2600" dirty="0"/>
            </a:br>
            <a:r>
              <a:rPr lang="en-US" sz="2600" dirty="0"/>
              <a:t>10. Mitoses: 1 - 10</a:t>
            </a:r>
            <a:br>
              <a:rPr lang="en-US" sz="2600" dirty="0"/>
            </a:br>
            <a:r>
              <a:rPr lang="en-US" sz="2600" b="1" dirty="0">
                <a:solidFill>
                  <a:schemeClr val="accent1">
                    <a:lumMod val="50000"/>
                  </a:schemeClr>
                </a:solidFill>
              </a:rPr>
              <a:t>11. Class: (2 for benign, 4 for malignant)</a:t>
            </a:r>
          </a:p>
        </p:txBody>
      </p:sp>
      <p:sp>
        <p:nvSpPr>
          <p:cNvPr id="5" name="Title 1">
            <a:extLst>
              <a:ext uri="{FF2B5EF4-FFF2-40B4-BE49-F238E27FC236}">
                <a16:creationId xmlns:a16="http://schemas.microsoft.com/office/drawing/2014/main" id="{0B977790-0314-4B08-A2C0-11375558E859}"/>
              </a:ext>
            </a:extLst>
          </p:cNvPr>
          <p:cNvSpPr>
            <a:spLocks noGrp="1"/>
          </p:cNvSpPr>
          <p:nvPr>
            <p:ph type="title"/>
          </p:nvPr>
        </p:nvSpPr>
        <p:spPr>
          <a:xfrm>
            <a:off x="838200" y="194278"/>
            <a:ext cx="10515600" cy="959583"/>
          </a:xfrm>
        </p:spPr>
        <p:txBody>
          <a:bodyPr>
            <a:normAutofit/>
          </a:bodyPr>
          <a:lstStyle/>
          <a:p>
            <a:pPr algn="ctr"/>
            <a:r>
              <a:rPr lang="en-US" sz="4000" b="1" dirty="0"/>
              <a:t>BREAST CANCER HISTOLOGY DATASET - SUMMARY</a:t>
            </a:r>
          </a:p>
        </p:txBody>
      </p:sp>
      <p:pic>
        <p:nvPicPr>
          <p:cNvPr id="7" name="Picture 6">
            <a:extLst>
              <a:ext uri="{FF2B5EF4-FFF2-40B4-BE49-F238E27FC236}">
                <a16:creationId xmlns:a16="http://schemas.microsoft.com/office/drawing/2014/main" id="{EBDF8A91-2AEC-4D6A-B0D2-E474CF528724}"/>
              </a:ext>
            </a:extLst>
          </p:cNvPr>
          <p:cNvPicPr>
            <a:picLocks noChangeAspect="1"/>
          </p:cNvPicPr>
          <p:nvPr/>
        </p:nvPicPr>
        <p:blipFill>
          <a:blip r:embed="rId2"/>
          <a:stretch>
            <a:fillRect/>
          </a:stretch>
        </p:blipFill>
        <p:spPr>
          <a:xfrm>
            <a:off x="6298726" y="1637732"/>
            <a:ext cx="4891561" cy="3966937"/>
          </a:xfrm>
          <a:prstGeom prst="rect">
            <a:avLst/>
          </a:prstGeom>
        </p:spPr>
      </p:pic>
      <p:sp>
        <p:nvSpPr>
          <p:cNvPr id="8" name="TextBox 7">
            <a:extLst>
              <a:ext uri="{FF2B5EF4-FFF2-40B4-BE49-F238E27FC236}">
                <a16:creationId xmlns:a16="http://schemas.microsoft.com/office/drawing/2014/main" id="{46D30399-33DD-4153-B4E5-2C54EE9757C6}"/>
              </a:ext>
            </a:extLst>
          </p:cNvPr>
          <p:cNvSpPr txBox="1"/>
          <p:nvPr/>
        </p:nvSpPr>
        <p:spPr>
          <a:xfrm>
            <a:off x="900751" y="5704764"/>
            <a:ext cx="10207648" cy="646331"/>
          </a:xfrm>
          <a:prstGeom prst="rect">
            <a:avLst/>
          </a:prstGeom>
          <a:noFill/>
        </p:spPr>
        <p:txBody>
          <a:bodyPr wrap="square" rtlCol="0">
            <a:spAutoFit/>
          </a:bodyPr>
          <a:lstStyle/>
          <a:p>
            <a:r>
              <a:rPr lang="en-US" sz="1200" dirty="0"/>
              <a:t>FIGURE 1. H&amp;E stained images from each type, (A): normal tissue, (B): benign abnormality, (C): in situ carcinoma, and (D): invasive carcinoma.</a:t>
            </a:r>
          </a:p>
          <a:p>
            <a:r>
              <a:rPr lang="en-US" sz="1200" dirty="0"/>
              <a:t>Image Courtesy: Y Li eta al: Classification of Breast Cancer Histology Images Using Multi-Size and Discriminative Patches Based on Deep Learning </a:t>
            </a:r>
            <a:r>
              <a:rPr lang="en-US" sz="1200" dirty="0">
                <a:hlinkClick r:id="rId3"/>
              </a:rPr>
              <a:t>https://ieeexplore.ieee.org/document/8636921</a:t>
            </a:r>
            <a:r>
              <a:rPr lang="en-US" sz="1200" dirty="0"/>
              <a:t> </a:t>
            </a:r>
          </a:p>
        </p:txBody>
      </p:sp>
    </p:spTree>
    <p:extLst>
      <p:ext uri="{BB962C8B-B14F-4D97-AF65-F5344CB8AC3E}">
        <p14:creationId xmlns:p14="http://schemas.microsoft.com/office/powerpoint/2010/main" val="25236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407ED-1FEA-4364-929B-DDBCDEB8A111}"/>
              </a:ext>
            </a:extLst>
          </p:cNvPr>
          <p:cNvSpPr>
            <a:spLocks noGrp="1"/>
          </p:cNvSpPr>
          <p:nvPr>
            <p:ph idx="1"/>
          </p:nvPr>
        </p:nvSpPr>
        <p:spPr>
          <a:xfrm>
            <a:off x="838200" y="1375249"/>
            <a:ext cx="10515600" cy="4351338"/>
          </a:xfrm>
        </p:spPr>
        <p:txBody>
          <a:bodyPr>
            <a:normAutofit fontScale="77500" lnSpcReduction="20000"/>
          </a:bodyPr>
          <a:lstStyle/>
          <a:p>
            <a:pPr marL="0" indent="0">
              <a:buNone/>
            </a:pPr>
            <a:r>
              <a:rPr lang="en-US" sz="3100" b="1" dirty="0">
                <a:solidFill>
                  <a:schemeClr val="accent4">
                    <a:lumMod val="75000"/>
                  </a:schemeClr>
                </a:solidFill>
              </a:rPr>
              <a:t>Methodology</a:t>
            </a:r>
            <a:endParaRPr lang="en-US" sz="3100" dirty="0">
              <a:solidFill>
                <a:schemeClr val="accent4">
                  <a:lumMod val="75000"/>
                </a:schemeClr>
              </a:solidFill>
            </a:endParaRPr>
          </a:p>
          <a:p>
            <a:pPr>
              <a:buFont typeface="Wingdings" panose="05000000000000000000" pitchFamily="2" charset="2"/>
              <a:buChar char="§"/>
            </a:pPr>
            <a:r>
              <a:rPr lang="en-US" sz="2600" dirty="0"/>
              <a:t>Data cleaning: </a:t>
            </a:r>
          </a:p>
          <a:p>
            <a:pPr lvl="1">
              <a:buFont typeface="Wingdings" panose="05000000000000000000" pitchFamily="2" charset="2"/>
              <a:buChar char="§"/>
            </a:pPr>
            <a:r>
              <a:rPr lang="en-US" sz="2300" dirty="0"/>
              <a:t>Missing imputation and other checks on variables</a:t>
            </a:r>
          </a:p>
          <a:p>
            <a:pPr>
              <a:buFont typeface="Wingdings" panose="05000000000000000000" pitchFamily="2" charset="2"/>
              <a:buChar char="§"/>
            </a:pPr>
            <a:r>
              <a:rPr lang="en-US" sz="2600" dirty="0"/>
              <a:t>Exploratory investigation of the data: </a:t>
            </a:r>
          </a:p>
          <a:p>
            <a:pPr lvl="1">
              <a:buFont typeface="Wingdings" panose="05000000000000000000" pitchFamily="2" charset="2"/>
              <a:buChar char="§"/>
            </a:pPr>
            <a:r>
              <a:rPr lang="en-US" sz="2300" dirty="0"/>
              <a:t>Data mining techniques, e.g. Correlation or Association Rules.</a:t>
            </a:r>
          </a:p>
          <a:p>
            <a:pPr lvl="1">
              <a:buFont typeface="Wingdings" panose="05000000000000000000" pitchFamily="2" charset="2"/>
              <a:buChar char="§"/>
            </a:pPr>
            <a:r>
              <a:rPr lang="en-US" sz="2300" dirty="0"/>
              <a:t>Summary statistics.</a:t>
            </a:r>
          </a:p>
          <a:p>
            <a:pPr lvl="1">
              <a:buFont typeface="Wingdings" panose="05000000000000000000" pitchFamily="2" charset="2"/>
              <a:buChar char="§"/>
            </a:pPr>
            <a:r>
              <a:rPr lang="en-US" sz="2300" dirty="0"/>
              <a:t>Visualizations</a:t>
            </a:r>
          </a:p>
          <a:p>
            <a:pPr>
              <a:buFont typeface="Wingdings" panose="05000000000000000000" pitchFamily="2" charset="2"/>
              <a:buChar char="§"/>
            </a:pPr>
            <a:r>
              <a:rPr lang="en-US" sz="2600" dirty="0"/>
              <a:t>Modeling </a:t>
            </a:r>
          </a:p>
          <a:p>
            <a:pPr lvl="1">
              <a:buFont typeface="Wingdings" panose="05000000000000000000" pitchFamily="2" charset="2"/>
              <a:buChar char="§"/>
            </a:pPr>
            <a:r>
              <a:rPr lang="en-US" sz="2300" dirty="0"/>
              <a:t>Data Splits: Training ~ 70%,  Validation ~ 30%.</a:t>
            </a:r>
          </a:p>
          <a:p>
            <a:pPr lvl="1">
              <a:buFont typeface="Wingdings" panose="05000000000000000000" pitchFamily="2" charset="2"/>
              <a:buChar char="§"/>
            </a:pPr>
            <a:r>
              <a:rPr lang="en-US" sz="2300" dirty="0"/>
              <a:t>Model trains on training set, validates on validation set, some ML </a:t>
            </a:r>
            <a:r>
              <a:rPr lang="en-US" sz="2300" dirty="0" err="1"/>
              <a:t>algos</a:t>
            </a:r>
            <a:r>
              <a:rPr lang="en-US" sz="2300" dirty="0"/>
              <a:t> utilize the validation process for model regularization.</a:t>
            </a:r>
          </a:p>
          <a:p>
            <a:pPr lvl="1">
              <a:buFont typeface="Wingdings" panose="05000000000000000000" pitchFamily="2" charset="2"/>
              <a:buChar char="§"/>
            </a:pPr>
            <a:r>
              <a:rPr lang="en-US" sz="2300" dirty="0"/>
              <a:t>Analyzing Model outputs: Summary, Variable Importance, Performance metrics on Validation, ROC curves, etc.</a:t>
            </a:r>
          </a:p>
          <a:p>
            <a:pPr lvl="1">
              <a:buFont typeface="Wingdings" panose="05000000000000000000" pitchFamily="2" charset="2"/>
              <a:buChar char="§"/>
            </a:pPr>
            <a:r>
              <a:rPr lang="en-US" sz="2300" dirty="0"/>
              <a:t>Model Testing &amp; performance evaluation: AUC of ROC, Confusion Matrix, standard performance &amp; error metrics.</a:t>
            </a:r>
          </a:p>
          <a:p>
            <a:pPr>
              <a:buFont typeface="Wingdings" panose="05000000000000000000" pitchFamily="2" charset="2"/>
              <a:buChar char="§"/>
            </a:pPr>
            <a:r>
              <a:rPr lang="en-US" sz="2600" dirty="0"/>
              <a:t>Analysis, summary, conclusions: ensemble modeling, feature optimization.</a:t>
            </a:r>
            <a:endParaRPr lang="en-US" dirty="0"/>
          </a:p>
        </p:txBody>
      </p:sp>
      <p:sp>
        <p:nvSpPr>
          <p:cNvPr id="4" name="Title 1">
            <a:extLst>
              <a:ext uri="{FF2B5EF4-FFF2-40B4-BE49-F238E27FC236}">
                <a16:creationId xmlns:a16="http://schemas.microsoft.com/office/drawing/2014/main" id="{7AA33453-097E-448C-8A84-D9B290751263}"/>
              </a:ext>
            </a:extLst>
          </p:cNvPr>
          <p:cNvSpPr>
            <a:spLocks noGrp="1"/>
          </p:cNvSpPr>
          <p:nvPr>
            <p:ph type="title"/>
          </p:nvPr>
        </p:nvSpPr>
        <p:spPr>
          <a:xfrm>
            <a:off x="701722" y="295535"/>
            <a:ext cx="10515600" cy="835878"/>
          </a:xfrm>
        </p:spPr>
        <p:txBody>
          <a:bodyPr>
            <a:normAutofit/>
          </a:bodyPr>
          <a:lstStyle/>
          <a:p>
            <a:pPr algn="ctr"/>
            <a:r>
              <a:rPr lang="en-US" sz="4000" b="1" dirty="0"/>
              <a:t>BREAST CANCER HISTOLOGY DATASET - ANALYSIS</a:t>
            </a:r>
          </a:p>
        </p:txBody>
      </p:sp>
    </p:spTree>
    <p:extLst>
      <p:ext uri="{BB962C8B-B14F-4D97-AF65-F5344CB8AC3E}">
        <p14:creationId xmlns:p14="http://schemas.microsoft.com/office/powerpoint/2010/main" val="7079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9BC6E-9FB2-4BD7-A4B1-B08FA1FBFCAE}"/>
              </a:ext>
            </a:extLst>
          </p:cNvPr>
          <p:cNvSpPr>
            <a:spLocks noGrp="1"/>
          </p:cNvSpPr>
          <p:nvPr>
            <p:ph type="sldNum" sz="quarter" idx="12"/>
          </p:nvPr>
        </p:nvSpPr>
        <p:spPr/>
        <p:txBody>
          <a:bodyPr/>
          <a:lstStyle/>
          <a:p>
            <a:fld id="{0D558541-60C9-42A2-8392-FF12533A6B7A}" type="slidenum">
              <a:rPr lang="en-US" smtClean="0"/>
              <a:t>12</a:t>
            </a:fld>
            <a:endParaRPr lang="en-US" dirty="0"/>
          </a:p>
        </p:txBody>
      </p:sp>
      <p:sp>
        <p:nvSpPr>
          <p:cNvPr id="3" name="Title 1">
            <a:extLst>
              <a:ext uri="{FF2B5EF4-FFF2-40B4-BE49-F238E27FC236}">
                <a16:creationId xmlns:a16="http://schemas.microsoft.com/office/drawing/2014/main" id="{F68B55B3-CCEA-403B-97EE-99ECBEFB55F3}"/>
              </a:ext>
            </a:extLst>
          </p:cNvPr>
          <p:cNvSpPr txBox="1">
            <a:spLocks/>
          </p:cNvSpPr>
          <p:nvPr/>
        </p:nvSpPr>
        <p:spPr>
          <a:xfrm>
            <a:off x="472224" y="268665"/>
            <a:ext cx="11068061" cy="646331"/>
          </a:xfrm>
          <a:prstGeom prst="rect">
            <a:avLst/>
          </a:prstGeom>
        </p:spPr>
        <p:txBody>
          <a:bodyPr vert="horz" lIns="0" tIns="45720" rIns="0" bIns="45720" rtlCol="0" anchor="t" anchorCtr="0">
            <a:spAutoFit/>
          </a:bodyPr>
          <a:lstStyle>
            <a:lvl1pPr algn="l" defTabSz="870875" rtl="0" eaLnBrk="1" latinLnBrk="0" hangingPunct="1">
              <a:spcBef>
                <a:spcPct val="0"/>
              </a:spcBef>
              <a:buNone/>
              <a:defRPr sz="3600" b="1" kern="1200">
                <a:solidFill>
                  <a:schemeClr val="tx2"/>
                </a:solidFill>
                <a:latin typeface="+mj-lt"/>
                <a:ea typeface="+mj-ea"/>
                <a:cs typeface="+mj-cs"/>
              </a:defRPr>
            </a:lvl1pPr>
          </a:lstStyle>
          <a:p>
            <a:pPr marR="0" lvl="0" indent="0" algn="ctr" defTabSz="914400" fontAlgn="auto">
              <a:lnSpc>
                <a:spcPct val="90000"/>
              </a:lnSpc>
              <a:spcAft>
                <a:spcPts val="0"/>
              </a:spcAft>
              <a:buClrTx/>
              <a:buSzTx/>
              <a:tabLst/>
              <a:defRPr/>
            </a:pPr>
            <a:r>
              <a:rPr lang="en-US" sz="4000" dirty="0">
                <a:solidFill>
                  <a:schemeClr val="tx1">
                    <a:lumMod val="95000"/>
                    <a:lumOff val="5000"/>
                  </a:schemeClr>
                </a:solidFill>
              </a:rPr>
              <a:t>CANCER PREDICTION MODEL: DESIGN, EVALUATION</a:t>
            </a:r>
          </a:p>
        </p:txBody>
      </p:sp>
      <p:graphicFrame>
        <p:nvGraphicFramePr>
          <p:cNvPr id="4" name="Diagram 3">
            <a:extLst>
              <a:ext uri="{FF2B5EF4-FFF2-40B4-BE49-F238E27FC236}">
                <a16:creationId xmlns:a16="http://schemas.microsoft.com/office/drawing/2014/main" id="{70B5A83B-AFEF-43A0-B999-9AD476B892AE}"/>
              </a:ext>
            </a:extLst>
          </p:cNvPr>
          <p:cNvGraphicFramePr/>
          <p:nvPr>
            <p:extLst>
              <p:ext uri="{D42A27DB-BD31-4B8C-83A1-F6EECF244321}">
                <p14:modId xmlns:p14="http://schemas.microsoft.com/office/powerpoint/2010/main" val="2586298655"/>
              </p:ext>
            </p:extLst>
          </p:nvPr>
        </p:nvGraphicFramePr>
        <p:xfrm>
          <a:off x="-224189" y="1641019"/>
          <a:ext cx="10192215" cy="26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2">
            <a:extLst>
              <a:ext uri="{FF2B5EF4-FFF2-40B4-BE49-F238E27FC236}">
                <a16:creationId xmlns:a16="http://schemas.microsoft.com/office/drawing/2014/main" id="{AEACC10E-E0EB-442A-AE19-147045853729}"/>
              </a:ext>
            </a:extLst>
          </p:cNvPr>
          <p:cNvSpPr txBox="1">
            <a:spLocks/>
          </p:cNvSpPr>
          <p:nvPr/>
        </p:nvSpPr>
        <p:spPr>
          <a:xfrm>
            <a:off x="322583" y="869660"/>
            <a:ext cx="11546833" cy="53588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defTabSz="870875" fontAlgn="auto">
              <a:lnSpc>
                <a:spcPct val="100000"/>
              </a:lnSpc>
              <a:spcBef>
                <a:spcPct val="20000"/>
              </a:spcBef>
              <a:spcAft>
                <a:spcPts val="0"/>
              </a:spcAft>
            </a:pPr>
            <a:r>
              <a:rPr lang="en-US" sz="1600" dirty="0">
                <a:latin typeface="Calibri body"/>
                <a:ea typeface="+mn-ea"/>
                <a:cs typeface="+mn-cs"/>
              </a:rPr>
              <a:t>The dataset is not patient level but tumor level and the variables describe the characteristics of a tumor while  the model will try to leverage patterns emerging from correlation of the metrics to possibility of the section coming from a malignant tumor.</a:t>
            </a:r>
          </a:p>
          <a:p>
            <a:pPr marL="0" lvl="1" indent="0" algn="ctr">
              <a:buNone/>
            </a:pPr>
            <a:r>
              <a:rPr lang="en-US" sz="2000" b="1" dirty="0">
                <a:latin typeface="Calibri body"/>
                <a:ea typeface="+mn-ea"/>
                <a:cs typeface="+mn-cs"/>
              </a:rPr>
              <a:t>  </a:t>
            </a:r>
            <a:endParaRPr lang="en-US" sz="1400" dirty="0">
              <a:latin typeface="Calibri body"/>
              <a:ea typeface="+mn-ea"/>
              <a:cs typeface="+mn-cs"/>
            </a:endParaRPr>
          </a:p>
        </p:txBody>
      </p:sp>
      <p:sp>
        <p:nvSpPr>
          <p:cNvPr id="6" name="Rectangle: Rounded Corners 5">
            <a:extLst>
              <a:ext uri="{FF2B5EF4-FFF2-40B4-BE49-F238E27FC236}">
                <a16:creationId xmlns:a16="http://schemas.microsoft.com/office/drawing/2014/main" id="{41F2DFD4-A933-40AE-8DB6-77C2C1386601}"/>
              </a:ext>
            </a:extLst>
          </p:cNvPr>
          <p:cNvSpPr/>
          <p:nvPr/>
        </p:nvSpPr>
        <p:spPr>
          <a:xfrm>
            <a:off x="9968025" y="2313775"/>
            <a:ext cx="1492731" cy="1319630"/>
          </a:xfrm>
          <a:prstGeom prst="roundRect">
            <a:avLst>
              <a:gd name="adj" fmla="val 13770"/>
            </a:avLst>
          </a:prstGeom>
          <a:solidFill>
            <a:schemeClr val="tx2">
              <a:lumMod val="60000"/>
              <a:lumOff val="40000"/>
            </a:schemeClr>
          </a:solidFill>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a:solidFill>
                  <a:schemeClr val="bg1"/>
                </a:solidFill>
              </a:rPr>
              <a:t>Prospective Cohort - Scoring Dataset</a:t>
            </a:r>
          </a:p>
        </p:txBody>
      </p:sp>
      <p:cxnSp>
        <p:nvCxnSpPr>
          <p:cNvPr id="9" name="Straight Connector 8">
            <a:extLst>
              <a:ext uri="{FF2B5EF4-FFF2-40B4-BE49-F238E27FC236}">
                <a16:creationId xmlns:a16="http://schemas.microsoft.com/office/drawing/2014/main" id="{FC31EA1B-547B-4DB5-AA31-B0C49A222C47}"/>
              </a:ext>
            </a:extLst>
          </p:cNvPr>
          <p:cNvCxnSpPr/>
          <p:nvPr/>
        </p:nvCxnSpPr>
        <p:spPr>
          <a:xfrm>
            <a:off x="2531326" y="1641019"/>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93ED20D-E595-4E88-B626-3E1E26031DCB}"/>
              </a:ext>
            </a:extLst>
          </p:cNvPr>
          <p:cNvCxnSpPr/>
          <p:nvPr/>
        </p:nvCxnSpPr>
        <p:spPr>
          <a:xfrm>
            <a:off x="4860767" y="1616927"/>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57D9C94-2E38-4A3C-866F-5E3E0C1651DA}"/>
              </a:ext>
            </a:extLst>
          </p:cNvPr>
          <p:cNvCxnSpPr/>
          <p:nvPr/>
        </p:nvCxnSpPr>
        <p:spPr>
          <a:xfrm>
            <a:off x="7098444" y="1616926"/>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8C6711A-B904-4D59-BEDA-78F5DBD34AB0}"/>
              </a:ext>
            </a:extLst>
          </p:cNvPr>
          <p:cNvCxnSpPr/>
          <p:nvPr/>
        </p:nvCxnSpPr>
        <p:spPr>
          <a:xfrm>
            <a:off x="9512213" y="1616925"/>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sp>
        <p:nvSpPr>
          <p:cNvPr id="7" name="Arrow: Right 6">
            <a:extLst>
              <a:ext uri="{FF2B5EF4-FFF2-40B4-BE49-F238E27FC236}">
                <a16:creationId xmlns:a16="http://schemas.microsoft.com/office/drawing/2014/main" id="{5BFD87BA-7125-4F26-B03A-318790BAC236}"/>
              </a:ext>
            </a:extLst>
          </p:cNvPr>
          <p:cNvSpPr/>
          <p:nvPr/>
        </p:nvSpPr>
        <p:spPr>
          <a:xfrm>
            <a:off x="9298953" y="2768187"/>
            <a:ext cx="446049" cy="410806"/>
          </a:xfrm>
          <a:prstGeom prst="rightArrow">
            <a:avLst/>
          </a:prstGeom>
          <a:solidFill>
            <a:schemeClr val="accent2"/>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51484BB-32E1-4D14-A3C2-EF1E420052CE}"/>
              </a:ext>
            </a:extLst>
          </p:cNvPr>
          <p:cNvSpPr/>
          <p:nvPr/>
        </p:nvSpPr>
        <p:spPr>
          <a:xfrm>
            <a:off x="2826366" y="4166839"/>
            <a:ext cx="1691953" cy="1949951"/>
          </a:xfrm>
          <a:prstGeom prst="roundRect">
            <a:avLst>
              <a:gd name="adj" fmla="val 10256"/>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Feature selection mechanisms help to focus on the most important variables which the outcome variable – methods mentioned above have been used.</a:t>
            </a:r>
          </a:p>
        </p:txBody>
      </p:sp>
      <p:sp>
        <p:nvSpPr>
          <p:cNvPr id="16" name="Rectangle: Rounded Corners 15">
            <a:extLst>
              <a:ext uri="{FF2B5EF4-FFF2-40B4-BE49-F238E27FC236}">
                <a16:creationId xmlns:a16="http://schemas.microsoft.com/office/drawing/2014/main" id="{831B38CE-9A9A-4A5A-885F-6EBD590A6AB6}"/>
              </a:ext>
            </a:extLst>
          </p:cNvPr>
          <p:cNvSpPr/>
          <p:nvPr/>
        </p:nvSpPr>
        <p:spPr>
          <a:xfrm>
            <a:off x="546299" y="4166839"/>
            <a:ext cx="1727529" cy="1949951"/>
          </a:xfrm>
          <a:prstGeom prst="roundRect">
            <a:avLst>
              <a:gd name="adj" fmla="val 10256"/>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EMR data has many dimensions and this also means lot of values are missing – imputation methods help keep most of the features usable</a:t>
            </a:r>
            <a:r>
              <a:rPr lang="en-US" sz="1400" dirty="0"/>
              <a:t>.</a:t>
            </a:r>
          </a:p>
        </p:txBody>
      </p:sp>
      <p:sp>
        <p:nvSpPr>
          <p:cNvPr id="17" name="Rectangle: Rounded Corners 16">
            <a:extLst>
              <a:ext uri="{FF2B5EF4-FFF2-40B4-BE49-F238E27FC236}">
                <a16:creationId xmlns:a16="http://schemas.microsoft.com/office/drawing/2014/main" id="{E762EF55-9034-4454-B246-4257FDCC1A73}"/>
              </a:ext>
            </a:extLst>
          </p:cNvPr>
          <p:cNvSpPr/>
          <p:nvPr/>
        </p:nvSpPr>
        <p:spPr>
          <a:xfrm>
            <a:off x="5197634" y="4166839"/>
            <a:ext cx="1617243" cy="1949951"/>
          </a:xfrm>
          <a:prstGeom prst="roundRect">
            <a:avLst>
              <a:gd name="adj" fmla="val 9420"/>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The basic task is classification which is done by computing the probability of outcome at each patient level and then applying thresholds.</a:t>
            </a:r>
          </a:p>
        </p:txBody>
      </p:sp>
      <p:sp>
        <p:nvSpPr>
          <p:cNvPr id="19" name="Rectangle: Rounded Corners 18">
            <a:extLst>
              <a:ext uri="{FF2B5EF4-FFF2-40B4-BE49-F238E27FC236}">
                <a16:creationId xmlns:a16="http://schemas.microsoft.com/office/drawing/2014/main" id="{04D6F848-A741-45C1-A1EB-CAFCDAAADCF1}"/>
              </a:ext>
            </a:extLst>
          </p:cNvPr>
          <p:cNvSpPr/>
          <p:nvPr/>
        </p:nvSpPr>
        <p:spPr>
          <a:xfrm>
            <a:off x="7485821" y="4136823"/>
            <a:ext cx="1672791" cy="1949951"/>
          </a:xfrm>
          <a:prstGeom prst="roundRect">
            <a:avLst>
              <a:gd name="adj" fmla="val 9420"/>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Multiple models were created and then validated for accuracy metrics to select the best model. Cross validation and area under ROC curve utilized.</a:t>
            </a:r>
          </a:p>
        </p:txBody>
      </p:sp>
      <p:sp>
        <p:nvSpPr>
          <p:cNvPr id="20" name="Rectangle: Rounded Corners 19">
            <a:extLst>
              <a:ext uri="{FF2B5EF4-FFF2-40B4-BE49-F238E27FC236}">
                <a16:creationId xmlns:a16="http://schemas.microsoft.com/office/drawing/2014/main" id="{6B4A44EB-D8CA-44AB-B101-A7D45AD625EA}"/>
              </a:ext>
            </a:extLst>
          </p:cNvPr>
          <p:cNvSpPr/>
          <p:nvPr/>
        </p:nvSpPr>
        <p:spPr>
          <a:xfrm>
            <a:off x="9865815" y="4136822"/>
            <a:ext cx="1617243" cy="1949951"/>
          </a:xfrm>
          <a:prstGeom prst="roundRect">
            <a:avLst>
              <a:gd name="adj" fmla="val 7246"/>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Scoring was done on the prospective cohort to group patients into high risk, medium risk and low risk. High risk group was to be targeted for interventions.</a:t>
            </a:r>
          </a:p>
        </p:txBody>
      </p:sp>
    </p:spTree>
    <p:extLst>
      <p:ext uri="{BB962C8B-B14F-4D97-AF65-F5344CB8AC3E}">
        <p14:creationId xmlns:p14="http://schemas.microsoft.com/office/powerpoint/2010/main" val="36809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203D-0FB6-4D59-904E-5F6E1797C269}"/>
              </a:ext>
            </a:extLst>
          </p:cNvPr>
          <p:cNvSpPr>
            <a:spLocks noGrp="1"/>
          </p:cNvSpPr>
          <p:nvPr>
            <p:ph type="title"/>
          </p:nvPr>
        </p:nvSpPr>
        <p:spPr>
          <a:xfrm>
            <a:off x="778535" y="290908"/>
            <a:ext cx="10515600" cy="614732"/>
          </a:xfrm>
        </p:spPr>
        <p:txBody>
          <a:bodyPr>
            <a:normAutofit fontScale="90000"/>
          </a:bodyPr>
          <a:lstStyle/>
          <a:p>
            <a:pPr algn="ctr"/>
            <a:r>
              <a:rPr lang="en-US" b="1" dirty="0"/>
              <a:t>DATA ANALYTICS IN HEALTHCARE &amp; LIFE SCIENCES</a:t>
            </a:r>
          </a:p>
        </p:txBody>
      </p:sp>
      <p:sp>
        <p:nvSpPr>
          <p:cNvPr id="3" name="Content Placeholder 2">
            <a:extLst>
              <a:ext uri="{FF2B5EF4-FFF2-40B4-BE49-F238E27FC236}">
                <a16:creationId xmlns:a16="http://schemas.microsoft.com/office/drawing/2014/main" id="{6374CD76-AC7B-47C9-9F16-4181E426CB97}"/>
              </a:ext>
            </a:extLst>
          </p:cNvPr>
          <p:cNvSpPr>
            <a:spLocks noGrp="1"/>
          </p:cNvSpPr>
          <p:nvPr>
            <p:ph idx="1"/>
          </p:nvPr>
        </p:nvSpPr>
        <p:spPr>
          <a:xfrm>
            <a:off x="6036335" y="1215857"/>
            <a:ext cx="5650071" cy="3476114"/>
          </a:xfrm>
        </p:spPr>
        <p:txBody>
          <a:bodyPr>
            <a:normAutofit fontScale="85000" lnSpcReduction="20000"/>
          </a:bodyPr>
          <a:lstStyle/>
          <a:p>
            <a:pPr marL="457200" indent="-457200">
              <a:buFont typeface="+mj-lt"/>
              <a:buAutoNum type="arabicPeriod"/>
            </a:pPr>
            <a:r>
              <a:rPr lang="en-US" sz="2000" b="1" dirty="0">
                <a:solidFill>
                  <a:schemeClr val="accent2">
                    <a:lumMod val="50000"/>
                  </a:schemeClr>
                </a:solidFill>
              </a:rPr>
              <a:t>VITAL BUSINESS PROBLEMS:</a:t>
            </a:r>
            <a:br>
              <a:rPr lang="en-US" sz="2000" dirty="0">
                <a:solidFill>
                  <a:schemeClr val="accent2">
                    <a:lumMod val="50000"/>
                  </a:schemeClr>
                </a:solidFill>
              </a:rPr>
            </a:br>
            <a:r>
              <a:rPr lang="en-US" sz="1400" dirty="0"/>
              <a:t>So many different problems exist and they are of varying degree of complexity: </a:t>
            </a:r>
            <a:br>
              <a:rPr lang="en-US" sz="1400" dirty="0"/>
            </a:br>
            <a:r>
              <a:rPr lang="en-US" sz="1400" dirty="0"/>
              <a:t>- What impacts favorable clinical outcomes</a:t>
            </a:r>
            <a:br>
              <a:rPr lang="en-US" sz="1400" dirty="0"/>
            </a:br>
            <a:r>
              <a:rPr lang="en-US" sz="1400" dirty="0"/>
              <a:t>- Drivers of adverse events</a:t>
            </a:r>
            <a:br>
              <a:rPr lang="en-US" sz="1400" dirty="0"/>
            </a:br>
            <a:r>
              <a:rPr lang="en-US" sz="1400" dirty="0"/>
              <a:t>- Factors impacting cost of care</a:t>
            </a:r>
            <a:br>
              <a:rPr lang="en-US" sz="1400" dirty="0"/>
            </a:br>
            <a:r>
              <a:rPr lang="en-US" sz="1400" dirty="0"/>
              <a:t>- Earlier diagnosis of cancers and chronic diseases</a:t>
            </a:r>
            <a:br>
              <a:rPr lang="en-US" sz="1400" dirty="0"/>
            </a:br>
            <a:r>
              <a:rPr lang="en-US" sz="1400" dirty="0"/>
              <a:t>Understanding these different business problems is critical for generating possible solutions</a:t>
            </a:r>
          </a:p>
          <a:p>
            <a:pPr marL="457200" indent="-457200">
              <a:buFont typeface="+mj-lt"/>
              <a:buAutoNum type="arabicPeriod"/>
            </a:pPr>
            <a:r>
              <a:rPr lang="en-US" sz="2000" b="1" dirty="0">
                <a:solidFill>
                  <a:schemeClr val="accent2">
                    <a:lumMod val="50000"/>
                  </a:schemeClr>
                </a:solidFill>
              </a:rPr>
              <a:t>POTENTIAL DATA SOURCES:</a:t>
            </a:r>
            <a:br>
              <a:rPr lang="en-US" sz="2000" b="1" dirty="0">
                <a:solidFill>
                  <a:schemeClr val="accent2">
                    <a:lumMod val="50000"/>
                  </a:schemeClr>
                </a:solidFill>
              </a:rPr>
            </a:br>
            <a:r>
              <a:rPr lang="en-US" sz="1400" dirty="0"/>
              <a:t>Huge amounts of data is getting generated nowadays from different sources that are capable of capturing information :</a:t>
            </a:r>
            <a:br>
              <a:rPr lang="en-US" sz="1400" dirty="0"/>
            </a:br>
            <a:br>
              <a:rPr lang="en-US" sz="1200" dirty="0"/>
            </a:br>
            <a:r>
              <a:rPr lang="en-US" sz="1200" dirty="0"/>
              <a:t>- </a:t>
            </a:r>
            <a:r>
              <a:rPr lang="en-US" sz="1400" b="1" dirty="0">
                <a:solidFill>
                  <a:schemeClr val="accent2">
                    <a:lumMod val="50000"/>
                  </a:schemeClr>
                </a:solidFill>
              </a:rPr>
              <a:t>Electronic Health Records</a:t>
            </a:r>
            <a:br>
              <a:rPr lang="en-US" sz="1400" dirty="0">
                <a:solidFill>
                  <a:schemeClr val="accent2">
                    <a:lumMod val="50000"/>
                  </a:schemeClr>
                </a:solidFill>
              </a:rPr>
            </a:br>
            <a:r>
              <a:rPr lang="en-US" sz="1400" dirty="0"/>
              <a:t>- Healthcare claims from Insurance companies</a:t>
            </a:r>
            <a:br>
              <a:rPr lang="en-US" sz="1400" dirty="0"/>
            </a:br>
            <a:r>
              <a:rPr lang="en-US" sz="1400" dirty="0"/>
              <a:t>- Pharmacies – claims and medication reviews</a:t>
            </a:r>
            <a:br>
              <a:rPr lang="en-US" sz="1400" dirty="0"/>
            </a:br>
            <a:r>
              <a:rPr lang="en-US" sz="1400" dirty="0"/>
              <a:t>- Lab tests and Imaging results</a:t>
            </a:r>
            <a:br>
              <a:rPr lang="en-US" sz="1400" dirty="0"/>
            </a:br>
            <a:r>
              <a:rPr lang="en-US" sz="1400" dirty="0"/>
              <a:t>- Population health data – Social Determinants of Health</a:t>
            </a:r>
            <a:br>
              <a:rPr lang="en-US" sz="1400" dirty="0"/>
            </a:br>
            <a:r>
              <a:rPr lang="en-US" sz="1400" dirty="0"/>
              <a:t>- Genomics (and later Proteomics and Metabolomics)</a:t>
            </a:r>
            <a:br>
              <a:rPr lang="en-US" sz="1400" dirty="0"/>
            </a:br>
            <a:r>
              <a:rPr lang="en-US" sz="1400" dirty="0"/>
              <a:t>- Wearable and other devices</a:t>
            </a:r>
            <a:br>
              <a:rPr lang="en-US" sz="1400" dirty="0"/>
            </a:br>
            <a:r>
              <a:rPr lang="en-US" sz="1400" dirty="0"/>
              <a:t>- Other sources (Surveys, Patient Reported Outcomes)</a:t>
            </a:r>
            <a:br>
              <a:rPr lang="en-US" sz="1400" dirty="0"/>
            </a:br>
            <a:br>
              <a:rPr lang="en-US" sz="1400" dirty="0"/>
            </a:br>
            <a:r>
              <a:rPr lang="en-US" sz="1400" dirty="0"/>
              <a:t>The volume, velocity, variety, and veracity that is getting generated is staggering – typical Big Data problem.</a:t>
            </a:r>
          </a:p>
          <a:p>
            <a:pPr>
              <a:buFont typeface="Wingdings" panose="05000000000000000000" pitchFamily="2" charset="2"/>
              <a:buChar char="§"/>
            </a:pPr>
            <a:endParaRPr lang="en-US" sz="1400" dirty="0"/>
          </a:p>
          <a:p>
            <a:endParaRPr lang="en-US" dirty="0"/>
          </a:p>
        </p:txBody>
      </p:sp>
      <p:grpSp>
        <p:nvGrpSpPr>
          <p:cNvPr id="18" name="Group 17">
            <a:extLst>
              <a:ext uri="{FF2B5EF4-FFF2-40B4-BE49-F238E27FC236}">
                <a16:creationId xmlns:a16="http://schemas.microsoft.com/office/drawing/2014/main" id="{EB381267-0EE9-41A7-861D-D31D85A053A4}"/>
              </a:ext>
            </a:extLst>
          </p:cNvPr>
          <p:cNvGrpSpPr/>
          <p:nvPr/>
        </p:nvGrpSpPr>
        <p:grpSpPr>
          <a:xfrm>
            <a:off x="723847" y="1239147"/>
            <a:ext cx="4888283" cy="2892213"/>
            <a:chOff x="906727" y="1690688"/>
            <a:chExt cx="4888283" cy="2892213"/>
          </a:xfrm>
        </p:grpSpPr>
        <p:graphicFrame>
          <p:nvGraphicFramePr>
            <p:cNvPr id="4" name="Diagram 3">
              <a:extLst>
                <a:ext uri="{FF2B5EF4-FFF2-40B4-BE49-F238E27FC236}">
                  <a16:creationId xmlns:a16="http://schemas.microsoft.com/office/drawing/2014/main" id="{3A1DA65A-8C60-413F-940C-8F394FA688DC}"/>
                </a:ext>
              </a:extLst>
            </p:cNvPr>
            <p:cNvGraphicFramePr/>
            <p:nvPr>
              <p:extLst/>
            </p:nvPr>
          </p:nvGraphicFramePr>
          <p:xfrm>
            <a:off x="934720" y="1690688"/>
            <a:ext cx="4860290" cy="2892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Stethoscope">
              <a:extLst>
                <a:ext uri="{FF2B5EF4-FFF2-40B4-BE49-F238E27FC236}">
                  <a16:creationId xmlns:a16="http://schemas.microsoft.com/office/drawing/2014/main" id="{8B23B7F7-2E8C-44C9-BB82-5B34695B75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6727" y="1848221"/>
              <a:ext cx="693420" cy="693420"/>
            </a:xfrm>
            <a:prstGeom prst="rect">
              <a:avLst/>
            </a:prstGeom>
          </p:spPr>
        </p:pic>
        <p:pic>
          <p:nvPicPr>
            <p:cNvPr id="8" name="Graphic 7" descr="Database">
              <a:extLst>
                <a:ext uri="{FF2B5EF4-FFF2-40B4-BE49-F238E27FC236}">
                  <a16:creationId xmlns:a16="http://schemas.microsoft.com/office/drawing/2014/main" id="{7F563A39-C4D0-429C-ADBC-47C2CADADD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47310" y="1795674"/>
              <a:ext cx="647700" cy="647700"/>
            </a:xfrm>
            <a:prstGeom prst="rect">
              <a:avLst/>
            </a:prstGeom>
          </p:spPr>
        </p:pic>
        <p:pic>
          <p:nvPicPr>
            <p:cNvPr id="10" name="Graphic 9" descr="Gears">
              <a:extLst>
                <a:ext uri="{FF2B5EF4-FFF2-40B4-BE49-F238E27FC236}">
                  <a16:creationId xmlns:a16="http://schemas.microsoft.com/office/drawing/2014/main" id="{4AF81C8B-E3FA-46B5-B6E9-48234719B26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47309" y="3136794"/>
              <a:ext cx="647701" cy="647701"/>
            </a:xfrm>
            <a:prstGeom prst="rect">
              <a:avLst/>
            </a:prstGeom>
          </p:spPr>
        </p:pic>
        <p:pic>
          <p:nvPicPr>
            <p:cNvPr id="12" name="Graphic 11" descr="Eye">
              <a:extLst>
                <a:ext uri="{FF2B5EF4-FFF2-40B4-BE49-F238E27FC236}">
                  <a16:creationId xmlns:a16="http://schemas.microsoft.com/office/drawing/2014/main" id="{7D3BA981-D81F-427E-812B-72D9349B5B4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18315" y="3072605"/>
              <a:ext cx="749406" cy="749406"/>
            </a:xfrm>
            <a:prstGeom prst="rect">
              <a:avLst/>
            </a:prstGeom>
          </p:spPr>
        </p:pic>
        <p:sp>
          <p:nvSpPr>
            <p:cNvPr id="14" name="Arrow: Right 13">
              <a:extLst>
                <a:ext uri="{FF2B5EF4-FFF2-40B4-BE49-F238E27FC236}">
                  <a16:creationId xmlns:a16="http://schemas.microsoft.com/office/drawing/2014/main" id="{EF4378F7-FFAD-4A8C-B374-D50CB700016B}"/>
                </a:ext>
              </a:extLst>
            </p:cNvPr>
            <p:cNvSpPr/>
            <p:nvPr/>
          </p:nvSpPr>
          <p:spPr>
            <a:xfrm>
              <a:off x="3188970" y="2091690"/>
              <a:ext cx="411480" cy="351684"/>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EF3E488-54E9-4E74-8D9D-9123002BA8A0}"/>
                </a:ext>
              </a:extLst>
            </p:cNvPr>
            <p:cNvSpPr/>
            <p:nvPr/>
          </p:nvSpPr>
          <p:spPr>
            <a:xfrm rot="5400000">
              <a:off x="4530089" y="2995242"/>
              <a:ext cx="411480" cy="351684"/>
            </a:xfrm>
            <a:prstGeom prst="rightArrow">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1848D5C5-2B8B-440A-B688-1661C7A0265F}"/>
                </a:ext>
              </a:extLst>
            </p:cNvPr>
            <p:cNvSpPr/>
            <p:nvPr/>
          </p:nvSpPr>
          <p:spPr>
            <a:xfrm rot="10800000">
              <a:off x="3112135" y="3814393"/>
              <a:ext cx="411480" cy="351684"/>
            </a:xfrm>
            <a:prstGeom prst="rightArrow">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B3D5EE0-D8E1-4D16-845B-C2DFA26E88AA}"/>
                </a:ext>
              </a:extLst>
            </p:cNvPr>
            <p:cNvSpPr/>
            <p:nvPr/>
          </p:nvSpPr>
          <p:spPr>
            <a:xfrm rot="16200000">
              <a:off x="1891771" y="2896764"/>
              <a:ext cx="411480" cy="351684"/>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03083A2-9F6E-457D-A683-6CEC366D59FE}"/>
              </a:ext>
            </a:extLst>
          </p:cNvPr>
          <p:cNvSpPr txBox="1"/>
          <p:nvPr/>
        </p:nvSpPr>
        <p:spPr>
          <a:xfrm>
            <a:off x="515050" y="4532362"/>
            <a:ext cx="11042569" cy="2185214"/>
          </a:xfrm>
          <a:prstGeom prst="rect">
            <a:avLst/>
          </a:prstGeom>
          <a:noFill/>
        </p:spPr>
        <p:txBody>
          <a:bodyPr wrap="square" rtlCol="0">
            <a:spAutoFit/>
          </a:bodyPr>
          <a:lstStyle/>
          <a:p>
            <a:pPr marL="457200" indent="-457200">
              <a:buFont typeface="+mj-lt"/>
              <a:buAutoNum type="arabicPeriod" startAt="3"/>
            </a:pPr>
            <a:r>
              <a:rPr lang="en-US" sz="1700" b="1" dirty="0">
                <a:solidFill>
                  <a:schemeClr val="accent2">
                    <a:lumMod val="50000"/>
                  </a:schemeClr>
                </a:solidFill>
              </a:rPr>
              <a:t>DATA PROCESSING, MANAGEMENT AND ANALYSIS:</a:t>
            </a:r>
            <a:br>
              <a:rPr lang="en-US" sz="1700" b="1" dirty="0">
                <a:solidFill>
                  <a:schemeClr val="accent2">
                    <a:lumMod val="50000"/>
                  </a:schemeClr>
                </a:solidFill>
              </a:rPr>
            </a:br>
            <a:r>
              <a:rPr lang="en-US" sz="1200" dirty="0"/>
              <a:t>Making sense of these varied sources of data and processing them so that they are useful for analysis is a data engineering challenge.</a:t>
            </a:r>
            <a:br>
              <a:rPr lang="en-US" sz="1200" dirty="0"/>
            </a:br>
            <a:r>
              <a:rPr lang="en-US" sz="1200" dirty="0"/>
              <a:t>Structured data needs to be cleaned and curated; data from different sources need to be matched to get a complete 360 degree view of the customer.</a:t>
            </a:r>
            <a:br>
              <a:rPr lang="en-US" sz="1200" dirty="0"/>
            </a:br>
            <a:r>
              <a:rPr lang="en-US" sz="1200" dirty="0"/>
              <a:t>Semi-structured and unstructured data sources (Physician notes, imaging data) pose challenges to curate and store the information so that it can be retrieved and analyzed at scale and speed.</a:t>
            </a:r>
            <a:br>
              <a:rPr lang="en-US" sz="1200" dirty="0"/>
            </a:br>
            <a:r>
              <a:rPr lang="en-US" sz="1200" dirty="0"/>
              <a:t>Various Big Data technologies have been developed to tackle this problem of storing(HADOOP ecosystem, SPARK) and analyzing semi-structured and unstructured data (Text mining, NLP, Deep Learning for Image and Video Analytics).</a:t>
            </a:r>
          </a:p>
          <a:p>
            <a:pPr marL="457200" indent="-457200">
              <a:buFont typeface="+mj-lt"/>
              <a:buAutoNum type="arabicPeriod" startAt="3"/>
            </a:pPr>
            <a:r>
              <a:rPr lang="en-US" sz="1700" b="1" dirty="0">
                <a:solidFill>
                  <a:schemeClr val="accent2">
                    <a:lumMod val="50000"/>
                  </a:schemeClr>
                </a:solidFill>
              </a:rPr>
              <a:t>SOLUTIONS TO THE PROBLEMS:</a:t>
            </a:r>
            <a:br>
              <a:rPr lang="en-US" sz="1600" b="1" dirty="0">
                <a:solidFill>
                  <a:srgbClr val="FFFF00"/>
                </a:solidFill>
              </a:rPr>
            </a:br>
            <a:r>
              <a:rPr lang="en-US" sz="1200" dirty="0"/>
              <a:t>At the end of the day, all the analysis should be able to generate actionable insights. Interpretation of the results and their implementation to solve the problem are key.</a:t>
            </a:r>
          </a:p>
          <a:p>
            <a:endParaRPr lang="en-US" dirty="0"/>
          </a:p>
        </p:txBody>
      </p:sp>
    </p:spTree>
    <p:extLst>
      <p:ext uri="{BB962C8B-B14F-4D97-AF65-F5344CB8AC3E}">
        <p14:creationId xmlns:p14="http://schemas.microsoft.com/office/powerpoint/2010/main" val="372469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9A6834-C7F9-4672-A8BE-1EF0B8A58791}"/>
              </a:ext>
            </a:extLst>
          </p:cNvPr>
          <p:cNvSpPr/>
          <p:nvPr/>
        </p:nvSpPr>
        <p:spPr>
          <a:xfrm>
            <a:off x="0" y="1190931"/>
            <a:ext cx="12192000" cy="96239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9198A-2ACD-4243-8DD8-EE8028252629}"/>
              </a:ext>
            </a:extLst>
          </p:cNvPr>
          <p:cNvSpPr>
            <a:spLocks noGrp="1"/>
          </p:cNvSpPr>
          <p:nvPr>
            <p:ph type="title"/>
          </p:nvPr>
        </p:nvSpPr>
        <p:spPr>
          <a:xfrm>
            <a:off x="347003" y="450167"/>
            <a:ext cx="11006797" cy="962390"/>
          </a:xfrm>
        </p:spPr>
        <p:txBody>
          <a:bodyPr>
            <a:normAutofit fontScale="90000"/>
          </a:bodyPr>
          <a:lstStyle/>
          <a:p>
            <a:pPr algn="ctr"/>
            <a:r>
              <a:rPr lang="en-US" b="1" dirty="0">
                <a:solidFill>
                  <a:schemeClr val="accent4">
                    <a:lumMod val="75000"/>
                  </a:schemeClr>
                </a:solidFill>
              </a:rPr>
              <a:t>HOW ML/DL CAN AUGMENT THE DECISION MAKING PROCESS FOR CLINICIANS</a:t>
            </a:r>
            <a:br>
              <a:rPr lang="en-US" b="1" dirty="0">
                <a:solidFill>
                  <a:schemeClr val="accent4">
                    <a:lumMod val="75000"/>
                  </a:schemeClr>
                </a:solidFill>
              </a:rPr>
            </a:br>
            <a:endParaRPr lang="en-US" dirty="0">
              <a:solidFill>
                <a:schemeClr val="accent4">
                  <a:lumMod val="75000"/>
                </a:schemeClr>
              </a:solidFill>
            </a:endParaRPr>
          </a:p>
        </p:txBody>
      </p:sp>
      <p:graphicFrame>
        <p:nvGraphicFramePr>
          <p:cNvPr id="4" name="Diagram 3">
            <a:extLst>
              <a:ext uri="{FF2B5EF4-FFF2-40B4-BE49-F238E27FC236}">
                <a16:creationId xmlns:a16="http://schemas.microsoft.com/office/drawing/2014/main" id="{D353B895-2EE2-4F1C-8BC6-BBDFA65597C4}"/>
              </a:ext>
            </a:extLst>
          </p:cNvPr>
          <p:cNvGraphicFramePr/>
          <p:nvPr>
            <p:extLst>
              <p:ext uri="{D42A27DB-BD31-4B8C-83A1-F6EECF244321}">
                <p14:modId xmlns:p14="http://schemas.microsoft.com/office/powerpoint/2010/main" val="2740832624"/>
              </p:ext>
            </p:extLst>
          </p:nvPr>
        </p:nvGraphicFramePr>
        <p:xfrm>
          <a:off x="339385" y="1190931"/>
          <a:ext cx="11505611" cy="5533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140930A-6857-4756-9FCF-7C0215AAEB66}"/>
              </a:ext>
            </a:extLst>
          </p:cNvPr>
          <p:cNvSpPr txBox="1"/>
          <p:nvPr/>
        </p:nvSpPr>
        <p:spPr>
          <a:xfrm>
            <a:off x="6668086" y="6527409"/>
            <a:ext cx="4290646" cy="261610"/>
          </a:xfrm>
          <a:prstGeom prst="rect">
            <a:avLst/>
          </a:prstGeom>
          <a:noFill/>
        </p:spPr>
        <p:txBody>
          <a:bodyPr wrap="square" rtlCol="0">
            <a:spAutoFit/>
          </a:bodyPr>
          <a:lstStyle/>
          <a:p>
            <a:r>
              <a:rPr lang="en-US" sz="1100" b="1" dirty="0"/>
              <a:t>REFERENCE</a:t>
            </a:r>
            <a:r>
              <a:rPr lang="en-US" sz="1100" dirty="0"/>
              <a:t>: </a:t>
            </a:r>
            <a:r>
              <a:rPr lang="en-US" sz="1100" dirty="0">
                <a:hlinkClick r:id="rId7">
                  <a:extLst>
                    <a:ext uri="{A12FA001-AC4F-418D-AE19-62706E023703}">
                      <ahyp:hlinkClr xmlns:ahyp="http://schemas.microsoft.com/office/drawing/2018/hyperlinkcolor" val="tx"/>
                    </a:ext>
                  </a:extLst>
                </a:hlinkClick>
              </a:rPr>
              <a:t>https://www.nejm.org/doi/full/10.1056/NEJMra1814259</a:t>
            </a:r>
            <a:endParaRPr lang="en-US" sz="1100" dirty="0"/>
          </a:p>
        </p:txBody>
      </p:sp>
    </p:spTree>
    <p:extLst>
      <p:ext uri="{BB962C8B-B14F-4D97-AF65-F5344CB8AC3E}">
        <p14:creationId xmlns:p14="http://schemas.microsoft.com/office/powerpoint/2010/main" val="100086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8" name="Speech Bubble: Rectangle 47">
            <a:extLst>
              <a:ext uri="{FF2B5EF4-FFF2-40B4-BE49-F238E27FC236}">
                <a16:creationId xmlns:a16="http://schemas.microsoft.com/office/drawing/2014/main" id="{5F1265C5-1D12-49B5-B65D-10B1A32A0D85}"/>
              </a:ext>
            </a:extLst>
          </p:cNvPr>
          <p:cNvSpPr/>
          <p:nvPr/>
        </p:nvSpPr>
        <p:spPr>
          <a:xfrm rot="5400000">
            <a:off x="7682599" y="-651155"/>
            <a:ext cx="2387905" cy="5884141"/>
          </a:xfrm>
          <a:prstGeom prst="wedgeRectCallou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540308-823D-4680-BE6C-8C1D647669DD}"/>
              </a:ext>
            </a:extLst>
          </p:cNvPr>
          <p:cNvSpPr>
            <a:spLocks noGrp="1"/>
          </p:cNvSpPr>
          <p:nvPr>
            <p:ph type="title"/>
          </p:nvPr>
        </p:nvSpPr>
        <p:spPr>
          <a:xfrm>
            <a:off x="240030" y="1"/>
            <a:ext cx="11372850" cy="974058"/>
          </a:xfrm>
        </p:spPr>
        <p:txBody>
          <a:bodyPr>
            <a:normAutofit/>
          </a:bodyPr>
          <a:lstStyle/>
          <a:p>
            <a:pPr algn="ctr"/>
            <a:r>
              <a:rPr lang="en-US" sz="4000" b="1" dirty="0">
                <a:solidFill>
                  <a:schemeClr val="bg1"/>
                </a:solidFill>
              </a:rPr>
              <a:t>COMPONENTS OF ELECTRONIC HEALTH RECORDS</a:t>
            </a:r>
          </a:p>
        </p:txBody>
      </p:sp>
      <p:graphicFrame>
        <p:nvGraphicFramePr>
          <p:cNvPr id="4" name="Content Placeholder 3">
            <a:extLst>
              <a:ext uri="{FF2B5EF4-FFF2-40B4-BE49-F238E27FC236}">
                <a16:creationId xmlns:a16="http://schemas.microsoft.com/office/drawing/2014/main" id="{4F432E87-1D1E-4D02-9314-ECA52314F789}"/>
              </a:ext>
            </a:extLst>
          </p:cNvPr>
          <p:cNvGraphicFramePr>
            <a:graphicFrameLocks noGrp="1"/>
          </p:cNvGraphicFramePr>
          <p:nvPr>
            <p:ph idx="1"/>
            <p:extLst>
              <p:ext uri="{D42A27DB-BD31-4B8C-83A1-F6EECF244321}">
                <p14:modId xmlns:p14="http://schemas.microsoft.com/office/powerpoint/2010/main" val="3906814055"/>
              </p:ext>
            </p:extLst>
          </p:nvPr>
        </p:nvGraphicFramePr>
        <p:xfrm>
          <a:off x="468630" y="1096962"/>
          <a:ext cx="5463540" cy="501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5ADA670-30FA-4C72-92FB-6CB3BBE36A42}"/>
              </a:ext>
            </a:extLst>
          </p:cNvPr>
          <p:cNvSpPr txBox="1"/>
          <p:nvPr/>
        </p:nvSpPr>
        <p:spPr>
          <a:xfrm>
            <a:off x="6534798" y="3587767"/>
            <a:ext cx="4531913"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ADDITIONAL DATA FACTORS (normally not present)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GENOMICS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SOCIAL DETERMINANTS OF HEALTH</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IMAGING DATA – X-RAY/USG/CT/MRI</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PATIENT REPORTED OUTCOMES - PRO</a:t>
            </a:r>
          </a:p>
        </p:txBody>
      </p:sp>
      <p:grpSp>
        <p:nvGrpSpPr>
          <p:cNvPr id="3" name="Group 2">
            <a:extLst>
              <a:ext uri="{FF2B5EF4-FFF2-40B4-BE49-F238E27FC236}">
                <a16:creationId xmlns:a16="http://schemas.microsoft.com/office/drawing/2014/main" id="{889DA73B-854F-4853-8454-8A89E1AD489B}"/>
              </a:ext>
            </a:extLst>
          </p:cNvPr>
          <p:cNvGrpSpPr/>
          <p:nvPr/>
        </p:nvGrpSpPr>
        <p:grpSpPr>
          <a:xfrm>
            <a:off x="1008582" y="1720203"/>
            <a:ext cx="4329228" cy="4307719"/>
            <a:chOff x="1008582" y="1720203"/>
            <a:chExt cx="4329228" cy="4307719"/>
          </a:xfrm>
        </p:grpSpPr>
        <p:pic>
          <p:nvPicPr>
            <p:cNvPr id="7" name="Graphic 6" descr="Medicine">
              <a:extLst>
                <a:ext uri="{FF2B5EF4-FFF2-40B4-BE49-F238E27FC236}">
                  <a16:creationId xmlns:a16="http://schemas.microsoft.com/office/drawing/2014/main" id="{509B2586-8A60-41C0-B22B-DCA81A41BF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61141" y="2298857"/>
              <a:ext cx="453390" cy="453390"/>
            </a:xfrm>
            <a:prstGeom prst="rect">
              <a:avLst/>
            </a:prstGeom>
          </p:spPr>
        </p:pic>
        <p:pic>
          <p:nvPicPr>
            <p:cNvPr id="9" name="Graphic 8" descr="Stethoscope">
              <a:extLst>
                <a:ext uri="{FF2B5EF4-FFF2-40B4-BE49-F238E27FC236}">
                  <a16:creationId xmlns:a16="http://schemas.microsoft.com/office/drawing/2014/main" id="{B2EC571E-A970-4110-9C47-943D8A41EB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27465" y="5041369"/>
              <a:ext cx="425530" cy="425530"/>
            </a:xfrm>
            <a:prstGeom prst="rect">
              <a:avLst/>
            </a:prstGeom>
          </p:spPr>
        </p:pic>
        <p:pic>
          <p:nvPicPr>
            <p:cNvPr id="11" name="Graphic 10" descr="Needle">
              <a:extLst>
                <a:ext uri="{FF2B5EF4-FFF2-40B4-BE49-F238E27FC236}">
                  <a16:creationId xmlns:a16="http://schemas.microsoft.com/office/drawing/2014/main" id="{2F46E92E-824E-4111-BD36-9575B654C7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27465" y="2274602"/>
              <a:ext cx="476250" cy="476250"/>
            </a:xfrm>
            <a:prstGeom prst="rect">
              <a:avLst/>
            </a:prstGeom>
          </p:spPr>
        </p:pic>
        <p:pic>
          <p:nvPicPr>
            <p:cNvPr id="13" name="Graphic 12" descr="Medical">
              <a:extLst>
                <a:ext uri="{FF2B5EF4-FFF2-40B4-BE49-F238E27FC236}">
                  <a16:creationId xmlns:a16="http://schemas.microsoft.com/office/drawing/2014/main" id="{1057ACB2-B5A7-4E0B-9EB4-D462A71C38C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81071" y="5587372"/>
              <a:ext cx="440550" cy="440550"/>
            </a:xfrm>
            <a:prstGeom prst="rect">
              <a:avLst/>
            </a:prstGeom>
          </p:spPr>
        </p:pic>
        <p:pic>
          <p:nvPicPr>
            <p:cNvPr id="15" name="Graphic 14" descr="Heartbeat">
              <a:extLst>
                <a:ext uri="{FF2B5EF4-FFF2-40B4-BE49-F238E27FC236}">
                  <a16:creationId xmlns:a16="http://schemas.microsoft.com/office/drawing/2014/main" id="{5CCC66E0-50B3-41E3-A0D6-5348B78E45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582" y="3699892"/>
              <a:ext cx="455220" cy="455220"/>
            </a:xfrm>
            <a:prstGeom prst="rect">
              <a:avLst/>
            </a:prstGeom>
          </p:spPr>
        </p:pic>
        <p:pic>
          <p:nvPicPr>
            <p:cNvPr id="21" name="Graphic 20" descr="Contract">
              <a:extLst>
                <a:ext uri="{FF2B5EF4-FFF2-40B4-BE49-F238E27FC236}">
                  <a16:creationId xmlns:a16="http://schemas.microsoft.com/office/drawing/2014/main" id="{5EDD2140-5C11-491E-97BF-0C62F80AE38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970061" y="1720203"/>
              <a:ext cx="451560" cy="451560"/>
            </a:xfrm>
            <a:prstGeom prst="rect">
              <a:avLst/>
            </a:prstGeom>
          </p:spPr>
        </p:pic>
        <p:pic>
          <p:nvPicPr>
            <p:cNvPr id="23" name="Picture 22">
              <a:extLst>
                <a:ext uri="{FF2B5EF4-FFF2-40B4-BE49-F238E27FC236}">
                  <a16:creationId xmlns:a16="http://schemas.microsoft.com/office/drawing/2014/main" id="{237F51EE-A0B5-4940-8E99-94A9B620E37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61141" y="5105721"/>
              <a:ext cx="365760" cy="339490"/>
            </a:xfrm>
            <a:prstGeom prst="rect">
              <a:avLst/>
            </a:prstGeom>
          </p:spPr>
        </p:pic>
        <p:pic>
          <p:nvPicPr>
            <p:cNvPr id="25" name="Picture 24">
              <a:extLst>
                <a:ext uri="{FF2B5EF4-FFF2-40B4-BE49-F238E27FC236}">
                  <a16:creationId xmlns:a16="http://schemas.microsoft.com/office/drawing/2014/main" id="{B81538CA-8053-49C6-BDA2-FCF919C0913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48554" y="3699892"/>
              <a:ext cx="389256" cy="390051"/>
            </a:xfrm>
            <a:prstGeom prst="rect">
              <a:avLst/>
            </a:prstGeom>
          </p:spPr>
        </p:pic>
      </p:grpSp>
      <p:sp>
        <p:nvSpPr>
          <p:cNvPr id="33" name="TextBox 32">
            <a:extLst>
              <a:ext uri="{FF2B5EF4-FFF2-40B4-BE49-F238E27FC236}">
                <a16:creationId xmlns:a16="http://schemas.microsoft.com/office/drawing/2014/main" id="{8A4E2909-DCF8-4E6C-AC62-DBB550E276F3}"/>
              </a:ext>
            </a:extLst>
          </p:cNvPr>
          <p:cNvSpPr txBox="1"/>
          <p:nvPr/>
        </p:nvSpPr>
        <p:spPr>
          <a:xfrm>
            <a:off x="6534799" y="1114987"/>
            <a:ext cx="5283823" cy="236988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STANDARD EMR/EHR DATA COMPONENTS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DEMOGRAHICS – Age, Gender, Race, Language, Religion, Insurance, Location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CLINICAL HISTORY – Habits, Past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Dx</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and Observations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MEDICATIONS – Drug NDC, Quantity, Refills, Route, Rx dates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FOOD AND DRUG ALLERGIES – Allergen, Reaction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Desc</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Severity, Dates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VISITS TO ER AND OPD – Date/Time, Encounter Type, Provider Info</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INPATIENT ADMISSIONS – Date/Time, Source, Discharge Code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PRIMARY DIAGNOSES AND COMORBIDITIES – ICD9/10, SNOMED</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PROCEDURES AND SURGERIES – Procedure codes and ICD codes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LABORATORY RESULTS – LOINC, Date/Time, Reference Range, Value, UOM</a:t>
            </a:r>
            <a:b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Standard dictionaries: ICD9/10, SNOMED-CT, NDC, LOINC, NPI</a:t>
            </a:r>
          </a:p>
        </p:txBody>
      </p:sp>
      <p:grpSp>
        <p:nvGrpSpPr>
          <p:cNvPr id="49" name="Group 48">
            <a:extLst>
              <a:ext uri="{FF2B5EF4-FFF2-40B4-BE49-F238E27FC236}">
                <a16:creationId xmlns:a16="http://schemas.microsoft.com/office/drawing/2014/main" id="{5E2937CC-7DA0-4439-9A23-B1A32EAAE482}"/>
              </a:ext>
            </a:extLst>
          </p:cNvPr>
          <p:cNvGrpSpPr/>
          <p:nvPr/>
        </p:nvGrpSpPr>
        <p:grpSpPr>
          <a:xfrm>
            <a:off x="6421191" y="4805914"/>
            <a:ext cx="4645521" cy="1121984"/>
            <a:chOff x="7037337" y="3714387"/>
            <a:chExt cx="4645521" cy="1121984"/>
          </a:xfrm>
        </p:grpSpPr>
        <p:grpSp>
          <p:nvGrpSpPr>
            <p:cNvPr id="32" name="Group 31">
              <a:extLst>
                <a:ext uri="{FF2B5EF4-FFF2-40B4-BE49-F238E27FC236}">
                  <a16:creationId xmlns:a16="http://schemas.microsoft.com/office/drawing/2014/main" id="{1F65AB9D-A6A3-48C2-8523-EA7CAF7955D2}"/>
                </a:ext>
              </a:extLst>
            </p:cNvPr>
            <p:cNvGrpSpPr/>
            <p:nvPr/>
          </p:nvGrpSpPr>
          <p:grpSpPr>
            <a:xfrm>
              <a:off x="7037337" y="3714387"/>
              <a:ext cx="2265936" cy="1086095"/>
              <a:chOff x="5560849" y="2893849"/>
              <a:chExt cx="2265936" cy="1086095"/>
            </a:xfrm>
          </p:grpSpPr>
          <p:grpSp>
            <p:nvGrpSpPr>
              <p:cNvPr id="26" name="Group 25">
                <a:extLst>
                  <a:ext uri="{FF2B5EF4-FFF2-40B4-BE49-F238E27FC236}">
                    <a16:creationId xmlns:a16="http://schemas.microsoft.com/office/drawing/2014/main" id="{ED04504D-3661-40B5-B95F-8515762B9AB8}"/>
                  </a:ext>
                </a:extLst>
              </p:cNvPr>
              <p:cNvGrpSpPr/>
              <p:nvPr/>
            </p:nvGrpSpPr>
            <p:grpSpPr>
              <a:xfrm>
                <a:off x="5560849" y="2893849"/>
                <a:ext cx="1070301" cy="1070301"/>
                <a:chOff x="3982185" y="1839165"/>
                <a:chExt cx="1070301" cy="1070301"/>
              </a:xfrm>
            </p:grpSpPr>
            <p:sp>
              <p:nvSpPr>
                <p:cNvPr id="27" name="Oval 26">
                  <a:extLst>
                    <a:ext uri="{FF2B5EF4-FFF2-40B4-BE49-F238E27FC236}">
                      <a16:creationId xmlns:a16="http://schemas.microsoft.com/office/drawing/2014/main" id="{255B8FF0-7A69-4CCF-9D59-EE5EE4BF5721}"/>
                    </a:ext>
                  </a:extLst>
                </p:cNvPr>
                <p:cNvSpPr/>
                <p:nvPr/>
              </p:nvSpPr>
              <p:spPr>
                <a:xfrm>
                  <a:off x="3982185" y="1839165"/>
                  <a:ext cx="1070301" cy="1070301"/>
                </a:xfrm>
                <a:prstGeom prst="ellipse">
                  <a:avLst/>
                </a:prstGeom>
                <a:solidFill>
                  <a:schemeClr val="accent2">
                    <a:lumMod val="75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8" name="Oval 4">
                  <a:extLst>
                    <a:ext uri="{FF2B5EF4-FFF2-40B4-BE49-F238E27FC236}">
                      <a16:creationId xmlns:a16="http://schemas.microsoft.com/office/drawing/2014/main" id="{70E51FC4-204C-45FC-B679-5CEAFFD70B90}"/>
                    </a:ext>
                  </a:extLst>
                </p:cNvPr>
                <p:cNvSpPr txBox="1"/>
                <p:nvPr/>
              </p:nvSpPr>
              <p:spPr>
                <a:xfrm>
                  <a:off x="4138927" y="199590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GENOMICS</a:t>
                  </a:r>
                </a:p>
              </p:txBody>
            </p:sp>
          </p:grpSp>
          <p:grpSp>
            <p:nvGrpSpPr>
              <p:cNvPr id="29" name="Group 28">
                <a:extLst>
                  <a:ext uri="{FF2B5EF4-FFF2-40B4-BE49-F238E27FC236}">
                    <a16:creationId xmlns:a16="http://schemas.microsoft.com/office/drawing/2014/main" id="{63F53372-70AF-4B03-BB56-A20CF98B25B6}"/>
                  </a:ext>
                </a:extLst>
              </p:cNvPr>
              <p:cNvGrpSpPr/>
              <p:nvPr/>
            </p:nvGrpSpPr>
            <p:grpSpPr>
              <a:xfrm>
                <a:off x="6756484" y="2909643"/>
                <a:ext cx="1070301" cy="1070301"/>
                <a:chOff x="3982185" y="2193495"/>
                <a:chExt cx="1070301" cy="1070301"/>
              </a:xfrm>
            </p:grpSpPr>
            <p:sp>
              <p:nvSpPr>
                <p:cNvPr id="30" name="Oval 29">
                  <a:extLst>
                    <a:ext uri="{FF2B5EF4-FFF2-40B4-BE49-F238E27FC236}">
                      <a16:creationId xmlns:a16="http://schemas.microsoft.com/office/drawing/2014/main" id="{2C82C861-4FA0-483A-855D-D4E738F7B241}"/>
                    </a:ext>
                  </a:extLst>
                </p:cNvPr>
                <p:cNvSpPr/>
                <p:nvPr/>
              </p:nvSpPr>
              <p:spPr>
                <a:xfrm>
                  <a:off x="3982185" y="2193495"/>
                  <a:ext cx="1070301" cy="1070301"/>
                </a:xfrm>
                <a:prstGeom prst="ellipse">
                  <a:avLst/>
                </a:prstGeom>
                <a:solidFill>
                  <a:schemeClr val="bg1">
                    <a:lumMod val="65000"/>
                    <a:lumOff val="35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C3A6BB1A-49D0-47EA-8443-F8E93D05F2DE}"/>
                    </a:ext>
                  </a:extLst>
                </p:cNvPr>
                <p:cNvSpPr txBox="1"/>
                <p:nvPr/>
              </p:nvSpPr>
              <p:spPr>
                <a:xfrm>
                  <a:off x="4138927" y="232737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schemeClr val="tx1">
                          <a:lumMod val="95000"/>
                          <a:lumOff val="5000"/>
                        </a:schemeClr>
                      </a:solidFill>
                      <a:effectLst/>
                      <a:uLnTx/>
                      <a:uFillTx/>
                      <a:latin typeface="Calibri" panose="020F0502020204030204"/>
                      <a:ea typeface="+mn-ea"/>
                      <a:cs typeface="+mn-cs"/>
                    </a:rPr>
                    <a:t>IMAGING</a:t>
                  </a:r>
                </a:p>
              </p:txBody>
            </p:sp>
          </p:grpSp>
          <p:pic>
            <p:nvPicPr>
              <p:cNvPr id="17" name="Graphic 16" descr="Brain in head">
                <a:extLst>
                  <a:ext uri="{FF2B5EF4-FFF2-40B4-BE49-F238E27FC236}">
                    <a16:creationId xmlns:a16="http://schemas.microsoft.com/office/drawing/2014/main" id="{9D49FEA6-183C-4606-8BEB-9524291F9AD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069556" y="3470338"/>
                <a:ext cx="465525" cy="465525"/>
              </a:xfrm>
              <a:prstGeom prst="rect">
                <a:avLst/>
              </a:prstGeom>
            </p:spPr>
          </p:pic>
          <p:pic>
            <p:nvPicPr>
              <p:cNvPr id="19" name="Graphic 18" descr="DNA">
                <a:extLst>
                  <a:ext uri="{FF2B5EF4-FFF2-40B4-BE49-F238E27FC236}">
                    <a16:creationId xmlns:a16="http://schemas.microsoft.com/office/drawing/2014/main" id="{DB0F6DD0-6A97-4863-B466-5D7C25B295E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906429" y="3518070"/>
                <a:ext cx="379139" cy="379139"/>
              </a:xfrm>
              <a:prstGeom prst="rect">
                <a:avLst/>
              </a:prstGeom>
            </p:spPr>
          </p:pic>
        </p:grpSp>
        <p:grpSp>
          <p:nvGrpSpPr>
            <p:cNvPr id="47" name="Group 46">
              <a:extLst>
                <a:ext uri="{FF2B5EF4-FFF2-40B4-BE49-F238E27FC236}">
                  <a16:creationId xmlns:a16="http://schemas.microsoft.com/office/drawing/2014/main" id="{73D6B99B-4A30-4DF7-A4BB-93913A8EBD8B}"/>
                </a:ext>
              </a:extLst>
            </p:cNvPr>
            <p:cNvGrpSpPr/>
            <p:nvPr/>
          </p:nvGrpSpPr>
          <p:grpSpPr>
            <a:xfrm>
              <a:off x="9416922" y="3730181"/>
              <a:ext cx="2265936" cy="1106190"/>
              <a:chOff x="9416922" y="3730181"/>
              <a:chExt cx="2265936" cy="1106190"/>
            </a:xfrm>
          </p:grpSpPr>
          <p:grpSp>
            <p:nvGrpSpPr>
              <p:cNvPr id="34" name="Group 33">
                <a:extLst>
                  <a:ext uri="{FF2B5EF4-FFF2-40B4-BE49-F238E27FC236}">
                    <a16:creationId xmlns:a16="http://schemas.microsoft.com/office/drawing/2014/main" id="{BD89B96C-4474-4B0F-A246-84B87A9B696B}"/>
                  </a:ext>
                </a:extLst>
              </p:cNvPr>
              <p:cNvGrpSpPr/>
              <p:nvPr/>
            </p:nvGrpSpPr>
            <p:grpSpPr>
              <a:xfrm>
                <a:off x="9416922" y="3730181"/>
                <a:ext cx="2265936" cy="1086095"/>
                <a:chOff x="5560849" y="2893849"/>
                <a:chExt cx="2265936" cy="1086095"/>
              </a:xfrm>
            </p:grpSpPr>
            <p:grpSp>
              <p:nvGrpSpPr>
                <p:cNvPr id="35" name="Group 34">
                  <a:extLst>
                    <a:ext uri="{FF2B5EF4-FFF2-40B4-BE49-F238E27FC236}">
                      <a16:creationId xmlns:a16="http://schemas.microsoft.com/office/drawing/2014/main" id="{604842EE-3A38-4927-882F-87290C93690C}"/>
                    </a:ext>
                  </a:extLst>
                </p:cNvPr>
                <p:cNvGrpSpPr/>
                <p:nvPr/>
              </p:nvGrpSpPr>
              <p:grpSpPr>
                <a:xfrm>
                  <a:off x="5560849" y="2893849"/>
                  <a:ext cx="1070301" cy="1070301"/>
                  <a:chOff x="3982185" y="1839165"/>
                  <a:chExt cx="1070301" cy="1070301"/>
                </a:xfrm>
              </p:grpSpPr>
              <p:sp>
                <p:nvSpPr>
                  <p:cNvPr id="41" name="Oval 40">
                    <a:extLst>
                      <a:ext uri="{FF2B5EF4-FFF2-40B4-BE49-F238E27FC236}">
                        <a16:creationId xmlns:a16="http://schemas.microsoft.com/office/drawing/2014/main" id="{AB76542F-67FD-41D0-9F77-F6138BBAB045}"/>
                      </a:ext>
                    </a:extLst>
                  </p:cNvPr>
                  <p:cNvSpPr/>
                  <p:nvPr/>
                </p:nvSpPr>
                <p:spPr>
                  <a:xfrm>
                    <a:off x="3982185" y="1839165"/>
                    <a:ext cx="1070301" cy="1070301"/>
                  </a:xfrm>
                  <a:prstGeom prst="ellipse">
                    <a:avLst/>
                  </a:prstGeom>
                  <a:solidFill>
                    <a:schemeClr val="accent5">
                      <a:lumMod val="75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2" name="Oval 4">
                    <a:extLst>
                      <a:ext uri="{FF2B5EF4-FFF2-40B4-BE49-F238E27FC236}">
                        <a16:creationId xmlns:a16="http://schemas.microsoft.com/office/drawing/2014/main" id="{ECA7702E-3529-41D6-8612-29E4B6BB1CE0}"/>
                      </a:ext>
                    </a:extLst>
                  </p:cNvPr>
                  <p:cNvSpPr txBox="1"/>
                  <p:nvPr/>
                </p:nvSpPr>
                <p:spPr>
                  <a:xfrm>
                    <a:off x="4138927" y="199590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err="1">
                        <a:ln>
                          <a:noFill/>
                        </a:ln>
                        <a:solidFill>
                          <a:prstClr val="white"/>
                        </a:solidFill>
                        <a:effectLst/>
                        <a:uLnTx/>
                        <a:uFillTx/>
                        <a:latin typeface="Calibri" panose="020F0502020204030204"/>
                        <a:ea typeface="+mn-ea"/>
                        <a:cs typeface="+mn-cs"/>
                      </a:rPr>
                      <a:t>SDoH</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6" name="Group 35">
                  <a:extLst>
                    <a:ext uri="{FF2B5EF4-FFF2-40B4-BE49-F238E27FC236}">
                      <a16:creationId xmlns:a16="http://schemas.microsoft.com/office/drawing/2014/main" id="{5705D039-9DB7-4BA6-B1B8-C446D59E3900}"/>
                    </a:ext>
                  </a:extLst>
                </p:cNvPr>
                <p:cNvGrpSpPr/>
                <p:nvPr/>
              </p:nvGrpSpPr>
              <p:grpSpPr>
                <a:xfrm>
                  <a:off x="6756484" y="2909643"/>
                  <a:ext cx="1070301" cy="1070301"/>
                  <a:chOff x="3982185" y="2193495"/>
                  <a:chExt cx="1070301" cy="1070301"/>
                </a:xfrm>
              </p:grpSpPr>
              <p:sp>
                <p:nvSpPr>
                  <p:cNvPr id="39" name="Oval 38">
                    <a:extLst>
                      <a:ext uri="{FF2B5EF4-FFF2-40B4-BE49-F238E27FC236}">
                        <a16:creationId xmlns:a16="http://schemas.microsoft.com/office/drawing/2014/main" id="{693436A0-DC55-4312-8A20-CAE0959F24F5}"/>
                      </a:ext>
                    </a:extLst>
                  </p:cNvPr>
                  <p:cNvSpPr/>
                  <p:nvPr/>
                </p:nvSpPr>
                <p:spPr>
                  <a:xfrm>
                    <a:off x="3982185" y="2193495"/>
                    <a:ext cx="1070301" cy="1070301"/>
                  </a:xfrm>
                  <a:prstGeom prst="ellipse">
                    <a:avLst/>
                  </a:prstGeom>
                  <a:solidFill>
                    <a:srgbClr val="00B050"/>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0" name="Oval 4">
                    <a:extLst>
                      <a:ext uri="{FF2B5EF4-FFF2-40B4-BE49-F238E27FC236}">
                        <a16:creationId xmlns:a16="http://schemas.microsoft.com/office/drawing/2014/main" id="{D00DAC8F-8CF2-47C6-A9E1-B2D5D97C3080}"/>
                      </a:ext>
                    </a:extLst>
                  </p:cNvPr>
                  <p:cNvSpPr txBox="1"/>
                  <p:nvPr/>
                </p:nvSpPr>
                <p:spPr>
                  <a:xfrm>
                    <a:off x="4138927" y="232737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OUTCOMES</a:t>
                    </a:r>
                  </a:p>
                </p:txBody>
              </p:sp>
            </p:grpSp>
          </p:grpSp>
          <p:pic>
            <p:nvPicPr>
              <p:cNvPr id="44" name="Graphic 43" descr="Group">
                <a:extLst>
                  <a:ext uri="{FF2B5EF4-FFF2-40B4-BE49-F238E27FC236}">
                    <a16:creationId xmlns:a16="http://schemas.microsoft.com/office/drawing/2014/main" id="{740437B7-09D7-424F-A7F8-A829A81386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692598" y="4281125"/>
                <a:ext cx="555246" cy="555246"/>
              </a:xfrm>
              <a:prstGeom prst="rect">
                <a:avLst/>
              </a:prstGeom>
            </p:spPr>
          </p:pic>
          <p:pic>
            <p:nvPicPr>
              <p:cNvPr id="46" name="Graphic 45" descr="Walk">
                <a:extLst>
                  <a:ext uri="{FF2B5EF4-FFF2-40B4-BE49-F238E27FC236}">
                    <a16:creationId xmlns:a16="http://schemas.microsoft.com/office/drawing/2014/main" id="{CFB8D125-F6C4-4358-ACDD-373E0EF2A4C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956259" y="4364825"/>
                <a:ext cx="365760" cy="341622"/>
              </a:xfrm>
              <a:prstGeom prst="rect">
                <a:avLst/>
              </a:prstGeom>
            </p:spPr>
          </p:pic>
        </p:grpSp>
      </p:grpSp>
    </p:spTree>
    <p:extLst>
      <p:ext uri="{BB962C8B-B14F-4D97-AF65-F5344CB8AC3E}">
        <p14:creationId xmlns:p14="http://schemas.microsoft.com/office/powerpoint/2010/main" val="258200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F51200-E7E1-41AC-A26B-477311FE7C30}"/>
              </a:ext>
            </a:extLst>
          </p:cNvPr>
          <p:cNvSpPr>
            <a:spLocks noGrp="1"/>
          </p:cNvSpPr>
          <p:nvPr>
            <p:ph type="title"/>
          </p:nvPr>
        </p:nvSpPr>
        <p:spPr>
          <a:xfrm>
            <a:off x="838200" y="307975"/>
            <a:ext cx="10515600" cy="857885"/>
          </a:xfrm>
        </p:spPr>
        <p:txBody>
          <a:bodyPr>
            <a:normAutofit/>
          </a:bodyPr>
          <a:lstStyle/>
          <a:p>
            <a:pPr algn="ctr"/>
            <a:r>
              <a:rPr lang="en-US" b="1" dirty="0"/>
              <a:t>COMPLETE PICTURE - POSSIBLE DATA SOURCES</a:t>
            </a:r>
          </a:p>
        </p:txBody>
      </p:sp>
      <p:sp>
        <p:nvSpPr>
          <p:cNvPr id="5" name="TextBox 4">
            <a:extLst>
              <a:ext uri="{FF2B5EF4-FFF2-40B4-BE49-F238E27FC236}">
                <a16:creationId xmlns:a16="http://schemas.microsoft.com/office/drawing/2014/main" id="{C6076FE6-147E-4267-9AB8-B279EF2C00AB}"/>
              </a:ext>
            </a:extLst>
          </p:cNvPr>
          <p:cNvSpPr txBox="1"/>
          <p:nvPr/>
        </p:nvSpPr>
        <p:spPr>
          <a:xfrm>
            <a:off x="8408059" y="3486363"/>
            <a:ext cx="3255872" cy="2739211"/>
          </a:xfrm>
          <a:prstGeom prst="rect">
            <a:avLst/>
          </a:prstGeom>
          <a:noFill/>
        </p:spPr>
        <p:txBody>
          <a:bodyPr wrap="square" rtlCol="0">
            <a:spAutoFit/>
          </a:bodyPr>
          <a:lstStyle/>
          <a:p>
            <a:r>
              <a:rPr lang="en-US" sz="1600" b="1" dirty="0"/>
              <a:t>CLINICAL OUTCOMES</a:t>
            </a:r>
          </a:p>
          <a:p>
            <a:r>
              <a:rPr lang="en-US" sz="1200" dirty="0"/>
              <a:t>Most EHR systems have very detailed clinical information about encounters, but they lack clear clinical outcomes related information. Important outcomes related information can be as follows:</a:t>
            </a:r>
          </a:p>
          <a:p>
            <a:pPr marL="285750" indent="-285750">
              <a:buFont typeface="Wingdings" panose="05000000000000000000" pitchFamily="2" charset="2"/>
              <a:buChar char="§"/>
            </a:pPr>
            <a:r>
              <a:rPr lang="en-US" sz="1200" dirty="0"/>
              <a:t>Cure/remission – tracking of symptoms vs serum tumor markers </a:t>
            </a:r>
          </a:p>
          <a:p>
            <a:pPr marL="285750" indent="-285750">
              <a:buFont typeface="Wingdings" panose="05000000000000000000" pitchFamily="2" charset="2"/>
              <a:buChar char="§"/>
            </a:pPr>
            <a:r>
              <a:rPr lang="en-US" sz="1200" dirty="0"/>
              <a:t>Hi-Res Imaging techniques</a:t>
            </a:r>
          </a:p>
          <a:p>
            <a:pPr marL="285750" indent="-285750">
              <a:buFont typeface="Wingdings" panose="05000000000000000000" pitchFamily="2" charset="2"/>
              <a:buChar char="§"/>
            </a:pPr>
            <a:r>
              <a:rPr lang="en-US" sz="1200" dirty="0"/>
              <a:t>Patient Reported Outcomes</a:t>
            </a:r>
          </a:p>
          <a:p>
            <a:pPr marL="285750" indent="-285750">
              <a:buFont typeface="Wingdings" panose="05000000000000000000" pitchFamily="2" charset="2"/>
              <a:buChar char="§"/>
            </a:pPr>
            <a:r>
              <a:rPr lang="en-US" sz="1200" dirty="0"/>
              <a:t>Various QoL surveys and questionnaires</a:t>
            </a:r>
          </a:p>
          <a:p>
            <a:pPr marL="285750" indent="-285750">
              <a:buFont typeface="Wingdings" panose="05000000000000000000" pitchFamily="2" charset="2"/>
              <a:buChar char="§"/>
            </a:pPr>
            <a:r>
              <a:rPr lang="en-US" sz="1200" dirty="0"/>
              <a:t>Functional/Performance Status scales like ECOG and </a:t>
            </a:r>
            <a:r>
              <a:rPr lang="en-US" sz="1200" dirty="0" err="1"/>
              <a:t>Karnofsky</a:t>
            </a:r>
            <a:endParaRPr lang="en-US" sz="1200" dirty="0"/>
          </a:p>
          <a:p>
            <a:pPr marL="285750" indent="-285750">
              <a:buFont typeface="Wingdings" panose="05000000000000000000" pitchFamily="2" charset="2"/>
              <a:buChar char="§"/>
            </a:pPr>
            <a:r>
              <a:rPr lang="en-US" sz="1200" dirty="0"/>
              <a:t>Palliative care related patient experience </a:t>
            </a:r>
          </a:p>
          <a:p>
            <a:pPr marL="171450" indent="-171450">
              <a:buFont typeface="Wingdings" panose="05000000000000000000" pitchFamily="2" charset="2"/>
              <a:buChar char="§"/>
            </a:pPr>
            <a:endParaRPr lang="en-US" sz="1200" dirty="0"/>
          </a:p>
        </p:txBody>
      </p:sp>
      <p:sp>
        <p:nvSpPr>
          <p:cNvPr id="6" name="TextBox 5">
            <a:extLst>
              <a:ext uri="{FF2B5EF4-FFF2-40B4-BE49-F238E27FC236}">
                <a16:creationId xmlns:a16="http://schemas.microsoft.com/office/drawing/2014/main" id="{5EE28F17-5148-4EF1-9856-9F00B86667BE}"/>
              </a:ext>
            </a:extLst>
          </p:cNvPr>
          <p:cNvSpPr txBox="1"/>
          <p:nvPr/>
        </p:nvSpPr>
        <p:spPr>
          <a:xfrm>
            <a:off x="4389120" y="3486363"/>
            <a:ext cx="3431583" cy="2554545"/>
          </a:xfrm>
          <a:prstGeom prst="rect">
            <a:avLst/>
          </a:prstGeom>
          <a:noFill/>
        </p:spPr>
        <p:txBody>
          <a:bodyPr wrap="square" rtlCol="0">
            <a:spAutoFit/>
          </a:bodyPr>
          <a:lstStyle/>
          <a:p>
            <a:r>
              <a:rPr lang="en-US" sz="1600" b="1" dirty="0"/>
              <a:t>SOCIAL DETERMINANTS</a:t>
            </a:r>
          </a:p>
          <a:p>
            <a:r>
              <a:rPr lang="en-US" sz="1200" dirty="0"/>
              <a:t>Social Determinants of Health are the conditions in which people are born, grow, live, work and age. </a:t>
            </a:r>
          </a:p>
          <a:p>
            <a:r>
              <a:rPr lang="en-US" sz="1200" dirty="0"/>
              <a:t>Broadly they can be as below:</a:t>
            </a:r>
          </a:p>
          <a:p>
            <a:pPr marL="285750" indent="-285750">
              <a:buFont typeface="Wingdings" panose="05000000000000000000" pitchFamily="2" charset="2"/>
              <a:buChar char="§"/>
            </a:pPr>
            <a:r>
              <a:rPr lang="en-US" sz="1200" dirty="0"/>
              <a:t>Socio-economic status and Family Income</a:t>
            </a:r>
          </a:p>
          <a:p>
            <a:pPr marL="285750" indent="-285750">
              <a:buFont typeface="Wingdings" panose="05000000000000000000" pitchFamily="2" charset="2"/>
              <a:buChar char="§"/>
            </a:pPr>
            <a:r>
              <a:rPr lang="en-US" sz="1200" dirty="0"/>
              <a:t>Educational status</a:t>
            </a:r>
          </a:p>
          <a:p>
            <a:pPr marL="285750" indent="-285750">
              <a:buFont typeface="Wingdings" panose="05000000000000000000" pitchFamily="2" charset="2"/>
              <a:buChar char="§"/>
            </a:pPr>
            <a:r>
              <a:rPr lang="en-US" sz="1200" dirty="0"/>
              <a:t>Job security, Working conditions</a:t>
            </a:r>
          </a:p>
          <a:p>
            <a:pPr marL="285750" indent="-285750">
              <a:buFont typeface="Wingdings" panose="05000000000000000000" pitchFamily="2" charset="2"/>
              <a:buChar char="§"/>
            </a:pPr>
            <a:r>
              <a:rPr lang="en-US" sz="1200" dirty="0"/>
              <a:t>Early childhood development</a:t>
            </a:r>
          </a:p>
          <a:p>
            <a:pPr marL="285750" indent="-285750">
              <a:buFont typeface="Wingdings" panose="05000000000000000000" pitchFamily="2" charset="2"/>
              <a:buChar char="§"/>
            </a:pPr>
            <a:r>
              <a:rPr lang="en-US" sz="1200" dirty="0"/>
              <a:t>Food and housing conditions</a:t>
            </a:r>
          </a:p>
          <a:p>
            <a:pPr marL="285750" indent="-285750">
              <a:buFont typeface="Wingdings" panose="05000000000000000000" pitchFamily="2" charset="2"/>
              <a:buChar char="§"/>
            </a:pPr>
            <a:r>
              <a:rPr lang="en-US" sz="1200" dirty="0"/>
              <a:t>Social Inclusion/Exclusion</a:t>
            </a:r>
          </a:p>
          <a:p>
            <a:pPr marL="285750" indent="-285750">
              <a:buFont typeface="Wingdings" panose="05000000000000000000" pitchFamily="2" charset="2"/>
              <a:buChar char="§"/>
            </a:pPr>
            <a:r>
              <a:rPr lang="en-US" sz="1200" dirty="0"/>
              <a:t>Social Safety network</a:t>
            </a:r>
          </a:p>
          <a:p>
            <a:pPr marL="285750" indent="-285750">
              <a:buFont typeface="Wingdings" panose="05000000000000000000" pitchFamily="2" charset="2"/>
              <a:buChar char="§"/>
            </a:pPr>
            <a:r>
              <a:rPr lang="en-US" sz="1200" dirty="0"/>
              <a:t>Disability status</a:t>
            </a:r>
          </a:p>
          <a:p>
            <a:pPr marL="285750" indent="-285750">
              <a:buFont typeface="Wingdings" panose="05000000000000000000" pitchFamily="2" charset="2"/>
              <a:buChar char="§"/>
            </a:pPr>
            <a:r>
              <a:rPr lang="en-US" sz="1200" dirty="0"/>
              <a:t>Healthcare services and accessibility</a:t>
            </a:r>
          </a:p>
        </p:txBody>
      </p:sp>
      <p:sp>
        <p:nvSpPr>
          <p:cNvPr id="7" name="TextBox 6">
            <a:extLst>
              <a:ext uri="{FF2B5EF4-FFF2-40B4-BE49-F238E27FC236}">
                <a16:creationId xmlns:a16="http://schemas.microsoft.com/office/drawing/2014/main" id="{735FC02B-A042-4A81-B686-B9640404F99B}"/>
              </a:ext>
            </a:extLst>
          </p:cNvPr>
          <p:cNvSpPr txBox="1"/>
          <p:nvPr/>
        </p:nvSpPr>
        <p:spPr>
          <a:xfrm>
            <a:off x="434340" y="3524207"/>
            <a:ext cx="3367425" cy="2554545"/>
          </a:xfrm>
          <a:prstGeom prst="rect">
            <a:avLst/>
          </a:prstGeom>
          <a:noFill/>
        </p:spPr>
        <p:txBody>
          <a:bodyPr wrap="square" rtlCol="0">
            <a:spAutoFit/>
          </a:bodyPr>
          <a:lstStyle/>
          <a:p>
            <a:r>
              <a:rPr lang="en-US" sz="1600" b="1" dirty="0"/>
              <a:t>GENOMIC DATA</a:t>
            </a:r>
          </a:p>
          <a:p>
            <a:r>
              <a:rPr lang="en-US" sz="1200" dirty="0"/>
              <a:t>Huge volume and different arrays of genomic data are available related to cancer. Some of the are as below:</a:t>
            </a:r>
          </a:p>
          <a:p>
            <a:pPr marL="285750" indent="-285750">
              <a:buFont typeface="Wingdings" panose="05000000000000000000" pitchFamily="2" charset="2"/>
              <a:buChar char="§"/>
            </a:pPr>
            <a:r>
              <a:rPr lang="en-US" sz="1200" dirty="0"/>
              <a:t>Chromosomal abnormalities</a:t>
            </a:r>
          </a:p>
          <a:p>
            <a:pPr marL="285750" indent="-285750">
              <a:buFont typeface="Wingdings" panose="05000000000000000000" pitchFamily="2" charset="2"/>
              <a:buChar char="§"/>
            </a:pPr>
            <a:r>
              <a:rPr lang="en-US" sz="1200" dirty="0"/>
              <a:t>Acquired mutations characterization</a:t>
            </a:r>
          </a:p>
          <a:p>
            <a:pPr marL="285750" indent="-285750">
              <a:buFont typeface="Wingdings" panose="05000000000000000000" pitchFamily="2" charset="2"/>
              <a:buChar char="§"/>
            </a:pPr>
            <a:r>
              <a:rPr lang="en-US" sz="1200" dirty="0"/>
              <a:t>Cancer risk factors and their genetic basis</a:t>
            </a:r>
            <a:br>
              <a:rPr lang="en-US" sz="1200" dirty="0"/>
            </a:br>
            <a:r>
              <a:rPr lang="en-US" sz="1200" dirty="0"/>
              <a:t>(Smoking and Lung Cancer )</a:t>
            </a:r>
          </a:p>
          <a:p>
            <a:pPr marL="285750" indent="-285750">
              <a:buFont typeface="Wingdings" panose="05000000000000000000" pitchFamily="2" charset="2"/>
              <a:buChar char="§"/>
            </a:pPr>
            <a:r>
              <a:rPr lang="en-US" sz="1200" dirty="0"/>
              <a:t>DNA Microarrays:</a:t>
            </a:r>
          </a:p>
          <a:p>
            <a:pPr marL="742950" lvl="1" indent="-285750">
              <a:buFont typeface="Wingdings" panose="05000000000000000000" pitchFamily="2" charset="2"/>
              <a:buChar char="§"/>
            </a:pPr>
            <a:r>
              <a:rPr lang="en-US" sz="1200" dirty="0"/>
              <a:t>Differential expression for diagnosis</a:t>
            </a:r>
          </a:p>
          <a:p>
            <a:pPr marL="742950" lvl="1" indent="-285750">
              <a:buFont typeface="Wingdings" panose="05000000000000000000" pitchFamily="2" charset="2"/>
              <a:buChar char="§"/>
            </a:pPr>
            <a:r>
              <a:rPr lang="en-US" sz="1200" dirty="0"/>
              <a:t>Treatment response</a:t>
            </a:r>
          </a:p>
          <a:p>
            <a:pPr marL="742950" lvl="1" indent="-285750">
              <a:buFont typeface="Wingdings" panose="05000000000000000000" pitchFamily="2" charset="2"/>
              <a:buChar char="§"/>
            </a:pPr>
            <a:r>
              <a:rPr lang="en-US" sz="1200" dirty="0"/>
              <a:t>Cancer progression </a:t>
            </a:r>
          </a:p>
          <a:p>
            <a:endParaRPr lang="en-US" sz="1200" dirty="0"/>
          </a:p>
        </p:txBody>
      </p:sp>
      <p:cxnSp>
        <p:nvCxnSpPr>
          <p:cNvPr id="8" name="Straight Connector 7">
            <a:extLst>
              <a:ext uri="{FF2B5EF4-FFF2-40B4-BE49-F238E27FC236}">
                <a16:creationId xmlns:a16="http://schemas.microsoft.com/office/drawing/2014/main" id="{6DE494CF-2B18-41F8-9EEF-35B8CD3F4E9D}"/>
              </a:ext>
            </a:extLst>
          </p:cNvPr>
          <p:cNvCxnSpPr>
            <a:cxnSpLocks/>
          </p:cNvCxnSpPr>
          <p:nvPr/>
        </p:nvCxnSpPr>
        <p:spPr>
          <a:xfrm>
            <a:off x="4140463" y="1245870"/>
            <a:ext cx="0" cy="44919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38E6FE-C2C1-41E2-A1A8-071AE60D204F}"/>
              </a:ext>
            </a:extLst>
          </p:cNvPr>
          <p:cNvCxnSpPr>
            <a:cxnSpLocks/>
          </p:cNvCxnSpPr>
          <p:nvPr/>
        </p:nvCxnSpPr>
        <p:spPr>
          <a:xfrm>
            <a:off x="8147411" y="1245870"/>
            <a:ext cx="0" cy="446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Related image">
            <a:extLst>
              <a:ext uri="{FF2B5EF4-FFF2-40B4-BE49-F238E27FC236}">
                <a16:creationId xmlns:a16="http://schemas.microsoft.com/office/drawing/2014/main" id="{6F0DAA43-0897-4FBF-ADAD-2B60170714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78"/>
          <a:stretch/>
        </p:blipFill>
        <p:spPr bwMode="auto">
          <a:xfrm>
            <a:off x="434340" y="1348000"/>
            <a:ext cx="3711013" cy="1993583"/>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A500A8B-DE05-4B9B-9E3B-BD69DFD6E53A}"/>
              </a:ext>
            </a:extLst>
          </p:cNvPr>
          <p:cNvPicPr>
            <a:picLocks noChangeAspect="1"/>
          </p:cNvPicPr>
          <p:nvPr/>
        </p:nvPicPr>
        <p:blipFill rotWithShape="1">
          <a:blip r:embed="rId3">
            <a:extLst>
              <a:ext uri="{28A0092B-C50C-407E-A947-70E740481C1C}">
                <a14:useLocalDpi xmlns:a14="http://schemas.microsoft.com/office/drawing/2010/main" val="0"/>
              </a:ext>
            </a:extLst>
          </a:blip>
          <a:srcRect l="10310" t="31666" r="22665" b="34500"/>
          <a:stretch/>
        </p:blipFill>
        <p:spPr>
          <a:xfrm>
            <a:off x="4145354" y="1349745"/>
            <a:ext cx="4002057" cy="1991838"/>
          </a:xfrm>
          <a:prstGeom prst="rect">
            <a:avLst/>
          </a:prstGeom>
          <a:ln>
            <a:solidFill>
              <a:schemeClr val="accent1">
                <a:lumMod val="75000"/>
              </a:schemeClr>
            </a:solidFill>
          </a:ln>
        </p:spPr>
      </p:pic>
      <p:pic>
        <p:nvPicPr>
          <p:cNvPr id="2052" name="Picture 4" descr="http://newsroom.gehealthcare.com/wp-content/uploads/old/inequities3.jpg">
            <a:extLst>
              <a:ext uri="{FF2B5EF4-FFF2-40B4-BE49-F238E27FC236}">
                <a16:creationId xmlns:a16="http://schemas.microsoft.com/office/drawing/2014/main" id="{10BCC0FA-29F0-4CE4-B49B-7D2578448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573" y="1348001"/>
            <a:ext cx="3572938" cy="1993582"/>
          </a:xfrm>
          <a:prstGeom prst="rect">
            <a:avLst/>
          </a:prstGeom>
          <a:ln>
            <a:solidFill>
              <a:schemeClr val="accent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14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0796"/>
          </a:xfrm>
        </p:spPr>
        <p:txBody>
          <a:bodyPr>
            <a:noAutofit/>
          </a:bodyPr>
          <a:lstStyle/>
          <a:p>
            <a:pPr algn="ctr"/>
            <a:r>
              <a:rPr lang="en-US" sz="4000" dirty="0"/>
              <a:t>WORLDWIDE ONCOLOGY MARKET TRENDS </a:t>
            </a:r>
          </a:p>
        </p:txBody>
      </p:sp>
      <p:graphicFrame>
        <p:nvGraphicFramePr>
          <p:cNvPr id="6" name="Chart 5"/>
          <p:cNvGraphicFramePr>
            <a:graphicFrameLocks/>
          </p:cNvGraphicFramePr>
          <p:nvPr>
            <p:extLst/>
          </p:nvPr>
        </p:nvGraphicFramePr>
        <p:xfrm>
          <a:off x="491834" y="1260083"/>
          <a:ext cx="5448302" cy="24755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nvPr>
        </p:nvGraphicFramePr>
        <p:xfrm>
          <a:off x="491834" y="4115594"/>
          <a:ext cx="2667000" cy="2377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nvPr>
        </p:nvGraphicFramePr>
        <p:xfrm>
          <a:off x="3273136" y="4104443"/>
          <a:ext cx="2667000" cy="237744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491834" y="1260083"/>
            <a:ext cx="5448302" cy="25098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1834" y="975809"/>
            <a:ext cx="5448302" cy="274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NEW CASES AND DEATHS DUE TO CANCER REPORTED IN US</a:t>
            </a:r>
          </a:p>
        </p:txBody>
      </p:sp>
      <p:sp>
        <p:nvSpPr>
          <p:cNvPr id="11" name="Rectangle 10"/>
          <p:cNvSpPr/>
          <p:nvPr/>
        </p:nvSpPr>
        <p:spPr>
          <a:xfrm>
            <a:off x="491834" y="3827689"/>
            <a:ext cx="2651760" cy="274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New cases (in US) - 2016</a:t>
            </a:r>
          </a:p>
        </p:txBody>
      </p:sp>
      <p:sp>
        <p:nvSpPr>
          <p:cNvPr id="12" name="Rectangle 11"/>
          <p:cNvSpPr/>
          <p:nvPr/>
        </p:nvSpPr>
        <p:spPr>
          <a:xfrm>
            <a:off x="3284287" y="3821602"/>
            <a:ext cx="2651760" cy="274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Deaths (in US) - 2016</a:t>
            </a:r>
          </a:p>
        </p:txBody>
      </p:sp>
      <p:sp>
        <p:nvSpPr>
          <p:cNvPr id="13" name="TextBox 12"/>
          <p:cNvSpPr txBox="1"/>
          <p:nvPr/>
        </p:nvSpPr>
        <p:spPr>
          <a:xfrm>
            <a:off x="491834" y="3194913"/>
            <a:ext cx="624468" cy="246221"/>
          </a:xfrm>
          <a:prstGeom prst="rect">
            <a:avLst/>
          </a:prstGeom>
          <a:noFill/>
        </p:spPr>
        <p:txBody>
          <a:bodyPr wrap="square" rtlCol="0">
            <a:spAutoFit/>
          </a:bodyPr>
          <a:lstStyle/>
          <a:p>
            <a:r>
              <a:rPr lang="en-US" sz="1000" b="1" dirty="0"/>
              <a:t>millions</a:t>
            </a:r>
          </a:p>
        </p:txBody>
      </p:sp>
      <p:graphicFrame>
        <p:nvGraphicFramePr>
          <p:cNvPr id="14" name="Chart 13"/>
          <p:cNvGraphicFramePr>
            <a:graphicFrameLocks/>
          </p:cNvGraphicFramePr>
          <p:nvPr>
            <p:extLst/>
          </p:nvPr>
        </p:nvGraphicFramePr>
        <p:xfrm>
          <a:off x="6660788" y="1489991"/>
          <a:ext cx="3025698" cy="39004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Table 4"/>
          <p:cNvGraphicFramePr>
            <a:graphicFrameLocks noGrp="1"/>
          </p:cNvGraphicFramePr>
          <p:nvPr>
            <p:extLst/>
          </p:nvPr>
        </p:nvGraphicFramePr>
        <p:xfrm>
          <a:off x="5885662" y="1608338"/>
          <a:ext cx="858276" cy="3320500"/>
        </p:xfrm>
        <a:graphic>
          <a:graphicData uri="http://schemas.openxmlformats.org/drawingml/2006/table">
            <a:tbl>
              <a:tblPr firstRow="1" bandRow="1">
                <a:tableStyleId>{5940675A-B579-460E-94D1-54222C63F5DA}</a:tableStyleId>
              </a:tblPr>
              <a:tblGrid>
                <a:gridCol w="858276">
                  <a:extLst>
                    <a:ext uri="{9D8B030D-6E8A-4147-A177-3AD203B41FA5}">
                      <a16:colId xmlns:a16="http://schemas.microsoft.com/office/drawing/2014/main" val="20000"/>
                    </a:ext>
                  </a:extLst>
                </a:gridCol>
              </a:tblGrid>
              <a:tr h="332050">
                <a:tc>
                  <a:txBody>
                    <a:bodyPr/>
                    <a:lstStyle/>
                    <a:p>
                      <a:pPr algn="r"/>
                      <a:r>
                        <a:rPr lang="en-US" sz="1100" dirty="0"/>
                        <a:t>Roche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2050">
                <a:tc>
                  <a:txBody>
                    <a:bodyPr/>
                    <a:lstStyle/>
                    <a:p>
                      <a:pPr algn="r"/>
                      <a:r>
                        <a:rPr lang="en-US" sz="1100" dirty="0"/>
                        <a:t>Roche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2050">
                <a:tc>
                  <a:txBody>
                    <a:bodyPr/>
                    <a:lstStyle/>
                    <a:p>
                      <a:pPr algn="r"/>
                      <a:r>
                        <a:rPr lang="en-US" sz="1100" dirty="0"/>
                        <a:t>Celgene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2050">
                <a:tc>
                  <a:txBody>
                    <a:bodyPr/>
                    <a:lstStyle/>
                    <a:p>
                      <a:pPr algn="r"/>
                      <a:r>
                        <a:rPr lang="en-US" sz="1100" dirty="0"/>
                        <a:t>Roche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2050">
                <a:tc>
                  <a:txBody>
                    <a:bodyPr/>
                    <a:lstStyle/>
                    <a:p>
                      <a:pPr algn="r"/>
                      <a:r>
                        <a:rPr lang="en-US" sz="1100" dirty="0"/>
                        <a:t>Novartis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2050">
                <a:tc>
                  <a:txBody>
                    <a:bodyPr/>
                    <a:lstStyle/>
                    <a:p>
                      <a:pPr algn="r"/>
                      <a:r>
                        <a:rPr lang="en-US" sz="1100" dirty="0"/>
                        <a:t>Eli</a:t>
                      </a:r>
                      <a:r>
                        <a:rPr lang="en-US" sz="1100" baseline="0" dirty="0"/>
                        <a:t> Lilly</a:t>
                      </a:r>
                      <a:endParaRPr lang="en-US" sz="1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2050">
                <a:tc>
                  <a:txBody>
                    <a:bodyPr/>
                    <a:lstStyle/>
                    <a:p>
                      <a:pPr algn="r"/>
                      <a:r>
                        <a:rPr lang="en-US" sz="1100" dirty="0"/>
                        <a:t>J&amp;J</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2050">
                <a:tc>
                  <a:txBody>
                    <a:bodyPr/>
                    <a:lstStyle/>
                    <a:p>
                      <a:pPr algn="r"/>
                      <a:r>
                        <a:rPr lang="en-US" sz="1100" dirty="0"/>
                        <a:t>Novartis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32050">
                <a:tc>
                  <a:txBody>
                    <a:bodyPr/>
                    <a:lstStyle/>
                    <a:p>
                      <a:pPr algn="r"/>
                      <a:r>
                        <a:rPr lang="en-US" sz="1100" dirty="0"/>
                        <a:t>Novartis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32050">
                <a:tc>
                  <a:txBody>
                    <a:bodyPr/>
                    <a:lstStyle/>
                    <a:p>
                      <a:pPr algn="r"/>
                      <a:r>
                        <a:rPr lang="en-US" sz="1100" dirty="0"/>
                        <a:t>Novartis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16" name="Table 15"/>
          <p:cNvGraphicFramePr>
            <a:graphicFrameLocks noGrp="1"/>
          </p:cNvGraphicFramePr>
          <p:nvPr>
            <p:extLst/>
          </p:nvPr>
        </p:nvGraphicFramePr>
        <p:xfrm>
          <a:off x="9536984" y="1630640"/>
          <a:ext cx="457200" cy="33205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tblGrid>
              <a:tr h="332050">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0"/>
                  </a:ext>
                </a:extLst>
              </a:tr>
              <a:tr h="332050">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1"/>
                  </a:ext>
                </a:extLst>
              </a:tr>
              <a:tr h="332050">
                <a:tc>
                  <a:txBody>
                    <a:bodyPr/>
                    <a:lstStyle/>
                    <a:p>
                      <a:pPr algn="ctr" fontAlgn="b"/>
                      <a:r>
                        <a:rPr lang="en-US" sz="1100" b="0" i="0" u="none" strike="noStrike" dirty="0">
                          <a:solidFill>
                            <a:srgbClr val="000000"/>
                          </a:solidFill>
                          <a:effectLst/>
                          <a:latin typeface="Calibri" panose="020F0502020204030204" pitchFamily="34" charset="0"/>
                        </a:rPr>
                        <a:t>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2"/>
                  </a:ext>
                </a:extLst>
              </a:tr>
              <a:tr h="332050">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3"/>
                  </a:ext>
                </a:extLst>
              </a:tr>
              <a:tr h="332050">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4"/>
                  </a:ext>
                </a:extLst>
              </a:tr>
              <a:tr h="332050">
                <a:tc>
                  <a:txBody>
                    <a:bodyPr/>
                    <a:lstStyle/>
                    <a:p>
                      <a:pPr algn="ctr" fontAlgn="b"/>
                      <a:r>
                        <a:rPr lang="en-US" sz="1100" b="0" i="0" u="none" strike="noStrike" dirty="0">
                          <a:solidFill>
                            <a:srgbClr val="000000"/>
                          </a:solidFill>
                          <a:effectLst/>
                          <a:latin typeface="Calibri" panose="020F0502020204030204" pitchFamily="34" charset="0"/>
                        </a:rPr>
                        <a:t>-11%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5"/>
                  </a:ext>
                </a:extLst>
              </a:tr>
              <a:tr h="332050">
                <a:tc>
                  <a:txBody>
                    <a:bodyPr/>
                    <a:lstStyle/>
                    <a:p>
                      <a:pPr algn="ctr" fontAlgn="b"/>
                      <a:r>
                        <a:rPr lang="en-US" sz="1100" b="0" i="0" u="none" strike="noStrike" dirty="0">
                          <a:solidFill>
                            <a:schemeClr val="tx1"/>
                          </a:solidFill>
                          <a:effectLst/>
                          <a:latin typeface="Calibri" panose="020F0502020204030204" pitchFamily="34" charset="0"/>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2050">
                <a:tc>
                  <a:txBody>
                    <a:bodyPr/>
                    <a:lstStyle/>
                    <a:p>
                      <a:pPr algn="ctr" fontAlgn="b"/>
                      <a:r>
                        <a:rPr lang="en-US" sz="1100" b="0" i="0" u="none" strike="noStrike" dirty="0">
                          <a:solidFill>
                            <a:srgbClr val="000000"/>
                          </a:solidFill>
                          <a:effectLst/>
                          <a:latin typeface="Calibri" panose="020F0502020204030204" pitchFamily="34" charset="0"/>
                        </a:rPr>
                        <a:t>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7"/>
                  </a:ext>
                </a:extLst>
              </a:tr>
              <a:tr h="332050">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8"/>
                  </a:ext>
                </a:extLst>
              </a:tr>
              <a:tr h="332050">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9"/>
                  </a:ext>
                </a:extLst>
              </a:tr>
            </a:tbl>
          </a:graphicData>
        </a:graphic>
      </p:graphicFrame>
      <p:graphicFrame>
        <p:nvGraphicFramePr>
          <p:cNvPr id="17" name="Table 16"/>
          <p:cNvGraphicFramePr>
            <a:graphicFrameLocks noGrp="1"/>
          </p:cNvGraphicFramePr>
          <p:nvPr>
            <p:extLst/>
          </p:nvPr>
        </p:nvGraphicFramePr>
        <p:xfrm>
          <a:off x="9994184" y="1608338"/>
          <a:ext cx="1759205" cy="3302775"/>
        </p:xfrm>
        <a:graphic>
          <a:graphicData uri="http://schemas.openxmlformats.org/drawingml/2006/table">
            <a:tbl>
              <a:tblPr firstRow="1" bandRow="1">
                <a:tableStyleId>{5940675A-B579-460E-94D1-54222C63F5DA}</a:tableStyleId>
              </a:tblPr>
              <a:tblGrid>
                <a:gridCol w="1759205">
                  <a:extLst>
                    <a:ext uri="{9D8B030D-6E8A-4147-A177-3AD203B41FA5}">
                      <a16:colId xmlns:a16="http://schemas.microsoft.com/office/drawing/2014/main" val="20000"/>
                    </a:ext>
                  </a:extLst>
                </a:gridCol>
              </a:tblGrid>
              <a:tr h="0">
                <a:tc>
                  <a:txBody>
                    <a:bodyPr/>
                    <a:lstStyle/>
                    <a:p>
                      <a:pPr algn="l" fontAlgn="b"/>
                      <a:r>
                        <a:rPr lang="en-US" sz="1000" b="0" i="0" u="none" strike="noStrike" dirty="0">
                          <a:solidFill>
                            <a:schemeClr val="tx1"/>
                          </a:solidFill>
                          <a:effectLst/>
                          <a:latin typeface="Calibri" panose="020F0502020204030204" pitchFamily="34" charset="0"/>
                        </a:rPr>
                        <a:t>Digestive, Breast, Respiratory, Urinary, Genital system</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2050">
                <a:tc>
                  <a:txBody>
                    <a:bodyPr/>
                    <a:lstStyle/>
                    <a:p>
                      <a:pPr algn="l" fontAlgn="b"/>
                      <a:r>
                        <a:rPr lang="en-US" sz="1000" b="0" i="0" u="none" strike="noStrike">
                          <a:solidFill>
                            <a:schemeClr val="tx1"/>
                          </a:solidFill>
                          <a:effectLst/>
                          <a:latin typeface="Calibri" panose="020F0502020204030204" pitchFamily="34" charset="0"/>
                        </a:rPr>
                        <a:t>Breast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2050">
                <a:tc>
                  <a:txBody>
                    <a:bodyPr/>
                    <a:lstStyle/>
                    <a:p>
                      <a:pPr algn="l" fontAlgn="b"/>
                      <a:r>
                        <a:rPr lang="en-US" sz="1000" b="0" i="0" u="none" strike="noStrike" dirty="0">
                          <a:solidFill>
                            <a:schemeClr val="tx1"/>
                          </a:solidFill>
                          <a:effectLst/>
                          <a:latin typeface="Calibri" panose="020F0502020204030204" pitchFamily="34" charset="0"/>
                        </a:rPr>
                        <a:t>Myeloma</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2050">
                <a:tc>
                  <a:txBody>
                    <a:bodyPr/>
                    <a:lstStyle/>
                    <a:p>
                      <a:pPr algn="l" fontAlgn="b"/>
                      <a:r>
                        <a:rPr lang="en-US" sz="1000" b="0" i="0" u="none" strike="noStrike" dirty="0">
                          <a:solidFill>
                            <a:schemeClr val="tx1"/>
                          </a:solidFill>
                          <a:effectLst/>
                          <a:latin typeface="Calibri" panose="020F0502020204030204" pitchFamily="34" charset="0"/>
                        </a:rPr>
                        <a:t>Lymphoma, Leukemia</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2050">
                <a:tc>
                  <a:txBody>
                    <a:bodyPr/>
                    <a:lstStyle/>
                    <a:p>
                      <a:pPr algn="l" fontAlgn="b"/>
                      <a:r>
                        <a:rPr lang="en-US" sz="1000" b="0" i="0" u="none" strike="noStrike">
                          <a:solidFill>
                            <a:schemeClr val="tx1"/>
                          </a:solidFill>
                          <a:effectLst/>
                          <a:latin typeface="Calibri" panose="020F0502020204030204" pitchFamily="34" charset="0"/>
                        </a:rPr>
                        <a:t>Leukemia, Digestive system</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2050">
                <a:tc>
                  <a:txBody>
                    <a:bodyPr/>
                    <a:lstStyle/>
                    <a:p>
                      <a:pPr algn="l" fontAlgn="b"/>
                      <a:r>
                        <a:rPr lang="en-US" sz="1000" b="0" i="0" u="none" strike="noStrike" dirty="0">
                          <a:solidFill>
                            <a:schemeClr val="tx1"/>
                          </a:solidFill>
                          <a:effectLst/>
                          <a:latin typeface="Calibri" panose="020F0502020204030204" pitchFamily="34" charset="0"/>
                        </a:rPr>
                        <a:t>Respiratory system</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2050">
                <a:tc>
                  <a:txBody>
                    <a:bodyPr/>
                    <a:lstStyle/>
                    <a:p>
                      <a:pPr algn="l" fontAlgn="b"/>
                      <a:r>
                        <a:rPr lang="en-US" sz="1000" b="0" i="0" u="none" strike="noStrike">
                          <a:solidFill>
                            <a:schemeClr val="tx1"/>
                          </a:solidFill>
                          <a:effectLst/>
                          <a:latin typeface="Calibri" panose="020F0502020204030204" pitchFamily="34" charset="0"/>
                        </a:rPr>
                        <a:t>Genital system</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2050">
                <a:tc>
                  <a:txBody>
                    <a:bodyPr/>
                    <a:lstStyle/>
                    <a:p>
                      <a:pPr algn="l" fontAlgn="b"/>
                      <a:r>
                        <a:rPr lang="en-US" sz="1000" b="0" i="0" u="none" strike="noStrike" dirty="0">
                          <a:solidFill>
                            <a:schemeClr val="tx1"/>
                          </a:solidFill>
                          <a:effectLst/>
                          <a:latin typeface="Calibri" panose="020F0502020204030204" pitchFamily="34" charset="0"/>
                        </a:rPr>
                        <a:t>Leukemia</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32050">
                <a:tc>
                  <a:txBody>
                    <a:bodyPr/>
                    <a:lstStyle/>
                    <a:p>
                      <a:pPr algn="l" fontAlgn="b"/>
                      <a:r>
                        <a:rPr lang="en-US" sz="1000" b="0" i="0" u="none" strike="noStrike" dirty="0">
                          <a:solidFill>
                            <a:schemeClr val="tx1"/>
                          </a:solidFill>
                          <a:effectLst/>
                          <a:latin typeface="Calibri" panose="020F0502020204030204" pitchFamily="34" charset="0"/>
                        </a:rPr>
                        <a:t>Endocrine, Digestive system</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32050">
                <a:tc>
                  <a:txBody>
                    <a:bodyPr/>
                    <a:lstStyle/>
                    <a:p>
                      <a:pPr algn="l" fontAlgn="b"/>
                      <a:r>
                        <a:rPr lang="en-US" sz="1000" b="0" i="0" u="none" strike="noStrike" dirty="0">
                          <a:solidFill>
                            <a:schemeClr val="tx1"/>
                          </a:solidFill>
                          <a:effectLst/>
                          <a:latin typeface="Calibri" panose="020F0502020204030204" pitchFamily="34" charset="0"/>
                        </a:rPr>
                        <a:t>Urinary, Breast, Brain &amp; other nervous, Digestive system</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cxnSp>
        <p:nvCxnSpPr>
          <p:cNvPr id="19" name="Straight Connector 18"/>
          <p:cNvCxnSpPr/>
          <p:nvPr/>
        </p:nvCxnSpPr>
        <p:spPr>
          <a:xfrm flipH="1">
            <a:off x="6099721" y="1940308"/>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29460" y="2271124"/>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159199" y="2613091"/>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166636" y="2943907"/>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185224" y="3263572"/>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214963" y="3605539"/>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211249" y="3936355"/>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229837" y="4267171"/>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259576" y="4609138"/>
            <a:ext cx="5542156" cy="2230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065140" y="1335285"/>
          <a:ext cx="5871550" cy="259080"/>
        </p:xfrm>
        <a:graphic>
          <a:graphicData uri="http://schemas.openxmlformats.org/drawingml/2006/table">
            <a:tbl>
              <a:tblPr firstRow="1" bandRow="1">
                <a:tableStyleId>{5C22544A-7EE6-4342-B048-85BDC9FD1C3A}</a:tableStyleId>
              </a:tblPr>
              <a:tblGrid>
                <a:gridCol w="763141">
                  <a:extLst>
                    <a:ext uri="{9D8B030D-6E8A-4147-A177-3AD203B41FA5}">
                      <a16:colId xmlns:a16="http://schemas.microsoft.com/office/drawing/2014/main" val="20000"/>
                    </a:ext>
                  </a:extLst>
                </a:gridCol>
                <a:gridCol w="680224">
                  <a:extLst>
                    <a:ext uri="{9D8B030D-6E8A-4147-A177-3AD203B41FA5}">
                      <a16:colId xmlns:a16="http://schemas.microsoft.com/office/drawing/2014/main" val="20001"/>
                    </a:ext>
                  </a:extLst>
                </a:gridCol>
                <a:gridCol w="1940312">
                  <a:extLst>
                    <a:ext uri="{9D8B030D-6E8A-4147-A177-3AD203B41FA5}">
                      <a16:colId xmlns:a16="http://schemas.microsoft.com/office/drawing/2014/main" val="20002"/>
                    </a:ext>
                  </a:extLst>
                </a:gridCol>
                <a:gridCol w="724829">
                  <a:extLst>
                    <a:ext uri="{9D8B030D-6E8A-4147-A177-3AD203B41FA5}">
                      <a16:colId xmlns:a16="http://schemas.microsoft.com/office/drawing/2014/main" val="20003"/>
                    </a:ext>
                  </a:extLst>
                </a:gridCol>
                <a:gridCol w="1763044">
                  <a:extLst>
                    <a:ext uri="{9D8B030D-6E8A-4147-A177-3AD203B41FA5}">
                      <a16:colId xmlns:a16="http://schemas.microsoft.com/office/drawing/2014/main" val="20004"/>
                    </a:ext>
                  </a:extLst>
                </a:gridCol>
              </a:tblGrid>
              <a:tr h="182880">
                <a:tc>
                  <a:txBody>
                    <a:bodyPr/>
                    <a:lstStyle/>
                    <a:p>
                      <a:r>
                        <a:rPr lang="en-US" sz="1100" dirty="0">
                          <a:solidFill>
                            <a:schemeClr val="tx1"/>
                          </a:solidFill>
                        </a:rPr>
                        <a:t>Company</a:t>
                      </a:r>
                    </a:p>
                  </a:txBody>
                  <a:tcPr>
                    <a:solidFill>
                      <a:schemeClr val="bg2"/>
                    </a:solidFill>
                  </a:tcPr>
                </a:tc>
                <a:tc>
                  <a:txBody>
                    <a:bodyPr/>
                    <a:lstStyle/>
                    <a:p>
                      <a:r>
                        <a:rPr lang="en-US" sz="1100" dirty="0">
                          <a:solidFill>
                            <a:schemeClr val="tx1"/>
                          </a:solidFill>
                        </a:rPr>
                        <a:t>Drug</a:t>
                      </a:r>
                    </a:p>
                  </a:txBody>
                  <a:tcPr>
                    <a:solidFill>
                      <a:schemeClr val="bg2"/>
                    </a:solidFill>
                  </a:tcPr>
                </a:tc>
                <a:tc>
                  <a:txBody>
                    <a:bodyPr/>
                    <a:lstStyle/>
                    <a:p>
                      <a:r>
                        <a:rPr lang="en-US" sz="1100" dirty="0">
                          <a:solidFill>
                            <a:schemeClr val="tx1"/>
                          </a:solidFill>
                        </a:rPr>
                        <a:t>Sales</a:t>
                      </a:r>
                    </a:p>
                  </a:txBody>
                  <a:tcPr>
                    <a:solidFill>
                      <a:schemeClr val="bg2"/>
                    </a:solidFill>
                  </a:tcPr>
                </a:tc>
                <a:tc>
                  <a:txBody>
                    <a:bodyPr/>
                    <a:lstStyle/>
                    <a:p>
                      <a:r>
                        <a:rPr lang="en-US" sz="1100" dirty="0">
                          <a:solidFill>
                            <a:schemeClr val="tx1"/>
                          </a:solidFill>
                        </a:rPr>
                        <a:t>Growth</a:t>
                      </a:r>
                    </a:p>
                  </a:txBody>
                  <a:tcPr>
                    <a:solidFill>
                      <a:schemeClr val="bg2"/>
                    </a:solidFill>
                  </a:tcPr>
                </a:tc>
                <a:tc>
                  <a:txBody>
                    <a:bodyPr/>
                    <a:lstStyle/>
                    <a:p>
                      <a:r>
                        <a:rPr lang="en-US" sz="1100" dirty="0">
                          <a:solidFill>
                            <a:schemeClr val="tx1"/>
                          </a:solidFill>
                        </a:rPr>
                        <a:t>Cancer</a:t>
                      </a:r>
                      <a:r>
                        <a:rPr lang="en-US" sz="1100" baseline="0" dirty="0">
                          <a:solidFill>
                            <a:schemeClr val="tx1"/>
                          </a:solidFill>
                        </a:rPr>
                        <a:t> treatment (by site)</a:t>
                      </a:r>
                      <a:endParaRPr lang="en-US" sz="1100" dirty="0">
                        <a:solidFill>
                          <a:schemeClr val="tx1"/>
                        </a:solidFill>
                      </a:endParaRPr>
                    </a:p>
                  </a:txBody>
                  <a:tcPr>
                    <a:solidFill>
                      <a:schemeClr val="bg2"/>
                    </a:solidFill>
                  </a:tcPr>
                </a:tc>
                <a:extLst>
                  <a:ext uri="{0D108BD9-81ED-4DB2-BD59-A6C34878D82A}">
                    <a16:rowId xmlns:a16="http://schemas.microsoft.com/office/drawing/2014/main" val="10000"/>
                  </a:ext>
                </a:extLst>
              </a:tr>
            </a:tbl>
          </a:graphicData>
        </a:graphic>
      </p:graphicFrame>
      <p:sp>
        <p:nvSpPr>
          <p:cNvPr id="29" name="Rectangle 28"/>
          <p:cNvSpPr/>
          <p:nvPr/>
        </p:nvSpPr>
        <p:spPr>
          <a:xfrm>
            <a:off x="6041414" y="983246"/>
            <a:ext cx="5895275" cy="274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TOP SELLING ONCOLOGY DRUGS GLOBALLY</a:t>
            </a:r>
          </a:p>
        </p:txBody>
      </p:sp>
      <p:sp>
        <p:nvSpPr>
          <p:cNvPr id="30" name="Rectangle 29"/>
          <p:cNvSpPr/>
          <p:nvPr/>
        </p:nvSpPr>
        <p:spPr>
          <a:xfrm>
            <a:off x="6041413" y="1266693"/>
            <a:ext cx="5895275" cy="4023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053851" y="5379190"/>
            <a:ext cx="5871548" cy="1107996"/>
          </a:xfrm>
          <a:prstGeom prst="rect">
            <a:avLst/>
          </a:prstGeom>
          <a:noFill/>
          <a:ln>
            <a:solidFill>
              <a:schemeClr val="tx1"/>
            </a:solidFill>
          </a:ln>
        </p:spPr>
        <p:txBody>
          <a:bodyPr wrap="square" rtlCol="0">
            <a:spAutoFit/>
          </a:bodyPr>
          <a:lstStyle/>
          <a:p>
            <a:pPr indent="-285750">
              <a:buClr>
                <a:schemeClr val="tx2"/>
              </a:buClr>
              <a:buFont typeface="Arial" panose="020B0604020202020204" pitchFamily="34" charset="0"/>
              <a:buChar char="•"/>
            </a:pPr>
            <a:r>
              <a:rPr lang="en-US" sz="1100" dirty="0"/>
              <a:t>Although the incidence of cancer and related deaths have increased in last decade, rate of increase in incidence has remained constant, while there is a decline in rate of increase in deaths</a:t>
            </a:r>
          </a:p>
          <a:p>
            <a:pPr indent="-285750">
              <a:buClr>
                <a:schemeClr val="tx2"/>
              </a:buClr>
              <a:buFont typeface="Arial" panose="020B0604020202020204" pitchFamily="34" charset="0"/>
              <a:buChar char="•"/>
            </a:pPr>
            <a:r>
              <a:rPr lang="en-US" sz="1100" dirty="0"/>
              <a:t>Although most people suffer from cancer in digestive system, it is the cancer in respiratory system that is responsible for most deaths</a:t>
            </a:r>
          </a:p>
          <a:p>
            <a:pPr indent="-285750">
              <a:buClr>
                <a:schemeClr val="tx2"/>
              </a:buClr>
              <a:buFont typeface="Arial" panose="020B0604020202020204" pitchFamily="34" charset="0"/>
              <a:buChar char="•"/>
            </a:pPr>
            <a:r>
              <a:rPr lang="en-US" sz="1100" dirty="0"/>
              <a:t>The drug market is mainly consolidated by 5 companies (Roche, Celgene, Novartis, Eli Lilly and J&amp;J) that produce the top 10 oncology drugs accounting for 36% of total oncology drug market</a:t>
            </a:r>
          </a:p>
        </p:txBody>
      </p:sp>
      <p:sp>
        <p:nvSpPr>
          <p:cNvPr id="32" name="TextBox 31"/>
          <p:cNvSpPr txBox="1"/>
          <p:nvPr/>
        </p:nvSpPr>
        <p:spPr>
          <a:xfrm>
            <a:off x="473230" y="3552666"/>
            <a:ext cx="2464419" cy="230832"/>
          </a:xfrm>
          <a:prstGeom prst="rect">
            <a:avLst/>
          </a:prstGeom>
          <a:noFill/>
        </p:spPr>
        <p:txBody>
          <a:bodyPr wrap="square" rtlCol="0">
            <a:spAutoFit/>
          </a:bodyPr>
          <a:lstStyle/>
          <a:p>
            <a:r>
              <a:rPr lang="en-US" sz="900" dirty="0"/>
              <a:t>Source: Center for Disease Control &amp; Prevention</a:t>
            </a:r>
          </a:p>
        </p:txBody>
      </p:sp>
      <p:sp>
        <p:nvSpPr>
          <p:cNvPr id="33" name="TextBox 32"/>
          <p:cNvSpPr txBox="1"/>
          <p:nvPr/>
        </p:nvSpPr>
        <p:spPr>
          <a:xfrm>
            <a:off x="3625239" y="6451191"/>
            <a:ext cx="2464419" cy="230832"/>
          </a:xfrm>
          <a:prstGeom prst="rect">
            <a:avLst/>
          </a:prstGeom>
          <a:noFill/>
        </p:spPr>
        <p:txBody>
          <a:bodyPr wrap="square" rtlCol="0">
            <a:spAutoFit/>
          </a:bodyPr>
          <a:lstStyle/>
          <a:p>
            <a:r>
              <a:rPr lang="en-US" sz="900" dirty="0"/>
              <a:t>Source: American Cancer Society</a:t>
            </a:r>
          </a:p>
        </p:txBody>
      </p:sp>
      <p:sp>
        <p:nvSpPr>
          <p:cNvPr id="34" name="TextBox 33"/>
          <p:cNvSpPr txBox="1"/>
          <p:nvPr/>
        </p:nvSpPr>
        <p:spPr>
          <a:xfrm>
            <a:off x="9692081" y="5066217"/>
            <a:ext cx="2464419" cy="230832"/>
          </a:xfrm>
          <a:prstGeom prst="rect">
            <a:avLst/>
          </a:prstGeom>
          <a:noFill/>
        </p:spPr>
        <p:txBody>
          <a:bodyPr wrap="square" rtlCol="0">
            <a:spAutoFit/>
          </a:bodyPr>
          <a:lstStyle/>
          <a:p>
            <a:r>
              <a:rPr lang="en-US" sz="900" dirty="0"/>
              <a:t>Source: pharmaceutical-technology.com</a:t>
            </a:r>
          </a:p>
        </p:txBody>
      </p:sp>
      <p:cxnSp>
        <p:nvCxnSpPr>
          <p:cNvPr id="36" name="Straight Arrow Connector 35"/>
          <p:cNvCxnSpPr/>
          <p:nvPr/>
        </p:nvCxnSpPr>
        <p:spPr>
          <a:xfrm flipV="1">
            <a:off x="1116302" y="1513974"/>
            <a:ext cx="4213981" cy="19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406017" y="2514998"/>
            <a:ext cx="4259833" cy="45143"/>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96879" y="2315597"/>
            <a:ext cx="822960" cy="261610"/>
          </a:xfrm>
          <a:prstGeom prst="rect">
            <a:avLst/>
          </a:prstGeom>
          <a:noFill/>
        </p:spPr>
        <p:txBody>
          <a:bodyPr wrap="square" rtlCol="0">
            <a:spAutoFit/>
          </a:bodyPr>
          <a:lstStyle/>
          <a:p>
            <a:pPr algn="ctr"/>
            <a:r>
              <a:rPr lang="en-US" sz="1100" dirty="0"/>
              <a:t>CAGR: 1%</a:t>
            </a:r>
          </a:p>
        </p:txBody>
      </p:sp>
      <p:sp>
        <p:nvSpPr>
          <p:cNvPr id="40" name="TextBox 39"/>
          <p:cNvSpPr txBox="1"/>
          <p:nvPr/>
        </p:nvSpPr>
        <p:spPr>
          <a:xfrm rot="21371505">
            <a:off x="2549236" y="1397706"/>
            <a:ext cx="822960" cy="261610"/>
          </a:xfrm>
          <a:prstGeom prst="rect">
            <a:avLst/>
          </a:prstGeom>
          <a:noFill/>
        </p:spPr>
        <p:txBody>
          <a:bodyPr wrap="square" rtlCol="0">
            <a:spAutoFit/>
          </a:bodyPr>
          <a:lstStyle/>
          <a:p>
            <a:pPr algn="ctr"/>
            <a:r>
              <a:rPr lang="en-US" sz="1100" dirty="0"/>
              <a:t>CAGR: 2%</a:t>
            </a:r>
          </a:p>
        </p:txBody>
      </p:sp>
    </p:spTree>
    <p:extLst>
      <p:ext uri="{BB962C8B-B14F-4D97-AF65-F5344CB8AC3E}">
        <p14:creationId xmlns:p14="http://schemas.microsoft.com/office/powerpoint/2010/main" val="360645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3CDD-7C15-4A79-94F5-400647E36519}"/>
              </a:ext>
            </a:extLst>
          </p:cNvPr>
          <p:cNvSpPr>
            <a:spLocks noGrp="1"/>
          </p:cNvSpPr>
          <p:nvPr>
            <p:ph type="title"/>
          </p:nvPr>
        </p:nvSpPr>
        <p:spPr>
          <a:xfrm>
            <a:off x="711591" y="176214"/>
            <a:ext cx="10515600" cy="611578"/>
          </a:xfrm>
        </p:spPr>
        <p:txBody>
          <a:bodyPr>
            <a:normAutofit fontScale="90000"/>
          </a:bodyPr>
          <a:lstStyle/>
          <a:p>
            <a:r>
              <a:rPr lang="en-US" sz="4000" b="1" dirty="0"/>
              <a:t>WHAT HAPPENS IN CANCER / TUMOR PATHOLOGY</a:t>
            </a:r>
          </a:p>
        </p:txBody>
      </p:sp>
      <p:sp>
        <p:nvSpPr>
          <p:cNvPr id="9" name="Content Placeholder 8">
            <a:extLst>
              <a:ext uri="{FF2B5EF4-FFF2-40B4-BE49-F238E27FC236}">
                <a16:creationId xmlns:a16="http://schemas.microsoft.com/office/drawing/2014/main" id="{2EF6E3BA-DF78-45A0-A797-50D9CD2FEBFF}"/>
              </a:ext>
            </a:extLst>
          </p:cNvPr>
          <p:cNvSpPr>
            <a:spLocks noGrp="1"/>
          </p:cNvSpPr>
          <p:nvPr>
            <p:ph idx="1"/>
          </p:nvPr>
        </p:nvSpPr>
        <p:spPr>
          <a:xfrm>
            <a:off x="711591" y="754950"/>
            <a:ext cx="10515600" cy="397070"/>
          </a:xfrm>
        </p:spPr>
        <p:txBody>
          <a:bodyPr>
            <a:normAutofit/>
          </a:bodyPr>
          <a:lstStyle/>
          <a:p>
            <a:r>
              <a:rPr lang="en-US" sz="1600" b="1" u="sng" dirty="0">
                <a:hlinkClick r:id="rId2"/>
              </a:rPr>
              <a:t>Video</a:t>
            </a:r>
            <a:r>
              <a:rPr lang="en-US" sz="1600" b="1" dirty="0">
                <a:hlinkClick r:id="rId2"/>
              </a:rPr>
              <a:t>:</a:t>
            </a:r>
            <a:r>
              <a:rPr lang="en-US" sz="1600" dirty="0">
                <a:hlinkClick r:id="rId2"/>
              </a:rPr>
              <a:t> https://www.youtube.com/watch?v=GhfrHjBX5eA</a:t>
            </a:r>
            <a:endParaRPr lang="en-US" sz="1600" dirty="0"/>
          </a:p>
          <a:p>
            <a:endParaRPr lang="en-US" sz="1600" dirty="0"/>
          </a:p>
        </p:txBody>
      </p:sp>
      <p:sp>
        <p:nvSpPr>
          <p:cNvPr id="18" name="TextBox 17">
            <a:extLst>
              <a:ext uri="{FF2B5EF4-FFF2-40B4-BE49-F238E27FC236}">
                <a16:creationId xmlns:a16="http://schemas.microsoft.com/office/drawing/2014/main" id="{6A00EEB5-095A-4E2C-A6E5-9546510258F2}"/>
              </a:ext>
            </a:extLst>
          </p:cNvPr>
          <p:cNvSpPr txBox="1"/>
          <p:nvPr/>
        </p:nvSpPr>
        <p:spPr>
          <a:xfrm>
            <a:off x="1038449" y="5841440"/>
            <a:ext cx="6515686" cy="523220"/>
          </a:xfrm>
          <a:prstGeom prst="rect">
            <a:avLst/>
          </a:prstGeom>
          <a:noFill/>
        </p:spPr>
        <p:txBody>
          <a:bodyPr wrap="square" rtlCol="0">
            <a:spAutoFit/>
          </a:bodyPr>
          <a:lstStyle/>
          <a:p>
            <a:r>
              <a:rPr lang="en-US" sz="1400" dirty="0"/>
              <a:t>IMAGE COURTESY: NATIONAL CANCER INSTITUTE and CCCNevada.com</a:t>
            </a:r>
          </a:p>
          <a:p>
            <a:r>
              <a:rPr lang="en-US" sz="1400" dirty="0"/>
              <a:t>(</a:t>
            </a:r>
            <a:r>
              <a:rPr lang="en-US" sz="1400" dirty="0">
                <a:hlinkClick r:id="rId3"/>
              </a:rPr>
              <a:t>https://www.cancer.gov/about-cancer/understanding/what-is-cancer</a:t>
            </a:r>
            <a:r>
              <a:rPr lang="en-US" sz="1400" dirty="0"/>
              <a:t>)</a:t>
            </a:r>
          </a:p>
        </p:txBody>
      </p:sp>
      <p:pic>
        <p:nvPicPr>
          <p:cNvPr id="1026" name="Picture 2" descr="https://www.cancer.gov/sites/g/files/xnrzdm211/files/styles/cgov_enlarged/public/cgov_contextual_image/900/300/files/DNA-structure-enlarge.jpg?h=1cb9984c&amp;itok=yK_P_W-q">
            <a:extLst>
              <a:ext uri="{FF2B5EF4-FFF2-40B4-BE49-F238E27FC236}">
                <a16:creationId xmlns:a16="http://schemas.microsoft.com/office/drawing/2014/main" id="{95511347-B396-4CA3-B047-F69C680C1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449" y="1152020"/>
            <a:ext cx="6729477" cy="454478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descr="Image result for cancer stages infographic">
            <a:extLst>
              <a:ext uri="{FF2B5EF4-FFF2-40B4-BE49-F238E27FC236}">
                <a16:creationId xmlns:a16="http://schemas.microsoft.com/office/drawing/2014/main" id="{80E888B3-6900-48B6-9504-AD2F42AC82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41" t="23229" b="13439"/>
          <a:stretch/>
        </p:blipFill>
        <p:spPr bwMode="auto">
          <a:xfrm>
            <a:off x="8401050" y="1132970"/>
            <a:ext cx="3026899" cy="483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21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a:off x="5283202" y="685802"/>
            <a:ext cx="12700" cy="5706303"/>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18500" y="685802"/>
            <a:ext cx="25400" cy="5706303"/>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 name="Title 2"/>
          <p:cNvSpPr txBox="1">
            <a:spLocks/>
          </p:cNvSpPr>
          <p:nvPr/>
        </p:nvSpPr>
        <p:spPr>
          <a:xfrm>
            <a:off x="406400" y="177800"/>
            <a:ext cx="11379200" cy="591080"/>
          </a:xfrm>
          <a:prstGeom prst="rect">
            <a:avLst/>
          </a:prstGeom>
        </p:spPr>
        <p:txBody>
          <a:bodyPr vert="horz" lIns="0" tIns="0" rIns="0" bIns="0" rtlCol="0" anchor="t">
            <a:noAutofit/>
          </a:bodyPr>
          <a:lstStyle>
            <a:lvl1pPr algn="l" defTabSz="457189" rtl="0" eaLnBrk="1" latinLnBrk="0" hangingPunct="1">
              <a:spcBef>
                <a:spcPct val="0"/>
              </a:spcBef>
              <a:buNone/>
              <a:defRPr lang="en-US" sz="2500" kern="1200" cap="all" dirty="0" smtClean="0">
                <a:solidFill>
                  <a:schemeClr val="bg1"/>
                </a:solidFill>
                <a:latin typeface="Gotham Bold"/>
                <a:ea typeface="+mj-ea"/>
                <a:cs typeface="Gotham Bold"/>
              </a:defRPr>
            </a:lvl1pPr>
          </a:lstStyle>
          <a:p>
            <a:pPr algn="ctr" defTabSz="914400">
              <a:lnSpc>
                <a:spcPct val="90000"/>
              </a:lnSpc>
              <a:defRPr/>
            </a:pPr>
            <a:r>
              <a:rPr lang="en-US" sz="4000" b="1" dirty="0">
                <a:solidFill>
                  <a:schemeClr val="tx1"/>
                </a:solidFill>
                <a:latin typeface="+mj-lt"/>
                <a:cs typeface="+mj-cs"/>
              </a:rPr>
              <a:t>Breast Cancer – Treatment OPTIONS</a:t>
            </a:r>
          </a:p>
        </p:txBody>
      </p:sp>
      <p:graphicFrame>
        <p:nvGraphicFramePr>
          <p:cNvPr id="5" name="Diagram 4"/>
          <p:cNvGraphicFramePr/>
          <p:nvPr/>
        </p:nvGraphicFramePr>
        <p:xfrm>
          <a:off x="2235200" y="1421629"/>
          <a:ext cx="9448800" cy="584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2247900" y="1143000"/>
            <a:ext cx="3048000" cy="270933"/>
          </a:xfrm>
          <a:prstGeom prst="rect">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black"/>
                </a:solidFill>
                <a:latin typeface="Calibri"/>
              </a:rPr>
              <a:t>LOCALIZED</a:t>
            </a:r>
          </a:p>
        </p:txBody>
      </p:sp>
      <p:sp>
        <p:nvSpPr>
          <p:cNvPr id="23" name="Rectangle 22"/>
          <p:cNvSpPr/>
          <p:nvPr/>
        </p:nvSpPr>
        <p:spPr>
          <a:xfrm>
            <a:off x="5283200" y="1143000"/>
            <a:ext cx="3048000" cy="270933"/>
          </a:xfrm>
          <a:prstGeom prst="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black"/>
                </a:solidFill>
                <a:latin typeface="Calibri"/>
              </a:rPr>
              <a:t>REGIONAL</a:t>
            </a:r>
          </a:p>
        </p:txBody>
      </p:sp>
      <p:sp>
        <p:nvSpPr>
          <p:cNvPr id="24" name="Rectangle 23"/>
          <p:cNvSpPr/>
          <p:nvPr/>
        </p:nvSpPr>
        <p:spPr>
          <a:xfrm>
            <a:off x="8331200" y="1143000"/>
            <a:ext cx="3048000" cy="270933"/>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black"/>
                </a:solidFill>
                <a:latin typeface="Calibri"/>
              </a:rPr>
              <a:t>DISTANT</a:t>
            </a:r>
          </a:p>
        </p:txBody>
      </p:sp>
      <p:sp>
        <p:nvSpPr>
          <p:cNvPr id="25" name="Rectangle 24"/>
          <p:cNvSpPr/>
          <p:nvPr/>
        </p:nvSpPr>
        <p:spPr>
          <a:xfrm>
            <a:off x="2235200" y="821268"/>
            <a:ext cx="3048000" cy="270933"/>
          </a:xfrm>
          <a:prstGeom prst="rect">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black"/>
                </a:solidFill>
                <a:latin typeface="Calibri"/>
              </a:rPr>
              <a:t>99%</a:t>
            </a:r>
          </a:p>
        </p:txBody>
      </p:sp>
      <p:sp>
        <p:nvSpPr>
          <p:cNvPr id="26" name="Rectangle 25"/>
          <p:cNvSpPr/>
          <p:nvPr/>
        </p:nvSpPr>
        <p:spPr>
          <a:xfrm>
            <a:off x="5283200" y="821268"/>
            <a:ext cx="3048000" cy="270933"/>
          </a:xfrm>
          <a:prstGeom prst="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black"/>
                </a:solidFill>
                <a:latin typeface="Calibri"/>
              </a:rPr>
              <a:t>85%</a:t>
            </a:r>
          </a:p>
        </p:txBody>
      </p:sp>
      <p:sp>
        <p:nvSpPr>
          <p:cNvPr id="27" name="Rectangle 26"/>
          <p:cNvSpPr/>
          <p:nvPr/>
        </p:nvSpPr>
        <p:spPr>
          <a:xfrm>
            <a:off x="8331200" y="821268"/>
            <a:ext cx="3048000" cy="270933"/>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black"/>
                </a:solidFill>
                <a:latin typeface="Calibri"/>
              </a:rPr>
              <a:t>26%</a:t>
            </a:r>
          </a:p>
        </p:txBody>
      </p:sp>
      <p:sp>
        <p:nvSpPr>
          <p:cNvPr id="28" name="Rectangle 27"/>
          <p:cNvSpPr/>
          <p:nvPr/>
        </p:nvSpPr>
        <p:spPr>
          <a:xfrm>
            <a:off x="609600" y="2006600"/>
            <a:ext cx="1625600" cy="372533"/>
          </a:xfrm>
          <a:prstGeom prst="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white"/>
                </a:solidFill>
                <a:latin typeface="Calibri"/>
              </a:rPr>
              <a:t>SUBTYPES</a:t>
            </a:r>
          </a:p>
        </p:txBody>
      </p:sp>
      <p:graphicFrame>
        <p:nvGraphicFramePr>
          <p:cNvPr id="29" name="Chart 28"/>
          <p:cNvGraphicFramePr>
            <a:graphicFrameLocks/>
          </p:cNvGraphicFramePr>
          <p:nvPr>
            <p:extLst/>
          </p:nvPr>
        </p:nvGraphicFramePr>
        <p:xfrm>
          <a:off x="609600" y="2286002"/>
          <a:ext cx="2032000" cy="4106103"/>
        </p:xfrm>
        <a:graphic>
          <a:graphicData uri="http://schemas.openxmlformats.org/drawingml/2006/chart">
            <c:chart xmlns:c="http://schemas.openxmlformats.org/drawingml/2006/chart" xmlns:r="http://schemas.openxmlformats.org/officeDocument/2006/relationships" r:id="rId7"/>
          </a:graphicData>
        </a:graphic>
      </p:graphicFrame>
      <p:sp>
        <p:nvSpPr>
          <p:cNvPr id="6" name="Pentagon 5"/>
          <p:cNvSpPr/>
          <p:nvPr/>
        </p:nvSpPr>
        <p:spPr>
          <a:xfrm>
            <a:off x="609600" y="821268"/>
            <a:ext cx="1930400" cy="600363"/>
          </a:xfrm>
          <a:prstGeom prst="homePlat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schemeClr val="tx1"/>
                </a:solidFill>
                <a:latin typeface="Calibri"/>
              </a:rPr>
              <a:t>5 YR Survival</a:t>
            </a:r>
          </a:p>
        </p:txBody>
      </p:sp>
      <p:sp>
        <p:nvSpPr>
          <p:cNvPr id="30" name="Rectangle 29"/>
          <p:cNvSpPr/>
          <p:nvPr/>
        </p:nvSpPr>
        <p:spPr>
          <a:xfrm>
            <a:off x="609600" y="1460115"/>
            <a:ext cx="1625600" cy="508000"/>
          </a:xfrm>
          <a:prstGeom prst="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r>
              <a:rPr lang="en-US" sz="1600" b="1" kern="0" dirty="0">
                <a:solidFill>
                  <a:prstClr val="white"/>
                </a:solidFill>
                <a:latin typeface="Calibri"/>
              </a:rPr>
              <a:t>STAGES</a:t>
            </a:r>
          </a:p>
        </p:txBody>
      </p:sp>
      <p:cxnSp>
        <p:nvCxnSpPr>
          <p:cNvPr id="31" name="Straight Arrow Connector 30"/>
          <p:cNvCxnSpPr>
            <a:endCxn id="30" idx="3"/>
          </p:cNvCxnSpPr>
          <p:nvPr/>
        </p:nvCxnSpPr>
        <p:spPr>
          <a:xfrm>
            <a:off x="2032000" y="1714115"/>
            <a:ext cx="203200" cy="0"/>
          </a:xfrm>
          <a:prstGeom prst="straightConnector1">
            <a:avLst/>
          </a:prstGeom>
          <a:ln w="28575">
            <a:solidFill>
              <a:schemeClr val="bg1"/>
            </a:solidFill>
            <a:tailEnd type="triangle"/>
          </a:ln>
        </p:spPr>
        <p:style>
          <a:lnRef idx="2">
            <a:schemeClr val="accent6"/>
          </a:lnRef>
          <a:fillRef idx="0">
            <a:schemeClr val="accent6"/>
          </a:fillRef>
          <a:effectRef idx="1">
            <a:schemeClr val="accent6"/>
          </a:effectRef>
          <a:fontRef idx="minor">
            <a:schemeClr val="tx1"/>
          </a:fontRef>
        </p:style>
      </p:cxnSp>
      <p:cxnSp>
        <p:nvCxnSpPr>
          <p:cNvPr id="32" name="Straight Arrow Connector 31"/>
          <p:cNvCxnSpPr/>
          <p:nvPr/>
        </p:nvCxnSpPr>
        <p:spPr>
          <a:xfrm>
            <a:off x="812800" y="2118593"/>
            <a:ext cx="0" cy="217439"/>
          </a:xfrm>
          <a:prstGeom prst="straightConnector1">
            <a:avLst/>
          </a:prstGeom>
          <a:ln w="28575">
            <a:solidFill>
              <a:schemeClr val="bg1"/>
            </a:solidFill>
            <a:tailEnd type="triangle"/>
          </a:ln>
        </p:spPr>
        <p:style>
          <a:lnRef idx="2">
            <a:schemeClr val="accent6"/>
          </a:lnRef>
          <a:fillRef idx="0">
            <a:schemeClr val="accent6"/>
          </a:fillRef>
          <a:effectRef idx="1">
            <a:schemeClr val="accent6"/>
          </a:effectRef>
          <a:fontRef idx="minor">
            <a:schemeClr val="tx1"/>
          </a:fontRef>
        </p:style>
      </p:cxnSp>
      <p:sp>
        <p:nvSpPr>
          <p:cNvPr id="40" name="TextBox 39"/>
          <p:cNvSpPr txBox="1"/>
          <p:nvPr/>
        </p:nvSpPr>
        <p:spPr>
          <a:xfrm>
            <a:off x="2247902" y="2006602"/>
            <a:ext cx="9131300" cy="338554"/>
          </a:xfrm>
          <a:prstGeom prst="rect">
            <a:avLst/>
          </a:prstGeom>
          <a:solidFill>
            <a:schemeClr val="accent3">
              <a:lumMod val="10000"/>
              <a:lumOff val="90000"/>
            </a:schemeClr>
          </a:solidFill>
          <a:ln w="19050">
            <a:solidFill>
              <a:schemeClr val="accent2">
                <a:lumMod val="20000"/>
                <a:lumOff val="80000"/>
              </a:schemeClr>
            </a:solidFill>
          </a:ln>
        </p:spPr>
        <p:txBody>
          <a:bodyPr wrap="square" rtlCol="0">
            <a:spAutoFit/>
          </a:bodyPr>
          <a:lstStyle/>
          <a:p>
            <a:pPr defTabSz="1219140"/>
            <a:r>
              <a:rPr lang="en-US" sz="1600" b="1" kern="0" dirty="0">
                <a:solidFill>
                  <a:sysClr val="windowText" lastClr="000000"/>
                </a:solidFill>
                <a:highlight>
                  <a:srgbClr val="FFFF00"/>
                </a:highlight>
                <a:latin typeface="Calibri"/>
              </a:rPr>
              <a:t>Estimated new cases in 2016 were 2,46,660 - out of which 5% would be metastatic at time of diagnosis*</a:t>
            </a:r>
          </a:p>
        </p:txBody>
      </p:sp>
      <p:sp>
        <p:nvSpPr>
          <p:cNvPr id="46" name="Rectangle 45"/>
          <p:cNvSpPr/>
          <p:nvPr/>
        </p:nvSpPr>
        <p:spPr>
          <a:xfrm>
            <a:off x="2247902" y="3429000"/>
            <a:ext cx="9131300" cy="2791968"/>
          </a:xfrm>
          <a:prstGeom prst="rect">
            <a:avLst/>
          </a:prstGeom>
          <a:solidFill>
            <a:schemeClr val="accent1">
              <a:lumMod val="75000"/>
              <a:alpha val="5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endParaRPr lang="en-US" sz="2400" kern="0">
              <a:solidFill>
                <a:sysClr val="windowText" lastClr="000000"/>
              </a:solidFill>
              <a:latin typeface="Calibri"/>
            </a:endParaRPr>
          </a:p>
        </p:txBody>
      </p:sp>
      <p:sp>
        <p:nvSpPr>
          <p:cNvPr id="47" name="Rectangle 46"/>
          <p:cNvSpPr/>
          <p:nvPr/>
        </p:nvSpPr>
        <p:spPr>
          <a:xfrm>
            <a:off x="2235200" y="2958984"/>
            <a:ext cx="9144000" cy="470016"/>
          </a:xfrm>
          <a:prstGeom prst="rect">
            <a:avLst/>
          </a:prstGeom>
          <a:solidFill>
            <a:schemeClr val="accent2">
              <a:lumMod val="60000"/>
              <a:lumOff val="40000"/>
              <a:alpha val="5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endParaRPr lang="en-US" sz="2400" kern="0">
              <a:solidFill>
                <a:sysClr val="windowText" lastClr="000000"/>
              </a:solidFill>
              <a:latin typeface="Calibri"/>
            </a:endParaRPr>
          </a:p>
        </p:txBody>
      </p:sp>
      <p:sp>
        <p:nvSpPr>
          <p:cNvPr id="48" name="Rectangle 47"/>
          <p:cNvSpPr/>
          <p:nvPr/>
        </p:nvSpPr>
        <p:spPr>
          <a:xfrm>
            <a:off x="2247902" y="2578901"/>
            <a:ext cx="9131300" cy="353568"/>
          </a:xfrm>
          <a:prstGeom prst="rect">
            <a:avLst/>
          </a:prstGeom>
          <a:solidFill>
            <a:schemeClr val="accent1">
              <a:lumMod val="40000"/>
              <a:lumOff val="60000"/>
              <a:alpha val="5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endParaRPr lang="en-US" sz="2400" kern="0">
              <a:solidFill>
                <a:sysClr val="windowText" lastClr="000000"/>
              </a:solidFill>
              <a:latin typeface="Calibri"/>
            </a:endParaRPr>
          </a:p>
        </p:txBody>
      </p:sp>
      <p:sp>
        <p:nvSpPr>
          <p:cNvPr id="49" name="Rectangle 48"/>
          <p:cNvSpPr/>
          <p:nvPr/>
        </p:nvSpPr>
        <p:spPr>
          <a:xfrm>
            <a:off x="2258062" y="2390139"/>
            <a:ext cx="9131300" cy="182880"/>
          </a:xfrm>
          <a:prstGeom prst="rect">
            <a:avLst/>
          </a:prstGeom>
          <a:solidFill>
            <a:schemeClr val="accent3">
              <a:lumMod val="10000"/>
              <a:lumOff val="90000"/>
              <a:alpha val="5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endParaRPr lang="en-US" sz="2400" kern="0">
              <a:solidFill>
                <a:sysClr val="windowText" lastClr="000000"/>
              </a:solidFill>
              <a:latin typeface="Calibri"/>
            </a:endParaRPr>
          </a:p>
        </p:txBody>
      </p:sp>
      <p:sp>
        <p:nvSpPr>
          <p:cNvPr id="50" name="Rounded Rectangle 49"/>
          <p:cNvSpPr/>
          <p:nvPr/>
        </p:nvSpPr>
        <p:spPr>
          <a:xfrm>
            <a:off x="1320800" y="4150499"/>
            <a:ext cx="609600" cy="406400"/>
          </a:xfrm>
          <a:prstGeom prst="roundRect">
            <a:avLst/>
          </a:prstGeom>
          <a:noFill/>
          <a:ln w="19050">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endParaRPr lang="en-US" sz="2400" kern="0">
              <a:solidFill>
                <a:sysClr val="windowText" lastClr="000000"/>
              </a:solidFill>
              <a:latin typeface="Calibri"/>
            </a:endParaRPr>
          </a:p>
        </p:txBody>
      </p:sp>
      <p:sp>
        <p:nvSpPr>
          <p:cNvPr id="51" name="Rectangle 50"/>
          <p:cNvSpPr/>
          <p:nvPr/>
        </p:nvSpPr>
        <p:spPr>
          <a:xfrm>
            <a:off x="8407402" y="3487776"/>
            <a:ext cx="2959100" cy="2733193"/>
          </a:xfrm>
          <a:prstGeom prst="rect">
            <a:avLst/>
          </a:prstGeom>
          <a:noFill/>
          <a:ln w="38100">
            <a:solidFill>
              <a:schemeClr val="bg1"/>
            </a:solidFill>
            <a:prstDash val="sysDot"/>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40"/>
            <a:endParaRPr lang="en-US" sz="2400" kern="0">
              <a:solidFill>
                <a:sysClr val="windowText" lastClr="000000"/>
              </a:solidFill>
              <a:latin typeface="Calibri"/>
            </a:endParaRPr>
          </a:p>
        </p:txBody>
      </p:sp>
      <p:sp>
        <p:nvSpPr>
          <p:cNvPr id="52" name="TextBox 51"/>
          <p:cNvSpPr txBox="1"/>
          <p:nvPr/>
        </p:nvSpPr>
        <p:spPr>
          <a:xfrm>
            <a:off x="2641600" y="4140202"/>
            <a:ext cx="2133600" cy="1528175"/>
          </a:xfrm>
          <a:prstGeom prst="rect">
            <a:avLst/>
          </a:prstGeom>
          <a:noFill/>
        </p:spPr>
        <p:txBody>
          <a:bodyPr wrap="square" rtlCol="0">
            <a:spAutoFit/>
          </a:bodyPr>
          <a:lstStyle/>
          <a:p>
            <a:pPr algn="ctr" defTabSz="1219140"/>
            <a:r>
              <a:rPr lang="en-US" sz="1333" b="1" kern="0" dirty="0">
                <a:solidFill>
                  <a:schemeClr val="tx1">
                    <a:lumMod val="95000"/>
                    <a:lumOff val="5000"/>
                  </a:schemeClr>
                </a:solidFill>
                <a:latin typeface="Calibri"/>
              </a:rPr>
              <a:t>Surgery (</a:t>
            </a:r>
            <a:r>
              <a:rPr lang="en-US" sz="1333" b="1" kern="0" dirty="0" err="1">
                <a:solidFill>
                  <a:schemeClr val="tx1">
                    <a:lumMod val="95000"/>
                    <a:lumOff val="5000"/>
                  </a:schemeClr>
                </a:solidFill>
                <a:latin typeface="Calibri"/>
              </a:rPr>
              <a:t>Sx</a:t>
            </a:r>
            <a:r>
              <a:rPr lang="en-US" sz="1333" b="1" kern="0" dirty="0">
                <a:solidFill>
                  <a:schemeClr val="tx1">
                    <a:lumMod val="95000"/>
                    <a:lumOff val="5000"/>
                  </a:schemeClr>
                </a:solidFill>
                <a:latin typeface="Calibri"/>
              </a:rPr>
              <a:t>)</a:t>
            </a:r>
            <a:br>
              <a:rPr lang="en-US" sz="1333" b="1" kern="0" dirty="0">
                <a:solidFill>
                  <a:schemeClr val="tx1">
                    <a:lumMod val="95000"/>
                    <a:lumOff val="5000"/>
                  </a:schemeClr>
                </a:solidFill>
                <a:latin typeface="Calibri"/>
              </a:rPr>
            </a:br>
            <a:r>
              <a:rPr lang="en-US" sz="1333" b="1" kern="0" dirty="0">
                <a:solidFill>
                  <a:schemeClr val="tx1">
                    <a:lumMod val="95000"/>
                    <a:lumOff val="5000"/>
                  </a:schemeClr>
                </a:solidFill>
                <a:latin typeface="Calibri"/>
              </a:rPr>
              <a:t>+</a:t>
            </a:r>
          </a:p>
          <a:p>
            <a:pPr algn="ctr" defTabSz="1219140"/>
            <a:r>
              <a:rPr lang="en-US" sz="1333" b="1" kern="0" dirty="0">
                <a:solidFill>
                  <a:schemeClr val="tx1">
                    <a:lumMod val="95000"/>
                    <a:lumOff val="5000"/>
                  </a:schemeClr>
                </a:solidFill>
                <a:latin typeface="Calibri"/>
              </a:rPr>
              <a:t>Radiotherapy (RT)</a:t>
            </a:r>
          </a:p>
          <a:p>
            <a:pPr algn="ctr" defTabSz="1219140"/>
            <a:r>
              <a:rPr lang="en-US" sz="1333" b="1" kern="0" dirty="0">
                <a:solidFill>
                  <a:schemeClr val="tx1">
                    <a:lumMod val="95000"/>
                    <a:lumOff val="5000"/>
                  </a:schemeClr>
                </a:solidFill>
                <a:latin typeface="Calibri"/>
              </a:rPr>
              <a:t>+</a:t>
            </a:r>
          </a:p>
          <a:p>
            <a:pPr algn="ctr" defTabSz="1219140"/>
            <a:r>
              <a:rPr lang="en-US" sz="1333" b="1" kern="0" dirty="0">
                <a:solidFill>
                  <a:schemeClr val="tx1">
                    <a:lumMod val="95000"/>
                    <a:lumOff val="5000"/>
                  </a:schemeClr>
                </a:solidFill>
                <a:latin typeface="Calibri"/>
              </a:rPr>
              <a:t>Endocrine Therapy</a:t>
            </a:r>
          </a:p>
          <a:p>
            <a:pPr algn="ctr" defTabSz="1219140"/>
            <a:r>
              <a:rPr lang="en-US" sz="1333" b="1" kern="0" dirty="0">
                <a:solidFill>
                  <a:schemeClr val="tx1">
                    <a:lumMod val="95000"/>
                    <a:lumOff val="5000"/>
                  </a:schemeClr>
                </a:solidFill>
                <a:latin typeface="Calibri"/>
              </a:rPr>
              <a:t>+</a:t>
            </a:r>
          </a:p>
          <a:p>
            <a:pPr algn="ctr" defTabSz="1219140"/>
            <a:r>
              <a:rPr lang="en-US" sz="1333" b="1" kern="0" dirty="0">
                <a:solidFill>
                  <a:schemeClr val="tx1">
                    <a:lumMod val="95000"/>
                    <a:lumOff val="5000"/>
                  </a:schemeClr>
                </a:solidFill>
                <a:latin typeface="Calibri"/>
              </a:rPr>
              <a:t>Chemotherapy</a:t>
            </a:r>
          </a:p>
        </p:txBody>
      </p:sp>
      <p:sp>
        <p:nvSpPr>
          <p:cNvPr id="54" name="TextBox 53"/>
          <p:cNvSpPr txBox="1"/>
          <p:nvPr/>
        </p:nvSpPr>
        <p:spPr>
          <a:xfrm>
            <a:off x="8763000" y="3632202"/>
            <a:ext cx="2133600" cy="1364348"/>
          </a:xfrm>
          <a:prstGeom prst="rect">
            <a:avLst/>
          </a:prstGeom>
          <a:noFill/>
        </p:spPr>
        <p:txBody>
          <a:bodyPr wrap="square" rtlCol="0">
            <a:spAutoFit/>
          </a:bodyPr>
          <a:lstStyle/>
          <a:p>
            <a:pPr algn="ctr" defTabSz="1219140"/>
            <a:r>
              <a:rPr lang="en-US" sz="1333" b="1" kern="0" dirty="0">
                <a:solidFill>
                  <a:schemeClr val="tx1">
                    <a:lumMod val="95000"/>
                    <a:lumOff val="5000"/>
                  </a:schemeClr>
                </a:solidFill>
                <a:latin typeface="Calibri"/>
              </a:rPr>
              <a:t>Endocrine Therapy</a:t>
            </a:r>
          </a:p>
          <a:p>
            <a:pPr algn="ctr" defTabSz="1219140"/>
            <a:r>
              <a:rPr lang="en-US" sz="1333" b="1" kern="0" dirty="0">
                <a:solidFill>
                  <a:schemeClr val="tx1">
                    <a:lumMod val="95000"/>
                    <a:lumOff val="5000"/>
                  </a:schemeClr>
                </a:solidFill>
                <a:latin typeface="Calibri"/>
              </a:rPr>
              <a:t>+</a:t>
            </a:r>
          </a:p>
          <a:p>
            <a:pPr algn="ctr" defTabSz="1219140"/>
            <a:r>
              <a:rPr lang="en-US" sz="1333" b="1" kern="0" dirty="0">
                <a:solidFill>
                  <a:schemeClr val="tx1">
                    <a:lumMod val="95000"/>
                    <a:lumOff val="5000"/>
                  </a:schemeClr>
                </a:solidFill>
                <a:latin typeface="Calibri"/>
              </a:rPr>
              <a:t>Chemotherapy</a:t>
            </a:r>
          </a:p>
          <a:p>
            <a:pPr algn="ctr" defTabSz="1219140"/>
            <a:r>
              <a:rPr lang="en-US" sz="1467" b="1" kern="0" dirty="0">
                <a:solidFill>
                  <a:schemeClr val="tx1">
                    <a:lumMod val="95000"/>
                    <a:lumOff val="5000"/>
                  </a:schemeClr>
                </a:solidFill>
                <a:latin typeface="Calibri"/>
              </a:rPr>
              <a:t>+ </a:t>
            </a:r>
          </a:p>
          <a:p>
            <a:pPr algn="ctr" defTabSz="1219140"/>
            <a:r>
              <a:rPr lang="en-US" sz="1467" b="1" kern="0" dirty="0">
                <a:solidFill>
                  <a:schemeClr val="tx1">
                    <a:lumMod val="95000"/>
                    <a:lumOff val="5000"/>
                  </a:schemeClr>
                </a:solidFill>
                <a:latin typeface="Calibri"/>
              </a:rPr>
              <a:t>Everolimus/Palbociclib</a:t>
            </a:r>
          </a:p>
          <a:p>
            <a:pPr algn="ctr" defTabSz="1219140"/>
            <a:r>
              <a:rPr lang="en-US" sz="1333" kern="0" dirty="0">
                <a:solidFill>
                  <a:schemeClr val="tx1">
                    <a:lumMod val="95000"/>
                    <a:lumOff val="5000"/>
                  </a:schemeClr>
                </a:solidFill>
                <a:latin typeface="Calibri"/>
              </a:rPr>
              <a:t>(if post-menopausal)</a:t>
            </a:r>
          </a:p>
        </p:txBody>
      </p:sp>
      <p:sp>
        <p:nvSpPr>
          <p:cNvPr id="55" name="TextBox 54"/>
          <p:cNvSpPr txBox="1"/>
          <p:nvPr/>
        </p:nvSpPr>
        <p:spPr>
          <a:xfrm>
            <a:off x="8788400" y="3035875"/>
            <a:ext cx="2133600" cy="297454"/>
          </a:xfrm>
          <a:prstGeom prst="rect">
            <a:avLst/>
          </a:prstGeom>
          <a:noFill/>
        </p:spPr>
        <p:txBody>
          <a:bodyPr wrap="square" rtlCol="0">
            <a:spAutoFit/>
          </a:bodyPr>
          <a:lstStyle/>
          <a:p>
            <a:pPr algn="ctr" defTabSz="1219140"/>
            <a:r>
              <a:rPr lang="en-US" sz="1333" b="1" kern="0" dirty="0">
                <a:latin typeface="Calibri"/>
              </a:rPr>
              <a:t>Chemotherapy</a:t>
            </a:r>
          </a:p>
        </p:txBody>
      </p:sp>
      <p:sp>
        <p:nvSpPr>
          <p:cNvPr id="56" name="TextBox 55"/>
          <p:cNvSpPr txBox="1"/>
          <p:nvPr/>
        </p:nvSpPr>
        <p:spPr>
          <a:xfrm>
            <a:off x="8636000" y="2604177"/>
            <a:ext cx="2438400" cy="297454"/>
          </a:xfrm>
          <a:prstGeom prst="rect">
            <a:avLst/>
          </a:prstGeom>
          <a:noFill/>
        </p:spPr>
        <p:txBody>
          <a:bodyPr wrap="square" rtlCol="0">
            <a:spAutoFit/>
          </a:bodyPr>
          <a:lstStyle/>
          <a:p>
            <a:pPr algn="ctr" defTabSz="1219140"/>
            <a:r>
              <a:rPr lang="en-US" sz="1333" b="1" kern="0" dirty="0">
                <a:latin typeface="Calibri"/>
              </a:rPr>
              <a:t>Endocrine + Chemo + HER2</a:t>
            </a:r>
          </a:p>
        </p:txBody>
      </p:sp>
      <p:sp>
        <p:nvSpPr>
          <p:cNvPr id="57" name="TextBox 56"/>
          <p:cNvSpPr txBox="1"/>
          <p:nvPr/>
        </p:nvSpPr>
        <p:spPr>
          <a:xfrm>
            <a:off x="8636000" y="2311400"/>
            <a:ext cx="2438400" cy="297454"/>
          </a:xfrm>
          <a:prstGeom prst="rect">
            <a:avLst/>
          </a:prstGeom>
          <a:noFill/>
        </p:spPr>
        <p:txBody>
          <a:bodyPr wrap="square" rtlCol="0">
            <a:spAutoFit/>
          </a:bodyPr>
          <a:lstStyle/>
          <a:p>
            <a:pPr algn="ctr" defTabSz="1219140"/>
            <a:r>
              <a:rPr lang="en-US" sz="1333" b="1" kern="0" dirty="0">
                <a:solidFill>
                  <a:schemeClr val="tx1">
                    <a:lumMod val="95000"/>
                    <a:lumOff val="5000"/>
                  </a:schemeClr>
                </a:solidFill>
                <a:latin typeface="Calibri"/>
              </a:rPr>
              <a:t>Chemo + HER2</a:t>
            </a:r>
          </a:p>
        </p:txBody>
      </p:sp>
      <p:sp>
        <p:nvSpPr>
          <p:cNvPr id="58" name="TextBox 57"/>
          <p:cNvSpPr txBox="1"/>
          <p:nvPr/>
        </p:nvSpPr>
        <p:spPr>
          <a:xfrm>
            <a:off x="1066802" y="6268498"/>
            <a:ext cx="10312399" cy="297454"/>
          </a:xfrm>
          <a:prstGeom prst="rect">
            <a:avLst/>
          </a:prstGeom>
          <a:solidFill>
            <a:schemeClr val="accent1"/>
          </a:solidFill>
          <a:ln w="19050">
            <a:solidFill>
              <a:schemeClr val="accent2">
                <a:lumMod val="20000"/>
                <a:lumOff val="80000"/>
              </a:schemeClr>
            </a:solidFill>
          </a:ln>
        </p:spPr>
        <p:txBody>
          <a:bodyPr wrap="square" rtlCol="0">
            <a:spAutoFit/>
          </a:bodyPr>
          <a:lstStyle/>
          <a:p>
            <a:pPr defTabSz="1219140"/>
            <a:r>
              <a:rPr lang="en-US" sz="1333" b="1" kern="0" dirty="0">
                <a:solidFill>
                  <a:sysClr val="windowText" lastClr="000000"/>
                </a:solidFill>
                <a:latin typeface="Calibri"/>
              </a:rPr>
              <a:t>*Total number of Breast Cancer patients in US ~ 3 million, 30% of whom will become metastatic eventually at some point (*SEER Data 2015-16)</a:t>
            </a:r>
          </a:p>
        </p:txBody>
      </p:sp>
      <p:sp>
        <p:nvSpPr>
          <p:cNvPr id="59" name="TextBox 58"/>
          <p:cNvSpPr txBox="1"/>
          <p:nvPr/>
        </p:nvSpPr>
        <p:spPr>
          <a:xfrm>
            <a:off x="5588000" y="3022602"/>
            <a:ext cx="2438400" cy="297454"/>
          </a:xfrm>
          <a:prstGeom prst="rect">
            <a:avLst/>
          </a:prstGeom>
          <a:noFill/>
        </p:spPr>
        <p:txBody>
          <a:bodyPr wrap="square" rtlCol="0">
            <a:spAutoFit/>
          </a:bodyPr>
          <a:lstStyle/>
          <a:p>
            <a:pPr algn="ctr" defTabSz="1219140"/>
            <a:r>
              <a:rPr lang="en-US" sz="1333" b="1" kern="0" dirty="0">
                <a:solidFill>
                  <a:schemeClr val="tx1">
                    <a:lumMod val="95000"/>
                    <a:lumOff val="5000"/>
                  </a:schemeClr>
                </a:solidFill>
                <a:latin typeface="Calibri"/>
              </a:rPr>
              <a:t>Surgery + RT + Chemotherapy</a:t>
            </a:r>
          </a:p>
        </p:txBody>
      </p:sp>
      <p:sp>
        <p:nvSpPr>
          <p:cNvPr id="60" name="TextBox 59"/>
          <p:cNvSpPr txBox="1"/>
          <p:nvPr/>
        </p:nvSpPr>
        <p:spPr>
          <a:xfrm>
            <a:off x="2540000" y="3022602"/>
            <a:ext cx="2438400" cy="297454"/>
          </a:xfrm>
          <a:prstGeom prst="rect">
            <a:avLst/>
          </a:prstGeom>
          <a:noFill/>
        </p:spPr>
        <p:txBody>
          <a:bodyPr wrap="square" rtlCol="0">
            <a:spAutoFit/>
          </a:bodyPr>
          <a:lstStyle/>
          <a:p>
            <a:pPr algn="ctr" defTabSz="1219140"/>
            <a:r>
              <a:rPr lang="en-US" sz="1333" b="1" kern="0" dirty="0">
                <a:solidFill>
                  <a:schemeClr val="tx1">
                    <a:lumMod val="95000"/>
                    <a:lumOff val="5000"/>
                  </a:schemeClr>
                </a:solidFill>
                <a:latin typeface="Calibri"/>
              </a:rPr>
              <a:t>Surgery + RT + Chemotherapy</a:t>
            </a:r>
          </a:p>
        </p:txBody>
      </p:sp>
      <p:sp>
        <p:nvSpPr>
          <p:cNvPr id="61" name="TextBox 60"/>
          <p:cNvSpPr txBox="1"/>
          <p:nvPr/>
        </p:nvSpPr>
        <p:spPr>
          <a:xfrm>
            <a:off x="5384802" y="2616202"/>
            <a:ext cx="2857500" cy="297454"/>
          </a:xfrm>
          <a:prstGeom prst="rect">
            <a:avLst/>
          </a:prstGeom>
          <a:noFill/>
        </p:spPr>
        <p:txBody>
          <a:bodyPr wrap="square" rtlCol="0">
            <a:spAutoFit/>
          </a:bodyPr>
          <a:lstStyle/>
          <a:p>
            <a:pPr algn="ctr" defTabSz="1219140"/>
            <a:r>
              <a:rPr lang="en-US" sz="1333" b="1" kern="0" dirty="0" err="1">
                <a:solidFill>
                  <a:schemeClr val="tx1">
                    <a:lumMod val="95000"/>
                    <a:lumOff val="5000"/>
                  </a:schemeClr>
                </a:solidFill>
                <a:latin typeface="Calibri"/>
              </a:rPr>
              <a:t>Sx</a:t>
            </a:r>
            <a:r>
              <a:rPr lang="en-US" sz="1333" b="1" kern="0" dirty="0">
                <a:solidFill>
                  <a:schemeClr val="tx1">
                    <a:lumMod val="95000"/>
                    <a:lumOff val="5000"/>
                  </a:schemeClr>
                </a:solidFill>
                <a:latin typeface="Calibri"/>
              </a:rPr>
              <a:t> + RT + Endocrine + Chemo + HER2</a:t>
            </a:r>
          </a:p>
        </p:txBody>
      </p:sp>
      <p:sp>
        <p:nvSpPr>
          <p:cNvPr id="62" name="TextBox 61"/>
          <p:cNvSpPr txBox="1"/>
          <p:nvPr/>
        </p:nvSpPr>
        <p:spPr>
          <a:xfrm>
            <a:off x="2438402" y="2616202"/>
            <a:ext cx="2857500" cy="297454"/>
          </a:xfrm>
          <a:prstGeom prst="rect">
            <a:avLst/>
          </a:prstGeom>
          <a:noFill/>
        </p:spPr>
        <p:txBody>
          <a:bodyPr wrap="square" rtlCol="0">
            <a:spAutoFit/>
          </a:bodyPr>
          <a:lstStyle/>
          <a:p>
            <a:pPr algn="ctr" defTabSz="1219140"/>
            <a:r>
              <a:rPr lang="en-US" sz="1333" b="1" kern="0" dirty="0" err="1">
                <a:solidFill>
                  <a:schemeClr val="tx1">
                    <a:lumMod val="95000"/>
                    <a:lumOff val="5000"/>
                  </a:schemeClr>
                </a:solidFill>
                <a:latin typeface="Calibri"/>
              </a:rPr>
              <a:t>Sx</a:t>
            </a:r>
            <a:r>
              <a:rPr lang="en-US" sz="1333" b="1" kern="0" dirty="0">
                <a:solidFill>
                  <a:schemeClr val="tx1">
                    <a:lumMod val="95000"/>
                    <a:lumOff val="5000"/>
                  </a:schemeClr>
                </a:solidFill>
                <a:latin typeface="Calibri"/>
              </a:rPr>
              <a:t> + RT + Endocrine + Chemo + HER2</a:t>
            </a:r>
          </a:p>
        </p:txBody>
      </p:sp>
      <p:sp>
        <p:nvSpPr>
          <p:cNvPr id="63" name="TextBox 62"/>
          <p:cNvSpPr txBox="1"/>
          <p:nvPr/>
        </p:nvSpPr>
        <p:spPr>
          <a:xfrm>
            <a:off x="5588000" y="2311402"/>
            <a:ext cx="2438400" cy="297454"/>
          </a:xfrm>
          <a:prstGeom prst="rect">
            <a:avLst/>
          </a:prstGeom>
          <a:noFill/>
        </p:spPr>
        <p:txBody>
          <a:bodyPr wrap="square" rtlCol="0">
            <a:spAutoFit/>
          </a:bodyPr>
          <a:lstStyle/>
          <a:p>
            <a:pPr algn="ctr" defTabSz="1219140"/>
            <a:r>
              <a:rPr lang="en-US" sz="1333" b="1" kern="0" dirty="0" err="1">
                <a:solidFill>
                  <a:schemeClr val="tx1">
                    <a:lumMod val="95000"/>
                    <a:lumOff val="5000"/>
                  </a:schemeClr>
                </a:solidFill>
                <a:latin typeface="Calibri"/>
              </a:rPr>
              <a:t>Sx</a:t>
            </a:r>
            <a:r>
              <a:rPr lang="en-US" sz="1333" b="1" kern="0" dirty="0">
                <a:solidFill>
                  <a:schemeClr val="tx1">
                    <a:lumMod val="95000"/>
                    <a:lumOff val="5000"/>
                  </a:schemeClr>
                </a:solidFill>
                <a:latin typeface="Calibri"/>
              </a:rPr>
              <a:t> + RT + Chemo + HER2</a:t>
            </a:r>
          </a:p>
        </p:txBody>
      </p:sp>
      <p:sp>
        <p:nvSpPr>
          <p:cNvPr id="64" name="TextBox 63"/>
          <p:cNvSpPr txBox="1"/>
          <p:nvPr/>
        </p:nvSpPr>
        <p:spPr>
          <a:xfrm>
            <a:off x="2540000" y="2311402"/>
            <a:ext cx="2438400" cy="297454"/>
          </a:xfrm>
          <a:prstGeom prst="rect">
            <a:avLst/>
          </a:prstGeom>
          <a:noFill/>
        </p:spPr>
        <p:txBody>
          <a:bodyPr wrap="square" rtlCol="0">
            <a:spAutoFit/>
          </a:bodyPr>
          <a:lstStyle/>
          <a:p>
            <a:pPr algn="ctr" defTabSz="1219140"/>
            <a:r>
              <a:rPr lang="en-US" sz="1333" b="1" kern="0" dirty="0" err="1">
                <a:solidFill>
                  <a:schemeClr val="tx1">
                    <a:lumMod val="95000"/>
                    <a:lumOff val="5000"/>
                  </a:schemeClr>
                </a:solidFill>
                <a:latin typeface="Calibri"/>
              </a:rPr>
              <a:t>Sx</a:t>
            </a:r>
            <a:r>
              <a:rPr lang="en-US" sz="1333" b="1" kern="0" dirty="0">
                <a:solidFill>
                  <a:schemeClr val="tx1">
                    <a:lumMod val="95000"/>
                    <a:lumOff val="5000"/>
                  </a:schemeClr>
                </a:solidFill>
                <a:latin typeface="Calibri"/>
              </a:rPr>
              <a:t> + RT + Chemo + HER2</a:t>
            </a:r>
          </a:p>
        </p:txBody>
      </p:sp>
      <p:sp>
        <p:nvSpPr>
          <p:cNvPr id="65" name="TextBox 64"/>
          <p:cNvSpPr txBox="1"/>
          <p:nvPr/>
        </p:nvSpPr>
        <p:spPr>
          <a:xfrm>
            <a:off x="8369300" y="4981563"/>
            <a:ext cx="3048000" cy="1117935"/>
          </a:xfrm>
          <a:prstGeom prst="rect">
            <a:avLst/>
          </a:prstGeom>
          <a:noFill/>
        </p:spPr>
        <p:txBody>
          <a:bodyPr wrap="square" rtlCol="0">
            <a:spAutoFit/>
          </a:bodyPr>
          <a:lstStyle/>
          <a:p>
            <a:pPr defTabSz="1219140"/>
            <a:r>
              <a:rPr lang="en-US" sz="1333" kern="0" dirty="0">
                <a:solidFill>
                  <a:schemeClr val="tx1">
                    <a:lumMod val="95000"/>
                    <a:lumOff val="5000"/>
                  </a:schemeClr>
                </a:solidFill>
                <a:latin typeface="Calibri"/>
              </a:rPr>
              <a:t>So in 2016, ~ 12500 new patients were </a:t>
            </a:r>
          </a:p>
          <a:p>
            <a:pPr defTabSz="1219140"/>
            <a:r>
              <a:rPr lang="en-US" sz="1333" kern="0" dirty="0">
                <a:solidFill>
                  <a:schemeClr val="tx1">
                    <a:lumMod val="95000"/>
                    <a:lumOff val="5000"/>
                  </a:schemeClr>
                </a:solidFill>
                <a:latin typeface="Calibri"/>
              </a:rPr>
              <a:t>to be diagnosed with Stage 4 disease, ~60% of whom may be post-menopausal and may benefit from Palbociclib therapy.</a:t>
            </a:r>
          </a:p>
        </p:txBody>
      </p:sp>
      <p:sp>
        <p:nvSpPr>
          <p:cNvPr id="66" name="TextBox 65"/>
          <p:cNvSpPr txBox="1"/>
          <p:nvPr/>
        </p:nvSpPr>
        <p:spPr>
          <a:xfrm>
            <a:off x="5689600" y="4140202"/>
            <a:ext cx="2133600" cy="1528175"/>
          </a:xfrm>
          <a:prstGeom prst="rect">
            <a:avLst/>
          </a:prstGeom>
          <a:noFill/>
        </p:spPr>
        <p:txBody>
          <a:bodyPr wrap="square" rtlCol="0">
            <a:spAutoFit/>
          </a:bodyPr>
          <a:lstStyle/>
          <a:p>
            <a:pPr algn="ctr" defTabSz="1219140"/>
            <a:r>
              <a:rPr lang="en-US" sz="1333" b="1" kern="0" dirty="0">
                <a:solidFill>
                  <a:schemeClr val="tx1">
                    <a:lumMod val="95000"/>
                    <a:lumOff val="5000"/>
                  </a:schemeClr>
                </a:solidFill>
                <a:latin typeface="Calibri"/>
              </a:rPr>
              <a:t>Surgery (</a:t>
            </a:r>
            <a:r>
              <a:rPr lang="en-US" sz="1333" b="1" kern="0" dirty="0" err="1">
                <a:solidFill>
                  <a:schemeClr val="tx1">
                    <a:lumMod val="95000"/>
                    <a:lumOff val="5000"/>
                  </a:schemeClr>
                </a:solidFill>
                <a:latin typeface="Calibri"/>
              </a:rPr>
              <a:t>Sx</a:t>
            </a:r>
            <a:r>
              <a:rPr lang="en-US" sz="1333" b="1" kern="0" dirty="0">
                <a:solidFill>
                  <a:schemeClr val="tx1">
                    <a:lumMod val="95000"/>
                    <a:lumOff val="5000"/>
                  </a:schemeClr>
                </a:solidFill>
                <a:latin typeface="Calibri"/>
              </a:rPr>
              <a:t>)</a:t>
            </a:r>
            <a:br>
              <a:rPr lang="en-US" sz="1333" b="1" kern="0" dirty="0">
                <a:solidFill>
                  <a:schemeClr val="tx1">
                    <a:lumMod val="95000"/>
                    <a:lumOff val="5000"/>
                  </a:schemeClr>
                </a:solidFill>
                <a:latin typeface="Calibri"/>
              </a:rPr>
            </a:br>
            <a:r>
              <a:rPr lang="en-US" sz="1333" b="1" kern="0" dirty="0">
                <a:solidFill>
                  <a:schemeClr val="tx1">
                    <a:lumMod val="95000"/>
                    <a:lumOff val="5000"/>
                  </a:schemeClr>
                </a:solidFill>
                <a:latin typeface="Calibri"/>
              </a:rPr>
              <a:t>+</a:t>
            </a:r>
          </a:p>
          <a:p>
            <a:pPr algn="ctr" defTabSz="1219140"/>
            <a:r>
              <a:rPr lang="en-US" sz="1333" b="1" kern="0" dirty="0">
                <a:solidFill>
                  <a:schemeClr val="tx1">
                    <a:lumMod val="95000"/>
                    <a:lumOff val="5000"/>
                  </a:schemeClr>
                </a:solidFill>
                <a:latin typeface="Calibri"/>
              </a:rPr>
              <a:t>Radiotherapy (RT)</a:t>
            </a:r>
          </a:p>
          <a:p>
            <a:pPr algn="ctr" defTabSz="1219140"/>
            <a:r>
              <a:rPr lang="en-US" sz="1333" b="1" kern="0" dirty="0">
                <a:solidFill>
                  <a:schemeClr val="tx1">
                    <a:lumMod val="95000"/>
                    <a:lumOff val="5000"/>
                  </a:schemeClr>
                </a:solidFill>
                <a:latin typeface="Calibri"/>
              </a:rPr>
              <a:t>+</a:t>
            </a:r>
          </a:p>
          <a:p>
            <a:pPr algn="ctr" defTabSz="1219140"/>
            <a:r>
              <a:rPr lang="en-US" sz="1333" b="1" kern="0" dirty="0">
                <a:solidFill>
                  <a:schemeClr val="tx1">
                    <a:lumMod val="95000"/>
                    <a:lumOff val="5000"/>
                  </a:schemeClr>
                </a:solidFill>
                <a:latin typeface="Calibri"/>
              </a:rPr>
              <a:t>Endocrine Therapy</a:t>
            </a:r>
          </a:p>
          <a:p>
            <a:pPr algn="ctr" defTabSz="1219140"/>
            <a:r>
              <a:rPr lang="en-US" sz="1333" b="1" kern="0" dirty="0">
                <a:solidFill>
                  <a:schemeClr val="tx1">
                    <a:lumMod val="95000"/>
                    <a:lumOff val="5000"/>
                  </a:schemeClr>
                </a:solidFill>
                <a:latin typeface="Calibri"/>
              </a:rPr>
              <a:t>+</a:t>
            </a:r>
          </a:p>
          <a:p>
            <a:pPr algn="ctr" defTabSz="1219140"/>
            <a:r>
              <a:rPr lang="en-US" sz="1333" b="1" kern="0" dirty="0">
                <a:solidFill>
                  <a:schemeClr val="tx1">
                    <a:lumMod val="95000"/>
                    <a:lumOff val="5000"/>
                  </a:schemeClr>
                </a:solidFill>
                <a:latin typeface="Calibri"/>
              </a:rPr>
              <a:t>Chemotherapy</a:t>
            </a:r>
          </a:p>
        </p:txBody>
      </p:sp>
    </p:spTree>
    <p:extLst>
      <p:ext uri="{BB962C8B-B14F-4D97-AF65-F5344CB8AC3E}">
        <p14:creationId xmlns:p14="http://schemas.microsoft.com/office/powerpoint/2010/main" val="5123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63E2-C7D5-4C9B-8D29-6833ACC01CD1}"/>
              </a:ext>
            </a:extLst>
          </p:cNvPr>
          <p:cNvSpPr>
            <a:spLocks noGrp="1"/>
          </p:cNvSpPr>
          <p:nvPr>
            <p:ph type="title"/>
          </p:nvPr>
        </p:nvSpPr>
        <p:spPr>
          <a:xfrm>
            <a:off x="838200" y="194278"/>
            <a:ext cx="10515600" cy="959583"/>
          </a:xfrm>
        </p:spPr>
        <p:txBody>
          <a:bodyPr>
            <a:normAutofit/>
          </a:bodyPr>
          <a:lstStyle/>
          <a:p>
            <a:pPr algn="ctr"/>
            <a:r>
              <a:rPr lang="en-US" sz="4000" b="1" dirty="0"/>
              <a:t>ROLE OF DATA AND ANALYTICS IN BREAST CANCER</a:t>
            </a:r>
          </a:p>
        </p:txBody>
      </p:sp>
      <p:sp>
        <p:nvSpPr>
          <p:cNvPr id="4" name="TextBox 3">
            <a:extLst>
              <a:ext uri="{FF2B5EF4-FFF2-40B4-BE49-F238E27FC236}">
                <a16:creationId xmlns:a16="http://schemas.microsoft.com/office/drawing/2014/main" id="{D84C106F-1472-4334-94E1-32A1124A8200}"/>
              </a:ext>
            </a:extLst>
          </p:cNvPr>
          <p:cNvSpPr txBox="1"/>
          <p:nvPr/>
        </p:nvSpPr>
        <p:spPr>
          <a:xfrm>
            <a:off x="8434351" y="4035003"/>
            <a:ext cx="3023839" cy="1815882"/>
          </a:xfrm>
          <a:prstGeom prst="rect">
            <a:avLst/>
          </a:prstGeom>
          <a:noFill/>
        </p:spPr>
        <p:txBody>
          <a:bodyPr wrap="square" rtlCol="0">
            <a:spAutoFit/>
          </a:bodyPr>
          <a:lstStyle/>
          <a:p>
            <a:r>
              <a:rPr lang="en-US" sz="1600" b="1" dirty="0"/>
              <a:t>BRCA OUTCOMES &amp; ANALYTICS:</a:t>
            </a:r>
          </a:p>
          <a:p>
            <a:pPr marL="285750" indent="-285750">
              <a:buFont typeface="Wingdings" panose="05000000000000000000" pitchFamily="2" charset="2"/>
              <a:buChar char="§"/>
            </a:pPr>
            <a:r>
              <a:rPr lang="en-US" sz="1200" dirty="0"/>
              <a:t>RELAPSE PROBABLITY</a:t>
            </a:r>
          </a:p>
          <a:p>
            <a:pPr marL="285750" indent="-285750">
              <a:buFont typeface="Wingdings" panose="05000000000000000000" pitchFamily="2" charset="2"/>
              <a:buChar char="§"/>
            </a:pPr>
            <a:r>
              <a:rPr lang="en-US" sz="1200" dirty="0"/>
              <a:t>METASTASIS ONSET</a:t>
            </a:r>
          </a:p>
          <a:p>
            <a:pPr marL="285750" indent="-285750">
              <a:buFont typeface="Wingdings" panose="05000000000000000000" pitchFamily="2" charset="2"/>
              <a:buChar char="§"/>
            </a:pPr>
            <a:r>
              <a:rPr lang="en-US" sz="1200" dirty="0"/>
              <a:t>PROGNOSTICATION</a:t>
            </a:r>
          </a:p>
          <a:p>
            <a:pPr marL="285750" indent="-285750">
              <a:buFont typeface="Wingdings" panose="05000000000000000000" pitchFamily="2" charset="2"/>
              <a:buChar char="§"/>
            </a:pPr>
            <a:r>
              <a:rPr lang="en-US" sz="1200" dirty="0"/>
              <a:t>HEOR STUDIES FOR REGIMENS</a:t>
            </a:r>
          </a:p>
          <a:p>
            <a:pPr marL="285750" indent="-285750">
              <a:buFont typeface="Wingdings" panose="05000000000000000000" pitchFamily="2" charset="2"/>
              <a:buChar char="§"/>
            </a:pPr>
            <a:r>
              <a:rPr lang="en-US" sz="1200" dirty="0"/>
              <a:t>SURVIVAL ANALYSIS</a:t>
            </a:r>
          </a:p>
          <a:p>
            <a:pPr marL="285750" indent="-285750">
              <a:buFont typeface="Wingdings" panose="05000000000000000000" pitchFamily="2" charset="2"/>
              <a:buChar char="§"/>
            </a:pPr>
            <a:r>
              <a:rPr lang="en-US" sz="1200" dirty="0"/>
              <a:t>QUALITY OF LIFE PREDICTION </a:t>
            </a:r>
          </a:p>
          <a:p>
            <a:pPr marL="285750" indent="-285750">
              <a:buFont typeface="Wingdings" panose="05000000000000000000" pitchFamily="2" charset="2"/>
              <a:buChar char="§"/>
            </a:pPr>
            <a:r>
              <a:rPr lang="en-US" sz="1200" dirty="0"/>
              <a:t>FUNCTIONAL STATUS/ECOG</a:t>
            </a:r>
          </a:p>
          <a:p>
            <a:pPr marL="285750" indent="-285750">
              <a:buFont typeface="Wingdings" panose="05000000000000000000" pitchFamily="2" charset="2"/>
              <a:buChar char="§"/>
            </a:pPr>
            <a:r>
              <a:rPr lang="en-US" sz="1200" dirty="0"/>
              <a:t>COST OF CANCER CARE</a:t>
            </a:r>
          </a:p>
        </p:txBody>
      </p:sp>
      <p:sp>
        <p:nvSpPr>
          <p:cNvPr id="14" name="TextBox 13">
            <a:extLst>
              <a:ext uri="{FF2B5EF4-FFF2-40B4-BE49-F238E27FC236}">
                <a16:creationId xmlns:a16="http://schemas.microsoft.com/office/drawing/2014/main" id="{27329CB3-0709-4EB2-A143-FA475D433724}"/>
              </a:ext>
            </a:extLst>
          </p:cNvPr>
          <p:cNvSpPr txBox="1"/>
          <p:nvPr/>
        </p:nvSpPr>
        <p:spPr>
          <a:xfrm>
            <a:off x="4591124" y="4035003"/>
            <a:ext cx="3111287" cy="2000548"/>
          </a:xfrm>
          <a:prstGeom prst="rect">
            <a:avLst/>
          </a:prstGeom>
          <a:noFill/>
        </p:spPr>
        <p:txBody>
          <a:bodyPr wrap="square" rtlCol="0">
            <a:spAutoFit/>
          </a:bodyPr>
          <a:lstStyle/>
          <a:p>
            <a:r>
              <a:rPr lang="en-US" sz="1600" b="1" dirty="0"/>
              <a:t>ADDITIONAL DATA ELEMENTS</a:t>
            </a:r>
          </a:p>
          <a:p>
            <a:pPr marL="285750" indent="-285750">
              <a:buFont typeface="Wingdings" panose="05000000000000000000" pitchFamily="2" charset="2"/>
              <a:buChar char="§"/>
            </a:pPr>
            <a:r>
              <a:rPr lang="en-US" sz="1200" dirty="0"/>
              <a:t>GENOMICS</a:t>
            </a:r>
          </a:p>
          <a:p>
            <a:pPr marL="285750" indent="-285750">
              <a:buFont typeface="Wingdings" panose="05000000000000000000" pitchFamily="2" charset="2"/>
              <a:buChar char="§"/>
            </a:pPr>
            <a:r>
              <a:rPr lang="en-US" sz="1200" dirty="0"/>
              <a:t>PHYSICIAN NOTES </a:t>
            </a:r>
          </a:p>
          <a:p>
            <a:pPr marL="285750" indent="-285750">
              <a:buFont typeface="Wingdings" panose="05000000000000000000" pitchFamily="2" charset="2"/>
              <a:buChar char="§"/>
            </a:pPr>
            <a:r>
              <a:rPr lang="en-US" sz="1200" dirty="0"/>
              <a:t>IMAGING – CT/MRI</a:t>
            </a:r>
          </a:p>
          <a:p>
            <a:pPr marL="285750" indent="-285750">
              <a:buFont typeface="Wingdings" panose="05000000000000000000" pitchFamily="2" charset="2"/>
              <a:buChar char="§"/>
            </a:pPr>
            <a:r>
              <a:rPr lang="en-US" sz="1200" dirty="0"/>
              <a:t>TUMOR MARKER RESULTS</a:t>
            </a:r>
          </a:p>
          <a:p>
            <a:pPr marL="285750" indent="-285750">
              <a:buFont typeface="Wingdings" panose="05000000000000000000" pitchFamily="2" charset="2"/>
              <a:buChar char="§"/>
            </a:pPr>
            <a:r>
              <a:rPr lang="en-US" sz="1200" dirty="0"/>
              <a:t>CLINICAL FOLLOW-UP</a:t>
            </a:r>
          </a:p>
          <a:p>
            <a:pPr marL="285750" indent="-285750">
              <a:buFont typeface="Wingdings" panose="05000000000000000000" pitchFamily="2" charset="2"/>
              <a:buChar char="§"/>
            </a:pPr>
            <a:r>
              <a:rPr lang="en-US" sz="1200" dirty="0"/>
              <a:t>SOCIAL DETERMINANTS OF HEALTH</a:t>
            </a:r>
          </a:p>
          <a:p>
            <a:pPr marL="285750" indent="-285750">
              <a:buFont typeface="Wingdings" panose="05000000000000000000" pitchFamily="2" charset="2"/>
              <a:buChar char="§"/>
            </a:pPr>
            <a:r>
              <a:rPr lang="en-US" sz="1200" dirty="0"/>
              <a:t>SURVEYS AND SUPPORT PROGRAMS</a:t>
            </a:r>
          </a:p>
          <a:p>
            <a:pPr marL="285750" indent="-285750">
              <a:buFont typeface="Wingdings" panose="05000000000000000000" pitchFamily="2" charset="2"/>
              <a:buChar char="§"/>
            </a:pPr>
            <a:r>
              <a:rPr lang="en-US" sz="1200" dirty="0"/>
              <a:t>CLINICAL OUTCOMES – </a:t>
            </a:r>
            <a:br>
              <a:rPr lang="en-US" sz="1200" dirty="0"/>
            </a:br>
            <a:r>
              <a:rPr lang="en-US" sz="1200" dirty="0"/>
              <a:t>PATIENT REPORTED OUTCOMES - PRO</a:t>
            </a:r>
          </a:p>
        </p:txBody>
      </p:sp>
      <p:grpSp>
        <p:nvGrpSpPr>
          <p:cNvPr id="83" name="Group 82">
            <a:extLst>
              <a:ext uri="{FF2B5EF4-FFF2-40B4-BE49-F238E27FC236}">
                <a16:creationId xmlns:a16="http://schemas.microsoft.com/office/drawing/2014/main" id="{3803D083-5640-4490-A418-265F225044B0}"/>
              </a:ext>
            </a:extLst>
          </p:cNvPr>
          <p:cNvGrpSpPr/>
          <p:nvPr/>
        </p:nvGrpSpPr>
        <p:grpSpPr>
          <a:xfrm>
            <a:off x="355602" y="1414069"/>
            <a:ext cx="11470399" cy="2217084"/>
            <a:chOff x="355602" y="1025449"/>
            <a:chExt cx="11470399" cy="2217084"/>
          </a:xfrm>
        </p:grpSpPr>
        <p:sp>
          <p:nvSpPr>
            <p:cNvPr id="81" name="Oval 80">
              <a:extLst>
                <a:ext uri="{FF2B5EF4-FFF2-40B4-BE49-F238E27FC236}">
                  <a16:creationId xmlns:a16="http://schemas.microsoft.com/office/drawing/2014/main" id="{46EC552E-0335-4544-82CB-194954FA45BB}"/>
                </a:ext>
              </a:extLst>
            </p:cNvPr>
            <p:cNvSpPr/>
            <p:nvPr/>
          </p:nvSpPr>
          <p:spPr>
            <a:xfrm>
              <a:off x="10207790" y="1025449"/>
              <a:ext cx="1070301" cy="1070301"/>
            </a:xfrm>
            <a:prstGeom prst="ellipse">
              <a:avLst/>
            </a:prstGeom>
            <a:solidFill>
              <a:srgbClr val="FFFF00">
                <a:alpha val="86000"/>
              </a:srgb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cxnSp>
          <p:nvCxnSpPr>
            <p:cNvPr id="46" name="Straight Arrow Connector 45">
              <a:extLst>
                <a:ext uri="{FF2B5EF4-FFF2-40B4-BE49-F238E27FC236}">
                  <a16:creationId xmlns:a16="http://schemas.microsoft.com/office/drawing/2014/main" id="{2C926764-220F-4945-BA2E-C54F130EF54E}"/>
                </a:ext>
              </a:extLst>
            </p:cNvPr>
            <p:cNvCxnSpPr>
              <a:endCxn id="52" idx="6"/>
            </p:cNvCxnSpPr>
            <p:nvPr/>
          </p:nvCxnSpPr>
          <p:spPr>
            <a:xfrm flipH="1">
              <a:off x="1612390" y="3037642"/>
              <a:ext cx="10149869" cy="12701"/>
            </a:xfrm>
            <a:prstGeom prst="straightConnector1">
              <a:avLst/>
            </a:prstGeom>
            <a:ln w="9525">
              <a:solidFill>
                <a:schemeClr val="tx1"/>
              </a:solidFill>
              <a:prstDash val="solid"/>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7" name="Content Placeholder 8">
              <a:extLst>
                <a:ext uri="{FF2B5EF4-FFF2-40B4-BE49-F238E27FC236}">
                  <a16:creationId xmlns:a16="http://schemas.microsoft.com/office/drawing/2014/main" id="{8E09C65A-17C7-4481-B324-9DEFD9B7F2A2}"/>
                </a:ext>
              </a:extLst>
            </p:cNvPr>
            <p:cNvSpPr txBox="1">
              <a:spLocks/>
            </p:cNvSpPr>
            <p:nvPr/>
          </p:nvSpPr>
          <p:spPr>
            <a:xfrm>
              <a:off x="360003" y="2132103"/>
              <a:ext cx="2120399" cy="498598"/>
            </a:xfrm>
            <a:prstGeom prst="rect">
              <a:avLst/>
            </a:prstGeom>
          </p:spPr>
          <p:txBody>
            <a:bodyPr vert="horz" lIns="0" tIns="0" rIns="0" bIns="0" rtlCol="0" anchor="t">
              <a:noAutofit/>
            </a:bodyPr>
            <a:lstStyle>
              <a:lvl1pPr marL="0" indent="0" algn="l" rtl="0" eaLnBrk="1" fontAlgn="base" hangingPunct="1">
                <a:lnSpc>
                  <a:spcPct val="105000"/>
                </a:lnSpc>
                <a:spcBef>
                  <a:spcPts val="800"/>
                </a:spcBef>
                <a:spcAft>
                  <a:spcPct val="0"/>
                </a:spcAft>
                <a:buFont typeface="Arial" pitchFamily="34" charset="0"/>
                <a:buNone/>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179388"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358775" indent="-179388" algn="l" rtl="0" eaLnBrk="1" fontAlgn="base" hangingPunct="1">
                <a:lnSpc>
                  <a:spcPct val="105000"/>
                </a:lnSpc>
                <a:spcBef>
                  <a:spcPts val="800"/>
                </a:spcBef>
                <a:spcAft>
                  <a:spcPct val="0"/>
                </a:spcAft>
                <a:buFont typeface="Arial" pitchFamily="34" charset="0"/>
                <a:buChar char="‒"/>
                <a:tabLst/>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538163"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717550"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lnSpc>
                  <a:spcPct val="90000"/>
                </a:lnSpc>
                <a:spcBef>
                  <a:spcPts val="0"/>
                </a:spcBef>
              </a:pPr>
              <a:r>
                <a:rPr lang="en-US" sz="1600" b="1" cap="all" dirty="0">
                  <a:solidFill>
                    <a:schemeClr val="tx2"/>
                  </a:solidFill>
                  <a:latin typeface="Arial"/>
                  <a:cs typeface="Arial Black"/>
                </a:rPr>
                <a:t>DIAGNOSIS</a:t>
              </a:r>
            </a:p>
            <a:p>
              <a:pPr algn="ctr">
                <a:lnSpc>
                  <a:spcPct val="90000"/>
                </a:lnSpc>
                <a:spcBef>
                  <a:spcPts val="0"/>
                </a:spcBef>
              </a:pPr>
              <a:r>
                <a:rPr lang="en-US" sz="1100" b="1" cap="all" dirty="0">
                  <a:solidFill>
                    <a:schemeClr val="tx2"/>
                  </a:solidFill>
                  <a:latin typeface="Arial"/>
                  <a:cs typeface="Arial Black"/>
                </a:rPr>
                <a:t>Information, advice and support</a:t>
              </a:r>
            </a:p>
          </p:txBody>
        </p:sp>
        <p:sp>
          <p:nvSpPr>
            <p:cNvPr id="48" name="Content Placeholder 9">
              <a:extLst>
                <a:ext uri="{FF2B5EF4-FFF2-40B4-BE49-F238E27FC236}">
                  <a16:creationId xmlns:a16="http://schemas.microsoft.com/office/drawing/2014/main" id="{0C1A1663-0F42-46D4-AE8B-7A72212A8B5D}"/>
                </a:ext>
              </a:extLst>
            </p:cNvPr>
            <p:cNvSpPr txBox="1">
              <a:spLocks/>
            </p:cNvSpPr>
            <p:nvPr/>
          </p:nvSpPr>
          <p:spPr>
            <a:xfrm>
              <a:off x="2696402" y="2132103"/>
              <a:ext cx="2120399" cy="498598"/>
            </a:xfrm>
            <a:prstGeom prst="rect">
              <a:avLst/>
            </a:prstGeom>
          </p:spPr>
          <p:txBody>
            <a:bodyPr vert="horz" lIns="0" tIns="0" rIns="0" bIns="0" rtlCol="0" anchor="t">
              <a:noAutofit/>
            </a:bodyPr>
            <a:lstStyle>
              <a:lvl1pPr marL="0" indent="0" algn="l" rtl="0" eaLnBrk="1" fontAlgn="base" hangingPunct="1">
                <a:lnSpc>
                  <a:spcPct val="105000"/>
                </a:lnSpc>
                <a:spcBef>
                  <a:spcPts val="800"/>
                </a:spcBef>
                <a:spcAft>
                  <a:spcPct val="0"/>
                </a:spcAft>
                <a:buFont typeface="Arial" pitchFamily="34" charset="0"/>
                <a:buNone/>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179388"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358775" indent="-179388" algn="l" rtl="0" eaLnBrk="1" fontAlgn="base" hangingPunct="1">
                <a:lnSpc>
                  <a:spcPct val="105000"/>
                </a:lnSpc>
                <a:spcBef>
                  <a:spcPts val="800"/>
                </a:spcBef>
                <a:spcAft>
                  <a:spcPct val="0"/>
                </a:spcAft>
                <a:buFont typeface="Arial" pitchFamily="34" charset="0"/>
                <a:buChar char="‒"/>
                <a:tabLst/>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538163"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717550"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lnSpc>
                  <a:spcPct val="90000"/>
                </a:lnSpc>
                <a:spcBef>
                  <a:spcPts val="0"/>
                </a:spcBef>
              </a:pPr>
              <a:r>
                <a:rPr lang="en-US" sz="1600" b="1" cap="all" dirty="0">
                  <a:solidFill>
                    <a:schemeClr val="tx2"/>
                  </a:solidFill>
                  <a:latin typeface="Arial"/>
                </a:rPr>
                <a:t>Assessment</a:t>
              </a:r>
              <a:br>
                <a:rPr lang="en-US" sz="1800" b="1" cap="all" dirty="0">
                  <a:solidFill>
                    <a:schemeClr val="tx1"/>
                  </a:solidFill>
                  <a:latin typeface="Arial"/>
                  <a:cs typeface="Arial Black"/>
                </a:rPr>
              </a:br>
              <a:r>
                <a:rPr lang="en-US" sz="1100" cap="all" dirty="0">
                  <a:solidFill>
                    <a:schemeClr val="tx1"/>
                  </a:solidFill>
                  <a:latin typeface="Arial"/>
                  <a:cs typeface="Arial Black"/>
                </a:rPr>
                <a:t>SEVERITY assessment and staging</a:t>
              </a:r>
              <a:endParaRPr lang="en-US" sz="1800" cap="all" dirty="0">
                <a:solidFill>
                  <a:schemeClr val="tx1"/>
                </a:solidFill>
                <a:latin typeface="Arial"/>
                <a:cs typeface="Arial Black"/>
              </a:endParaRPr>
            </a:p>
          </p:txBody>
        </p:sp>
        <p:sp>
          <p:nvSpPr>
            <p:cNvPr id="49" name="Content Placeholder 10">
              <a:extLst>
                <a:ext uri="{FF2B5EF4-FFF2-40B4-BE49-F238E27FC236}">
                  <a16:creationId xmlns:a16="http://schemas.microsoft.com/office/drawing/2014/main" id="{94D75649-3A10-4286-A6A8-B5A7C176AF8D}"/>
                </a:ext>
              </a:extLst>
            </p:cNvPr>
            <p:cNvSpPr txBox="1">
              <a:spLocks/>
            </p:cNvSpPr>
            <p:nvPr/>
          </p:nvSpPr>
          <p:spPr>
            <a:xfrm>
              <a:off x="5032802" y="2132103"/>
              <a:ext cx="2120399" cy="498598"/>
            </a:xfrm>
            <a:prstGeom prst="rect">
              <a:avLst/>
            </a:prstGeom>
          </p:spPr>
          <p:txBody>
            <a:bodyPr vert="horz" lIns="0" tIns="0" rIns="0" bIns="0" rtlCol="0" anchor="t">
              <a:noAutofit/>
            </a:bodyPr>
            <a:lstStyle>
              <a:lvl1pPr marL="0" indent="0" algn="l" rtl="0" eaLnBrk="1" fontAlgn="base" hangingPunct="1">
                <a:lnSpc>
                  <a:spcPct val="105000"/>
                </a:lnSpc>
                <a:spcBef>
                  <a:spcPts val="800"/>
                </a:spcBef>
                <a:spcAft>
                  <a:spcPct val="0"/>
                </a:spcAft>
                <a:buFont typeface="Arial" pitchFamily="34" charset="0"/>
                <a:buNone/>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179388"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358775" indent="-179388" algn="l" rtl="0" eaLnBrk="1" fontAlgn="base" hangingPunct="1">
                <a:lnSpc>
                  <a:spcPct val="105000"/>
                </a:lnSpc>
                <a:spcBef>
                  <a:spcPts val="800"/>
                </a:spcBef>
                <a:spcAft>
                  <a:spcPct val="0"/>
                </a:spcAft>
                <a:buFont typeface="Arial" pitchFamily="34" charset="0"/>
                <a:buChar char="‒"/>
                <a:tabLst/>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538163"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717550"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lnSpc>
                  <a:spcPct val="90000"/>
                </a:lnSpc>
                <a:spcBef>
                  <a:spcPts val="0"/>
                </a:spcBef>
              </a:pPr>
              <a:r>
                <a:rPr lang="en-US" sz="1600" b="1" cap="all" dirty="0">
                  <a:solidFill>
                    <a:schemeClr val="tx2"/>
                  </a:solidFill>
                  <a:latin typeface="Arial"/>
                </a:rPr>
                <a:t>treatment</a:t>
              </a:r>
            </a:p>
            <a:p>
              <a:pPr algn="ctr">
                <a:lnSpc>
                  <a:spcPct val="90000"/>
                </a:lnSpc>
                <a:spcBef>
                  <a:spcPts val="0"/>
                </a:spcBef>
              </a:pPr>
              <a:r>
                <a:rPr lang="en-US" sz="1100" cap="all" dirty="0">
                  <a:solidFill>
                    <a:schemeClr val="tx1"/>
                  </a:solidFill>
                  <a:latin typeface="Arial"/>
                  <a:cs typeface="Arial Black"/>
                </a:rPr>
                <a:t>Surgery/Chemo/Radio and adjuvant therapy</a:t>
              </a:r>
            </a:p>
          </p:txBody>
        </p:sp>
        <p:sp>
          <p:nvSpPr>
            <p:cNvPr id="50" name="Content Placeholder 11">
              <a:extLst>
                <a:ext uri="{FF2B5EF4-FFF2-40B4-BE49-F238E27FC236}">
                  <a16:creationId xmlns:a16="http://schemas.microsoft.com/office/drawing/2014/main" id="{82F0A0E0-01FF-483B-8114-ED0052FA6740}"/>
                </a:ext>
              </a:extLst>
            </p:cNvPr>
            <p:cNvSpPr txBox="1">
              <a:spLocks/>
            </p:cNvSpPr>
            <p:nvPr/>
          </p:nvSpPr>
          <p:spPr>
            <a:xfrm>
              <a:off x="7369203" y="2132103"/>
              <a:ext cx="2120399" cy="498598"/>
            </a:xfrm>
            <a:prstGeom prst="rect">
              <a:avLst/>
            </a:prstGeom>
          </p:spPr>
          <p:txBody>
            <a:bodyPr vert="horz" lIns="0" tIns="0" rIns="0" bIns="0" rtlCol="0" anchor="t">
              <a:noAutofit/>
            </a:bodyPr>
            <a:lstStyle>
              <a:lvl1pPr marL="0" indent="0" algn="l" rtl="0" eaLnBrk="1" fontAlgn="base" hangingPunct="1">
                <a:lnSpc>
                  <a:spcPct val="105000"/>
                </a:lnSpc>
                <a:spcBef>
                  <a:spcPts val="800"/>
                </a:spcBef>
                <a:spcAft>
                  <a:spcPct val="0"/>
                </a:spcAft>
                <a:buFont typeface="Arial" pitchFamily="34" charset="0"/>
                <a:buNone/>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179388"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358775" indent="-179388" algn="l" rtl="0" eaLnBrk="1" fontAlgn="base" hangingPunct="1">
                <a:lnSpc>
                  <a:spcPct val="105000"/>
                </a:lnSpc>
                <a:spcBef>
                  <a:spcPts val="800"/>
                </a:spcBef>
                <a:spcAft>
                  <a:spcPct val="0"/>
                </a:spcAft>
                <a:buFont typeface="Arial" pitchFamily="34" charset="0"/>
                <a:buChar char="‒"/>
                <a:tabLst/>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538163"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717550"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lnSpc>
                  <a:spcPct val="90000"/>
                </a:lnSpc>
                <a:spcBef>
                  <a:spcPts val="0"/>
                </a:spcBef>
              </a:pPr>
              <a:r>
                <a:rPr lang="en-US" sz="1600" b="1" cap="all" dirty="0">
                  <a:solidFill>
                    <a:schemeClr val="tx2"/>
                  </a:solidFill>
                  <a:latin typeface="Arial"/>
                </a:rPr>
                <a:t>complications</a:t>
              </a:r>
            </a:p>
            <a:p>
              <a:pPr algn="ctr">
                <a:lnSpc>
                  <a:spcPct val="90000"/>
                </a:lnSpc>
                <a:spcBef>
                  <a:spcPts val="0"/>
                </a:spcBef>
              </a:pPr>
              <a:r>
                <a:rPr lang="en-US" sz="1100" cap="all" dirty="0" err="1">
                  <a:solidFill>
                    <a:schemeClr val="tx1"/>
                  </a:solidFill>
                  <a:latin typeface="Arial"/>
                  <a:cs typeface="Arial Black"/>
                </a:rPr>
                <a:t>Chemotx</a:t>
              </a:r>
              <a:r>
                <a:rPr lang="en-US" sz="1100" cap="all" dirty="0">
                  <a:solidFill>
                    <a:schemeClr val="tx1"/>
                  </a:solidFill>
                  <a:latin typeface="Arial"/>
                  <a:cs typeface="Arial Black"/>
                </a:rPr>
                <a:t>, </a:t>
              </a:r>
              <a:r>
                <a:rPr lang="en-US" sz="1100" cap="all" dirty="0" err="1">
                  <a:solidFill>
                    <a:schemeClr val="tx1"/>
                  </a:solidFill>
                  <a:latin typeface="Arial"/>
                  <a:cs typeface="Arial Black"/>
                </a:rPr>
                <a:t>radiotx</a:t>
              </a:r>
              <a:r>
                <a:rPr lang="en-US" sz="1100" cap="all" dirty="0">
                  <a:solidFill>
                    <a:schemeClr val="tx1"/>
                  </a:solidFill>
                  <a:latin typeface="Arial"/>
                  <a:cs typeface="Arial Black"/>
                </a:rPr>
                <a:t> – leads  to complications</a:t>
              </a:r>
            </a:p>
          </p:txBody>
        </p:sp>
        <p:sp>
          <p:nvSpPr>
            <p:cNvPr id="51" name="Content Placeholder 12">
              <a:extLst>
                <a:ext uri="{FF2B5EF4-FFF2-40B4-BE49-F238E27FC236}">
                  <a16:creationId xmlns:a16="http://schemas.microsoft.com/office/drawing/2014/main" id="{50CF966B-975D-4B62-BC1C-0FDFABF301F0}"/>
                </a:ext>
              </a:extLst>
            </p:cNvPr>
            <p:cNvSpPr txBox="1">
              <a:spLocks/>
            </p:cNvSpPr>
            <p:nvPr/>
          </p:nvSpPr>
          <p:spPr>
            <a:xfrm>
              <a:off x="9705602" y="2132103"/>
              <a:ext cx="2120399" cy="498598"/>
            </a:xfrm>
            <a:prstGeom prst="rect">
              <a:avLst/>
            </a:prstGeom>
          </p:spPr>
          <p:txBody>
            <a:bodyPr vert="horz" lIns="0" tIns="0" rIns="0" bIns="0" rtlCol="0" anchor="t">
              <a:noAutofit/>
            </a:bodyPr>
            <a:lstStyle>
              <a:lvl1pPr marL="0" indent="0" algn="l" rtl="0" eaLnBrk="1" fontAlgn="base" hangingPunct="1">
                <a:lnSpc>
                  <a:spcPct val="105000"/>
                </a:lnSpc>
                <a:spcBef>
                  <a:spcPts val="800"/>
                </a:spcBef>
                <a:spcAft>
                  <a:spcPct val="0"/>
                </a:spcAft>
                <a:buFont typeface="Arial" pitchFamily="34" charset="0"/>
                <a:buNone/>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179388"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358775" indent="-179388" algn="l" rtl="0" eaLnBrk="1" fontAlgn="base" hangingPunct="1">
                <a:lnSpc>
                  <a:spcPct val="105000"/>
                </a:lnSpc>
                <a:spcBef>
                  <a:spcPts val="800"/>
                </a:spcBef>
                <a:spcAft>
                  <a:spcPct val="0"/>
                </a:spcAft>
                <a:buFont typeface="Arial" pitchFamily="34" charset="0"/>
                <a:buChar char="‒"/>
                <a:tabLst/>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538163"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717550" indent="-179388" algn="l" rtl="0" eaLnBrk="1" fontAlgn="base" hangingPunct="1">
                <a:lnSpc>
                  <a:spcPct val="105000"/>
                </a:lnSpc>
                <a:spcBef>
                  <a:spcPts val="800"/>
                </a:spcBef>
                <a:spcAft>
                  <a:spcPct val="0"/>
                </a:spcAft>
                <a:buFont typeface="Arial" pitchFamily="34" charset="0"/>
                <a:buChar char="‒"/>
                <a:defRPr sz="14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lnSpc>
                  <a:spcPct val="90000"/>
                </a:lnSpc>
                <a:spcBef>
                  <a:spcPts val="0"/>
                </a:spcBef>
              </a:pPr>
              <a:r>
                <a:rPr lang="en-US" sz="1600" b="1" cap="all" dirty="0">
                  <a:solidFill>
                    <a:schemeClr val="tx2"/>
                  </a:solidFill>
                  <a:latin typeface="Arial"/>
                </a:rPr>
                <a:t>Follow-up</a:t>
              </a:r>
            </a:p>
            <a:p>
              <a:pPr algn="ctr">
                <a:lnSpc>
                  <a:spcPct val="90000"/>
                </a:lnSpc>
                <a:spcBef>
                  <a:spcPts val="0"/>
                </a:spcBef>
              </a:pPr>
              <a:r>
                <a:rPr lang="en-US" sz="1100" cap="all" dirty="0">
                  <a:solidFill>
                    <a:schemeClr val="tx1"/>
                  </a:solidFill>
                  <a:latin typeface="Arial"/>
                  <a:cs typeface="Arial Black"/>
                </a:rPr>
                <a:t>Continued monitoring  of disease progression</a:t>
              </a:r>
            </a:p>
          </p:txBody>
        </p:sp>
        <p:sp>
          <p:nvSpPr>
            <p:cNvPr id="52" name="Oval 51">
              <a:extLst>
                <a:ext uri="{FF2B5EF4-FFF2-40B4-BE49-F238E27FC236}">
                  <a16:creationId xmlns:a16="http://schemas.microsoft.com/office/drawing/2014/main" id="{8D004745-C4F4-43F9-B3E5-2E1D990D24D7}"/>
                </a:ext>
              </a:extLst>
            </p:cNvPr>
            <p:cNvSpPr/>
            <p:nvPr/>
          </p:nvSpPr>
          <p:spPr>
            <a:xfrm>
              <a:off x="1228010" y="2858153"/>
              <a:ext cx="384380" cy="384380"/>
            </a:xfrm>
            <a:prstGeom prst="ellipse">
              <a:avLst/>
            </a:prstGeom>
            <a:solidFill>
              <a:schemeClr val="bg1"/>
            </a:solidFill>
            <a:ln w="22225" cmpd="sng">
              <a:noFill/>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800" dirty="0">
                  <a:solidFill>
                    <a:schemeClr val="tx2"/>
                  </a:solidFill>
                  <a:latin typeface="Arial Black" panose="020B0A04020102020204" pitchFamily="34" charset="0"/>
                  <a:ea typeface="Roboto Light" panose="02000000000000000000" pitchFamily="2" charset="0"/>
                </a:rPr>
                <a:t>1</a:t>
              </a:r>
            </a:p>
          </p:txBody>
        </p:sp>
        <p:sp>
          <p:nvSpPr>
            <p:cNvPr id="53" name="Oval 52">
              <a:extLst>
                <a:ext uri="{FF2B5EF4-FFF2-40B4-BE49-F238E27FC236}">
                  <a16:creationId xmlns:a16="http://schemas.microsoft.com/office/drawing/2014/main" id="{42969972-A600-4C3B-BE5B-C68739C69780}"/>
                </a:ext>
              </a:extLst>
            </p:cNvPr>
            <p:cNvSpPr/>
            <p:nvPr/>
          </p:nvSpPr>
          <p:spPr>
            <a:xfrm>
              <a:off x="3564411" y="2858153"/>
              <a:ext cx="384380" cy="384380"/>
            </a:xfrm>
            <a:prstGeom prst="ellipse">
              <a:avLst/>
            </a:prstGeom>
            <a:solidFill>
              <a:schemeClr val="bg1"/>
            </a:solidFill>
            <a:ln w="22225" cmpd="sng">
              <a:noFill/>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800" dirty="0">
                  <a:latin typeface="Arial Black" panose="020B0A04020102020204" pitchFamily="34" charset="0"/>
                  <a:ea typeface="Roboto Light" panose="02000000000000000000" pitchFamily="2" charset="0"/>
                </a:rPr>
                <a:t>2</a:t>
              </a:r>
            </a:p>
          </p:txBody>
        </p:sp>
        <p:sp>
          <p:nvSpPr>
            <p:cNvPr id="54" name="Oval 53">
              <a:extLst>
                <a:ext uri="{FF2B5EF4-FFF2-40B4-BE49-F238E27FC236}">
                  <a16:creationId xmlns:a16="http://schemas.microsoft.com/office/drawing/2014/main" id="{E50D49B4-F803-477B-B49D-CE6A16507D4B}"/>
                </a:ext>
              </a:extLst>
            </p:cNvPr>
            <p:cNvSpPr/>
            <p:nvPr/>
          </p:nvSpPr>
          <p:spPr>
            <a:xfrm>
              <a:off x="5900811" y="2858153"/>
              <a:ext cx="384380" cy="384380"/>
            </a:xfrm>
            <a:prstGeom prst="ellipse">
              <a:avLst/>
            </a:prstGeom>
            <a:solidFill>
              <a:schemeClr val="bg1"/>
            </a:solidFill>
            <a:ln w="22225" cmpd="sng">
              <a:noFill/>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800" dirty="0">
                  <a:latin typeface="Arial Black" panose="020B0A04020102020204" pitchFamily="34" charset="0"/>
                  <a:ea typeface="Roboto Light" panose="02000000000000000000" pitchFamily="2" charset="0"/>
                </a:rPr>
                <a:t>3</a:t>
              </a:r>
            </a:p>
          </p:txBody>
        </p:sp>
        <p:sp>
          <p:nvSpPr>
            <p:cNvPr id="55" name="Oval 54">
              <a:extLst>
                <a:ext uri="{FF2B5EF4-FFF2-40B4-BE49-F238E27FC236}">
                  <a16:creationId xmlns:a16="http://schemas.microsoft.com/office/drawing/2014/main" id="{BBE77ED2-7812-47CD-B33B-55E1CC9562FC}"/>
                </a:ext>
              </a:extLst>
            </p:cNvPr>
            <p:cNvSpPr/>
            <p:nvPr/>
          </p:nvSpPr>
          <p:spPr>
            <a:xfrm>
              <a:off x="8237212" y="2858153"/>
              <a:ext cx="384380" cy="384380"/>
            </a:xfrm>
            <a:prstGeom prst="ellipse">
              <a:avLst/>
            </a:prstGeom>
            <a:solidFill>
              <a:schemeClr val="bg1"/>
            </a:solidFill>
            <a:ln w="22225" cmpd="sng">
              <a:noFill/>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800" dirty="0">
                  <a:latin typeface="Arial Black" panose="020B0A04020102020204" pitchFamily="34" charset="0"/>
                  <a:ea typeface="Roboto Light" panose="02000000000000000000" pitchFamily="2" charset="0"/>
                </a:rPr>
                <a:t>4</a:t>
              </a:r>
            </a:p>
          </p:txBody>
        </p:sp>
        <p:sp>
          <p:nvSpPr>
            <p:cNvPr id="56" name="Oval 55">
              <a:extLst>
                <a:ext uri="{FF2B5EF4-FFF2-40B4-BE49-F238E27FC236}">
                  <a16:creationId xmlns:a16="http://schemas.microsoft.com/office/drawing/2014/main" id="{00AC9A2C-544C-42B6-888C-8C5757702415}"/>
                </a:ext>
              </a:extLst>
            </p:cNvPr>
            <p:cNvSpPr/>
            <p:nvPr/>
          </p:nvSpPr>
          <p:spPr>
            <a:xfrm>
              <a:off x="10573611" y="2858153"/>
              <a:ext cx="384380" cy="384380"/>
            </a:xfrm>
            <a:prstGeom prst="ellipse">
              <a:avLst/>
            </a:prstGeom>
            <a:solidFill>
              <a:schemeClr val="bg1"/>
            </a:solidFill>
            <a:ln w="22225" cmpd="sng">
              <a:noFill/>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800" dirty="0">
                  <a:latin typeface="Arial Black" panose="020B0A04020102020204" pitchFamily="34" charset="0"/>
                  <a:ea typeface="Roboto Light" panose="02000000000000000000" pitchFamily="2" charset="0"/>
                </a:rPr>
                <a:t>5</a:t>
              </a:r>
            </a:p>
          </p:txBody>
        </p:sp>
        <p:grpSp>
          <p:nvGrpSpPr>
            <p:cNvPr id="57" name="Group 4">
              <a:extLst>
                <a:ext uri="{FF2B5EF4-FFF2-40B4-BE49-F238E27FC236}">
                  <a16:creationId xmlns:a16="http://schemas.microsoft.com/office/drawing/2014/main" id="{AC7E10DE-6CCC-4BED-826A-E3C19B8A006B}"/>
                </a:ext>
              </a:extLst>
            </p:cNvPr>
            <p:cNvGrpSpPr>
              <a:grpSpLocks noChangeAspect="1"/>
            </p:cNvGrpSpPr>
            <p:nvPr/>
          </p:nvGrpSpPr>
          <p:grpSpPr bwMode="auto">
            <a:xfrm>
              <a:off x="1143208" y="1353027"/>
              <a:ext cx="593585" cy="595274"/>
              <a:chOff x="3489" y="1808"/>
              <a:chExt cx="703" cy="705"/>
            </a:xfrm>
            <a:solidFill>
              <a:schemeClr val="tx2"/>
            </a:solidFill>
          </p:grpSpPr>
          <p:sp>
            <p:nvSpPr>
              <p:cNvPr id="58" name="Freeform 5">
                <a:extLst>
                  <a:ext uri="{FF2B5EF4-FFF2-40B4-BE49-F238E27FC236}">
                    <a16:creationId xmlns:a16="http://schemas.microsoft.com/office/drawing/2014/main" id="{E8EA77EC-6DFD-423E-AFC9-3BF9B1EE8898}"/>
                  </a:ext>
                </a:extLst>
              </p:cNvPr>
              <p:cNvSpPr>
                <a:spLocks noEditPoints="1"/>
              </p:cNvSpPr>
              <p:nvPr/>
            </p:nvSpPr>
            <p:spPr bwMode="auto">
              <a:xfrm>
                <a:off x="3489" y="1808"/>
                <a:ext cx="703" cy="705"/>
              </a:xfrm>
              <a:custGeom>
                <a:avLst/>
                <a:gdLst>
                  <a:gd name="T0" fmla="*/ 340 w 342"/>
                  <a:gd name="T1" fmla="*/ 2 h 342"/>
                  <a:gd name="T2" fmla="*/ 335 w 342"/>
                  <a:gd name="T3" fmla="*/ 0 h 342"/>
                  <a:gd name="T4" fmla="*/ 7 w 342"/>
                  <a:gd name="T5" fmla="*/ 0 h 342"/>
                  <a:gd name="T6" fmla="*/ 2 w 342"/>
                  <a:gd name="T7" fmla="*/ 2 h 342"/>
                  <a:gd name="T8" fmla="*/ 0 w 342"/>
                  <a:gd name="T9" fmla="*/ 7 h 342"/>
                  <a:gd name="T10" fmla="*/ 0 w 342"/>
                  <a:gd name="T11" fmla="*/ 335 h 342"/>
                  <a:gd name="T12" fmla="*/ 2 w 342"/>
                  <a:gd name="T13" fmla="*/ 340 h 342"/>
                  <a:gd name="T14" fmla="*/ 7 w 342"/>
                  <a:gd name="T15" fmla="*/ 342 h 342"/>
                  <a:gd name="T16" fmla="*/ 335 w 342"/>
                  <a:gd name="T17" fmla="*/ 342 h 342"/>
                  <a:gd name="T18" fmla="*/ 340 w 342"/>
                  <a:gd name="T19" fmla="*/ 340 h 342"/>
                  <a:gd name="T20" fmla="*/ 342 w 342"/>
                  <a:gd name="T21" fmla="*/ 335 h 342"/>
                  <a:gd name="T22" fmla="*/ 342 w 342"/>
                  <a:gd name="T23" fmla="*/ 7 h 342"/>
                  <a:gd name="T24" fmla="*/ 340 w 342"/>
                  <a:gd name="T25" fmla="*/ 2 h 342"/>
                  <a:gd name="T26" fmla="*/ 328 w 342"/>
                  <a:gd name="T27" fmla="*/ 14 h 342"/>
                  <a:gd name="T28" fmla="*/ 328 w 342"/>
                  <a:gd name="T29" fmla="*/ 242 h 342"/>
                  <a:gd name="T30" fmla="*/ 318 w 342"/>
                  <a:gd name="T31" fmla="*/ 242 h 342"/>
                  <a:gd name="T32" fmla="*/ 269 w 342"/>
                  <a:gd name="T33" fmla="*/ 145 h 342"/>
                  <a:gd name="T34" fmla="*/ 242 w 342"/>
                  <a:gd name="T35" fmla="*/ 128 h 342"/>
                  <a:gd name="T36" fmla="*/ 215 w 342"/>
                  <a:gd name="T37" fmla="*/ 143 h 342"/>
                  <a:gd name="T38" fmla="*/ 177 w 342"/>
                  <a:gd name="T39" fmla="*/ 208 h 342"/>
                  <a:gd name="T40" fmla="*/ 164 w 342"/>
                  <a:gd name="T41" fmla="*/ 194 h 342"/>
                  <a:gd name="T42" fmla="*/ 114 w 342"/>
                  <a:gd name="T43" fmla="*/ 171 h 342"/>
                  <a:gd name="T44" fmla="*/ 84 w 342"/>
                  <a:gd name="T45" fmla="*/ 184 h 342"/>
                  <a:gd name="T46" fmla="*/ 54 w 342"/>
                  <a:gd name="T47" fmla="*/ 223 h 342"/>
                  <a:gd name="T48" fmla="*/ 45 w 342"/>
                  <a:gd name="T49" fmla="*/ 242 h 342"/>
                  <a:gd name="T50" fmla="*/ 14 w 342"/>
                  <a:gd name="T51" fmla="*/ 242 h 342"/>
                  <a:gd name="T52" fmla="*/ 14 w 342"/>
                  <a:gd name="T53" fmla="*/ 14 h 342"/>
                  <a:gd name="T54" fmla="*/ 328 w 342"/>
                  <a:gd name="T55" fmla="*/ 14 h 342"/>
                  <a:gd name="T56" fmla="*/ 172 w 342"/>
                  <a:gd name="T57" fmla="*/ 225 h 342"/>
                  <a:gd name="T58" fmla="*/ 178 w 342"/>
                  <a:gd name="T59" fmla="*/ 228 h 342"/>
                  <a:gd name="T60" fmla="*/ 184 w 342"/>
                  <a:gd name="T61" fmla="*/ 224 h 342"/>
                  <a:gd name="T62" fmla="*/ 227 w 342"/>
                  <a:gd name="T63" fmla="*/ 151 h 342"/>
                  <a:gd name="T64" fmla="*/ 242 w 342"/>
                  <a:gd name="T65" fmla="*/ 142 h 342"/>
                  <a:gd name="T66" fmla="*/ 257 w 342"/>
                  <a:gd name="T67" fmla="*/ 152 h 342"/>
                  <a:gd name="T68" fmla="*/ 302 w 342"/>
                  <a:gd name="T69" fmla="*/ 242 h 342"/>
                  <a:gd name="T70" fmla="*/ 61 w 342"/>
                  <a:gd name="T71" fmla="*/ 242 h 342"/>
                  <a:gd name="T72" fmla="*/ 79 w 342"/>
                  <a:gd name="T73" fmla="*/ 211 h 342"/>
                  <a:gd name="T74" fmla="*/ 96 w 342"/>
                  <a:gd name="T75" fmla="*/ 192 h 342"/>
                  <a:gd name="T76" fmla="*/ 114 w 342"/>
                  <a:gd name="T77" fmla="*/ 185 h 342"/>
                  <a:gd name="T78" fmla="*/ 154 w 342"/>
                  <a:gd name="T79" fmla="*/ 205 h 342"/>
                  <a:gd name="T80" fmla="*/ 167 w 342"/>
                  <a:gd name="T81" fmla="*/ 218 h 342"/>
                  <a:gd name="T82" fmla="*/ 171 w 342"/>
                  <a:gd name="T83" fmla="*/ 223 h 342"/>
                  <a:gd name="T84" fmla="*/ 172 w 342"/>
                  <a:gd name="T85" fmla="*/ 224 h 342"/>
                  <a:gd name="T86" fmla="*/ 172 w 342"/>
                  <a:gd name="T87" fmla="*/ 225 h 342"/>
                  <a:gd name="T88" fmla="*/ 14 w 342"/>
                  <a:gd name="T89" fmla="*/ 256 h 342"/>
                  <a:gd name="T90" fmla="*/ 328 w 342"/>
                  <a:gd name="T91" fmla="*/ 256 h 342"/>
                  <a:gd name="T92" fmla="*/ 328 w 342"/>
                  <a:gd name="T93" fmla="*/ 328 h 342"/>
                  <a:gd name="T94" fmla="*/ 14 w 342"/>
                  <a:gd name="T95" fmla="*/ 328 h 342"/>
                  <a:gd name="T96" fmla="*/ 14 w 342"/>
                  <a:gd name="T97" fmla="*/ 25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 h="342">
                    <a:moveTo>
                      <a:pt x="340" y="2"/>
                    </a:moveTo>
                    <a:cubicBezTo>
                      <a:pt x="339" y="0"/>
                      <a:pt x="337" y="0"/>
                      <a:pt x="335" y="0"/>
                    </a:cubicBezTo>
                    <a:cubicBezTo>
                      <a:pt x="7" y="0"/>
                      <a:pt x="7" y="0"/>
                      <a:pt x="7" y="0"/>
                    </a:cubicBezTo>
                    <a:cubicBezTo>
                      <a:pt x="5" y="0"/>
                      <a:pt x="3" y="0"/>
                      <a:pt x="2" y="2"/>
                    </a:cubicBezTo>
                    <a:cubicBezTo>
                      <a:pt x="0" y="3"/>
                      <a:pt x="0" y="5"/>
                      <a:pt x="0" y="7"/>
                    </a:cubicBezTo>
                    <a:cubicBezTo>
                      <a:pt x="0" y="335"/>
                      <a:pt x="0" y="335"/>
                      <a:pt x="0" y="335"/>
                    </a:cubicBezTo>
                    <a:cubicBezTo>
                      <a:pt x="0" y="337"/>
                      <a:pt x="0" y="339"/>
                      <a:pt x="2" y="340"/>
                    </a:cubicBezTo>
                    <a:cubicBezTo>
                      <a:pt x="3" y="341"/>
                      <a:pt x="5" y="342"/>
                      <a:pt x="7" y="342"/>
                    </a:cubicBezTo>
                    <a:cubicBezTo>
                      <a:pt x="335" y="342"/>
                      <a:pt x="335" y="342"/>
                      <a:pt x="335" y="342"/>
                    </a:cubicBezTo>
                    <a:cubicBezTo>
                      <a:pt x="337" y="342"/>
                      <a:pt x="339" y="341"/>
                      <a:pt x="340" y="340"/>
                    </a:cubicBezTo>
                    <a:cubicBezTo>
                      <a:pt x="341" y="339"/>
                      <a:pt x="342" y="337"/>
                      <a:pt x="342" y="335"/>
                    </a:cubicBezTo>
                    <a:cubicBezTo>
                      <a:pt x="342" y="7"/>
                      <a:pt x="342" y="7"/>
                      <a:pt x="342" y="7"/>
                    </a:cubicBezTo>
                    <a:cubicBezTo>
                      <a:pt x="342" y="5"/>
                      <a:pt x="341" y="3"/>
                      <a:pt x="340" y="2"/>
                    </a:cubicBezTo>
                    <a:close/>
                    <a:moveTo>
                      <a:pt x="328" y="14"/>
                    </a:moveTo>
                    <a:cubicBezTo>
                      <a:pt x="328" y="242"/>
                      <a:pt x="328" y="242"/>
                      <a:pt x="328" y="242"/>
                    </a:cubicBezTo>
                    <a:cubicBezTo>
                      <a:pt x="318" y="242"/>
                      <a:pt x="318" y="242"/>
                      <a:pt x="318" y="242"/>
                    </a:cubicBezTo>
                    <a:cubicBezTo>
                      <a:pt x="269" y="145"/>
                      <a:pt x="269" y="145"/>
                      <a:pt x="269" y="145"/>
                    </a:cubicBezTo>
                    <a:cubicBezTo>
                      <a:pt x="264" y="135"/>
                      <a:pt x="253" y="128"/>
                      <a:pt x="242" y="128"/>
                    </a:cubicBezTo>
                    <a:cubicBezTo>
                      <a:pt x="231" y="128"/>
                      <a:pt x="220" y="134"/>
                      <a:pt x="215" y="143"/>
                    </a:cubicBezTo>
                    <a:cubicBezTo>
                      <a:pt x="177" y="208"/>
                      <a:pt x="177" y="208"/>
                      <a:pt x="177" y="208"/>
                    </a:cubicBezTo>
                    <a:cubicBezTo>
                      <a:pt x="174" y="204"/>
                      <a:pt x="169" y="199"/>
                      <a:pt x="164" y="194"/>
                    </a:cubicBezTo>
                    <a:cubicBezTo>
                      <a:pt x="152" y="183"/>
                      <a:pt x="135" y="171"/>
                      <a:pt x="114" y="171"/>
                    </a:cubicBezTo>
                    <a:cubicBezTo>
                      <a:pt x="102" y="171"/>
                      <a:pt x="92" y="176"/>
                      <a:pt x="84" y="184"/>
                    </a:cubicBezTo>
                    <a:cubicBezTo>
                      <a:pt x="71" y="195"/>
                      <a:pt x="61" y="210"/>
                      <a:pt x="54" y="223"/>
                    </a:cubicBezTo>
                    <a:cubicBezTo>
                      <a:pt x="50" y="231"/>
                      <a:pt x="47" y="238"/>
                      <a:pt x="45" y="242"/>
                    </a:cubicBezTo>
                    <a:cubicBezTo>
                      <a:pt x="14" y="242"/>
                      <a:pt x="14" y="242"/>
                      <a:pt x="14" y="242"/>
                    </a:cubicBezTo>
                    <a:cubicBezTo>
                      <a:pt x="14" y="14"/>
                      <a:pt x="14" y="14"/>
                      <a:pt x="14" y="14"/>
                    </a:cubicBezTo>
                    <a:lnTo>
                      <a:pt x="328" y="14"/>
                    </a:lnTo>
                    <a:close/>
                    <a:moveTo>
                      <a:pt x="172" y="225"/>
                    </a:moveTo>
                    <a:cubicBezTo>
                      <a:pt x="173" y="227"/>
                      <a:pt x="176" y="228"/>
                      <a:pt x="178" y="228"/>
                    </a:cubicBezTo>
                    <a:cubicBezTo>
                      <a:pt x="181" y="228"/>
                      <a:pt x="183" y="226"/>
                      <a:pt x="184" y="224"/>
                    </a:cubicBezTo>
                    <a:cubicBezTo>
                      <a:pt x="227" y="151"/>
                      <a:pt x="227" y="151"/>
                      <a:pt x="227" y="151"/>
                    </a:cubicBezTo>
                    <a:cubicBezTo>
                      <a:pt x="230" y="145"/>
                      <a:pt x="236" y="142"/>
                      <a:pt x="242" y="142"/>
                    </a:cubicBezTo>
                    <a:cubicBezTo>
                      <a:pt x="248" y="142"/>
                      <a:pt x="254" y="146"/>
                      <a:pt x="257" y="152"/>
                    </a:cubicBezTo>
                    <a:cubicBezTo>
                      <a:pt x="302" y="242"/>
                      <a:pt x="302" y="242"/>
                      <a:pt x="302" y="242"/>
                    </a:cubicBezTo>
                    <a:cubicBezTo>
                      <a:pt x="61" y="242"/>
                      <a:pt x="61" y="242"/>
                      <a:pt x="61" y="242"/>
                    </a:cubicBezTo>
                    <a:cubicBezTo>
                      <a:pt x="65" y="234"/>
                      <a:pt x="71" y="222"/>
                      <a:pt x="79" y="211"/>
                    </a:cubicBezTo>
                    <a:cubicBezTo>
                      <a:pt x="84" y="204"/>
                      <a:pt x="90" y="197"/>
                      <a:pt x="96" y="192"/>
                    </a:cubicBezTo>
                    <a:cubicBezTo>
                      <a:pt x="102" y="188"/>
                      <a:pt x="108" y="185"/>
                      <a:pt x="114" y="185"/>
                    </a:cubicBezTo>
                    <a:cubicBezTo>
                      <a:pt x="129" y="185"/>
                      <a:pt x="143" y="194"/>
                      <a:pt x="154" y="205"/>
                    </a:cubicBezTo>
                    <a:cubicBezTo>
                      <a:pt x="160" y="210"/>
                      <a:pt x="164" y="215"/>
                      <a:pt x="167" y="218"/>
                    </a:cubicBezTo>
                    <a:cubicBezTo>
                      <a:pt x="169" y="220"/>
                      <a:pt x="170" y="222"/>
                      <a:pt x="171" y="223"/>
                    </a:cubicBezTo>
                    <a:cubicBezTo>
                      <a:pt x="172" y="224"/>
                      <a:pt x="172" y="224"/>
                      <a:pt x="172" y="224"/>
                    </a:cubicBezTo>
                    <a:lnTo>
                      <a:pt x="172" y="225"/>
                    </a:lnTo>
                    <a:close/>
                    <a:moveTo>
                      <a:pt x="14" y="256"/>
                    </a:moveTo>
                    <a:cubicBezTo>
                      <a:pt x="328" y="256"/>
                      <a:pt x="328" y="256"/>
                      <a:pt x="328" y="256"/>
                    </a:cubicBezTo>
                    <a:cubicBezTo>
                      <a:pt x="328" y="328"/>
                      <a:pt x="328" y="328"/>
                      <a:pt x="328" y="328"/>
                    </a:cubicBezTo>
                    <a:cubicBezTo>
                      <a:pt x="14" y="328"/>
                      <a:pt x="14" y="328"/>
                      <a:pt x="14" y="328"/>
                    </a:cubicBezTo>
                    <a:lnTo>
                      <a:pt x="14"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9" name="Freeform 6">
                <a:extLst>
                  <a:ext uri="{FF2B5EF4-FFF2-40B4-BE49-F238E27FC236}">
                    <a16:creationId xmlns:a16="http://schemas.microsoft.com/office/drawing/2014/main" id="{364E4BC1-39CC-49AC-9B09-92076358E4F1}"/>
                  </a:ext>
                </a:extLst>
              </p:cNvPr>
              <p:cNvSpPr>
                <a:spLocks noEditPoints="1"/>
              </p:cNvSpPr>
              <p:nvPr/>
            </p:nvSpPr>
            <p:spPr bwMode="auto">
              <a:xfrm>
                <a:off x="3621" y="1895"/>
                <a:ext cx="234" cy="177"/>
              </a:xfrm>
              <a:custGeom>
                <a:avLst/>
                <a:gdLst>
                  <a:gd name="T0" fmla="*/ 28 w 114"/>
                  <a:gd name="T1" fmla="*/ 86 h 86"/>
                  <a:gd name="T2" fmla="*/ 71 w 114"/>
                  <a:gd name="T3" fmla="*/ 86 h 86"/>
                  <a:gd name="T4" fmla="*/ 114 w 114"/>
                  <a:gd name="T5" fmla="*/ 43 h 86"/>
                  <a:gd name="T6" fmla="*/ 71 w 114"/>
                  <a:gd name="T7" fmla="*/ 0 h 86"/>
                  <a:gd name="T8" fmla="*/ 31 w 114"/>
                  <a:gd name="T9" fmla="*/ 29 h 86"/>
                  <a:gd name="T10" fmla="*/ 28 w 114"/>
                  <a:gd name="T11" fmla="*/ 29 h 86"/>
                  <a:gd name="T12" fmla="*/ 0 w 114"/>
                  <a:gd name="T13" fmla="*/ 57 h 86"/>
                  <a:gd name="T14" fmla="*/ 28 w 114"/>
                  <a:gd name="T15" fmla="*/ 86 h 86"/>
                  <a:gd name="T16" fmla="*/ 28 w 114"/>
                  <a:gd name="T17" fmla="*/ 43 h 86"/>
                  <a:gd name="T18" fmla="*/ 34 w 114"/>
                  <a:gd name="T19" fmla="*/ 44 h 86"/>
                  <a:gd name="T20" fmla="*/ 40 w 114"/>
                  <a:gd name="T21" fmla="*/ 44 h 86"/>
                  <a:gd name="T22" fmla="*/ 43 w 114"/>
                  <a:gd name="T23" fmla="*/ 39 h 86"/>
                  <a:gd name="T24" fmla="*/ 71 w 114"/>
                  <a:gd name="T25" fmla="*/ 15 h 86"/>
                  <a:gd name="T26" fmla="*/ 100 w 114"/>
                  <a:gd name="T27" fmla="*/ 43 h 86"/>
                  <a:gd name="T28" fmla="*/ 71 w 114"/>
                  <a:gd name="T29" fmla="*/ 72 h 86"/>
                  <a:gd name="T30" fmla="*/ 28 w 114"/>
                  <a:gd name="T31" fmla="*/ 72 h 86"/>
                  <a:gd name="T32" fmla="*/ 14 w 114"/>
                  <a:gd name="T33" fmla="*/ 57 h 86"/>
                  <a:gd name="T34" fmla="*/ 28 w 114"/>
                  <a:gd name="T3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86">
                    <a:moveTo>
                      <a:pt x="28" y="86"/>
                    </a:moveTo>
                    <a:cubicBezTo>
                      <a:pt x="71" y="86"/>
                      <a:pt x="71" y="86"/>
                      <a:pt x="71" y="86"/>
                    </a:cubicBezTo>
                    <a:cubicBezTo>
                      <a:pt x="95" y="86"/>
                      <a:pt x="114" y="67"/>
                      <a:pt x="114" y="43"/>
                    </a:cubicBezTo>
                    <a:cubicBezTo>
                      <a:pt x="114" y="20"/>
                      <a:pt x="95" y="0"/>
                      <a:pt x="71" y="0"/>
                    </a:cubicBezTo>
                    <a:cubicBezTo>
                      <a:pt x="53" y="0"/>
                      <a:pt x="37" y="12"/>
                      <a:pt x="31" y="29"/>
                    </a:cubicBezTo>
                    <a:cubicBezTo>
                      <a:pt x="30" y="29"/>
                      <a:pt x="29" y="29"/>
                      <a:pt x="28" y="29"/>
                    </a:cubicBezTo>
                    <a:cubicBezTo>
                      <a:pt x="13" y="29"/>
                      <a:pt x="0" y="42"/>
                      <a:pt x="0" y="57"/>
                    </a:cubicBezTo>
                    <a:cubicBezTo>
                      <a:pt x="0" y="73"/>
                      <a:pt x="13" y="86"/>
                      <a:pt x="28" y="86"/>
                    </a:cubicBezTo>
                    <a:close/>
                    <a:moveTo>
                      <a:pt x="28" y="43"/>
                    </a:moveTo>
                    <a:cubicBezTo>
                      <a:pt x="30" y="43"/>
                      <a:pt x="32" y="44"/>
                      <a:pt x="34" y="44"/>
                    </a:cubicBezTo>
                    <a:cubicBezTo>
                      <a:pt x="36" y="45"/>
                      <a:pt x="38" y="45"/>
                      <a:pt x="40" y="44"/>
                    </a:cubicBezTo>
                    <a:cubicBezTo>
                      <a:pt x="42" y="43"/>
                      <a:pt x="43" y="41"/>
                      <a:pt x="43" y="39"/>
                    </a:cubicBezTo>
                    <a:cubicBezTo>
                      <a:pt x="45" y="25"/>
                      <a:pt x="57" y="15"/>
                      <a:pt x="71" y="15"/>
                    </a:cubicBezTo>
                    <a:cubicBezTo>
                      <a:pt x="87" y="15"/>
                      <a:pt x="100" y="27"/>
                      <a:pt x="100" y="43"/>
                    </a:cubicBezTo>
                    <a:cubicBezTo>
                      <a:pt x="100" y="59"/>
                      <a:pt x="87" y="72"/>
                      <a:pt x="71" y="72"/>
                    </a:cubicBezTo>
                    <a:cubicBezTo>
                      <a:pt x="28" y="72"/>
                      <a:pt x="28" y="72"/>
                      <a:pt x="28" y="72"/>
                    </a:cubicBezTo>
                    <a:cubicBezTo>
                      <a:pt x="21" y="72"/>
                      <a:pt x="14" y="65"/>
                      <a:pt x="14" y="57"/>
                    </a:cubicBezTo>
                    <a:cubicBezTo>
                      <a:pt x="14" y="50"/>
                      <a:pt x="21" y="43"/>
                      <a:pt x="2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60" name="Group 4">
              <a:extLst>
                <a:ext uri="{FF2B5EF4-FFF2-40B4-BE49-F238E27FC236}">
                  <a16:creationId xmlns:a16="http://schemas.microsoft.com/office/drawing/2014/main" id="{37AC2F06-460A-4F31-A2F7-0D5BF2F2CF28}"/>
                </a:ext>
              </a:extLst>
            </p:cNvPr>
            <p:cNvGrpSpPr>
              <a:grpSpLocks noChangeAspect="1"/>
            </p:cNvGrpSpPr>
            <p:nvPr/>
          </p:nvGrpSpPr>
          <p:grpSpPr bwMode="auto">
            <a:xfrm>
              <a:off x="3458133" y="1353027"/>
              <a:ext cx="593585" cy="595274"/>
              <a:chOff x="3489" y="1808"/>
              <a:chExt cx="703" cy="705"/>
            </a:xfrm>
            <a:solidFill>
              <a:schemeClr val="tx1"/>
            </a:solidFill>
          </p:grpSpPr>
          <p:sp>
            <p:nvSpPr>
              <p:cNvPr id="61" name="Freeform 5">
                <a:extLst>
                  <a:ext uri="{FF2B5EF4-FFF2-40B4-BE49-F238E27FC236}">
                    <a16:creationId xmlns:a16="http://schemas.microsoft.com/office/drawing/2014/main" id="{C2EDD42D-96C1-434B-83E6-1DF752BD0890}"/>
                  </a:ext>
                </a:extLst>
              </p:cNvPr>
              <p:cNvSpPr>
                <a:spLocks noEditPoints="1"/>
              </p:cNvSpPr>
              <p:nvPr/>
            </p:nvSpPr>
            <p:spPr bwMode="auto">
              <a:xfrm>
                <a:off x="3489" y="1808"/>
                <a:ext cx="703" cy="705"/>
              </a:xfrm>
              <a:custGeom>
                <a:avLst/>
                <a:gdLst>
                  <a:gd name="T0" fmla="*/ 340 w 342"/>
                  <a:gd name="T1" fmla="*/ 2 h 342"/>
                  <a:gd name="T2" fmla="*/ 335 w 342"/>
                  <a:gd name="T3" fmla="*/ 0 h 342"/>
                  <a:gd name="T4" fmla="*/ 7 w 342"/>
                  <a:gd name="T5" fmla="*/ 0 h 342"/>
                  <a:gd name="T6" fmla="*/ 2 w 342"/>
                  <a:gd name="T7" fmla="*/ 2 h 342"/>
                  <a:gd name="T8" fmla="*/ 0 w 342"/>
                  <a:gd name="T9" fmla="*/ 7 h 342"/>
                  <a:gd name="T10" fmla="*/ 0 w 342"/>
                  <a:gd name="T11" fmla="*/ 335 h 342"/>
                  <a:gd name="T12" fmla="*/ 2 w 342"/>
                  <a:gd name="T13" fmla="*/ 340 h 342"/>
                  <a:gd name="T14" fmla="*/ 7 w 342"/>
                  <a:gd name="T15" fmla="*/ 342 h 342"/>
                  <a:gd name="T16" fmla="*/ 335 w 342"/>
                  <a:gd name="T17" fmla="*/ 342 h 342"/>
                  <a:gd name="T18" fmla="*/ 340 w 342"/>
                  <a:gd name="T19" fmla="*/ 340 h 342"/>
                  <a:gd name="T20" fmla="*/ 342 w 342"/>
                  <a:gd name="T21" fmla="*/ 335 h 342"/>
                  <a:gd name="T22" fmla="*/ 342 w 342"/>
                  <a:gd name="T23" fmla="*/ 7 h 342"/>
                  <a:gd name="T24" fmla="*/ 340 w 342"/>
                  <a:gd name="T25" fmla="*/ 2 h 342"/>
                  <a:gd name="T26" fmla="*/ 328 w 342"/>
                  <a:gd name="T27" fmla="*/ 14 h 342"/>
                  <a:gd name="T28" fmla="*/ 328 w 342"/>
                  <a:gd name="T29" fmla="*/ 242 h 342"/>
                  <a:gd name="T30" fmla="*/ 318 w 342"/>
                  <a:gd name="T31" fmla="*/ 242 h 342"/>
                  <a:gd name="T32" fmla="*/ 269 w 342"/>
                  <a:gd name="T33" fmla="*/ 145 h 342"/>
                  <a:gd name="T34" fmla="*/ 242 w 342"/>
                  <a:gd name="T35" fmla="*/ 128 h 342"/>
                  <a:gd name="T36" fmla="*/ 215 w 342"/>
                  <a:gd name="T37" fmla="*/ 143 h 342"/>
                  <a:gd name="T38" fmla="*/ 177 w 342"/>
                  <a:gd name="T39" fmla="*/ 208 h 342"/>
                  <a:gd name="T40" fmla="*/ 164 w 342"/>
                  <a:gd name="T41" fmla="*/ 194 h 342"/>
                  <a:gd name="T42" fmla="*/ 114 w 342"/>
                  <a:gd name="T43" fmla="*/ 171 h 342"/>
                  <a:gd name="T44" fmla="*/ 84 w 342"/>
                  <a:gd name="T45" fmla="*/ 184 h 342"/>
                  <a:gd name="T46" fmla="*/ 54 w 342"/>
                  <a:gd name="T47" fmla="*/ 223 h 342"/>
                  <a:gd name="T48" fmla="*/ 45 w 342"/>
                  <a:gd name="T49" fmla="*/ 242 h 342"/>
                  <a:gd name="T50" fmla="*/ 14 w 342"/>
                  <a:gd name="T51" fmla="*/ 242 h 342"/>
                  <a:gd name="T52" fmla="*/ 14 w 342"/>
                  <a:gd name="T53" fmla="*/ 14 h 342"/>
                  <a:gd name="T54" fmla="*/ 328 w 342"/>
                  <a:gd name="T55" fmla="*/ 14 h 342"/>
                  <a:gd name="T56" fmla="*/ 172 w 342"/>
                  <a:gd name="T57" fmla="*/ 225 h 342"/>
                  <a:gd name="T58" fmla="*/ 178 w 342"/>
                  <a:gd name="T59" fmla="*/ 228 h 342"/>
                  <a:gd name="T60" fmla="*/ 184 w 342"/>
                  <a:gd name="T61" fmla="*/ 224 h 342"/>
                  <a:gd name="T62" fmla="*/ 227 w 342"/>
                  <a:gd name="T63" fmla="*/ 151 h 342"/>
                  <a:gd name="T64" fmla="*/ 242 w 342"/>
                  <a:gd name="T65" fmla="*/ 142 h 342"/>
                  <a:gd name="T66" fmla="*/ 257 w 342"/>
                  <a:gd name="T67" fmla="*/ 152 h 342"/>
                  <a:gd name="T68" fmla="*/ 302 w 342"/>
                  <a:gd name="T69" fmla="*/ 242 h 342"/>
                  <a:gd name="T70" fmla="*/ 61 w 342"/>
                  <a:gd name="T71" fmla="*/ 242 h 342"/>
                  <a:gd name="T72" fmla="*/ 79 w 342"/>
                  <a:gd name="T73" fmla="*/ 211 h 342"/>
                  <a:gd name="T74" fmla="*/ 96 w 342"/>
                  <a:gd name="T75" fmla="*/ 192 h 342"/>
                  <a:gd name="T76" fmla="*/ 114 w 342"/>
                  <a:gd name="T77" fmla="*/ 185 h 342"/>
                  <a:gd name="T78" fmla="*/ 154 w 342"/>
                  <a:gd name="T79" fmla="*/ 205 h 342"/>
                  <a:gd name="T80" fmla="*/ 167 w 342"/>
                  <a:gd name="T81" fmla="*/ 218 h 342"/>
                  <a:gd name="T82" fmla="*/ 171 w 342"/>
                  <a:gd name="T83" fmla="*/ 223 h 342"/>
                  <a:gd name="T84" fmla="*/ 172 w 342"/>
                  <a:gd name="T85" fmla="*/ 224 h 342"/>
                  <a:gd name="T86" fmla="*/ 172 w 342"/>
                  <a:gd name="T87" fmla="*/ 225 h 342"/>
                  <a:gd name="T88" fmla="*/ 14 w 342"/>
                  <a:gd name="T89" fmla="*/ 256 h 342"/>
                  <a:gd name="T90" fmla="*/ 328 w 342"/>
                  <a:gd name="T91" fmla="*/ 256 h 342"/>
                  <a:gd name="T92" fmla="*/ 328 w 342"/>
                  <a:gd name="T93" fmla="*/ 328 h 342"/>
                  <a:gd name="T94" fmla="*/ 14 w 342"/>
                  <a:gd name="T95" fmla="*/ 328 h 342"/>
                  <a:gd name="T96" fmla="*/ 14 w 342"/>
                  <a:gd name="T97" fmla="*/ 25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 h="342">
                    <a:moveTo>
                      <a:pt x="340" y="2"/>
                    </a:moveTo>
                    <a:cubicBezTo>
                      <a:pt x="339" y="0"/>
                      <a:pt x="337" y="0"/>
                      <a:pt x="335" y="0"/>
                    </a:cubicBezTo>
                    <a:cubicBezTo>
                      <a:pt x="7" y="0"/>
                      <a:pt x="7" y="0"/>
                      <a:pt x="7" y="0"/>
                    </a:cubicBezTo>
                    <a:cubicBezTo>
                      <a:pt x="5" y="0"/>
                      <a:pt x="3" y="0"/>
                      <a:pt x="2" y="2"/>
                    </a:cubicBezTo>
                    <a:cubicBezTo>
                      <a:pt x="0" y="3"/>
                      <a:pt x="0" y="5"/>
                      <a:pt x="0" y="7"/>
                    </a:cubicBezTo>
                    <a:cubicBezTo>
                      <a:pt x="0" y="335"/>
                      <a:pt x="0" y="335"/>
                      <a:pt x="0" y="335"/>
                    </a:cubicBezTo>
                    <a:cubicBezTo>
                      <a:pt x="0" y="337"/>
                      <a:pt x="0" y="339"/>
                      <a:pt x="2" y="340"/>
                    </a:cubicBezTo>
                    <a:cubicBezTo>
                      <a:pt x="3" y="341"/>
                      <a:pt x="5" y="342"/>
                      <a:pt x="7" y="342"/>
                    </a:cubicBezTo>
                    <a:cubicBezTo>
                      <a:pt x="335" y="342"/>
                      <a:pt x="335" y="342"/>
                      <a:pt x="335" y="342"/>
                    </a:cubicBezTo>
                    <a:cubicBezTo>
                      <a:pt x="337" y="342"/>
                      <a:pt x="339" y="341"/>
                      <a:pt x="340" y="340"/>
                    </a:cubicBezTo>
                    <a:cubicBezTo>
                      <a:pt x="341" y="339"/>
                      <a:pt x="342" y="337"/>
                      <a:pt x="342" y="335"/>
                    </a:cubicBezTo>
                    <a:cubicBezTo>
                      <a:pt x="342" y="7"/>
                      <a:pt x="342" y="7"/>
                      <a:pt x="342" y="7"/>
                    </a:cubicBezTo>
                    <a:cubicBezTo>
                      <a:pt x="342" y="5"/>
                      <a:pt x="341" y="3"/>
                      <a:pt x="340" y="2"/>
                    </a:cubicBezTo>
                    <a:close/>
                    <a:moveTo>
                      <a:pt x="328" y="14"/>
                    </a:moveTo>
                    <a:cubicBezTo>
                      <a:pt x="328" y="242"/>
                      <a:pt x="328" y="242"/>
                      <a:pt x="328" y="242"/>
                    </a:cubicBezTo>
                    <a:cubicBezTo>
                      <a:pt x="318" y="242"/>
                      <a:pt x="318" y="242"/>
                      <a:pt x="318" y="242"/>
                    </a:cubicBezTo>
                    <a:cubicBezTo>
                      <a:pt x="269" y="145"/>
                      <a:pt x="269" y="145"/>
                      <a:pt x="269" y="145"/>
                    </a:cubicBezTo>
                    <a:cubicBezTo>
                      <a:pt x="264" y="135"/>
                      <a:pt x="253" y="128"/>
                      <a:pt x="242" y="128"/>
                    </a:cubicBezTo>
                    <a:cubicBezTo>
                      <a:pt x="231" y="128"/>
                      <a:pt x="220" y="134"/>
                      <a:pt x="215" y="143"/>
                    </a:cubicBezTo>
                    <a:cubicBezTo>
                      <a:pt x="177" y="208"/>
                      <a:pt x="177" y="208"/>
                      <a:pt x="177" y="208"/>
                    </a:cubicBezTo>
                    <a:cubicBezTo>
                      <a:pt x="174" y="204"/>
                      <a:pt x="169" y="199"/>
                      <a:pt x="164" y="194"/>
                    </a:cubicBezTo>
                    <a:cubicBezTo>
                      <a:pt x="152" y="183"/>
                      <a:pt x="135" y="171"/>
                      <a:pt x="114" y="171"/>
                    </a:cubicBezTo>
                    <a:cubicBezTo>
                      <a:pt x="102" y="171"/>
                      <a:pt x="92" y="176"/>
                      <a:pt x="84" y="184"/>
                    </a:cubicBezTo>
                    <a:cubicBezTo>
                      <a:pt x="71" y="195"/>
                      <a:pt x="61" y="210"/>
                      <a:pt x="54" y="223"/>
                    </a:cubicBezTo>
                    <a:cubicBezTo>
                      <a:pt x="50" y="231"/>
                      <a:pt x="47" y="238"/>
                      <a:pt x="45" y="242"/>
                    </a:cubicBezTo>
                    <a:cubicBezTo>
                      <a:pt x="14" y="242"/>
                      <a:pt x="14" y="242"/>
                      <a:pt x="14" y="242"/>
                    </a:cubicBezTo>
                    <a:cubicBezTo>
                      <a:pt x="14" y="14"/>
                      <a:pt x="14" y="14"/>
                      <a:pt x="14" y="14"/>
                    </a:cubicBezTo>
                    <a:lnTo>
                      <a:pt x="328" y="14"/>
                    </a:lnTo>
                    <a:close/>
                    <a:moveTo>
                      <a:pt x="172" y="225"/>
                    </a:moveTo>
                    <a:cubicBezTo>
                      <a:pt x="173" y="227"/>
                      <a:pt x="176" y="228"/>
                      <a:pt x="178" y="228"/>
                    </a:cubicBezTo>
                    <a:cubicBezTo>
                      <a:pt x="181" y="228"/>
                      <a:pt x="183" y="226"/>
                      <a:pt x="184" y="224"/>
                    </a:cubicBezTo>
                    <a:cubicBezTo>
                      <a:pt x="227" y="151"/>
                      <a:pt x="227" y="151"/>
                      <a:pt x="227" y="151"/>
                    </a:cubicBezTo>
                    <a:cubicBezTo>
                      <a:pt x="230" y="145"/>
                      <a:pt x="236" y="142"/>
                      <a:pt x="242" y="142"/>
                    </a:cubicBezTo>
                    <a:cubicBezTo>
                      <a:pt x="248" y="142"/>
                      <a:pt x="254" y="146"/>
                      <a:pt x="257" y="152"/>
                    </a:cubicBezTo>
                    <a:cubicBezTo>
                      <a:pt x="302" y="242"/>
                      <a:pt x="302" y="242"/>
                      <a:pt x="302" y="242"/>
                    </a:cubicBezTo>
                    <a:cubicBezTo>
                      <a:pt x="61" y="242"/>
                      <a:pt x="61" y="242"/>
                      <a:pt x="61" y="242"/>
                    </a:cubicBezTo>
                    <a:cubicBezTo>
                      <a:pt x="65" y="234"/>
                      <a:pt x="71" y="222"/>
                      <a:pt x="79" y="211"/>
                    </a:cubicBezTo>
                    <a:cubicBezTo>
                      <a:pt x="84" y="204"/>
                      <a:pt x="90" y="197"/>
                      <a:pt x="96" y="192"/>
                    </a:cubicBezTo>
                    <a:cubicBezTo>
                      <a:pt x="102" y="188"/>
                      <a:pt x="108" y="185"/>
                      <a:pt x="114" y="185"/>
                    </a:cubicBezTo>
                    <a:cubicBezTo>
                      <a:pt x="129" y="185"/>
                      <a:pt x="143" y="194"/>
                      <a:pt x="154" y="205"/>
                    </a:cubicBezTo>
                    <a:cubicBezTo>
                      <a:pt x="160" y="210"/>
                      <a:pt x="164" y="215"/>
                      <a:pt x="167" y="218"/>
                    </a:cubicBezTo>
                    <a:cubicBezTo>
                      <a:pt x="169" y="220"/>
                      <a:pt x="170" y="222"/>
                      <a:pt x="171" y="223"/>
                    </a:cubicBezTo>
                    <a:cubicBezTo>
                      <a:pt x="172" y="224"/>
                      <a:pt x="172" y="224"/>
                      <a:pt x="172" y="224"/>
                    </a:cubicBezTo>
                    <a:lnTo>
                      <a:pt x="172" y="225"/>
                    </a:lnTo>
                    <a:close/>
                    <a:moveTo>
                      <a:pt x="14" y="256"/>
                    </a:moveTo>
                    <a:cubicBezTo>
                      <a:pt x="328" y="256"/>
                      <a:pt x="328" y="256"/>
                      <a:pt x="328" y="256"/>
                    </a:cubicBezTo>
                    <a:cubicBezTo>
                      <a:pt x="328" y="328"/>
                      <a:pt x="328" y="328"/>
                      <a:pt x="328" y="328"/>
                    </a:cubicBezTo>
                    <a:cubicBezTo>
                      <a:pt x="14" y="328"/>
                      <a:pt x="14" y="328"/>
                      <a:pt x="14" y="328"/>
                    </a:cubicBezTo>
                    <a:lnTo>
                      <a:pt x="14"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2" name="Freeform 6">
                <a:extLst>
                  <a:ext uri="{FF2B5EF4-FFF2-40B4-BE49-F238E27FC236}">
                    <a16:creationId xmlns:a16="http://schemas.microsoft.com/office/drawing/2014/main" id="{58A067A7-B863-4934-8079-AC13C6F31F67}"/>
                  </a:ext>
                </a:extLst>
              </p:cNvPr>
              <p:cNvSpPr>
                <a:spLocks noEditPoints="1"/>
              </p:cNvSpPr>
              <p:nvPr/>
            </p:nvSpPr>
            <p:spPr bwMode="auto">
              <a:xfrm>
                <a:off x="3621" y="1895"/>
                <a:ext cx="234" cy="177"/>
              </a:xfrm>
              <a:custGeom>
                <a:avLst/>
                <a:gdLst>
                  <a:gd name="T0" fmla="*/ 28 w 114"/>
                  <a:gd name="T1" fmla="*/ 86 h 86"/>
                  <a:gd name="T2" fmla="*/ 71 w 114"/>
                  <a:gd name="T3" fmla="*/ 86 h 86"/>
                  <a:gd name="T4" fmla="*/ 114 w 114"/>
                  <a:gd name="T5" fmla="*/ 43 h 86"/>
                  <a:gd name="T6" fmla="*/ 71 w 114"/>
                  <a:gd name="T7" fmla="*/ 0 h 86"/>
                  <a:gd name="T8" fmla="*/ 31 w 114"/>
                  <a:gd name="T9" fmla="*/ 29 h 86"/>
                  <a:gd name="T10" fmla="*/ 28 w 114"/>
                  <a:gd name="T11" fmla="*/ 29 h 86"/>
                  <a:gd name="T12" fmla="*/ 0 w 114"/>
                  <a:gd name="T13" fmla="*/ 57 h 86"/>
                  <a:gd name="T14" fmla="*/ 28 w 114"/>
                  <a:gd name="T15" fmla="*/ 86 h 86"/>
                  <a:gd name="T16" fmla="*/ 28 w 114"/>
                  <a:gd name="T17" fmla="*/ 43 h 86"/>
                  <a:gd name="T18" fmla="*/ 34 w 114"/>
                  <a:gd name="T19" fmla="*/ 44 h 86"/>
                  <a:gd name="T20" fmla="*/ 40 w 114"/>
                  <a:gd name="T21" fmla="*/ 44 h 86"/>
                  <a:gd name="T22" fmla="*/ 43 w 114"/>
                  <a:gd name="T23" fmla="*/ 39 h 86"/>
                  <a:gd name="T24" fmla="*/ 71 w 114"/>
                  <a:gd name="T25" fmla="*/ 15 h 86"/>
                  <a:gd name="T26" fmla="*/ 100 w 114"/>
                  <a:gd name="T27" fmla="*/ 43 h 86"/>
                  <a:gd name="T28" fmla="*/ 71 w 114"/>
                  <a:gd name="T29" fmla="*/ 72 h 86"/>
                  <a:gd name="T30" fmla="*/ 28 w 114"/>
                  <a:gd name="T31" fmla="*/ 72 h 86"/>
                  <a:gd name="T32" fmla="*/ 14 w 114"/>
                  <a:gd name="T33" fmla="*/ 57 h 86"/>
                  <a:gd name="T34" fmla="*/ 28 w 114"/>
                  <a:gd name="T3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86">
                    <a:moveTo>
                      <a:pt x="28" y="86"/>
                    </a:moveTo>
                    <a:cubicBezTo>
                      <a:pt x="71" y="86"/>
                      <a:pt x="71" y="86"/>
                      <a:pt x="71" y="86"/>
                    </a:cubicBezTo>
                    <a:cubicBezTo>
                      <a:pt x="95" y="86"/>
                      <a:pt x="114" y="67"/>
                      <a:pt x="114" y="43"/>
                    </a:cubicBezTo>
                    <a:cubicBezTo>
                      <a:pt x="114" y="20"/>
                      <a:pt x="95" y="0"/>
                      <a:pt x="71" y="0"/>
                    </a:cubicBezTo>
                    <a:cubicBezTo>
                      <a:pt x="53" y="0"/>
                      <a:pt x="37" y="12"/>
                      <a:pt x="31" y="29"/>
                    </a:cubicBezTo>
                    <a:cubicBezTo>
                      <a:pt x="30" y="29"/>
                      <a:pt x="29" y="29"/>
                      <a:pt x="28" y="29"/>
                    </a:cubicBezTo>
                    <a:cubicBezTo>
                      <a:pt x="13" y="29"/>
                      <a:pt x="0" y="42"/>
                      <a:pt x="0" y="57"/>
                    </a:cubicBezTo>
                    <a:cubicBezTo>
                      <a:pt x="0" y="73"/>
                      <a:pt x="13" y="86"/>
                      <a:pt x="28" y="86"/>
                    </a:cubicBezTo>
                    <a:close/>
                    <a:moveTo>
                      <a:pt x="28" y="43"/>
                    </a:moveTo>
                    <a:cubicBezTo>
                      <a:pt x="30" y="43"/>
                      <a:pt x="32" y="44"/>
                      <a:pt x="34" y="44"/>
                    </a:cubicBezTo>
                    <a:cubicBezTo>
                      <a:pt x="36" y="45"/>
                      <a:pt x="38" y="45"/>
                      <a:pt x="40" y="44"/>
                    </a:cubicBezTo>
                    <a:cubicBezTo>
                      <a:pt x="42" y="43"/>
                      <a:pt x="43" y="41"/>
                      <a:pt x="43" y="39"/>
                    </a:cubicBezTo>
                    <a:cubicBezTo>
                      <a:pt x="45" y="25"/>
                      <a:pt x="57" y="15"/>
                      <a:pt x="71" y="15"/>
                    </a:cubicBezTo>
                    <a:cubicBezTo>
                      <a:pt x="87" y="15"/>
                      <a:pt x="100" y="27"/>
                      <a:pt x="100" y="43"/>
                    </a:cubicBezTo>
                    <a:cubicBezTo>
                      <a:pt x="100" y="59"/>
                      <a:pt x="87" y="72"/>
                      <a:pt x="71" y="72"/>
                    </a:cubicBezTo>
                    <a:cubicBezTo>
                      <a:pt x="28" y="72"/>
                      <a:pt x="28" y="72"/>
                      <a:pt x="28" y="72"/>
                    </a:cubicBezTo>
                    <a:cubicBezTo>
                      <a:pt x="21" y="72"/>
                      <a:pt x="14" y="65"/>
                      <a:pt x="14" y="57"/>
                    </a:cubicBezTo>
                    <a:cubicBezTo>
                      <a:pt x="14" y="50"/>
                      <a:pt x="21" y="43"/>
                      <a:pt x="2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63" name="Group 4">
              <a:extLst>
                <a:ext uri="{FF2B5EF4-FFF2-40B4-BE49-F238E27FC236}">
                  <a16:creationId xmlns:a16="http://schemas.microsoft.com/office/drawing/2014/main" id="{ABA36F22-784A-4351-A034-28B09DB5CDA7}"/>
                </a:ext>
              </a:extLst>
            </p:cNvPr>
            <p:cNvGrpSpPr>
              <a:grpSpLocks noChangeAspect="1"/>
            </p:cNvGrpSpPr>
            <p:nvPr/>
          </p:nvGrpSpPr>
          <p:grpSpPr bwMode="auto">
            <a:xfrm>
              <a:off x="5794008" y="1353027"/>
              <a:ext cx="593585" cy="595274"/>
              <a:chOff x="3489" y="1808"/>
              <a:chExt cx="703" cy="705"/>
            </a:xfrm>
            <a:solidFill>
              <a:schemeClr val="tx1"/>
            </a:solidFill>
          </p:grpSpPr>
          <p:sp>
            <p:nvSpPr>
              <p:cNvPr id="64" name="Freeform 5">
                <a:extLst>
                  <a:ext uri="{FF2B5EF4-FFF2-40B4-BE49-F238E27FC236}">
                    <a16:creationId xmlns:a16="http://schemas.microsoft.com/office/drawing/2014/main" id="{7C03694D-4690-4D7D-8FE4-648EA7B48F13}"/>
                  </a:ext>
                </a:extLst>
              </p:cNvPr>
              <p:cNvSpPr>
                <a:spLocks noEditPoints="1"/>
              </p:cNvSpPr>
              <p:nvPr/>
            </p:nvSpPr>
            <p:spPr bwMode="auto">
              <a:xfrm>
                <a:off x="3489" y="1808"/>
                <a:ext cx="703" cy="705"/>
              </a:xfrm>
              <a:custGeom>
                <a:avLst/>
                <a:gdLst>
                  <a:gd name="T0" fmla="*/ 340 w 342"/>
                  <a:gd name="T1" fmla="*/ 2 h 342"/>
                  <a:gd name="T2" fmla="*/ 335 w 342"/>
                  <a:gd name="T3" fmla="*/ 0 h 342"/>
                  <a:gd name="T4" fmla="*/ 7 w 342"/>
                  <a:gd name="T5" fmla="*/ 0 h 342"/>
                  <a:gd name="T6" fmla="*/ 2 w 342"/>
                  <a:gd name="T7" fmla="*/ 2 h 342"/>
                  <a:gd name="T8" fmla="*/ 0 w 342"/>
                  <a:gd name="T9" fmla="*/ 7 h 342"/>
                  <a:gd name="T10" fmla="*/ 0 w 342"/>
                  <a:gd name="T11" fmla="*/ 335 h 342"/>
                  <a:gd name="T12" fmla="*/ 2 w 342"/>
                  <a:gd name="T13" fmla="*/ 340 h 342"/>
                  <a:gd name="T14" fmla="*/ 7 w 342"/>
                  <a:gd name="T15" fmla="*/ 342 h 342"/>
                  <a:gd name="T16" fmla="*/ 335 w 342"/>
                  <a:gd name="T17" fmla="*/ 342 h 342"/>
                  <a:gd name="T18" fmla="*/ 340 w 342"/>
                  <a:gd name="T19" fmla="*/ 340 h 342"/>
                  <a:gd name="T20" fmla="*/ 342 w 342"/>
                  <a:gd name="T21" fmla="*/ 335 h 342"/>
                  <a:gd name="T22" fmla="*/ 342 w 342"/>
                  <a:gd name="T23" fmla="*/ 7 h 342"/>
                  <a:gd name="T24" fmla="*/ 340 w 342"/>
                  <a:gd name="T25" fmla="*/ 2 h 342"/>
                  <a:gd name="T26" fmla="*/ 328 w 342"/>
                  <a:gd name="T27" fmla="*/ 14 h 342"/>
                  <a:gd name="T28" fmla="*/ 328 w 342"/>
                  <a:gd name="T29" fmla="*/ 242 h 342"/>
                  <a:gd name="T30" fmla="*/ 318 w 342"/>
                  <a:gd name="T31" fmla="*/ 242 h 342"/>
                  <a:gd name="T32" fmla="*/ 269 w 342"/>
                  <a:gd name="T33" fmla="*/ 145 h 342"/>
                  <a:gd name="T34" fmla="*/ 242 w 342"/>
                  <a:gd name="T35" fmla="*/ 128 h 342"/>
                  <a:gd name="T36" fmla="*/ 215 w 342"/>
                  <a:gd name="T37" fmla="*/ 143 h 342"/>
                  <a:gd name="T38" fmla="*/ 177 w 342"/>
                  <a:gd name="T39" fmla="*/ 208 h 342"/>
                  <a:gd name="T40" fmla="*/ 164 w 342"/>
                  <a:gd name="T41" fmla="*/ 194 h 342"/>
                  <a:gd name="T42" fmla="*/ 114 w 342"/>
                  <a:gd name="T43" fmla="*/ 171 h 342"/>
                  <a:gd name="T44" fmla="*/ 84 w 342"/>
                  <a:gd name="T45" fmla="*/ 184 h 342"/>
                  <a:gd name="T46" fmla="*/ 54 w 342"/>
                  <a:gd name="T47" fmla="*/ 223 h 342"/>
                  <a:gd name="T48" fmla="*/ 45 w 342"/>
                  <a:gd name="T49" fmla="*/ 242 h 342"/>
                  <a:gd name="T50" fmla="*/ 14 w 342"/>
                  <a:gd name="T51" fmla="*/ 242 h 342"/>
                  <a:gd name="T52" fmla="*/ 14 w 342"/>
                  <a:gd name="T53" fmla="*/ 14 h 342"/>
                  <a:gd name="T54" fmla="*/ 328 w 342"/>
                  <a:gd name="T55" fmla="*/ 14 h 342"/>
                  <a:gd name="T56" fmla="*/ 172 w 342"/>
                  <a:gd name="T57" fmla="*/ 225 h 342"/>
                  <a:gd name="T58" fmla="*/ 178 w 342"/>
                  <a:gd name="T59" fmla="*/ 228 h 342"/>
                  <a:gd name="T60" fmla="*/ 184 w 342"/>
                  <a:gd name="T61" fmla="*/ 224 h 342"/>
                  <a:gd name="T62" fmla="*/ 227 w 342"/>
                  <a:gd name="T63" fmla="*/ 151 h 342"/>
                  <a:gd name="T64" fmla="*/ 242 w 342"/>
                  <a:gd name="T65" fmla="*/ 142 h 342"/>
                  <a:gd name="T66" fmla="*/ 257 w 342"/>
                  <a:gd name="T67" fmla="*/ 152 h 342"/>
                  <a:gd name="T68" fmla="*/ 302 w 342"/>
                  <a:gd name="T69" fmla="*/ 242 h 342"/>
                  <a:gd name="T70" fmla="*/ 61 w 342"/>
                  <a:gd name="T71" fmla="*/ 242 h 342"/>
                  <a:gd name="T72" fmla="*/ 79 w 342"/>
                  <a:gd name="T73" fmla="*/ 211 h 342"/>
                  <a:gd name="T74" fmla="*/ 96 w 342"/>
                  <a:gd name="T75" fmla="*/ 192 h 342"/>
                  <a:gd name="T76" fmla="*/ 114 w 342"/>
                  <a:gd name="T77" fmla="*/ 185 h 342"/>
                  <a:gd name="T78" fmla="*/ 154 w 342"/>
                  <a:gd name="T79" fmla="*/ 205 h 342"/>
                  <a:gd name="T80" fmla="*/ 167 w 342"/>
                  <a:gd name="T81" fmla="*/ 218 h 342"/>
                  <a:gd name="T82" fmla="*/ 171 w 342"/>
                  <a:gd name="T83" fmla="*/ 223 h 342"/>
                  <a:gd name="T84" fmla="*/ 172 w 342"/>
                  <a:gd name="T85" fmla="*/ 224 h 342"/>
                  <a:gd name="T86" fmla="*/ 172 w 342"/>
                  <a:gd name="T87" fmla="*/ 225 h 342"/>
                  <a:gd name="T88" fmla="*/ 14 w 342"/>
                  <a:gd name="T89" fmla="*/ 256 h 342"/>
                  <a:gd name="T90" fmla="*/ 328 w 342"/>
                  <a:gd name="T91" fmla="*/ 256 h 342"/>
                  <a:gd name="T92" fmla="*/ 328 w 342"/>
                  <a:gd name="T93" fmla="*/ 328 h 342"/>
                  <a:gd name="T94" fmla="*/ 14 w 342"/>
                  <a:gd name="T95" fmla="*/ 328 h 342"/>
                  <a:gd name="T96" fmla="*/ 14 w 342"/>
                  <a:gd name="T97" fmla="*/ 25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 h="342">
                    <a:moveTo>
                      <a:pt x="340" y="2"/>
                    </a:moveTo>
                    <a:cubicBezTo>
                      <a:pt x="339" y="0"/>
                      <a:pt x="337" y="0"/>
                      <a:pt x="335" y="0"/>
                    </a:cubicBezTo>
                    <a:cubicBezTo>
                      <a:pt x="7" y="0"/>
                      <a:pt x="7" y="0"/>
                      <a:pt x="7" y="0"/>
                    </a:cubicBezTo>
                    <a:cubicBezTo>
                      <a:pt x="5" y="0"/>
                      <a:pt x="3" y="0"/>
                      <a:pt x="2" y="2"/>
                    </a:cubicBezTo>
                    <a:cubicBezTo>
                      <a:pt x="0" y="3"/>
                      <a:pt x="0" y="5"/>
                      <a:pt x="0" y="7"/>
                    </a:cubicBezTo>
                    <a:cubicBezTo>
                      <a:pt x="0" y="335"/>
                      <a:pt x="0" y="335"/>
                      <a:pt x="0" y="335"/>
                    </a:cubicBezTo>
                    <a:cubicBezTo>
                      <a:pt x="0" y="337"/>
                      <a:pt x="0" y="339"/>
                      <a:pt x="2" y="340"/>
                    </a:cubicBezTo>
                    <a:cubicBezTo>
                      <a:pt x="3" y="341"/>
                      <a:pt x="5" y="342"/>
                      <a:pt x="7" y="342"/>
                    </a:cubicBezTo>
                    <a:cubicBezTo>
                      <a:pt x="335" y="342"/>
                      <a:pt x="335" y="342"/>
                      <a:pt x="335" y="342"/>
                    </a:cubicBezTo>
                    <a:cubicBezTo>
                      <a:pt x="337" y="342"/>
                      <a:pt x="339" y="341"/>
                      <a:pt x="340" y="340"/>
                    </a:cubicBezTo>
                    <a:cubicBezTo>
                      <a:pt x="341" y="339"/>
                      <a:pt x="342" y="337"/>
                      <a:pt x="342" y="335"/>
                    </a:cubicBezTo>
                    <a:cubicBezTo>
                      <a:pt x="342" y="7"/>
                      <a:pt x="342" y="7"/>
                      <a:pt x="342" y="7"/>
                    </a:cubicBezTo>
                    <a:cubicBezTo>
                      <a:pt x="342" y="5"/>
                      <a:pt x="341" y="3"/>
                      <a:pt x="340" y="2"/>
                    </a:cubicBezTo>
                    <a:close/>
                    <a:moveTo>
                      <a:pt x="328" y="14"/>
                    </a:moveTo>
                    <a:cubicBezTo>
                      <a:pt x="328" y="242"/>
                      <a:pt x="328" y="242"/>
                      <a:pt x="328" y="242"/>
                    </a:cubicBezTo>
                    <a:cubicBezTo>
                      <a:pt x="318" y="242"/>
                      <a:pt x="318" y="242"/>
                      <a:pt x="318" y="242"/>
                    </a:cubicBezTo>
                    <a:cubicBezTo>
                      <a:pt x="269" y="145"/>
                      <a:pt x="269" y="145"/>
                      <a:pt x="269" y="145"/>
                    </a:cubicBezTo>
                    <a:cubicBezTo>
                      <a:pt x="264" y="135"/>
                      <a:pt x="253" y="128"/>
                      <a:pt x="242" y="128"/>
                    </a:cubicBezTo>
                    <a:cubicBezTo>
                      <a:pt x="231" y="128"/>
                      <a:pt x="220" y="134"/>
                      <a:pt x="215" y="143"/>
                    </a:cubicBezTo>
                    <a:cubicBezTo>
                      <a:pt x="177" y="208"/>
                      <a:pt x="177" y="208"/>
                      <a:pt x="177" y="208"/>
                    </a:cubicBezTo>
                    <a:cubicBezTo>
                      <a:pt x="174" y="204"/>
                      <a:pt x="169" y="199"/>
                      <a:pt x="164" y="194"/>
                    </a:cubicBezTo>
                    <a:cubicBezTo>
                      <a:pt x="152" y="183"/>
                      <a:pt x="135" y="171"/>
                      <a:pt x="114" y="171"/>
                    </a:cubicBezTo>
                    <a:cubicBezTo>
                      <a:pt x="102" y="171"/>
                      <a:pt x="92" y="176"/>
                      <a:pt x="84" y="184"/>
                    </a:cubicBezTo>
                    <a:cubicBezTo>
                      <a:pt x="71" y="195"/>
                      <a:pt x="61" y="210"/>
                      <a:pt x="54" y="223"/>
                    </a:cubicBezTo>
                    <a:cubicBezTo>
                      <a:pt x="50" y="231"/>
                      <a:pt x="47" y="238"/>
                      <a:pt x="45" y="242"/>
                    </a:cubicBezTo>
                    <a:cubicBezTo>
                      <a:pt x="14" y="242"/>
                      <a:pt x="14" y="242"/>
                      <a:pt x="14" y="242"/>
                    </a:cubicBezTo>
                    <a:cubicBezTo>
                      <a:pt x="14" y="14"/>
                      <a:pt x="14" y="14"/>
                      <a:pt x="14" y="14"/>
                    </a:cubicBezTo>
                    <a:lnTo>
                      <a:pt x="328" y="14"/>
                    </a:lnTo>
                    <a:close/>
                    <a:moveTo>
                      <a:pt x="172" y="225"/>
                    </a:moveTo>
                    <a:cubicBezTo>
                      <a:pt x="173" y="227"/>
                      <a:pt x="176" y="228"/>
                      <a:pt x="178" y="228"/>
                    </a:cubicBezTo>
                    <a:cubicBezTo>
                      <a:pt x="181" y="228"/>
                      <a:pt x="183" y="226"/>
                      <a:pt x="184" y="224"/>
                    </a:cubicBezTo>
                    <a:cubicBezTo>
                      <a:pt x="227" y="151"/>
                      <a:pt x="227" y="151"/>
                      <a:pt x="227" y="151"/>
                    </a:cubicBezTo>
                    <a:cubicBezTo>
                      <a:pt x="230" y="145"/>
                      <a:pt x="236" y="142"/>
                      <a:pt x="242" y="142"/>
                    </a:cubicBezTo>
                    <a:cubicBezTo>
                      <a:pt x="248" y="142"/>
                      <a:pt x="254" y="146"/>
                      <a:pt x="257" y="152"/>
                    </a:cubicBezTo>
                    <a:cubicBezTo>
                      <a:pt x="302" y="242"/>
                      <a:pt x="302" y="242"/>
                      <a:pt x="302" y="242"/>
                    </a:cubicBezTo>
                    <a:cubicBezTo>
                      <a:pt x="61" y="242"/>
                      <a:pt x="61" y="242"/>
                      <a:pt x="61" y="242"/>
                    </a:cubicBezTo>
                    <a:cubicBezTo>
                      <a:pt x="65" y="234"/>
                      <a:pt x="71" y="222"/>
                      <a:pt x="79" y="211"/>
                    </a:cubicBezTo>
                    <a:cubicBezTo>
                      <a:pt x="84" y="204"/>
                      <a:pt x="90" y="197"/>
                      <a:pt x="96" y="192"/>
                    </a:cubicBezTo>
                    <a:cubicBezTo>
                      <a:pt x="102" y="188"/>
                      <a:pt x="108" y="185"/>
                      <a:pt x="114" y="185"/>
                    </a:cubicBezTo>
                    <a:cubicBezTo>
                      <a:pt x="129" y="185"/>
                      <a:pt x="143" y="194"/>
                      <a:pt x="154" y="205"/>
                    </a:cubicBezTo>
                    <a:cubicBezTo>
                      <a:pt x="160" y="210"/>
                      <a:pt x="164" y="215"/>
                      <a:pt x="167" y="218"/>
                    </a:cubicBezTo>
                    <a:cubicBezTo>
                      <a:pt x="169" y="220"/>
                      <a:pt x="170" y="222"/>
                      <a:pt x="171" y="223"/>
                    </a:cubicBezTo>
                    <a:cubicBezTo>
                      <a:pt x="172" y="224"/>
                      <a:pt x="172" y="224"/>
                      <a:pt x="172" y="224"/>
                    </a:cubicBezTo>
                    <a:lnTo>
                      <a:pt x="172" y="225"/>
                    </a:lnTo>
                    <a:close/>
                    <a:moveTo>
                      <a:pt x="14" y="256"/>
                    </a:moveTo>
                    <a:cubicBezTo>
                      <a:pt x="328" y="256"/>
                      <a:pt x="328" y="256"/>
                      <a:pt x="328" y="256"/>
                    </a:cubicBezTo>
                    <a:cubicBezTo>
                      <a:pt x="328" y="328"/>
                      <a:pt x="328" y="328"/>
                      <a:pt x="328" y="328"/>
                    </a:cubicBezTo>
                    <a:cubicBezTo>
                      <a:pt x="14" y="328"/>
                      <a:pt x="14" y="328"/>
                      <a:pt x="14" y="328"/>
                    </a:cubicBezTo>
                    <a:lnTo>
                      <a:pt x="14"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5" name="Freeform 6">
                <a:extLst>
                  <a:ext uri="{FF2B5EF4-FFF2-40B4-BE49-F238E27FC236}">
                    <a16:creationId xmlns:a16="http://schemas.microsoft.com/office/drawing/2014/main" id="{8119DF93-621B-4CB9-8CC3-C6CDDB0BC9F1}"/>
                  </a:ext>
                </a:extLst>
              </p:cNvPr>
              <p:cNvSpPr>
                <a:spLocks noEditPoints="1"/>
              </p:cNvSpPr>
              <p:nvPr/>
            </p:nvSpPr>
            <p:spPr bwMode="auto">
              <a:xfrm>
                <a:off x="3621" y="1895"/>
                <a:ext cx="234" cy="177"/>
              </a:xfrm>
              <a:custGeom>
                <a:avLst/>
                <a:gdLst>
                  <a:gd name="T0" fmla="*/ 28 w 114"/>
                  <a:gd name="T1" fmla="*/ 86 h 86"/>
                  <a:gd name="T2" fmla="*/ 71 w 114"/>
                  <a:gd name="T3" fmla="*/ 86 h 86"/>
                  <a:gd name="T4" fmla="*/ 114 w 114"/>
                  <a:gd name="T5" fmla="*/ 43 h 86"/>
                  <a:gd name="T6" fmla="*/ 71 w 114"/>
                  <a:gd name="T7" fmla="*/ 0 h 86"/>
                  <a:gd name="T8" fmla="*/ 31 w 114"/>
                  <a:gd name="T9" fmla="*/ 29 h 86"/>
                  <a:gd name="T10" fmla="*/ 28 w 114"/>
                  <a:gd name="T11" fmla="*/ 29 h 86"/>
                  <a:gd name="T12" fmla="*/ 0 w 114"/>
                  <a:gd name="T13" fmla="*/ 57 h 86"/>
                  <a:gd name="T14" fmla="*/ 28 w 114"/>
                  <a:gd name="T15" fmla="*/ 86 h 86"/>
                  <a:gd name="T16" fmla="*/ 28 w 114"/>
                  <a:gd name="T17" fmla="*/ 43 h 86"/>
                  <a:gd name="T18" fmla="*/ 34 w 114"/>
                  <a:gd name="T19" fmla="*/ 44 h 86"/>
                  <a:gd name="T20" fmla="*/ 40 w 114"/>
                  <a:gd name="T21" fmla="*/ 44 h 86"/>
                  <a:gd name="T22" fmla="*/ 43 w 114"/>
                  <a:gd name="T23" fmla="*/ 39 h 86"/>
                  <a:gd name="T24" fmla="*/ 71 w 114"/>
                  <a:gd name="T25" fmla="*/ 15 h 86"/>
                  <a:gd name="T26" fmla="*/ 100 w 114"/>
                  <a:gd name="T27" fmla="*/ 43 h 86"/>
                  <a:gd name="T28" fmla="*/ 71 w 114"/>
                  <a:gd name="T29" fmla="*/ 72 h 86"/>
                  <a:gd name="T30" fmla="*/ 28 w 114"/>
                  <a:gd name="T31" fmla="*/ 72 h 86"/>
                  <a:gd name="T32" fmla="*/ 14 w 114"/>
                  <a:gd name="T33" fmla="*/ 57 h 86"/>
                  <a:gd name="T34" fmla="*/ 28 w 114"/>
                  <a:gd name="T3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86">
                    <a:moveTo>
                      <a:pt x="28" y="86"/>
                    </a:moveTo>
                    <a:cubicBezTo>
                      <a:pt x="71" y="86"/>
                      <a:pt x="71" y="86"/>
                      <a:pt x="71" y="86"/>
                    </a:cubicBezTo>
                    <a:cubicBezTo>
                      <a:pt x="95" y="86"/>
                      <a:pt x="114" y="67"/>
                      <a:pt x="114" y="43"/>
                    </a:cubicBezTo>
                    <a:cubicBezTo>
                      <a:pt x="114" y="20"/>
                      <a:pt x="95" y="0"/>
                      <a:pt x="71" y="0"/>
                    </a:cubicBezTo>
                    <a:cubicBezTo>
                      <a:pt x="53" y="0"/>
                      <a:pt x="37" y="12"/>
                      <a:pt x="31" y="29"/>
                    </a:cubicBezTo>
                    <a:cubicBezTo>
                      <a:pt x="30" y="29"/>
                      <a:pt x="29" y="29"/>
                      <a:pt x="28" y="29"/>
                    </a:cubicBezTo>
                    <a:cubicBezTo>
                      <a:pt x="13" y="29"/>
                      <a:pt x="0" y="42"/>
                      <a:pt x="0" y="57"/>
                    </a:cubicBezTo>
                    <a:cubicBezTo>
                      <a:pt x="0" y="73"/>
                      <a:pt x="13" y="86"/>
                      <a:pt x="28" y="86"/>
                    </a:cubicBezTo>
                    <a:close/>
                    <a:moveTo>
                      <a:pt x="28" y="43"/>
                    </a:moveTo>
                    <a:cubicBezTo>
                      <a:pt x="30" y="43"/>
                      <a:pt x="32" y="44"/>
                      <a:pt x="34" y="44"/>
                    </a:cubicBezTo>
                    <a:cubicBezTo>
                      <a:pt x="36" y="45"/>
                      <a:pt x="38" y="45"/>
                      <a:pt x="40" y="44"/>
                    </a:cubicBezTo>
                    <a:cubicBezTo>
                      <a:pt x="42" y="43"/>
                      <a:pt x="43" y="41"/>
                      <a:pt x="43" y="39"/>
                    </a:cubicBezTo>
                    <a:cubicBezTo>
                      <a:pt x="45" y="25"/>
                      <a:pt x="57" y="15"/>
                      <a:pt x="71" y="15"/>
                    </a:cubicBezTo>
                    <a:cubicBezTo>
                      <a:pt x="87" y="15"/>
                      <a:pt x="100" y="27"/>
                      <a:pt x="100" y="43"/>
                    </a:cubicBezTo>
                    <a:cubicBezTo>
                      <a:pt x="100" y="59"/>
                      <a:pt x="87" y="72"/>
                      <a:pt x="71" y="72"/>
                    </a:cubicBezTo>
                    <a:cubicBezTo>
                      <a:pt x="28" y="72"/>
                      <a:pt x="28" y="72"/>
                      <a:pt x="28" y="72"/>
                    </a:cubicBezTo>
                    <a:cubicBezTo>
                      <a:pt x="21" y="72"/>
                      <a:pt x="14" y="65"/>
                      <a:pt x="14" y="57"/>
                    </a:cubicBezTo>
                    <a:cubicBezTo>
                      <a:pt x="14" y="50"/>
                      <a:pt x="21" y="43"/>
                      <a:pt x="2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66" name="Group 4">
              <a:extLst>
                <a:ext uri="{FF2B5EF4-FFF2-40B4-BE49-F238E27FC236}">
                  <a16:creationId xmlns:a16="http://schemas.microsoft.com/office/drawing/2014/main" id="{7A1E50C1-9147-4AED-928E-AA61E20FA9B6}"/>
                </a:ext>
              </a:extLst>
            </p:cNvPr>
            <p:cNvGrpSpPr>
              <a:grpSpLocks noChangeAspect="1"/>
            </p:cNvGrpSpPr>
            <p:nvPr/>
          </p:nvGrpSpPr>
          <p:grpSpPr bwMode="auto">
            <a:xfrm>
              <a:off x="8122706" y="1353027"/>
              <a:ext cx="593585" cy="595274"/>
              <a:chOff x="3489" y="1808"/>
              <a:chExt cx="703" cy="705"/>
            </a:xfrm>
            <a:solidFill>
              <a:schemeClr val="tx1"/>
            </a:solidFill>
          </p:grpSpPr>
          <p:sp>
            <p:nvSpPr>
              <p:cNvPr id="67" name="Freeform 5">
                <a:extLst>
                  <a:ext uri="{FF2B5EF4-FFF2-40B4-BE49-F238E27FC236}">
                    <a16:creationId xmlns:a16="http://schemas.microsoft.com/office/drawing/2014/main" id="{250E44DD-A337-498F-8959-4CF285C3D9A3}"/>
                  </a:ext>
                </a:extLst>
              </p:cNvPr>
              <p:cNvSpPr>
                <a:spLocks noEditPoints="1"/>
              </p:cNvSpPr>
              <p:nvPr/>
            </p:nvSpPr>
            <p:spPr bwMode="auto">
              <a:xfrm>
                <a:off x="3489" y="1808"/>
                <a:ext cx="703" cy="705"/>
              </a:xfrm>
              <a:custGeom>
                <a:avLst/>
                <a:gdLst>
                  <a:gd name="T0" fmla="*/ 340 w 342"/>
                  <a:gd name="T1" fmla="*/ 2 h 342"/>
                  <a:gd name="T2" fmla="*/ 335 w 342"/>
                  <a:gd name="T3" fmla="*/ 0 h 342"/>
                  <a:gd name="T4" fmla="*/ 7 w 342"/>
                  <a:gd name="T5" fmla="*/ 0 h 342"/>
                  <a:gd name="T6" fmla="*/ 2 w 342"/>
                  <a:gd name="T7" fmla="*/ 2 h 342"/>
                  <a:gd name="T8" fmla="*/ 0 w 342"/>
                  <a:gd name="T9" fmla="*/ 7 h 342"/>
                  <a:gd name="T10" fmla="*/ 0 w 342"/>
                  <a:gd name="T11" fmla="*/ 335 h 342"/>
                  <a:gd name="T12" fmla="*/ 2 w 342"/>
                  <a:gd name="T13" fmla="*/ 340 h 342"/>
                  <a:gd name="T14" fmla="*/ 7 w 342"/>
                  <a:gd name="T15" fmla="*/ 342 h 342"/>
                  <a:gd name="T16" fmla="*/ 335 w 342"/>
                  <a:gd name="T17" fmla="*/ 342 h 342"/>
                  <a:gd name="T18" fmla="*/ 340 w 342"/>
                  <a:gd name="T19" fmla="*/ 340 h 342"/>
                  <a:gd name="T20" fmla="*/ 342 w 342"/>
                  <a:gd name="T21" fmla="*/ 335 h 342"/>
                  <a:gd name="T22" fmla="*/ 342 w 342"/>
                  <a:gd name="T23" fmla="*/ 7 h 342"/>
                  <a:gd name="T24" fmla="*/ 340 w 342"/>
                  <a:gd name="T25" fmla="*/ 2 h 342"/>
                  <a:gd name="T26" fmla="*/ 328 w 342"/>
                  <a:gd name="T27" fmla="*/ 14 h 342"/>
                  <a:gd name="T28" fmla="*/ 328 w 342"/>
                  <a:gd name="T29" fmla="*/ 242 h 342"/>
                  <a:gd name="T30" fmla="*/ 318 w 342"/>
                  <a:gd name="T31" fmla="*/ 242 h 342"/>
                  <a:gd name="T32" fmla="*/ 269 w 342"/>
                  <a:gd name="T33" fmla="*/ 145 h 342"/>
                  <a:gd name="T34" fmla="*/ 242 w 342"/>
                  <a:gd name="T35" fmla="*/ 128 h 342"/>
                  <a:gd name="T36" fmla="*/ 215 w 342"/>
                  <a:gd name="T37" fmla="*/ 143 h 342"/>
                  <a:gd name="T38" fmla="*/ 177 w 342"/>
                  <a:gd name="T39" fmla="*/ 208 h 342"/>
                  <a:gd name="T40" fmla="*/ 164 w 342"/>
                  <a:gd name="T41" fmla="*/ 194 h 342"/>
                  <a:gd name="T42" fmla="*/ 114 w 342"/>
                  <a:gd name="T43" fmla="*/ 171 h 342"/>
                  <a:gd name="T44" fmla="*/ 84 w 342"/>
                  <a:gd name="T45" fmla="*/ 184 h 342"/>
                  <a:gd name="T46" fmla="*/ 54 w 342"/>
                  <a:gd name="T47" fmla="*/ 223 h 342"/>
                  <a:gd name="T48" fmla="*/ 45 w 342"/>
                  <a:gd name="T49" fmla="*/ 242 h 342"/>
                  <a:gd name="T50" fmla="*/ 14 w 342"/>
                  <a:gd name="T51" fmla="*/ 242 h 342"/>
                  <a:gd name="T52" fmla="*/ 14 w 342"/>
                  <a:gd name="T53" fmla="*/ 14 h 342"/>
                  <a:gd name="T54" fmla="*/ 328 w 342"/>
                  <a:gd name="T55" fmla="*/ 14 h 342"/>
                  <a:gd name="T56" fmla="*/ 172 w 342"/>
                  <a:gd name="T57" fmla="*/ 225 h 342"/>
                  <a:gd name="T58" fmla="*/ 178 w 342"/>
                  <a:gd name="T59" fmla="*/ 228 h 342"/>
                  <a:gd name="T60" fmla="*/ 184 w 342"/>
                  <a:gd name="T61" fmla="*/ 224 h 342"/>
                  <a:gd name="T62" fmla="*/ 227 w 342"/>
                  <a:gd name="T63" fmla="*/ 151 h 342"/>
                  <a:gd name="T64" fmla="*/ 242 w 342"/>
                  <a:gd name="T65" fmla="*/ 142 h 342"/>
                  <a:gd name="T66" fmla="*/ 257 w 342"/>
                  <a:gd name="T67" fmla="*/ 152 h 342"/>
                  <a:gd name="T68" fmla="*/ 302 w 342"/>
                  <a:gd name="T69" fmla="*/ 242 h 342"/>
                  <a:gd name="T70" fmla="*/ 61 w 342"/>
                  <a:gd name="T71" fmla="*/ 242 h 342"/>
                  <a:gd name="T72" fmla="*/ 79 w 342"/>
                  <a:gd name="T73" fmla="*/ 211 h 342"/>
                  <a:gd name="T74" fmla="*/ 96 w 342"/>
                  <a:gd name="T75" fmla="*/ 192 h 342"/>
                  <a:gd name="T76" fmla="*/ 114 w 342"/>
                  <a:gd name="T77" fmla="*/ 185 h 342"/>
                  <a:gd name="T78" fmla="*/ 154 w 342"/>
                  <a:gd name="T79" fmla="*/ 205 h 342"/>
                  <a:gd name="T80" fmla="*/ 167 w 342"/>
                  <a:gd name="T81" fmla="*/ 218 h 342"/>
                  <a:gd name="T82" fmla="*/ 171 w 342"/>
                  <a:gd name="T83" fmla="*/ 223 h 342"/>
                  <a:gd name="T84" fmla="*/ 172 w 342"/>
                  <a:gd name="T85" fmla="*/ 224 h 342"/>
                  <a:gd name="T86" fmla="*/ 172 w 342"/>
                  <a:gd name="T87" fmla="*/ 225 h 342"/>
                  <a:gd name="T88" fmla="*/ 14 w 342"/>
                  <a:gd name="T89" fmla="*/ 256 h 342"/>
                  <a:gd name="T90" fmla="*/ 328 w 342"/>
                  <a:gd name="T91" fmla="*/ 256 h 342"/>
                  <a:gd name="T92" fmla="*/ 328 w 342"/>
                  <a:gd name="T93" fmla="*/ 328 h 342"/>
                  <a:gd name="T94" fmla="*/ 14 w 342"/>
                  <a:gd name="T95" fmla="*/ 328 h 342"/>
                  <a:gd name="T96" fmla="*/ 14 w 342"/>
                  <a:gd name="T97" fmla="*/ 25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 h="342">
                    <a:moveTo>
                      <a:pt x="340" y="2"/>
                    </a:moveTo>
                    <a:cubicBezTo>
                      <a:pt x="339" y="0"/>
                      <a:pt x="337" y="0"/>
                      <a:pt x="335" y="0"/>
                    </a:cubicBezTo>
                    <a:cubicBezTo>
                      <a:pt x="7" y="0"/>
                      <a:pt x="7" y="0"/>
                      <a:pt x="7" y="0"/>
                    </a:cubicBezTo>
                    <a:cubicBezTo>
                      <a:pt x="5" y="0"/>
                      <a:pt x="3" y="0"/>
                      <a:pt x="2" y="2"/>
                    </a:cubicBezTo>
                    <a:cubicBezTo>
                      <a:pt x="0" y="3"/>
                      <a:pt x="0" y="5"/>
                      <a:pt x="0" y="7"/>
                    </a:cubicBezTo>
                    <a:cubicBezTo>
                      <a:pt x="0" y="335"/>
                      <a:pt x="0" y="335"/>
                      <a:pt x="0" y="335"/>
                    </a:cubicBezTo>
                    <a:cubicBezTo>
                      <a:pt x="0" y="337"/>
                      <a:pt x="0" y="339"/>
                      <a:pt x="2" y="340"/>
                    </a:cubicBezTo>
                    <a:cubicBezTo>
                      <a:pt x="3" y="341"/>
                      <a:pt x="5" y="342"/>
                      <a:pt x="7" y="342"/>
                    </a:cubicBezTo>
                    <a:cubicBezTo>
                      <a:pt x="335" y="342"/>
                      <a:pt x="335" y="342"/>
                      <a:pt x="335" y="342"/>
                    </a:cubicBezTo>
                    <a:cubicBezTo>
                      <a:pt x="337" y="342"/>
                      <a:pt x="339" y="341"/>
                      <a:pt x="340" y="340"/>
                    </a:cubicBezTo>
                    <a:cubicBezTo>
                      <a:pt x="341" y="339"/>
                      <a:pt x="342" y="337"/>
                      <a:pt x="342" y="335"/>
                    </a:cubicBezTo>
                    <a:cubicBezTo>
                      <a:pt x="342" y="7"/>
                      <a:pt x="342" y="7"/>
                      <a:pt x="342" y="7"/>
                    </a:cubicBezTo>
                    <a:cubicBezTo>
                      <a:pt x="342" y="5"/>
                      <a:pt x="341" y="3"/>
                      <a:pt x="340" y="2"/>
                    </a:cubicBezTo>
                    <a:close/>
                    <a:moveTo>
                      <a:pt x="328" y="14"/>
                    </a:moveTo>
                    <a:cubicBezTo>
                      <a:pt x="328" y="242"/>
                      <a:pt x="328" y="242"/>
                      <a:pt x="328" y="242"/>
                    </a:cubicBezTo>
                    <a:cubicBezTo>
                      <a:pt x="318" y="242"/>
                      <a:pt x="318" y="242"/>
                      <a:pt x="318" y="242"/>
                    </a:cubicBezTo>
                    <a:cubicBezTo>
                      <a:pt x="269" y="145"/>
                      <a:pt x="269" y="145"/>
                      <a:pt x="269" y="145"/>
                    </a:cubicBezTo>
                    <a:cubicBezTo>
                      <a:pt x="264" y="135"/>
                      <a:pt x="253" y="128"/>
                      <a:pt x="242" y="128"/>
                    </a:cubicBezTo>
                    <a:cubicBezTo>
                      <a:pt x="231" y="128"/>
                      <a:pt x="220" y="134"/>
                      <a:pt x="215" y="143"/>
                    </a:cubicBezTo>
                    <a:cubicBezTo>
                      <a:pt x="177" y="208"/>
                      <a:pt x="177" y="208"/>
                      <a:pt x="177" y="208"/>
                    </a:cubicBezTo>
                    <a:cubicBezTo>
                      <a:pt x="174" y="204"/>
                      <a:pt x="169" y="199"/>
                      <a:pt x="164" y="194"/>
                    </a:cubicBezTo>
                    <a:cubicBezTo>
                      <a:pt x="152" y="183"/>
                      <a:pt x="135" y="171"/>
                      <a:pt x="114" y="171"/>
                    </a:cubicBezTo>
                    <a:cubicBezTo>
                      <a:pt x="102" y="171"/>
                      <a:pt x="92" y="176"/>
                      <a:pt x="84" y="184"/>
                    </a:cubicBezTo>
                    <a:cubicBezTo>
                      <a:pt x="71" y="195"/>
                      <a:pt x="61" y="210"/>
                      <a:pt x="54" y="223"/>
                    </a:cubicBezTo>
                    <a:cubicBezTo>
                      <a:pt x="50" y="231"/>
                      <a:pt x="47" y="238"/>
                      <a:pt x="45" y="242"/>
                    </a:cubicBezTo>
                    <a:cubicBezTo>
                      <a:pt x="14" y="242"/>
                      <a:pt x="14" y="242"/>
                      <a:pt x="14" y="242"/>
                    </a:cubicBezTo>
                    <a:cubicBezTo>
                      <a:pt x="14" y="14"/>
                      <a:pt x="14" y="14"/>
                      <a:pt x="14" y="14"/>
                    </a:cubicBezTo>
                    <a:lnTo>
                      <a:pt x="328" y="14"/>
                    </a:lnTo>
                    <a:close/>
                    <a:moveTo>
                      <a:pt x="172" y="225"/>
                    </a:moveTo>
                    <a:cubicBezTo>
                      <a:pt x="173" y="227"/>
                      <a:pt x="176" y="228"/>
                      <a:pt x="178" y="228"/>
                    </a:cubicBezTo>
                    <a:cubicBezTo>
                      <a:pt x="181" y="228"/>
                      <a:pt x="183" y="226"/>
                      <a:pt x="184" y="224"/>
                    </a:cubicBezTo>
                    <a:cubicBezTo>
                      <a:pt x="227" y="151"/>
                      <a:pt x="227" y="151"/>
                      <a:pt x="227" y="151"/>
                    </a:cubicBezTo>
                    <a:cubicBezTo>
                      <a:pt x="230" y="145"/>
                      <a:pt x="236" y="142"/>
                      <a:pt x="242" y="142"/>
                    </a:cubicBezTo>
                    <a:cubicBezTo>
                      <a:pt x="248" y="142"/>
                      <a:pt x="254" y="146"/>
                      <a:pt x="257" y="152"/>
                    </a:cubicBezTo>
                    <a:cubicBezTo>
                      <a:pt x="302" y="242"/>
                      <a:pt x="302" y="242"/>
                      <a:pt x="302" y="242"/>
                    </a:cubicBezTo>
                    <a:cubicBezTo>
                      <a:pt x="61" y="242"/>
                      <a:pt x="61" y="242"/>
                      <a:pt x="61" y="242"/>
                    </a:cubicBezTo>
                    <a:cubicBezTo>
                      <a:pt x="65" y="234"/>
                      <a:pt x="71" y="222"/>
                      <a:pt x="79" y="211"/>
                    </a:cubicBezTo>
                    <a:cubicBezTo>
                      <a:pt x="84" y="204"/>
                      <a:pt x="90" y="197"/>
                      <a:pt x="96" y="192"/>
                    </a:cubicBezTo>
                    <a:cubicBezTo>
                      <a:pt x="102" y="188"/>
                      <a:pt x="108" y="185"/>
                      <a:pt x="114" y="185"/>
                    </a:cubicBezTo>
                    <a:cubicBezTo>
                      <a:pt x="129" y="185"/>
                      <a:pt x="143" y="194"/>
                      <a:pt x="154" y="205"/>
                    </a:cubicBezTo>
                    <a:cubicBezTo>
                      <a:pt x="160" y="210"/>
                      <a:pt x="164" y="215"/>
                      <a:pt x="167" y="218"/>
                    </a:cubicBezTo>
                    <a:cubicBezTo>
                      <a:pt x="169" y="220"/>
                      <a:pt x="170" y="222"/>
                      <a:pt x="171" y="223"/>
                    </a:cubicBezTo>
                    <a:cubicBezTo>
                      <a:pt x="172" y="224"/>
                      <a:pt x="172" y="224"/>
                      <a:pt x="172" y="224"/>
                    </a:cubicBezTo>
                    <a:lnTo>
                      <a:pt x="172" y="225"/>
                    </a:lnTo>
                    <a:close/>
                    <a:moveTo>
                      <a:pt x="14" y="256"/>
                    </a:moveTo>
                    <a:cubicBezTo>
                      <a:pt x="328" y="256"/>
                      <a:pt x="328" y="256"/>
                      <a:pt x="328" y="256"/>
                    </a:cubicBezTo>
                    <a:cubicBezTo>
                      <a:pt x="328" y="328"/>
                      <a:pt x="328" y="328"/>
                      <a:pt x="328" y="328"/>
                    </a:cubicBezTo>
                    <a:cubicBezTo>
                      <a:pt x="14" y="328"/>
                      <a:pt x="14" y="328"/>
                      <a:pt x="14" y="328"/>
                    </a:cubicBezTo>
                    <a:lnTo>
                      <a:pt x="14"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8" name="Freeform 6">
                <a:extLst>
                  <a:ext uri="{FF2B5EF4-FFF2-40B4-BE49-F238E27FC236}">
                    <a16:creationId xmlns:a16="http://schemas.microsoft.com/office/drawing/2014/main" id="{D0968F5A-EB43-4E81-805A-DC560F25A9D5}"/>
                  </a:ext>
                </a:extLst>
              </p:cNvPr>
              <p:cNvSpPr>
                <a:spLocks noEditPoints="1"/>
              </p:cNvSpPr>
              <p:nvPr/>
            </p:nvSpPr>
            <p:spPr bwMode="auto">
              <a:xfrm>
                <a:off x="3621" y="1895"/>
                <a:ext cx="234" cy="177"/>
              </a:xfrm>
              <a:custGeom>
                <a:avLst/>
                <a:gdLst>
                  <a:gd name="T0" fmla="*/ 28 w 114"/>
                  <a:gd name="T1" fmla="*/ 86 h 86"/>
                  <a:gd name="T2" fmla="*/ 71 w 114"/>
                  <a:gd name="T3" fmla="*/ 86 h 86"/>
                  <a:gd name="T4" fmla="*/ 114 w 114"/>
                  <a:gd name="T5" fmla="*/ 43 h 86"/>
                  <a:gd name="T6" fmla="*/ 71 w 114"/>
                  <a:gd name="T7" fmla="*/ 0 h 86"/>
                  <a:gd name="T8" fmla="*/ 31 w 114"/>
                  <a:gd name="T9" fmla="*/ 29 h 86"/>
                  <a:gd name="T10" fmla="*/ 28 w 114"/>
                  <a:gd name="T11" fmla="*/ 29 h 86"/>
                  <a:gd name="T12" fmla="*/ 0 w 114"/>
                  <a:gd name="T13" fmla="*/ 57 h 86"/>
                  <a:gd name="T14" fmla="*/ 28 w 114"/>
                  <a:gd name="T15" fmla="*/ 86 h 86"/>
                  <a:gd name="T16" fmla="*/ 28 w 114"/>
                  <a:gd name="T17" fmla="*/ 43 h 86"/>
                  <a:gd name="T18" fmla="*/ 34 w 114"/>
                  <a:gd name="T19" fmla="*/ 44 h 86"/>
                  <a:gd name="T20" fmla="*/ 40 w 114"/>
                  <a:gd name="T21" fmla="*/ 44 h 86"/>
                  <a:gd name="T22" fmla="*/ 43 w 114"/>
                  <a:gd name="T23" fmla="*/ 39 h 86"/>
                  <a:gd name="T24" fmla="*/ 71 w 114"/>
                  <a:gd name="T25" fmla="*/ 15 h 86"/>
                  <a:gd name="T26" fmla="*/ 100 w 114"/>
                  <a:gd name="T27" fmla="*/ 43 h 86"/>
                  <a:gd name="T28" fmla="*/ 71 w 114"/>
                  <a:gd name="T29" fmla="*/ 72 h 86"/>
                  <a:gd name="T30" fmla="*/ 28 w 114"/>
                  <a:gd name="T31" fmla="*/ 72 h 86"/>
                  <a:gd name="T32" fmla="*/ 14 w 114"/>
                  <a:gd name="T33" fmla="*/ 57 h 86"/>
                  <a:gd name="T34" fmla="*/ 28 w 114"/>
                  <a:gd name="T3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86">
                    <a:moveTo>
                      <a:pt x="28" y="86"/>
                    </a:moveTo>
                    <a:cubicBezTo>
                      <a:pt x="71" y="86"/>
                      <a:pt x="71" y="86"/>
                      <a:pt x="71" y="86"/>
                    </a:cubicBezTo>
                    <a:cubicBezTo>
                      <a:pt x="95" y="86"/>
                      <a:pt x="114" y="67"/>
                      <a:pt x="114" y="43"/>
                    </a:cubicBezTo>
                    <a:cubicBezTo>
                      <a:pt x="114" y="20"/>
                      <a:pt x="95" y="0"/>
                      <a:pt x="71" y="0"/>
                    </a:cubicBezTo>
                    <a:cubicBezTo>
                      <a:pt x="53" y="0"/>
                      <a:pt x="37" y="12"/>
                      <a:pt x="31" y="29"/>
                    </a:cubicBezTo>
                    <a:cubicBezTo>
                      <a:pt x="30" y="29"/>
                      <a:pt x="29" y="29"/>
                      <a:pt x="28" y="29"/>
                    </a:cubicBezTo>
                    <a:cubicBezTo>
                      <a:pt x="13" y="29"/>
                      <a:pt x="0" y="42"/>
                      <a:pt x="0" y="57"/>
                    </a:cubicBezTo>
                    <a:cubicBezTo>
                      <a:pt x="0" y="73"/>
                      <a:pt x="13" y="86"/>
                      <a:pt x="28" y="86"/>
                    </a:cubicBezTo>
                    <a:close/>
                    <a:moveTo>
                      <a:pt x="28" y="43"/>
                    </a:moveTo>
                    <a:cubicBezTo>
                      <a:pt x="30" y="43"/>
                      <a:pt x="32" y="44"/>
                      <a:pt x="34" y="44"/>
                    </a:cubicBezTo>
                    <a:cubicBezTo>
                      <a:pt x="36" y="45"/>
                      <a:pt x="38" y="45"/>
                      <a:pt x="40" y="44"/>
                    </a:cubicBezTo>
                    <a:cubicBezTo>
                      <a:pt x="42" y="43"/>
                      <a:pt x="43" y="41"/>
                      <a:pt x="43" y="39"/>
                    </a:cubicBezTo>
                    <a:cubicBezTo>
                      <a:pt x="45" y="25"/>
                      <a:pt x="57" y="15"/>
                      <a:pt x="71" y="15"/>
                    </a:cubicBezTo>
                    <a:cubicBezTo>
                      <a:pt x="87" y="15"/>
                      <a:pt x="100" y="27"/>
                      <a:pt x="100" y="43"/>
                    </a:cubicBezTo>
                    <a:cubicBezTo>
                      <a:pt x="100" y="59"/>
                      <a:pt x="87" y="72"/>
                      <a:pt x="71" y="72"/>
                    </a:cubicBezTo>
                    <a:cubicBezTo>
                      <a:pt x="28" y="72"/>
                      <a:pt x="28" y="72"/>
                      <a:pt x="28" y="72"/>
                    </a:cubicBezTo>
                    <a:cubicBezTo>
                      <a:pt x="21" y="72"/>
                      <a:pt x="14" y="65"/>
                      <a:pt x="14" y="57"/>
                    </a:cubicBezTo>
                    <a:cubicBezTo>
                      <a:pt x="14" y="50"/>
                      <a:pt x="21" y="43"/>
                      <a:pt x="2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cxnSp>
          <p:nvCxnSpPr>
            <p:cNvPr id="72" name="Straight Arrow Connector 71">
              <a:extLst>
                <a:ext uri="{FF2B5EF4-FFF2-40B4-BE49-F238E27FC236}">
                  <a16:creationId xmlns:a16="http://schemas.microsoft.com/office/drawing/2014/main" id="{BEAE5803-EB86-485B-A237-13BD764134E1}"/>
                </a:ext>
              </a:extLst>
            </p:cNvPr>
            <p:cNvCxnSpPr>
              <a:stCxn id="52" idx="2"/>
            </p:cNvCxnSpPr>
            <p:nvPr/>
          </p:nvCxnSpPr>
          <p:spPr>
            <a:xfrm flipH="1">
              <a:off x="355602" y="3050343"/>
              <a:ext cx="872408" cy="0"/>
            </a:xfrm>
            <a:prstGeom prst="straightConnector1">
              <a:avLst/>
            </a:prstGeom>
            <a:ln w="9525">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7" name="Oval 76">
              <a:extLst>
                <a:ext uri="{FF2B5EF4-FFF2-40B4-BE49-F238E27FC236}">
                  <a16:creationId xmlns:a16="http://schemas.microsoft.com/office/drawing/2014/main" id="{F110918E-A174-4B7B-9379-AB970435669E}"/>
                </a:ext>
              </a:extLst>
            </p:cNvPr>
            <p:cNvSpPr/>
            <p:nvPr/>
          </p:nvSpPr>
          <p:spPr>
            <a:xfrm>
              <a:off x="838200" y="1025450"/>
              <a:ext cx="1070301" cy="1070301"/>
            </a:xfrm>
            <a:prstGeom prst="ellipse">
              <a:avLst/>
            </a:prstGeom>
            <a:solidFill>
              <a:schemeClr val="accent1">
                <a:lumMod val="40000"/>
                <a:lumOff val="60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78" name="Oval 77">
              <a:extLst>
                <a:ext uri="{FF2B5EF4-FFF2-40B4-BE49-F238E27FC236}">
                  <a16:creationId xmlns:a16="http://schemas.microsoft.com/office/drawing/2014/main" id="{B48150CA-9ADE-47E3-9DF9-7AEBD31BEF85}"/>
                </a:ext>
              </a:extLst>
            </p:cNvPr>
            <p:cNvSpPr/>
            <p:nvPr/>
          </p:nvSpPr>
          <p:spPr>
            <a:xfrm>
              <a:off x="3185159" y="1040787"/>
              <a:ext cx="1070301" cy="1070301"/>
            </a:xfrm>
            <a:prstGeom prst="ellipse">
              <a:avLst/>
            </a:prstGeom>
            <a:solidFill>
              <a:schemeClr val="accent1">
                <a:lumMod val="60000"/>
                <a:lumOff val="40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79" name="Oval 78">
              <a:extLst>
                <a:ext uri="{FF2B5EF4-FFF2-40B4-BE49-F238E27FC236}">
                  <a16:creationId xmlns:a16="http://schemas.microsoft.com/office/drawing/2014/main" id="{7FE1D671-4BC2-42AA-A47C-610AEBEDA2E0}"/>
                </a:ext>
              </a:extLst>
            </p:cNvPr>
            <p:cNvSpPr/>
            <p:nvPr/>
          </p:nvSpPr>
          <p:spPr>
            <a:xfrm>
              <a:off x="5500084" y="1047828"/>
              <a:ext cx="1070301" cy="1070301"/>
            </a:xfrm>
            <a:prstGeom prst="ellipse">
              <a:avLst/>
            </a:prstGeom>
            <a:solidFill>
              <a:schemeClr val="accent2">
                <a:lumMod val="60000"/>
                <a:lumOff val="40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0" name="Oval 79">
              <a:extLst>
                <a:ext uri="{FF2B5EF4-FFF2-40B4-BE49-F238E27FC236}">
                  <a16:creationId xmlns:a16="http://schemas.microsoft.com/office/drawing/2014/main" id="{54552E36-3116-4B8F-ABFC-AF0BCF9682C6}"/>
                </a:ext>
              </a:extLst>
            </p:cNvPr>
            <p:cNvSpPr/>
            <p:nvPr/>
          </p:nvSpPr>
          <p:spPr>
            <a:xfrm>
              <a:off x="7891791" y="1041725"/>
              <a:ext cx="1070301" cy="1070301"/>
            </a:xfrm>
            <a:prstGeom prst="ellipse">
              <a:avLst/>
            </a:prstGeom>
            <a:solidFill>
              <a:schemeClr val="accent3">
                <a:lumMod val="60000"/>
                <a:lumOff val="40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grpSp>
      <p:pic>
        <p:nvPicPr>
          <p:cNvPr id="1026" name="Picture 2" descr="Image result for diagnosis icon png">
            <a:extLst>
              <a:ext uri="{FF2B5EF4-FFF2-40B4-BE49-F238E27FC236}">
                <a16:creationId xmlns:a16="http://schemas.microsoft.com/office/drawing/2014/main" id="{056691CE-8F72-41D8-922C-671941C52AC9}"/>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074419" y="1658456"/>
            <a:ext cx="621005" cy="6210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rab icon png">
            <a:extLst>
              <a:ext uri="{FF2B5EF4-FFF2-40B4-BE49-F238E27FC236}">
                <a16:creationId xmlns:a16="http://schemas.microsoft.com/office/drawing/2014/main" id="{4D5C8A78-95D1-4713-8D8C-7F5DA1410CFB}"/>
              </a:ext>
            </a:extLst>
          </p:cNvPr>
          <p:cNvPicPr>
            <a:picLocks noChangeAspect="1" noChangeArrowheads="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3470273" y="1648139"/>
            <a:ext cx="478518" cy="478518"/>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extLst>
              <a:ext uri="{FF2B5EF4-FFF2-40B4-BE49-F238E27FC236}">
                <a16:creationId xmlns:a16="http://schemas.microsoft.com/office/drawing/2014/main" id="{A44956B8-26ED-4BCD-B5E0-8F1E184810FE}"/>
              </a:ext>
            </a:extLst>
          </p:cNvPr>
          <p:cNvSpPr txBox="1"/>
          <p:nvPr/>
        </p:nvSpPr>
        <p:spPr>
          <a:xfrm>
            <a:off x="3405318" y="2151166"/>
            <a:ext cx="593585" cy="307777"/>
          </a:xfrm>
          <a:prstGeom prst="rect">
            <a:avLst/>
          </a:prstGeom>
          <a:noFill/>
        </p:spPr>
        <p:txBody>
          <a:bodyPr wrap="square" rtlCol="0">
            <a:spAutoFit/>
          </a:bodyPr>
          <a:lstStyle/>
          <a:p>
            <a:pPr algn="ctr"/>
            <a:r>
              <a:rPr lang="en-US" sz="1400" b="1" dirty="0">
                <a:solidFill>
                  <a:schemeClr val="bg1"/>
                </a:solidFill>
              </a:rPr>
              <a:t>TNM</a:t>
            </a:r>
            <a:endParaRPr lang="en-US" sz="1200" b="1" dirty="0">
              <a:solidFill>
                <a:schemeClr val="bg1"/>
              </a:solidFill>
            </a:endParaRPr>
          </a:p>
        </p:txBody>
      </p:sp>
      <p:pic>
        <p:nvPicPr>
          <p:cNvPr id="1030" name="Picture 6" descr="Image result for TREATMENT icon png">
            <a:extLst>
              <a:ext uri="{FF2B5EF4-FFF2-40B4-BE49-F238E27FC236}">
                <a16:creationId xmlns:a16="http://schemas.microsoft.com/office/drawing/2014/main" id="{73FD7F3D-0DF9-4CA6-BA1B-FD9620876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601" y="1658456"/>
            <a:ext cx="673975" cy="673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dverse reactions icon png">
            <a:extLst>
              <a:ext uri="{FF2B5EF4-FFF2-40B4-BE49-F238E27FC236}">
                <a16:creationId xmlns:a16="http://schemas.microsoft.com/office/drawing/2014/main" id="{C9FEB8B1-5BDE-48B5-ADAE-459900FD3A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2411" y="1693560"/>
            <a:ext cx="563880" cy="596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reast cancer icon png">
            <a:extLst>
              <a:ext uri="{FF2B5EF4-FFF2-40B4-BE49-F238E27FC236}">
                <a16:creationId xmlns:a16="http://schemas.microsoft.com/office/drawing/2014/main" id="{A9BAC331-213F-4699-86F3-410D62C110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5967" y="1731491"/>
            <a:ext cx="480060" cy="480060"/>
          </a:xfrm>
          <a:prstGeom prst="rect">
            <a:avLst/>
          </a:prstGeom>
          <a:noFill/>
          <a:extLst>
            <a:ext uri="{909E8E84-426E-40DD-AFC4-6F175D3DCCD1}">
              <a14:hiddenFill xmlns:a14="http://schemas.microsoft.com/office/drawing/2010/main">
                <a:solidFill>
                  <a:srgbClr val="FFFFFF"/>
                </a:solidFill>
              </a14:hiddenFill>
            </a:ext>
          </a:extLst>
        </p:spPr>
      </p:pic>
      <p:pic>
        <p:nvPicPr>
          <p:cNvPr id="87" name="Content Placeholder 86" descr="Back">
            <a:extLst>
              <a:ext uri="{FF2B5EF4-FFF2-40B4-BE49-F238E27FC236}">
                <a16:creationId xmlns:a16="http://schemas.microsoft.com/office/drawing/2014/main" id="{165A84E0-82FD-4AE2-940D-75CEFD9BE9BF}"/>
              </a:ext>
            </a:extLst>
          </p:cNvPr>
          <p:cNvPicPr>
            <a:picLocks noGrp="1" noChangeAspect="1"/>
          </p:cNvPicPr>
          <p:nvPr>
            <p:ph idx="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499529">
            <a:off x="10187317" y="1738766"/>
            <a:ext cx="530312" cy="334078"/>
          </a:xfrm>
        </p:spPr>
      </p:pic>
      <p:pic>
        <p:nvPicPr>
          <p:cNvPr id="93" name="Content Placeholder 86" descr="Back">
            <a:extLst>
              <a:ext uri="{FF2B5EF4-FFF2-40B4-BE49-F238E27FC236}">
                <a16:creationId xmlns:a16="http://schemas.microsoft.com/office/drawing/2014/main" id="{17DD562D-07A9-4066-9CB6-E01BA76AE1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138784">
            <a:off x="10761499" y="1880853"/>
            <a:ext cx="495818" cy="334078"/>
          </a:xfrm>
          <a:prstGeom prst="rect">
            <a:avLst/>
          </a:prstGeom>
        </p:spPr>
      </p:pic>
      <p:sp>
        <p:nvSpPr>
          <p:cNvPr id="88" name="TextBox 87">
            <a:extLst>
              <a:ext uri="{FF2B5EF4-FFF2-40B4-BE49-F238E27FC236}">
                <a16:creationId xmlns:a16="http://schemas.microsoft.com/office/drawing/2014/main" id="{086AAF28-D2BA-4891-9825-9DFF38C65583}"/>
              </a:ext>
            </a:extLst>
          </p:cNvPr>
          <p:cNvSpPr txBox="1"/>
          <p:nvPr/>
        </p:nvSpPr>
        <p:spPr>
          <a:xfrm>
            <a:off x="355602" y="1017263"/>
            <a:ext cx="5016498" cy="338554"/>
          </a:xfrm>
          <a:prstGeom prst="rect">
            <a:avLst/>
          </a:prstGeom>
          <a:noFill/>
        </p:spPr>
        <p:txBody>
          <a:bodyPr wrap="square" rtlCol="0">
            <a:spAutoFit/>
          </a:bodyPr>
          <a:lstStyle/>
          <a:p>
            <a:r>
              <a:rPr lang="en-US" sz="1600" b="1" dirty="0"/>
              <a:t>BREAST CANCER PATIENT JOURNEY</a:t>
            </a:r>
          </a:p>
        </p:txBody>
      </p:sp>
      <p:sp>
        <p:nvSpPr>
          <p:cNvPr id="96" name="TextBox 95">
            <a:extLst>
              <a:ext uri="{FF2B5EF4-FFF2-40B4-BE49-F238E27FC236}">
                <a16:creationId xmlns:a16="http://schemas.microsoft.com/office/drawing/2014/main" id="{B6D9E263-D92B-4C4C-A277-D9D27C857544}"/>
              </a:ext>
            </a:extLst>
          </p:cNvPr>
          <p:cNvSpPr txBox="1"/>
          <p:nvPr/>
        </p:nvSpPr>
        <p:spPr>
          <a:xfrm>
            <a:off x="685693" y="4035003"/>
            <a:ext cx="3023839" cy="2185214"/>
          </a:xfrm>
          <a:prstGeom prst="rect">
            <a:avLst/>
          </a:prstGeom>
          <a:noFill/>
        </p:spPr>
        <p:txBody>
          <a:bodyPr wrap="square" rtlCol="0">
            <a:spAutoFit/>
          </a:bodyPr>
          <a:lstStyle/>
          <a:p>
            <a:r>
              <a:rPr lang="en-US" sz="1600" b="1" dirty="0"/>
              <a:t>EMR/EHR DATA ELEMENTS</a:t>
            </a:r>
          </a:p>
          <a:p>
            <a:pPr marL="285750" indent="-285750">
              <a:buFont typeface="Wingdings" panose="05000000000000000000" pitchFamily="2" charset="2"/>
              <a:buChar char="§"/>
            </a:pPr>
            <a:r>
              <a:rPr lang="en-US" sz="1200" dirty="0"/>
              <a:t>FAMILY HISTORY OF BRCA</a:t>
            </a:r>
          </a:p>
          <a:p>
            <a:pPr marL="285750" indent="-285750">
              <a:buFont typeface="Wingdings" panose="05000000000000000000" pitchFamily="2" charset="2"/>
              <a:buChar char="§"/>
            </a:pPr>
            <a:r>
              <a:rPr lang="en-US" sz="1200" dirty="0"/>
              <a:t>RECEPTOR STATUS (ER, PR, BRCA1, HER)</a:t>
            </a:r>
          </a:p>
          <a:p>
            <a:pPr marL="285750" indent="-285750">
              <a:buFont typeface="Wingdings" panose="05000000000000000000" pitchFamily="2" charset="2"/>
              <a:buChar char="§"/>
            </a:pPr>
            <a:r>
              <a:rPr lang="en-US" sz="1200" dirty="0"/>
              <a:t>STAGING (AT DIAGNOSIS, CURRENT)</a:t>
            </a:r>
          </a:p>
          <a:p>
            <a:pPr marL="285750" indent="-285750">
              <a:buFont typeface="Wingdings" panose="05000000000000000000" pitchFamily="2" charset="2"/>
              <a:buChar char="§"/>
            </a:pPr>
            <a:r>
              <a:rPr lang="en-US" sz="1200" dirty="0"/>
              <a:t>METASTASIS – ONSET AND LOCATION</a:t>
            </a:r>
          </a:p>
          <a:p>
            <a:pPr marL="285750" indent="-285750">
              <a:buFont typeface="Wingdings" panose="05000000000000000000" pitchFamily="2" charset="2"/>
              <a:buChar char="§"/>
            </a:pPr>
            <a:r>
              <a:rPr lang="en-US" sz="1200" dirty="0"/>
              <a:t>TREATMENT HISTORY</a:t>
            </a:r>
          </a:p>
          <a:p>
            <a:pPr marL="285750" indent="-285750">
              <a:buFont typeface="Wingdings" panose="05000000000000000000" pitchFamily="2" charset="2"/>
              <a:buChar char="§"/>
            </a:pPr>
            <a:r>
              <a:rPr lang="en-US" sz="1200" dirty="0"/>
              <a:t>COMPLICATIONS, ADVERSE EVENTS</a:t>
            </a:r>
          </a:p>
          <a:p>
            <a:pPr marL="285750" indent="-285750">
              <a:buFont typeface="Wingdings" panose="05000000000000000000" pitchFamily="2" charset="2"/>
              <a:buChar char="§"/>
            </a:pPr>
            <a:r>
              <a:rPr lang="en-US" sz="1200" dirty="0"/>
              <a:t>ENCOUNTERS (IP, OP, ER)</a:t>
            </a:r>
          </a:p>
          <a:p>
            <a:pPr marL="285750" indent="-285750">
              <a:buFont typeface="Wingdings" panose="05000000000000000000" pitchFamily="2" charset="2"/>
              <a:buChar char="§"/>
            </a:pPr>
            <a:r>
              <a:rPr lang="en-US" sz="1200" dirty="0"/>
              <a:t>COMORBIDITIES</a:t>
            </a:r>
          </a:p>
          <a:p>
            <a:pPr marL="285750" indent="-285750">
              <a:buFont typeface="Wingdings" panose="05000000000000000000" pitchFamily="2" charset="2"/>
              <a:buChar char="§"/>
            </a:pPr>
            <a:r>
              <a:rPr lang="en-US" sz="1200" dirty="0"/>
              <a:t>BIOMARKERS/TUMOR MARKERS</a:t>
            </a:r>
          </a:p>
          <a:p>
            <a:endParaRPr lang="en-US" sz="1200" dirty="0"/>
          </a:p>
        </p:txBody>
      </p:sp>
      <p:cxnSp>
        <p:nvCxnSpPr>
          <p:cNvPr id="90" name="Straight Connector 89">
            <a:extLst>
              <a:ext uri="{FF2B5EF4-FFF2-40B4-BE49-F238E27FC236}">
                <a16:creationId xmlns:a16="http://schemas.microsoft.com/office/drawing/2014/main" id="{52101173-7F2D-48E8-B59B-706C81506157}"/>
              </a:ext>
            </a:extLst>
          </p:cNvPr>
          <p:cNvCxnSpPr/>
          <p:nvPr/>
        </p:nvCxnSpPr>
        <p:spPr>
          <a:xfrm>
            <a:off x="3948791" y="4035003"/>
            <a:ext cx="0" cy="23657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43E395C-2DD8-46C4-8EF0-1ABE95227E6B}"/>
              </a:ext>
            </a:extLst>
          </p:cNvPr>
          <p:cNvCxnSpPr/>
          <p:nvPr/>
        </p:nvCxnSpPr>
        <p:spPr>
          <a:xfrm>
            <a:off x="7941671" y="4004523"/>
            <a:ext cx="0" cy="23657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6718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3256</TotalTime>
  <Words>1707</Words>
  <Application>Microsoft Office PowerPoint</Application>
  <PresentationFormat>Widescreen</PresentationFormat>
  <Paragraphs>281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body</vt:lpstr>
      <vt:lpstr>Calibri Light</vt:lpstr>
      <vt:lpstr>Wingdings</vt:lpstr>
      <vt:lpstr>Office Theme</vt:lpstr>
      <vt:lpstr>Introduction to Predictive Analytics in Cancer</vt:lpstr>
      <vt:lpstr>DATA ANALYTICS IN HEALTHCARE &amp; LIFE SCIENCES</vt:lpstr>
      <vt:lpstr>HOW ML/DL CAN AUGMENT THE DECISION MAKING PROCESS FOR CLINICIANS </vt:lpstr>
      <vt:lpstr>COMPONENTS OF ELECTRONIC HEALTH RECORDS</vt:lpstr>
      <vt:lpstr>COMPLETE PICTURE - POSSIBLE DATA SOURCES</vt:lpstr>
      <vt:lpstr>WORLDWIDE ONCOLOGY MARKET TRENDS </vt:lpstr>
      <vt:lpstr>WHAT HAPPENS IN CANCER / TUMOR PATHOLOGY</vt:lpstr>
      <vt:lpstr>PowerPoint Presentation</vt:lpstr>
      <vt:lpstr>ROLE OF DATA AND ANALYTICS IN BREAST CANCER</vt:lpstr>
      <vt:lpstr>BREAST CANCER HISTOLOGY DATASET - SUMMARY</vt:lpstr>
      <vt:lpstr>BREAST CANCER HISTOLOGY DATASET -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patient selection method</dc:title>
  <dc:creator>Sekhar Das, Purnendu</dc:creator>
  <cp:lastModifiedBy>Sekhar Das, Purnendu</cp:lastModifiedBy>
  <cp:revision>70</cp:revision>
  <dcterms:created xsi:type="dcterms:W3CDTF">2017-11-22T16:19:47Z</dcterms:created>
  <dcterms:modified xsi:type="dcterms:W3CDTF">2019-11-01T18:33:54Z</dcterms:modified>
</cp:coreProperties>
</file>