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2"/>
  </p:notesMasterIdLst>
  <p:sldIdLst>
    <p:sldId id="256" r:id="rId2"/>
    <p:sldId id="262" r:id="rId3"/>
    <p:sldId id="265" r:id="rId4"/>
    <p:sldId id="263" r:id="rId5"/>
    <p:sldId id="264" r:id="rId6"/>
    <p:sldId id="267" r:id="rId7"/>
    <p:sldId id="266" r:id="rId8"/>
    <p:sldId id="300" r:id="rId9"/>
    <p:sldId id="246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af.jain\Desktop\Health%20Science\Patient_Data\Result\Graph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Val!$A$12</c:f>
              <c:strCache>
                <c:ptCount val="1"/>
                <c:pt idx="0">
                  <c:v>LOG</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Val!$B$11:$E$11</c:f>
              <c:strCache>
                <c:ptCount val="4"/>
                <c:pt idx="0">
                  <c:v>GINI</c:v>
                </c:pt>
                <c:pt idx="1">
                  <c:v>AUC</c:v>
                </c:pt>
                <c:pt idx="2">
                  <c:v>KS</c:v>
                </c:pt>
                <c:pt idx="3">
                  <c:v>Worst Decile Capture</c:v>
                </c:pt>
              </c:strCache>
            </c:strRef>
          </c:cat>
          <c:val>
            <c:numRef>
              <c:f>Val!$B$12:$E$12</c:f>
              <c:numCache>
                <c:formatCode>0.0%</c:formatCode>
                <c:ptCount val="4"/>
                <c:pt idx="0">
                  <c:v>0.48638084047308383</c:v>
                </c:pt>
                <c:pt idx="1">
                  <c:v>0.74319042023654192</c:v>
                </c:pt>
                <c:pt idx="2">
                  <c:v>0.34905849772964809</c:v>
                </c:pt>
                <c:pt idx="3">
                  <c:v>0.29447852760736198</c:v>
                </c:pt>
              </c:numCache>
            </c:numRef>
          </c:val>
          <c:extLst>
            <c:ext xmlns:c16="http://schemas.microsoft.com/office/drawing/2014/chart" uri="{C3380CC4-5D6E-409C-BE32-E72D297353CC}">
              <c16:uniqueId val="{00000000-E31D-4E98-94C8-A75D6D6C35C8}"/>
            </c:ext>
          </c:extLst>
        </c:ser>
        <c:ser>
          <c:idx val="1"/>
          <c:order val="1"/>
          <c:tx>
            <c:strRef>
              <c:f>Val!$A$13</c:f>
              <c:strCache>
                <c:ptCount val="1"/>
                <c:pt idx="0">
                  <c:v>DT</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Val!$B$11:$E$11</c:f>
              <c:strCache>
                <c:ptCount val="4"/>
                <c:pt idx="0">
                  <c:v>GINI</c:v>
                </c:pt>
                <c:pt idx="1">
                  <c:v>AUC</c:v>
                </c:pt>
                <c:pt idx="2">
                  <c:v>KS</c:v>
                </c:pt>
                <c:pt idx="3">
                  <c:v>Worst Decile Capture</c:v>
                </c:pt>
              </c:strCache>
            </c:strRef>
          </c:cat>
          <c:val>
            <c:numRef>
              <c:f>Val!$B$13:$E$13</c:f>
              <c:numCache>
                <c:formatCode>0.0%</c:formatCode>
                <c:ptCount val="4"/>
                <c:pt idx="0">
                  <c:v>0.37307332749050559</c:v>
                </c:pt>
                <c:pt idx="1">
                  <c:v>0.6865366637452528</c:v>
                </c:pt>
                <c:pt idx="2">
                  <c:v>0.38501314636283956</c:v>
                </c:pt>
                <c:pt idx="3">
                  <c:v>0.2822085889570552</c:v>
                </c:pt>
              </c:numCache>
            </c:numRef>
          </c:val>
          <c:extLst>
            <c:ext xmlns:c16="http://schemas.microsoft.com/office/drawing/2014/chart" uri="{C3380CC4-5D6E-409C-BE32-E72D297353CC}">
              <c16:uniqueId val="{00000001-E31D-4E98-94C8-A75D6D6C35C8}"/>
            </c:ext>
          </c:extLst>
        </c:ser>
        <c:ser>
          <c:idx val="2"/>
          <c:order val="2"/>
          <c:tx>
            <c:strRef>
              <c:f>Val!$A$14</c:f>
              <c:strCache>
                <c:ptCount val="1"/>
                <c:pt idx="0">
                  <c:v>RF</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Val!$B$11:$E$11</c:f>
              <c:strCache>
                <c:ptCount val="4"/>
                <c:pt idx="0">
                  <c:v>GINI</c:v>
                </c:pt>
                <c:pt idx="1">
                  <c:v>AUC</c:v>
                </c:pt>
                <c:pt idx="2">
                  <c:v>KS</c:v>
                </c:pt>
                <c:pt idx="3">
                  <c:v>Worst Decile Capture</c:v>
                </c:pt>
              </c:strCache>
            </c:strRef>
          </c:cat>
          <c:val>
            <c:numRef>
              <c:f>Val!$B$14:$E$14</c:f>
              <c:numCache>
                <c:formatCode>0.0%</c:formatCode>
                <c:ptCount val="4"/>
                <c:pt idx="0">
                  <c:v>0.53478356041199548</c:v>
                </c:pt>
                <c:pt idx="1">
                  <c:v>0.76739178020599774</c:v>
                </c:pt>
                <c:pt idx="2">
                  <c:v>0.39836775502718436</c:v>
                </c:pt>
                <c:pt idx="3">
                  <c:v>0.33742331288343558</c:v>
                </c:pt>
              </c:numCache>
            </c:numRef>
          </c:val>
          <c:extLst>
            <c:ext xmlns:c16="http://schemas.microsoft.com/office/drawing/2014/chart" uri="{C3380CC4-5D6E-409C-BE32-E72D297353CC}">
              <c16:uniqueId val="{00000002-E31D-4E98-94C8-A75D6D6C35C8}"/>
            </c:ext>
          </c:extLst>
        </c:ser>
        <c:dLbls>
          <c:dLblPos val="outEnd"/>
          <c:showLegendKey val="0"/>
          <c:showVal val="1"/>
          <c:showCatName val="0"/>
          <c:showSerName val="0"/>
          <c:showPercent val="0"/>
          <c:showBubbleSize val="0"/>
        </c:dLbls>
        <c:gapWidth val="50"/>
        <c:overlap val="-10"/>
        <c:axId val="488889056"/>
        <c:axId val="488879216"/>
      </c:barChart>
      <c:catAx>
        <c:axId val="488889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tx1"/>
                </a:solidFill>
                <a:latin typeface="+mn-lt"/>
                <a:ea typeface="+mn-ea"/>
                <a:cs typeface="+mn-cs"/>
              </a:defRPr>
            </a:pPr>
            <a:endParaRPr lang="en-US"/>
          </a:p>
        </c:txPr>
        <c:crossAx val="488879216"/>
        <c:crosses val="autoZero"/>
        <c:auto val="1"/>
        <c:lblAlgn val="ctr"/>
        <c:lblOffset val="100"/>
        <c:noMultiLvlLbl val="0"/>
      </c:catAx>
      <c:valAx>
        <c:axId val="488879216"/>
        <c:scaling>
          <c:orientation val="minMax"/>
        </c:scaling>
        <c:delete val="1"/>
        <c:axPos val="l"/>
        <c:numFmt formatCode="0%" sourceLinked="0"/>
        <c:majorTickMark val="none"/>
        <c:minorTickMark val="none"/>
        <c:tickLblPos val="nextTo"/>
        <c:crossAx val="488889056"/>
        <c:crosses val="autoZero"/>
        <c:crossBetween val="between"/>
      </c:valAx>
      <c:spPr>
        <a:noFill/>
        <a:ln>
          <a:noFill/>
        </a:ln>
        <a:effectLst/>
      </c:spPr>
    </c:plotArea>
    <c:legend>
      <c:legendPos val="b"/>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image" Target="../media/image14.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19.svg"/><Relationship Id="rId4" Type="http://schemas.openxmlformats.org/officeDocument/2006/relationships/image" Target="../media/image14.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2102C-6732-4260-8FF2-6A1AFAE3F5A3}"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en-US"/>
        </a:p>
      </dgm:t>
    </dgm:pt>
    <dgm:pt modelId="{E2A609EE-D9EE-402E-80A1-E4288865FA45}">
      <dgm:prSet phldrT="[Text]" custT="1"/>
      <dgm:spPr/>
      <dgm:t>
        <a:bodyPr/>
        <a:lstStyle/>
        <a:p>
          <a:r>
            <a:rPr lang="en-US" sz="1100" b="1" dirty="0"/>
            <a:t>Descriptive</a:t>
          </a:r>
        </a:p>
        <a:p>
          <a:r>
            <a:rPr lang="en-US" sz="1100" b="1" dirty="0"/>
            <a:t>Predictive </a:t>
          </a:r>
        </a:p>
        <a:p>
          <a:r>
            <a:rPr lang="en-US" sz="1100" b="1" dirty="0"/>
            <a:t>Prescriptive</a:t>
          </a:r>
        </a:p>
      </dgm:t>
    </dgm:pt>
    <dgm:pt modelId="{C0FC57A9-2219-4136-AAD1-65D551C98441}" type="parTrans" cxnId="{F0F7F81A-3BF1-43BD-A558-CD82A9711162}">
      <dgm:prSet/>
      <dgm:spPr/>
      <dgm:t>
        <a:bodyPr/>
        <a:lstStyle/>
        <a:p>
          <a:endParaRPr lang="en-US"/>
        </a:p>
      </dgm:t>
    </dgm:pt>
    <dgm:pt modelId="{D13EC150-D293-49A3-9039-D0A64C9A04EF}" type="sibTrans" cxnId="{F0F7F81A-3BF1-43BD-A558-CD82A9711162}">
      <dgm:prSet/>
      <dgm:spPr/>
      <dgm:t>
        <a:bodyPr/>
        <a:lstStyle/>
        <a:p>
          <a:endParaRPr lang="en-US"/>
        </a:p>
      </dgm:t>
    </dgm:pt>
    <dgm:pt modelId="{D4659139-F900-4440-95E2-7141C7AD1023}">
      <dgm:prSet phldrT="[Text]" custT="1"/>
      <dgm:spPr/>
      <dgm:t>
        <a:bodyPr/>
        <a:lstStyle/>
        <a:p>
          <a:r>
            <a:rPr lang="en-US" sz="2000" b="1" dirty="0"/>
            <a:t>BUSINESS PROBLEMS</a:t>
          </a:r>
        </a:p>
      </dgm:t>
    </dgm:pt>
    <dgm:pt modelId="{F7694EE5-2189-4703-9D8E-2F2795A88C0F}" type="parTrans" cxnId="{FAB25CA4-696D-4D6F-943D-A4FFB325B20E}">
      <dgm:prSet/>
      <dgm:spPr/>
      <dgm:t>
        <a:bodyPr/>
        <a:lstStyle/>
        <a:p>
          <a:endParaRPr lang="en-US"/>
        </a:p>
      </dgm:t>
    </dgm:pt>
    <dgm:pt modelId="{3D524503-FBAD-4535-B6A2-9B384B9D8A94}" type="sibTrans" cxnId="{FAB25CA4-696D-4D6F-943D-A4FFB325B20E}">
      <dgm:prSet/>
      <dgm:spPr/>
      <dgm:t>
        <a:bodyPr/>
        <a:lstStyle/>
        <a:p>
          <a:endParaRPr lang="en-US"/>
        </a:p>
      </dgm:t>
    </dgm:pt>
    <dgm:pt modelId="{C24628E8-756D-43C6-8D65-8BE6F69E3FE7}">
      <dgm:prSet phldrT="[Text]" custT="1"/>
      <dgm:spPr/>
      <dgm:t>
        <a:bodyPr/>
        <a:lstStyle/>
        <a:p>
          <a:r>
            <a:rPr lang="en-US" sz="2000" b="1" dirty="0"/>
            <a:t>DATA </a:t>
          </a:r>
          <a:br>
            <a:rPr lang="en-US" sz="2000" b="1" dirty="0"/>
          </a:br>
          <a:r>
            <a:rPr lang="en-US" sz="2000" b="1" dirty="0"/>
            <a:t>SOURCES</a:t>
          </a:r>
        </a:p>
      </dgm:t>
    </dgm:pt>
    <dgm:pt modelId="{BC0CB602-91AF-4C42-BFA6-F1B018DEEC75}" type="parTrans" cxnId="{991FDA48-EEAC-4289-BF35-FBAADF4FBA66}">
      <dgm:prSet/>
      <dgm:spPr/>
      <dgm:t>
        <a:bodyPr/>
        <a:lstStyle/>
        <a:p>
          <a:endParaRPr lang="en-US"/>
        </a:p>
      </dgm:t>
    </dgm:pt>
    <dgm:pt modelId="{802900A1-5602-44F1-B108-3DD3D9EFD307}" type="sibTrans" cxnId="{991FDA48-EEAC-4289-BF35-FBAADF4FBA66}">
      <dgm:prSet/>
      <dgm:spPr/>
      <dgm:t>
        <a:bodyPr/>
        <a:lstStyle/>
        <a:p>
          <a:endParaRPr lang="en-US"/>
        </a:p>
      </dgm:t>
    </dgm:pt>
    <dgm:pt modelId="{CCA8BF3C-E6B5-4C18-BD1C-04CD326DBFE6}">
      <dgm:prSet phldrT="[Text]" custT="1"/>
      <dgm:spPr/>
      <dgm:t>
        <a:bodyPr/>
        <a:lstStyle/>
        <a:p>
          <a:r>
            <a:rPr lang="en-US" sz="2000" b="1" dirty="0"/>
            <a:t>ACTIONABLE</a:t>
          </a:r>
          <a:br>
            <a:rPr lang="en-US" sz="2000" b="1" dirty="0"/>
          </a:br>
          <a:r>
            <a:rPr lang="en-US" sz="2000" b="1" dirty="0"/>
            <a:t>INSIGHTS</a:t>
          </a:r>
        </a:p>
      </dgm:t>
    </dgm:pt>
    <dgm:pt modelId="{10787A4F-D677-4171-8AB2-E7B4685D9DF6}" type="parTrans" cxnId="{550A284B-47A1-4195-A782-58A5C0A87794}">
      <dgm:prSet/>
      <dgm:spPr/>
      <dgm:t>
        <a:bodyPr/>
        <a:lstStyle/>
        <a:p>
          <a:endParaRPr lang="en-US"/>
        </a:p>
      </dgm:t>
    </dgm:pt>
    <dgm:pt modelId="{84B68914-7029-4813-85F9-D8FDD53869D2}" type="sibTrans" cxnId="{550A284B-47A1-4195-A782-58A5C0A87794}">
      <dgm:prSet/>
      <dgm:spPr/>
      <dgm:t>
        <a:bodyPr/>
        <a:lstStyle/>
        <a:p>
          <a:endParaRPr lang="en-US"/>
        </a:p>
      </dgm:t>
    </dgm:pt>
    <dgm:pt modelId="{AA3A6631-7728-4B2F-93AA-1E3F8C97C1FA}">
      <dgm:prSet phldrT="[Text]" custT="1"/>
      <dgm:spPr/>
      <dgm:t>
        <a:bodyPr/>
        <a:lstStyle/>
        <a:p>
          <a:r>
            <a:rPr lang="en-US" sz="2000" b="1" dirty="0"/>
            <a:t>ANALYTICS</a:t>
          </a:r>
          <a:br>
            <a:rPr lang="en-US" sz="2000" b="1" dirty="0"/>
          </a:br>
          <a:r>
            <a:rPr lang="en-US" sz="2000" b="1" dirty="0"/>
            <a:t>ALGORITHMS</a:t>
          </a:r>
        </a:p>
      </dgm:t>
    </dgm:pt>
    <dgm:pt modelId="{5874D7C1-A7EE-44B4-8955-67B454AEFC62}" type="parTrans" cxnId="{D9F14E97-1740-4450-8279-8FFA48F38ACA}">
      <dgm:prSet/>
      <dgm:spPr/>
      <dgm:t>
        <a:bodyPr/>
        <a:lstStyle/>
        <a:p>
          <a:endParaRPr lang="en-US"/>
        </a:p>
      </dgm:t>
    </dgm:pt>
    <dgm:pt modelId="{2DECCBBF-60DD-4855-AC6E-B99B1C8D32EC}" type="sibTrans" cxnId="{D9F14E97-1740-4450-8279-8FFA48F38ACA}">
      <dgm:prSet/>
      <dgm:spPr/>
      <dgm:t>
        <a:bodyPr/>
        <a:lstStyle/>
        <a:p>
          <a:endParaRPr lang="en-US"/>
        </a:p>
      </dgm:t>
    </dgm:pt>
    <dgm:pt modelId="{C5B86F28-BC5D-405E-AE6E-D11846EF5850}" type="pres">
      <dgm:prSet presAssocID="{5FD2102C-6732-4260-8FF2-6A1AFAE3F5A3}" presName="diagram" presStyleCnt="0">
        <dgm:presLayoutVars>
          <dgm:chMax val="1"/>
          <dgm:dir/>
          <dgm:animLvl val="ctr"/>
          <dgm:resizeHandles val="exact"/>
        </dgm:presLayoutVars>
      </dgm:prSet>
      <dgm:spPr/>
    </dgm:pt>
    <dgm:pt modelId="{1D0FBF7E-35C6-4FDD-A9BA-CD3CA4C62B0D}" type="pres">
      <dgm:prSet presAssocID="{5FD2102C-6732-4260-8FF2-6A1AFAE3F5A3}" presName="matrix" presStyleCnt="0"/>
      <dgm:spPr/>
    </dgm:pt>
    <dgm:pt modelId="{A689CBF2-3987-402B-94C5-FD3B697AD573}" type="pres">
      <dgm:prSet presAssocID="{5FD2102C-6732-4260-8FF2-6A1AFAE3F5A3}" presName="tile1" presStyleLbl="node1" presStyleIdx="0" presStyleCnt="4"/>
      <dgm:spPr/>
    </dgm:pt>
    <dgm:pt modelId="{9079F66D-BF96-4719-AD28-3D94A909548D}" type="pres">
      <dgm:prSet presAssocID="{5FD2102C-6732-4260-8FF2-6A1AFAE3F5A3}" presName="tile1text" presStyleLbl="node1" presStyleIdx="0" presStyleCnt="4">
        <dgm:presLayoutVars>
          <dgm:chMax val="0"/>
          <dgm:chPref val="0"/>
          <dgm:bulletEnabled val="1"/>
        </dgm:presLayoutVars>
      </dgm:prSet>
      <dgm:spPr/>
    </dgm:pt>
    <dgm:pt modelId="{ED4A662B-3AA1-4611-A95C-991F364B5310}" type="pres">
      <dgm:prSet presAssocID="{5FD2102C-6732-4260-8FF2-6A1AFAE3F5A3}" presName="tile2" presStyleLbl="node1" presStyleIdx="1" presStyleCnt="4" custLinFactNeighborX="0"/>
      <dgm:spPr/>
    </dgm:pt>
    <dgm:pt modelId="{723DE19C-F1F5-49D3-8B39-0B14AE8CBA33}" type="pres">
      <dgm:prSet presAssocID="{5FD2102C-6732-4260-8FF2-6A1AFAE3F5A3}" presName="tile2text" presStyleLbl="node1" presStyleIdx="1" presStyleCnt="4">
        <dgm:presLayoutVars>
          <dgm:chMax val="0"/>
          <dgm:chPref val="0"/>
          <dgm:bulletEnabled val="1"/>
        </dgm:presLayoutVars>
      </dgm:prSet>
      <dgm:spPr/>
    </dgm:pt>
    <dgm:pt modelId="{B9B9CF19-01A0-4715-BEB3-3122E04E406D}" type="pres">
      <dgm:prSet presAssocID="{5FD2102C-6732-4260-8FF2-6A1AFAE3F5A3}" presName="tile3" presStyleLbl="node1" presStyleIdx="2" presStyleCnt="4"/>
      <dgm:spPr/>
    </dgm:pt>
    <dgm:pt modelId="{4D7B4A64-5F87-4457-B0F8-20250A11ECE5}" type="pres">
      <dgm:prSet presAssocID="{5FD2102C-6732-4260-8FF2-6A1AFAE3F5A3}" presName="tile3text" presStyleLbl="node1" presStyleIdx="2" presStyleCnt="4">
        <dgm:presLayoutVars>
          <dgm:chMax val="0"/>
          <dgm:chPref val="0"/>
          <dgm:bulletEnabled val="1"/>
        </dgm:presLayoutVars>
      </dgm:prSet>
      <dgm:spPr/>
    </dgm:pt>
    <dgm:pt modelId="{65594F3D-D2CD-4DDB-BF03-25E7630135D3}" type="pres">
      <dgm:prSet presAssocID="{5FD2102C-6732-4260-8FF2-6A1AFAE3F5A3}" presName="tile4" presStyleLbl="node1" presStyleIdx="3" presStyleCnt="4"/>
      <dgm:spPr/>
    </dgm:pt>
    <dgm:pt modelId="{662F2A1E-8BB2-4BEB-99DA-5AB97A69990C}" type="pres">
      <dgm:prSet presAssocID="{5FD2102C-6732-4260-8FF2-6A1AFAE3F5A3}" presName="tile4text" presStyleLbl="node1" presStyleIdx="3" presStyleCnt="4">
        <dgm:presLayoutVars>
          <dgm:chMax val="0"/>
          <dgm:chPref val="0"/>
          <dgm:bulletEnabled val="1"/>
        </dgm:presLayoutVars>
      </dgm:prSet>
      <dgm:spPr/>
    </dgm:pt>
    <dgm:pt modelId="{4714C8D0-EFFF-4423-8964-3CCB56930D60}" type="pres">
      <dgm:prSet presAssocID="{5FD2102C-6732-4260-8FF2-6A1AFAE3F5A3}" presName="centerTile" presStyleLbl="fgShp" presStyleIdx="0" presStyleCnt="1">
        <dgm:presLayoutVars>
          <dgm:chMax val="0"/>
          <dgm:chPref val="0"/>
        </dgm:presLayoutVars>
      </dgm:prSet>
      <dgm:spPr/>
    </dgm:pt>
  </dgm:ptLst>
  <dgm:cxnLst>
    <dgm:cxn modelId="{02DD9E05-85C9-476B-9DA1-C2505EA0D400}" type="presOf" srcId="{D4659139-F900-4440-95E2-7141C7AD1023}" destId="{A689CBF2-3987-402B-94C5-FD3B697AD573}" srcOrd="0" destOrd="0" presId="urn:microsoft.com/office/officeart/2005/8/layout/matrix1"/>
    <dgm:cxn modelId="{08648407-5999-4208-8F4C-EF3033AD4AC5}" type="presOf" srcId="{E2A609EE-D9EE-402E-80A1-E4288865FA45}" destId="{4714C8D0-EFFF-4423-8964-3CCB56930D60}" srcOrd="0" destOrd="0" presId="urn:microsoft.com/office/officeart/2005/8/layout/matrix1"/>
    <dgm:cxn modelId="{F0F7F81A-3BF1-43BD-A558-CD82A9711162}" srcId="{5FD2102C-6732-4260-8FF2-6A1AFAE3F5A3}" destId="{E2A609EE-D9EE-402E-80A1-E4288865FA45}" srcOrd="0" destOrd="0" parTransId="{C0FC57A9-2219-4136-AAD1-65D551C98441}" sibTransId="{D13EC150-D293-49A3-9039-D0A64C9A04EF}"/>
    <dgm:cxn modelId="{8258B828-50F9-4FD6-AB72-81D1AB6E4F3F}" type="presOf" srcId="{5FD2102C-6732-4260-8FF2-6A1AFAE3F5A3}" destId="{C5B86F28-BC5D-405E-AE6E-D11846EF5850}" srcOrd="0" destOrd="0" presId="urn:microsoft.com/office/officeart/2005/8/layout/matrix1"/>
    <dgm:cxn modelId="{2E98F32A-47E2-46C2-AFA9-515529AECFC1}" type="presOf" srcId="{AA3A6631-7728-4B2F-93AA-1E3F8C97C1FA}" destId="{662F2A1E-8BB2-4BEB-99DA-5AB97A69990C}" srcOrd="1" destOrd="0" presId="urn:microsoft.com/office/officeart/2005/8/layout/matrix1"/>
    <dgm:cxn modelId="{E783B848-24B6-471F-9B43-64AC5B462FE5}" type="presOf" srcId="{CCA8BF3C-E6B5-4C18-BD1C-04CD326DBFE6}" destId="{4D7B4A64-5F87-4457-B0F8-20250A11ECE5}" srcOrd="1" destOrd="0" presId="urn:microsoft.com/office/officeart/2005/8/layout/matrix1"/>
    <dgm:cxn modelId="{991FDA48-EEAC-4289-BF35-FBAADF4FBA66}" srcId="{E2A609EE-D9EE-402E-80A1-E4288865FA45}" destId="{C24628E8-756D-43C6-8D65-8BE6F69E3FE7}" srcOrd="1" destOrd="0" parTransId="{BC0CB602-91AF-4C42-BFA6-F1B018DEEC75}" sibTransId="{802900A1-5602-44F1-B108-3DD3D9EFD307}"/>
    <dgm:cxn modelId="{550A284B-47A1-4195-A782-58A5C0A87794}" srcId="{E2A609EE-D9EE-402E-80A1-E4288865FA45}" destId="{CCA8BF3C-E6B5-4C18-BD1C-04CD326DBFE6}" srcOrd="2" destOrd="0" parTransId="{10787A4F-D677-4171-8AB2-E7B4685D9DF6}" sibTransId="{84B68914-7029-4813-85F9-D8FDD53869D2}"/>
    <dgm:cxn modelId="{D17AFD6E-A969-4BE2-A0D0-0B8013DFBFC2}" type="presOf" srcId="{C24628E8-756D-43C6-8D65-8BE6F69E3FE7}" destId="{ED4A662B-3AA1-4611-A95C-991F364B5310}" srcOrd="0" destOrd="0" presId="urn:microsoft.com/office/officeart/2005/8/layout/matrix1"/>
    <dgm:cxn modelId="{9E183878-82DF-4B5D-A9F5-49988D1D3E35}" type="presOf" srcId="{C24628E8-756D-43C6-8D65-8BE6F69E3FE7}" destId="{723DE19C-F1F5-49D3-8B39-0B14AE8CBA33}" srcOrd="1" destOrd="0" presId="urn:microsoft.com/office/officeart/2005/8/layout/matrix1"/>
    <dgm:cxn modelId="{D9F14E97-1740-4450-8279-8FFA48F38ACA}" srcId="{E2A609EE-D9EE-402E-80A1-E4288865FA45}" destId="{AA3A6631-7728-4B2F-93AA-1E3F8C97C1FA}" srcOrd="3" destOrd="0" parTransId="{5874D7C1-A7EE-44B4-8955-67B454AEFC62}" sibTransId="{2DECCBBF-60DD-4855-AC6E-B99B1C8D32EC}"/>
    <dgm:cxn modelId="{0DE7029A-5BB4-4128-83B2-323A67D2FC69}" type="presOf" srcId="{CCA8BF3C-E6B5-4C18-BD1C-04CD326DBFE6}" destId="{B9B9CF19-01A0-4715-BEB3-3122E04E406D}" srcOrd="0" destOrd="0" presId="urn:microsoft.com/office/officeart/2005/8/layout/matrix1"/>
    <dgm:cxn modelId="{FAB25CA4-696D-4D6F-943D-A4FFB325B20E}" srcId="{E2A609EE-D9EE-402E-80A1-E4288865FA45}" destId="{D4659139-F900-4440-95E2-7141C7AD1023}" srcOrd="0" destOrd="0" parTransId="{F7694EE5-2189-4703-9D8E-2F2795A88C0F}" sibTransId="{3D524503-FBAD-4535-B6A2-9B384B9D8A94}"/>
    <dgm:cxn modelId="{32A9CEDF-F312-47D1-88BC-DF95F004CB97}" type="presOf" srcId="{D4659139-F900-4440-95E2-7141C7AD1023}" destId="{9079F66D-BF96-4719-AD28-3D94A909548D}" srcOrd="1" destOrd="0" presId="urn:microsoft.com/office/officeart/2005/8/layout/matrix1"/>
    <dgm:cxn modelId="{45E1EEE5-B288-423C-BBD9-860B215136AE}" type="presOf" srcId="{AA3A6631-7728-4B2F-93AA-1E3F8C97C1FA}" destId="{65594F3D-D2CD-4DDB-BF03-25E7630135D3}" srcOrd="0" destOrd="0" presId="urn:microsoft.com/office/officeart/2005/8/layout/matrix1"/>
    <dgm:cxn modelId="{C5CA7CC7-CDB1-431B-A438-873ACD575990}" type="presParOf" srcId="{C5B86F28-BC5D-405E-AE6E-D11846EF5850}" destId="{1D0FBF7E-35C6-4FDD-A9BA-CD3CA4C62B0D}" srcOrd="0" destOrd="0" presId="urn:microsoft.com/office/officeart/2005/8/layout/matrix1"/>
    <dgm:cxn modelId="{F84C17CE-09E6-4A1F-9306-D4B25F08CBD8}" type="presParOf" srcId="{1D0FBF7E-35C6-4FDD-A9BA-CD3CA4C62B0D}" destId="{A689CBF2-3987-402B-94C5-FD3B697AD573}" srcOrd="0" destOrd="0" presId="urn:microsoft.com/office/officeart/2005/8/layout/matrix1"/>
    <dgm:cxn modelId="{A20EFE76-7215-408A-8F28-1D68DBB2395C}" type="presParOf" srcId="{1D0FBF7E-35C6-4FDD-A9BA-CD3CA4C62B0D}" destId="{9079F66D-BF96-4719-AD28-3D94A909548D}" srcOrd="1" destOrd="0" presId="urn:microsoft.com/office/officeart/2005/8/layout/matrix1"/>
    <dgm:cxn modelId="{95BA406D-520B-4B56-B289-59E1A385F0EA}" type="presParOf" srcId="{1D0FBF7E-35C6-4FDD-A9BA-CD3CA4C62B0D}" destId="{ED4A662B-3AA1-4611-A95C-991F364B5310}" srcOrd="2" destOrd="0" presId="urn:microsoft.com/office/officeart/2005/8/layout/matrix1"/>
    <dgm:cxn modelId="{FE2ABE99-E030-4CAB-97BC-B73DE4C69D8A}" type="presParOf" srcId="{1D0FBF7E-35C6-4FDD-A9BA-CD3CA4C62B0D}" destId="{723DE19C-F1F5-49D3-8B39-0B14AE8CBA33}" srcOrd="3" destOrd="0" presId="urn:microsoft.com/office/officeart/2005/8/layout/matrix1"/>
    <dgm:cxn modelId="{B43466DE-3F23-4D51-AD1B-8568EAFA627F}" type="presParOf" srcId="{1D0FBF7E-35C6-4FDD-A9BA-CD3CA4C62B0D}" destId="{B9B9CF19-01A0-4715-BEB3-3122E04E406D}" srcOrd="4" destOrd="0" presId="urn:microsoft.com/office/officeart/2005/8/layout/matrix1"/>
    <dgm:cxn modelId="{E678FA9F-C1F3-442A-A0AC-FAA15ECA2F5A}" type="presParOf" srcId="{1D0FBF7E-35C6-4FDD-A9BA-CD3CA4C62B0D}" destId="{4D7B4A64-5F87-4457-B0F8-20250A11ECE5}" srcOrd="5" destOrd="0" presId="urn:microsoft.com/office/officeart/2005/8/layout/matrix1"/>
    <dgm:cxn modelId="{6D2777B8-4B54-42BA-A55C-922288C1E7E5}" type="presParOf" srcId="{1D0FBF7E-35C6-4FDD-A9BA-CD3CA4C62B0D}" destId="{65594F3D-D2CD-4DDB-BF03-25E7630135D3}" srcOrd="6" destOrd="0" presId="urn:microsoft.com/office/officeart/2005/8/layout/matrix1"/>
    <dgm:cxn modelId="{5A19B2DF-5277-4201-9D2B-B02E16038F0D}" type="presParOf" srcId="{1D0FBF7E-35C6-4FDD-A9BA-CD3CA4C62B0D}" destId="{662F2A1E-8BB2-4BEB-99DA-5AB97A69990C}" srcOrd="7" destOrd="0" presId="urn:microsoft.com/office/officeart/2005/8/layout/matrix1"/>
    <dgm:cxn modelId="{5B1EE796-884B-43CD-B22F-53B90EE3B451}" type="presParOf" srcId="{C5B86F28-BC5D-405E-AE6E-D11846EF5850}" destId="{4714C8D0-EFFF-4423-8964-3CCB56930D6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6014F-F0D3-4368-9B25-049BEB2ADD6C}"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AB9FF35D-D911-4E30-901D-5EA4974DA087}">
      <dgm:prSet phldrT="[Text]"/>
      <dgm:spPr/>
      <dgm:t>
        <a:bodyPr/>
        <a:lstStyle/>
        <a:p>
          <a:r>
            <a:rPr lang="en-US" b="1" dirty="0"/>
            <a:t>PROGNOSIS</a:t>
          </a:r>
        </a:p>
      </dgm:t>
    </dgm:pt>
    <dgm:pt modelId="{4836F6FF-475A-4A2E-BE23-95D05BB2941F}" type="parTrans" cxnId="{BDA838D2-7A30-42A3-B909-425C217F27A3}">
      <dgm:prSet/>
      <dgm:spPr/>
      <dgm:t>
        <a:bodyPr/>
        <a:lstStyle/>
        <a:p>
          <a:endParaRPr lang="en-US"/>
        </a:p>
      </dgm:t>
    </dgm:pt>
    <dgm:pt modelId="{8CB9436D-6CB7-4DA5-BD22-1C1CC31CF898}" type="sibTrans" cxnId="{BDA838D2-7A30-42A3-B909-425C217F27A3}">
      <dgm:prSet/>
      <dgm:spPr/>
      <dgm:t>
        <a:bodyPr/>
        <a:lstStyle/>
        <a:p>
          <a:endParaRPr lang="en-US"/>
        </a:p>
      </dgm:t>
    </dgm:pt>
    <dgm:pt modelId="{7F28B4E9-8C9B-4713-B161-0263447A68F0}">
      <dgm:prSet phldrT="[Text]" custT="1"/>
      <dgm:spPr/>
      <dgm:t>
        <a:bodyPr/>
        <a:lstStyle/>
        <a:p>
          <a:r>
            <a:rPr lang="en-US" sz="1400" b="0" i="0" dirty="0"/>
            <a:t>A machine-learning model can learn the patterns of health trajectories of vast numbers of patients. This facility can help physicians to anticipate future events at an expert level, drawing from information well beyond the individual physician’s practice experience. For example, how likely is it that a patient will be able to return to work, or how quickly will the disease progress?</a:t>
          </a:r>
          <a:endParaRPr lang="en-US" sz="1400" dirty="0"/>
        </a:p>
      </dgm:t>
    </dgm:pt>
    <dgm:pt modelId="{1D24A02D-8920-4D79-9D45-7F76A491A9B7}" type="parTrans" cxnId="{73DF35CA-E346-4717-A4B4-BDD4A5C00A2F}">
      <dgm:prSet/>
      <dgm:spPr/>
      <dgm:t>
        <a:bodyPr/>
        <a:lstStyle/>
        <a:p>
          <a:endParaRPr lang="en-US"/>
        </a:p>
      </dgm:t>
    </dgm:pt>
    <dgm:pt modelId="{4338421F-B0A2-405F-A1FB-8B8CE918DF90}" type="sibTrans" cxnId="{73DF35CA-E346-4717-A4B4-BDD4A5C00A2F}">
      <dgm:prSet/>
      <dgm:spPr/>
      <dgm:t>
        <a:bodyPr/>
        <a:lstStyle/>
        <a:p>
          <a:endParaRPr lang="en-US"/>
        </a:p>
      </dgm:t>
    </dgm:pt>
    <dgm:pt modelId="{D795CFDA-E161-420F-971D-3D25DB1291DD}">
      <dgm:prSet phldrT="[Text]"/>
      <dgm:spPr/>
      <dgm:t>
        <a:bodyPr/>
        <a:lstStyle/>
        <a:p>
          <a:pPr>
            <a:buFont typeface="Wingdings" panose="05000000000000000000" pitchFamily="2" charset="2"/>
            <a:buChar char="§"/>
          </a:pPr>
          <a:r>
            <a:rPr lang="en-US" b="1" dirty="0"/>
            <a:t>DIAGNOSIS</a:t>
          </a:r>
        </a:p>
      </dgm:t>
    </dgm:pt>
    <dgm:pt modelId="{FD98C185-54AE-4E7E-9669-A9A75148F807}" type="parTrans" cxnId="{0D733B46-1CCC-4F8A-BDC8-10558A9ACDED}">
      <dgm:prSet/>
      <dgm:spPr/>
      <dgm:t>
        <a:bodyPr/>
        <a:lstStyle/>
        <a:p>
          <a:endParaRPr lang="en-US"/>
        </a:p>
      </dgm:t>
    </dgm:pt>
    <dgm:pt modelId="{280049B0-A6A5-42F3-B220-AC3CB17EF8CD}" type="sibTrans" cxnId="{0D733B46-1CCC-4F8A-BDC8-10558A9ACDED}">
      <dgm:prSet/>
      <dgm:spPr/>
      <dgm:t>
        <a:bodyPr/>
        <a:lstStyle/>
        <a:p>
          <a:endParaRPr lang="en-US"/>
        </a:p>
      </dgm:t>
    </dgm:pt>
    <dgm:pt modelId="{4A7E5D29-B2C7-48B3-B02F-77DB4243BAA6}">
      <dgm:prSet phldrT="[Text]" custT="1"/>
      <dgm:spPr/>
      <dgm:t>
        <a:bodyPr/>
        <a:lstStyle/>
        <a:p>
          <a:r>
            <a:rPr lang="en-US" sz="1400" b="0" i="0" dirty="0"/>
            <a:t>A diagnostic error will occur in the care of nearly every patient in his or her lifetime, and receiving the right diagnosis is critical to receiving appropriate care. This problem is not limited to rare conditions. Cardiac chest pain, TB, dysentery, and complications of childbirth are commonly not detected even in developing countries</a:t>
          </a:r>
          <a:endParaRPr lang="en-US" sz="1400" dirty="0"/>
        </a:p>
      </dgm:t>
    </dgm:pt>
    <dgm:pt modelId="{D1308472-C6FF-4796-B234-C27056CFCB9B}" type="parTrans" cxnId="{AEEE738A-E9BC-44D4-A1C0-FEA30694D7F2}">
      <dgm:prSet/>
      <dgm:spPr/>
      <dgm:t>
        <a:bodyPr/>
        <a:lstStyle/>
        <a:p>
          <a:endParaRPr lang="en-US"/>
        </a:p>
      </dgm:t>
    </dgm:pt>
    <dgm:pt modelId="{5B097EF7-C96F-405C-B801-4442A5832714}" type="sibTrans" cxnId="{AEEE738A-E9BC-44D4-A1C0-FEA30694D7F2}">
      <dgm:prSet/>
      <dgm:spPr/>
      <dgm:t>
        <a:bodyPr/>
        <a:lstStyle/>
        <a:p>
          <a:endParaRPr lang="en-US"/>
        </a:p>
      </dgm:t>
    </dgm:pt>
    <dgm:pt modelId="{A6358686-A63D-4CA1-A54B-820ABFFF74FF}">
      <dgm:prSet phldrT="[Text]"/>
      <dgm:spPr/>
      <dgm:t>
        <a:bodyPr/>
        <a:lstStyle/>
        <a:p>
          <a:pPr>
            <a:buFont typeface="Wingdings" panose="05000000000000000000" pitchFamily="2" charset="2"/>
            <a:buChar char="§"/>
          </a:pPr>
          <a:r>
            <a:rPr lang="en-US" b="1" dirty="0"/>
            <a:t>TREATMENT</a:t>
          </a:r>
        </a:p>
      </dgm:t>
    </dgm:pt>
    <dgm:pt modelId="{727B7309-AB36-40CC-A6D1-B849D32FF34A}" type="parTrans" cxnId="{0856C307-AFB0-4895-A47F-4A15CD8D5117}">
      <dgm:prSet/>
      <dgm:spPr/>
      <dgm:t>
        <a:bodyPr/>
        <a:lstStyle/>
        <a:p>
          <a:endParaRPr lang="en-US"/>
        </a:p>
      </dgm:t>
    </dgm:pt>
    <dgm:pt modelId="{F0776625-9FC0-4C57-AEC4-83F710AAD79B}" type="sibTrans" cxnId="{0856C307-AFB0-4895-A47F-4A15CD8D5117}">
      <dgm:prSet/>
      <dgm:spPr/>
      <dgm:t>
        <a:bodyPr/>
        <a:lstStyle/>
        <a:p>
          <a:endParaRPr lang="en-US"/>
        </a:p>
      </dgm:t>
    </dgm:pt>
    <dgm:pt modelId="{F0DCBE1E-B48C-492A-A849-E2E380B1DE84}">
      <dgm:prSet phldrT="[Text]" custT="1"/>
      <dgm:spPr/>
      <dgm:t>
        <a:bodyPr/>
        <a:lstStyle/>
        <a:p>
          <a:r>
            <a:rPr lang="en-US" sz="1400" b="0" i="0" dirty="0"/>
            <a:t>In a large health care system with tens of thousands of physicians treating tens of millions of patients, there is variation in when and why patients present for care and how patients with similar conditions are treated. Can a model sort through these natural variations to help physicians identify when the collective experience points to a preferred treatment pathway?</a:t>
          </a:r>
          <a:endParaRPr lang="en-US" sz="1400" dirty="0"/>
        </a:p>
      </dgm:t>
    </dgm:pt>
    <dgm:pt modelId="{31CBF7C7-9CC8-43BB-A081-8A86FA8E7A81}" type="parTrans" cxnId="{777932D3-146C-4234-AA2D-65E85D5FA4B9}">
      <dgm:prSet/>
      <dgm:spPr/>
      <dgm:t>
        <a:bodyPr/>
        <a:lstStyle/>
        <a:p>
          <a:endParaRPr lang="en-US"/>
        </a:p>
      </dgm:t>
    </dgm:pt>
    <dgm:pt modelId="{446FA2D0-DEB7-467E-99CB-E67E9D5ED3CB}" type="sibTrans" cxnId="{777932D3-146C-4234-AA2D-65E85D5FA4B9}">
      <dgm:prSet/>
      <dgm:spPr/>
      <dgm:t>
        <a:bodyPr/>
        <a:lstStyle/>
        <a:p>
          <a:endParaRPr lang="en-US"/>
        </a:p>
      </dgm:t>
    </dgm:pt>
    <dgm:pt modelId="{99B968EF-9A1C-4C1B-9E66-3CA161655D97}">
      <dgm:prSet phldrT="[Text]" custT="1"/>
      <dgm:spPr/>
      <dgm:t>
        <a:bodyPr/>
        <a:lstStyle/>
        <a:p>
          <a:endParaRPr lang="en-US" sz="1400" dirty="0"/>
        </a:p>
      </dgm:t>
    </dgm:pt>
    <dgm:pt modelId="{0D8532A0-EFBF-49D0-B74A-6A575D023981}" type="parTrans" cxnId="{E690D393-5736-483D-BBCE-86DA4D83CF47}">
      <dgm:prSet/>
      <dgm:spPr/>
      <dgm:t>
        <a:bodyPr/>
        <a:lstStyle/>
        <a:p>
          <a:endParaRPr lang="en-US"/>
        </a:p>
      </dgm:t>
    </dgm:pt>
    <dgm:pt modelId="{D4778D39-03C3-4724-8DE4-9A0A26234DFD}" type="sibTrans" cxnId="{E690D393-5736-483D-BBCE-86DA4D83CF47}">
      <dgm:prSet/>
      <dgm:spPr/>
      <dgm:t>
        <a:bodyPr/>
        <a:lstStyle/>
        <a:p>
          <a:endParaRPr lang="en-US"/>
        </a:p>
      </dgm:t>
    </dgm:pt>
    <dgm:pt modelId="{809F4704-CEEB-4B1F-AB96-27BB3976345C}">
      <dgm:prSet phldrT="[Text]"/>
      <dgm:spPr/>
      <dgm:t>
        <a:bodyPr/>
        <a:lstStyle/>
        <a:p>
          <a:r>
            <a:rPr lang="en-US" b="1" dirty="0"/>
            <a:t>REMOTE AREAS</a:t>
          </a:r>
        </a:p>
      </dgm:t>
    </dgm:pt>
    <dgm:pt modelId="{EE28C2A1-C7F5-4D07-AB81-CE9CF1A725AE}" type="parTrans" cxnId="{0B00602C-B154-46B9-B316-99E851A45D99}">
      <dgm:prSet/>
      <dgm:spPr/>
      <dgm:t>
        <a:bodyPr/>
        <a:lstStyle/>
        <a:p>
          <a:endParaRPr lang="en-US"/>
        </a:p>
      </dgm:t>
    </dgm:pt>
    <dgm:pt modelId="{75F37DB7-A901-4A6A-BDFF-A7A3686F41E9}" type="sibTrans" cxnId="{0B00602C-B154-46B9-B316-99E851A45D99}">
      <dgm:prSet/>
      <dgm:spPr/>
      <dgm:t>
        <a:bodyPr/>
        <a:lstStyle/>
        <a:p>
          <a:endParaRPr lang="en-US"/>
        </a:p>
      </dgm:t>
    </dgm:pt>
    <dgm:pt modelId="{F29C5C0E-17DE-433F-9B2B-C5CE24641459}">
      <dgm:prSet phldrT="[Text]" custT="1"/>
      <dgm:spPr/>
      <dgm:t>
        <a:bodyPr/>
        <a:lstStyle/>
        <a:p>
          <a:endParaRPr lang="en-US" sz="1400" dirty="0"/>
        </a:p>
      </dgm:t>
    </dgm:pt>
    <dgm:pt modelId="{6200CDF8-EC96-419D-8407-52BCE49A537D}" type="parTrans" cxnId="{1EF204D5-BDBE-4134-8F7C-09463CB084F2}">
      <dgm:prSet/>
      <dgm:spPr/>
      <dgm:t>
        <a:bodyPr/>
        <a:lstStyle/>
        <a:p>
          <a:endParaRPr lang="en-US"/>
        </a:p>
      </dgm:t>
    </dgm:pt>
    <dgm:pt modelId="{307F4B7E-44DB-4342-87CE-DC937938AFB7}" type="sibTrans" cxnId="{1EF204D5-BDBE-4134-8F7C-09463CB084F2}">
      <dgm:prSet/>
      <dgm:spPr/>
      <dgm:t>
        <a:bodyPr/>
        <a:lstStyle/>
        <a:p>
          <a:endParaRPr lang="en-US"/>
        </a:p>
      </dgm:t>
    </dgm:pt>
    <dgm:pt modelId="{3C179353-3EDB-4E22-BEC0-B004A65941FE}">
      <dgm:prSet phldrT="[Text]"/>
      <dgm:spPr/>
      <dgm:t>
        <a:bodyPr/>
        <a:lstStyle/>
        <a:p>
          <a:pPr>
            <a:buFont typeface="Wingdings" panose="05000000000000000000" pitchFamily="2" charset="2"/>
            <a:buChar char="§"/>
          </a:pPr>
          <a:r>
            <a:rPr lang="en-US" b="1" dirty="0"/>
            <a:t>CLINICAL WORKFLOW</a:t>
          </a:r>
        </a:p>
      </dgm:t>
    </dgm:pt>
    <dgm:pt modelId="{AAEA0C84-8A99-4C7C-AC1D-334CBC02B622}" type="parTrans" cxnId="{9AD9D159-8CFC-4EA0-91D6-4CC3C93FA467}">
      <dgm:prSet/>
      <dgm:spPr/>
      <dgm:t>
        <a:bodyPr/>
        <a:lstStyle/>
        <a:p>
          <a:endParaRPr lang="en-US"/>
        </a:p>
      </dgm:t>
    </dgm:pt>
    <dgm:pt modelId="{9402AC62-A154-45F8-B2DD-E818B9B57E8A}" type="sibTrans" cxnId="{9AD9D159-8CFC-4EA0-91D6-4CC3C93FA467}">
      <dgm:prSet/>
      <dgm:spPr/>
      <dgm:t>
        <a:bodyPr/>
        <a:lstStyle/>
        <a:p>
          <a:endParaRPr lang="en-US"/>
        </a:p>
      </dgm:t>
    </dgm:pt>
    <dgm:pt modelId="{6674D2A6-6D24-44E1-A3F2-DDE4D893D327}">
      <dgm:prSet phldrT="[Text]" custT="1"/>
      <dgm:spPr/>
      <dgm:t>
        <a:bodyPr/>
        <a:lstStyle/>
        <a:p>
          <a:r>
            <a:rPr lang="en-US" sz="1400" b="0" i="0" dirty="0"/>
            <a:t>The same machine-learning techniques that are used in many consumer products can be used to make clinicians more efficient. Machine learning that drives search engines can help expose reqd. .information in a patient’s chart for a clinician without multiple clicks. Data entry of forms and text fields can be improved with the use of machine-learning techniques.</a:t>
          </a:r>
          <a:endParaRPr lang="en-US" sz="1400" dirty="0"/>
        </a:p>
      </dgm:t>
    </dgm:pt>
    <dgm:pt modelId="{9CD832FC-4B65-4E73-A332-A6ECF03502ED}" type="parTrans" cxnId="{A2A1C430-E0A0-4C78-B95A-4C1D9EBEC18F}">
      <dgm:prSet/>
      <dgm:spPr/>
      <dgm:t>
        <a:bodyPr/>
        <a:lstStyle/>
        <a:p>
          <a:endParaRPr lang="en-US"/>
        </a:p>
      </dgm:t>
    </dgm:pt>
    <dgm:pt modelId="{DE5D66B3-136E-4C8F-BD79-09A788AAA1A9}" type="sibTrans" cxnId="{A2A1C430-E0A0-4C78-B95A-4C1D9EBEC18F}">
      <dgm:prSet/>
      <dgm:spPr/>
      <dgm:t>
        <a:bodyPr/>
        <a:lstStyle/>
        <a:p>
          <a:endParaRPr lang="en-US"/>
        </a:p>
      </dgm:t>
    </dgm:pt>
    <dgm:pt modelId="{5F8B6B52-93C5-4AF3-8678-2820858632CC}">
      <dgm:prSet phldrT="[Text]" custT="1"/>
      <dgm:spPr/>
      <dgm:t>
        <a:bodyPr/>
        <a:lstStyle/>
        <a:p>
          <a:r>
            <a:rPr lang="en-US" sz="1400" b="0" i="0" dirty="0"/>
            <a:t>There is no way for physicians to individually interact with all the patients who may need care. Can machine learning extend the reach of clinicians to provide expert-level medical assessment without  involvement? For example, patients with new rashes may be able to obtain a diagnosis by sending a picture that they take on their smartphones, thereby averting unnecessary urgent-care visits.</a:t>
          </a:r>
          <a:endParaRPr lang="en-US" sz="1400" dirty="0"/>
        </a:p>
      </dgm:t>
    </dgm:pt>
    <dgm:pt modelId="{AAFE889B-98BF-4475-A47D-0F1F323229D3}" type="parTrans" cxnId="{5A14897E-086D-4E36-94A7-322DA343A6FD}">
      <dgm:prSet/>
      <dgm:spPr/>
      <dgm:t>
        <a:bodyPr/>
        <a:lstStyle/>
        <a:p>
          <a:endParaRPr lang="en-US"/>
        </a:p>
      </dgm:t>
    </dgm:pt>
    <dgm:pt modelId="{CCCE81F0-711F-4849-8FFA-27B9CF9B95F3}" type="sibTrans" cxnId="{5A14897E-086D-4E36-94A7-322DA343A6FD}">
      <dgm:prSet/>
      <dgm:spPr/>
      <dgm:t>
        <a:bodyPr/>
        <a:lstStyle/>
        <a:p>
          <a:endParaRPr lang="en-US"/>
        </a:p>
      </dgm:t>
    </dgm:pt>
    <dgm:pt modelId="{2CF9CAFF-C829-4AAD-BC2A-48CDB3F800D7}" type="pres">
      <dgm:prSet presAssocID="{A756014F-F0D3-4368-9B25-049BEB2ADD6C}" presName="linearFlow" presStyleCnt="0">
        <dgm:presLayoutVars>
          <dgm:dir/>
          <dgm:animLvl val="lvl"/>
          <dgm:resizeHandles/>
        </dgm:presLayoutVars>
      </dgm:prSet>
      <dgm:spPr/>
    </dgm:pt>
    <dgm:pt modelId="{1594B765-731A-4EE8-B6CD-1CB505EBF2DC}" type="pres">
      <dgm:prSet presAssocID="{AB9FF35D-D911-4E30-901D-5EA4974DA087}" presName="compositeNode" presStyleCnt="0">
        <dgm:presLayoutVars>
          <dgm:bulletEnabled val="1"/>
        </dgm:presLayoutVars>
      </dgm:prSet>
      <dgm:spPr/>
    </dgm:pt>
    <dgm:pt modelId="{2F143B2D-121B-4AD8-984E-67191B973682}" type="pres">
      <dgm:prSet presAssocID="{AB9FF35D-D911-4E30-901D-5EA4974DA087}" presName="image" presStyleLbl="fgImgPlace1" presStyleIdx="0" presStyleCnt="5" custScaleX="162247" custScaleY="148536" custLinFactX="31808" custLinFactNeighborX="100000" custLinFactNeighborY="-540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glow rad="63500">
            <a:schemeClr val="accent4">
              <a:satMod val="175000"/>
              <a:alpha val="40000"/>
            </a:schemeClr>
          </a:glow>
        </a:effectLst>
      </dgm:spPr>
      <dgm:extLst>
        <a:ext uri="{E40237B7-FDA0-4F09-8148-C483321AD2D9}">
          <dgm14:cNvPr xmlns:dgm14="http://schemas.microsoft.com/office/drawing/2010/diagram" id="0" name="" descr="Heartbeat"/>
        </a:ext>
      </dgm:extLst>
    </dgm:pt>
    <dgm:pt modelId="{E6B07F87-638E-446B-AD0B-2F69EBC3FFB0}" type="pres">
      <dgm:prSet presAssocID="{AB9FF35D-D911-4E30-901D-5EA4974DA087}" presName="childNode" presStyleLbl="node1" presStyleIdx="0" presStyleCnt="5" custScaleX="137934" custLinFactNeighborX="10193" custLinFactNeighborY="1254">
        <dgm:presLayoutVars>
          <dgm:bulletEnabled val="1"/>
        </dgm:presLayoutVars>
      </dgm:prSet>
      <dgm:spPr/>
    </dgm:pt>
    <dgm:pt modelId="{0C3BF585-FAE3-4E03-94BE-70B6D9B6D9EC}" type="pres">
      <dgm:prSet presAssocID="{AB9FF35D-D911-4E30-901D-5EA4974DA087}" presName="parentNode" presStyleLbl="revTx" presStyleIdx="0" presStyleCnt="5" custLinFactNeighborX="-54703" custLinFactNeighborY="-2">
        <dgm:presLayoutVars>
          <dgm:chMax val="0"/>
          <dgm:bulletEnabled val="1"/>
        </dgm:presLayoutVars>
      </dgm:prSet>
      <dgm:spPr/>
    </dgm:pt>
    <dgm:pt modelId="{31141A59-93F2-41BB-A487-E4D7A08733F0}" type="pres">
      <dgm:prSet presAssocID="{8CB9436D-6CB7-4DA5-BD22-1C1CC31CF898}" presName="sibTrans" presStyleCnt="0"/>
      <dgm:spPr/>
    </dgm:pt>
    <dgm:pt modelId="{1173B083-386C-4392-A7E7-A49507818F7A}" type="pres">
      <dgm:prSet presAssocID="{D795CFDA-E161-420F-971D-3D25DB1291DD}" presName="compositeNode" presStyleCnt="0">
        <dgm:presLayoutVars>
          <dgm:bulletEnabled val="1"/>
        </dgm:presLayoutVars>
      </dgm:prSet>
      <dgm:spPr/>
    </dgm:pt>
    <dgm:pt modelId="{98DF01CC-F85C-4B4A-AB24-206CE76B5D2A}" type="pres">
      <dgm:prSet presAssocID="{D795CFDA-E161-420F-971D-3D25DB1291DD}" presName="image" presStyleLbl="fgImgPlace1" presStyleIdx="1" presStyleCnt="5" custScaleX="162247" custScaleY="148536" custLinFactX="31808" custLinFactNeighborX="100000" custLinFactNeighborY="-514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effectLst>
          <a:glow rad="63500">
            <a:schemeClr val="accent4">
              <a:satMod val="175000"/>
              <a:alpha val="40000"/>
            </a:schemeClr>
          </a:glow>
        </a:effectLst>
      </dgm:spPr>
    </dgm:pt>
    <dgm:pt modelId="{C4DC0893-2DE7-40E8-B289-685BC17EFFD0}" type="pres">
      <dgm:prSet presAssocID="{D795CFDA-E161-420F-971D-3D25DB1291DD}" presName="childNode" presStyleLbl="node1" presStyleIdx="1" presStyleCnt="5" custScaleX="133124" custLinFactNeighborX="9453" custLinFactNeighborY="1535">
        <dgm:presLayoutVars>
          <dgm:bulletEnabled val="1"/>
        </dgm:presLayoutVars>
      </dgm:prSet>
      <dgm:spPr/>
    </dgm:pt>
    <dgm:pt modelId="{8E83E0CA-5522-4B67-A5B7-42FB3327BB5B}" type="pres">
      <dgm:prSet presAssocID="{D795CFDA-E161-420F-971D-3D25DB1291DD}" presName="parentNode" presStyleLbl="revTx" presStyleIdx="1" presStyleCnt="5" custLinFactNeighborX="-46362" custLinFactNeighborY="677">
        <dgm:presLayoutVars>
          <dgm:chMax val="0"/>
          <dgm:bulletEnabled val="1"/>
        </dgm:presLayoutVars>
      </dgm:prSet>
      <dgm:spPr/>
    </dgm:pt>
    <dgm:pt modelId="{4B720389-9593-4D90-BF7A-150E88CD46A3}" type="pres">
      <dgm:prSet presAssocID="{280049B0-A6A5-42F3-B220-AC3CB17EF8CD}" presName="sibTrans" presStyleCnt="0"/>
      <dgm:spPr/>
    </dgm:pt>
    <dgm:pt modelId="{D41FBB23-33AA-47FE-966C-CCCCC38465BB}" type="pres">
      <dgm:prSet presAssocID="{A6358686-A63D-4CA1-A54B-820ABFFF74FF}" presName="compositeNode" presStyleCnt="0">
        <dgm:presLayoutVars>
          <dgm:bulletEnabled val="1"/>
        </dgm:presLayoutVars>
      </dgm:prSet>
      <dgm:spPr/>
    </dgm:pt>
    <dgm:pt modelId="{BFA3F6B7-10EA-4844-B59E-11C2884FE0AE}" type="pres">
      <dgm:prSet presAssocID="{A6358686-A63D-4CA1-A54B-820ABFFF74FF}" presName="image" presStyleLbl="fgImgPlace1" presStyleIdx="2" presStyleCnt="5" custScaleX="162247" custScaleY="148536" custLinFactX="31808" custLinFactNeighborX="100000" custLinFactNeighborY="-5932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effectLst>
          <a:glow rad="63500">
            <a:schemeClr val="accent4">
              <a:satMod val="175000"/>
              <a:alpha val="40000"/>
            </a:schemeClr>
          </a:glow>
        </a:effectLst>
      </dgm:spPr>
      <dgm:extLst>
        <a:ext uri="{E40237B7-FDA0-4F09-8148-C483321AD2D9}">
          <dgm14:cNvPr xmlns:dgm14="http://schemas.microsoft.com/office/drawing/2010/diagram" id="0" name="" descr="Medicine"/>
        </a:ext>
      </dgm:extLst>
    </dgm:pt>
    <dgm:pt modelId="{5ACC0932-A039-4062-B53B-241D030409BA}" type="pres">
      <dgm:prSet presAssocID="{A6358686-A63D-4CA1-A54B-820ABFFF74FF}" presName="childNode" presStyleLbl="node1" presStyleIdx="2" presStyleCnt="5" custScaleX="134929" custLinFactNeighborX="11058" custLinFactNeighborY="654">
        <dgm:presLayoutVars>
          <dgm:bulletEnabled val="1"/>
        </dgm:presLayoutVars>
      </dgm:prSet>
      <dgm:spPr/>
    </dgm:pt>
    <dgm:pt modelId="{B8AEB3DB-6E1D-48D1-A518-59E109E6A9C1}" type="pres">
      <dgm:prSet presAssocID="{A6358686-A63D-4CA1-A54B-820ABFFF74FF}" presName="parentNode" presStyleLbl="revTx" presStyleIdx="2" presStyleCnt="5" custLinFactNeighborX="-41211">
        <dgm:presLayoutVars>
          <dgm:chMax val="0"/>
          <dgm:bulletEnabled val="1"/>
        </dgm:presLayoutVars>
      </dgm:prSet>
      <dgm:spPr/>
    </dgm:pt>
    <dgm:pt modelId="{85E228E4-863D-4EC8-A818-0AEE9880D6B0}" type="pres">
      <dgm:prSet presAssocID="{F0776625-9FC0-4C57-AEC4-83F710AAD79B}" presName="sibTrans" presStyleCnt="0"/>
      <dgm:spPr/>
    </dgm:pt>
    <dgm:pt modelId="{64191AE3-A9E2-4FCC-8C73-3D34E8FAB403}" type="pres">
      <dgm:prSet presAssocID="{3C179353-3EDB-4E22-BEC0-B004A65941FE}" presName="compositeNode" presStyleCnt="0">
        <dgm:presLayoutVars>
          <dgm:bulletEnabled val="1"/>
        </dgm:presLayoutVars>
      </dgm:prSet>
      <dgm:spPr/>
    </dgm:pt>
    <dgm:pt modelId="{40EB3283-27D4-41E9-832C-926F63F0EFEE}" type="pres">
      <dgm:prSet presAssocID="{3C179353-3EDB-4E22-BEC0-B004A65941FE}" presName="image" presStyleLbl="fgImgPlace1" presStyleIdx="3" presStyleCnt="5" custScaleX="162247" custScaleY="148536" custLinFactX="31808" custLinFactNeighborX="100000" custLinFactNeighborY="-514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effectLst>
          <a:glow rad="63500">
            <a:schemeClr val="accent5">
              <a:satMod val="175000"/>
              <a:alpha val="40000"/>
            </a:schemeClr>
          </a:glow>
        </a:effectLst>
      </dgm:spPr>
      <dgm:extLst>
        <a:ext uri="{E40237B7-FDA0-4F09-8148-C483321AD2D9}">
          <dgm14:cNvPr xmlns:dgm14="http://schemas.microsoft.com/office/drawing/2010/diagram" id="0" name="" descr="Stethoscope"/>
        </a:ext>
      </dgm:extLst>
    </dgm:pt>
    <dgm:pt modelId="{ECC999F2-DA59-4B44-9158-29BF7587A78E}" type="pres">
      <dgm:prSet presAssocID="{3C179353-3EDB-4E22-BEC0-B004A65941FE}" presName="childNode" presStyleLbl="node1" presStyleIdx="3" presStyleCnt="5" custScaleX="131108" custLinFactNeighborX="7074" custLinFactNeighborY="1726">
        <dgm:presLayoutVars>
          <dgm:bulletEnabled val="1"/>
        </dgm:presLayoutVars>
      </dgm:prSet>
      <dgm:spPr/>
    </dgm:pt>
    <dgm:pt modelId="{F80A232B-EB4F-4ACC-A215-375DF6E63AA4}" type="pres">
      <dgm:prSet presAssocID="{3C179353-3EDB-4E22-BEC0-B004A65941FE}" presName="parentNode" presStyleLbl="revTx" presStyleIdx="3" presStyleCnt="5" custLinFactNeighborX="-46362">
        <dgm:presLayoutVars>
          <dgm:chMax val="0"/>
          <dgm:bulletEnabled val="1"/>
        </dgm:presLayoutVars>
      </dgm:prSet>
      <dgm:spPr/>
    </dgm:pt>
    <dgm:pt modelId="{A054C7A1-781A-4198-B932-5B37DFC88BEA}" type="pres">
      <dgm:prSet presAssocID="{9402AC62-A154-45F8-B2DD-E818B9B57E8A}" presName="sibTrans" presStyleCnt="0"/>
      <dgm:spPr/>
    </dgm:pt>
    <dgm:pt modelId="{22A47E4D-84C8-4917-B552-F226DC55BDC5}" type="pres">
      <dgm:prSet presAssocID="{809F4704-CEEB-4B1F-AB96-27BB3976345C}" presName="compositeNode" presStyleCnt="0">
        <dgm:presLayoutVars>
          <dgm:bulletEnabled val="1"/>
        </dgm:presLayoutVars>
      </dgm:prSet>
      <dgm:spPr/>
    </dgm:pt>
    <dgm:pt modelId="{A586464C-FEF8-4ECA-9823-9490F8EFF9B5}" type="pres">
      <dgm:prSet presAssocID="{809F4704-CEEB-4B1F-AB96-27BB3976345C}" presName="image" presStyleLbl="fgImgPlace1" presStyleIdx="4" presStyleCnt="5" custScaleX="162247" custScaleY="148536" custLinFactX="8651" custLinFactNeighborX="100000" custLinFactNeighborY="-5408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effectLst>
          <a:glow rad="63500">
            <a:schemeClr val="accent6">
              <a:satMod val="175000"/>
              <a:alpha val="40000"/>
            </a:schemeClr>
          </a:glow>
        </a:effectLst>
      </dgm:spPr>
      <dgm:extLst>
        <a:ext uri="{E40237B7-FDA0-4F09-8148-C483321AD2D9}">
          <dgm14:cNvPr xmlns:dgm14="http://schemas.microsoft.com/office/drawing/2010/diagram" id="0" name="" descr="Ambulance"/>
        </a:ext>
      </dgm:extLst>
    </dgm:pt>
    <dgm:pt modelId="{F7F28D86-8C67-4C70-B739-021A808D5707}" type="pres">
      <dgm:prSet presAssocID="{809F4704-CEEB-4B1F-AB96-27BB3976345C}" presName="childNode" presStyleLbl="node1" presStyleIdx="4" presStyleCnt="5" custScaleX="141301" custLinFactNeighborX="1185" custLinFactNeighborY="1127">
        <dgm:presLayoutVars>
          <dgm:bulletEnabled val="1"/>
        </dgm:presLayoutVars>
      </dgm:prSet>
      <dgm:spPr/>
    </dgm:pt>
    <dgm:pt modelId="{F809E4F8-7A3B-41BF-B515-E3588F645E92}" type="pres">
      <dgm:prSet presAssocID="{809F4704-CEEB-4B1F-AB96-27BB3976345C}" presName="parentNode" presStyleLbl="revTx" presStyleIdx="4" presStyleCnt="5" custLinFactNeighborX="-91374" custLinFactNeighborY="1015">
        <dgm:presLayoutVars>
          <dgm:chMax val="0"/>
          <dgm:bulletEnabled val="1"/>
        </dgm:presLayoutVars>
      </dgm:prSet>
      <dgm:spPr/>
    </dgm:pt>
  </dgm:ptLst>
  <dgm:cxnLst>
    <dgm:cxn modelId="{5B168C00-3FEB-4D9E-AE43-0AEE46C12E80}" type="presOf" srcId="{6674D2A6-6D24-44E1-A3F2-DDE4D893D327}" destId="{ECC999F2-DA59-4B44-9158-29BF7587A78E}" srcOrd="0" destOrd="0" presId="urn:microsoft.com/office/officeart/2005/8/layout/hList2"/>
    <dgm:cxn modelId="{7051D903-2F6A-429B-B00F-10096C3B3BD2}" type="presOf" srcId="{3C179353-3EDB-4E22-BEC0-B004A65941FE}" destId="{F80A232B-EB4F-4ACC-A215-375DF6E63AA4}" srcOrd="0" destOrd="0" presId="urn:microsoft.com/office/officeart/2005/8/layout/hList2"/>
    <dgm:cxn modelId="{0856C307-AFB0-4895-A47F-4A15CD8D5117}" srcId="{A756014F-F0D3-4368-9B25-049BEB2ADD6C}" destId="{A6358686-A63D-4CA1-A54B-820ABFFF74FF}" srcOrd="2" destOrd="0" parTransId="{727B7309-AB36-40CC-A6D1-B849D32FF34A}" sibTransId="{F0776625-9FC0-4C57-AEC4-83F710AAD79B}"/>
    <dgm:cxn modelId="{8713980C-952C-4B2A-B00D-60EB1A8B350C}" type="presOf" srcId="{A756014F-F0D3-4368-9B25-049BEB2ADD6C}" destId="{2CF9CAFF-C829-4AAD-BC2A-48CDB3F800D7}" srcOrd="0" destOrd="0" presId="urn:microsoft.com/office/officeart/2005/8/layout/hList2"/>
    <dgm:cxn modelId="{F51B821A-864B-4E9C-B1D5-4591D6BDC396}" type="presOf" srcId="{809F4704-CEEB-4B1F-AB96-27BB3976345C}" destId="{F809E4F8-7A3B-41BF-B515-E3588F645E92}" srcOrd="0" destOrd="0" presId="urn:microsoft.com/office/officeart/2005/8/layout/hList2"/>
    <dgm:cxn modelId="{4DFE3429-7AC1-4E39-830E-2A851925E25F}" type="presOf" srcId="{D795CFDA-E161-420F-971D-3D25DB1291DD}" destId="{8E83E0CA-5522-4B67-A5B7-42FB3327BB5B}" srcOrd="0" destOrd="0" presId="urn:microsoft.com/office/officeart/2005/8/layout/hList2"/>
    <dgm:cxn modelId="{0B00602C-B154-46B9-B316-99E851A45D99}" srcId="{A756014F-F0D3-4368-9B25-049BEB2ADD6C}" destId="{809F4704-CEEB-4B1F-AB96-27BB3976345C}" srcOrd="4" destOrd="0" parTransId="{EE28C2A1-C7F5-4D07-AB81-CE9CF1A725AE}" sibTransId="{75F37DB7-A901-4A6A-BDFF-A7A3686F41E9}"/>
    <dgm:cxn modelId="{A2A1C430-E0A0-4C78-B95A-4C1D9EBEC18F}" srcId="{3C179353-3EDB-4E22-BEC0-B004A65941FE}" destId="{6674D2A6-6D24-44E1-A3F2-DDE4D893D327}" srcOrd="0" destOrd="0" parTransId="{9CD832FC-4B65-4E73-A332-A6ECF03502ED}" sibTransId="{DE5D66B3-136E-4C8F-BD79-09A788AAA1A9}"/>
    <dgm:cxn modelId="{46E6EF41-0E28-4B43-A7F5-1F5880E03FE7}" type="presOf" srcId="{99B968EF-9A1C-4C1B-9E66-3CA161655D97}" destId="{F7F28D86-8C67-4C70-B739-021A808D5707}" srcOrd="0" destOrd="1" presId="urn:microsoft.com/office/officeart/2005/8/layout/hList2"/>
    <dgm:cxn modelId="{0D733B46-1CCC-4F8A-BDC8-10558A9ACDED}" srcId="{A756014F-F0D3-4368-9B25-049BEB2ADD6C}" destId="{D795CFDA-E161-420F-971D-3D25DB1291DD}" srcOrd="1" destOrd="0" parTransId="{FD98C185-54AE-4E7E-9669-A9A75148F807}" sibTransId="{280049B0-A6A5-42F3-B220-AC3CB17EF8CD}"/>
    <dgm:cxn modelId="{0DF7E84A-F842-4BAA-B3E1-12B26DF9E89C}" type="presOf" srcId="{4A7E5D29-B2C7-48B3-B02F-77DB4243BAA6}" destId="{C4DC0893-2DE7-40E8-B289-685BC17EFFD0}" srcOrd="0" destOrd="0" presId="urn:microsoft.com/office/officeart/2005/8/layout/hList2"/>
    <dgm:cxn modelId="{42FDB152-8771-49E0-B653-4F36CC1E7D2E}" type="presOf" srcId="{A6358686-A63D-4CA1-A54B-820ABFFF74FF}" destId="{B8AEB3DB-6E1D-48D1-A518-59E109E6A9C1}" srcOrd="0" destOrd="0" presId="urn:microsoft.com/office/officeart/2005/8/layout/hList2"/>
    <dgm:cxn modelId="{9AD9D159-8CFC-4EA0-91D6-4CC3C93FA467}" srcId="{A756014F-F0D3-4368-9B25-049BEB2ADD6C}" destId="{3C179353-3EDB-4E22-BEC0-B004A65941FE}" srcOrd="3" destOrd="0" parTransId="{AAEA0C84-8A99-4C7C-AC1D-334CBC02B622}" sibTransId="{9402AC62-A154-45F8-B2DD-E818B9B57E8A}"/>
    <dgm:cxn modelId="{5A14897E-086D-4E36-94A7-322DA343A6FD}" srcId="{809F4704-CEEB-4B1F-AB96-27BB3976345C}" destId="{5F8B6B52-93C5-4AF3-8678-2820858632CC}" srcOrd="0" destOrd="0" parTransId="{AAFE889B-98BF-4475-A47D-0F1F323229D3}" sibTransId="{CCCE81F0-711F-4849-8FFA-27B9CF9B95F3}"/>
    <dgm:cxn modelId="{F9691288-5AED-45AC-B988-61AD203A5D21}" type="presOf" srcId="{7F28B4E9-8C9B-4713-B161-0263447A68F0}" destId="{E6B07F87-638E-446B-AD0B-2F69EBC3FFB0}" srcOrd="0" destOrd="0" presId="urn:microsoft.com/office/officeart/2005/8/layout/hList2"/>
    <dgm:cxn modelId="{AEEE738A-E9BC-44D4-A1C0-FEA30694D7F2}" srcId="{D795CFDA-E161-420F-971D-3D25DB1291DD}" destId="{4A7E5D29-B2C7-48B3-B02F-77DB4243BAA6}" srcOrd="0" destOrd="0" parTransId="{D1308472-C6FF-4796-B234-C27056CFCB9B}" sibTransId="{5B097EF7-C96F-405C-B801-4442A5832714}"/>
    <dgm:cxn modelId="{EC6A8790-417B-4BAE-A6BF-A1B3E62FA820}" type="presOf" srcId="{AB9FF35D-D911-4E30-901D-5EA4974DA087}" destId="{0C3BF585-FAE3-4E03-94BE-70B6D9B6D9EC}" srcOrd="0" destOrd="0" presId="urn:microsoft.com/office/officeart/2005/8/layout/hList2"/>
    <dgm:cxn modelId="{E690D393-5736-483D-BBCE-86DA4D83CF47}" srcId="{809F4704-CEEB-4B1F-AB96-27BB3976345C}" destId="{99B968EF-9A1C-4C1B-9E66-3CA161655D97}" srcOrd="1" destOrd="0" parTransId="{0D8532A0-EFBF-49D0-B74A-6A575D023981}" sibTransId="{D4778D39-03C3-4724-8DE4-9A0A26234DFD}"/>
    <dgm:cxn modelId="{73DF35CA-E346-4717-A4B4-BDD4A5C00A2F}" srcId="{AB9FF35D-D911-4E30-901D-5EA4974DA087}" destId="{7F28B4E9-8C9B-4713-B161-0263447A68F0}" srcOrd="0" destOrd="0" parTransId="{1D24A02D-8920-4D79-9D45-7F76A491A9B7}" sibTransId="{4338421F-B0A2-405F-A1FB-8B8CE918DF90}"/>
    <dgm:cxn modelId="{BDA838D2-7A30-42A3-B909-425C217F27A3}" srcId="{A756014F-F0D3-4368-9B25-049BEB2ADD6C}" destId="{AB9FF35D-D911-4E30-901D-5EA4974DA087}" srcOrd="0" destOrd="0" parTransId="{4836F6FF-475A-4A2E-BE23-95D05BB2941F}" sibTransId="{8CB9436D-6CB7-4DA5-BD22-1C1CC31CF898}"/>
    <dgm:cxn modelId="{777932D3-146C-4234-AA2D-65E85D5FA4B9}" srcId="{A6358686-A63D-4CA1-A54B-820ABFFF74FF}" destId="{F0DCBE1E-B48C-492A-A849-E2E380B1DE84}" srcOrd="0" destOrd="0" parTransId="{31CBF7C7-9CC8-43BB-A081-8A86FA8E7A81}" sibTransId="{446FA2D0-DEB7-467E-99CB-E67E9D5ED3CB}"/>
    <dgm:cxn modelId="{1EF204D5-BDBE-4134-8F7C-09463CB084F2}" srcId="{3C179353-3EDB-4E22-BEC0-B004A65941FE}" destId="{F29C5C0E-17DE-433F-9B2B-C5CE24641459}" srcOrd="1" destOrd="0" parTransId="{6200CDF8-EC96-419D-8407-52BCE49A537D}" sibTransId="{307F4B7E-44DB-4342-87CE-DC937938AFB7}"/>
    <dgm:cxn modelId="{649473EC-52ED-44FF-98AE-60B5EDAA9BC5}" type="presOf" srcId="{F0DCBE1E-B48C-492A-A849-E2E380B1DE84}" destId="{5ACC0932-A039-4062-B53B-241D030409BA}" srcOrd="0" destOrd="0" presId="urn:microsoft.com/office/officeart/2005/8/layout/hList2"/>
    <dgm:cxn modelId="{46A015F0-CBB2-4142-A73E-67C2E8D294C8}" type="presOf" srcId="{5F8B6B52-93C5-4AF3-8678-2820858632CC}" destId="{F7F28D86-8C67-4C70-B739-021A808D5707}" srcOrd="0" destOrd="0" presId="urn:microsoft.com/office/officeart/2005/8/layout/hList2"/>
    <dgm:cxn modelId="{5C7F21F5-95FC-4C8D-A1C2-6D68BBE2035B}" type="presOf" srcId="{F29C5C0E-17DE-433F-9B2B-C5CE24641459}" destId="{ECC999F2-DA59-4B44-9158-29BF7587A78E}" srcOrd="0" destOrd="1" presId="urn:microsoft.com/office/officeart/2005/8/layout/hList2"/>
    <dgm:cxn modelId="{49B4ED9D-9B3A-4628-A07D-B408210066D5}" type="presParOf" srcId="{2CF9CAFF-C829-4AAD-BC2A-48CDB3F800D7}" destId="{1594B765-731A-4EE8-B6CD-1CB505EBF2DC}" srcOrd="0" destOrd="0" presId="urn:microsoft.com/office/officeart/2005/8/layout/hList2"/>
    <dgm:cxn modelId="{58572923-9B5B-4D52-83D4-CFBB66108E05}" type="presParOf" srcId="{1594B765-731A-4EE8-B6CD-1CB505EBF2DC}" destId="{2F143B2D-121B-4AD8-984E-67191B973682}" srcOrd="0" destOrd="0" presId="urn:microsoft.com/office/officeart/2005/8/layout/hList2"/>
    <dgm:cxn modelId="{A83BDF32-94AB-4FDB-BBC3-DE469A8812CA}" type="presParOf" srcId="{1594B765-731A-4EE8-B6CD-1CB505EBF2DC}" destId="{E6B07F87-638E-446B-AD0B-2F69EBC3FFB0}" srcOrd="1" destOrd="0" presId="urn:microsoft.com/office/officeart/2005/8/layout/hList2"/>
    <dgm:cxn modelId="{A3478F66-64E5-48F8-97C5-2897514197FC}" type="presParOf" srcId="{1594B765-731A-4EE8-B6CD-1CB505EBF2DC}" destId="{0C3BF585-FAE3-4E03-94BE-70B6D9B6D9EC}" srcOrd="2" destOrd="0" presId="urn:microsoft.com/office/officeart/2005/8/layout/hList2"/>
    <dgm:cxn modelId="{CBAA4A72-3B76-42BB-8B19-1B6A1DFA9069}" type="presParOf" srcId="{2CF9CAFF-C829-4AAD-BC2A-48CDB3F800D7}" destId="{31141A59-93F2-41BB-A487-E4D7A08733F0}" srcOrd="1" destOrd="0" presId="urn:microsoft.com/office/officeart/2005/8/layout/hList2"/>
    <dgm:cxn modelId="{80541097-1C91-4282-8267-CD42A0A3353E}" type="presParOf" srcId="{2CF9CAFF-C829-4AAD-BC2A-48CDB3F800D7}" destId="{1173B083-386C-4392-A7E7-A49507818F7A}" srcOrd="2" destOrd="0" presId="urn:microsoft.com/office/officeart/2005/8/layout/hList2"/>
    <dgm:cxn modelId="{829D5A3B-F7DB-4665-A979-8BD98A9DBE05}" type="presParOf" srcId="{1173B083-386C-4392-A7E7-A49507818F7A}" destId="{98DF01CC-F85C-4B4A-AB24-206CE76B5D2A}" srcOrd="0" destOrd="0" presId="urn:microsoft.com/office/officeart/2005/8/layout/hList2"/>
    <dgm:cxn modelId="{06CA144E-CA41-4E8D-A2A8-821A099B0727}" type="presParOf" srcId="{1173B083-386C-4392-A7E7-A49507818F7A}" destId="{C4DC0893-2DE7-40E8-B289-685BC17EFFD0}" srcOrd="1" destOrd="0" presId="urn:microsoft.com/office/officeart/2005/8/layout/hList2"/>
    <dgm:cxn modelId="{5B6AC9D2-460D-4238-A8B3-4C04C194329E}" type="presParOf" srcId="{1173B083-386C-4392-A7E7-A49507818F7A}" destId="{8E83E0CA-5522-4B67-A5B7-42FB3327BB5B}" srcOrd="2" destOrd="0" presId="urn:microsoft.com/office/officeart/2005/8/layout/hList2"/>
    <dgm:cxn modelId="{A3EE49FE-8E42-4865-BA87-ADC5015C19BB}" type="presParOf" srcId="{2CF9CAFF-C829-4AAD-BC2A-48CDB3F800D7}" destId="{4B720389-9593-4D90-BF7A-150E88CD46A3}" srcOrd="3" destOrd="0" presId="urn:microsoft.com/office/officeart/2005/8/layout/hList2"/>
    <dgm:cxn modelId="{3F65C47C-54F0-4DA8-BA58-96F2755767D7}" type="presParOf" srcId="{2CF9CAFF-C829-4AAD-BC2A-48CDB3F800D7}" destId="{D41FBB23-33AA-47FE-966C-CCCCC38465BB}" srcOrd="4" destOrd="0" presId="urn:microsoft.com/office/officeart/2005/8/layout/hList2"/>
    <dgm:cxn modelId="{765CD440-6024-498A-9F67-5E468E4E4417}" type="presParOf" srcId="{D41FBB23-33AA-47FE-966C-CCCCC38465BB}" destId="{BFA3F6B7-10EA-4844-B59E-11C2884FE0AE}" srcOrd="0" destOrd="0" presId="urn:microsoft.com/office/officeart/2005/8/layout/hList2"/>
    <dgm:cxn modelId="{09C2B67D-BC2B-4BBC-A43A-090980E5D039}" type="presParOf" srcId="{D41FBB23-33AA-47FE-966C-CCCCC38465BB}" destId="{5ACC0932-A039-4062-B53B-241D030409BA}" srcOrd="1" destOrd="0" presId="urn:microsoft.com/office/officeart/2005/8/layout/hList2"/>
    <dgm:cxn modelId="{046DAC0F-2782-4304-926A-6E8A34DE20AF}" type="presParOf" srcId="{D41FBB23-33AA-47FE-966C-CCCCC38465BB}" destId="{B8AEB3DB-6E1D-48D1-A518-59E109E6A9C1}" srcOrd="2" destOrd="0" presId="urn:microsoft.com/office/officeart/2005/8/layout/hList2"/>
    <dgm:cxn modelId="{F7FE91FA-0915-47AE-B58D-9A3404A5AF32}" type="presParOf" srcId="{2CF9CAFF-C829-4AAD-BC2A-48CDB3F800D7}" destId="{85E228E4-863D-4EC8-A818-0AEE9880D6B0}" srcOrd="5" destOrd="0" presId="urn:microsoft.com/office/officeart/2005/8/layout/hList2"/>
    <dgm:cxn modelId="{E13A7547-F33C-4620-BBF1-15EF8649F81D}" type="presParOf" srcId="{2CF9CAFF-C829-4AAD-BC2A-48CDB3F800D7}" destId="{64191AE3-A9E2-4FCC-8C73-3D34E8FAB403}" srcOrd="6" destOrd="0" presId="urn:microsoft.com/office/officeart/2005/8/layout/hList2"/>
    <dgm:cxn modelId="{98C2F334-F571-4F2D-BEA7-1465C37C4BC8}" type="presParOf" srcId="{64191AE3-A9E2-4FCC-8C73-3D34E8FAB403}" destId="{40EB3283-27D4-41E9-832C-926F63F0EFEE}" srcOrd="0" destOrd="0" presId="urn:microsoft.com/office/officeart/2005/8/layout/hList2"/>
    <dgm:cxn modelId="{128982EF-9304-402D-88E0-4E0109FB76AC}" type="presParOf" srcId="{64191AE3-A9E2-4FCC-8C73-3D34E8FAB403}" destId="{ECC999F2-DA59-4B44-9158-29BF7587A78E}" srcOrd="1" destOrd="0" presId="urn:microsoft.com/office/officeart/2005/8/layout/hList2"/>
    <dgm:cxn modelId="{64F42E67-9FEB-4751-A334-6082E6E23C02}" type="presParOf" srcId="{64191AE3-A9E2-4FCC-8C73-3D34E8FAB403}" destId="{F80A232B-EB4F-4ACC-A215-375DF6E63AA4}" srcOrd="2" destOrd="0" presId="urn:microsoft.com/office/officeart/2005/8/layout/hList2"/>
    <dgm:cxn modelId="{4B96D4E7-F9FE-49D7-A9C9-CE0D174E026C}" type="presParOf" srcId="{2CF9CAFF-C829-4AAD-BC2A-48CDB3F800D7}" destId="{A054C7A1-781A-4198-B932-5B37DFC88BEA}" srcOrd="7" destOrd="0" presId="urn:microsoft.com/office/officeart/2005/8/layout/hList2"/>
    <dgm:cxn modelId="{20F3855F-839E-47B2-926B-09ECECED7751}" type="presParOf" srcId="{2CF9CAFF-C829-4AAD-BC2A-48CDB3F800D7}" destId="{22A47E4D-84C8-4917-B552-F226DC55BDC5}" srcOrd="8" destOrd="0" presId="urn:microsoft.com/office/officeart/2005/8/layout/hList2"/>
    <dgm:cxn modelId="{4BC313A1-C137-4F97-AF5B-332F32370C02}" type="presParOf" srcId="{22A47E4D-84C8-4917-B552-F226DC55BDC5}" destId="{A586464C-FEF8-4ECA-9823-9490F8EFF9B5}" srcOrd="0" destOrd="0" presId="urn:microsoft.com/office/officeart/2005/8/layout/hList2"/>
    <dgm:cxn modelId="{BD1D2C09-ADFB-4311-96EE-A23980FC59B0}" type="presParOf" srcId="{22A47E4D-84C8-4917-B552-F226DC55BDC5}" destId="{F7F28D86-8C67-4C70-B739-021A808D5707}" srcOrd="1" destOrd="0" presId="urn:microsoft.com/office/officeart/2005/8/layout/hList2"/>
    <dgm:cxn modelId="{6C15855C-A0D2-4B66-8C26-B3D73C594FDC}" type="presParOf" srcId="{22A47E4D-84C8-4917-B552-F226DC55BDC5}" destId="{F809E4F8-7A3B-41BF-B515-E3588F645E92}"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7737E2-D118-4CC8-9049-635F81146920}" type="doc">
      <dgm:prSet loTypeId="urn:microsoft.com/office/officeart/2005/8/layout/radial1" loCatId="relationship" qsTypeId="urn:microsoft.com/office/officeart/2005/8/quickstyle/simple4" qsCatId="simple" csTypeId="urn:microsoft.com/office/officeart/2005/8/colors/colorful1" csCatId="colorful" phldr="1"/>
      <dgm:spPr/>
      <dgm:t>
        <a:bodyPr/>
        <a:lstStyle/>
        <a:p>
          <a:endParaRPr lang="en-US"/>
        </a:p>
      </dgm:t>
    </dgm:pt>
    <dgm:pt modelId="{34840354-E838-424E-8927-B3F8A591425C}">
      <dgm:prSet phldrT="[Text]"/>
      <dgm:spPr/>
      <dgm:t>
        <a:bodyPr/>
        <a:lstStyle/>
        <a:p>
          <a:r>
            <a:rPr lang="en-US" dirty="0"/>
            <a:t>EMR</a:t>
          </a:r>
        </a:p>
      </dgm:t>
    </dgm:pt>
    <dgm:pt modelId="{DB7817B1-BCCA-4294-9B70-02752222B189}" type="parTrans" cxnId="{6C49F2A2-DEAA-43F4-8DE6-45A4D88AFE47}">
      <dgm:prSet/>
      <dgm:spPr/>
      <dgm:t>
        <a:bodyPr/>
        <a:lstStyle/>
        <a:p>
          <a:endParaRPr lang="en-US"/>
        </a:p>
      </dgm:t>
    </dgm:pt>
    <dgm:pt modelId="{4B07AEC2-2497-4805-92B8-7C2832DA6161}" type="sibTrans" cxnId="{6C49F2A2-DEAA-43F4-8DE6-45A4D88AFE47}">
      <dgm:prSet/>
      <dgm:spPr/>
      <dgm:t>
        <a:bodyPr/>
        <a:lstStyle/>
        <a:p>
          <a:endParaRPr lang="en-US"/>
        </a:p>
      </dgm:t>
    </dgm:pt>
    <dgm:pt modelId="{AB23DE0E-4DA6-417B-AED1-9C974A1427D7}">
      <dgm:prSet phldrT="[Text]" custT="1"/>
      <dgm:spPr/>
      <dgm:t>
        <a:bodyPr anchor="t"/>
        <a:lstStyle/>
        <a:p>
          <a:r>
            <a:rPr lang="en-US" sz="1200" b="1" dirty="0">
              <a:solidFill>
                <a:srgbClr val="002060"/>
              </a:solidFill>
            </a:rPr>
            <a:t>DEMOG &amp;</a:t>
          </a:r>
        </a:p>
        <a:p>
          <a:r>
            <a:rPr lang="en-US" sz="1200" b="1" dirty="0">
              <a:solidFill>
                <a:srgbClr val="002060"/>
              </a:solidFill>
            </a:rPr>
            <a:t>HISTORY</a:t>
          </a:r>
        </a:p>
      </dgm:t>
    </dgm:pt>
    <dgm:pt modelId="{FB67A513-F1AF-4297-ABA9-D7539AEDF067}" type="parTrans" cxnId="{2AC6A323-FD06-41B8-A59C-CB04076DA768}">
      <dgm:prSet/>
      <dgm:spPr/>
      <dgm:t>
        <a:bodyPr/>
        <a:lstStyle/>
        <a:p>
          <a:endParaRPr lang="en-US"/>
        </a:p>
      </dgm:t>
    </dgm:pt>
    <dgm:pt modelId="{F9288794-2465-49DE-9249-424C99ED941F}" type="sibTrans" cxnId="{2AC6A323-FD06-41B8-A59C-CB04076DA768}">
      <dgm:prSet/>
      <dgm:spPr/>
      <dgm:t>
        <a:bodyPr/>
        <a:lstStyle/>
        <a:p>
          <a:endParaRPr lang="en-US"/>
        </a:p>
      </dgm:t>
    </dgm:pt>
    <dgm:pt modelId="{3A3A2699-68AD-4D10-AD51-493D33F12DB5}">
      <dgm:prSet phldrT="[Text]" custT="1"/>
      <dgm:spPr/>
      <dgm:t>
        <a:bodyPr/>
        <a:lstStyle/>
        <a:p>
          <a:r>
            <a:rPr lang="en-US" sz="1200" b="1" dirty="0">
              <a:solidFill>
                <a:srgbClr val="002060"/>
              </a:solidFill>
            </a:rPr>
            <a:t>DRUGS</a:t>
          </a:r>
        </a:p>
      </dgm:t>
    </dgm:pt>
    <dgm:pt modelId="{A346A603-C492-4F14-B044-99BE1A26AC5B}" type="parTrans" cxnId="{0B0FCFC7-1BDF-46DD-851E-95F7F4884D3A}">
      <dgm:prSet/>
      <dgm:spPr/>
      <dgm:t>
        <a:bodyPr/>
        <a:lstStyle/>
        <a:p>
          <a:endParaRPr lang="en-US"/>
        </a:p>
      </dgm:t>
    </dgm:pt>
    <dgm:pt modelId="{BB37E614-D3D5-474B-9A8D-C6D31FAE8E34}" type="sibTrans" cxnId="{0B0FCFC7-1BDF-46DD-851E-95F7F4884D3A}">
      <dgm:prSet/>
      <dgm:spPr/>
      <dgm:t>
        <a:bodyPr/>
        <a:lstStyle/>
        <a:p>
          <a:endParaRPr lang="en-US"/>
        </a:p>
      </dgm:t>
    </dgm:pt>
    <dgm:pt modelId="{F9C42D33-192B-4144-A5CC-9E1F7F84541A}">
      <dgm:prSet phldrT="[Text]" custT="1"/>
      <dgm:spPr/>
      <dgm:t>
        <a:bodyPr/>
        <a:lstStyle/>
        <a:p>
          <a:r>
            <a:rPr lang="en-US" sz="1200" b="1" dirty="0">
              <a:solidFill>
                <a:srgbClr val="002060"/>
              </a:solidFill>
            </a:rPr>
            <a:t>ALLERGIES</a:t>
          </a:r>
        </a:p>
      </dgm:t>
    </dgm:pt>
    <dgm:pt modelId="{9E00620F-291D-4E2B-8F65-0973DA407DFD}" type="parTrans" cxnId="{ED5DE610-9CA1-45C3-BCAA-270EE082092A}">
      <dgm:prSet/>
      <dgm:spPr/>
      <dgm:t>
        <a:bodyPr/>
        <a:lstStyle/>
        <a:p>
          <a:endParaRPr lang="en-US"/>
        </a:p>
      </dgm:t>
    </dgm:pt>
    <dgm:pt modelId="{F079623B-4784-46D9-8568-F2DA085861FA}" type="sibTrans" cxnId="{ED5DE610-9CA1-45C3-BCAA-270EE082092A}">
      <dgm:prSet/>
      <dgm:spPr/>
      <dgm:t>
        <a:bodyPr/>
        <a:lstStyle/>
        <a:p>
          <a:endParaRPr lang="en-US"/>
        </a:p>
      </dgm:t>
    </dgm:pt>
    <dgm:pt modelId="{1E797B87-584F-461D-9CCD-60F4AEB5774A}">
      <dgm:prSet phldrT="[Text]" custT="1"/>
      <dgm:spPr/>
      <dgm:t>
        <a:bodyPr/>
        <a:lstStyle/>
        <a:p>
          <a:r>
            <a:rPr lang="en-US" sz="1200" b="1" dirty="0">
              <a:solidFill>
                <a:srgbClr val="002060"/>
              </a:solidFill>
            </a:rPr>
            <a:t>VISITS</a:t>
          </a:r>
        </a:p>
      </dgm:t>
    </dgm:pt>
    <dgm:pt modelId="{3216717A-F09D-4CFF-9444-09054A35641D}" type="parTrans" cxnId="{4B67C6B3-41AC-418B-B0EF-B3324D9107A9}">
      <dgm:prSet/>
      <dgm:spPr/>
      <dgm:t>
        <a:bodyPr/>
        <a:lstStyle/>
        <a:p>
          <a:endParaRPr lang="en-US"/>
        </a:p>
      </dgm:t>
    </dgm:pt>
    <dgm:pt modelId="{E2B29439-46F2-43E9-B727-CE806DD7ECF6}" type="sibTrans" cxnId="{4B67C6B3-41AC-418B-B0EF-B3324D9107A9}">
      <dgm:prSet/>
      <dgm:spPr/>
      <dgm:t>
        <a:bodyPr/>
        <a:lstStyle/>
        <a:p>
          <a:endParaRPr lang="en-US"/>
        </a:p>
      </dgm:t>
    </dgm:pt>
    <dgm:pt modelId="{6DFF9102-7B25-428F-A943-AF3E27A710BB}">
      <dgm:prSet phldrT="[Text]"/>
      <dgm:spPr/>
      <dgm:t>
        <a:bodyPr/>
        <a:lstStyle/>
        <a:p>
          <a:r>
            <a:rPr lang="en-US" b="1" dirty="0">
              <a:solidFill>
                <a:srgbClr val="002060"/>
              </a:solidFill>
            </a:rPr>
            <a:t>PROCEDURE</a:t>
          </a:r>
        </a:p>
      </dgm:t>
    </dgm:pt>
    <dgm:pt modelId="{5909564E-BC5B-4A6C-91D5-1DB3A40894A8}" type="parTrans" cxnId="{A39E90BC-FC59-4415-B578-7F3F16C42AE0}">
      <dgm:prSet/>
      <dgm:spPr/>
      <dgm:t>
        <a:bodyPr/>
        <a:lstStyle/>
        <a:p>
          <a:endParaRPr lang="en-US"/>
        </a:p>
      </dgm:t>
    </dgm:pt>
    <dgm:pt modelId="{9246A03B-C6D2-48E0-AC33-28DF7DE2F324}" type="sibTrans" cxnId="{A39E90BC-FC59-4415-B578-7F3F16C42AE0}">
      <dgm:prSet/>
      <dgm:spPr/>
      <dgm:t>
        <a:bodyPr/>
        <a:lstStyle/>
        <a:p>
          <a:endParaRPr lang="en-US"/>
        </a:p>
      </dgm:t>
    </dgm:pt>
    <dgm:pt modelId="{05E1C479-5C98-4642-ACC2-D3109E9EA423}">
      <dgm:prSet phldrT="[Text]" custT="1"/>
      <dgm:spPr/>
      <dgm:t>
        <a:bodyPr/>
        <a:lstStyle/>
        <a:p>
          <a:r>
            <a:rPr lang="en-US" sz="1100" b="1" dirty="0">
              <a:solidFill>
                <a:srgbClr val="002060"/>
              </a:solidFill>
            </a:rPr>
            <a:t>ADMISSIONS</a:t>
          </a:r>
          <a:endParaRPr lang="en-US" sz="1000" b="1" dirty="0">
            <a:solidFill>
              <a:srgbClr val="002060"/>
            </a:solidFill>
          </a:endParaRPr>
        </a:p>
      </dgm:t>
    </dgm:pt>
    <dgm:pt modelId="{2C3FDBE2-080C-4CBE-9994-64DAFAB4C204}" type="parTrans" cxnId="{899D3BE5-5A83-497F-B9BE-9DBE3172CEDD}">
      <dgm:prSet/>
      <dgm:spPr/>
      <dgm:t>
        <a:bodyPr/>
        <a:lstStyle/>
        <a:p>
          <a:endParaRPr lang="en-US"/>
        </a:p>
      </dgm:t>
    </dgm:pt>
    <dgm:pt modelId="{77C153DB-7AED-4A61-8055-000BA66F7E0D}" type="sibTrans" cxnId="{899D3BE5-5A83-497F-B9BE-9DBE3172CEDD}">
      <dgm:prSet/>
      <dgm:spPr/>
      <dgm:t>
        <a:bodyPr/>
        <a:lstStyle/>
        <a:p>
          <a:endParaRPr lang="en-US"/>
        </a:p>
      </dgm:t>
    </dgm:pt>
    <dgm:pt modelId="{CB933A21-5745-4425-BF2D-8C4358D177C8}">
      <dgm:prSet phldrT="[Text]" custT="1"/>
      <dgm:spPr/>
      <dgm:t>
        <a:bodyPr/>
        <a:lstStyle/>
        <a:p>
          <a:r>
            <a:rPr lang="en-US" sz="1200" b="1" dirty="0">
              <a:solidFill>
                <a:srgbClr val="002060"/>
              </a:solidFill>
            </a:rPr>
            <a:t>DIAGNOSES</a:t>
          </a:r>
          <a:endParaRPr lang="en-US" sz="1100" b="1" dirty="0">
            <a:solidFill>
              <a:srgbClr val="002060"/>
            </a:solidFill>
          </a:endParaRPr>
        </a:p>
      </dgm:t>
    </dgm:pt>
    <dgm:pt modelId="{5E98D42E-1DAB-4E87-BB10-7E0473E62134}" type="parTrans" cxnId="{FC7BFC4C-65B8-4195-ACD7-7F12BF744426}">
      <dgm:prSet/>
      <dgm:spPr/>
      <dgm:t>
        <a:bodyPr/>
        <a:lstStyle/>
        <a:p>
          <a:endParaRPr lang="en-US"/>
        </a:p>
      </dgm:t>
    </dgm:pt>
    <dgm:pt modelId="{9F368BEF-EFE5-4453-A952-CBE93F5E4807}" type="sibTrans" cxnId="{FC7BFC4C-65B8-4195-ACD7-7F12BF744426}">
      <dgm:prSet/>
      <dgm:spPr/>
      <dgm:t>
        <a:bodyPr/>
        <a:lstStyle/>
        <a:p>
          <a:endParaRPr lang="en-US"/>
        </a:p>
      </dgm:t>
    </dgm:pt>
    <dgm:pt modelId="{9F94C0C1-FEA1-459C-A233-4BC053CB843E}">
      <dgm:prSet phldrT="[Text]" custT="1"/>
      <dgm:spPr/>
      <dgm:t>
        <a:bodyPr/>
        <a:lstStyle/>
        <a:p>
          <a:r>
            <a:rPr lang="en-US" sz="1200" b="1" dirty="0">
              <a:solidFill>
                <a:srgbClr val="002060"/>
              </a:solidFill>
            </a:rPr>
            <a:t>LAB </a:t>
          </a:r>
          <a:br>
            <a:rPr lang="en-US" sz="1200" b="1" dirty="0">
              <a:solidFill>
                <a:srgbClr val="002060"/>
              </a:solidFill>
            </a:rPr>
          </a:br>
          <a:r>
            <a:rPr lang="en-US" sz="1200" b="1" dirty="0">
              <a:solidFill>
                <a:srgbClr val="002060"/>
              </a:solidFill>
            </a:rPr>
            <a:t>RESULTS</a:t>
          </a:r>
        </a:p>
      </dgm:t>
    </dgm:pt>
    <dgm:pt modelId="{B3EFAF02-BE0D-4001-9F12-487AD30D57D8}" type="parTrans" cxnId="{38F2FB5F-22F7-4DA2-9FFD-ECD72852F3AB}">
      <dgm:prSet/>
      <dgm:spPr/>
      <dgm:t>
        <a:bodyPr/>
        <a:lstStyle/>
        <a:p>
          <a:endParaRPr lang="en-US"/>
        </a:p>
      </dgm:t>
    </dgm:pt>
    <dgm:pt modelId="{570661B3-6289-4DE1-A229-40F1B3787062}" type="sibTrans" cxnId="{38F2FB5F-22F7-4DA2-9FFD-ECD72852F3AB}">
      <dgm:prSet/>
      <dgm:spPr/>
      <dgm:t>
        <a:bodyPr/>
        <a:lstStyle/>
        <a:p>
          <a:endParaRPr lang="en-US"/>
        </a:p>
      </dgm:t>
    </dgm:pt>
    <dgm:pt modelId="{BE049D21-78D4-41D0-BD5B-6DD68D40FCDD}" type="pres">
      <dgm:prSet presAssocID="{967737E2-D118-4CC8-9049-635F81146920}" presName="cycle" presStyleCnt="0">
        <dgm:presLayoutVars>
          <dgm:chMax val="1"/>
          <dgm:dir/>
          <dgm:animLvl val="ctr"/>
          <dgm:resizeHandles val="exact"/>
        </dgm:presLayoutVars>
      </dgm:prSet>
      <dgm:spPr/>
    </dgm:pt>
    <dgm:pt modelId="{7657C4C9-BEB1-4A4E-8B99-BAB7D56A8B73}" type="pres">
      <dgm:prSet presAssocID="{34840354-E838-424E-8927-B3F8A591425C}" presName="centerShape" presStyleLbl="node0" presStyleIdx="0" presStyleCnt="1"/>
      <dgm:spPr/>
    </dgm:pt>
    <dgm:pt modelId="{2D317C61-C065-4640-B93E-1EED23913B98}" type="pres">
      <dgm:prSet presAssocID="{FB67A513-F1AF-4297-ABA9-D7539AEDF067}" presName="Name9" presStyleLbl="parChTrans1D2" presStyleIdx="0" presStyleCnt="8"/>
      <dgm:spPr/>
    </dgm:pt>
    <dgm:pt modelId="{EFEE760D-9FE5-4A1A-83AD-E0510E1EC097}" type="pres">
      <dgm:prSet presAssocID="{FB67A513-F1AF-4297-ABA9-D7539AEDF067}" presName="connTx" presStyleLbl="parChTrans1D2" presStyleIdx="0" presStyleCnt="8"/>
      <dgm:spPr/>
    </dgm:pt>
    <dgm:pt modelId="{69363C4F-69B6-449E-BD9F-69787FC25E74}" type="pres">
      <dgm:prSet presAssocID="{AB23DE0E-4DA6-417B-AED1-9C974A1427D7}" presName="node" presStyleLbl="node1" presStyleIdx="0" presStyleCnt="8">
        <dgm:presLayoutVars>
          <dgm:bulletEnabled val="1"/>
        </dgm:presLayoutVars>
      </dgm:prSet>
      <dgm:spPr/>
    </dgm:pt>
    <dgm:pt modelId="{1DBA1F20-C232-4979-9181-352B446752F5}" type="pres">
      <dgm:prSet presAssocID="{A346A603-C492-4F14-B044-99BE1A26AC5B}" presName="Name9" presStyleLbl="parChTrans1D2" presStyleIdx="1" presStyleCnt="8"/>
      <dgm:spPr/>
    </dgm:pt>
    <dgm:pt modelId="{73389859-05B5-4D97-9FE6-854D68C44872}" type="pres">
      <dgm:prSet presAssocID="{A346A603-C492-4F14-B044-99BE1A26AC5B}" presName="connTx" presStyleLbl="parChTrans1D2" presStyleIdx="1" presStyleCnt="8"/>
      <dgm:spPr/>
    </dgm:pt>
    <dgm:pt modelId="{D10F2F57-D9BA-4779-92A9-F38568AC130F}" type="pres">
      <dgm:prSet presAssocID="{3A3A2699-68AD-4D10-AD51-493D33F12DB5}" presName="node" presStyleLbl="node1" presStyleIdx="1" presStyleCnt="8">
        <dgm:presLayoutVars>
          <dgm:bulletEnabled val="1"/>
        </dgm:presLayoutVars>
      </dgm:prSet>
      <dgm:spPr/>
    </dgm:pt>
    <dgm:pt modelId="{8B3A8C28-59E6-4166-8240-BAE033255F6D}" type="pres">
      <dgm:prSet presAssocID="{9E00620F-291D-4E2B-8F65-0973DA407DFD}" presName="Name9" presStyleLbl="parChTrans1D2" presStyleIdx="2" presStyleCnt="8"/>
      <dgm:spPr/>
    </dgm:pt>
    <dgm:pt modelId="{ABD2755C-C3B5-4839-B64C-C9B96833BD91}" type="pres">
      <dgm:prSet presAssocID="{9E00620F-291D-4E2B-8F65-0973DA407DFD}" presName="connTx" presStyleLbl="parChTrans1D2" presStyleIdx="2" presStyleCnt="8"/>
      <dgm:spPr/>
    </dgm:pt>
    <dgm:pt modelId="{81072551-9969-46C8-B9B3-3B69AEBFE86D}" type="pres">
      <dgm:prSet presAssocID="{F9C42D33-192B-4144-A5CC-9E1F7F84541A}" presName="node" presStyleLbl="node1" presStyleIdx="2" presStyleCnt="8">
        <dgm:presLayoutVars>
          <dgm:bulletEnabled val="1"/>
        </dgm:presLayoutVars>
      </dgm:prSet>
      <dgm:spPr/>
    </dgm:pt>
    <dgm:pt modelId="{6E3D3802-DF84-4EBA-A53A-54219F16DA45}" type="pres">
      <dgm:prSet presAssocID="{3216717A-F09D-4CFF-9444-09054A35641D}" presName="Name9" presStyleLbl="parChTrans1D2" presStyleIdx="3" presStyleCnt="8"/>
      <dgm:spPr/>
    </dgm:pt>
    <dgm:pt modelId="{806D4138-7E91-420B-A20F-401568A17E07}" type="pres">
      <dgm:prSet presAssocID="{3216717A-F09D-4CFF-9444-09054A35641D}" presName="connTx" presStyleLbl="parChTrans1D2" presStyleIdx="3" presStyleCnt="8"/>
      <dgm:spPr/>
    </dgm:pt>
    <dgm:pt modelId="{8CF4F76D-41FA-401A-A732-2452B30BE2ED}" type="pres">
      <dgm:prSet presAssocID="{1E797B87-584F-461D-9CCD-60F4AEB5774A}" presName="node" presStyleLbl="node1" presStyleIdx="3" presStyleCnt="8">
        <dgm:presLayoutVars>
          <dgm:bulletEnabled val="1"/>
        </dgm:presLayoutVars>
      </dgm:prSet>
      <dgm:spPr/>
    </dgm:pt>
    <dgm:pt modelId="{FBB5F0C0-AA3A-44AC-B3F5-94216B55732D}" type="pres">
      <dgm:prSet presAssocID="{2C3FDBE2-080C-4CBE-9994-64DAFAB4C204}" presName="Name9" presStyleLbl="parChTrans1D2" presStyleIdx="4" presStyleCnt="8"/>
      <dgm:spPr/>
    </dgm:pt>
    <dgm:pt modelId="{2DB58F81-C2C4-47E9-890C-43D4B1FC35EE}" type="pres">
      <dgm:prSet presAssocID="{2C3FDBE2-080C-4CBE-9994-64DAFAB4C204}" presName="connTx" presStyleLbl="parChTrans1D2" presStyleIdx="4" presStyleCnt="8"/>
      <dgm:spPr/>
    </dgm:pt>
    <dgm:pt modelId="{4B0324E1-C279-4D62-818A-0FE480EBE0B8}" type="pres">
      <dgm:prSet presAssocID="{05E1C479-5C98-4642-ACC2-D3109E9EA423}" presName="node" presStyleLbl="node1" presStyleIdx="4" presStyleCnt="8">
        <dgm:presLayoutVars>
          <dgm:bulletEnabled val="1"/>
        </dgm:presLayoutVars>
      </dgm:prSet>
      <dgm:spPr/>
    </dgm:pt>
    <dgm:pt modelId="{A547F4AB-27DA-45B8-AF20-C8ADC31BA80E}" type="pres">
      <dgm:prSet presAssocID="{5E98D42E-1DAB-4E87-BB10-7E0473E62134}" presName="Name9" presStyleLbl="parChTrans1D2" presStyleIdx="5" presStyleCnt="8"/>
      <dgm:spPr/>
    </dgm:pt>
    <dgm:pt modelId="{031BE5A4-91ED-41F1-8F36-02FF075CB4EB}" type="pres">
      <dgm:prSet presAssocID="{5E98D42E-1DAB-4E87-BB10-7E0473E62134}" presName="connTx" presStyleLbl="parChTrans1D2" presStyleIdx="5" presStyleCnt="8"/>
      <dgm:spPr/>
    </dgm:pt>
    <dgm:pt modelId="{B9800259-E7DA-40AF-94DB-A1FA69727203}" type="pres">
      <dgm:prSet presAssocID="{CB933A21-5745-4425-BF2D-8C4358D177C8}" presName="node" presStyleLbl="node1" presStyleIdx="5" presStyleCnt="8">
        <dgm:presLayoutVars>
          <dgm:bulletEnabled val="1"/>
        </dgm:presLayoutVars>
      </dgm:prSet>
      <dgm:spPr/>
    </dgm:pt>
    <dgm:pt modelId="{66C1ECCE-63B8-4E79-99B7-259408B09BA6}" type="pres">
      <dgm:prSet presAssocID="{B3EFAF02-BE0D-4001-9F12-487AD30D57D8}" presName="Name9" presStyleLbl="parChTrans1D2" presStyleIdx="6" presStyleCnt="8"/>
      <dgm:spPr/>
    </dgm:pt>
    <dgm:pt modelId="{B84FB810-4C35-4E7B-844D-1BF5A6B8B787}" type="pres">
      <dgm:prSet presAssocID="{B3EFAF02-BE0D-4001-9F12-487AD30D57D8}" presName="connTx" presStyleLbl="parChTrans1D2" presStyleIdx="6" presStyleCnt="8"/>
      <dgm:spPr/>
    </dgm:pt>
    <dgm:pt modelId="{EC43C458-BBB3-487E-B944-2900FA7AC682}" type="pres">
      <dgm:prSet presAssocID="{9F94C0C1-FEA1-459C-A233-4BC053CB843E}" presName="node" presStyleLbl="node1" presStyleIdx="6" presStyleCnt="8">
        <dgm:presLayoutVars>
          <dgm:bulletEnabled val="1"/>
        </dgm:presLayoutVars>
      </dgm:prSet>
      <dgm:spPr/>
    </dgm:pt>
    <dgm:pt modelId="{04D37DC7-E647-47C0-B613-C8658F3C860F}" type="pres">
      <dgm:prSet presAssocID="{5909564E-BC5B-4A6C-91D5-1DB3A40894A8}" presName="Name9" presStyleLbl="parChTrans1D2" presStyleIdx="7" presStyleCnt="8"/>
      <dgm:spPr/>
    </dgm:pt>
    <dgm:pt modelId="{A5739508-83BA-49D4-B03A-BBE58BBFEC48}" type="pres">
      <dgm:prSet presAssocID="{5909564E-BC5B-4A6C-91D5-1DB3A40894A8}" presName="connTx" presStyleLbl="parChTrans1D2" presStyleIdx="7" presStyleCnt="8"/>
      <dgm:spPr/>
    </dgm:pt>
    <dgm:pt modelId="{37C3F833-30AB-46E1-BCEE-47E8337A9704}" type="pres">
      <dgm:prSet presAssocID="{6DFF9102-7B25-428F-A943-AF3E27A710BB}" presName="node" presStyleLbl="node1" presStyleIdx="7" presStyleCnt="8">
        <dgm:presLayoutVars>
          <dgm:bulletEnabled val="1"/>
        </dgm:presLayoutVars>
      </dgm:prSet>
      <dgm:spPr/>
    </dgm:pt>
  </dgm:ptLst>
  <dgm:cxnLst>
    <dgm:cxn modelId="{856F1402-EE17-4EE2-BE31-B8EBEE142754}" type="presOf" srcId="{5E98D42E-1DAB-4E87-BB10-7E0473E62134}" destId="{031BE5A4-91ED-41F1-8F36-02FF075CB4EB}" srcOrd="1" destOrd="0" presId="urn:microsoft.com/office/officeart/2005/8/layout/radial1"/>
    <dgm:cxn modelId="{ED5DE610-9CA1-45C3-BCAA-270EE082092A}" srcId="{34840354-E838-424E-8927-B3F8A591425C}" destId="{F9C42D33-192B-4144-A5CC-9E1F7F84541A}" srcOrd="2" destOrd="0" parTransId="{9E00620F-291D-4E2B-8F65-0973DA407DFD}" sibTransId="{F079623B-4784-46D9-8568-F2DA085861FA}"/>
    <dgm:cxn modelId="{DEB48D1E-C3CD-4AD9-B9B1-4C134BA1AF03}" type="presOf" srcId="{1E797B87-584F-461D-9CCD-60F4AEB5774A}" destId="{8CF4F76D-41FA-401A-A732-2452B30BE2ED}" srcOrd="0" destOrd="0" presId="urn:microsoft.com/office/officeart/2005/8/layout/radial1"/>
    <dgm:cxn modelId="{2AC6A323-FD06-41B8-A59C-CB04076DA768}" srcId="{34840354-E838-424E-8927-B3F8A591425C}" destId="{AB23DE0E-4DA6-417B-AED1-9C974A1427D7}" srcOrd="0" destOrd="0" parTransId="{FB67A513-F1AF-4297-ABA9-D7539AEDF067}" sibTransId="{F9288794-2465-49DE-9249-424C99ED941F}"/>
    <dgm:cxn modelId="{316C4324-D479-4116-8671-B2B18C30EE4E}" type="presOf" srcId="{5909564E-BC5B-4A6C-91D5-1DB3A40894A8}" destId="{A5739508-83BA-49D4-B03A-BBE58BBFEC48}" srcOrd="1" destOrd="0" presId="urn:microsoft.com/office/officeart/2005/8/layout/radial1"/>
    <dgm:cxn modelId="{5EE29D24-0F17-41EC-AC5D-6E348A7AE834}" type="presOf" srcId="{F9C42D33-192B-4144-A5CC-9E1F7F84541A}" destId="{81072551-9969-46C8-B9B3-3B69AEBFE86D}" srcOrd="0" destOrd="0" presId="urn:microsoft.com/office/officeart/2005/8/layout/radial1"/>
    <dgm:cxn modelId="{61322433-DE08-46F1-9924-D05CE95AE386}" type="presOf" srcId="{5E98D42E-1DAB-4E87-BB10-7E0473E62134}" destId="{A547F4AB-27DA-45B8-AF20-C8ADC31BA80E}" srcOrd="0" destOrd="0" presId="urn:microsoft.com/office/officeart/2005/8/layout/radial1"/>
    <dgm:cxn modelId="{451D6538-5B07-43CB-B4AF-402A32F3A84D}" type="presOf" srcId="{3A3A2699-68AD-4D10-AD51-493D33F12DB5}" destId="{D10F2F57-D9BA-4779-92A9-F38568AC130F}" srcOrd="0" destOrd="0" presId="urn:microsoft.com/office/officeart/2005/8/layout/radial1"/>
    <dgm:cxn modelId="{83A8413A-0DB5-4110-95B9-BBFE23BAE536}" type="presOf" srcId="{6DFF9102-7B25-428F-A943-AF3E27A710BB}" destId="{37C3F833-30AB-46E1-BCEE-47E8337A9704}" srcOrd="0" destOrd="0" presId="urn:microsoft.com/office/officeart/2005/8/layout/radial1"/>
    <dgm:cxn modelId="{1A97323F-2922-4CC8-9661-E263AD82BDD7}" type="presOf" srcId="{2C3FDBE2-080C-4CBE-9994-64DAFAB4C204}" destId="{FBB5F0C0-AA3A-44AC-B3F5-94216B55732D}" srcOrd="0" destOrd="0" presId="urn:microsoft.com/office/officeart/2005/8/layout/radial1"/>
    <dgm:cxn modelId="{38F2FB5F-22F7-4DA2-9FFD-ECD72852F3AB}" srcId="{34840354-E838-424E-8927-B3F8A591425C}" destId="{9F94C0C1-FEA1-459C-A233-4BC053CB843E}" srcOrd="6" destOrd="0" parTransId="{B3EFAF02-BE0D-4001-9F12-487AD30D57D8}" sibTransId="{570661B3-6289-4DE1-A229-40F1B3787062}"/>
    <dgm:cxn modelId="{55F75143-BB77-47D6-8B6E-B1090459E69D}" type="presOf" srcId="{3216717A-F09D-4CFF-9444-09054A35641D}" destId="{806D4138-7E91-420B-A20F-401568A17E07}" srcOrd="1" destOrd="0" presId="urn:microsoft.com/office/officeart/2005/8/layout/radial1"/>
    <dgm:cxn modelId="{4E14AA4B-B53E-4445-8583-789DF8217447}" type="presOf" srcId="{9F94C0C1-FEA1-459C-A233-4BC053CB843E}" destId="{EC43C458-BBB3-487E-B944-2900FA7AC682}" srcOrd="0" destOrd="0" presId="urn:microsoft.com/office/officeart/2005/8/layout/radial1"/>
    <dgm:cxn modelId="{29AC0C4C-722F-4AE8-98AA-3E2DC0D2365D}" type="presOf" srcId="{34840354-E838-424E-8927-B3F8A591425C}" destId="{7657C4C9-BEB1-4A4E-8B99-BAB7D56A8B73}" srcOrd="0" destOrd="0" presId="urn:microsoft.com/office/officeart/2005/8/layout/radial1"/>
    <dgm:cxn modelId="{FC7BFC4C-65B8-4195-ACD7-7F12BF744426}" srcId="{34840354-E838-424E-8927-B3F8A591425C}" destId="{CB933A21-5745-4425-BF2D-8C4358D177C8}" srcOrd="5" destOrd="0" parTransId="{5E98D42E-1DAB-4E87-BB10-7E0473E62134}" sibTransId="{9F368BEF-EFE5-4453-A952-CBE93F5E4807}"/>
    <dgm:cxn modelId="{55D1064F-38FD-4353-93CB-F2F0EE2FFBD2}" type="presOf" srcId="{FB67A513-F1AF-4297-ABA9-D7539AEDF067}" destId="{2D317C61-C065-4640-B93E-1EED23913B98}" srcOrd="0" destOrd="0" presId="urn:microsoft.com/office/officeart/2005/8/layout/radial1"/>
    <dgm:cxn modelId="{5081E070-6DDA-4598-B445-740887C9F08D}" type="presOf" srcId="{FB67A513-F1AF-4297-ABA9-D7539AEDF067}" destId="{EFEE760D-9FE5-4A1A-83AD-E0510E1EC097}" srcOrd="1" destOrd="0" presId="urn:microsoft.com/office/officeart/2005/8/layout/radial1"/>
    <dgm:cxn modelId="{BC8EDD73-0464-4A45-9260-49842BE29799}" type="presOf" srcId="{AB23DE0E-4DA6-417B-AED1-9C974A1427D7}" destId="{69363C4F-69B6-449E-BD9F-69787FC25E74}" srcOrd="0" destOrd="0" presId="urn:microsoft.com/office/officeart/2005/8/layout/radial1"/>
    <dgm:cxn modelId="{E8B21A80-995E-486B-9DFD-410FC21D2352}" type="presOf" srcId="{CB933A21-5745-4425-BF2D-8C4358D177C8}" destId="{B9800259-E7DA-40AF-94DB-A1FA69727203}" srcOrd="0" destOrd="0" presId="urn:microsoft.com/office/officeart/2005/8/layout/radial1"/>
    <dgm:cxn modelId="{B054FD86-BD5A-4D94-8F4C-C8E73AFB3879}" type="presOf" srcId="{967737E2-D118-4CC8-9049-635F81146920}" destId="{BE049D21-78D4-41D0-BD5B-6DD68D40FCDD}" srcOrd="0" destOrd="0" presId="urn:microsoft.com/office/officeart/2005/8/layout/radial1"/>
    <dgm:cxn modelId="{A3453D89-713E-43F3-8DA6-4DC584DF29A6}" type="presOf" srcId="{9E00620F-291D-4E2B-8F65-0973DA407DFD}" destId="{ABD2755C-C3B5-4839-B64C-C9B96833BD91}" srcOrd="1" destOrd="0" presId="urn:microsoft.com/office/officeart/2005/8/layout/radial1"/>
    <dgm:cxn modelId="{7AABBF96-797C-48B5-AB32-091C6A4EBEE4}" type="presOf" srcId="{9E00620F-291D-4E2B-8F65-0973DA407DFD}" destId="{8B3A8C28-59E6-4166-8240-BAE033255F6D}" srcOrd="0" destOrd="0" presId="urn:microsoft.com/office/officeart/2005/8/layout/radial1"/>
    <dgm:cxn modelId="{EE956D97-7838-4895-B53A-86E4832C7913}" type="presOf" srcId="{B3EFAF02-BE0D-4001-9F12-487AD30D57D8}" destId="{66C1ECCE-63B8-4E79-99B7-259408B09BA6}" srcOrd="0" destOrd="0" presId="urn:microsoft.com/office/officeart/2005/8/layout/radial1"/>
    <dgm:cxn modelId="{3AC51F9D-7D82-4DC6-9E68-2EF54215F363}" type="presOf" srcId="{A346A603-C492-4F14-B044-99BE1A26AC5B}" destId="{73389859-05B5-4D97-9FE6-854D68C44872}" srcOrd="1" destOrd="0" presId="urn:microsoft.com/office/officeart/2005/8/layout/radial1"/>
    <dgm:cxn modelId="{6C49F2A2-DEAA-43F4-8DE6-45A4D88AFE47}" srcId="{967737E2-D118-4CC8-9049-635F81146920}" destId="{34840354-E838-424E-8927-B3F8A591425C}" srcOrd="0" destOrd="0" parTransId="{DB7817B1-BCCA-4294-9B70-02752222B189}" sibTransId="{4B07AEC2-2497-4805-92B8-7C2832DA6161}"/>
    <dgm:cxn modelId="{B32681A9-6CDD-4D0D-8B18-FD35933FC0BC}" type="presOf" srcId="{A346A603-C492-4F14-B044-99BE1A26AC5B}" destId="{1DBA1F20-C232-4979-9181-352B446752F5}" srcOrd="0" destOrd="0" presId="urn:microsoft.com/office/officeart/2005/8/layout/radial1"/>
    <dgm:cxn modelId="{4B67C6B3-41AC-418B-B0EF-B3324D9107A9}" srcId="{34840354-E838-424E-8927-B3F8A591425C}" destId="{1E797B87-584F-461D-9CCD-60F4AEB5774A}" srcOrd="3" destOrd="0" parTransId="{3216717A-F09D-4CFF-9444-09054A35641D}" sibTransId="{E2B29439-46F2-43E9-B727-CE806DD7ECF6}"/>
    <dgm:cxn modelId="{A39E90BC-FC59-4415-B578-7F3F16C42AE0}" srcId="{34840354-E838-424E-8927-B3F8A591425C}" destId="{6DFF9102-7B25-428F-A943-AF3E27A710BB}" srcOrd="7" destOrd="0" parTransId="{5909564E-BC5B-4A6C-91D5-1DB3A40894A8}" sibTransId="{9246A03B-C6D2-48E0-AC33-28DF7DE2F324}"/>
    <dgm:cxn modelId="{947565BD-0B7D-4ABB-9F49-B83DA33E6469}" type="presOf" srcId="{5909564E-BC5B-4A6C-91D5-1DB3A40894A8}" destId="{04D37DC7-E647-47C0-B613-C8658F3C860F}" srcOrd="0" destOrd="0" presId="urn:microsoft.com/office/officeart/2005/8/layout/radial1"/>
    <dgm:cxn modelId="{0B0FCFC7-1BDF-46DD-851E-95F7F4884D3A}" srcId="{34840354-E838-424E-8927-B3F8A591425C}" destId="{3A3A2699-68AD-4D10-AD51-493D33F12DB5}" srcOrd="1" destOrd="0" parTransId="{A346A603-C492-4F14-B044-99BE1A26AC5B}" sibTransId="{BB37E614-D3D5-474B-9A8D-C6D31FAE8E34}"/>
    <dgm:cxn modelId="{525975CA-3CCE-4CA7-9903-626C11C02B90}" type="presOf" srcId="{3216717A-F09D-4CFF-9444-09054A35641D}" destId="{6E3D3802-DF84-4EBA-A53A-54219F16DA45}" srcOrd="0" destOrd="0" presId="urn:microsoft.com/office/officeart/2005/8/layout/radial1"/>
    <dgm:cxn modelId="{899D3BE5-5A83-497F-B9BE-9DBE3172CEDD}" srcId="{34840354-E838-424E-8927-B3F8A591425C}" destId="{05E1C479-5C98-4642-ACC2-D3109E9EA423}" srcOrd="4" destOrd="0" parTransId="{2C3FDBE2-080C-4CBE-9994-64DAFAB4C204}" sibTransId="{77C153DB-7AED-4A61-8055-000BA66F7E0D}"/>
    <dgm:cxn modelId="{A2322EF7-3098-4F7A-B21C-D29BDAD33A3A}" type="presOf" srcId="{2C3FDBE2-080C-4CBE-9994-64DAFAB4C204}" destId="{2DB58F81-C2C4-47E9-890C-43D4B1FC35EE}" srcOrd="1" destOrd="0" presId="urn:microsoft.com/office/officeart/2005/8/layout/radial1"/>
    <dgm:cxn modelId="{F2E26EF8-A499-49E2-B938-C95357C9B717}" type="presOf" srcId="{B3EFAF02-BE0D-4001-9F12-487AD30D57D8}" destId="{B84FB810-4C35-4E7B-844D-1BF5A6B8B787}" srcOrd="1" destOrd="0" presId="urn:microsoft.com/office/officeart/2005/8/layout/radial1"/>
    <dgm:cxn modelId="{0A7F7EFA-7313-45AA-855B-B0C09F38CA67}" type="presOf" srcId="{05E1C479-5C98-4642-ACC2-D3109E9EA423}" destId="{4B0324E1-C279-4D62-818A-0FE480EBE0B8}" srcOrd="0" destOrd="0" presId="urn:microsoft.com/office/officeart/2005/8/layout/radial1"/>
    <dgm:cxn modelId="{3708686C-FD4C-4D8F-B369-533C4ADAD9ED}" type="presParOf" srcId="{BE049D21-78D4-41D0-BD5B-6DD68D40FCDD}" destId="{7657C4C9-BEB1-4A4E-8B99-BAB7D56A8B73}" srcOrd="0" destOrd="0" presId="urn:microsoft.com/office/officeart/2005/8/layout/radial1"/>
    <dgm:cxn modelId="{BA7C52B5-A0EA-4A0A-8E26-6C27556A203A}" type="presParOf" srcId="{BE049D21-78D4-41D0-BD5B-6DD68D40FCDD}" destId="{2D317C61-C065-4640-B93E-1EED23913B98}" srcOrd="1" destOrd="0" presId="urn:microsoft.com/office/officeart/2005/8/layout/radial1"/>
    <dgm:cxn modelId="{65AEEC5F-E071-49F5-955A-3CAE65EEBA38}" type="presParOf" srcId="{2D317C61-C065-4640-B93E-1EED23913B98}" destId="{EFEE760D-9FE5-4A1A-83AD-E0510E1EC097}" srcOrd="0" destOrd="0" presId="urn:microsoft.com/office/officeart/2005/8/layout/radial1"/>
    <dgm:cxn modelId="{D3326606-1597-4210-AEF5-D2C82599C3BB}" type="presParOf" srcId="{BE049D21-78D4-41D0-BD5B-6DD68D40FCDD}" destId="{69363C4F-69B6-449E-BD9F-69787FC25E74}" srcOrd="2" destOrd="0" presId="urn:microsoft.com/office/officeart/2005/8/layout/radial1"/>
    <dgm:cxn modelId="{788EBA81-BB21-4EE1-9266-61066DB05DD2}" type="presParOf" srcId="{BE049D21-78D4-41D0-BD5B-6DD68D40FCDD}" destId="{1DBA1F20-C232-4979-9181-352B446752F5}" srcOrd="3" destOrd="0" presId="urn:microsoft.com/office/officeart/2005/8/layout/radial1"/>
    <dgm:cxn modelId="{56B32FAF-5AA9-42F3-A3DB-81CC16BDFCE3}" type="presParOf" srcId="{1DBA1F20-C232-4979-9181-352B446752F5}" destId="{73389859-05B5-4D97-9FE6-854D68C44872}" srcOrd="0" destOrd="0" presId="urn:microsoft.com/office/officeart/2005/8/layout/radial1"/>
    <dgm:cxn modelId="{BEBC6ABA-FEE0-46FC-A217-957A068EE2DE}" type="presParOf" srcId="{BE049D21-78D4-41D0-BD5B-6DD68D40FCDD}" destId="{D10F2F57-D9BA-4779-92A9-F38568AC130F}" srcOrd="4" destOrd="0" presId="urn:microsoft.com/office/officeart/2005/8/layout/radial1"/>
    <dgm:cxn modelId="{D5F5DF51-9C9A-4BB5-9E8A-CC3D87628C02}" type="presParOf" srcId="{BE049D21-78D4-41D0-BD5B-6DD68D40FCDD}" destId="{8B3A8C28-59E6-4166-8240-BAE033255F6D}" srcOrd="5" destOrd="0" presId="urn:microsoft.com/office/officeart/2005/8/layout/radial1"/>
    <dgm:cxn modelId="{82B9A73E-61B8-4E63-96CD-4716D1375A06}" type="presParOf" srcId="{8B3A8C28-59E6-4166-8240-BAE033255F6D}" destId="{ABD2755C-C3B5-4839-B64C-C9B96833BD91}" srcOrd="0" destOrd="0" presId="urn:microsoft.com/office/officeart/2005/8/layout/radial1"/>
    <dgm:cxn modelId="{11102750-F890-492F-A2F1-17705DE604A4}" type="presParOf" srcId="{BE049D21-78D4-41D0-BD5B-6DD68D40FCDD}" destId="{81072551-9969-46C8-B9B3-3B69AEBFE86D}" srcOrd="6" destOrd="0" presId="urn:microsoft.com/office/officeart/2005/8/layout/radial1"/>
    <dgm:cxn modelId="{1289F6FC-B7B1-4530-AA93-7FA4A6585E0A}" type="presParOf" srcId="{BE049D21-78D4-41D0-BD5B-6DD68D40FCDD}" destId="{6E3D3802-DF84-4EBA-A53A-54219F16DA45}" srcOrd="7" destOrd="0" presId="urn:microsoft.com/office/officeart/2005/8/layout/radial1"/>
    <dgm:cxn modelId="{E5129F6F-EDFE-4435-B687-0B1D97A11475}" type="presParOf" srcId="{6E3D3802-DF84-4EBA-A53A-54219F16DA45}" destId="{806D4138-7E91-420B-A20F-401568A17E07}" srcOrd="0" destOrd="0" presId="urn:microsoft.com/office/officeart/2005/8/layout/radial1"/>
    <dgm:cxn modelId="{D1D0D189-3336-4BE6-AEA9-09262C115EF5}" type="presParOf" srcId="{BE049D21-78D4-41D0-BD5B-6DD68D40FCDD}" destId="{8CF4F76D-41FA-401A-A732-2452B30BE2ED}" srcOrd="8" destOrd="0" presId="urn:microsoft.com/office/officeart/2005/8/layout/radial1"/>
    <dgm:cxn modelId="{C4B83616-6A32-4421-B933-86D237DC2C59}" type="presParOf" srcId="{BE049D21-78D4-41D0-BD5B-6DD68D40FCDD}" destId="{FBB5F0C0-AA3A-44AC-B3F5-94216B55732D}" srcOrd="9" destOrd="0" presId="urn:microsoft.com/office/officeart/2005/8/layout/radial1"/>
    <dgm:cxn modelId="{7D2FE9C2-090E-4AA6-B420-46F22F2B0F7D}" type="presParOf" srcId="{FBB5F0C0-AA3A-44AC-B3F5-94216B55732D}" destId="{2DB58F81-C2C4-47E9-890C-43D4B1FC35EE}" srcOrd="0" destOrd="0" presId="urn:microsoft.com/office/officeart/2005/8/layout/radial1"/>
    <dgm:cxn modelId="{7CDBD35A-2D0A-41C8-BD75-0F2CC9E5FB8A}" type="presParOf" srcId="{BE049D21-78D4-41D0-BD5B-6DD68D40FCDD}" destId="{4B0324E1-C279-4D62-818A-0FE480EBE0B8}" srcOrd="10" destOrd="0" presId="urn:microsoft.com/office/officeart/2005/8/layout/radial1"/>
    <dgm:cxn modelId="{60C153C7-D571-4ED2-BB99-A19693163A1A}" type="presParOf" srcId="{BE049D21-78D4-41D0-BD5B-6DD68D40FCDD}" destId="{A547F4AB-27DA-45B8-AF20-C8ADC31BA80E}" srcOrd="11" destOrd="0" presId="urn:microsoft.com/office/officeart/2005/8/layout/radial1"/>
    <dgm:cxn modelId="{5ED8A324-CC5C-443B-90FE-4917C60481B4}" type="presParOf" srcId="{A547F4AB-27DA-45B8-AF20-C8ADC31BA80E}" destId="{031BE5A4-91ED-41F1-8F36-02FF075CB4EB}" srcOrd="0" destOrd="0" presId="urn:microsoft.com/office/officeart/2005/8/layout/radial1"/>
    <dgm:cxn modelId="{EB1D4D03-4276-4477-A278-3645D7CB18B8}" type="presParOf" srcId="{BE049D21-78D4-41D0-BD5B-6DD68D40FCDD}" destId="{B9800259-E7DA-40AF-94DB-A1FA69727203}" srcOrd="12" destOrd="0" presId="urn:microsoft.com/office/officeart/2005/8/layout/radial1"/>
    <dgm:cxn modelId="{7375334D-82B6-43D9-AC51-CC88FA4A3340}" type="presParOf" srcId="{BE049D21-78D4-41D0-BD5B-6DD68D40FCDD}" destId="{66C1ECCE-63B8-4E79-99B7-259408B09BA6}" srcOrd="13" destOrd="0" presId="urn:microsoft.com/office/officeart/2005/8/layout/radial1"/>
    <dgm:cxn modelId="{04982B36-2138-4697-84C0-547D997FE360}" type="presParOf" srcId="{66C1ECCE-63B8-4E79-99B7-259408B09BA6}" destId="{B84FB810-4C35-4E7B-844D-1BF5A6B8B787}" srcOrd="0" destOrd="0" presId="urn:microsoft.com/office/officeart/2005/8/layout/radial1"/>
    <dgm:cxn modelId="{DBD28115-5509-44ED-82D1-26F879069A89}" type="presParOf" srcId="{BE049D21-78D4-41D0-BD5B-6DD68D40FCDD}" destId="{EC43C458-BBB3-487E-B944-2900FA7AC682}" srcOrd="14" destOrd="0" presId="urn:microsoft.com/office/officeart/2005/8/layout/radial1"/>
    <dgm:cxn modelId="{369AF7D5-B2EB-4C68-9330-2C17FBD3E220}" type="presParOf" srcId="{BE049D21-78D4-41D0-BD5B-6DD68D40FCDD}" destId="{04D37DC7-E647-47C0-B613-C8658F3C860F}" srcOrd="15" destOrd="0" presId="urn:microsoft.com/office/officeart/2005/8/layout/radial1"/>
    <dgm:cxn modelId="{714C6374-CCF3-4D36-A04B-36335DD22F9C}" type="presParOf" srcId="{04D37DC7-E647-47C0-B613-C8658F3C860F}" destId="{A5739508-83BA-49D4-B03A-BBE58BBFEC48}" srcOrd="0" destOrd="0" presId="urn:microsoft.com/office/officeart/2005/8/layout/radial1"/>
    <dgm:cxn modelId="{C455A3FC-4007-4B00-9036-975437C1F3AA}" type="presParOf" srcId="{BE049D21-78D4-41D0-BD5B-6DD68D40FCDD}" destId="{37C3F833-30AB-46E1-BCEE-47E8337A9704}" srcOrd="16" destOrd="0" presId="urn:microsoft.com/office/officeart/2005/8/layout/radial1"/>
  </dgm:cxnLst>
  <dgm:bg>
    <a:solidFill>
      <a:schemeClr val="tx2">
        <a:lumMod val="50000"/>
      </a:schemeClr>
    </a:solidFill>
  </dgm:bg>
  <dgm:whole>
    <a:ln>
      <a:solidFill>
        <a:schemeClr val="tx1">
          <a:lumMod val="5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0D0163-AF91-4235-9CD6-A31A9A4FF771}" type="doc">
      <dgm:prSet loTypeId="urn:microsoft.com/office/officeart/2005/8/layout/hProcess9" loCatId="process" qsTypeId="urn:microsoft.com/office/officeart/2005/8/quickstyle/simple1" qsCatId="simple" csTypeId="urn:microsoft.com/office/officeart/2005/8/colors/accent1_2" csCatId="accent1" phldr="1"/>
      <dgm:spPr/>
    </dgm:pt>
    <dgm:pt modelId="{D36B45D0-D2E6-4F50-9025-47F676132FEA}">
      <dgm:prSet phldrT="[Text]" custT="1"/>
      <dgm:spPr/>
      <dgm:t>
        <a:bodyPr/>
        <a:lstStyle/>
        <a:p>
          <a:r>
            <a:rPr lang="en-US" sz="1100" dirty="0">
              <a:solidFill>
                <a:schemeClr val="tx1"/>
              </a:solidFill>
            </a:rPr>
            <a:t>Observation window</a:t>
          </a:r>
        </a:p>
      </dgm:t>
    </dgm:pt>
    <dgm:pt modelId="{8AAEA3D3-61CF-419E-8B76-5AB360215C9D}" type="parTrans" cxnId="{F19720FA-6186-4E25-ADFE-C633D36ACEA6}">
      <dgm:prSet/>
      <dgm:spPr/>
      <dgm:t>
        <a:bodyPr/>
        <a:lstStyle/>
        <a:p>
          <a:endParaRPr lang="en-US"/>
        </a:p>
      </dgm:t>
    </dgm:pt>
    <dgm:pt modelId="{0B036443-CE99-4817-A1E2-A30586F26C4E}" type="sibTrans" cxnId="{F19720FA-6186-4E25-ADFE-C633D36ACEA6}">
      <dgm:prSet/>
      <dgm:spPr/>
      <dgm:t>
        <a:bodyPr/>
        <a:lstStyle/>
        <a:p>
          <a:endParaRPr lang="en-US"/>
        </a:p>
      </dgm:t>
    </dgm:pt>
    <dgm:pt modelId="{1F7BF38F-280E-4CC8-B38D-4728C028F241}">
      <dgm:prSet phldrT="[Text]" custT="1"/>
      <dgm:spPr/>
      <dgm:t>
        <a:bodyPr/>
        <a:lstStyle/>
        <a:p>
          <a:r>
            <a:rPr lang="en-US" sz="1100" dirty="0">
              <a:solidFill>
                <a:schemeClr val="tx1"/>
              </a:solidFill>
            </a:rPr>
            <a:t>Performance window</a:t>
          </a:r>
        </a:p>
      </dgm:t>
    </dgm:pt>
    <dgm:pt modelId="{1BCA500B-DB08-4D64-8747-E39D13FF0245}" type="parTrans" cxnId="{E2CFA06E-B8FB-4C1A-9DE2-E401838488D4}">
      <dgm:prSet/>
      <dgm:spPr/>
      <dgm:t>
        <a:bodyPr/>
        <a:lstStyle/>
        <a:p>
          <a:endParaRPr lang="en-US"/>
        </a:p>
      </dgm:t>
    </dgm:pt>
    <dgm:pt modelId="{92819A6C-B60A-4316-B299-07C3876F1F5C}" type="sibTrans" cxnId="{E2CFA06E-B8FB-4C1A-9DE2-E401838488D4}">
      <dgm:prSet/>
      <dgm:spPr/>
      <dgm:t>
        <a:bodyPr/>
        <a:lstStyle/>
        <a:p>
          <a:endParaRPr lang="en-US"/>
        </a:p>
      </dgm:t>
    </dgm:pt>
    <dgm:pt modelId="{D225C5EA-3AF6-4095-9A28-F671B106603F}">
      <dgm:prSet phldrT="[Text]" custT="1"/>
      <dgm:spPr/>
      <dgm:t>
        <a:bodyPr/>
        <a:lstStyle/>
        <a:p>
          <a:r>
            <a:rPr lang="en-US" sz="1100" dirty="0">
              <a:solidFill>
                <a:schemeClr val="tx1"/>
              </a:solidFill>
            </a:rPr>
            <a:t>Validation window</a:t>
          </a:r>
        </a:p>
      </dgm:t>
    </dgm:pt>
    <dgm:pt modelId="{1EC4E582-1F78-41B1-AE25-DDC97D2DBB97}" type="parTrans" cxnId="{40447897-2EA6-4B22-B7E7-1D995161C500}">
      <dgm:prSet/>
      <dgm:spPr/>
      <dgm:t>
        <a:bodyPr/>
        <a:lstStyle/>
        <a:p>
          <a:endParaRPr lang="en-US"/>
        </a:p>
      </dgm:t>
    </dgm:pt>
    <dgm:pt modelId="{782B6985-4D7E-4A78-BBF1-92CF04398B9F}" type="sibTrans" cxnId="{40447897-2EA6-4B22-B7E7-1D995161C500}">
      <dgm:prSet/>
      <dgm:spPr/>
      <dgm:t>
        <a:bodyPr/>
        <a:lstStyle/>
        <a:p>
          <a:endParaRPr lang="en-US"/>
        </a:p>
      </dgm:t>
    </dgm:pt>
    <dgm:pt modelId="{3D868E1F-025C-4E07-9949-CBE471E81CB4}" type="pres">
      <dgm:prSet presAssocID="{FC0D0163-AF91-4235-9CD6-A31A9A4FF771}" presName="CompostProcess" presStyleCnt="0">
        <dgm:presLayoutVars>
          <dgm:dir/>
          <dgm:resizeHandles val="exact"/>
        </dgm:presLayoutVars>
      </dgm:prSet>
      <dgm:spPr/>
    </dgm:pt>
    <dgm:pt modelId="{06CAC34F-ABC3-45A8-B644-910B9E03BCDC}" type="pres">
      <dgm:prSet presAssocID="{FC0D0163-AF91-4235-9CD6-A31A9A4FF771}" presName="arrow" presStyleLbl="bgShp" presStyleIdx="0" presStyleCnt="1" custLinFactNeighborX="950"/>
      <dgm:spPr>
        <a:solidFill>
          <a:schemeClr val="bg2"/>
        </a:solidFill>
      </dgm:spPr>
    </dgm:pt>
    <dgm:pt modelId="{BBA3E627-9519-44B0-9D94-BE68A0BF0D15}" type="pres">
      <dgm:prSet presAssocID="{FC0D0163-AF91-4235-9CD6-A31A9A4FF771}" presName="linearProcess" presStyleCnt="0"/>
      <dgm:spPr/>
    </dgm:pt>
    <dgm:pt modelId="{E5A80CAF-E39A-4BA2-B079-3AE6D73ACA26}" type="pres">
      <dgm:prSet presAssocID="{D36B45D0-D2E6-4F50-9025-47F676132FEA}" presName="textNode" presStyleLbl="node1" presStyleIdx="0" presStyleCnt="3">
        <dgm:presLayoutVars>
          <dgm:bulletEnabled val="1"/>
        </dgm:presLayoutVars>
      </dgm:prSet>
      <dgm:spPr/>
    </dgm:pt>
    <dgm:pt modelId="{50358772-ECD6-4E80-8419-3C24ECB4581D}" type="pres">
      <dgm:prSet presAssocID="{0B036443-CE99-4817-A1E2-A30586F26C4E}" presName="sibTrans" presStyleCnt="0"/>
      <dgm:spPr/>
    </dgm:pt>
    <dgm:pt modelId="{C9C212CC-D004-4F27-8A03-201A25949D8C}" type="pres">
      <dgm:prSet presAssocID="{1F7BF38F-280E-4CC8-B38D-4728C028F241}" presName="textNode" presStyleLbl="node1" presStyleIdx="1" presStyleCnt="3">
        <dgm:presLayoutVars>
          <dgm:bulletEnabled val="1"/>
        </dgm:presLayoutVars>
      </dgm:prSet>
      <dgm:spPr/>
    </dgm:pt>
    <dgm:pt modelId="{9CC81044-50FE-4E2B-8610-C6229D809AD4}" type="pres">
      <dgm:prSet presAssocID="{92819A6C-B60A-4316-B299-07C3876F1F5C}" presName="sibTrans" presStyleCnt="0"/>
      <dgm:spPr/>
    </dgm:pt>
    <dgm:pt modelId="{C058B713-0808-425C-A9E5-E2279880277F}" type="pres">
      <dgm:prSet presAssocID="{D225C5EA-3AF6-4095-9A28-F671B106603F}" presName="textNode" presStyleLbl="node1" presStyleIdx="2" presStyleCnt="3">
        <dgm:presLayoutVars>
          <dgm:bulletEnabled val="1"/>
        </dgm:presLayoutVars>
      </dgm:prSet>
      <dgm:spPr/>
    </dgm:pt>
  </dgm:ptLst>
  <dgm:cxnLst>
    <dgm:cxn modelId="{72DFB568-5C59-40DF-B407-6EFF01B0DB49}" type="presOf" srcId="{D225C5EA-3AF6-4095-9A28-F671B106603F}" destId="{C058B713-0808-425C-A9E5-E2279880277F}" srcOrd="0" destOrd="0" presId="urn:microsoft.com/office/officeart/2005/8/layout/hProcess9"/>
    <dgm:cxn modelId="{E2CFA06E-B8FB-4C1A-9DE2-E401838488D4}" srcId="{FC0D0163-AF91-4235-9CD6-A31A9A4FF771}" destId="{1F7BF38F-280E-4CC8-B38D-4728C028F241}" srcOrd="1" destOrd="0" parTransId="{1BCA500B-DB08-4D64-8747-E39D13FF0245}" sibTransId="{92819A6C-B60A-4316-B299-07C3876F1F5C}"/>
    <dgm:cxn modelId="{F2FEBA56-5742-4189-94AB-0D1456454082}" type="presOf" srcId="{D36B45D0-D2E6-4F50-9025-47F676132FEA}" destId="{E5A80CAF-E39A-4BA2-B079-3AE6D73ACA26}" srcOrd="0" destOrd="0" presId="urn:microsoft.com/office/officeart/2005/8/layout/hProcess9"/>
    <dgm:cxn modelId="{FED6FB95-77F5-4A3D-98DB-B3A39708A181}" type="presOf" srcId="{FC0D0163-AF91-4235-9CD6-A31A9A4FF771}" destId="{3D868E1F-025C-4E07-9949-CBE471E81CB4}" srcOrd="0" destOrd="0" presId="urn:microsoft.com/office/officeart/2005/8/layout/hProcess9"/>
    <dgm:cxn modelId="{40447897-2EA6-4B22-B7E7-1D995161C500}" srcId="{FC0D0163-AF91-4235-9CD6-A31A9A4FF771}" destId="{D225C5EA-3AF6-4095-9A28-F671B106603F}" srcOrd="2" destOrd="0" parTransId="{1EC4E582-1F78-41B1-AE25-DDC97D2DBB97}" sibTransId="{782B6985-4D7E-4A78-BBF1-92CF04398B9F}"/>
    <dgm:cxn modelId="{59EB23E6-84B7-468B-99D7-0360B5F32ACC}" type="presOf" srcId="{1F7BF38F-280E-4CC8-B38D-4728C028F241}" destId="{C9C212CC-D004-4F27-8A03-201A25949D8C}" srcOrd="0" destOrd="0" presId="urn:microsoft.com/office/officeart/2005/8/layout/hProcess9"/>
    <dgm:cxn modelId="{F19720FA-6186-4E25-ADFE-C633D36ACEA6}" srcId="{FC0D0163-AF91-4235-9CD6-A31A9A4FF771}" destId="{D36B45D0-D2E6-4F50-9025-47F676132FEA}" srcOrd="0" destOrd="0" parTransId="{8AAEA3D3-61CF-419E-8B76-5AB360215C9D}" sibTransId="{0B036443-CE99-4817-A1E2-A30586F26C4E}"/>
    <dgm:cxn modelId="{869B9B8C-16EE-4600-88E4-852DD42D2986}" type="presParOf" srcId="{3D868E1F-025C-4E07-9949-CBE471E81CB4}" destId="{06CAC34F-ABC3-45A8-B644-910B9E03BCDC}" srcOrd="0" destOrd="0" presId="urn:microsoft.com/office/officeart/2005/8/layout/hProcess9"/>
    <dgm:cxn modelId="{83583DC0-CF52-4B96-97C9-EA02CB756EA7}" type="presParOf" srcId="{3D868E1F-025C-4E07-9949-CBE471E81CB4}" destId="{BBA3E627-9519-44B0-9D94-BE68A0BF0D15}" srcOrd="1" destOrd="0" presId="urn:microsoft.com/office/officeart/2005/8/layout/hProcess9"/>
    <dgm:cxn modelId="{F908B4ED-4ACB-4290-8E21-C5049058F5FA}" type="presParOf" srcId="{BBA3E627-9519-44B0-9D94-BE68A0BF0D15}" destId="{E5A80CAF-E39A-4BA2-B079-3AE6D73ACA26}" srcOrd="0" destOrd="0" presId="urn:microsoft.com/office/officeart/2005/8/layout/hProcess9"/>
    <dgm:cxn modelId="{DB7A1F9B-C73D-4CC7-9B1A-EAA015979D74}" type="presParOf" srcId="{BBA3E627-9519-44B0-9D94-BE68A0BF0D15}" destId="{50358772-ECD6-4E80-8419-3C24ECB4581D}" srcOrd="1" destOrd="0" presId="urn:microsoft.com/office/officeart/2005/8/layout/hProcess9"/>
    <dgm:cxn modelId="{D212582E-6C8C-4D91-9AB1-9DFA6679674C}" type="presParOf" srcId="{BBA3E627-9519-44B0-9D94-BE68A0BF0D15}" destId="{C9C212CC-D004-4F27-8A03-201A25949D8C}" srcOrd="2" destOrd="0" presId="urn:microsoft.com/office/officeart/2005/8/layout/hProcess9"/>
    <dgm:cxn modelId="{729F0398-1518-4C57-8F3D-416ED2B70AE7}" type="presParOf" srcId="{BBA3E627-9519-44B0-9D94-BE68A0BF0D15}" destId="{9CC81044-50FE-4E2B-8610-C6229D809AD4}" srcOrd="3" destOrd="0" presId="urn:microsoft.com/office/officeart/2005/8/layout/hProcess9"/>
    <dgm:cxn modelId="{6A9FA448-6B72-485D-99AF-7A2DFEFF046D}" type="presParOf" srcId="{BBA3E627-9519-44B0-9D94-BE68A0BF0D15}" destId="{C058B713-0808-425C-A9E5-E2279880277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D9BB50-5302-4425-AC42-B6410466845B}" type="doc">
      <dgm:prSet loTypeId="urn:microsoft.com/office/officeart/2005/8/layout/hProcess4" loCatId="process" qsTypeId="urn:microsoft.com/office/officeart/2005/8/quickstyle/simple1" qsCatId="simple" csTypeId="urn:microsoft.com/office/officeart/2005/8/colors/accent1_4" csCatId="accent1" phldr="1"/>
      <dgm:spPr/>
      <dgm:t>
        <a:bodyPr/>
        <a:lstStyle/>
        <a:p>
          <a:endParaRPr lang="en-US"/>
        </a:p>
      </dgm:t>
    </dgm:pt>
    <dgm:pt modelId="{CB96914A-B487-49E2-B459-8FCEC79353F6}">
      <dgm:prSet phldrT="[Text]" custT="1"/>
      <dgm:spPr/>
      <dgm:t>
        <a:bodyPr/>
        <a:lstStyle/>
        <a:p>
          <a:r>
            <a:rPr lang="en-US" sz="1400" b="1" kern="1200" dirty="0">
              <a:solidFill>
                <a:schemeClr val="tx1"/>
              </a:solidFill>
              <a:latin typeface="Arial"/>
              <a:ea typeface="+mn-ea"/>
              <a:cs typeface="+mn-cs"/>
            </a:rPr>
            <a:t>Missing imputation</a:t>
          </a:r>
        </a:p>
      </dgm:t>
    </dgm:pt>
    <dgm:pt modelId="{F1DC1DA5-8AE6-4CC7-BF13-D97D4A25A4C8}" type="parTrans" cxnId="{74713757-829C-42F0-BF5A-FBFBFD52168D}">
      <dgm:prSet/>
      <dgm:spPr/>
      <dgm:t>
        <a:bodyPr/>
        <a:lstStyle/>
        <a:p>
          <a:endParaRPr lang="en-US">
            <a:solidFill>
              <a:schemeClr val="accent2">
                <a:lumMod val="50000"/>
              </a:schemeClr>
            </a:solidFill>
          </a:endParaRPr>
        </a:p>
      </dgm:t>
    </dgm:pt>
    <dgm:pt modelId="{09EB015F-82B1-4C95-9165-3D41EA887E98}" type="sibTrans" cxnId="{74713757-829C-42F0-BF5A-FBFBFD52168D}">
      <dgm:prSet/>
      <dgm:spPr/>
      <dgm:t>
        <a:bodyPr/>
        <a:lstStyle/>
        <a:p>
          <a:endParaRPr lang="en-US">
            <a:solidFill>
              <a:schemeClr val="accent2">
                <a:lumMod val="50000"/>
              </a:schemeClr>
            </a:solidFill>
          </a:endParaRPr>
        </a:p>
      </dgm:t>
    </dgm:pt>
    <dgm:pt modelId="{4E9896ED-DC79-4AA5-BE3F-7F8EE0325C0B}">
      <dgm:prSet phldrT="[Text]" custT="1"/>
      <dgm:spPr/>
      <dgm:t>
        <a:bodyPr/>
        <a:lstStyle/>
        <a:p>
          <a:r>
            <a:rPr lang="en-US" sz="1600" dirty="0">
              <a:solidFill>
                <a:schemeClr val="accent2">
                  <a:lumMod val="50000"/>
                </a:schemeClr>
              </a:solidFill>
            </a:rPr>
            <a:t>Regression</a:t>
          </a:r>
        </a:p>
      </dgm:t>
    </dgm:pt>
    <dgm:pt modelId="{812564C9-EE5B-460F-8977-AC60369C71A9}" type="parTrans" cxnId="{2B61F48B-BD91-4BA7-838A-5C169628A6AF}">
      <dgm:prSet/>
      <dgm:spPr/>
      <dgm:t>
        <a:bodyPr/>
        <a:lstStyle/>
        <a:p>
          <a:endParaRPr lang="en-US">
            <a:solidFill>
              <a:schemeClr val="accent2">
                <a:lumMod val="50000"/>
              </a:schemeClr>
            </a:solidFill>
          </a:endParaRPr>
        </a:p>
      </dgm:t>
    </dgm:pt>
    <dgm:pt modelId="{5524210F-DD38-4F9B-85BF-46BBFAFA33EC}" type="sibTrans" cxnId="{2B61F48B-BD91-4BA7-838A-5C169628A6AF}">
      <dgm:prSet/>
      <dgm:spPr/>
      <dgm:t>
        <a:bodyPr/>
        <a:lstStyle/>
        <a:p>
          <a:endParaRPr lang="en-US">
            <a:solidFill>
              <a:schemeClr val="accent2">
                <a:lumMod val="50000"/>
              </a:schemeClr>
            </a:solidFill>
          </a:endParaRPr>
        </a:p>
      </dgm:t>
    </dgm:pt>
    <dgm:pt modelId="{2202636C-8113-44E2-AEB4-F3EE225C315E}">
      <dgm:prSet phldrT="[Text]" custT="1"/>
      <dgm:spPr/>
      <dgm:t>
        <a:bodyPr/>
        <a:lstStyle/>
        <a:p>
          <a:r>
            <a:rPr lang="en-US" sz="1600" dirty="0">
              <a:solidFill>
                <a:schemeClr val="accent2">
                  <a:lumMod val="50000"/>
                </a:schemeClr>
              </a:solidFill>
            </a:rPr>
            <a:t>KNN</a:t>
          </a:r>
        </a:p>
      </dgm:t>
    </dgm:pt>
    <dgm:pt modelId="{49019A61-3AA0-46DA-A19F-33BAD15F9705}" type="parTrans" cxnId="{80429DF0-9FB6-4DBD-A6A5-D14FDD39D774}">
      <dgm:prSet/>
      <dgm:spPr/>
      <dgm:t>
        <a:bodyPr/>
        <a:lstStyle/>
        <a:p>
          <a:endParaRPr lang="en-US">
            <a:solidFill>
              <a:schemeClr val="accent2">
                <a:lumMod val="50000"/>
              </a:schemeClr>
            </a:solidFill>
          </a:endParaRPr>
        </a:p>
      </dgm:t>
    </dgm:pt>
    <dgm:pt modelId="{10E8C6DC-361E-4675-A7A3-3907C2C26E5E}" type="sibTrans" cxnId="{80429DF0-9FB6-4DBD-A6A5-D14FDD39D774}">
      <dgm:prSet/>
      <dgm:spPr/>
      <dgm:t>
        <a:bodyPr/>
        <a:lstStyle/>
        <a:p>
          <a:endParaRPr lang="en-US">
            <a:solidFill>
              <a:schemeClr val="accent2">
                <a:lumMod val="50000"/>
              </a:schemeClr>
            </a:solidFill>
          </a:endParaRPr>
        </a:p>
      </dgm:t>
    </dgm:pt>
    <dgm:pt modelId="{5CFDA82F-A5C9-4182-B9F0-0EB1745038F2}">
      <dgm:prSet phldrT="[Text]" custT="1"/>
      <dgm:spPr/>
      <dgm:t>
        <a:bodyPr/>
        <a:lstStyle/>
        <a:p>
          <a:pPr marL="0" lvl="0" indent="0" algn="ctr" defTabSz="622300">
            <a:lnSpc>
              <a:spcPct val="90000"/>
            </a:lnSpc>
            <a:spcBef>
              <a:spcPct val="0"/>
            </a:spcBef>
            <a:spcAft>
              <a:spcPct val="35000"/>
            </a:spcAft>
            <a:buNone/>
          </a:pPr>
          <a:r>
            <a:rPr lang="en-US" sz="1400" b="1" kern="1200" dirty="0">
              <a:solidFill>
                <a:schemeClr val="accent2">
                  <a:lumMod val="50000"/>
                </a:schemeClr>
              </a:solidFill>
              <a:latin typeface="Arial"/>
              <a:ea typeface="+mn-ea"/>
              <a:cs typeface="+mn-cs"/>
            </a:rPr>
            <a:t>Feature Selection</a:t>
          </a:r>
        </a:p>
      </dgm:t>
    </dgm:pt>
    <dgm:pt modelId="{E37051DF-9835-4F7F-A29F-3A4CC055A6F0}" type="parTrans" cxnId="{B3FDA751-1F6D-4F51-A2A6-CE2E9139184F}">
      <dgm:prSet/>
      <dgm:spPr/>
      <dgm:t>
        <a:bodyPr/>
        <a:lstStyle/>
        <a:p>
          <a:endParaRPr lang="en-US">
            <a:solidFill>
              <a:schemeClr val="accent2">
                <a:lumMod val="50000"/>
              </a:schemeClr>
            </a:solidFill>
          </a:endParaRPr>
        </a:p>
      </dgm:t>
    </dgm:pt>
    <dgm:pt modelId="{0084F201-0157-4744-B614-A9C3C8E6A57A}" type="sibTrans" cxnId="{B3FDA751-1F6D-4F51-A2A6-CE2E9139184F}">
      <dgm:prSet/>
      <dgm:spPr/>
      <dgm:t>
        <a:bodyPr/>
        <a:lstStyle/>
        <a:p>
          <a:endParaRPr lang="en-US">
            <a:solidFill>
              <a:schemeClr val="accent2">
                <a:lumMod val="50000"/>
              </a:schemeClr>
            </a:solidFill>
          </a:endParaRPr>
        </a:p>
      </dgm:t>
    </dgm:pt>
    <dgm:pt modelId="{8A7FF7E1-9CD8-4E65-BC58-10EAF2F7A1DA}">
      <dgm:prSet phldrT="[Text]" custT="1"/>
      <dgm:spPr/>
      <dgm:t>
        <a:bodyPr/>
        <a:lstStyle/>
        <a:p>
          <a:r>
            <a:rPr lang="en-US" sz="1600" dirty="0" err="1">
              <a:solidFill>
                <a:schemeClr val="accent2">
                  <a:lumMod val="50000"/>
                </a:schemeClr>
              </a:solidFill>
            </a:rPr>
            <a:t>WoE</a:t>
          </a:r>
          <a:r>
            <a:rPr lang="en-US" sz="1600" dirty="0">
              <a:solidFill>
                <a:schemeClr val="accent2">
                  <a:lumMod val="50000"/>
                </a:schemeClr>
              </a:solidFill>
            </a:rPr>
            <a:t> and IV</a:t>
          </a:r>
        </a:p>
      </dgm:t>
    </dgm:pt>
    <dgm:pt modelId="{D04C7EC1-9BB1-45D2-A044-BA74EF581C48}" type="parTrans" cxnId="{711FE8B7-EE3A-416F-A347-188ECEFCE6A5}">
      <dgm:prSet/>
      <dgm:spPr/>
      <dgm:t>
        <a:bodyPr/>
        <a:lstStyle/>
        <a:p>
          <a:endParaRPr lang="en-US">
            <a:solidFill>
              <a:schemeClr val="accent2">
                <a:lumMod val="50000"/>
              </a:schemeClr>
            </a:solidFill>
          </a:endParaRPr>
        </a:p>
      </dgm:t>
    </dgm:pt>
    <dgm:pt modelId="{421B32A9-0E4F-4B2C-8D14-F3EC4B5FF64E}" type="sibTrans" cxnId="{711FE8B7-EE3A-416F-A347-188ECEFCE6A5}">
      <dgm:prSet/>
      <dgm:spPr/>
      <dgm:t>
        <a:bodyPr/>
        <a:lstStyle/>
        <a:p>
          <a:endParaRPr lang="en-US">
            <a:solidFill>
              <a:schemeClr val="accent2">
                <a:lumMod val="50000"/>
              </a:schemeClr>
            </a:solidFill>
          </a:endParaRPr>
        </a:p>
      </dgm:t>
    </dgm:pt>
    <dgm:pt modelId="{17D1CAA6-8619-4F35-88FF-59DD8610FDF1}">
      <dgm:prSet phldrT="[Text]" custT="1"/>
      <dgm:spPr/>
      <dgm: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a:t>
          </a:r>
          <a:br>
            <a:rPr lang="en-US" sz="1400" b="1" kern="1200">
              <a:solidFill>
                <a:schemeClr val="accent2">
                  <a:lumMod val="50000"/>
                </a:schemeClr>
              </a:solidFill>
              <a:latin typeface="Arial"/>
              <a:ea typeface="+mn-ea"/>
              <a:cs typeface="+mn-cs"/>
            </a:rPr>
          </a:br>
          <a:r>
            <a:rPr lang="en-US" sz="1400" b="1" kern="1200">
              <a:solidFill>
                <a:schemeClr val="accent2">
                  <a:lumMod val="50000"/>
                </a:schemeClr>
              </a:solidFill>
              <a:latin typeface="Arial"/>
              <a:ea typeface="+mn-ea"/>
              <a:cs typeface="+mn-cs"/>
            </a:rPr>
            <a:t>Build</a:t>
          </a:r>
          <a:endParaRPr lang="en-US" sz="1400" b="1" kern="1200" dirty="0">
            <a:solidFill>
              <a:schemeClr val="accent2">
                <a:lumMod val="50000"/>
              </a:schemeClr>
            </a:solidFill>
            <a:latin typeface="Arial"/>
            <a:ea typeface="+mn-ea"/>
            <a:cs typeface="+mn-cs"/>
          </a:endParaRPr>
        </a:p>
      </dgm:t>
    </dgm:pt>
    <dgm:pt modelId="{EBA8346A-3406-4574-8555-3B00A464C554}" type="parTrans" cxnId="{557D0574-59FC-440B-BE82-2DD24FFD325F}">
      <dgm:prSet/>
      <dgm:spPr/>
      <dgm:t>
        <a:bodyPr/>
        <a:lstStyle/>
        <a:p>
          <a:endParaRPr lang="en-US">
            <a:solidFill>
              <a:schemeClr val="accent2">
                <a:lumMod val="50000"/>
              </a:schemeClr>
            </a:solidFill>
          </a:endParaRPr>
        </a:p>
      </dgm:t>
    </dgm:pt>
    <dgm:pt modelId="{7400BC96-512C-416A-8D97-91F4B8A0C2D1}" type="sibTrans" cxnId="{557D0574-59FC-440B-BE82-2DD24FFD325F}">
      <dgm:prSet/>
      <dgm:spPr/>
      <dgm:t>
        <a:bodyPr/>
        <a:lstStyle/>
        <a:p>
          <a:endParaRPr lang="en-US">
            <a:solidFill>
              <a:schemeClr val="accent2">
                <a:lumMod val="50000"/>
              </a:schemeClr>
            </a:solidFill>
          </a:endParaRPr>
        </a:p>
      </dgm:t>
    </dgm:pt>
    <dgm:pt modelId="{EEFE7339-DDA7-4571-A2D8-58A129444C6F}">
      <dgm:prSet phldrT="[Text]" custT="1"/>
      <dgm:spPr/>
      <dgm:t>
        <a:bodyPr/>
        <a:lstStyle/>
        <a:p>
          <a:r>
            <a:rPr lang="en-US" sz="1600" dirty="0">
              <a:solidFill>
                <a:schemeClr val="accent2">
                  <a:lumMod val="50000"/>
                </a:schemeClr>
              </a:solidFill>
            </a:rPr>
            <a:t>Tree based (DT, RF, GBT)</a:t>
          </a:r>
        </a:p>
      </dgm:t>
    </dgm:pt>
    <dgm:pt modelId="{EB4A2EEC-798D-4C1D-A7C3-4E03881A3234}" type="parTrans" cxnId="{D5C8D5B3-5B44-460F-BA6E-9434A72C37A3}">
      <dgm:prSet/>
      <dgm:spPr/>
      <dgm:t>
        <a:bodyPr/>
        <a:lstStyle/>
        <a:p>
          <a:endParaRPr lang="en-US">
            <a:solidFill>
              <a:schemeClr val="accent2">
                <a:lumMod val="50000"/>
              </a:schemeClr>
            </a:solidFill>
          </a:endParaRPr>
        </a:p>
      </dgm:t>
    </dgm:pt>
    <dgm:pt modelId="{CA42E307-1EE5-4F45-A2B7-EE9C1059D172}" type="sibTrans" cxnId="{D5C8D5B3-5B44-460F-BA6E-9434A72C37A3}">
      <dgm:prSet/>
      <dgm:spPr/>
      <dgm:t>
        <a:bodyPr/>
        <a:lstStyle/>
        <a:p>
          <a:endParaRPr lang="en-US">
            <a:solidFill>
              <a:schemeClr val="accent2">
                <a:lumMod val="50000"/>
              </a:schemeClr>
            </a:solidFill>
          </a:endParaRPr>
        </a:p>
      </dgm:t>
    </dgm:pt>
    <dgm:pt modelId="{AA653DAA-DFDF-49A0-B67E-D3EA17D36880}">
      <dgm:prSet phldrT="[Text]" custT="1"/>
      <dgm:spPr/>
      <dgm: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Evaluation</a:t>
          </a:r>
          <a:endParaRPr lang="en-US" sz="1400" b="1" kern="1200" dirty="0">
            <a:solidFill>
              <a:schemeClr val="accent2">
                <a:lumMod val="50000"/>
              </a:schemeClr>
            </a:solidFill>
            <a:latin typeface="Arial"/>
            <a:ea typeface="+mn-ea"/>
            <a:cs typeface="+mn-cs"/>
          </a:endParaRPr>
        </a:p>
      </dgm:t>
    </dgm:pt>
    <dgm:pt modelId="{6850442E-B0B1-4AC8-BC5F-BC867E8A5039}" type="parTrans" cxnId="{DC8A070C-CADA-4475-A553-B58F524595D7}">
      <dgm:prSet/>
      <dgm:spPr/>
      <dgm:t>
        <a:bodyPr/>
        <a:lstStyle/>
        <a:p>
          <a:endParaRPr lang="en-US">
            <a:solidFill>
              <a:schemeClr val="accent2">
                <a:lumMod val="50000"/>
              </a:schemeClr>
            </a:solidFill>
          </a:endParaRPr>
        </a:p>
      </dgm:t>
    </dgm:pt>
    <dgm:pt modelId="{6974C4B8-C1C1-4677-93A2-819D8A04466C}" type="sibTrans" cxnId="{DC8A070C-CADA-4475-A553-B58F524595D7}">
      <dgm:prSet/>
      <dgm:spPr/>
      <dgm:t>
        <a:bodyPr/>
        <a:lstStyle/>
        <a:p>
          <a:endParaRPr lang="en-US">
            <a:solidFill>
              <a:schemeClr val="accent2">
                <a:lumMod val="50000"/>
              </a:schemeClr>
            </a:solidFill>
          </a:endParaRPr>
        </a:p>
      </dgm:t>
    </dgm:pt>
    <dgm:pt modelId="{40C8B0DE-3F1F-4D31-9062-540A41D9AFB6}">
      <dgm:prSet phldrT="[Text]" custT="1"/>
      <dgm:spPr/>
      <dgm:t>
        <a:bodyPr/>
        <a:lstStyle/>
        <a:p>
          <a:r>
            <a:rPr lang="en-US" sz="1600" dirty="0">
              <a:solidFill>
                <a:schemeClr val="accent2">
                  <a:lumMod val="50000"/>
                </a:schemeClr>
              </a:solidFill>
            </a:rPr>
            <a:t>K-fold cross validation</a:t>
          </a:r>
        </a:p>
      </dgm:t>
    </dgm:pt>
    <dgm:pt modelId="{C6D41A56-A467-483B-A2CC-29B3537A6DE2}" type="parTrans" cxnId="{56A57381-5011-496E-8F2B-BD96416BCE7C}">
      <dgm:prSet/>
      <dgm:spPr/>
      <dgm:t>
        <a:bodyPr/>
        <a:lstStyle/>
        <a:p>
          <a:endParaRPr lang="en-US">
            <a:solidFill>
              <a:schemeClr val="accent2">
                <a:lumMod val="50000"/>
              </a:schemeClr>
            </a:solidFill>
          </a:endParaRPr>
        </a:p>
      </dgm:t>
    </dgm:pt>
    <dgm:pt modelId="{A6A01EB2-3BE1-4F85-B54E-019477746ABF}" type="sibTrans" cxnId="{56A57381-5011-496E-8F2B-BD96416BCE7C}">
      <dgm:prSet/>
      <dgm:spPr/>
      <dgm:t>
        <a:bodyPr/>
        <a:lstStyle/>
        <a:p>
          <a:endParaRPr lang="en-US">
            <a:solidFill>
              <a:schemeClr val="accent2">
                <a:lumMod val="50000"/>
              </a:schemeClr>
            </a:solidFill>
          </a:endParaRPr>
        </a:p>
      </dgm:t>
    </dgm:pt>
    <dgm:pt modelId="{D3723300-7758-4A5F-9D1E-B5372A02BED1}">
      <dgm:prSet phldrT="[Text]" custT="1"/>
      <dgm:spPr/>
      <dgm:t>
        <a:bodyPr/>
        <a:lstStyle/>
        <a:p>
          <a:r>
            <a:rPr lang="en-US" sz="1600" dirty="0">
              <a:solidFill>
                <a:schemeClr val="accent2">
                  <a:lumMod val="50000"/>
                </a:schemeClr>
              </a:solidFill>
            </a:rPr>
            <a:t>ROC curve</a:t>
          </a:r>
        </a:p>
      </dgm:t>
    </dgm:pt>
    <dgm:pt modelId="{45D4B5FE-5207-450C-92D7-138D6C45AAF0}" type="parTrans" cxnId="{A98D7A00-163B-41E2-B0E3-A7B6A0F2306D}">
      <dgm:prSet/>
      <dgm:spPr/>
      <dgm:t>
        <a:bodyPr/>
        <a:lstStyle/>
        <a:p>
          <a:endParaRPr lang="en-US">
            <a:solidFill>
              <a:schemeClr val="accent2">
                <a:lumMod val="50000"/>
              </a:schemeClr>
            </a:solidFill>
          </a:endParaRPr>
        </a:p>
      </dgm:t>
    </dgm:pt>
    <dgm:pt modelId="{A992ABEC-BC7E-4422-A306-EA84FC8806DD}" type="sibTrans" cxnId="{A98D7A00-163B-41E2-B0E3-A7B6A0F2306D}">
      <dgm:prSet/>
      <dgm:spPr/>
      <dgm:t>
        <a:bodyPr/>
        <a:lstStyle/>
        <a:p>
          <a:endParaRPr lang="en-US">
            <a:solidFill>
              <a:schemeClr val="accent2">
                <a:lumMod val="50000"/>
              </a:schemeClr>
            </a:solidFill>
          </a:endParaRPr>
        </a:p>
      </dgm:t>
    </dgm:pt>
    <dgm:pt modelId="{A8F1DD1F-1BE1-4346-9281-E43900012E08}">
      <dgm:prSet phldrT="[Text]" custT="1"/>
      <dgm:spPr/>
      <dgm:t>
        <a:bodyPr/>
        <a:lstStyle/>
        <a:p>
          <a:r>
            <a:rPr lang="en-US" sz="1600" dirty="0">
              <a:solidFill>
                <a:schemeClr val="accent2">
                  <a:lumMod val="50000"/>
                </a:schemeClr>
              </a:solidFill>
            </a:rPr>
            <a:t>Feature Imp</a:t>
          </a:r>
        </a:p>
      </dgm:t>
    </dgm:pt>
    <dgm:pt modelId="{5B3CC2EB-4FCC-425A-87D3-DCCE012D3A8D}" type="parTrans" cxnId="{7AC1DC01-C348-46AA-9CD2-8C4D82098C07}">
      <dgm:prSet/>
      <dgm:spPr/>
      <dgm:t>
        <a:bodyPr/>
        <a:lstStyle/>
        <a:p>
          <a:endParaRPr lang="en-US"/>
        </a:p>
      </dgm:t>
    </dgm:pt>
    <dgm:pt modelId="{9A80DBC2-79AF-4C40-A9FD-CDA4A1A7E8A9}" type="sibTrans" cxnId="{7AC1DC01-C348-46AA-9CD2-8C4D82098C07}">
      <dgm:prSet/>
      <dgm:spPr/>
      <dgm:t>
        <a:bodyPr/>
        <a:lstStyle/>
        <a:p>
          <a:endParaRPr lang="en-US"/>
        </a:p>
      </dgm:t>
    </dgm:pt>
    <dgm:pt modelId="{81FFAD72-7888-4FF7-9A10-D88DCE3F2429}">
      <dgm:prSet phldrT="[Text]" custT="1"/>
      <dgm:spPr/>
      <dgm:t>
        <a:bodyPr/>
        <a:lstStyle/>
        <a:p>
          <a:r>
            <a:rPr lang="en-US" sz="1600" dirty="0">
              <a:solidFill>
                <a:schemeClr val="accent2">
                  <a:lumMod val="50000"/>
                </a:schemeClr>
              </a:solidFill>
            </a:rPr>
            <a:t>RFE</a:t>
          </a:r>
        </a:p>
      </dgm:t>
    </dgm:pt>
    <dgm:pt modelId="{8173D92A-FBBD-486A-A04D-BD1A3C18DDF2}" type="parTrans" cxnId="{C698C366-0508-49CE-A8C7-F9BBCB00A4A9}">
      <dgm:prSet/>
      <dgm:spPr/>
      <dgm:t>
        <a:bodyPr/>
        <a:lstStyle/>
        <a:p>
          <a:endParaRPr lang="en-US"/>
        </a:p>
      </dgm:t>
    </dgm:pt>
    <dgm:pt modelId="{3CFEBD99-123F-493C-8502-C3AC23EC65AC}" type="sibTrans" cxnId="{C698C366-0508-49CE-A8C7-F9BBCB00A4A9}">
      <dgm:prSet/>
      <dgm:spPr/>
      <dgm:t>
        <a:bodyPr/>
        <a:lstStyle/>
        <a:p>
          <a:endParaRPr lang="en-US"/>
        </a:p>
      </dgm:t>
    </dgm:pt>
    <dgm:pt modelId="{A28F8501-BA85-468C-B561-477626A81584}">
      <dgm:prSet phldrT="[Text]" custT="1"/>
      <dgm:spPr/>
      <dgm:t>
        <a:bodyPr/>
        <a:lstStyle/>
        <a:p>
          <a:r>
            <a:rPr lang="en-US" sz="1600" dirty="0">
              <a:solidFill>
                <a:schemeClr val="accent2">
                  <a:lumMod val="50000"/>
                </a:schemeClr>
              </a:solidFill>
            </a:rPr>
            <a:t>Mean/Median</a:t>
          </a:r>
        </a:p>
      </dgm:t>
    </dgm:pt>
    <dgm:pt modelId="{EB5156DC-8376-43C4-B374-5687564EE106}" type="parTrans" cxnId="{5A5A2C08-3175-4917-B585-6AFA3179F495}">
      <dgm:prSet/>
      <dgm:spPr/>
      <dgm:t>
        <a:bodyPr/>
        <a:lstStyle/>
        <a:p>
          <a:endParaRPr lang="en-US"/>
        </a:p>
      </dgm:t>
    </dgm:pt>
    <dgm:pt modelId="{ADAF3B8C-6896-44EC-9D1B-A84C01474CEF}" type="sibTrans" cxnId="{5A5A2C08-3175-4917-B585-6AFA3179F495}">
      <dgm:prSet/>
      <dgm:spPr/>
      <dgm:t>
        <a:bodyPr/>
        <a:lstStyle/>
        <a:p>
          <a:endParaRPr lang="en-US"/>
        </a:p>
      </dgm:t>
    </dgm:pt>
    <dgm:pt modelId="{92163B3C-3B64-41FC-B69E-A90062EE4DEF}">
      <dgm:prSet phldrT="[Text]" custT="1"/>
      <dgm:spPr/>
      <dgm:t>
        <a:bodyPr/>
        <a:lstStyle/>
        <a:p>
          <a:r>
            <a:rPr lang="en-US" sz="1600" dirty="0">
              <a:solidFill>
                <a:schemeClr val="accent2">
                  <a:lumMod val="50000"/>
                </a:schemeClr>
              </a:solidFill>
            </a:rPr>
            <a:t>Others (SVM, NN, NB)</a:t>
          </a:r>
        </a:p>
      </dgm:t>
    </dgm:pt>
    <dgm:pt modelId="{B8A8DC96-D3BB-4E8E-8764-7B1D2AC55FF6}" type="parTrans" cxnId="{E667A892-FCC5-4753-9B6C-5F698555C461}">
      <dgm:prSet/>
      <dgm:spPr/>
      <dgm:t>
        <a:bodyPr/>
        <a:lstStyle/>
        <a:p>
          <a:endParaRPr lang="en-US"/>
        </a:p>
      </dgm:t>
    </dgm:pt>
    <dgm:pt modelId="{251F8575-5D75-4EA0-B5B7-8814ADB12E17}" type="sibTrans" cxnId="{E667A892-FCC5-4753-9B6C-5F698555C461}">
      <dgm:prSet/>
      <dgm:spPr/>
      <dgm:t>
        <a:bodyPr/>
        <a:lstStyle/>
        <a:p>
          <a:endParaRPr lang="en-US"/>
        </a:p>
      </dgm:t>
    </dgm:pt>
    <dgm:pt modelId="{F1A61F1C-51C2-480B-BB17-EA36CBD5AAB6}" type="pres">
      <dgm:prSet presAssocID="{FFD9BB50-5302-4425-AC42-B6410466845B}" presName="Name0" presStyleCnt="0">
        <dgm:presLayoutVars>
          <dgm:dir/>
          <dgm:animLvl val="lvl"/>
          <dgm:resizeHandles val="exact"/>
        </dgm:presLayoutVars>
      </dgm:prSet>
      <dgm:spPr/>
    </dgm:pt>
    <dgm:pt modelId="{E3543D42-5150-461C-A93D-9C18D9576CB5}" type="pres">
      <dgm:prSet presAssocID="{FFD9BB50-5302-4425-AC42-B6410466845B}" presName="tSp" presStyleCnt="0"/>
      <dgm:spPr/>
    </dgm:pt>
    <dgm:pt modelId="{D7604FC2-D848-4F55-94F2-9FC1159D0147}" type="pres">
      <dgm:prSet presAssocID="{FFD9BB50-5302-4425-AC42-B6410466845B}" presName="bSp" presStyleCnt="0"/>
      <dgm:spPr/>
    </dgm:pt>
    <dgm:pt modelId="{EDEE298D-25FF-479E-85F1-2DEDBD83DFBA}" type="pres">
      <dgm:prSet presAssocID="{FFD9BB50-5302-4425-AC42-B6410466845B}" presName="process" presStyleCnt="0"/>
      <dgm:spPr/>
    </dgm:pt>
    <dgm:pt modelId="{ABE5CA32-6B03-474F-8D53-991206E4D08C}" type="pres">
      <dgm:prSet presAssocID="{CB96914A-B487-49E2-B459-8FCEC79353F6}" presName="composite1" presStyleCnt="0"/>
      <dgm:spPr/>
    </dgm:pt>
    <dgm:pt modelId="{C16220A4-8DD1-49D9-9DE7-C9B42EAB964B}" type="pres">
      <dgm:prSet presAssocID="{CB96914A-B487-49E2-B459-8FCEC79353F6}" presName="dummyNode1" presStyleLbl="node1" presStyleIdx="0" presStyleCnt="4"/>
      <dgm:spPr/>
    </dgm:pt>
    <dgm:pt modelId="{108DC851-0E23-44A7-A13C-46A1CC00351C}" type="pres">
      <dgm:prSet presAssocID="{CB96914A-B487-49E2-B459-8FCEC79353F6}" presName="childNode1" presStyleLbl="bgAcc1" presStyleIdx="0" presStyleCnt="4" custScaleX="111415" custLinFactNeighborX="704">
        <dgm:presLayoutVars>
          <dgm:bulletEnabled val="1"/>
        </dgm:presLayoutVars>
      </dgm:prSet>
      <dgm:spPr/>
    </dgm:pt>
    <dgm:pt modelId="{E6E31BD1-1C4E-4064-9158-9BE3D1B2E613}" type="pres">
      <dgm:prSet presAssocID="{CB96914A-B487-49E2-B459-8FCEC79353F6}" presName="childNode1tx" presStyleLbl="bgAcc1" presStyleIdx="0" presStyleCnt="4">
        <dgm:presLayoutVars>
          <dgm:bulletEnabled val="1"/>
        </dgm:presLayoutVars>
      </dgm:prSet>
      <dgm:spPr/>
    </dgm:pt>
    <dgm:pt modelId="{9DE938A2-D8F8-44C6-9850-F0D1CC183E5D}" type="pres">
      <dgm:prSet presAssocID="{CB96914A-B487-49E2-B459-8FCEC79353F6}" presName="parentNode1" presStyleLbl="node1" presStyleIdx="0" presStyleCnt="4">
        <dgm:presLayoutVars>
          <dgm:chMax val="1"/>
          <dgm:bulletEnabled val="1"/>
        </dgm:presLayoutVars>
      </dgm:prSet>
      <dgm:spPr/>
    </dgm:pt>
    <dgm:pt modelId="{1431D71D-B696-433E-9BC0-39AFF15F3567}" type="pres">
      <dgm:prSet presAssocID="{CB96914A-B487-49E2-B459-8FCEC79353F6}" presName="connSite1" presStyleCnt="0"/>
      <dgm:spPr/>
    </dgm:pt>
    <dgm:pt modelId="{B96BC805-928B-495F-B1C9-203C45250EFE}" type="pres">
      <dgm:prSet presAssocID="{09EB015F-82B1-4C95-9165-3D41EA887E98}" presName="Name9" presStyleLbl="sibTrans2D1" presStyleIdx="0" presStyleCnt="3"/>
      <dgm:spPr/>
    </dgm:pt>
    <dgm:pt modelId="{6720DC05-DDF8-48C6-80A8-5078007D10A8}" type="pres">
      <dgm:prSet presAssocID="{5CFDA82F-A5C9-4182-B9F0-0EB1745038F2}" presName="composite2" presStyleCnt="0"/>
      <dgm:spPr/>
    </dgm:pt>
    <dgm:pt modelId="{EB9F7B28-61A0-4F1E-84E6-457A83E8812F}" type="pres">
      <dgm:prSet presAssocID="{5CFDA82F-A5C9-4182-B9F0-0EB1745038F2}" presName="dummyNode2" presStyleLbl="node1" presStyleIdx="0" presStyleCnt="4"/>
      <dgm:spPr/>
    </dgm:pt>
    <dgm:pt modelId="{B8E10792-DD69-4FF6-9FF5-89C1CFA30CE3}" type="pres">
      <dgm:prSet presAssocID="{5CFDA82F-A5C9-4182-B9F0-0EB1745038F2}" presName="childNode2" presStyleLbl="bgAcc1" presStyleIdx="1" presStyleCnt="4" custLinFactNeighborX="704">
        <dgm:presLayoutVars>
          <dgm:bulletEnabled val="1"/>
        </dgm:presLayoutVars>
      </dgm:prSet>
      <dgm:spPr/>
    </dgm:pt>
    <dgm:pt modelId="{6B02B6BD-3454-42CB-8E64-785DA8D5C6E4}" type="pres">
      <dgm:prSet presAssocID="{5CFDA82F-A5C9-4182-B9F0-0EB1745038F2}" presName="childNode2tx" presStyleLbl="bgAcc1" presStyleIdx="1" presStyleCnt="4">
        <dgm:presLayoutVars>
          <dgm:bulletEnabled val="1"/>
        </dgm:presLayoutVars>
      </dgm:prSet>
      <dgm:spPr/>
    </dgm:pt>
    <dgm:pt modelId="{8E661E16-C3F2-433F-8E9E-87EBB4FC0626}" type="pres">
      <dgm:prSet presAssocID="{5CFDA82F-A5C9-4182-B9F0-0EB1745038F2}" presName="parentNode2" presStyleLbl="node1" presStyleIdx="1" presStyleCnt="4">
        <dgm:presLayoutVars>
          <dgm:chMax val="0"/>
          <dgm:bulletEnabled val="1"/>
        </dgm:presLayoutVars>
      </dgm:prSet>
      <dgm:spPr/>
    </dgm:pt>
    <dgm:pt modelId="{01D4D0F3-0F34-4DE8-B407-8C761C17E44E}" type="pres">
      <dgm:prSet presAssocID="{5CFDA82F-A5C9-4182-B9F0-0EB1745038F2}" presName="connSite2" presStyleCnt="0"/>
      <dgm:spPr/>
    </dgm:pt>
    <dgm:pt modelId="{B3FC0A4C-DE67-405A-A1C3-184BD87ACEC6}" type="pres">
      <dgm:prSet presAssocID="{0084F201-0157-4744-B614-A9C3C8E6A57A}" presName="Name18" presStyleLbl="sibTrans2D1" presStyleIdx="1" presStyleCnt="3"/>
      <dgm:spPr/>
    </dgm:pt>
    <dgm:pt modelId="{1CDADC95-E542-40FD-A2F0-ADE00EC01134}" type="pres">
      <dgm:prSet presAssocID="{17D1CAA6-8619-4F35-88FF-59DD8610FDF1}" presName="composite1" presStyleCnt="0"/>
      <dgm:spPr/>
    </dgm:pt>
    <dgm:pt modelId="{B09F79BE-B4F2-4626-94AD-BB49A213B0C3}" type="pres">
      <dgm:prSet presAssocID="{17D1CAA6-8619-4F35-88FF-59DD8610FDF1}" presName="dummyNode1" presStyleLbl="node1" presStyleIdx="1" presStyleCnt="4"/>
      <dgm:spPr/>
    </dgm:pt>
    <dgm:pt modelId="{B54AB60E-ADA3-44A2-9F11-6F04D474E31E}" type="pres">
      <dgm:prSet presAssocID="{17D1CAA6-8619-4F35-88FF-59DD8610FDF1}" presName="childNode1" presStyleLbl="bgAcc1" presStyleIdx="2" presStyleCnt="4" custLinFactNeighborX="1408">
        <dgm:presLayoutVars>
          <dgm:bulletEnabled val="1"/>
        </dgm:presLayoutVars>
      </dgm:prSet>
      <dgm:spPr/>
    </dgm:pt>
    <dgm:pt modelId="{A877B50F-10A4-4C2E-A92E-9002D8311732}" type="pres">
      <dgm:prSet presAssocID="{17D1CAA6-8619-4F35-88FF-59DD8610FDF1}" presName="childNode1tx" presStyleLbl="bgAcc1" presStyleIdx="2" presStyleCnt="4">
        <dgm:presLayoutVars>
          <dgm:bulletEnabled val="1"/>
        </dgm:presLayoutVars>
      </dgm:prSet>
      <dgm:spPr/>
    </dgm:pt>
    <dgm:pt modelId="{1D3F24CA-34D4-4E03-9F7D-32855EBF8846}" type="pres">
      <dgm:prSet presAssocID="{17D1CAA6-8619-4F35-88FF-59DD8610FDF1}" presName="parentNode1" presStyleLbl="node1" presStyleIdx="2" presStyleCnt="4">
        <dgm:presLayoutVars>
          <dgm:chMax val="1"/>
          <dgm:bulletEnabled val="1"/>
        </dgm:presLayoutVars>
      </dgm:prSet>
      <dgm:spPr/>
    </dgm:pt>
    <dgm:pt modelId="{1CAE3078-5538-4D6E-B66F-67457A0CEDB7}" type="pres">
      <dgm:prSet presAssocID="{17D1CAA6-8619-4F35-88FF-59DD8610FDF1}" presName="connSite1" presStyleCnt="0"/>
      <dgm:spPr/>
    </dgm:pt>
    <dgm:pt modelId="{549CF777-7953-46CA-8C9D-F4448476FA49}" type="pres">
      <dgm:prSet presAssocID="{7400BC96-512C-416A-8D97-91F4B8A0C2D1}" presName="Name9" presStyleLbl="sibTrans2D1" presStyleIdx="2" presStyleCnt="3"/>
      <dgm:spPr/>
    </dgm:pt>
    <dgm:pt modelId="{CF3C58F3-A38E-46B5-8E74-C77C3CC58CC4}" type="pres">
      <dgm:prSet presAssocID="{AA653DAA-DFDF-49A0-B67E-D3EA17D36880}" presName="composite2" presStyleCnt="0"/>
      <dgm:spPr/>
    </dgm:pt>
    <dgm:pt modelId="{BDCB3B5B-BFFD-4C90-AD30-57FDA93BBDDF}" type="pres">
      <dgm:prSet presAssocID="{AA653DAA-DFDF-49A0-B67E-D3EA17D36880}" presName="dummyNode2" presStyleLbl="node1" presStyleIdx="2" presStyleCnt="4"/>
      <dgm:spPr/>
    </dgm:pt>
    <dgm:pt modelId="{ABA8C2F7-DAD2-4B75-BAAF-1F2D6D20DF1E}" type="pres">
      <dgm:prSet presAssocID="{AA653DAA-DFDF-49A0-B67E-D3EA17D36880}" presName="childNode2" presStyleLbl="bgAcc1" presStyleIdx="3" presStyleCnt="4">
        <dgm:presLayoutVars>
          <dgm:bulletEnabled val="1"/>
        </dgm:presLayoutVars>
      </dgm:prSet>
      <dgm:spPr/>
    </dgm:pt>
    <dgm:pt modelId="{ADC41329-CD46-41E4-ABBE-02F175B71DE6}" type="pres">
      <dgm:prSet presAssocID="{AA653DAA-DFDF-49A0-B67E-D3EA17D36880}" presName="childNode2tx" presStyleLbl="bgAcc1" presStyleIdx="3" presStyleCnt="4">
        <dgm:presLayoutVars>
          <dgm:bulletEnabled val="1"/>
        </dgm:presLayoutVars>
      </dgm:prSet>
      <dgm:spPr/>
    </dgm:pt>
    <dgm:pt modelId="{8FCE130B-C36F-45AE-8859-B3E3FBC22ED0}" type="pres">
      <dgm:prSet presAssocID="{AA653DAA-DFDF-49A0-B67E-D3EA17D36880}" presName="parentNode2" presStyleLbl="node1" presStyleIdx="3" presStyleCnt="4">
        <dgm:presLayoutVars>
          <dgm:chMax val="0"/>
          <dgm:bulletEnabled val="1"/>
        </dgm:presLayoutVars>
      </dgm:prSet>
      <dgm:spPr/>
    </dgm:pt>
    <dgm:pt modelId="{2AC4D576-D5E5-4168-BA3E-F26D3ACBEDC7}" type="pres">
      <dgm:prSet presAssocID="{AA653DAA-DFDF-49A0-B67E-D3EA17D36880}" presName="connSite2" presStyleCnt="0"/>
      <dgm:spPr/>
    </dgm:pt>
  </dgm:ptLst>
  <dgm:cxnLst>
    <dgm:cxn modelId="{A98D7A00-163B-41E2-B0E3-A7B6A0F2306D}" srcId="{AA653DAA-DFDF-49A0-B67E-D3EA17D36880}" destId="{D3723300-7758-4A5F-9D1E-B5372A02BED1}" srcOrd="1" destOrd="0" parTransId="{45D4B5FE-5207-450C-92D7-138D6C45AAF0}" sibTransId="{A992ABEC-BC7E-4422-A306-EA84FC8806DD}"/>
    <dgm:cxn modelId="{7AC1DC01-C348-46AA-9CD2-8C4D82098C07}" srcId="{5CFDA82F-A5C9-4182-B9F0-0EB1745038F2}" destId="{A8F1DD1F-1BE1-4346-9281-E43900012E08}" srcOrd="0" destOrd="0" parTransId="{5B3CC2EB-4FCC-425A-87D3-DCCE012D3A8D}" sibTransId="{9A80DBC2-79AF-4C40-A9FD-CDA4A1A7E8A9}"/>
    <dgm:cxn modelId="{B59EDB02-30A3-4656-B3B2-F5931E50A08E}" type="presOf" srcId="{81FFAD72-7888-4FF7-9A10-D88DCE3F2429}" destId="{B8E10792-DD69-4FF6-9FF5-89C1CFA30CE3}" srcOrd="0" destOrd="1" presId="urn:microsoft.com/office/officeart/2005/8/layout/hProcess4"/>
    <dgm:cxn modelId="{5A5A2C08-3175-4917-B585-6AFA3179F495}" srcId="{CB96914A-B487-49E2-B459-8FCEC79353F6}" destId="{A28F8501-BA85-468C-B561-477626A81584}" srcOrd="0" destOrd="0" parTransId="{EB5156DC-8376-43C4-B374-5687564EE106}" sibTransId="{ADAF3B8C-6896-44EC-9D1B-A84C01474CEF}"/>
    <dgm:cxn modelId="{92714D0A-1696-47AC-BD05-83E8CCEA76A8}" type="presOf" srcId="{D3723300-7758-4A5F-9D1E-B5372A02BED1}" destId="{ABA8C2F7-DAD2-4B75-BAAF-1F2D6D20DF1E}" srcOrd="0" destOrd="1" presId="urn:microsoft.com/office/officeart/2005/8/layout/hProcess4"/>
    <dgm:cxn modelId="{DC8A070C-CADA-4475-A553-B58F524595D7}" srcId="{FFD9BB50-5302-4425-AC42-B6410466845B}" destId="{AA653DAA-DFDF-49A0-B67E-D3EA17D36880}" srcOrd="3" destOrd="0" parTransId="{6850442E-B0B1-4AC8-BC5F-BC867E8A5039}" sibTransId="{6974C4B8-C1C1-4677-93A2-819D8A04466C}"/>
    <dgm:cxn modelId="{2D6CCF0C-D52A-4282-9D5D-D708F0F5B61F}" type="presOf" srcId="{4E9896ED-DC79-4AA5-BE3F-7F8EE0325C0B}" destId="{108DC851-0E23-44A7-A13C-46A1CC00351C}" srcOrd="0" destOrd="1" presId="urn:microsoft.com/office/officeart/2005/8/layout/hProcess4"/>
    <dgm:cxn modelId="{F6629B14-2100-4879-B327-DF1B84D1DD0D}" type="presOf" srcId="{A28F8501-BA85-468C-B561-477626A81584}" destId="{E6E31BD1-1C4E-4064-9158-9BE3D1B2E613}" srcOrd="1" destOrd="0" presId="urn:microsoft.com/office/officeart/2005/8/layout/hProcess4"/>
    <dgm:cxn modelId="{31D4EC17-B453-4CBA-8A35-6D721BE1EE3E}" type="presOf" srcId="{5CFDA82F-A5C9-4182-B9F0-0EB1745038F2}" destId="{8E661E16-C3F2-433F-8E9E-87EBB4FC0626}" srcOrd="0" destOrd="0" presId="urn:microsoft.com/office/officeart/2005/8/layout/hProcess4"/>
    <dgm:cxn modelId="{ECC30A25-7723-4E48-BA89-AE95388B819C}" type="presOf" srcId="{7400BC96-512C-416A-8D97-91F4B8A0C2D1}" destId="{549CF777-7953-46CA-8C9D-F4448476FA49}" srcOrd="0" destOrd="0" presId="urn:microsoft.com/office/officeart/2005/8/layout/hProcess4"/>
    <dgm:cxn modelId="{C3AA042F-342D-4DB1-AAF2-62F216DA3EDF}" type="presOf" srcId="{92163B3C-3B64-41FC-B69E-A90062EE4DEF}" destId="{B54AB60E-ADA3-44A2-9F11-6F04D474E31E}" srcOrd="0" destOrd="1" presId="urn:microsoft.com/office/officeart/2005/8/layout/hProcess4"/>
    <dgm:cxn modelId="{3032F65D-96BB-4ADD-AA01-B93516B73440}" type="presOf" srcId="{2202636C-8113-44E2-AEB4-F3EE225C315E}" destId="{108DC851-0E23-44A7-A13C-46A1CC00351C}" srcOrd="0" destOrd="2" presId="urn:microsoft.com/office/officeart/2005/8/layout/hProcess4"/>
    <dgm:cxn modelId="{6B7C2344-BFA3-4ED1-A3C0-B6BE80646C5C}" type="presOf" srcId="{8A7FF7E1-9CD8-4E65-BC58-10EAF2F7A1DA}" destId="{6B02B6BD-3454-42CB-8E64-785DA8D5C6E4}" srcOrd="1" destOrd="2" presId="urn:microsoft.com/office/officeart/2005/8/layout/hProcess4"/>
    <dgm:cxn modelId="{A6C0CF44-ED52-4527-92C7-B9C28A0DF89E}" type="presOf" srcId="{CB96914A-B487-49E2-B459-8FCEC79353F6}" destId="{9DE938A2-D8F8-44C6-9850-F0D1CC183E5D}" srcOrd="0" destOrd="0" presId="urn:microsoft.com/office/officeart/2005/8/layout/hProcess4"/>
    <dgm:cxn modelId="{C698C366-0508-49CE-A8C7-F9BBCB00A4A9}" srcId="{5CFDA82F-A5C9-4182-B9F0-0EB1745038F2}" destId="{81FFAD72-7888-4FF7-9A10-D88DCE3F2429}" srcOrd="1" destOrd="0" parTransId="{8173D92A-FBBD-486A-A04D-BD1A3C18DDF2}" sibTransId="{3CFEBD99-123F-493C-8502-C3AC23EC65AC}"/>
    <dgm:cxn modelId="{7F253C6A-FFC6-4796-B725-A585294966EB}" type="presOf" srcId="{AA653DAA-DFDF-49A0-B67E-D3EA17D36880}" destId="{8FCE130B-C36F-45AE-8859-B3E3FBC22ED0}" srcOrd="0" destOrd="0" presId="urn:microsoft.com/office/officeart/2005/8/layout/hProcess4"/>
    <dgm:cxn modelId="{2D233F4C-C118-4AF1-B3D5-581D2968EA90}" type="presOf" srcId="{A28F8501-BA85-468C-B561-477626A81584}" destId="{108DC851-0E23-44A7-A13C-46A1CC00351C}" srcOrd="0" destOrd="0" presId="urn:microsoft.com/office/officeart/2005/8/layout/hProcess4"/>
    <dgm:cxn modelId="{0BCB0F4F-A316-410D-9DAC-4FBADDC0D750}" type="presOf" srcId="{17D1CAA6-8619-4F35-88FF-59DD8610FDF1}" destId="{1D3F24CA-34D4-4E03-9F7D-32855EBF8846}" srcOrd="0" destOrd="0" presId="urn:microsoft.com/office/officeart/2005/8/layout/hProcess4"/>
    <dgm:cxn modelId="{F0611D50-1298-4485-A5F4-830CE830070E}" type="presOf" srcId="{D3723300-7758-4A5F-9D1E-B5372A02BED1}" destId="{ADC41329-CD46-41E4-ABBE-02F175B71DE6}" srcOrd="1" destOrd="1" presId="urn:microsoft.com/office/officeart/2005/8/layout/hProcess4"/>
    <dgm:cxn modelId="{C21CE270-712F-4502-AA7A-5533B71F55D1}" type="presOf" srcId="{09EB015F-82B1-4C95-9165-3D41EA887E98}" destId="{B96BC805-928B-495F-B1C9-203C45250EFE}" srcOrd="0" destOrd="0" presId="urn:microsoft.com/office/officeart/2005/8/layout/hProcess4"/>
    <dgm:cxn modelId="{B3FDA751-1F6D-4F51-A2A6-CE2E9139184F}" srcId="{FFD9BB50-5302-4425-AC42-B6410466845B}" destId="{5CFDA82F-A5C9-4182-B9F0-0EB1745038F2}" srcOrd="1" destOrd="0" parTransId="{E37051DF-9835-4F7F-A29F-3A4CC055A6F0}" sibTransId="{0084F201-0157-4744-B614-A9C3C8E6A57A}"/>
    <dgm:cxn modelId="{557D0574-59FC-440B-BE82-2DD24FFD325F}" srcId="{FFD9BB50-5302-4425-AC42-B6410466845B}" destId="{17D1CAA6-8619-4F35-88FF-59DD8610FDF1}" srcOrd="2" destOrd="0" parTransId="{EBA8346A-3406-4574-8555-3B00A464C554}" sibTransId="{7400BC96-512C-416A-8D97-91F4B8A0C2D1}"/>
    <dgm:cxn modelId="{5DC9CD74-1295-4607-9A1C-D8D62B140549}" type="presOf" srcId="{EEFE7339-DDA7-4571-A2D8-58A129444C6F}" destId="{B54AB60E-ADA3-44A2-9F11-6F04D474E31E}" srcOrd="0" destOrd="0" presId="urn:microsoft.com/office/officeart/2005/8/layout/hProcess4"/>
    <dgm:cxn modelId="{74713757-829C-42F0-BF5A-FBFBFD52168D}" srcId="{FFD9BB50-5302-4425-AC42-B6410466845B}" destId="{CB96914A-B487-49E2-B459-8FCEC79353F6}" srcOrd="0" destOrd="0" parTransId="{F1DC1DA5-8AE6-4CC7-BF13-D97D4A25A4C8}" sibTransId="{09EB015F-82B1-4C95-9165-3D41EA887E98}"/>
    <dgm:cxn modelId="{56A57381-5011-496E-8F2B-BD96416BCE7C}" srcId="{AA653DAA-DFDF-49A0-B67E-D3EA17D36880}" destId="{40C8B0DE-3F1F-4D31-9062-540A41D9AFB6}" srcOrd="0" destOrd="0" parTransId="{C6D41A56-A467-483B-A2CC-29B3537A6DE2}" sibTransId="{A6A01EB2-3BE1-4F85-B54E-019477746ABF}"/>
    <dgm:cxn modelId="{2B61F48B-BD91-4BA7-838A-5C169628A6AF}" srcId="{CB96914A-B487-49E2-B459-8FCEC79353F6}" destId="{4E9896ED-DC79-4AA5-BE3F-7F8EE0325C0B}" srcOrd="1" destOrd="0" parTransId="{812564C9-EE5B-460F-8977-AC60369C71A9}" sibTransId="{5524210F-DD38-4F9B-85BF-46BBFAFA33EC}"/>
    <dgm:cxn modelId="{C644FE90-80F7-4010-8545-9C2E2117B548}" type="presOf" srcId="{A8F1DD1F-1BE1-4346-9281-E43900012E08}" destId="{B8E10792-DD69-4FF6-9FF5-89C1CFA30CE3}" srcOrd="0" destOrd="0" presId="urn:microsoft.com/office/officeart/2005/8/layout/hProcess4"/>
    <dgm:cxn modelId="{E667A892-FCC5-4753-9B6C-5F698555C461}" srcId="{17D1CAA6-8619-4F35-88FF-59DD8610FDF1}" destId="{92163B3C-3B64-41FC-B69E-A90062EE4DEF}" srcOrd="1" destOrd="0" parTransId="{B8A8DC96-D3BB-4E8E-8764-7B1D2AC55FF6}" sibTransId="{251F8575-5D75-4EA0-B5B7-8814ADB12E17}"/>
    <dgm:cxn modelId="{80075CA3-8E73-4D19-864A-D9631800E990}" type="presOf" srcId="{40C8B0DE-3F1F-4D31-9062-540A41D9AFB6}" destId="{ADC41329-CD46-41E4-ABBE-02F175B71DE6}" srcOrd="1" destOrd="0" presId="urn:microsoft.com/office/officeart/2005/8/layout/hProcess4"/>
    <dgm:cxn modelId="{3CB8DDA6-2707-49AD-BD22-A7D4FF9C08BB}" type="presOf" srcId="{FFD9BB50-5302-4425-AC42-B6410466845B}" destId="{F1A61F1C-51C2-480B-BB17-EA36CBD5AAB6}" srcOrd="0" destOrd="0" presId="urn:microsoft.com/office/officeart/2005/8/layout/hProcess4"/>
    <dgm:cxn modelId="{D5C8D5B3-5B44-460F-BA6E-9434A72C37A3}" srcId="{17D1CAA6-8619-4F35-88FF-59DD8610FDF1}" destId="{EEFE7339-DDA7-4571-A2D8-58A129444C6F}" srcOrd="0" destOrd="0" parTransId="{EB4A2EEC-798D-4C1D-A7C3-4E03881A3234}" sibTransId="{CA42E307-1EE5-4F45-A2B7-EE9C1059D172}"/>
    <dgm:cxn modelId="{451767B7-DA34-4D16-82AF-DC73D26EA1CC}" type="presOf" srcId="{0084F201-0157-4744-B614-A9C3C8E6A57A}" destId="{B3FC0A4C-DE67-405A-A1C3-184BD87ACEC6}" srcOrd="0" destOrd="0" presId="urn:microsoft.com/office/officeart/2005/8/layout/hProcess4"/>
    <dgm:cxn modelId="{711FE8B7-EE3A-416F-A347-188ECEFCE6A5}" srcId="{5CFDA82F-A5C9-4182-B9F0-0EB1745038F2}" destId="{8A7FF7E1-9CD8-4E65-BC58-10EAF2F7A1DA}" srcOrd="2" destOrd="0" parTransId="{D04C7EC1-9BB1-45D2-A044-BA74EF581C48}" sibTransId="{421B32A9-0E4F-4B2C-8D14-F3EC4B5FF64E}"/>
    <dgm:cxn modelId="{D8C9AABA-140B-4100-8475-B261BEEC4464}" type="presOf" srcId="{2202636C-8113-44E2-AEB4-F3EE225C315E}" destId="{E6E31BD1-1C4E-4064-9158-9BE3D1B2E613}" srcOrd="1" destOrd="2" presId="urn:microsoft.com/office/officeart/2005/8/layout/hProcess4"/>
    <dgm:cxn modelId="{64A37EC1-7A4B-4455-914E-67C599F4F722}" type="presOf" srcId="{8A7FF7E1-9CD8-4E65-BC58-10EAF2F7A1DA}" destId="{B8E10792-DD69-4FF6-9FF5-89C1CFA30CE3}" srcOrd="0" destOrd="2" presId="urn:microsoft.com/office/officeart/2005/8/layout/hProcess4"/>
    <dgm:cxn modelId="{C554F3C7-4517-4763-9A50-F55F7CD533D8}" type="presOf" srcId="{A8F1DD1F-1BE1-4346-9281-E43900012E08}" destId="{6B02B6BD-3454-42CB-8E64-785DA8D5C6E4}" srcOrd="1" destOrd="0" presId="urn:microsoft.com/office/officeart/2005/8/layout/hProcess4"/>
    <dgm:cxn modelId="{BB24A8D2-9C6F-465F-95EA-7B4F117BBF9D}" type="presOf" srcId="{EEFE7339-DDA7-4571-A2D8-58A129444C6F}" destId="{A877B50F-10A4-4C2E-A92E-9002D8311732}" srcOrd="1" destOrd="0" presId="urn:microsoft.com/office/officeart/2005/8/layout/hProcess4"/>
    <dgm:cxn modelId="{F33A4ED3-6AB1-4FD4-80C2-801B1328B921}" type="presOf" srcId="{4E9896ED-DC79-4AA5-BE3F-7F8EE0325C0B}" destId="{E6E31BD1-1C4E-4064-9158-9BE3D1B2E613}" srcOrd="1" destOrd="1" presId="urn:microsoft.com/office/officeart/2005/8/layout/hProcess4"/>
    <dgm:cxn modelId="{BD12FFDC-5970-4BBA-813A-BAAD47F2DAA1}" type="presOf" srcId="{40C8B0DE-3F1F-4D31-9062-540A41D9AFB6}" destId="{ABA8C2F7-DAD2-4B75-BAAF-1F2D6D20DF1E}" srcOrd="0" destOrd="0" presId="urn:microsoft.com/office/officeart/2005/8/layout/hProcess4"/>
    <dgm:cxn modelId="{F227B9E0-0461-489C-BAA3-3E6750C663AC}" type="presOf" srcId="{92163B3C-3B64-41FC-B69E-A90062EE4DEF}" destId="{A877B50F-10A4-4C2E-A92E-9002D8311732}" srcOrd="1" destOrd="1" presId="urn:microsoft.com/office/officeart/2005/8/layout/hProcess4"/>
    <dgm:cxn modelId="{80429DF0-9FB6-4DBD-A6A5-D14FDD39D774}" srcId="{CB96914A-B487-49E2-B459-8FCEC79353F6}" destId="{2202636C-8113-44E2-AEB4-F3EE225C315E}" srcOrd="2" destOrd="0" parTransId="{49019A61-3AA0-46DA-A19F-33BAD15F9705}" sibTransId="{10E8C6DC-361E-4675-A7A3-3907C2C26E5E}"/>
    <dgm:cxn modelId="{05EB31FE-C2CD-464A-95B0-C77ECB3B8089}" type="presOf" srcId="{81FFAD72-7888-4FF7-9A10-D88DCE3F2429}" destId="{6B02B6BD-3454-42CB-8E64-785DA8D5C6E4}" srcOrd="1" destOrd="1" presId="urn:microsoft.com/office/officeart/2005/8/layout/hProcess4"/>
    <dgm:cxn modelId="{093B4456-D551-4089-A072-CC5F0AD35492}" type="presParOf" srcId="{F1A61F1C-51C2-480B-BB17-EA36CBD5AAB6}" destId="{E3543D42-5150-461C-A93D-9C18D9576CB5}" srcOrd="0" destOrd="0" presId="urn:microsoft.com/office/officeart/2005/8/layout/hProcess4"/>
    <dgm:cxn modelId="{BD039B77-8D38-405D-B7A1-C40CF3E524CE}" type="presParOf" srcId="{F1A61F1C-51C2-480B-BB17-EA36CBD5AAB6}" destId="{D7604FC2-D848-4F55-94F2-9FC1159D0147}" srcOrd="1" destOrd="0" presId="urn:microsoft.com/office/officeart/2005/8/layout/hProcess4"/>
    <dgm:cxn modelId="{54E79CA6-EAD3-416B-890E-29C7FAD050DD}" type="presParOf" srcId="{F1A61F1C-51C2-480B-BB17-EA36CBD5AAB6}" destId="{EDEE298D-25FF-479E-85F1-2DEDBD83DFBA}" srcOrd="2" destOrd="0" presId="urn:microsoft.com/office/officeart/2005/8/layout/hProcess4"/>
    <dgm:cxn modelId="{DD21B965-08D7-4DC3-A664-9D9210EFDAA4}" type="presParOf" srcId="{EDEE298D-25FF-479E-85F1-2DEDBD83DFBA}" destId="{ABE5CA32-6B03-474F-8D53-991206E4D08C}" srcOrd="0" destOrd="0" presId="urn:microsoft.com/office/officeart/2005/8/layout/hProcess4"/>
    <dgm:cxn modelId="{DF78F3A0-CFCB-41F3-95F2-064615BDC90E}" type="presParOf" srcId="{ABE5CA32-6B03-474F-8D53-991206E4D08C}" destId="{C16220A4-8DD1-49D9-9DE7-C9B42EAB964B}" srcOrd="0" destOrd="0" presId="urn:microsoft.com/office/officeart/2005/8/layout/hProcess4"/>
    <dgm:cxn modelId="{EE260DAC-9927-4673-B09C-AF2807A48BF0}" type="presParOf" srcId="{ABE5CA32-6B03-474F-8D53-991206E4D08C}" destId="{108DC851-0E23-44A7-A13C-46A1CC00351C}" srcOrd="1" destOrd="0" presId="urn:microsoft.com/office/officeart/2005/8/layout/hProcess4"/>
    <dgm:cxn modelId="{45EC9167-46B8-450C-ADA3-515C03F4F0D8}" type="presParOf" srcId="{ABE5CA32-6B03-474F-8D53-991206E4D08C}" destId="{E6E31BD1-1C4E-4064-9158-9BE3D1B2E613}" srcOrd="2" destOrd="0" presId="urn:microsoft.com/office/officeart/2005/8/layout/hProcess4"/>
    <dgm:cxn modelId="{811CA423-0F6F-42E5-93C0-EA4E2D0F1859}" type="presParOf" srcId="{ABE5CA32-6B03-474F-8D53-991206E4D08C}" destId="{9DE938A2-D8F8-44C6-9850-F0D1CC183E5D}" srcOrd="3" destOrd="0" presId="urn:microsoft.com/office/officeart/2005/8/layout/hProcess4"/>
    <dgm:cxn modelId="{3FEDD1E2-2354-468C-9E94-7EDB4A2D5ED4}" type="presParOf" srcId="{ABE5CA32-6B03-474F-8D53-991206E4D08C}" destId="{1431D71D-B696-433E-9BC0-39AFF15F3567}" srcOrd="4" destOrd="0" presId="urn:microsoft.com/office/officeart/2005/8/layout/hProcess4"/>
    <dgm:cxn modelId="{B9C4C7AC-83BC-48BF-863D-08BD5A49D1DF}" type="presParOf" srcId="{EDEE298D-25FF-479E-85F1-2DEDBD83DFBA}" destId="{B96BC805-928B-495F-B1C9-203C45250EFE}" srcOrd="1" destOrd="0" presId="urn:microsoft.com/office/officeart/2005/8/layout/hProcess4"/>
    <dgm:cxn modelId="{A5FE9BDF-F3B3-44E8-A977-57EF66BCECF6}" type="presParOf" srcId="{EDEE298D-25FF-479E-85F1-2DEDBD83DFBA}" destId="{6720DC05-DDF8-48C6-80A8-5078007D10A8}" srcOrd="2" destOrd="0" presId="urn:microsoft.com/office/officeart/2005/8/layout/hProcess4"/>
    <dgm:cxn modelId="{F687CC62-5E8B-4B3D-BD18-37E1C7375F64}" type="presParOf" srcId="{6720DC05-DDF8-48C6-80A8-5078007D10A8}" destId="{EB9F7B28-61A0-4F1E-84E6-457A83E8812F}" srcOrd="0" destOrd="0" presId="urn:microsoft.com/office/officeart/2005/8/layout/hProcess4"/>
    <dgm:cxn modelId="{DA40FC66-7196-4110-A6EB-513599379BA7}" type="presParOf" srcId="{6720DC05-DDF8-48C6-80A8-5078007D10A8}" destId="{B8E10792-DD69-4FF6-9FF5-89C1CFA30CE3}" srcOrd="1" destOrd="0" presId="urn:microsoft.com/office/officeart/2005/8/layout/hProcess4"/>
    <dgm:cxn modelId="{D13CE9CE-4565-4354-8E01-33020856B433}" type="presParOf" srcId="{6720DC05-DDF8-48C6-80A8-5078007D10A8}" destId="{6B02B6BD-3454-42CB-8E64-785DA8D5C6E4}" srcOrd="2" destOrd="0" presId="urn:microsoft.com/office/officeart/2005/8/layout/hProcess4"/>
    <dgm:cxn modelId="{A8B6AAF1-A6DF-4E9E-8A84-A0104C3D790F}" type="presParOf" srcId="{6720DC05-DDF8-48C6-80A8-5078007D10A8}" destId="{8E661E16-C3F2-433F-8E9E-87EBB4FC0626}" srcOrd="3" destOrd="0" presId="urn:microsoft.com/office/officeart/2005/8/layout/hProcess4"/>
    <dgm:cxn modelId="{2234212D-7F1E-42BC-8549-B56B6C9C7C95}" type="presParOf" srcId="{6720DC05-DDF8-48C6-80A8-5078007D10A8}" destId="{01D4D0F3-0F34-4DE8-B407-8C761C17E44E}" srcOrd="4" destOrd="0" presId="urn:microsoft.com/office/officeart/2005/8/layout/hProcess4"/>
    <dgm:cxn modelId="{FCAD9D76-1FF1-4427-ACE8-CF18BFFE07FB}" type="presParOf" srcId="{EDEE298D-25FF-479E-85F1-2DEDBD83DFBA}" destId="{B3FC0A4C-DE67-405A-A1C3-184BD87ACEC6}" srcOrd="3" destOrd="0" presId="urn:microsoft.com/office/officeart/2005/8/layout/hProcess4"/>
    <dgm:cxn modelId="{F44E581F-574C-4051-9EFB-2182908947EE}" type="presParOf" srcId="{EDEE298D-25FF-479E-85F1-2DEDBD83DFBA}" destId="{1CDADC95-E542-40FD-A2F0-ADE00EC01134}" srcOrd="4" destOrd="0" presId="urn:microsoft.com/office/officeart/2005/8/layout/hProcess4"/>
    <dgm:cxn modelId="{F1C3952C-6499-4913-B129-A51D7886DD59}" type="presParOf" srcId="{1CDADC95-E542-40FD-A2F0-ADE00EC01134}" destId="{B09F79BE-B4F2-4626-94AD-BB49A213B0C3}" srcOrd="0" destOrd="0" presId="urn:microsoft.com/office/officeart/2005/8/layout/hProcess4"/>
    <dgm:cxn modelId="{1639D7BA-FB3B-4BB3-85E2-16302E0CA729}" type="presParOf" srcId="{1CDADC95-E542-40FD-A2F0-ADE00EC01134}" destId="{B54AB60E-ADA3-44A2-9F11-6F04D474E31E}" srcOrd="1" destOrd="0" presId="urn:microsoft.com/office/officeart/2005/8/layout/hProcess4"/>
    <dgm:cxn modelId="{B2565743-6BE3-454E-97AC-092E193A9AE7}" type="presParOf" srcId="{1CDADC95-E542-40FD-A2F0-ADE00EC01134}" destId="{A877B50F-10A4-4C2E-A92E-9002D8311732}" srcOrd="2" destOrd="0" presId="urn:microsoft.com/office/officeart/2005/8/layout/hProcess4"/>
    <dgm:cxn modelId="{8F62BBFC-17CE-4A7A-B598-09EBF59F76E3}" type="presParOf" srcId="{1CDADC95-E542-40FD-A2F0-ADE00EC01134}" destId="{1D3F24CA-34D4-4E03-9F7D-32855EBF8846}" srcOrd="3" destOrd="0" presId="urn:microsoft.com/office/officeart/2005/8/layout/hProcess4"/>
    <dgm:cxn modelId="{BF759292-D19A-4555-8B12-E75D7944FDD7}" type="presParOf" srcId="{1CDADC95-E542-40FD-A2F0-ADE00EC01134}" destId="{1CAE3078-5538-4D6E-B66F-67457A0CEDB7}" srcOrd="4" destOrd="0" presId="urn:microsoft.com/office/officeart/2005/8/layout/hProcess4"/>
    <dgm:cxn modelId="{C724E710-E1A9-4675-B43C-08CBFFA0D00A}" type="presParOf" srcId="{EDEE298D-25FF-479E-85F1-2DEDBD83DFBA}" destId="{549CF777-7953-46CA-8C9D-F4448476FA49}" srcOrd="5" destOrd="0" presId="urn:microsoft.com/office/officeart/2005/8/layout/hProcess4"/>
    <dgm:cxn modelId="{0E34D830-E058-4EA8-AFCF-AAFFE140AB47}" type="presParOf" srcId="{EDEE298D-25FF-479E-85F1-2DEDBD83DFBA}" destId="{CF3C58F3-A38E-46B5-8E74-C77C3CC58CC4}" srcOrd="6" destOrd="0" presId="urn:microsoft.com/office/officeart/2005/8/layout/hProcess4"/>
    <dgm:cxn modelId="{4AEB05F5-A1CB-4B28-AFBD-C0FE18E33ED9}" type="presParOf" srcId="{CF3C58F3-A38E-46B5-8E74-C77C3CC58CC4}" destId="{BDCB3B5B-BFFD-4C90-AD30-57FDA93BBDDF}" srcOrd="0" destOrd="0" presId="urn:microsoft.com/office/officeart/2005/8/layout/hProcess4"/>
    <dgm:cxn modelId="{E3613527-9626-4F09-93B4-4C809EFD7E68}" type="presParOf" srcId="{CF3C58F3-A38E-46B5-8E74-C77C3CC58CC4}" destId="{ABA8C2F7-DAD2-4B75-BAAF-1F2D6D20DF1E}" srcOrd="1" destOrd="0" presId="urn:microsoft.com/office/officeart/2005/8/layout/hProcess4"/>
    <dgm:cxn modelId="{CAC4CFE7-86C8-4BBC-8F79-55A143F38A78}" type="presParOf" srcId="{CF3C58F3-A38E-46B5-8E74-C77C3CC58CC4}" destId="{ADC41329-CD46-41E4-ABBE-02F175B71DE6}" srcOrd="2" destOrd="0" presId="urn:microsoft.com/office/officeart/2005/8/layout/hProcess4"/>
    <dgm:cxn modelId="{4DB39E61-3A89-420F-B2B2-BA7DA10BC03B}" type="presParOf" srcId="{CF3C58F3-A38E-46B5-8E74-C77C3CC58CC4}" destId="{8FCE130B-C36F-45AE-8859-B3E3FBC22ED0}" srcOrd="3" destOrd="0" presId="urn:microsoft.com/office/officeart/2005/8/layout/hProcess4"/>
    <dgm:cxn modelId="{F6BB9FB6-9783-4DCB-9817-94CDAFC6F641}" type="presParOf" srcId="{CF3C58F3-A38E-46B5-8E74-C77C3CC58CC4}" destId="{2AC4D576-D5E5-4168-BA3E-F26D3ACBEDC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9CBF2-3987-402B-94C5-FD3B697AD573}">
      <dsp:nvSpPr>
        <dsp:cNvPr id="0" name=""/>
        <dsp:cNvSpPr/>
      </dsp:nvSpPr>
      <dsp:spPr>
        <a:xfrm rot="16200000">
          <a:off x="492019" y="-492019"/>
          <a:ext cx="1446106" cy="2430145"/>
        </a:xfrm>
        <a:prstGeom prst="round1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BUSINESS PROBLEMS</a:t>
          </a:r>
        </a:p>
      </dsp:txBody>
      <dsp:txXfrm rot="5400000">
        <a:off x="-1" y="1"/>
        <a:ext cx="2430145" cy="1084579"/>
      </dsp:txXfrm>
    </dsp:sp>
    <dsp:sp modelId="{ED4A662B-3AA1-4611-A95C-991F364B5310}">
      <dsp:nvSpPr>
        <dsp:cNvPr id="0" name=""/>
        <dsp:cNvSpPr/>
      </dsp:nvSpPr>
      <dsp:spPr>
        <a:xfrm>
          <a:off x="2430145" y="0"/>
          <a:ext cx="2430145" cy="1446106"/>
        </a:xfrm>
        <a:prstGeom prst="round1Rect">
          <a:avLst/>
        </a:prstGeom>
        <a:gradFill rotWithShape="0">
          <a:gsLst>
            <a:gs pos="0">
              <a:schemeClr val="accent3">
                <a:hueOff val="2019711"/>
                <a:satOff val="12180"/>
                <a:lumOff val="-7385"/>
                <a:alphaOff val="0"/>
                <a:satMod val="103000"/>
                <a:lumMod val="102000"/>
                <a:tint val="94000"/>
              </a:schemeClr>
            </a:gs>
            <a:gs pos="50000">
              <a:schemeClr val="accent3">
                <a:hueOff val="2019711"/>
                <a:satOff val="12180"/>
                <a:lumOff val="-7385"/>
                <a:alphaOff val="0"/>
                <a:satMod val="110000"/>
                <a:lumMod val="100000"/>
                <a:shade val="100000"/>
              </a:schemeClr>
            </a:gs>
            <a:gs pos="100000">
              <a:schemeClr val="accent3">
                <a:hueOff val="2019711"/>
                <a:satOff val="12180"/>
                <a:lumOff val="-738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DATA </a:t>
          </a:r>
          <a:br>
            <a:rPr lang="en-US" sz="2000" b="1" kern="1200" dirty="0"/>
          </a:br>
          <a:r>
            <a:rPr lang="en-US" sz="2000" b="1" kern="1200" dirty="0"/>
            <a:t>SOURCES</a:t>
          </a:r>
        </a:p>
      </dsp:txBody>
      <dsp:txXfrm>
        <a:off x="2430145" y="0"/>
        <a:ext cx="2430145" cy="1084579"/>
      </dsp:txXfrm>
    </dsp:sp>
    <dsp:sp modelId="{B9B9CF19-01A0-4715-BEB3-3122E04E406D}">
      <dsp:nvSpPr>
        <dsp:cNvPr id="0" name=""/>
        <dsp:cNvSpPr/>
      </dsp:nvSpPr>
      <dsp:spPr>
        <a:xfrm rot="10800000">
          <a:off x="0" y="1446106"/>
          <a:ext cx="2430145" cy="1446106"/>
        </a:xfrm>
        <a:prstGeom prst="round1Rect">
          <a:avLst/>
        </a:prstGeom>
        <a:gradFill rotWithShape="0">
          <a:gsLst>
            <a:gs pos="0">
              <a:schemeClr val="accent3">
                <a:hueOff val="4039423"/>
                <a:satOff val="24360"/>
                <a:lumOff val="-14770"/>
                <a:alphaOff val="0"/>
                <a:satMod val="103000"/>
                <a:lumMod val="102000"/>
                <a:tint val="94000"/>
              </a:schemeClr>
            </a:gs>
            <a:gs pos="50000">
              <a:schemeClr val="accent3">
                <a:hueOff val="4039423"/>
                <a:satOff val="24360"/>
                <a:lumOff val="-14770"/>
                <a:alphaOff val="0"/>
                <a:satMod val="110000"/>
                <a:lumMod val="100000"/>
                <a:shade val="100000"/>
              </a:schemeClr>
            </a:gs>
            <a:gs pos="100000">
              <a:schemeClr val="accent3">
                <a:hueOff val="4039423"/>
                <a:satOff val="24360"/>
                <a:lumOff val="-147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ACTIONABLE</a:t>
          </a:r>
          <a:br>
            <a:rPr lang="en-US" sz="2000" b="1" kern="1200" dirty="0"/>
          </a:br>
          <a:r>
            <a:rPr lang="en-US" sz="2000" b="1" kern="1200" dirty="0"/>
            <a:t>INSIGHTS</a:t>
          </a:r>
        </a:p>
      </dsp:txBody>
      <dsp:txXfrm rot="10800000">
        <a:off x="0" y="1807633"/>
        <a:ext cx="2430145" cy="1084579"/>
      </dsp:txXfrm>
    </dsp:sp>
    <dsp:sp modelId="{65594F3D-D2CD-4DDB-BF03-25E7630135D3}">
      <dsp:nvSpPr>
        <dsp:cNvPr id="0" name=""/>
        <dsp:cNvSpPr/>
      </dsp:nvSpPr>
      <dsp:spPr>
        <a:xfrm rot="5400000">
          <a:off x="2922164" y="954087"/>
          <a:ext cx="1446106" cy="2430145"/>
        </a:xfrm>
        <a:prstGeom prst="round1Rect">
          <a:avLst/>
        </a:prstGeom>
        <a:gradFill rotWithShape="0">
          <a:gsLst>
            <a:gs pos="0">
              <a:schemeClr val="accent3">
                <a:hueOff val="6059134"/>
                <a:satOff val="36540"/>
                <a:lumOff val="-22155"/>
                <a:alphaOff val="0"/>
                <a:satMod val="103000"/>
                <a:lumMod val="102000"/>
                <a:tint val="94000"/>
              </a:schemeClr>
            </a:gs>
            <a:gs pos="50000">
              <a:schemeClr val="accent3">
                <a:hueOff val="6059134"/>
                <a:satOff val="36540"/>
                <a:lumOff val="-22155"/>
                <a:alphaOff val="0"/>
                <a:satMod val="110000"/>
                <a:lumMod val="100000"/>
                <a:shade val="100000"/>
              </a:schemeClr>
            </a:gs>
            <a:gs pos="100000">
              <a:schemeClr val="accent3">
                <a:hueOff val="6059134"/>
                <a:satOff val="36540"/>
                <a:lumOff val="-221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ANALYTICS</a:t>
          </a:r>
          <a:br>
            <a:rPr lang="en-US" sz="2000" b="1" kern="1200" dirty="0"/>
          </a:br>
          <a:r>
            <a:rPr lang="en-US" sz="2000" b="1" kern="1200" dirty="0"/>
            <a:t>ALGORITHMS</a:t>
          </a:r>
        </a:p>
      </dsp:txBody>
      <dsp:txXfrm rot="-5400000">
        <a:off x="2430144" y="1807633"/>
        <a:ext cx="2430145" cy="1084579"/>
      </dsp:txXfrm>
    </dsp:sp>
    <dsp:sp modelId="{4714C8D0-EFFF-4423-8964-3CCB56930D60}">
      <dsp:nvSpPr>
        <dsp:cNvPr id="0" name=""/>
        <dsp:cNvSpPr/>
      </dsp:nvSpPr>
      <dsp:spPr>
        <a:xfrm>
          <a:off x="1701101" y="1084579"/>
          <a:ext cx="1458087" cy="723053"/>
        </a:xfrm>
        <a:prstGeom prst="roundRect">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Descriptive</a:t>
          </a:r>
        </a:p>
        <a:p>
          <a:pPr marL="0" lvl="0" indent="0" algn="ctr" defTabSz="488950">
            <a:lnSpc>
              <a:spcPct val="90000"/>
            </a:lnSpc>
            <a:spcBef>
              <a:spcPct val="0"/>
            </a:spcBef>
            <a:spcAft>
              <a:spcPct val="35000"/>
            </a:spcAft>
            <a:buNone/>
          </a:pPr>
          <a:r>
            <a:rPr lang="en-US" sz="1100" b="1" kern="1200" dirty="0"/>
            <a:t>Predictive </a:t>
          </a:r>
        </a:p>
        <a:p>
          <a:pPr marL="0" lvl="0" indent="0" algn="ctr" defTabSz="488950">
            <a:lnSpc>
              <a:spcPct val="90000"/>
            </a:lnSpc>
            <a:spcBef>
              <a:spcPct val="0"/>
            </a:spcBef>
            <a:spcAft>
              <a:spcPct val="35000"/>
            </a:spcAft>
            <a:buNone/>
          </a:pPr>
          <a:r>
            <a:rPr lang="en-US" sz="1100" b="1" kern="1200" dirty="0"/>
            <a:t>Prescriptive</a:t>
          </a:r>
        </a:p>
      </dsp:txBody>
      <dsp:txXfrm>
        <a:off x="1736398" y="1119876"/>
        <a:ext cx="1387493" cy="652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BF585-FAE3-4E03-94BE-70B6D9B6D9EC}">
      <dsp:nvSpPr>
        <dsp:cNvPr id="0" name=""/>
        <dsp:cNvSpPr/>
      </dsp:nvSpPr>
      <dsp:spPr>
        <a:xfrm rot="16200000">
          <a:off x="-1977108" y="2874685"/>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None/>
          </a:pPr>
          <a:r>
            <a:rPr lang="en-US" sz="1900" b="1" kern="1200" dirty="0"/>
            <a:t>PROGNOSIS</a:t>
          </a:r>
        </a:p>
      </dsp:txBody>
      <dsp:txXfrm>
        <a:off x="-1977108" y="2874685"/>
        <a:ext cx="4316071" cy="268350"/>
      </dsp:txXfrm>
    </dsp:sp>
    <dsp:sp modelId="{E6B07F87-638E-446B-AD0B-2F69EBC3FFB0}">
      <dsp:nvSpPr>
        <dsp:cNvPr id="0" name=""/>
        <dsp:cNvSpPr/>
      </dsp:nvSpPr>
      <dsp:spPr>
        <a:xfrm>
          <a:off x="344618" y="905035"/>
          <a:ext cx="1843724" cy="43160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machine-learning model can learn the patterns of health trajectories of vast numbers of patients. This facility can help physicians to anticipate future events at an expert level, drawing from information well beyond the individual physician’s practice experience. For example, how likely is it that a patient will be able to return to work, or how quickly will the disease progress?</a:t>
          </a:r>
          <a:endParaRPr lang="en-US" sz="1400" kern="1200" dirty="0"/>
        </a:p>
      </dsp:txBody>
      <dsp:txXfrm>
        <a:off x="344618" y="905035"/>
        <a:ext cx="1843724" cy="4316071"/>
      </dsp:txXfrm>
    </dsp:sp>
    <dsp:sp modelId="{2F143B2D-121B-4AD8-984E-67191B973682}">
      <dsp:nvSpPr>
        <dsp:cNvPr id="0" name=""/>
        <dsp:cNvSpPr/>
      </dsp:nvSpPr>
      <dsp:spPr>
        <a:xfrm>
          <a:off x="733922" y="76172"/>
          <a:ext cx="870782" cy="797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a:glow rad="63500">
            <a:schemeClr val="accent4">
              <a:satMod val="175000"/>
              <a:alpha val="40000"/>
            </a:schemeClr>
          </a:glow>
        </a:effectLst>
      </dsp:spPr>
      <dsp:style>
        <a:lnRef idx="2">
          <a:scrgbClr r="0" g="0" b="0"/>
        </a:lnRef>
        <a:fillRef idx="1">
          <a:scrgbClr r="0" g="0" b="0"/>
        </a:fillRef>
        <a:effectRef idx="0">
          <a:scrgbClr r="0" g="0" b="0"/>
        </a:effectRef>
        <a:fontRef idx="minor"/>
      </dsp:style>
    </dsp:sp>
    <dsp:sp modelId="{8E83E0CA-5522-4B67-A5B7-42FB3327BB5B}">
      <dsp:nvSpPr>
        <dsp:cNvPr id="0" name=""/>
        <dsp:cNvSpPr/>
      </dsp:nvSpPr>
      <dsp:spPr>
        <a:xfrm rot="16200000">
          <a:off x="420863" y="2903991"/>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Font typeface="Wingdings" panose="05000000000000000000" pitchFamily="2" charset="2"/>
            <a:buNone/>
          </a:pPr>
          <a:r>
            <a:rPr lang="en-US" sz="1900" b="1" kern="1200" dirty="0"/>
            <a:t>DIAGNOSIS</a:t>
          </a:r>
        </a:p>
      </dsp:txBody>
      <dsp:txXfrm>
        <a:off x="420863" y="2903991"/>
        <a:ext cx="4316071" cy="268350"/>
      </dsp:txXfrm>
    </dsp:sp>
    <dsp:sp modelId="{C4DC0893-2DE7-40E8-B289-685BC17EFFD0}">
      <dsp:nvSpPr>
        <dsp:cNvPr id="0" name=""/>
        <dsp:cNvSpPr/>
      </dsp:nvSpPr>
      <dsp:spPr>
        <a:xfrm>
          <a:off x="2742463" y="917163"/>
          <a:ext cx="1779430" cy="43160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diagnostic error will occur in the care of nearly every patient in his or her lifetime, and receiving the right diagnosis is critical to receiving appropriate care. This problem is not limited to rare conditions. Cardiac chest pain, TB, dysentery, and complications of childbirth are commonly not detected even in developing countries</a:t>
          </a:r>
          <a:endParaRPr lang="en-US" sz="1400" kern="1200" dirty="0"/>
        </a:p>
      </dsp:txBody>
      <dsp:txXfrm>
        <a:off x="2742463" y="917163"/>
        <a:ext cx="1779430" cy="4316071"/>
      </dsp:txXfrm>
    </dsp:sp>
    <dsp:sp modelId="{98DF01CC-F85C-4B4A-AB24-206CE76B5D2A}">
      <dsp:nvSpPr>
        <dsp:cNvPr id="0" name=""/>
        <dsp:cNvSpPr/>
      </dsp:nvSpPr>
      <dsp:spPr>
        <a:xfrm>
          <a:off x="3109511" y="90239"/>
          <a:ext cx="870782" cy="797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4">
              <a:satMod val="175000"/>
              <a:alpha val="40000"/>
            </a:schemeClr>
          </a:glow>
        </a:effectLst>
      </dsp:spPr>
      <dsp:style>
        <a:lnRef idx="2">
          <a:scrgbClr r="0" g="0" b="0"/>
        </a:lnRef>
        <a:fillRef idx="1">
          <a:scrgbClr r="0" g="0" b="0"/>
        </a:fillRef>
        <a:effectRef idx="0">
          <a:scrgbClr r="0" g="0" b="0"/>
        </a:effectRef>
        <a:fontRef idx="minor"/>
      </dsp:style>
    </dsp:sp>
    <dsp:sp modelId="{B8AEB3DB-6E1D-48D1-A518-59E109E6A9C1}">
      <dsp:nvSpPr>
        <dsp:cNvPr id="0" name=""/>
        <dsp:cNvSpPr/>
      </dsp:nvSpPr>
      <dsp:spPr>
        <a:xfrm rot="16200000">
          <a:off x="2778128" y="2874771"/>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Font typeface="Wingdings" panose="05000000000000000000" pitchFamily="2" charset="2"/>
            <a:buNone/>
          </a:pPr>
          <a:r>
            <a:rPr lang="en-US" sz="1900" b="1" kern="1200" dirty="0"/>
            <a:t>TREATMENT</a:t>
          </a:r>
        </a:p>
      </dsp:txBody>
      <dsp:txXfrm>
        <a:off x="2778128" y="2874771"/>
        <a:ext cx="4316071" cy="268350"/>
      </dsp:txXfrm>
    </dsp:sp>
    <dsp:sp modelId="{5ACC0932-A039-4062-B53B-241D030409BA}">
      <dsp:nvSpPr>
        <dsp:cNvPr id="0" name=""/>
        <dsp:cNvSpPr/>
      </dsp:nvSpPr>
      <dsp:spPr>
        <a:xfrm>
          <a:off x="5095295" y="879138"/>
          <a:ext cx="1803557" cy="43160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In a large health care system with tens of thousands of physicians treating tens of millions of patients, there is variation in when and why patients present for care and how patients with similar conditions are treated. Can a model sort through these natural variations to help physicians identify when the collective experience points to a preferred treatment pathway?</a:t>
          </a:r>
          <a:endParaRPr lang="en-US" sz="1400" kern="1200" dirty="0"/>
        </a:p>
      </dsp:txBody>
      <dsp:txXfrm>
        <a:off x="5095295" y="879138"/>
        <a:ext cx="1803557" cy="4316071"/>
      </dsp:txXfrm>
    </dsp:sp>
    <dsp:sp modelId="{BFA3F6B7-10EA-4844-B59E-11C2884FE0AE}">
      <dsp:nvSpPr>
        <dsp:cNvPr id="0" name=""/>
        <dsp:cNvSpPr/>
      </dsp:nvSpPr>
      <dsp:spPr>
        <a:xfrm>
          <a:off x="5452953" y="48038"/>
          <a:ext cx="870782" cy="797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4">
              <a:satMod val="175000"/>
              <a:alpha val="40000"/>
            </a:schemeClr>
          </a:glow>
        </a:effectLst>
      </dsp:spPr>
      <dsp:style>
        <a:lnRef idx="2">
          <a:scrgbClr r="0" g="0" b="0"/>
        </a:lnRef>
        <a:fillRef idx="1">
          <a:scrgbClr r="0" g="0" b="0"/>
        </a:fillRef>
        <a:effectRef idx="0">
          <a:scrgbClr r="0" g="0" b="0"/>
        </a:effectRef>
        <a:fontRef idx="minor"/>
      </dsp:style>
    </dsp:sp>
    <dsp:sp modelId="{F80A232B-EB4F-4ACC-A215-375DF6E63AA4}">
      <dsp:nvSpPr>
        <dsp:cNvPr id="0" name=""/>
        <dsp:cNvSpPr/>
      </dsp:nvSpPr>
      <dsp:spPr>
        <a:xfrm rot="16200000">
          <a:off x="5119810" y="2874771"/>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Font typeface="Wingdings" panose="05000000000000000000" pitchFamily="2" charset="2"/>
            <a:buNone/>
          </a:pPr>
          <a:r>
            <a:rPr lang="en-US" sz="1900" b="1" kern="1200" dirty="0"/>
            <a:t>CLINICAL WORKFLOW</a:t>
          </a:r>
        </a:p>
      </dsp:txBody>
      <dsp:txXfrm>
        <a:off x="5119810" y="2874771"/>
        <a:ext cx="4316071" cy="268350"/>
      </dsp:txXfrm>
    </dsp:sp>
    <dsp:sp modelId="{ECC999F2-DA59-4B44-9158-29BF7587A78E}">
      <dsp:nvSpPr>
        <dsp:cNvPr id="0" name=""/>
        <dsp:cNvSpPr/>
      </dsp:nvSpPr>
      <dsp:spPr>
        <a:xfrm>
          <a:off x="7423084" y="925407"/>
          <a:ext cx="1752483" cy="43160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The same machine-learning techniques that are used in many consumer products can be used to make clinicians more efficient. Machine learning that drives search engines can help expose reqd. .information in a patient’s chart for a clinician without multiple clicks. Data entry of forms and text fields can be improved with the use of machine-learning techniques.</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7423084" y="925407"/>
        <a:ext cx="1752483" cy="4316071"/>
      </dsp:txXfrm>
    </dsp:sp>
    <dsp:sp modelId="{40EB3283-27D4-41E9-832C-926F63F0EFEE}">
      <dsp:nvSpPr>
        <dsp:cNvPr id="0" name=""/>
        <dsp:cNvSpPr/>
      </dsp:nvSpPr>
      <dsp:spPr>
        <a:xfrm>
          <a:off x="7808459" y="90239"/>
          <a:ext cx="870782" cy="7971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5">
              <a:satMod val="175000"/>
              <a:alpha val="40000"/>
            </a:schemeClr>
          </a:glow>
        </a:effectLst>
      </dsp:spPr>
      <dsp:style>
        <a:lnRef idx="2">
          <a:scrgbClr r="0" g="0" b="0"/>
        </a:lnRef>
        <a:fillRef idx="1">
          <a:scrgbClr r="0" g="0" b="0"/>
        </a:fillRef>
        <a:effectRef idx="0">
          <a:scrgbClr r="0" g="0" b="0"/>
        </a:effectRef>
        <a:fontRef idx="minor"/>
      </dsp:style>
    </dsp:sp>
    <dsp:sp modelId="{F809E4F8-7A3B-41BF-B515-E3588F645E92}">
      <dsp:nvSpPr>
        <dsp:cNvPr id="0" name=""/>
        <dsp:cNvSpPr/>
      </dsp:nvSpPr>
      <dsp:spPr>
        <a:xfrm rot="16200000">
          <a:off x="7328988" y="2918580"/>
          <a:ext cx="4316071" cy="26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6670" bIns="0" numCol="1" spcCol="1270" anchor="t" anchorCtr="0">
          <a:noAutofit/>
        </a:bodyPr>
        <a:lstStyle/>
        <a:p>
          <a:pPr marL="0" lvl="0" indent="0" algn="r" defTabSz="844550">
            <a:lnSpc>
              <a:spcPct val="90000"/>
            </a:lnSpc>
            <a:spcBef>
              <a:spcPct val="0"/>
            </a:spcBef>
            <a:spcAft>
              <a:spcPct val="35000"/>
            </a:spcAft>
            <a:buNone/>
          </a:pPr>
          <a:r>
            <a:rPr lang="en-US" sz="1900" b="1" kern="1200" dirty="0"/>
            <a:t>REMOTE AREAS</a:t>
          </a:r>
        </a:p>
      </dsp:txBody>
      <dsp:txXfrm>
        <a:off x="7328988" y="2918580"/>
        <a:ext cx="4316071" cy="268350"/>
      </dsp:txXfrm>
    </dsp:sp>
    <dsp:sp modelId="{F7F28D86-8C67-4C70-B739-021A808D5707}">
      <dsp:nvSpPr>
        <dsp:cNvPr id="0" name=""/>
        <dsp:cNvSpPr/>
      </dsp:nvSpPr>
      <dsp:spPr>
        <a:xfrm>
          <a:off x="9606212" y="899553"/>
          <a:ext cx="1888730" cy="43160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3667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There is no way for physicians to individually interact with all the patients who may need care. Can machine learning extend the reach of clinicians to provide expert-level medical assessment without  involvement? For example, patients with new rashes may be able to obtain a diagnosis by sending a picture that they take on their smartphones, thereby averting unnecessary urgent-care visits.</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9606212" y="899553"/>
        <a:ext cx="1888730" cy="4316071"/>
      </dsp:txXfrm>
    </dsp:sp>
    <dsp:sp modelId="{A586464C-FEF8-4ECA-9823-9490F8EFF9B5}">
      <dsp:nvSpPr>
        <dsp:cNvPr id="0" name=""/>
        <dsp:cNvSpPr/>
      </dsp:nvSpPr>
      <dsp:spPr>
        <a:xfrm>
          <a:off x="10014143" y="76172"/>
          <a:ext cx="870782" cy="7971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a:glow rad="63500">
            <a:schemeClr val="accent6">
              <a:satMod val="175000"/>
              <a:alpha val="40000"/>
            </a:schemeClr>
          </a:glow>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7C4C9-BEB1-4A4E-8B99-BAB7D56A8B73}">
      <dsp:nvSpPr>
        <dsp:cNvPr id="0" name=""/>
        <dsp:cNvSpPr/>
      </dsp:nvSpPr>
      <dsp:spPr>
        <a:xfrm>
          <a:off x="2162206" y="1939480"/>
          <a:ext cx="1139126" cy="113912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EMR</a:t>
          </a:r>
        </a:p>
      </dsp:txBody>
      <dsp:txXfrm>
        <a:off x="2329027" y="2106301"/>
        <a:ext cx="805484" cy="805484"/>
      </dsp:txXfrm>
    </dsp:sp>
    <dsp:sp modelId="{2D317C61-C065-4640-B93E-1EED23913B98}">
      <dsp:nvSpPr>
        <dsp:cNvPr id="0" name=""/>
        <dsp:cNvSpPr/>
      </dsp:nvSpPr>
      <dsp:spPr>
        <a:xfrm rot="16200000">
          <a:off x="2332954" y="1521900"/>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1829" y="1520724"/>
        <a:ext cx="39881" cy="39881"/>
      </dsp:txXfrm>
    </dsp:sp>
    <dsp:sp modelId="{69363C4F-69B6-449E-BD9F-69787FC25E74}">
      <dsp:nvSpPr>
        <dsp:cNvPr id="0" name=""/>
        <dsp:cNvSpPr/>
      </dsp:nvSpPr>
      <dsp:spPr>
        <a:xfrm>
          <a:off x="2162206" y="2723"/>
          <a:ext cx="1139126" cy="11391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t"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DEMOG &amp;</a:t>
          </a:r>
        </a:p>
        <a:p>
          <a:pPr marL="0" lvl="0" indent="0" algn="ctr" defTabSz="533400">
            <a:lnSpc>
              <a:spcPct val="90000"/>
            </a:lnSpc>
            <a:spcBef>
              <a:spcPct val="0"/>
            </a:spcBef>
            <a:spcAft>
              <a:spcPct val="35000"/>
            </a:spcAft>
            <a:buNone/>
          </a:pPr>
          <a:r>
            <a:rPr lang="en-US" sz="1200" b="1" kern="1200" dirty="0">
              <a:solidFill>
                <a:srgbClr val="002060"/>
              </a:solidFill>
            </a:rPr>
            <a:t>HISTORY</a:t>
          </a:r>
        </a:p>
      </dsp:txBody>
      <dsp:txXfrm>
        <a:off x="2329027" y="169544"/>
        <a:ext cx="805484" cy="805484"/>
      </dsp:txXfrm>
    </dsp:sp>
    <dsp:sp modelId="{1DBA1F20-C232-4979-9181-352B446752F5}">
      <dsp:nvSpPr>
        <dsp:cNvPr id="0" name=""/>
        <dsp:cNvSpPr/>
      </dsp:nvSpPr>
      <dsp:spPr>
        <a:xfrm rot="18900000">
          <a:off x="3017701" y="1805531"/>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576" y="1804355"/>
        <a:ext cx="39881" cy="39881"/>
      </dsp:txXfrm>
    </dsp:sp>
    <dsp:sp modelId="{D10F2F57-D9BA-4779-92A9-F38568AC130F}">
      <dsp:nvSpPr>
        <dsp:cNvPr id="0" name=""/>
        <dsp:cNvSpPr/>
      </dsp:nvSpPr>
      <dsp:spPr>
        <a:xfrm>
          <a:off x="3531700" y="569986"/>
          <a:ext cx="1139126" cy="113912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DRUGS</a:t>
          </a:r>
        </a:p>
      </dsp:txBody>
      <dsp:txXfrm>
        <a:off x="3698521" y="736807"/>
        <a:ext cx="805484" cy="805484"/>
      </dsp:txXfrm>
    </dsp:sp>
    <dsp:sp modelId="{8B3A8C28-59E6-4166-8240-BAE033255F6D}">
      <dsp:nvSpPr>
        <dsp:cNvPr id="0" name=""/>
        <dsp:cNvSpPr/>
      </dsp:nvSpPr>
      <dsp:spPr>
        <a:xfrm>
          <a:off x="3301333" y="2490278"/>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80207" y="2489102"/>
        <a:ext cx="39881" cy="39881"/>
      </dsp:txXfrm>
    </dsp:sp>
    <dsp:sp modelId="{81072551-9969-46C8-B9B3-3B69AEBFE86D}">
      <dsp:nvSpPr>
        <dsp:cNvPr id="0" name=""/>
        <dsp:cNvSpPr/>
      </dsp:nvSpPr>
      <dsp:spPr>
        <a:xfrm>
          <a:off x="4098963" y="1939480"/>
          <a:ext cx="1139126" cy="113912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ALLERGIES</a:t>
          </a:r>
        </a:p>
      </dsp:txBody>
      <dsp:txXfrm>
        <a:off x="4265784" y="2106301"/>
        <a:ext cx="805484" cy="805484"/>
      </dsp:txXfrm>
    </dsp:sp>
    <dsp:sp modelId="{6E3D3802-DF84-4EBA-A53A-54219F16DA45}">
      <dsp:nvSpPr>
        <dsp:cNvPr id="0" name=""/>
        <dsp:cNvSpPr/>
      </dsp:nvSpPr>
      <dsp:spPr>
        <a:xfrm rot="2700000">
          <a:off x="3017701" y="3175025"/>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576" y="3173849"/>
        <a:ext cx="39881" cy="39881"/>
      </dsp:txXfrm>
    </dsp:sp>
    <dsp:sp modelId="{8CF4F76D-41FA-401A-A732-2452B30BE2ED}">
      <dsp:nvSpPr>
        <dsp:cNvPr id="0" name=""/>
        <dsp:cNvSpPr/>
      </dsp:nvSpPr>
      <dsp:spPr>
        <a:xfrm>
          <a:off x="3531700" y="3308974"/>
          <a:ext cx="1139126" cy="113912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VISITS</a:t>
          </a:r>
        </a:p>
      </dsp:txBody>
      <dsp:txXfrm>
        <a:off x="3698521" y="3475795"/>
        <a:ext cx="805484" cy="805484"/>
      </dsp:txXfrm>
    </dsp:sp>
    <dsp:sp modelId="{FBB5F0C0-AA3A-44AC-B3F5-94216B55732D}">
      <dsp:nvSpPr>
        <dsp:cNvPr id="0" name=""/>
        <dsp:cNvSpPr/>
      </dsp:nvSpPr>
      <dsp:spPr>
        <a:xfrm rot="5400000">
          <a:off x="2332954" y="3458657"/>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1829" y="3457481"/>
        <a:ext cx="39881" cy="39881"/>
      </dsp:txXfrm>
    </dsp:sp>
    <dsp:sp modelId="{4B0324E1-C279-4D62-818A-0FE480EBE0B8}">
      <dsp:nvSpPr>
        <dsp:cNvPr id="0" name=""/>
        <dsp:cNvSpPr/>
      </dsp:nvSpPr>
      <dsp:spPr>
        <a:xfrm>
          <a:off x="2162206" y="3876237"/>
          <a:ext cx="1139126" cy="113912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060"/>
              </a:solidFill>
            </a:rPr>
            <a:t>ADMISSIONS</a:t>
          </a:r>
          <a:endParaRPr lang="en-US" sz="1000" b="1" kern="1200" dirty="0">
            <a:solidFill>
              <a:srgbClr val="002060"/>
            </a:solidFill>
          </a:endParaRPr>
        </a:p>
      </dsp:txBody>
      <dsp:txXfrm>
        <a:off x="2329027" y="4043058"/>
        <a:ext cx="805484" cy="805484"/>
      </dsp:txXfrm>
    </dsp:sp>
    <dsp:sp modelId="{A547F4AB-27DA-45B8-AF20-C8ADC31BA80E}">
      <dsp:nvSpPr>
        <dsp:cNvPr id="0" name=""/>
        <dsp:cNvSpPr/>
      </dsp:nvSpPr>
      <dsp:spPr>
        <a:xfrm rot="8100000">
          <a:off x="1648207" y="3175025"/>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027082" y="3173849"/>
        <a:ext cx="39881" cy="39881"/>
      </dsp:txXfrm>
    </dsp:sp>
    <dsp:sp modelId="{B9800259-E7DA-40AF-94DB-A1FA69727203}">
      <dsp:nvSpPr>
        <dsp:cNvPr id="0" name=""/>
        <dsp:cNvSpPr/>
      </dsp:nvSpPr>
      <dsp:spPr>
        <a:xfrm>
          <a:off x="792712" y="3308974"/>
          <a:ext cx="1139126" cy="11391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DIAGNOSES</a:t>
          </a:r>
          <a:endParaRPr lang="en-US" sz="1100" b="1" kern="1200" dirty="0">
            <a:solidFill>
              <a:srgbClr val="002060"/>
            </a:solidFill>
          </a:endParaRPr>
        </a:p>
      </dsp:txBody>
      <dsp:txXfrm>
        <a:off x="959533" y="3475795"/>
        <a:ext cx="805484" cy="805484"/>
      </dsp:txXfrm>
    </dsp:sp>
    <dsp:sp modelId="{66C1ECCE-63B8-4E79-99B7-259408B09BA6}">
      <dsp:nvSpPr>
        <dsp:cNvPr id="0" name=""/>
        <dsp:cNvSpPr/>
      </dsp:nvSpPr>
      <dsp:spPr>
        <a:xfrm rot="10800000">
          <a:off x="1364576" y="2490278"/>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743450" y="2489102"/>
        <a:ext cx="39881" cy="39881"/>
      </dsp:txXfrm>
    </dsp:sp>
    <dsp:sp modelId="{EC43C458-BBB3-487E-B944-2900FA7AC682}">
      <dsp:nvSpPr>
        <dsp:cNvPr id="0" name=""/>
        <dsp:cNvSpPr/>
      </dsp:nvSpPr>
      <dsp:spPr>
        <a:xfrm>
          <a:off x="225449" y="1939480"/>
          <a:ext cx="1139126" cy="113912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LAB </a:t>
          </a:r>
          <a:br>
            <a:rPr lang="en-US" sz="1200" b="1" kern="1200" dirty="0">
              <a:solidFill>
                <a:srgbClr val="002060"/>
              </a:solidFill>
            </a:rPr>
          </a:br>
          <a:r>
            <a:rPr lang="en-US" sz="1200" b="1" kern="1200" dirty="0">
              <a:solidFill>
                <a:srgbClr val="002060"/>
              </a:solidFill>
            </a:rPr>
            <a:t>RESULTS</a:t>
          </a:r>
        </a:p>
      </dsp:txBody>
      <dsp:txXfrm>
        <a:off x="392270" y="2106301"/>
        <a:ext cx="805484" cy="805484"/>
      </dsp:txXfrm>
    </dsp:sp>
    <dsp:sp modelId="{04D37DC7-E647-47C0-B613-C8658F3C860F}">
      <dsp:nvSpPr>
        <dsp:cNvPr id="0" name=""/>
        <dsp:cNvSpPr/>
      </dsp:nvSpPr>
      <dsp:spPr>
        <a:xfrm rot="13500000">
          <a:off x="1648207" y="1805531"/>
          <a:ext cx="797630" cy="37529"/>
        </a:xfrm>
        <a:custGeom>
          <a:avLst/>
          <a:gdLst/>
          <a:ahLst/>
          <a:cxnLst/>
          <a:rect l="0" t="0" r="0" b="0"/>
          <a:pathLst>
            <a:path>
              <a:moveTo>
                <a:pt x="0" y="18764"/>
              </a:moveTo>
              <a:lnTo>
                <a:pt x="797630" y="1876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027082" y="1804355"/>
        <a:ext cx="39881" cy="39881"/>
      </dsp:txXfrm>
    </dsp:sp>
    <dsp:sp modelId="{37C3F833-30AB-46E1-BCEE-47E8337A9704}">
      <dsp:nvSpPr>
        <dsp:cNvPr id="0" name=""/>
        <dsp:cNvSpPr/>
      </dsp:nvSpPr>
      <dsp:spPr>
        <a:xfrm>
          <a:off x="792712" y="569986"/>
          <a:ext cx="1139126" cy="113912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060"/>
              </a:solidFill>
            </a:rPr>
            <a:t>PROCEDURE</a:t>
          </a:r>
        </a:p>
      </dsp:txBody>
      <dsp:txXfrm>
        <a:off x="959533" y="736807"/>
        <a:ext cx="805484" cy="805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C34F-ABC3-45A8-B644-910B9E03BCDC}">
      <dsp:nvSpPr>
        <dsp:cNvPr id="0" name=""/>
        <dsp:cNvSpPr/>
      </dsp:nvSpPr>
      <dsp:spPr>
        <a:xfrm>
          <a:off x="289591" y="0"/>
          <a:ext cx="2963015" cy="816396"/>
        </a:xfrm>
        <a:prstGeom prst="rightArrow">
          <a:avLst/>
        </a:prstGeom>
        <a:solidFill>
          <a:schemeClr val="bg2"/>
        </a:solidFill>
        <a:ln>
          <a:noFill/>
        </a:ln>
        <a:effectLst/>
      </dsp:spPr>
      <dsp:style>
        <a:lnRef idx="0">
          <a:scrgbClr r="0" g="0" b="0"/>
        </a:lnRef>
        <a:fillRef idx="1">
          <a:scrgbClr r="0" g="0" b="0"/>
        </a:fillRef>
        <a:effectRef idx="0">
          <a:scrgbClr r="0" g="0" b="0"/>
        </a:effectRef>
        <a:fontRef idx="minor"/>
      </dsp:style>
    </dsp:sp>
    <dsp:sp modelId="{E5A80CAF-E39A-4BA2-B079-3AE6D73ACA26}">
      <dsp:nvSpPr>
        <dsp:cNvPr id="0" name=""/>
        <dsp:cNvSpPr/>
      </dsp:nvSpPr>
      <dsp:spPr>
        <a:xfrm>
          <a:off x="191" y="244918"/>
          <a:ext cx="1069812" cy="326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Observation window</a:t>
          </a:r>
        </a:p>
      </dsp:txBody>
      <dsp:txXfrm>
        <a:off x="16132" y="260859"/>
        <a:ext cx="1037930" cy="294676"/>
      </dsp:txXfrm>
    </dsp:sp>
    <dsp:sp modelId="{C9C212CC-D004-4F27-8A03-201A25949D8C}">
      <dsp:nvSpPr>
        <dsp:cNvPr id="0" name=""/>
        <dsp:cNvSpPr/>
      </dsp:nvSpPr>
      <dsp:spPr>
        <a:xfrm>
          <a:off x="1208044" y="244918"/>
          <a:ext cx="1069812" cy="326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Performance window</a:t>
          </a:r>
        </a:p>
      </dsp:txBody>
      <dsp:txXfrm>
        <a:off x="1223985" y="260859"/>
        <a:ext cx="1037930" cy="294676"/>
      </dsp:txXfrm>
    </dsp:sp>
    <dsp:sp modelId="{C058B713-0808-425C-A9E5-E2279880277F}">
      <dsp:nvSpPr>
        <dsp:cNvPr id="0" name=""/>
        <dsp:cNvSpPr/>
      </dsp:nvSpPr>
      <dsp:spPr>
        <a:xfrm>
          <a:off x="2415897" y="244918"/>
          <a:ext cx="1069812" cy="3265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Validation window</a:t>
          </a:r>
        </a:p>
      </dsp:txBody>
      <dsp:txXfrm>
        <a:off x="2431838" y="260859"/>
        <a:ext cx="1037930" cy="2946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DC851-0E23-44A7-A13C-46A1CC00351C}">
      <dsp:nvSpPr>
        <dsp:cNvPr id="0" name=""/>
        <dsp:cNvSpPr/>
      </dsp:nvSpPr>
      <dsp:spPr>
        <a:xfrm>
          <a:off x="779133" y="679611"/>
          <a:ext cx="1764071"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Mean/Median</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Regression</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KNN</a:t>
          </a:r>
        </a:p>
      </dsp:txBody>
      <dsp:txXfrm>
        <a:off x="809186" y="709664"/>
        <a:ext cx="1703965" cy="965973"/>
      </dsp:txXfrm>
    </dsp:sp>
    <dsp:sp modelId="{B96BC805-928B-495F-B1C9-203C45250EFE}">
      <dsp:nvSpPr>
        <dsp:cNvPr id="0" name=""/>
        <dsp:cNvSpPr/>
      </dsp:nvSpPr>
      <dsp:spPr>
        <a:xfrm>
          <a:off x="1672494" y="712355"/>
          <a:ext cx="2155906" cy="2155906"/>
        </a:xfrm>
        <a:prstGeom prst="leftCircularArrow">
          <a:avLst>
            <a:gd name="adj1" fmla="val 4964"/>
            <a:gd name="adj2" fmla="val 638296"/>
            <a:gd name="adj3" fmla="val 2413806"/>
            <a:gd name="adj4" fmla="val 9024489"/>
            <a:gd name="adj5" fmla="val 5791"/>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E938A2-D8F8-44C6-9850-F0D1CC183E5D}">
      <dsp:nvSpPr>
        <dsp:cNvPr id="0" name=""/>
        <dsp:cNvSpPr/>
      </dsp:nvSpPr>
      <dsp:spPr>
        <a:xfrm>
          <a:off x="1210207" y="1705690"/>
          <a:ext cx="1407408" cy="559679"/>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Arial"/>
              <a:ea typeface="+mn-ea"/>
              <a:cs typeface="+mn-cs"/>
            </a:rPr>
            <a:t>Missing imputation</a:t>
          </a:r>
        </a:p>
      </dsp:txBody>
      <dsp:txXfrm>
        <a:off x="1226599" y="1722082"/>
        <a:ext cx="1374624" cy="526895"/>
      </dsp:txXfrm>
    </dsp:sp>
    <dsp:sp modelId="{B8E10792-DD69-4FF6-9FF5-89C1CFA30CE3}">
      <dsp:nvSpPr>
        <dsp:cNvPr id="0" name=""/>
        <dsp:cNvSpPr/>
      </dsp:nvSpPr>
      <dsp:spPr>
        <a:xfrm>
          <a:off x="3138372" y="679611"/>
          <a:ext cx="1583334"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173563"/>
              <a:satOff val="-13451"/>
              <a:lumOff val="233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Feature Imp</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RFE</a:t>
          </a:r>
        </a:p>
        <a:p>
          <a:pPr marL="171450" lvl="1" indent="-171450" algn="l" defTabSz="711200">
            <a:lnSpc>
              <a:spcPct val="90000"/>
            </a:lnSpc>
            <a:spcBef>
              <a:spcPct val="0"/>
            </a:spcBef>
            <a:spcAft>
              <a:spcPct val="15000"/>
            </a:spcAft>
            <a:buChar char="•"/>
          </a:pPr>
          <a:r>
            <a:rPr lang="en-US" sz="1600" kern="1200" dirty="0" err="1">
              <a:solidFill>
                <a:schemeClr val="accent2">
                  <a:lumMod val="50000"/>
                </a:schemeClr>
              </a:solidFill>
            </a:rPr>
            <a:t>WoE</a:t>
          </a:r>
          <a:r>
            <a:rPr lang="en-US" sz="1600" kern="1200" dirty="0">
              <a:solidFill>
                <a:schemeClr val="accent2">
                  <a:lumMod val="50000"/>
                </a:schemeClr>
              </a:solidFill>
            </a:rPr>
            <a:t> and IV</a:t>
          </a:r>
        </a:p>
      </dsp:txBody>
      <dsp:txXfrm>
        <a:off x="3168425" y="989504"/>
        <a:ext cx="1523228" cy="965973"/>
      </dsp:txXfrm>
    </dsp:sp>
    <dsp:sp modelId="{B3FC0A4C-DE67-405A-A1C3-184BD87ACEC6}">
      <dsp:nvSpPr>
        <dsp:cNvPr id="0" name=""/>
        <dsp:cNvSpPr/>
      </dsp:nvSpPr>
      <dsp:spPr>
        <a:xfrm>
          <a:off x="3927335" y="-257569"/>
          <a:ext cx="2371040" cy="2371040"/>
        </a:xfrm>
        <a:prstGeom prst="circularArrow">
          <a:avLst>
            <a:gd name="adj1" fmla="val 4514"/>
            <a:gd name="adj2" fmla="val 573945"/>
            <a:gd name="adj3" fmla="val 19250544"/>
            <a:gd name="adj4" fmla="val 12575511"/>
            <a:gd name="adj5" fmla="val 5266"/>
          </a:avLst>
        </a:prstGeom>
        <a:solidFill>
          <a:schemeClr val="accent1">
            <a:shade val="90000"/>
            <a:hueOff val="236034"/>
            <a:satOff val="-17015"/>
            <a:lumOff val="261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661E16-C3F2-433F-8E9E-87EBB4FC0626}">
      <dsp:nvSpPr>
        <dsp:cNvPr id="0" name=""/>
        <dsp:cNvSpPr/>
      </dsp:nvSpPr>
      <dsp:spPr>
        <a:xfrm>
          <a:off x="3479078" y="399771"/>
          <a:ext cx="1407408" cy="559679"/>
        </a:xfrm>
        <a:prstGeom prst="roundRect">
          <a:avLst>
            <a:gd name="adj" fmla="val 10000"/>
          </a:avLst>
        </a:prstGeom>
        <a:solidFill>
          <a:schemeClr val="accent1">
            <a:shade val="50000"/>
            <a:hueOff val="173563"/>
            <a:satOff val="-13451"/>
            <a:lumOff val="23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accent2">
                  <a:lumMod val="50000"/>
                </a:schemeClr>
              </a:solidFill>
              <a:latin typeface="Arial"/>
              <a:ea typeface="+mn-ea"/>
              <a:cs typeface="+mn-cs"/>
            </a:rPr>
            <a:t>Feature Selection</a:t>
          </a:r>
        </a:p>
      </dsp:txBody>
      <dsp:txXfrm>
        <a:off x="3495470" y="416163"/>
        <a:ext cx="1374624" cy="526895"/>
      </dsp:txXfrm>
    </dsp:sp>
    <dsp:sp modelId="{B54AB60E-ADA3-44A2-9F11-6F04D474E31E}">
      <dsp:nvSpPr>
        <dsp:cNvPr id="0" name=""/>
        <dsp:cNvSpPr/>
      </dsp:nvSpPr>
      <dsp:spPr>
        <a:xfrm>
          <a:off x="5418390" y="679611"/>
          <a:ext cx="1583334"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347126"/>
              <a:satOff val="-26901"/>
              <a:lumOff val="466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Tree based (DT, RF, GBT)</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Others (SVM, NN, NB)</a:t>
          </a:r>
        </a:p>
      </dsp:txBody>
      <dsp:txXfrm>
        <a:off x="5448443" y="709664"/>
        <a:ext cx="1523228" cy="965973"/>
      </dsp:txXfrm>
    </dsp:sp>
    <dsp:sp modelId="{549CF777-7953-46CA-8C9D-F4448476FA49}">
      <dsp:nvSpPr>
        <dsp:cNvPr id="0" name=""/>
        <dsp:cNvSpPr/>
      </dsp:nvSpPr>
      <dsp:spPr>
        <a:xfrm>
          <a:off x="6211072" y="721930"/>
          <a:ext cx="2143088" cy="2143088"/>
        </a:xfrm>
        <a:prstGeom prst="leftCircularArrow">
          <a:avLst>
            <a:gd name="adj1" fmla="val 4994"/>
            <a:gd name="adj2" fmla="val 642589"/>
            <a:gd name="adj3" fmla="val 2418100"/>
            <a:gd name="adj4" fmla="val 9024489"/>
            <a:gd name="adj5" fmla="val 5826"/>
          </a:avLst>
        </a:prstGeom>
        <a:solidFill>
          <a:schemeClr val="accent1">
            <a:shade val="90000"/>
            <a:hueOff val="236034"/>
            <a:satOff val="-17015"/>
            <a:lumOff val="261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3F24CA-34D4-4E03-9F7D-32855EBF8846}">
      <dsp:nvSpPr>
        <dsp:cNvPr id="0" name=""/>
        <dsp:cNvSpPr/>
      </dsp:nvSpPr>
      <dsp:spPr>
        <a:xfrm>
          <a:off x="5747949" y="1705690"/>
          <a:ext cx="1407408" cy="559679"/>
        </a:xfrm>
        <a:prstGeom prst="roundRect">
          <a:avLst>
            <a:gd name="adj" fmla="val 10000"/>
          </a:avLst>
        </a:prstGeom>
        <a:solidFill>
          <a:schemeClr val="accent1">
            <a:shade val="50000"/>
            <a:hueOff val="347126"/>
            <a:satOff val="-26901"/>
            <a:lumOff val="46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a:t>
          </a:r>
          <a:br>
            <a:rPr lang="en-US" sz="1400" b="1" kern="1200">
              <a:solidFill>
                <a:schemeClr val="accent2">
                  <a:lumMod val="50000"/>
                </a:schemeClr>
              </a:solidFill>
              <a:latin typeface="Arial"/>
              <a:ea typeface="+mn-ea"/>
              <a:cs typeface="+mn-cs"/>
            </a:rPr>
          </a:br>
          <a:r>
            <a:rPr lang="en-US" sz="1400" b="1" kern="1200">
              <a:solidFill>
                <a:schemeClr val="accent2">
                  <a:lumMod val="50000"/>
                </a:schemeClr>
              </a:solidFill>
              <a:latin typeface="Arial"/>
              <a:ea typeface="+mn-ea"/>
              <a:cs typeface="+mn-cs"/>
            </a:rPr>
            <a:t>Build</a:t>
          </a:r>
          <a:endParaRPr lang="en-US" sz="1400" b="1" kern="1200" dirty="0">
            <a:solidFill>
              <a:schemeClr val="accent2">
                <a:lumMod val="50000"/>
              </a:schemeClr>
            </a:solidFill>
            <a:latin typeface="Arial"/>
            <a:ea typeface="+mn-ea"/>
            <a:cs typeface="+mn-cs"/>
          </a:endParaRPr>
        </a:p>
      </dsp:txBody>
      <dsp:txXfrm>
        <a:off x="5764341" y="1722082"/>
        <a:ext cx="1374624" cy="526895"/>
      </dsp:txXfrm>
    </dsp:sp>
    <dsp:sp modelId="{ABA8C2F7-DAD2-4B75-BAAF-1F2D6D20DF1E}">
      <dsp:nvSpPr>
        <dsp:cNvPr id="0" name=""/>
        <dsp:cNvSpPr/>
      </dsp:nvSpPr>
      <dsp:spPr>
        <a:xfrm>
          <a:off x="7664968" y="679611"/>
          <a:ext cx="1583334" cy="1305919"/>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173563"/>
              <a:satOff val="-13451"/>
              <a:lumOff val="233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K-fold cross validation</a:t>
          </a:r>
        </a:p>
        <a:p>
          <a:pPr marL="171450" lvl="1" indent="-171450" algn="l" defTabSz="711200">
            <a:lnSpc>
              <a:spcPct val="90000"/>
            </a:lnSpc>
            <a:spcBef>
              <a:spcPct val="0"/>
            </a:spcBef>
            <a:spcAft>
              <a:spcPct val="15000"/>
            </a:spcAft>
            <a:buChar char="•"/>
          </a:pPr>
          <a:r>
            <a:rPr lang="en-US" sz="1600" kern="1200" dirty="0">
              <a:solidFill>
                <a:schemeClr val="accent2">
                  <a:lumMod val="50000"/>
                </a:schemeClr>
              </a:solidFill>
            </a:rPr>
            <a:t>ROC curve</a:t>
          </a:r>
        </a:p>
      </dsp:txBody>
      <dsp:txXfrm>
        <a:off x="7695021" y="989504"/>
        <a:ext cx="1523228" cy="965973"/>
      </dsp:txXfrm>
    </dsp:sp>
    <dsp:sp modelId="{8FCE130B-C36F-45AE-8859-B3E3FBC22ED0}">
      <dsp:nvSpPr>
        <dsp:cNvPr id="0" name=""/>
        <dsp:cNvSpPr/>
      </dsp:nvSpPr>
      <dsp:spPr>
        <a:xfrm>
          <a:off x="8016820" y="399771"/>
          <a:ext cx="1407408" cy="559679"/>
        </a:xfrm>
        <a:prstGeom prst="roundRect">
          <a:avLst>
            <a:gd name="adj" fmla="val 10000"/>
          </a:avLst>
        </a:prstGeom>
        <a:solidFill>
          <a:schemeClr val="accent1">
            <a:shade val="50000"/>
            <a:hueOff val="173563"/>
            <a:satOff val="-13451"/>
            <a:lumOff val="23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a:solidFill>
                <a:schemeClr val="accent2">
                  <a:lumMod val="50000"/>
                </a:schemeClr>
              </a:solidFill>
              <a:latin typeface="Arial"/>
              <a:ea typeface="+mn-ea"/>
              <a:cs typeface="+mn-cs"/>
            </a:rPr>
            <a:t>Model Evaluation</a:t>
          </a:r>
          <a:endParaRPr lang="en-US" sz="1400" b="1" kern="1200" dirty="0">
            <a:solidFill>
              <a:schemeClr val="accent2">
                <a:lumMod val="50000"/>
              </a:schemeClr>
            </a:solidFill>
            <a:latin typeface="Arial"/>
            <a:ea typeface="+mn-ea"/>
            <a:cs typeface="+mn-cs"/>
          </a:endParaRPr>
        </a:p>
      </dsp:txBody>
      <dsp:txXfrm>
        <a:off x="8033212" y="416163"/>
        <a:ext cx="1374624" cy="5268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BBCBE-82BB-4456-8258-31460DF97284}"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EA9C5-C4F2-4446-A189-8475D61D694D}" type="slidenum">
              <a:rPr lang="en-US" smtClean="0"/>
              <a:t>‹#›</a:t>
            </a:fld>
            <a:endParaRPr lang="en-US"/>
          </a:p>
        </p:txBody>
      </p:sp>
    </p:spTree>
    <p:extLst>
      <p:ext uri="{BB962C8B-B14F-4D97-AF65-F5344CB8AC3E}">
        <p14:creationId xmlns:p14="http://schemas.microsoft.com/office/powerpoint/2010/main" val="69493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14F60-4B8B-46C0-AA2E-6519A1D3902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19408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14F60-4B8B-46C0-AA2E-6519A1D39028}"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110468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14F60-4B8B-46C0-AA2E-6519A1D39028}" type="datetimeFigureOut">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CC723-A0EC-404E-9E89-A6A77165DB83}" type="slidenum">
              <a:rPr lang="en-US" smtClean="0"/>
              <a:t>‹#›</a:t>
            </a:fld>
            <a:endParaRPr lang="en-US"/>
          </a:p>
        </p:txBody>
      </p:sp>
    </p:spTree>
    <p:extLst>
      <p:ext uri="{BB962C8B-B14F-4D97-AF65-F5344CB8AC3E}">
        <p14:creationId xmlns:p14="http://schemas.microsoft.com/office/powerpoint/2010/main" val="248813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Title&amp;Subtitle_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p>
            <a:r>
              <a:rPr lang="en-US"/>
              <a:t>Copyright © 2017 Accenture. All rights reserved.</a:t>
            </a:r>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5819038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14F60-4B8B-46C0-AA2E-6519A1D39028}" type="datetimeFigureOut">
              <a:rPr lang="en-US" smtClean="0"/>
              <a:t>10/12/2019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CC723-A0EC-404E-9E89-A6A77165DB83}" type="slidenum">
              <a:rPr lang="en-US" smtClean="0"/>
              <a:t>‹#›</a:t>
            </a:fld>
            <a:endParaRPr lang="en-US"/>
          </a:p>
        </p:txBody>
      </p:sp>
    </p:spTree>
    <p:extLst>
      <p:ext uri="{BB962C8B-B14F-4D97-AF65-F5344CB8AC3E}">
        <p14:creationId xmlns:p14="http://schemas.microsoft.com/office/powerpoint/2010/main" val="17507048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science.stackexchange.com/questions/5856/how-is-data-science-related-to-machine-learni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archive.ics.uci.edu/ml/datasets/Diabetes+130-US+hospitals+for+years+1999-2008" TargetMode="External"/><Relationship Id="rId2" Type="http://schemas.openxmlformats.org/officeDocument/2006/relationships/hyperlink" Target="https://www.hindawi.com/journals/bmri/2014/781670/" TargetMode="External"/><Relationship Id="rId1" Type="http://schemas.openxmlformats.org/officeDocument/2006/relationships/slideLayout" Target="../slideLayouts/slideLayout2.xml"/><Relationship Id="rId5" Type="http://schemas.openxmlformats.org/officeDocument/2006/relationships/hyperlink" Target="https://github.com/sekhar101/ML_for_Diabetes/tree/master/T2DM_UseCase_Demo" TargetMode="External"/><Relationship Id="rId4" Type="http://schemas.openxmlformats.org/officeDocument/2006/relationships/hyperlink" Target="https://www.hindawi.com/journals/bmri/2014/781670/tab1/"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nejm.org/doi/full/10.1056/NEJMra1814259"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diagramLayout" Target="../diagrams/layout3.xml"/><Relationship Id="rId21" Type="http://schemas.openxmlformats.org/officeDocument/2006/relationships/image" Target="../media/image31.png"/><Relationship Id="rId7" Type="http://schemas.openxmlformats.org/officeDocument/2006/relationships/image" Target="../media/image20.png"/><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diagramData" Target="../diagrams/data3.xml"/><Relationship Id="rId16" Type="http://schemas.openxmlformats.org/officeDocument/2006/relationships/image" Target="../media/image26.svg"/><Relationship Id="rId20" Type="http://schemas.openxmlformats.org/officeDocument/2006/relationships/image" Target="../media/image30.png"/><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1.png"/><Relationship Id="rId24" Type="http://schemas.openxmlformats.org/officeDocument/2006/relationships/image" Target="../media/image34.svg"/><Relationship Id="rId5" Type="http://schemas.openxmlformats.org/officeDocument/2006/relationships/diagramColors" Target="../diagrams/colors3.xml"/><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svg"/><Relationship Id="rId10" Type="http://schemas.openxmlformats.org/officeDocument/2006/relationships/image" Target="../media/image4.svg"/><Relationship Id="rId19" Type="http://schemas.openxmlformats.org/officeDocument/2006/relationships/image" Target="../media/image29.gif"/><Relationship Id="rId4" Type="http://schemas.openxmlformats.org/officeDocument/2006/relationships/diagramQuickStyle" Target="../diagrams/quickStyle3.xml"/><Relationship Id="rId9" Type="http://schemas.openxmlformats.org/officeDocument/2006/relationships/image" Target="../media/image3.png"/><Relationship Id="rId14" Type="http://schemas.openxmlformats.org/officeDocument/2006/relationships/image" Target="../media/image24.svg"/><Relationship Id="rId22" Type="http://schemas.openxmlformats.org/officeDocument/2006/relationships/image" Target="../media/image32.svg"/><Relationship Id="rId27"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www.statista.com/chart/4617/the-unrelenting-global-march-of-diabet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youtu.be/qn2dhw0NJxo" TargetMode="External"/><Relationship Id="rId1" Type="http://schemas.openxmlformats.org/officeDocument/2006/relationships/slideLayout" Target="../slideLayouts/slideLayout2.xml"/><Relationship Id="rId5" Type="http://schemas.openxmlformats.org/officeDocument/2006/relationships/hyperlink" Target="https://www.niddk.nih.gov/health-information/diabetes/overview/what-is-diabetes" TargetMode="External"/><Relationship Id="rId4" Type="http://schemas.openxmlformats.org/officeDocument/2006/relationships/image" Target="../media/image41.svg"/></Relationships>
</file>

<file path=ppt/slides/_rels/slide7.xml.rels><?xml version="1.0" encoding="UTF-8" standalone="yes"?>
<Relationships xmlns="http://schemas.openxmlformats.org/package/2006/relationships"><Relationship Id="rId8" Type="http://schemas.openxmlformats.org/officeDocument/2006/relationships/hyperlink" Target="https://bmcbioinformatics.biomedcentral.com/articles/10.1186/s12859-018-2277-0?utm_campaign=BMCS_TrendMD_2019_BMCBionf&amp;utm_source=TrendMD&amp;utm_medium=cpc" TargetMode="External"/><Relationship Id="rId3" Type="http://schemas.openxmlformats.org/officeDocument/2006/relationships/hyperlink" Target="https://ieeexplore.ieee.org/document/7035040" TargetMode="External"/><Relationship Id="rId7" Type="http://schemas.openxmlformats.org/officeDocument/2006/relationships/hyperlink" Target="https://cardiab.biomedcentral.com/articles/10.1186/s12933-019-0879-0" TargetMode="External"/><Relationship Id="rId2" Type="http://schemas.openxmlformats.org/officeDocument/2006/relationships/hyperlink" Target="https://www.sciencedaily.com/releases/2019/09/190913191451.htm"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6232260/" TargetMode="External"/><Relationship Id="rId5" Type="http://schemas.openxmlformats.org/officeDocument/2006/relationships/hyperlink" Target="https://diabetes.diabetesjournals.org/content/67/Supplement_1/738-P" TargetMode="External"/><Relationship Id="rId10" Type="http://schemas.openxmlformats.org/officeDocument/2006/relationships/hyperlink" Target="https://www.jmir.org/2019/5/e11030/" TargetMode="External"/><Relationship Id="rId4" Type="http://schemas.openxmlformats.org/officeDocument/2006/relationships/hyperlink" Target="https://diabetes.diabetesjournals.org/content/67/Supplement_1/1286-P" TargetMode="External"/><Relationship Id="rId9" Type="http://schemas.openxmlformats.org/officeDocument/2006/relationships/hyperlink" Target="https://www.hindawi.com/journals/bmri/2014/781670/"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4.xml"/><Relationship Id="rId7" Type="http://schemas.openxmlformats.org/officeDocument/2006/relationships/chart" Target="../charts/chart1.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openxmlformats.org/officeDocument/2006/relationships/image" Target="../media/image45.svg"/><Relationship Id="rId5" Type="http://schemas.openxmlformats.org/officeDocument/2006/relationships/diagramColors" Target="../diagrams/colors4.xml"/><Relationship Id="rId10" Type="http://schemas.openxmlformats.org/officeDocument/2006/relationships/image" Target="../media/image44.png"/><Relationship Id="rId4" Type="http://schemas.openxmlformats.org/officeDocument/2006/relationships/diagramQuickStyle" Target="../diagrams/quickStyle4.xml"/><Relationship Id="rId9" Type="http://schemas.openxmlformats.org/officeDocument/2006/relationships/image" Target="../media/image43.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7B6E31-8697-4309-8557-3E0BA02BC10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514" r="1" b="8502"/>
          <a:stretch/>
        </p:blipFill>
        <p:spPr>
          <a:xfrm>
            <a:off x="4972048" y="-479"/>
            <a:ext cx="7219952" cy="3715229"/>
          </a:xfrm>
          <a:prstGeom prst="rect">
            <a:avLst/>
          </a:prstGeom>
        </p:spPr>
      </p:pic>
      <p:pic>
        <p:nvPicPr>
          <p:cNvPr id="5" name="Picture 4">
            <a:extLst>
              <a:ext uri="{FF2B5EF4-FFF2-40B4-BE49-F238E27FC236}">
                <a16:creationId xmlns:a16="http://schemas.microsoft.com/office/drawing/2014/main" id="{C7859D79-4662-4484-AB30-956B18ACDECC}"/>
              </a:ext>
            </a:extLst>
          </p:cNvPr>
          <p:cNvPicPr>
            <a:picLocks noChangeAspect="1"/>
          </p:cNvPicPr>
          <p:nvPr/>
        </p:nvPicPr>
        <p:blipFill rotWithShape="1">
          <a:blip r:embed="rId4">
            <a:extLst>
              <a:ext uri="{28A0092B-C50C-407E-A947-70E740481C1C}">
                <a14:useLocalDpi xmlns:a14="http://schemas.microsoft.com/office/drawing/2010/main" val="0"/>
              </a:ext>
            </a:extLst>
          </a:blip>
          <a:srcRect t="10168" r="2" b="5910"/>
          <a:stretch/>
        </p:blipFill>
        <p:spPr>
          <a:xfrm>
            <a:off x="5852160" y="3714750"/>
            <a:ext cx="6339840" cy="3143249"/>
          </a:xfrm>
          <a:prstGeom prst="rect">
            <a:avLst/>
          </a:prstGeom>
        </p:spPr>
      </p:pic>
      <p:sp>
        <p:nvSpPr>
          <p:cNvPr id="19" name="Freeform 3">
            <a:extLst>
              <a:ext uri="{FF2B5EF4-FFF2-40B4-BE49-F238E27FC236}">
                <a16:creationId xmlns:a16="http://schemas.microsoft.com/office/drawing/2014/main" id="{66BCEC1B-9617-4EF1-9B03-4BD43D10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4">
            <a:extLst>
              <a:ext uri="{FF2B5EF4-FFF2-40B4-BE49-F238E27FC236}">
                <a16:creationId xmlns:a16="http://schemas.microsoft.com/office/drawing/2014/main" id="{CCBFD80B-276C-4775-A363-20693A7C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047696-673A-4689-BCF1-7FB4457C152E}"/>
              </a:ext>
            </a:extLst>
          </p:cNvPr>
          <p:cNvSpPr>
            <a:spLocks noGrp="1"/>
          </p:cNvSpPr>
          <p:nvPr>
            <p:ph type="ctrTitle"/>
          </p:nvPr>
        </p:nvSpPr>
        <p:spPr>
          <a:xfrm>
            <a:off x="804672" y="2600325"/>
            <a:ext cx="4948428" cy="2651200"/>
          </a:xfrm>
        </p:spPr>
        <p:txBody>
          <a:bodyPr anchor="t">
            <a:normAutofit/>
          </a:bodyPr>
          <a:lstStyle/>
          <a:p>
            <a:pPr algn="l"/>
            <a:r>
              <a:rPr lang="en-US" sz="4400" b="1"/>
              <a:t>DATA SCIENCE IN HEALTHCARE &amp; LIFE SCIENCES </a:t>
            </a:r>
            <a:endParaRPr lang="en-US" sz="4400" b="1" dirty="0"/>
          </a:p>
        </p:txBody>
      </p:sp>
      <p:sp>
        <p:nvSpPr>
          <p:cNvPr id="3" name="Subtitle 2">
            <a:extLst>
              <a:ext uri="{FF2B5EF4-FFF2-40B4-BE49-F238E27FC236}">
                <a16:creationId xmlns:a16="http://schemas.microsoft.com/office/drawing/2014/main" id="{9347277C-8013-4141-BBAA-3DCA878C49E2}"/>
              </a:ext>
            </a:extLst>
          </p:cNvPr>
          <p:cNvSpPr>
            <a:spLocks noGrp="1"/>
          </p:cNvSpPr>
          <p:nvPr>
            <p:ph type="subTitle" idx="1"/>
          </p:nvPr>
        </p:nvSpPr>
        <p:spPr>
          <a:xfrm>
            <a:off x="804672" y="1300450"/>
            <a:ext cx="4167376" cy="1155525"/>
          </a:xfrm>
        </p:spPr>
        <p:txBody>
          <a:bodyPr anchor="b">
            <a:normAutofit/>
          </a:bodyPr>
          <a:lstStyle/>
          <a:p>
            <a:pPr algn="l"/>
            <a:r>
              <a:rPr lang="en-US" b="1"/>
              <a:t>APPLIED CLINICAL ANALYTICS</a:t>
            </a:r>
            <a:endParaRPr lang="en-US" b="1" dirty="0"/>
          </a:p>
        </p:txBody>
      </p:sp>
    </p:spTree>
    <p:extLst>
      <p:ext uri="{BB962C8B-B14F-4D97-AF65-F5344CB8AC3E}">
        <p14:creationId xmlns:p14="http://schemas.microsoft.com/office/powerpoint/2010/main" val="369628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702D4B-4F57-414A-9127-1E1B08D06645}"/>
              </a:ext>
            </a:extLst>
          </p:cNvPr>
          <p:cNvSpPr>
            <a:spLocks noGrp="1"/>
          </p:cNvSpPr>
          <p:nvPr>
            <p:ph type="title"/>
          </p:nvPr>
        </p:nvSpPr>
        <p:spPr>
          <a:xfrm>
            <a:off x="379829" y="223519"/>
            <a:ext cx="11366694" cy="915035"/>
          </a:xfrm>
        </p:spPr>
        <p:txBody>
          <a:bodyPr>
            <a:noAutofit/>
          </a:bodyPr>
          <a:lstStyle/>
          <a:p>
            <a:pPr algn="ctr"/>
            <a:r>
              <a:rPr lang="en-US" sz="4000" b="1" dirty="0"/>
              <a:t>PRACTICAL USE CASE AND CODE DEMO</a:t>
            </a:r>
          </a:p>
        </p:txBody>
      </p:sp>
      <p:sp>
        <p:nvSpPr>
          <p:cNvPr id="3" name="Rectangle 2">
            <a:extLst>
              <a:ext uri="{FF2B5EF4-FFF2-40B4-BE49-F238E27FC236}">
                <a16:creationId xmlns:a16="http://schemas.microsoft.com/office/drawing/2014/main" id="{DF7C2D99-C746-44A5-AEF1-C01DD8797C19}"/>
              </a:ext>
            </a:extLst>
          </p:cNvPr>
          <p:cNvSpPr/>
          <p:nvPr/>
        </p:nvSpPr>
        <p:spPr>
          <a:xfrm>
            <a:off x="844062" y="1659988"/>
            <a:ext cx="2489981" cy="661181"/>
          </a:xfrm>
          <a:prstGeom prst="rect">
            <a:avLst/>
          </a:prstGeom>
          <a:solidFill>
            <a:schemeClr val="tx2">
              <a:lumMod val="9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25000"/>
                  </a:schemeClr>
                </a:solidFill>
              </a:rPr>
              <a:t>USE CASE</a:t>
            </a:r>
            <a:endParaRPr lang="en-US" b="1" dirty="0">
              <a:solidFill>
                <a:schemeClr val="tx2">
                  <a:lumMod val="25000"/>
                </a:schemeClr>
              </a:solidFill>
            </a:endParaRPr>
          </a:p>
        </p:txBody>
      </p:sp>
      <p:sp>
        <p:nvSpPr>
          <p:cNvPr id="5" name="Rectangle 4">
            <a:extLst>
              <a:ext uri="{FF2B5EF4-FFF2-40B4-BE49-F238E27FC236}">
                <a16:creationId xmlns:a16="http://schemas.microsoft.com/office/drawing/2014/main" id="{EED8277F-D90F-4BAE-AD68-A9BCD8B12D3C}"/>
              </a:ext>
            </a:extLst>
          </p:cNvPr>
          <p:cNvSpPr/>
          <p:nvPr/>
        </p:nvSpPr>
        <p:spPr>
          <a:xfrm>
            <a:off x="844062" y="2664412"/>
            <a:ext cx="2489981" cy="661181"/>
          </a:xfrm>
          <a:prstGeom prst="rect">
            <a:avLst/>
          </a:prstGeom>
          <a:solidFill>
            <a:schemeClr val="tx2">
              <a:lumMod val="9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25000"/>
                  </a:schemeClr>
                </a:solidFill>
              </a:rPr>
              <a:t>DATASET</a:t>
            </a:r>
            <a:endParaRPr lang="en-US" b="1" dirty="0">
              <a:solidFill>
                <a:schemeClr val="tx2">
                  <a:lumMod val="25000"/>
                </a:schemeClr>
              </a:solidFill>
            </a:endParaRPr>
          </a:p>
        </p:txBody>
      </p:sp>
      <p:sp>
        <p:nvSpPr>
          <p:cNvPr id="6" name="TextBox 5">
            <a:extLst>
              <a:ext uri="{FF2B5EF4-FFF2-40B4-BE49-F238E27FC236}">
                <a16:creationId xmlns:a16="http://schemas.microsoft.com/office/drawing/2014/main" id="{4A323F7E-4310-447B-9B54-D1A235A09258}"/>
              </a:ext>
            </a:extLst>
          </p:cNvPr>
          <p:cNvSpPr txBox="1"/>
          <p:nvPr/>
        </p:nvSpPr>
        <p:spPr>
          <a:xfrm>
            <a:off x="3807654" y="1674838"/>
            <a:ext cx="6658707"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hlinkClick r:id="rId2">
                  <a:extLst>
                    <a:ext uri="{A12FA001-AC4F-418D-AE19-62706E023703}">
                      <ahyp:hlinkClr xmlns:ahyp="http://schemas.microsoft.com/office/drawing/2018/hyperlinkcolor" val="tx"/>
                    </a:ext>
                  </a:extLst>
                </a:hlinkClick>
              </a:rPr>
              <a:t>Risk Prediction for Diabetes </a:t>
            </a:r>
          </a:p>
          <a:p>
            <a:pPr marL="285750" indent="-285750">
              <a:buFont typeface="Arial" panose="020B0604020202020204" pitchFamily="34" charset="0"/>
              <a:buChar char="•"/>
            </a:pPr>
            <a:r>
              <a:rPr lang="en-US" b="1" dirty="0">
                <a:hlinkClick r:id="rId2">
                  <a:extLst>
                    <a:ext uri="{A12FA001-AC4F-418D-AE19-62706E023703}">
                      <ahyp:hlinkClr xmlns:ahyp="http://schemas.microsoft.com/office/drawing/2018/hyperlinkcolor" val="tx"/>
                    </a:ext>
                  </a:extLst>
                </a:hlinkClick>
              </a:rPr>
              <a:t>Impact of HbA1c Measurement on Hospital Readmission Rates: Analysis of Clinical Database Patient Records</a:t>
            </a:r>
            <a:endParaRPr lang="en-US" dirty="0"/>
          </a:p>
        </p:txBody>
      </p:sp>
      <p:sp>
        <p:nvSpPr>
          <p:cNvPr id="7" name="TextBox 6">
            <a:extLst>
              <a:ext uri="{FF2B5EF4-FFF2-40B4-BE49-F238E27FC236}">
                <a16:creationId xmlns:a16="http://schemas.microsoft.com/office/drawing/2014/main" id="{0B3D2F35-3D91-4B27-AF00-71089353DEB2}"/>
              </a:ext>
            </a:extLst>
          </p:cNvPr>
          <p:cNvSpPr txBox="1"/>
          <p:nvPr/>
        </p:nvSpPr>
        <p:spPr>
          <a:xfrm>
            <a:off x="3807655" y="2664412"/>
            <a:ext cx="6658708" cy="646331"/>
          </a:xfrm>
          <a:prstGeom prst="rect">
            <a:avLst/>
          </a:prstGeom>
          <a:noFill/>
          <a:ln>
            <a:solidFill>
              <a:schemeClr val="tx1"/>
            </a:solidFill>
          </a:ln>
        </p:spPr>
        <p:txBody>
          <a:bodyPr wrap="square" rtlCol="0">
            <a:spAutoFit/>
          </a:bodyPr>
          <a:lstStyle/>
          <a:p>
            <a:r>
              <a:rPr lang="en-US" b="1" dirty="0">
                <a:hlinkClick r:id="rId3">
                  <a:extLst>
                    <a:ext uri="{A12FA001-AC4F-418D-AE19-62706E023703}">
                      <ahyp:hlinkClr xmlns:ahyp="http://schemas.microsoft.com/office/drawing/2018/hyperlinkcolor" val="tx"/>
                    </a:ext>
                  </a:extLst>
                </a:hlinkClick>
              </a:rPr>
              <a:t>UCI MACHINE LEARNING REPOSITORY</a:t>
            </a:r>
            <a:r>
              <a:rPr lang="en-US" b="1" dirty="0"/>
              <a:t> - </a:t>
            </a:r>
            <a:r>
              <a:rPr lang="en-US" b="1" dirty="0">
                <a:hlinkClick r:id="rId4">
                  <a:extLst>
                    <a:ext uri="{A12FA001-AC4F-418D-AE19-62706E023703}">
                      <ahyp:hlinkClr xmlns:ahyp="http://schemas.microsoft.com/office/drawing/2018/hyperlinkcolor" val="tx"/>
                    </a:ext>
                  </a:extLst>
                </a:hlinkClick>
              </a:rPr>
              <a:t>Description</a:t>
            </a:r>
            <a:endParaRPr lang="en-US" b="1" dirty="0"/>
          </a:p>
          <a:p>
            <a:r>
              <a:rPr lang="en-US" dirty="0"/>
              <a:t>100000 T2DM patients from 30 hospitals; CERNER HEALTH FACTS</a:t>
            </a:r>
          </a:p>
        </p:txBody>
      </p:sp>
      <p:sp>
        <p:nvSpPr>
          <p:cNvPr id="8" name="Rectangle 7">
            <a:extLst>
              <a:ext uri="{FF2B5EF4-FFF2-40B4-BE49-F238E27FC236}">
                <a16:creationId xmlns:a16="http://schemas.microsoft.com/office/drawing/2014/main" id="{9DFC32D7-12AF-4929-B32F-1386650AE3C8}"/>
              </a:ext>
            </a:extLst>
          </p:cNvPr>
          <p:cNvSpPr/>
          <p:nvPr/>
        </p:nvSpPr>
        <p:spPr>
          <a:xfrm>
            <a:off x="844062" y="3824998"/>
            <a:ext cx="2489981" cy="661181"/>
          </a:xfrm>
          <a:prstGeom prst="rect">
            <a:avLst/>
          </a:prstGeom>
          <a:solidFill>
            <a:schemeClr val="tx2">
              <a:lumMod val="9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25000"/>
                  </a:schemeClr>
                </a:solidFill>
              </a:rPr>
              <a:t>OUTCOME</a:t>
            </a:r>
            <a:endParaRPr lang="en-US" b="1" dirty="0">
              <a:solidFill>
                <a:schemeClr val="tx2">
                  <a:lumMod val="25000"/>
                </a:schemeClr>
              </a:solidFill>
            </a:endParaRPr>
          </a:p>
        </p:txBody>
      </p:sp>
      <p:sp>
        <p:nvSpPr>
          <p:cNvPr id="9" name="TextBox 8">
            <a:extLst>
              <a:ext uri="{FF2B5EF4-FFF2-40B4-BE49-F238E27FC236}">
                <a16:creationId xmlns:a16="http://schemas.microsoft.com/office/drawing/2014/main" id="{182F284F-5581-417D-BCE3-3A8D3B1AF3FF}"/>
              </a:ext>
            </a:extLst>
          </p:cNvPr>
          <p:cNvSpPr txBox="1"/>
          <p:nvPr/>
        </p:nvSpPr>
        <p:spPr>
          <a:xfrm>
            <a:off x="3807654" y="3824998"/>
            <a:ext cx="6658707"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t>How likely is a patient to be diagnosed with DM in near future?</a:t>
            </a:r>
          </a:p>
          <a:p>
            <a:pPr marL="285750" indent="-285750">
              <a:buFont typeface="Arial" panose="020B0604020202020204" pitchFamily="34" charset="0"/>
              <a:buChar char="•"/>
            </a:pPr>
            <a:r>
              <a:rPr lang="en-US" b="1" dirty="0"/>
              <a:t>How likely is a T2DM patient to come back to the hospital, before 30 days post discharge and after 30 days discharge?</a:t>
            </a:r>
            <a:endParaRPr lang="en-US" dirty="0"/>
          </a:p>
        </p:txBody>
      </p:sp>
      <p:sp>
        <p:nvSpPr>
          <p:cNvPr id="10" name="Rectangle 9">
            <a:extLst>
              <a:ext uri="{FF2B5EF4-FFF2-40B4-BE49-F238E27FC236}">
                <a16:creationId xmlns:a16="http://schemas.microsoft.com/office/drawing/2014/main" id="{B56904CC-B8B9-4E2A-AD0E-BDDAF23AC36A}"/>
              </a:ext>
            </a:extLst>
          </p:cNvPr>
          <p:cNvSpPr/>
          <p:nvPr/>
        </p:nvSpPr>
        <p:spPr>
          <a:xfrm>
            <a:off x="844062" y="4985584"/>
            <a:ext cx="2489981" cy="661181"/>
          </a:xfrm>
          <a:prstGeom prst="rect">
            <a:avLst/>
          </a:prstGeom>
          <a:solidFill>
            <a:schemeClr val="tx2">
              <a:lumMod val="9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25000"/>
                  </a:schemeClr>
                </a:solidFill>
              </a:rPr>
              <a:t>METHODS</a:t>
            </a:r>
            <a:endParaRPr lang="en-US" b="1" dirty="0">
              <a:solidFill>
                <a:schemeClr val="tx2">
                  <a:lumMod val="25000"/>
                </a:schemeClr>
              </a:solidFill>
            </a:endParaRPr>
          </a:p>
        </p:txBody>
      </p:sp>
      <p:sp>
        <p:nvSpPr>
          <p:cNvPr id="11" name="TextBox 10">
            <a:extLst>
              <a:ext uri="{FF2B5EF4-FFF2-40B4-BE49-F238E27FC236}">
                <a16:creationId xmlns:a16="http://schemas.microsoft.com/office/drawing/2014/main" id="{5DDC1EE0-901B-4740-84EB-328705A710B7}"/>
              </a:ext>
            </a:extLst>
          </p:cNvPr>
          <p:cNvSpPr txBox="1"/>
          <p:nvPr/>
        </p:nvSpPr>
        <p:spPr>
          <a:xfrm>
            <a:off x="3807654" y="4985584"/>
            <a:ext cx="6658707" cy="1200329"/>
          </a:xfrm>
          <a:prstGeom prst="rect">
            <a:avLst/>
          </a:prstGeom>
          <a:noFill/>
          <a:ln>
            <a:solidFill>
              <a:schemeClr val="tx1"/>
            </a:solidFill>
          </a:ln>
        </p:spPr>
        <p:txBody>
          <a:bodyPr wrap="square" rtlCol="0">
            <a:spAutoFit/>
          </a:bodyPr>
          <a:lstStyle/>
          <a:p>
            <a:r>
              <a:rPr lang="en-US" b="1" dirty="0"/>
              <a:t>Multiple ML models generated and compared</a:t>
            </a:r>
          </a:p>
          <a:p>
            <a:r>
              <a:rPr lang="en-US" dirty="0"/>
              <a:t>Individual Classifiers: DT, LOGREG, SVC</a:t>
            </a:r>
          </a:p>
          <a:p>
            <a:r>
              <a:rPr lang="en-US" dirty="0"/>
              <a:t>Ensemble Classifiers: RF, GBC</a:t>
            </a:r>
          </a:p>
          <a:p>
            <a:r>
              <a:rPr lang="en-US" b="1" dirty="0">
                <a:solidFill>
                  <a:srgbClr val="FFFF00"/>
                </a:solidFill>
                <a:hlinkClick r:id="rId5">
                  <a:extLst>
                    <a:ext uri="{A12FA001-AC4F-418D-AE19-62706E023703}">
                      <ahyp:hlinkClr xmlns:ahyp="http://schemas.microsoft.com/office/drawing/2018/hyperlinkcolor" val="tx"/>
                    </a:ext>
                  </a:extLst>
                </a:hlinkClick>
              </a:rPr>
              <a:t>GitHub Link</a:t>
            </a:r>
            <a:endParaRPr lang="en-US" b="1" dirty="0">
              <a:solidFill>
                <a:srgbClr val="FFFF00"/>
              </a:solidFill>
            </a:endParaRPr>
          </a:p>
        </p:txBody>
      </p:sp>
    </p:spTree>
    <p:extLst>
      <p:ext uri="{BB962C8B-B14F-4D97-AF65-F5344CB8AC3E}">
        <p14:creationId xmlns:p14="http://schemas.microsoft.com/office/powerpoint/2010/main" val="377264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203D-0FB6-4D59-904E-5F6E1797C269}"/>
              </a:ext>
            </a:extLst>
          </p:cNvPr>
          <p:cNvSpPr>
            <a:spLocks noGrp="1"/>
          </p:cNvSpPr>
          <p:nvPr>
            <p:ph type="title"/>
          </p:nvPr>
        </p:nvSpPr>
        <p:spPr>
          <a:xfrm>
            <a:off x="778535" y="290908"/>
            <a:ext cx="10515600" cy="614732"/>
          </a:xfrm>
        </p:spPr>
        <p:txBody>
          <a:bodyPr>
            <a:normAutofit fontScale="90000"/>
          </a:bodyPr>
          <a:lstStyle/>
          <a:p>
            <a:pPr algn="ctr"/>
            <a:r>
              <a:rPr lang="en-US" b="1" dirty="0"/>
              <a:t>DATA ANALYTICS IN HEALTHCARE &amp; LIFE SCIENCES</a:t>
            </a:r>
          </a:p>
        </p:txBody>
      </p:sp>
      <p:sp>
        <p:nvSpPr>
          <p:cNvPr id="3" name="Content Placeholder 2">
            <a:extLst>
              <a:ext uri="{FF2B5EF4-FFF2-40B4-BE49-F238E27FC236}">
                <a16:creationId xmlns:a16="http://schemas.microsoft.com/office/drawing/2014/main" id="{6374CD76-AC7B-47C9-9F16-4181E426CB97}"/>
              </a:ext>
            </a:extLst>
          </p:cNvPr>
          <p:cNvSpPr>
            <a:spLocks noGrp="1"/>
          </p:cNvSpPr>
          <p:nvPr>
            <p:ph idx="1"/>
          </p:nvPr>
        </p:nvSpPr>
        <p:spPr>
          <a:xfrm>
            <a:off x="6036335" y="1215857"/>
            <a:ext cx="5650071" cy="3476114"/>
          </a:xfrm>
        </p:spPr>
        <p:txBody>
          <a:bodyPr>
            <a:normAutofit fontScale="85000" lnSpcReduction="20000"/>
          </a:bodyPr>
          <a:lstStyle/>
          <a:p>
            <a:pPr marL="457200" indent="-457200">
              <a:buFont typeface="+mj-lt"/>
              <a:buAutoNum type="arabicPeriod"/>
            </a:pPr>
            <a:r>
              <a:rPr lang="en-US" sz="2000" b="1" dirty="0">
                <a:solidFill>
                  <a:srgbClr val="FFFF00"/>
                </a:solidFill>
              </a:rPr>
              <a:t>VITAL BUSINESS PROBLEMS:</a:t>
            </a:r>
            <a:br>
              <a:rPr lang="en-US" sz="2000" dirty="0">
                <a:solidFill>
                  <a:srgbClr val="FFFF00"/>
                </a:solidFill>
              </a:rPr>
            </a:br>
            <a:r>
              <a:rPr lang="en-US" sz="1400" dirty="0"/>
              <a:t>So many different problems exist and they are of varying degree of complexity: </a:t>
            </a:r>
            <a:br>
              <a:rPr lang="en-US" sz="1400" dirty="0"/>
            </a:br>
            <a:r>
              <a:rPr lang="en-US" sz="1400" dirty="0"/>
              <a:t>- What impacts favorable clinical outcomes</a:t>
            </a:r>
            <a:br>
              <a:rPr lang="en-US" sz="1400" dirty="0"/>
            </a:br>
            <a:r>
              <a:rPr lang="en-US" sz="1400" dirty="0"/>
              <a:t>- Drivers of adverse events</a:t>
            </a:r>
            <a:br>
              <a:rPr lang="en-US" sz="1400" dirty="0"/>
            </a:br>
            <a:r>
              <a:rPr lang="en-US" sz="1400" dirty="0"/>
              <a:t>- Factors impacting cost of care</a:t>
            </a:r>
            <a:br>
              <a:rPr lang="en-US" sz="1400" dirty="0"/>
            </a:br>
            <a:r>
              <a:rPr lang="en-US" sz="1400" dirty="0"/>
              <a:t>- Earlier diagnosis of cancers and chronic diseases</a:t>
            </a:r>
            <a:br>
              <a:rPr lang="en-US" sz="1400" dirty="0"/>
            </a:br>
            <a:r>
              <a:rPr lang="en-US" sz="1400" dirty="0"/>
              <a:t>Understanding these different business problems is critical for generating possible solutions</a:t>
            </a:r>
          </a:p>
          <a:p>
            <a:pPr marL="457200" indent="-457200">
              <a:buFont typeface="+mj-lt"/>
              <a:buAutoNum type="arabicPeriod"/>
            </a:pPr>
            <a:r>
              <a:rPr lang="en-US" sz="2000" b="1" dirty="0">
                <a:solidFill>
                  <a:srgbClr val="FFFF00"/>
                </a:solidFill>
              </a:rPr>
              <a:t>POTENTIAL DATA SOURCES:</a:t>
            </a:r>
            <a:br>
              <a:rPr lang="en-US" sz="2000" b="1" dirty="0">
                <a:solidFill>
                  <a:srgbClr val="FFFF00"/>
                </a:solidFill>
              </a:rPr>
            </a:br>
            <a:r>
              <a:rPr lang="en-US" sz="1400" dirty="0"/>
              <a:t>Huge amounts of data is getting generated nowadays from different sources that are capable of capturing information :</a:t>
            </a:r>
            <a:br>
              <a:rPr lang="en-US" sz="1400" dirty="0"/>
            </a:br>
            <a:br>
              <a:rPr lang="en-US" sz="1200" dirty="0"/>
            </a:br>
            <a:r>
              <a:rPr lang="en-US" sz="1200" dirty="0"/>
              <a:t>- </a:t>
            </a:r>
            <a:r>
              <a:rPr lang="en-US" sz="1400" b="1" dirty="0">
                <a:solidFill>
                  <a:schemeClr val="accent4">
                    <a:lumMod val="40000"/>
                    <a:lumOff val="60000"/>
                  </a:schemeClr>
                </a:solidFill>
              </a:rPr>
              <a:t>Electronic Health Records</a:t>
            </a:r>
            <a:br>
              <a:rPr lang="en-US" sz="1400" dirty="0"/>
            </a:br>
            <a:r>
              <a:rPr lang="en-US" sz="1400" dirty="0"/>
              <a:t>- Healthcare claims from Insurance companies</a:t>
            </a:r>
            <a:br>
              <a:rPr lang="en-US" sz="1400" dirty="0"/>
            </a:br>
            <a:r>
              <a:rPr lang="en-US" sz="1400" dirty="0"/>
              <a:t>- Pharmacies – claims and medication reviews</a:t>
            </a:r>
            <a:br>
              <a:rPr lang="en-US" sz="1400" dirty="0"/>
            </a:br>
            <a:r>
              <a:rPr lang="en-US" sz="1400" dirty="0"/>
              <a:t>- Lab tests and Imaging results</a:t>
            </a:r>
            <a:br>
              <a:rPr lang="en-US" sz="1400" dirty="0"/>
            </a:br>
            <a:r>
              <a:rPr lang="en-US" sz="1400" dirty="0"/>
              <a:t>- Population health data – Social Determinants of Health</a:t>
            </a:r>
            <a:br>
              <a:rPr lang="en-US" sz="1400" dirty="0"/>
            </a:br>
            <a:r>
              <a:rPr lang="en-US" sz="1400" dirty="0"/>
              <a:t>- Genomics (and later Proteomics and Metabolomics)</a:t>
            </a:r>
            <a:br>
              <a:rPr lang="en-US" sz="1400" dirty="0"/>
            </a:br>
            <a:r>
              <a:rPr lang="en-US" sz="1400" dirty="0"/>
              <a:t>- Wearable and other devices</a:t>
            </a:r>
            <a:br>
              <a:rPr lang="en-US" sz="1400" dirty="0"/>
            </a:br>
            <a:r>
              <a:rPr lang="en-US" sz="1400" dirty="0"/>
              <a:t>- Other sources (Surveys, Patient Reported Outcomes)</a:t>
            </a:r>
            <a:br>
              <a:rPr lang="en-US" sz="1400" dirty="0"/>
            </a:br>
            <a:br>
              <a:rPr lang="en-US" sz="1400" dirty="0"/>
            </a:br>
            <a:r>
              <a:rPr lang="en-US" sz="1400" dirty="0"/>
              <a:t>The volume, velocity, variety, and veracity that is getting generated is staggering – typical Big Data problem.</a:t>
            </a:r>
          </a:p>
          <a:p>
            <a:pPr>
              <a:buFont typeface="Wingdings" panose="05000000000000000000" pitchFamily="2" charset="2"/>
              <a:buChar char="§"/>
            </a:pPr>
            <a:endParaRPr lang="en-US" sz="1400" dirty="0"/>
          </a:p>
          <a:p>
            <a:endParaRPr lang="en-US" dirty="0"/>
          </a:p>
        </p:txBody>
      </p:sp>
      <p:grpSp>
        <p:nvGrpSpPr>
          <p:cNvPr id="18" name="Group 17">
            <a:extLst>
              <a:ext uri="{FF2B5EF4-FFF2-40B4-BE49-F238E27FC236}">
                <a16:creationId xmlns:a16="http://schemas.microsoft.com/office/drawing/2014/main" id="{EB381267-0EE9-41A7-861D-D31D85A053A4}"/>
              </a:ext>
            </a:extLst>
          </p:cNvPr>
          <p:cNvGrpSpPr/>
          <p:nvPr/>
        </p:nvGrpSpPr>
        <p:grpSpPr>
          <a:xfrm>
            <a:off x="723847" y="1239147"/>
            <a:ext cx="4888283" cy="2892213"/>
            <a:chOff x="906727" y="1690688"/>
            <a:chExt cx="4888283" cy="2892213"/>
          </a:xfrm>
        </p:grpSpPr>
        <p:graphicFrame>
          <p:nvGraphicFramePr>
            <p:cNvPr id="4" name="Diagram 3">
              <a:extLst>
                <a:ext uri="{FF2B5EF4-FFF2-40B4-BE49-F238E27FC236}">
                  <a16:creationId xmlns:a16="http://schemas.microsoft.com/office/drawing/2014/main" id="{3A1DA65A-8C60-413F-940C-8F394FA688DC}"/>
                </a:ext>
              </a:extLst>
            </p:cNvPr>
            <p:cNvGraphicFramePr/>
            <p:nvPr>
              <p:extLst/>
            </p:nvPr>
          </p:nvGraphicFramePr>
          <p:xfrm>
            <a:off x="934720" y="1690688"/>
            <a:ext cx="4860290" cy="289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Stethoscope">
              <a:extLst>
                <a:ext uri="{FF2B5EF4-FFF2-40B4-BE49-F238E27FC236}">
                  <a16:creationId xmlns:a16="http://schemas.microsoft.com/office/drawing/2014/main" id="{8B23B7F7-2E8C-44C9-BB82-5B34695B75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6727" y="1848221"/>
              <a:ext cx="693420" cy="693420"/>
            </a:xfrm>
            <a:prstGeom prst="rect">
              <a:avLst/>
            </a:prstGeom>
          </p:spPr>
        </p:pic>
        <p:pic>
          <p:nvPicPr>
            <p:cNvPr id="8" name="Graphic 7" descr="Database">
              <a:extLst>
                <a:ext uri="{FF2B5EF4-FFF2-40B4-BE49-F238E27FC236}">
                  <a16:creationId xmlns:a16="http://schemas.microsoft.com/office/drawing/2014/main" id="{7F563A39-C4D0-429C-ADBC-47C2CADADD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47310" y="1795674"/>
              <a:ext cx="647700" cy="647700"/>
            </a:xfrm>
            <a:prstGeom prst="rect">
              <a:avLst/>
            </a:prstGeom>
          </p:spPr>
        </p:pic>
        <p:pic>
          <p:nvPicPr>
            <p:cNvPr id="10" name="Graphic 9" descr="Gears">
              <a:extLst>
                <a:ext uri="{FF2B5EF4-FFF2-40B4-BE49-F238E27FC236}">
                  <a16:creationId xmlns:a16="http://schemas.microsoft.com/office/drawing/2014/main" id="{4AF81C8B-E3FA-46B5-B6E9-48234719B2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47309" y="3136794"/>
              <a:ext cx="647701" cy="647701"/>
            </a:xfrm>
            <a:prstGeom prst="rect">
              <a:avLst/>
            </a:prstGeom>
          </p:spPr>
        </p:pic>
        <p:pic>
          <p:nvPicPr>
            <p:cNvPr id="12" name="Graphic 11" descr="Eye">
              <a:extLst>
                <a:ext uri="{FF2B5EF4-FFF2-40B4-BE49-F238E27FC236}">
                  <a16:creationId xmlns:a16="http://schemas.microsoft.com/office/drawing/2014/main" id="{7D3BA981-D81F-427E-812B-72D9349B5B4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18315" y="3072605"/>
              <a:ext cx="749406" cy="749406"/>
            </a:xfrm>
            <a:prstGeom prst="rect">
              <a:avLst/>
            </a:prstGeom>
          </p:spPr>
        </p:pic>
        <p:sp>
          <p:nvSpPr>
            <p:cNvPr id="14" name="Arrow: Right 13">
              <a:extLst>
                <a:ext uri="{FF2B5EF4-FFF2-40B4-BE49-F238E27FC236}">
                  <a16:creationId xmlns:a16="http://schemas.microsoft.com/office/drawing/2014/main" id="{EF4378F7-FFAD-4A8C-B374-D50CB700016B}"/>
                </a:ext>
              </a:extLst>
            </p:cNvPr>
            <p:cNvSpPr/>
            <p:nvPr/>
          </p:nvSpPr>
          <p:spPr>
            <a:xfrm>
              <a:off x="3188970" y="2091690"/>
              <a:ext cx="411480" cy="35168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EF3E488-54E9-4E74-8D9D-9123002BA8A0}"/>
                </a:ext>
              </a:extLst>
            </p:cNvPr>
            <p:cNvSpPr/>
            <p:nvPr/>
          </p:nvSpPr>
          <p:spPr>
            <a:xfrm rot="5400000">
              <a:off x="4530089" y="2995242"/>
              <a:ext cx="411480" cy="351684"/>
            </a:xfrm>
            <a:prstGeom prst="right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848D5C5-2B8B-440A-B688-1661C7A0265F}"/>
                </a:ext>
              </a:extLst>
            </p:cNvPr>
            <p:cNvSpPr/>
            <p:nvPr/>
          </p:nvSpPr>
          <p:spPr>
            <a:xfrm rot="10800000">
              <a:off x="3112135" y="3814393"/>
              <a:ext cx="411480" cy="351684"/>
            </a:xfrm>
            <a:prstGeom prst="rightArrow">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B3D5EE0-D8E1-4D16-845B-C2DFA26E88AA}"/>
                </a:ext>
              </a:extLst>
            </p:cNvPr>
            <p:cNvSpPr/>
            <p:nvPr/>
          </p:nvSpPr>
          <p:spPr>
            <a:xfrm rot="16200000">
              <a:off x="1891771" y="2896764"/>
              <a:ext cx="411480" cy="351684"/>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03083A2-9F6E-457D-A683-6CEC366D59FE}"/>
              </a:ext>
            </a:extLst>
          </p:cNvPr>
          <p:cNvSpPr txBox="1"/>
          <p:nvPr/>
        </p:nvSpPr>
        <p:spPr>
          <a:xfrm>
            <a:off x="515050" y="4532362"/>
            <a:ext cx="11042569" cy="2154436"/>
          </a:xfrm>
          <a:prstGeom prst="rect">
            <a:avLst/>
          </a:prstGeom>
          <a:noFill/>
        </p:spPr>
        <p:txBody>
          <a:bodyPr wrap="square" rtlCol="0">
            <a:spAutoFit/>
          </a:bodyPr>
          <a:lstStyle/>
          <a:p>
            <a:pPr marL="457200" indent="-457200">
              <a:buFont typeface="+mj-lt"/>
              <a:buAutoNum type="arabicPeriod" startAt="3"/>
            </a:pPr>
            <a:r>
              <a:rPr lang="en-US" sz="1600" b="1" dirty="0">
                <a:solidFill>
                  <a:srgbClr val="FFFF00"/>
                </a:solidFill>
              </a:rPr>
              <a:t>DATA PROCESSING, MANAGEMENT AND ANALYSIS:</a:t>
            </a:r>
            <a:br>
              <a:rPr lang="en-US" sz="1600" b="1" dirty="0">
                <a:solidFill>
                  <a:srgbClr val="FFFF00"/>
                </a:solidFill>
              </a:rPr>
            </a:br>
            <a:r>
              <a:rPr lang="en-US" sz="1200" dirty="0"/>
              <a:t>Making sense of these varied sources of data and processing them so that they are useful for analysis is a data engineering challenge.</a:t>
            </a:r>
            <a:br>
              <a:rPr lang="en-US" sz="1200" dirty="0"/>
            </a:br>
            <a:r>
              <a:rPr lang="en-US" sz="1200" dirty="0"/>
              <a:t>Structured data needs to be cleaned and curated; data from different sources need to be matched to get a complete 360 degree view of the customer.</a:t>
            </a:r>
            <a:br>
              <a:rPr lang="en-US" sz="1200" dirty="0"/>
            </a:br>
            <a:r>
              <a:rPr lang="en-US" sz="1200" dirty="0"/>
              <a:t>Semi-structured and unstructured data sources (Physician notes, imaging data) pose challenges to curate and store the information so that it can be retrieved and analyzed at scale and speed.</a:t>
            </a:r>
            <a:br>
              <a:rPr lang="en-US" sz="1200" dirty="0"/>
            </a:br>
            <a:r>
              <a:rPr lang="en-US" sz="1200" dirty="0"/>
              <a:t>Various Big Data technologies have been developed to tackle this problem of storing(HADOOP ecosystem, SPARK) and analyzing semi-structured and unstructured data (Text mining, NLP, Deep Learning for Image and Video Analytics).</a:t>
            </a:r>
          </a:p>
          <a:p>
            <a:pPr marL="457200" indent="-457200">
              <a:buFont typeface="+mj-lt"/>
              <a:buAutoNum type="arabicPeriod" startAt="3"/>
            </a:pPr>
            <a:r>
              <a:rPr lang="en-US" sz="1600" b="1" dirty="0">
                <a:solidFill>
                  <a:srgbClr val="FFFF00"/>
                </a:solidFill>
              </a:rPr>
              <a:t>SOLUTIONS TO THE PROBLEMS:</a:t>
            </a:r>
            <a:br>
              <a:rPr lang="en-US" sz="1600" b="1" dirty="0">
                <a:solidFill>
                  <a:srgbClr val="FFFF00"/>
                </a:solidFill>
              </a:rPr>
            </a:br>
            <a:r>
              <a:rPr lang="en-US" sz="1200" dirty="0"/>
              <a:t>At the end of the day, all the analysis should be able to generate actionable insights. Interpretation of the results and their implementation to solve the problem are key.</a:t>
            </a:r>
          </a:p>
          <a:p>
            <a:endParaRPr lang="en-US" dirty="0"/>
          </a:p>
        </p:txBody>
      </p:sp>
    </p:spTree>
    <p:extLst>
      <p:ext uri="{BB962C8B-B14F-4D97-AF65-F5344CB8AC3E}">
        <p14:creationId xmlns:p14="http://schemas.microsoft.com/office/powerpoint/2010/main" val="372469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9A6834-C7F9-4672-A8BE-1EF0B8A58791}"/>
              </a:ext>
            </a:extLst>
          </p:cNvPr>
          <p:cNvSpPr/>
          <p:nvPr/>
        </p:nvSpPr>
        <p:spPr>
          <a:xfrm>
            <a:off x="0" y="1190931"/>
            <a:ext cx="12192000" cy="96239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9198A-2ACD-4243-8DD8-EE8028252629}"/>
              </a:ext>
            </a:extLst>
          </p:cNvPr>
          <p:cNvSpPr>
            <a:spLocks noGrp="1"/>
          </p:cNvSpPr>
          <p:nvPr>
            <p:ph type="title"/>
          </p:nvPr>
        </p:nvSpPr>
        <p:spPr>
          <a:xfrm>
            <a:off x="347003" y="450167"/>
            <a:ext cx="11006797" cy="962390"/>
          </a:xfrm>
        </p:spPr>
        <p:txBody>
          <a:bodyPr>
            <a:normAutofit fontScale="90000"/>
          </a:bodyPr>
          <a:lstStyle/>
          <a:p>
            <a:pPr algn="ctr"/>
            <a:r>
              <a:rPr lang="en-US" b="1" dirty="0"/>
              <a:t>HOW ML/DL CAN AUGMENT THE DECISION MAKING PROCESS FOR CLINICIANS</a:t>
            </a:r>
            <a:br>
              <a:rPr lang="en-US" b="1" dirty="0"/>
            </a:br>
            <a:endParaRPr lang="en-US" dirty="0"/>
          </a:p>
        </p:txBody>
      </p:sp>
      <p:graphicFrame>
        <p:nvGraphicFramePr>
          <p:cNvPr id="4" name="Diagram 3">
            <a:extLst>
              <a:ext uri="{FF2B5EF4-FFF2-40B4-BE49-F238E27FC236}">
                <a16:creationId xmlns:a16="http://schemas.microsoft.com/office/drawing/2014/main" id="{D353B895-2EE2-4F1C-8BC6-BBDFA65597C4}"/>
              </a:ext>
            </a:extLst>
          </p:cNvPr>
          <p:cNvGraphicFramePr/>
          <p:nvPr>
            <p:extLst>
              <p:ext uri="{D42A27DB-BD31-4B8C-83A1-F6EECF244321}">
                <p14:modId xmlns:p14="http://schemas.microsoft.com/office/powerpoint/2010/main" val="3475697794"/>
              </p:ext>
            </p:extLst>
          </p:nvPr>
        </p:nvGraphicFramePr>
        <p:xfrm>
          <a:off x="339385" y="1190931"/>
          <a:ext cx="11505611" cy="5533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140930A-6857-4756-9FCF-7C0215AAEB66}"/>
              </a:ext>
            </a:extLst>
          </p:cNvPr>
          <p:cNvSpPr txBox="1"/>
          <p:nvPr/>
        </p:nvSpPr>
        <p:spPr>
          <a:xfrm>
            <a:off x="6668086" y="6527409"/>
            <a:ext cx="4290646" cy="261610"/>
          </a:xfrm>
          <a:prstGeom prst="rect">
            <a:avLst/>
          </a:prstGeom>
          <a:noFill/>
        </p:spPr>
        <p:txBody>
          <a:bodyPr wrap="square" rtlCol="0">
            <a:spAutoFit/>
          </a:bodyPr>
          <a:lstStyle/>
          <a:p>
            <a:r>
              <a:rPr lang="en-US" sz="1100" b="1" dirty="0"/>
              <a:t>REFERENCE</a:t>
            </a:r>
            <a:r>
              <a:rPr lang="en-US" sz="1100" dirty="0"/>
              <a:t>: </a:t>
            </a:r>
            <a:r>
              <a:rPr lang="en-US" sz="1100" dirty="0">
                <a:hlinkClick r:id="rId7">
                  <a:extLst>
                    <a:ext uri="{A12FA001-AC4F-418D-AE19-62706E023703}">
                      <ahyp:hlinkClr xmlns:ahyp="http://schemas.microsoft.com/office/drawing/2018/hyperlinkcolor" val="tx"/>
                    </a:ext>
                  </a:extLst>
                </a:hlinkClick>
              </a:rPr>
              <a:t>https://www.nejm.org/doi/full/10.1056/NEJMra1814259</a:t>
            </a:r>
            <a:endParaRPr lang="en-US" sz="1100" dirty="0"/>
          </a:p>
        </p:txBody>
      </p:sp>
    </p:spTree>
    <p:extLst>
      <p:ext uri="{BB962C8B-B14F-4D97-AF65-F5344CB8AC3E}">
        <p14:creationId xmlns:p14="http://schemas.microsoft.com/office/powerpoint/2010/main" val="100086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8" name="Speech Bubble: Rectangle 47">
            <a:extLst>
              <a:ext uri="{FF2B5EF4-FFF2-40B4-BE49-F238E27FC236}">
                <a16:creationId xmlns:a16="http://schemas.microsoft.com/office/drawing/2014/main" id="{5F1265C5-1D12-49B5-B65D-10B1A32A0D85}"/>
              </a:ext>
            </a:extLst>
          </p:cNvPr>
          <p:cNvSpPr/>
          <p:nvPr/>
        </p:nvSpPr>
        <p:spPr>
          <a:xfrm rot="5400000">
            <a:off x="7682599" y="-651155"/>
            <a:ext cx="2387905" cy="5884141"/>
          </a:xfrm>
          <a:prstGeom prst="wedgeRectCallou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540308-823D-4680-BE6C-8C1D647669DD}"/>
              </a:ext>
            </a:extLst>
          </p:cNvPr>
          <p:cNvSpPr>
            <a:spLocks noGrp="1"/>
          </p:cNvSpPr>
          <p:nvPr>
            <p:ph type="title"/>
          </p:nvPr>
        </p:nvSpPr>
        <p:spPr>
          <a:xfrm>
            <a:off x="240030" y="1"/>
            <a:ext cx="11372850" cy="974058"/>
          </a:xfrm>
        </p:spPr>
        <p:txBody>
          <a:bodyPr>
            <a:normAutofit/>
          </a:bodyPr>
          <a:lstStyle/>
          <a:p>
            <a:pPr algn="ctr"/>
            <a:r>
              <a:rPr lang="en-US" sz="4000" b="1" dirty="0"/>
              <a:t>COMPONENTS OF ELECTRONIC HEALTH RECORDS</a:t>
            </a:r>
          </a:p>
        </p:txBody>
      </p:sp>
      <p:graphicFrame>
        <p:nvGraphicFramePr>
          <p:cNvPr id="4" name="Content Placeholder 3">
            <a:extLst>
              <a:ext uri="{FF2B5EF4-FFF2-40B4-BE49-F238E27FC236}">
                <a16:creationId xmlns:a16="http://schemas.microsoft.com/office/drawing/2014/main" id="{4F432E87-1D1E-4D02-9314-ECA52314F789}"/>
              </a:ext>
            </a:extLst>
          </p:cNvPr>
          <p:cNvGraphicFramePr>
            <a:graphicFrameLocks noGrp="1"/>
          </p:cNvGraphicFramePr>
          <p:nvPr>
            <p:ph idx="1"/>
            <p:extLst>
              <p:ext uri="{D42A27DB-BD31-4B8C-83A1-F6EECF244321}">
                <p14:modId xmlns:p14="http://schemas.microsoft.com/office/powerpoint/2010/main" val="3906814055"/>
              </p:ext>
            </p:extLst>
          </p:nvPr>
        </p:nvGraphicFramePr>
        <p:xfrm>
          <a:off x="468630" y="1096962"/>
          <a:ext cx="5463540" cy="501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5ADA670-30FA-4C72-92FB-6CB3BBE36A42}"/>
              </a:ext>
            </a:extLst>
          </p:cNvPr>
          <p:cNvSpPr txBox="1"/>
          <p:nvPr/>
        </p:nvSpPr>
        <p:spPr>
          <a:xfrm>
            <a:off x="6534798" y="3587767"/>
            <a:ext cx="4531913"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ADDITIONAL DATA FACTORS (normally not present)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GENOMICS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SOCIAL DETERMINANTS OF HEALTH</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IMAGING DATA – X-RAY/USG/CT/MRI</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PATIENT REPORTED OUTCOMES - PRO</a:t>
            </a:r>
          </a:p>
        </p:txBody>
      </p:sp>
      <p:grpSp>
        <p:nvGrpSpPr>
          <p:cNvPr id="3" name="Group 2">
            <a:extLst>
              <a:ext uri="{FF2B5EF4-FFF2-40B4-BE49-F238E27FC236}">
                <a16:creationId xmlns:a16="http://schemas.microsoft.com/office/drawing/2014/main" id="{889DA73B-854F-4853-8454-8A89E1AD489B}"/>
              </a:ext>
            </a:extLst>
          </p:cNvPr>
          <p:cNvGrpSpPr/>
          <p:nvPr/>
        </p:nvGrpSpPr>
        <p:grpSpPr>
          <a:xfrm>
            <a:off x="1008582" y="1720203"/>
            <a:ext cx="4329228" cy="4307719"/>
            <a:chOff x="1008582" y="1720203"/>
            <a:chExt cx="4329228" cy="4307719"/>
          </a:xfrm>
        </p:grpSpPr>
        <p:pic>
          <p:nvPicPr>
            <p:cNvPr id="7" name="Graphic 6" descr="Medicine">
              <a:extLst>
                <a:ext uri="{FF2B5EF4-FFF2-40B4-BE49-F238E27FC236}">
                  <a16:creationId xmlns:a16="http://schemas.microsoft.com/office/drawing/2014/main" id="{509B2586-8A60-41C0-B22B-DCA81A41BF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61141" y="2298857"/>
              <a:ext cx="453390" cy="453390"/>
            </a:xfrm>
            <a:prstGeom prst="rect">
              <a:avLst/>
            </a:prstGeom>
          </p:spPr>
        </p:pic>
        <p:pic>
          <p:nvPicPr>
            <p:cNvPr id="9" name="Graphic 8" descr="Stethoscope">
              <a:extLst>
                <a:ext uri="{FF2B5EF4-FFF2-40B4-BE49-F238E27FC236}">
                  <a16:creationId xmlns:a16="http://schemas.microsoft.com/office/drawing/2014/main" id="{B2EC571E-A970-4110-9C47-943D8A41EB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27465" y="5041369"/>
              <a:ext cx="425530" cy="425530"/>
            </a:xfrm>
            <a:prstGeom prst="rect">
              <a:avLst/>
            </a:prstGeom>
          </p:spPr>
        </p:pic>
        <p:pic>
          <p:nvPicPr>
            <p:cNvPr id="11" name="Graphic 10" descr="Needle">
              <a:extLst>
                <a:ext uri="{FF2B5EF4-FFF2-40B4-BE49-F238E27FC236}">
                  <a16:creationId xmlns:a16="http://schemas.microsoft.com/office/drawing/2014/main" id="{2F46E92E-824E-4111-BD36-9575B654C7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27465" y="2274602"/>
              <a:ext cx="476250" cy="476250"/>
            </a:xfrm>
            <a:prstGeom prst="rect">
              <a:avLst/>
            </a:prstGeom>
          </p:spPr>
        </p:pic>
        <p:pic>
          <p:nvPicPr>
            <p:cNvPr id="13" name="Graphic 12" descr="Medical">
              <a:extLst>
                <a:ext uri="{FF2B5EF4-FFF2-40B4-BE49-F238E27FC236}">
                  <a16:creationId xmlns:a16="http://schemas.microsoft.com/office/drawing/2014/main" id="{1057ACB2-B5A7-4E0B-9EB4-D462A71C38C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81071" y="5587372"/>
              <a:ext cx="440550" cy="440550"/>
            </a:xfrm>
            <a:prstGeom prst="rect">
              <a:avLst/>
            </a:prstGeom>
          </p:spPr>
        </p:pic>
        <p:pic>
          <p:nvPicPr>
            <p:cNvPr id="15" name="Graphic 14" descr="Heartbeat">
              <a:extLst>
                <a:ext uri="{FF2B5EF4-FFF2-40B4-BE49-F238E27FC236}">
                  <a16:creationId xmlns:a16="http://schemas.microsoft.com/office/drawing/2014/main" id="{5CCC66E0-50B3-41E3-A0D6-5348B78E45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582" y="3699892"/>
              <a:ext cx="455220" cy="455220"/>
            </a:xfrm>
            <a:prstGeom prst="rect">
              <a:avLst/>
            </a:prstGeom>
          </p:spPr>
        </p:pic>
        <p:pic>
          <p:nvPicPr>
            <p:cNvPr id="21" name="Graphic 20" descr="Contract">
              <a:extLst>
                <a:ext uri="{FF2B5EF4-FFF2-40B4-BE49-F238E27FC236}">
                  <a16:creationId xmlns:a16="http://schemas.microsoft.com/office/drawing/2014/main" id="{5EDD2140-5C11-491E-97BF-0C62F80AE38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70061" y="1720203"/>
              <a:ext cx="451560" cy="451560"/>
            </a:xfrm>
            <a:prstGeom prst="rect">
              <a:avLst/>
            </a:prstGeom>
          </p:spPr>
        </p:pic>
        <p:pic>
          <p:nvPicPr>
            <p:cNvPr id="23" name="Picture 22">
              <a:extLst>
                <a:ext uri="{FF2B5EF4-FFF2-40B4-BE49-F238E27FC236}">
                  <a16:creationId xmlns:a16="http://schemas.microsoft.com/office/drawing/2014/main" id="{237F51EE-A0B5-4940-8E99-94A9B620E37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61141" y="5105721"/>
              <a:ext cx="365760" cy="339490"/>
            </a:xfrm>
            <a:prstGeom prst="rect">
              <a:avLst/>
            </a:prstGeom>
          </p:spPr>
        </p:pic>
        <p:pic>
          <p:nvPicPr>
            <p:cNvPr id="25" name="Picture 24">
              <a:extLst>
                <a:ext uri="{FF2B5EF4-FFF2-40B4-BE49-F238E27FC236}">
                  <a16:creationId xmlns:a16="http://schemas.microsoft.com/office/drawing/2014/main" id="{B81538CA-8053-49C6-BDA2-FCF919C0913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48554" y="3699892"/>
              <a:ext cx="389256" cy="390051"/>
            </a:xfrm>
            <a:prstGeom prst="rect">
              <a:avLst/>
            </a:prstGeom>
          </p:spPr>
        </p:pic>
      </p:grpSp>
      <p:sp>
        <p:nvSpPr>
          <p:cNvPr id="33" name="TextBox 32">
            <a:extLst>
              <a:ext uri="{FF2B5EF4-FFF2-40B4-BE49-F238E27FC236}">
                <a16:creationId xmlns:a16="http://schemas.microsoft.com/office/drawing/2014/main" id="{8A4E2909-DCF8-4E6C-AC62-DBB550E276F3}"/>
              </a:ext>
            </a:extLst>
          </p:cNvPr>
          <p:cNvSpPr txBox="1"/>
          <p:nvPr/>
        </p:nvSpPr>
        <p:spPr>
          <a:xfrm>
            <a:off x="6534799" y="1114987"/>
            <a:ext cx="5283823" cy="236988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rPr>
              <a:t>STANDARD EMR/EHR DATA COMPONENTS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DEMOGRAHICS – Age, Gender, Race, Language, Religion, Insurance, Location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CLINICAL HISTORY – Habits, Past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Dx</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and Observations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MEDICATIONS – Drug NDC, Quantity, Refills, Route, Rx dates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FOOD AND DRUG ALLERGIES – Allergen, Reaction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Desc</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Severity, Dates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VISITS TO ER AND OPD – Date/Time, Encounter Type, Provider Info</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INPATIENT ADMISSIONS – Date/Time, Source, Discharge Code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PRIMARY DIAGNOSES AND COMORBIDITIES – ICD9/10, SNOMED</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PROCEDURES AND SURGERIES – Procedure codes and ICD codes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LABORATORY RESULTS – LOINC, Date/Time, Reference Range, Value, UOM</a:t>
            </a:r>
            <a:b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Standard dictionaries: ICD9/10, SNOMED-CT, NDC, LOINC, NPI</a:t>
            </a:r>
          </a:p>
        </p:txBody>
      </p:sp>
      <p:grpSp>
        <p:nvGrpSpPr>
          <p:cNvPr id="49" name="Group 48">
            <a:extLst>
              <a:ext uri="{FF2B5EF4-FFF2-40B4-BE49-F238E27FC236}">
                <a16:creationId xmlns:a16="http://schemas.microsoft.com/office/drawing/2014/main" id="{5E2937CC-7DA0-4439-9A23-B1A32EAAE482}"/>
              </a:ext>
            </a:extLst>
          </p:cNvPr>
          <p:cNvGrpSpPr/>
          <p:nvPr/>
        </p:nvGrpSpPr>
        <p:grpSpPr>
          <a:xfrm>
            <a:off x="6421191" y="4805914"/>
            <a:ext cx="4645521" cy="1121984"/>
            <a:chOff x="7037337" y="3714387"/>
            <a:chExt cx="4645521" cy="1121984"/>
          </a:xfrm>
        </p:grpSpPr>
        <p:grpSp>
          <p:nvGrpSpPr>
            <p:cNvPr id="32" name="Group 31">
              <a:extLst>
                <a:ext uri="{FF2B5EF4-FFF2-40B4-BE49-F238E27FC236}">
                  <a16:creationId xmlns:a16="http://schemas.microsoft.com/office/drawing/2014/main" id="{1F65AB9D-A6A3-48C2-8523-EA7CAF7955D2}"/>
                </a:ext>
              </a:extLst>
            </p:cNvPr>
            <p:cNvGrpSpPr/>
            <p:nvPr/>
          </p:nvGrpSpPr>
          <p:grpSpPr>
            <a:xfrm>
              <a:off x="7037337" y="3714387"/>
              <a:ext cx="2265936" cy="1086095"/>
              <a:chOff x="5560849" y="2893849"/>
              <a:chExt cx="2265936" cy="1086095"/>
            </a:xfrm>
          </p:grpSpPr>
          <p:grpSp>
            <p:nvGrpSpPr>
              <p:cNvPr id="26" name="Group 25">
                <a:extLst>
                  <a:ext uri="{FF2B5EF4-FFF2-40B4-BE49-F238E27FC236}">
                    <a16:creationId xmlns:a16="http://schemas.microsoft.com/office/drawing/2014/main" id="{ED04504D-3661-40B5-B95F-8515762B9AB8}"/>
                  </a:ext>
                </a:extLst>
              </p:cNvPr>
              <p:cNvGrpSpPr/>
              <p:nvPr/>
            </p:nvGrpSpPr>
            <p:grpSpPr>
              <a:xfrm>
                <a:off x="5560849" y="2893849"/>
                <a:ext cx="1070301" cy="1070301"/>
                <a:chOff x="3982185" y="1839165"/>
                <a:chExt cx="1070301" cy="1070301"/>
              </a:xfrm>
            </p:grpSpPr>
            <p:sp>
              <p:nvSpPr>
                <p:cNvPr id="27" name="Oval 26">
                  <a:extLst>
                    <a:ext uri="{FF2B5EF4-FFF2-40B4-BE49-F238E27FC236}">
                      <a16:creationId xmlns:a16="http://schemas.microsoft.com/office/drawing/2014/main" id="{255B8FF0-7A69-4CCF-9D59-EE5EE4BF5721}"/>
                    </a:ext>
                  </a:extLst>
                </p:cNvPr>
                <p:cNvSpPr/>
                <p:nvPr/>
              </p:nvSpPr>
              <p:spPr>
                <a:xfrm>
                  <a:off x="3982185" y="1839165"/>
                  <a:ext cx="1070301" cy="1070301"/>
                </a:xfrm>
                <a:prstGeom prst="ellipse">
                  <a:avLst/>
                </a:prstGeom>
                <a:solidFill>
                  <a:schemeClr val="accent2">
                    <a:lumMod val="75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8" name="Oval 4">
                  <a:extLst>
                    <a:ext uri="{FF2B5EF4-FFF2-40B4-BE49-F238E27FC236}">
                      <a16:creationId xmlns:a16="http://schemas.microsoft.com/office/drawing/2014/main" id="{70E51FC4-204C-45FC-B679-5CEAFFD70B90}"/>
                    </a:ext>
                  </a:extLst>
                </p:cNvPr>
                <p:cNvSpPr txBox="1"/>
                <p:nvPr/>
              </p:nvSpPr>
              <p:spPr>
                <a:xfrm>
                  <a:off x="4138927" y="199590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GENOMICS</a:t>
                  </a:r>
                </a:p>
              </p:txBody>
            </p:sp>
          </p:grpSp>
          <p:grpSp>
            <p:nvGrpSpPr>
              <p:cNvPr id="29" name="Group 28">
                <a:extLst>
                  <a:ext uri="{FF2B5EF4-FFF2-40B4-BE49-F238E27FC236}">
                    <a16:creationId xmlns:a16="http://schemas.microsoft.com/office/drawing/2014/main" id="{63F53372-70AF-4B03-BB56-A20CF98B25B6}"/>
                  </a:ext>
                </a:extLst>
              </p:cNvPr>
              <p:cNvGrpSpPr/>
              <p:nvPr/>
            </p:nvGrpSpPr>
            <p:grpSpPr>
              <a:xfrm>
                <a:off x="6756484" y="2909643"/>
                <a:ext cx="1070301" cy="1070301"/>
                <a:chOff x="3982185" y="2193495"/>
                <a:chExt cx="1070301" cy="1070301"/>
              </a:xfrm>
            </p:grpSpPr>
            <p:sp>
              <p:nvSpPr>
                <p:cNvPr id="30" name="Oval 29">
                  <a:extLst>
                    <a:ext uri="{FF2B5EF4-FFF2-40B4-BE49-F238E27FC236}">
                      <a16:creationId xmlns:a16="http://schemas.microsoft.com/office/drawing/2014/main" id="{2C82C861-4FA0-483A-855D-D4E738F7B241}"/>
                    </a:ext>
                  </a:extLst>
                </p:cNvPr>
                <p:cNvSpPr/>
                <p:nvPr/>
              </p:nvSpPr>
              <p:spPr>
                <a:xfrm>
                  <a:off x="3982185" y="2193495"/>
                  <a:ext cx="1070301" cy="1070301"/>
                </a:xfrm>
                <a:prstGeom prst="ellipse">
                  <a:avLst/>
                </a:prstGeom>
                <a:solidFill>
                  <a:schemeClr val="bg1">
                    <a:lumMod val="65000"/>
                    <a:lumOff val="35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C3A6BB1A-49D0-47EA-8443-F8E93D05F2DE}"/>
                    </a:ext>
                  </a:extLst>
                </p:cNvPr>
                <p:cNvSpPr txBox="1"/>
                <p:nvPr/>
              </p:nvSpPr>
              <p:spPr>
                <a:xfrm>
                  <a:off x="4138927" y="232737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IMAGING</a:t>
                  </a:r>
                </a:p>
              </p:txBody>
            </p:sp>
          </p:grpSp>
          <p:pic>
            <p:nvPicPr>
              <p:cNvPr id="17" name="Graphic 16" descr="Brain in head">
                <a:extLst>
                  <a:ext uri="{FF2B5EF4-FFF2-40B4-BE49-F238E27FC236}">
                    <a16:creationId xmlns:a16="http://schemas.microsoft.com/office/drawing/2014/main" id="{9D49FEA6-183C-4606-8BEB-9524291F9AD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069556" y="3470338"/>
                <a:ext cx="465525" cy="465525"/>
              </a:xfrm>
              <a:prstGeom prst="rect">
                <a:avLst/>
              </a:prstGeom>
            </p:spPr>
          </p:pic>
          <p:pic>
            <p:nvPicPr>
              <p:cNvPr id="19" name="Graphic 18" descr="DNA">
                <a:extLst>
                  <a:ext uri="{FF2B5EF4-FFF2-40B4-BE49-F238E27FC236}">
                    <a16:creationId xmlns:a16="http://schemas.microsoft.com/office/drawing/2014/main" id="{DB0F6DD0-6A97-4863-B466-5D7C25B295E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906429" y="3518070"/>
                <a:ext cx="379139" cy="379139"/>
              </a:xfrm>
              <a:prstGeom prst="rect">
                <a:avLst/>
              </a:prstGeom>
            </p:spPr>
          </p:pic>
        </p:grpSp>
        <p:grpSp>
          <p:nvGrpSpPr>
            <p:cNvPr id="47" name="Group 46">
              <a:extLst>
                <a:ext uri="{FF2B5EF4-FFF2-40B4-BE49-F238E27FC236}">
                  <a16:creationId xmlns:a16="http://schemas.microsoft.com/office/drawing/2014/main" id="{73D6B99B-4A30-4DF7-A4BB-93913A8EBD8B}"/>
                </a:ext>
              </a:extLst>
            </p:cNvPr>
            <p:cNvGrpSpPr/>
            <p:nvPr/>
          </p:nvGrpSpPr>
          <p:grpSpPr>
            <a:xfrm>
              <a:off x="9416922" y="3730181"/>
              <a:ext cx="2265936" cy="1106190"/>
              <a:chOff x="9416922" y="3730181"/>
              <a:chExt cx="2265936" cy="1106190"/>
            </a:xfrm>
          </p:grpSpPr>
          <p:grpSp>
            <p:nvGrpSpPr>
              <p:cNvPr id="34" name="Group 33">
                <a:extLst>
                  <a:ext uri="{FF2B5EF4-FFF2-40B4-BE49-F238E27FC236}">
                    <a16:creationId xmlns:a16="http://schemas.microsoft.com/office/drawing/2014/main" id="{BD89B96C-4474-4B0F-A246-84B87A9B696B}"/>
                  </a:ext>
                </a:extLst>
              </p:cNvPr>
              <p:cNvGrpSpPr/>
              <p:nvPr/>
            </p:nvGrpSpPr>
            <p:grpSpPr>
              <a:xfrm>
                <a:off x="9416922" y="3730181"/>
                <a:ext cx="2265936" cy="1086095"/>
                <a:chOff x="5560849" y="2893849"/>
                <a:chExt cx="2265936" cy="1086095"/>
              </a:xfrm>
            </p:grpSpPr>
            <p:grpSp>
              <p:nvGrpSpPr>
                <p:cNvPr id="35" name="Group 34">
                  <a:extLst>
                    <a:ext uri="{FF2B5EF4-FFF2-40B4-BE49-F238E27FC236}">
                      <a16:creationId xmlns:a16="http://schemas.microsoft.com/office/drawing/2014/main" id="{604842EE-3A38-4927-882F-87290C93690C}"/>
                    </a:ext>
                  </a:extLst>
                </p:cNvPr>
                <p:cNvGrpSpPr/>
                <p:nvPr/>
              </p:nvGrpSpPr>
              <p:grpSpPr>
                <a:xfrm>
                  <a:off x="5560849" y="2893849"/>
                  <a:ext cx="1070301" cy="1070301"/>
                  <a:chOff x="3982185" y="1839165"/>
                  <a:chExt cx="1070301" cy="1070301"/>
                </a:xfrm>
              </p:grpSpPr>
              <p:sp>
                <p:nvSpPr>
                  <p:cNvPr id="41" name="Oval 40">
                    <a:extLst>
                      <a:ext uri="{FF2B5EF4-FFF2-40B4-BE49-F238E27FC236}">
                        <a16:creationId xmlns:a16="http://schemas.microsoft.com/office/drawing/2014/main" id="{AB76542F-67FD-41D0-9F77-F6138BBAB045}"/>
                      </a:ext>
                    </a:extLst>
                  </p:cNvPr>
                  <p:cNvSpPr/>
                  <p:nvPr/>
                </p:nvSpPr>
                <p:spPr>
                  <a:xfrm>
                    <a:off x="3982185" y="1839165"/>
                    <a:ext cx="1070301" cy="1070301"/>
                  </a:xfrm>
                  <a:prstGeom prst="ellipse">
                    <a:avLst/>
                  </a:prstGeom>
                  <a:solidFill>
                    <a:schemeClr val="accent5">
                      <a:lumMod val="75000"/>
                    </a:schemeClr>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2" name="Oval 4">
                    <a:extLst>
                      <a:ext uri="{FF2B5EF4-FFF2-40B4-BE49-F238E27FC236}">
                        <a16:creationId xmlns:a16="http://schemas.microsoft.com/office/drawing/2014/main" id="{ECA7702E-3529-41D6-8612-29E4B6BB1CE0}"/>
                      </a:ext>
                    </a:extLst>
                  </p:cNvPr>
                  <p:cNvSpPr txBox="1"/>
                  <p:nvPr/>
                </p:nvSpPr>
                <p:spPr>
                  <a:xfrm>
                    <a:off x="4138927" y="199590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err="1">
                        <a:ln>
                          <a:noFill/>
                        </a:ln>
                        <a:solidFill>
                          <a:prstClr val="white"/>
                        </a:solidFill>
                        <a:effectLst/>
                        <a:uLnTx/>
                        <a:uFillTx/>
                        <a:latin typeface="Calibri" panose="020F0502020204030204"/>
                        <a:ea typeface="+mn-ea"/>
                        <a:cs typeface="+mn-cs"/>
                      </a:rPr>
                      <a:t>SDoH</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 name="Group 35">
                  <a:extLst>
                    <a:ext uri="{FF2B5EF4-FFF2-40B4-BE49-F238E27FC236}">
                      <a16:creationId xmlns:a16="http://schemas.microsoft.com/office/drawing/2014/main" id="{5705D039-9DB7-4BA6-B1B8-C446D59E3900}"/>
                    </a:ext>
                  </a:extLst>
                </p:cNvPr>
                <p:cNvGrpSpPr/>
                <p:nvPr/>
              </p:nvGrpSpPr>
              <p:grpSpPr>
                <a:xfrm>
                  <a:off x="6756484" y="2909643"/>
                  <a:ext cx="1070301" cy="1070301"/>
                  <a:chOff x="3982185" y="2193495"/>
                  <a:chExt cx="1070301" cy="1070301"/>
                </a:xfrm>
              </p:grpSpPr>
              <p:sp>
                <p:nvSpPr>
                  <p:cNvPr id="39" name="Oval 38">
                    <a:extLst>
                      <a:ext uri="{FF2B5EF4-FFF2-40B4-BE49-F238E27FC236}">
                        <a16:creationId xmlns:a16="http://schemas.microsoft.com/office/drawing/2014/main" id="{693436A0-DC55-4312-8A20-CAE0959F24F5}"/>
                      </a:ext>
                    </a:extLst>
                  </p:cNvPr>
                  <p:cNvSpPr/>
                  <p:nvPr/>
                </p:nvSpPr>
                <p:spPr>
                  <a:xfrm>
                    <a:off x="3982185" y="2193495"/>
                    <a:ext cx="1070301" cy="1070301"/>
                  </a:xfrm>
                  <a:prstGeom prst="ellipse">
                    <a:avLst/>
                  </a:prstGeom>
                  <a:solidFill>
                    <a:srgbClr val="00B050"/>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40" name="Oval 4">
                    <a:extLst>
                      <a:ext uri="{FF2B5EF4-FFF2-40B4-BE49-F238E27FC236}">
                        <a16:creationId xmlns:a16="http://schemas.microsoft.com/office/drawing/2014/main" id="{D00DAC8F-8CF2-47C6-A9E1-B2D5D97C3080}"/>
                      </a:ext>
                    </a:extLst>
                  </p:cNvPr>
                  <p:cNvSpPr txBox="1"/>
                  <p:nvPr/>
                </p:nvSpPr>
                <p:spPr>
                  <a:xfrm>
                    <a:off x="4138927" y="2327377"/>
                    <a:ext cx="756817" cy="756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OUTCOMES</a:t>
                    </a:r>
                  </a:p>
                </p:txBody>
              </p:sp>
            </p:grpSp>
          </p:grpSp>
          <p:pic>
            <p:nvPicPr>
              <p:cNvPr id="44" name="Graphic 43" descr="Group">
                <a:extLst>
                  <a:ext uri="{FF2B5EF4-FFF2-40B4-BE49-F238E27FC236}">
                    <a16:creationId xmlns:a16="http://schemas.microsoft.com/office/drawing/2014/main" id="{740437B7-09D7-424F-A7F8-A829A81386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692598" y="4281125"/>
                <a:ext cx="555246" cy="555246"/>
              </a:xfrm>
              <a:prstGeom prst="rect">
                <a:avLst/>
              </a:prstGeom>
            </p:spPr>
          </p:pic>
          <p:pic>
            <p:nvPicPr>
              <p:cNvPr id="46" name="Graphic 45" descr="Walk">
                <a:extLst>
                  <a:ext uri="{FF2B5EF4-FFF2-40B4-BE49-F238E27FC236}">
                    <a16:creationId xmlns:a16="http://schemas.microsoft.com/office/drawing/2014/main" id="{CFB8D125-F6C4-4358-ACDD-373E0EF2A4C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956259" y="4364825"/>
                <a:ext cx="365760" cy="341622"/>
              </a:xfrm>
              <a:prstGeom prst="rect">
                <a:avLst/>
              </a:prstGeom>
            </p:spPr>
          </p:pic>
        </p:grpSp>
      </p:grpSp>
    </p:spTree>
    <p:extLst>
      <p:ext uri="{BB962C8B-B14F-4D97-AF65-F5344CB8AC3E}">
        <p14:creationId xmlns:p14="http://schemas.microsoft.com/office/powerpoint/2010/main" val="258200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BEE7-9FBC-4AF0-A2ED-72617C2829F4}"/>
              </a:ext>
            </a:extLst>
          </p:cNvPr>
          <p:cNvSpPr>
            <a:spLocks noGrp="1"/>
          </p:cNvSpPr>
          <p:nvPr>
            <p:ph type="title"/>
          </p:nvPr>
        </p:nvSpPr>
        <p:spPr>
          <a:xfrm>
            <a:off x="838200" y="171450"/>
            <a:ext cx="10515600" cy="661817"/>
          </a:xfrm>
        </p:spPr>
        <p:txBody>
          <a:bodyPr>
            <a:normAutofit fontScale="90000"/>
          </a:bodyPr>
          <a:lstStyle/>
          <a:p>
            <a:r>
              <a:rPr lang="en-US" b="1" dirty="0">
                <a:solidFill>
                  <a:schemeClr val="bg1"/>
                </a:solidFill>
              </a:rPr>
              <a:t>DIABETES – THE MAGNITUDE OF THE PROBLEM</a:t>
            </a:r>
            <a:endParaRPr lang="en-US" dirty="0">
              <a:solidFill>
                <a:schemeClr val="bg1"/>
              </a:solidFill>
            </a:endParaRPr>
          </a:p>
        </p:txBody>
      </p:sp>
      <p:grpSp>
        <p:nvGrpSpPr>
          <p:cNvPr id="6" name="Group 5">
            <a:extLst>
              <a:ext uri="{FF2B5EF4-FFF2-40B4-BE49-F238E27FC236}">
                <a16:creationId xmlns:a16="http://schemas.microsoft.com/office/drawing/2014/main" id="{780960BE-B59F-46CC-8749-4721E349284D}"/>
              </a:ext>
            </a:extLst>
          </p:cNvPr>
          <p:cNvGrpSpPr/>
          <p:nvPr/>
        </p:nvGrpSpPr>
        <p:grpSpPr>
          <a:xfrm>
            <a:off x="722137" y="842125"/>
            <a:ext cx="11108790" cy="5923378"/>
            <a:chOff x="834681" y="912465"/>
            <a:chExt cx="11108790" cy="5923378"/>
          </a:xfrm>
        </p:grpSpPr>
        <p:sp>
          <p:nvSpPr>
            <p:cNvPr id="5" name="Rectangle 4">
              <a:extLst>
                <a:ext uri="{FF2B5EF4-FFF2-40B4-BE49-F238E27FC236}">
                  <a16:creationId xmlns:a16="http://schemas.microsoft.com/office/drawing/2014/main" id="{8F161AC0-408C-4744-B60A-2D3FDD692D4F}"/>
                </a:ext>
              </a:extLst>
            </p:cNvPr>
            <p:cNvSpPr/>
            <p:nvPr/>
          </p:nvSpPr>
          <p:spPr>
            <a:xfrm>
              <a:off x="8918915" y="912465"/>
              <a:ext cx="2968285" cy="5774085"/>
            </a:xfrm>
            <a:prstGeom prst="rect">
              <a:avLst/>
            </a:prstGeom>
            <a:solidFill>
              <a:schemeClr val="tx2">
                <a:lumMod val="9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fographic: The Unrelenting Global March Of Diabetes | Statista">
              <a:extLst>
                <a:ext uri="{FF2B5EF4-FFF2-40B4-BE49-F238E27FC236}">
                  <a16:creationId xmlns:a16="http://schemas.microsoft.com/office/drawing/2014/main" id="{57F00F22-D77D-4615-A2B0-2584CE95EBC6}"/>
                </a:ext>
              </a:extLst>
            </p:cNvPr>
            <p:cNvPicPr>
              <a:picLocks noChangeAspect="1" noChangeArrowheads="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834681" y="926533"/>
              <a:ext cx="8084234" cy="5760017"/>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23AEC5-8450-47FF-83E2-39E5910C6554}"/>
                </a:ext>
              </a:extLst>
            </p:cNvPr>
            <p:cNvSpPr txBox="1"/>
            <p:nvPr/>
          </p:nvSpPr>
          <p:spPr>
            <a:xfrm>
              <a:off x="9087730" y="926533"/>
              <a:ext cx="2855741" cy="5909310"/>
            </a:xfrm>
            <a:prstGeom prst="rect">
              <a:avLst/>
            </a:prstGeom>
            <a:noFill/>
          </p:spPr>
          <p:txBody>
            <a:bodyPr wrap="square" rtlCol="0">
              <a:spAutoFit/>
            </a:bodyPr>
            <a:lstStyle/>
            <a:p>
              <a:r>
                <a:rPr lang="en-US" b="1" dirty="0">
                  <a:solidFill>
                    <a:schemeClr val="bg1"/>
                  </a:solidFill>
                </a:rPr>
                <a:t>Diabetes is the world's eighth biggest killer, accounting for some 1.5 million deaths each year. A major new World Health Organization report has now revealed that the number of cases around the world has nearly quadrupled to 422 million in 2014 from 108 million in 1980. The Eastern-Mediterranean region had the biggest increase in cases during that time frame. Diabetes now affects one in 11 adults with high blood sugar levels linked to 3.8 million deaths every year.</a:t>
              </a:r>
            </a:p>
            <a:p>
              <a:r>
                <a:rPr lang="en-US" sz="1200" b="1" dirty="0">
                  <a:solidFill>
                    <a:schemeClr val="bg1"/>
                  </a:solidFill>
                </a:rPr>
                <a:t>REFERENCE: </a:t>
              </a:r>
              <a:r>
                <a:rPr lang="en-US" sz="1100" dirty="0">
                  <a:solidFill>
                    <a:schemeClr val="bg1"/>
                  </a:solidFill>
                  <a:hlinkClick r:id="rId4">
                    <a:extLst>
                      <a:ext uri="{A12FA001-AC4F-418D-AE19-62706E023703}">
                        <ahyp:hlinkClr xmlns:ahyp="http://schemas.microsoft.com/office/drawing/2018/hyperlinkcolor" val="tx"/>
                      </a:ext>
                    </a:extLst>
                  </a:hlinkClick>
                </a:rPr>
                <a:t>https://www.statista.com/chart/4617/the-unrelenting-global-march-of-diabetes/</a:t>
              </a:r>
              <a:endParaRPr lang="en-US" sz="1100" b="1" dirty="0">
                <a:solidFill>
                  <a:schemeClr val="bg1"/>
                </a:solidFill>
              </a:endParaRPr>
            </a:p>
          </p:txBody>
        </p:sp>
      </p:grpSp>
    </p:spTree>
    <p:extLst>
      <p:ext uri="{BB962C8B-B14F-4D97-AF65-F5344CB8AC3E}">
        <p14:creationId xmlns:p14="http://schemas.microsoft.com/office/powerpoint/2010/main" val="346825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3CDD-7C15-4A79-94F5-400647E36519}"/>
              </a:ext>
            </a:extLst>
          </p:cNvPr>
          <p:cNvSpPr>
            <a:spLocks noGrp="1"/>
          </p:cNvSpPr>
          <p:nvPr>
            <p:ph type="title"/>
          </p:nvPr>
        </p:nvSpPr>
        <p:spPr>
          <a:xfrm>
            <a:off x="711591" y="176214"/>
            <a:ext cx="10515600" cy="611578"/>
          </a:xfrm>
        </p:spPr>
        <p:txBody>
          <a:bodyPr>
            <a:normAutofit fontScale="90000"/>
          </a:bodyPr>
          <a:lstStyle/>
          <a:p>
            <a:r>
              <a:rPr lang="en-US" sz="4000" b="1" dirty="0"/>
              <a:t>WHAT HAPPENS IN DIABETES MELLITUS</a:t>
            </a:r>
          </a:p>
        </p:txBody>
      </p:sp>
      <p:sp>
        <p:nvSpPr>
          <p:cNvPr id="9" name="Content Placeholder 8">
            <a:extLst>
              <a:ext uri="{FF2B5EF4-FFF2-40B4-BE49-F238E27FC236}">
                <a16:creationId xmlns:a16="http://schemas.microsoft.com/office/drawing/2014/main" id="{2EF6E3BA-DF78-45A0-A797-50D9CD2FEBFF}"/>
              </a:ext>
            </a:extLst>
          </p:cNvPr>
          <p:cNvSpPr>
            <a:spLocks noGrp="1"/>
          </p:cNvSpPr>
          <p:nvPr>
            <p:ph idx="1"/>
          </p:nvPr>
        </p:nvSpPr>
        <p:spPr>
          <a:xfrm>
            <a:off x="711591" y="754950"/>
            <a:ext cx="10515600" cy="397070"/>
          </a:xfrm>
        </p:spPr>
        <p:txBody>
          <a:bodyPr>
            <a:normAutofit/>
          </a:bodyPr>
          <a:lstStyle/>
          <a:p>
            <a:r>
              <a:rPr lang="en-US" sz="1600" dirty="0">
                <a:hlinkClick r:id="rId2">
                  <a:extLst>
                    <a:ext uri="{A12FA001-AC4F-418D-AE19-62706E023703}">
                      <ahyp:hlinkClr xmlns:ahyp="http://schemas.microsoft.com/office/drawing/2018/hyperlinkcolor" val="tx"/>
                    </a:ext>
                  </a:extLst>
                </a:hlinkClick>
              </a:rPr>
              <a:t>https://youtu.be/qn2dhw0NJxo</a:t>
            </a:r>
            <a:endParaRPr lang="en-US" sz="1600" dirty="0"/>
          </a:p>
          <a:p>
            <a:endParaRPr lang="en-US" sz="1600" dirty="0"/>
          </a:p>
        </p:txBody>
      </p:sp>
      <p:pic>
        <p:nvPicPr>
          <p:cNvPr id="16" name="Graphic 15">
            <a:extLst>
              <a:ext uri="{FF2B5EF4-FFF2-40B4-BE49-F238E27FC236}">
                <a16:creationId xmlns:a16="http://schemas.microsoft.com/office/drawing/2014/main" id="{ED75F3CC-7D70-4C07-8DAD-E9AF85E57B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28" y="1280239"/>
            <a:ext cx="7623517" cy="5165538"/>
          </a:xfrm>
          <a:prstGeom prst="rect">
            <a:avLst/>
          </a:prstGeom>
        </p:spPr>
      </p:pic>
      <p:sp>
        <p:nvSpPr>
          <p:cNvPr id="17" name="TextBox 16">
            <a:extLst>
              <a:ext uri="{FF2B5EF4-FFF2-40B4-BE49-F238E27FC236}">
                <a16:creationId xmlns:a16="http://schemas.microsoft.com/office/drawing/2014/main" id="{74BC6E57-AC59-480F-A9D9-38D6361EC676}"/>
              </a:ext>
            </a:extLst>
          </p:cNvPr>
          <p:cNvSpPr txBox="1"/>
          <p:nvPr/>
        </p:nvSpPr>
        <p:spPr>
          <a:xfrm>
            <a:off x="8690318" y="1152020"/>
            <a:ext cx="2999934" cy="5355312"/>
          </a:xfrm>
          <a:prstGeom prst="rect">
            <a:avLst/>
          </a:prstGeom>
          <a:noFill/>
          <a:ln>
            <a:noFill/>
          </a:ln>
        </p:spPr>
        <p:txBody>
          <a:bodyPr wrap="square" rtlCol="0">
            <a:spAutoFit/>
          </a:bodyPr>
          <a:lstStyle/>
          <a:p>
            <a:r>
              <a:rPr lang="en-US" b="1" dirty="0"/>
              <a:t>Type 1 diabetes (T2DM)</a:t>
            </a:r>
          </a:p>
          <a:p>
            <a:r>
              <a:rPr lang="en-US" sz="1400" dirty="0"/>
              <a:t>In people with type 1 diabetes, the body does not make insulin. The immune system attacks and destroys the cells in the pancreas that make insulin. Type 1 diabetes is usually diagnosed in children and young adults, although it can appear at any age. People with type 1 diabetes need to take insulin every day to stay alive.</a:t>
            </a:r>
          </a:p>
          <a:p>
            <a:endParaRPr lang="en-US" dirty="0"/>
          </a:p>
          <a:p>
            <a:r>
              <a:rPr lang="en-US" b="1" dirty="0"/>
              <a:t>Type 2 diabetes (T1DM)</a:t>
            </a:r>
          </a:p>
          <a:p>
            <a:r>
              <a:rPr lang="en-US" sz="1400" dirty="0"/>
              <a:t>In people having type 2 diabetes, the body does not make or use insulin well. It can develop diabetes at any age, even during childhood. However, this type of diabetes occurs most often in middle-aged and older people. Type 2 is the most common type of diabetes.</a:t>
            </a:r>
          </a:p>
          <a:p>
            <a:endParaRPr lang="en-US" dirty="0"/>
          </a:p>
          <a:p>
            <a:r>
              <a:rPr lang="en-US" sz="1000" dirty="0"/>
              <a:t>COURTESY: NIDDK </a:t>
            </a:r>
            <a:r>
              <a:rPr lang="en-US" sz="1100" dirty="0">
                <a:hlinkClick r:id="rId5">
                  <a:extLst>
                    <a:ext uri="{A12FA001-AC4F-418D-AE19-62706E023703}">
                      <ahyp:hlinkClr xmlns:ahyp="http://schemas.microsoft.com/office/drawing/2018/hyperlinkcolor" val="tx"/>
                    </a:ext>
                  </a:extLst>
                </a:hlinkClick>
              </a:rPr>
              <a:t>https://www.niddk.nih.gov/health-information/diabetes/overview/what-is-diabetes</a:t>
            </a:r>
            <a:endParaRPr lang="en-US" sz="1100" dirty="0"/>
          </a:p>
        </p:txBody>
      </p:sp>
      <p:sp>
        <p:nvSpPr>
          <p:cNvPr id="18" name="TextBox 17">
            <a:extLst>
              <a:ext uri="{FF2B5EF4-FFF2-40B4-BE49-F238E27FC236}">
                <a16:creationId xmlns:a16="http://schemas.microsoft.com/office/drawing/2014/main" id="{6A00EEB5-095A-4E2C-A6E5-9546510258F2}"/>
              </a:ext>
            </a:extLst>
          </p:cNvPr>
          <p:cNvSpPr txBox="1"/>
          <p:nvPr/>
        </p:nvSpPr>
        <p:spPr>
          <a:xfrm>
            <a:off x="1066800" y="5922498"/>
            <a:ext cx="3336388" cy="307777"/>
          </a:xfrm>
          <a:prstGeom prst="rect">
            <a:avLst/>
          </a:prstGeom>
          <a:noFill/>
        </p:spPr>
        <p:txBody>
          <a:bodyPr wrap="square" rtlCol="0">
            <a:spAutoFit/>
          </a:bodyPr>
          <a:lstStyle/>
          <a:p>
            <a:r>
              <a:rPr lang="en-US" sz="1400" dirty="0"/>
              <a:t>IMAGE COURTESY: KHAN ACADEMY</a:t>
            </a:r>
          </a:p>
        </p:txBody>
      </p:sp>
    </p:spTree>
    <p:extLst>
      <p:ext uri="{BB962C8B-B14F-4D97-AF65-F5344CB8AC3E}">
        <p14:creationId xmlns:p14="http://schemas.microsoft.com/office/powerpoint/2010/main" val="118621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DD66352-CA37-4229-8ECA-A7A1F3926BE6}"/>
              </a:ext>
            </a:extLst>
          </p:cNvPr>
          <p:cNvSpPr>
            <a:spLocks noGrp="1"/>
          </p:cNvSpPr>
          <p:nvPr>
            <p:ph type="title"/>
          </p:nvPr>
        </p:nvSpPr>
        <p:spPr>
          <a:xfrm>
            <a:off x="379829" y="223519"/>
            <a:ext cx="11366694" cy="915035"/>
          </a:xfrm>
        </p:spPr>
        <p:txBody>
          <a:bodyPr>
            <a:noAutofit/>
          </a:bodyPr>
          <a:lstStyle/>
          <a:p>
            <a:pPr algn="ctr"/>
            <a:r>
              <a:rPr lang="en-US" sz="4000" b="1" dirty="0"/>
              <a:t>HOW MACHINE LEARNING CAN HELP IN DIABETES</a:t>
            </a:r>
          </a:p>
        </p:txBody>
      </p:sp>
      <p:grpSp>
        <p:nvGrpSpPr>
          <p:cNvPr id="22" name="Group 21">
            <a:extLst>
              <a:ext uri="{FF2B5EF4-FFF2-40B4-BE49-F238E27FC236}">
                <a16:creationId xmlns:a16="http://schemas.microsoft.com/office/drawing/2014/main" id="{169A6DD9-8906-4C04-AC2D-1A2F6F34C23E}"/>
              </a:ext>
            </a:extLst>
          </p:cNvPr>
          <p:cNvGrpSpPr/>
          <p:nvPr/>
        </p:nvGrpSpPr>
        <p:grpSpPr>
          <a:xfrm>
            <a:off x="682284" y="1336425"/>
            <a:ext cx="10761783" cy="4572003"/>
            <a:chOff x="1026941" y="1463036"/>
            <a:chExt cx="8356212" cy="3369218"/>
          </a:xfrm>
        </p:grpSpPr>
        <p:sp>
          <p:nvSpPr>
            <p:cNvPr id="8" name="Rectangle 7">
              <a:extLst>
                <a:ext uri="{FF2B5EF4-FFF2-40B4-BE49-F238E27FC236}">
                  <a16:creationId xmlns:a16="http://schemas.microsoft.com/office/drawing/2014/main" id="{6F7C0756-52F5-4B2F-8652-03308C995A3F}"/>
                </a:ext>
              </a:extLst>
            </p:cNvPr>
            <p:cNvSpPr/>
            <p:nvPr/>
          </p:nvSpPr>
          <p:spPr>
            <a:xfrm>
              <a:off x="1026941" y="1463040"/>
              <a:ext cx="2785404" cy="11254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F4E3AD-6206-49E2-AC3A-C5E18FF39E21}"/>
                </a:ext>
              </a:extLst>
            </p:cNvPr>
            <p:cNvSpPr/>
            <p:nvPr/>
          </p:nvSpPr>
          <p:spPr>
            <a:xfrm>
              <a:off x="3812345" y="1463039"/>
              <a:ext cx="2785404" cy="112541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692321-B028-4EFD-8875-9DC7A138A9C5}"/>
                </a:ext>
              </a:extLst>
            </p:cNvPr>
            <p:cNvSpPr/>
            <p:nvPr/>
          </p:nvSpPr>
          <p:spPr>
            <a:xfrm>
              <a:off x="6597749" y="1463038"/>
              <a:ext cx="2785404" cy="11254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A2EBF5-20A8-43C6-B100-9B2616575EDD}"/>
                </a:ext>
              </a:extLst>
            </p:cNvPr>
            <p:cNvSpPr/>
            <p:nvPr/>
          </p:nvSpPr>
          <p:spPr>
            <a:xfrm>
              <a:off x="1026941" y="2588454"/>
              <a:ext cx="2785404" cy="112541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3E342E-CEA3-44F4-9A45-B71F2F4FB604}"/>
                </a:ext>
              </a:extLst>
            </p:cNvPr>
            <p:cNvSpPr/>
            <p:nvPr/>
          </p:nvSpPr>
          <p:spPr>
            <a:xfrm>
              <a:off x="6597749" y="2588454"/>
              <a:ext cx="2785404" cy="112541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AC4232-EF3D-4508-996D-75B19E9CDD2C}"/>
                </a:ext>
              </a:extLst>
            </p:cNvPr>
            <p:cNvSpPr/>
            <p:nvPr/>
          </p:nvSpPr>
          <p:spPr>
            <a:xfrm>
              <a:off x="3812345" y="2588454"/>
              <a:ext cx="2785404" cy="11254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D21C65-1128-4A33-B3CA-FC3DCF735F36}"/>
                </a:ext>
              </a:extLst>
            </p:cNvPr>
            <p:cNvSpPr/>
            <p:nvPr/>
          </p:nvSpPr>
          <p:spPr>
            <a:xfrm>
              <a:off x="1026941" y="3706838"/>
              <a:ext cx="2785404" cy="112541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68E911-37B0-4180-9CE0-A0F63FBDDBC1}"/>
                </a:ext>
              </a:extLst>
            </p:cNvPr>
            <p:cNvSpPr/>
            <p:nvPr/>
          </p:nvSpPr>
          <p:spPr>
            <a:xfrm>
              <a:off x="3812345" y="3706837"/>
              <a:ext cx="2785404" cy="1125416"/>
            </a:xfrm>
            <a:prstGeom prst="rect">
              <a:avLst/>
            </a:prstGeom>
            <a:solidFill>
              <a:schemeClr val="accent3">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25000"/>
                    </a:schemeClr>
                  </a:solidFill>
                  <a:hlinkClick r:id="rId2">
                    <a:extLst>
                      <a:ext uri="{A12FA001-AC4F-418D-AE19-62706E023703}">
                        <ahyp:hlinkClr xmlns:ahyp="http://schemas.microsoft.com/office/drawing/2018/hyperlinkcolor" val="tx"/>
                      </a:ext>
                    </a:extLst>
                  </a:hlinkClick>
                </a:rPr>
                <a:t>Predicting risk of heart failure for diabetes patients with help from machine learning</a:t>
              </a:r>
              <a:endParaRPr lang="en-US" b="1" dirty="0">
                <a:solidFill>
                  <a:schemeClr val="tx2">
                    <a:lumMod val="25000"/>
                  </a:schemeClr>
                </a:solidFill>
              </a:endParaRPr>
            </a:p>
          </p:txBody>
        </p:sp>
        <p:sp>
          <p:nvSpPr>
            <p:cNvPr id="16" name="Rectangle 15">
              <a:extLst>
                <a:ext uri="{FF2B5EF4-FFF2-40B4-BE49-F238E27FC236}">
                  <a16:creationId xmlns:a16="http://schemas.microsoft.com/office/drawing/2014/main" id="{D49A399B-9C68-478E-89F4-44B5E83378E3}"/>
                </a:ext>
              </a:extLst>
            </p:cNvPr>
            <p:cNvSpPr/>
            <p:nvPr/>
          </p:nvSpPr>
          <p:spPr>
            <a:xfrm>
              <a:off x="6597749" y="3706836"/>
              <a:ext cx="2785404" cy="1125416"/>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3">
                    <a:extLst>
                      <a:ext uri="{A12FA001-AC4F-418D-AE19-62706E023703}">
                        <ahyp:hlinkClr xmlns:ahyp="http://schemas.microsoft.com/office/drawing/2018/hyperlinkcolor" val="tx"/>
                      </a:ext>
                    </a:extLst>
                  </a:hlinkClick>
                </a:rPr>
                <a:t>Identification of Type 2 Diabetes Risk Factors Using Phenotypes Consisting of Anthropometry and Triglycerides based on Machine Learning</a:t>
              </a:r>
              <a:endParaRPr lang="en-US" b="1" dirty="0">
                <a:solidFill>
                  <a:schemeClr val="tx1"/>
                </a:solidFill>
              </a:endParaRPr>
            </a:p>
          </p:txBody>
        </p:sp>
        <p:sp>
          <p:nvSpPr>
            <p:cNvPr id="23" name="Rectangle 22">
              <a:extLst>
                <a:ext uri="{FF2B5EF4-FFF2-40B4-BE49-F238E27FC236}">
                  <a16:creationId xmlns:a16="http://schemas.microsoft.com/office/drawing/2014/main" id="{CAD46533-F365-44F1-8470-8E6A56D9B717}"/>
                </a:ext>
              </a:extLst>
            </p:cNvPr>
            <p:cNvSpPr/>
            <p:nvPr/>
          </p:nvSpPr>
          <p:spPr>
            <a:xfrm>
              <a:off x="1026941" y="1463038"/>
              <a:ext cx="2785404" cy="1125416"/>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4">
                    <a:extLst>
                      <a:ext uri="{A12FA001-AC4F-418D-AE19-62706E023703}">
                        <ahyp:hlinkClr xmlns:ahyp="http://schemas.microsoft.com/office/drawing/2018/hyperlinkcolor" val="tx"/>
                      </a:ext>
                    </a:extLst>
                  </a:hlinkClick>
                </a:rPr>
                <a:t>Use of a Machine Learning Algorithm Improves Prediction of Progression to Diabetes</a:t>
              </a:r>
              <a:endParaRPr lang="en-US" b="1" dirty="0">
                <a:solidFill>
                  <a:schemeClr val="tx1"/>
                </a:solidFill>
              </a:endParaRPr>
            </a:p>
          </p:txBody>
        </p:sp>
        <p:sp>
          <p:nvSpPr>
            <p:cNvPr id="24" name="Rectangle 23">
              <a:extLst>
                <a:ext uri="{FF2B5EF4-FFF2-40B4-BE49-F238E27FC236}">
                  <a16:creationId xmlns:a16="http://schemas.microsoft.com/office/drawing/2014/main" id="{830380DC-7ED5-44F6-BDD3-96D9E7146CC1}"/>
                </a:ext>
              </a:extLst>
            </p:cNvPr>
            <p:cNvSpPr/>
            <p:nvPr/>
          </p:nvSpPr>
          <p:spPr>
            <a:xfrm>
              <a:off x="3812345" y="1463037"/>
              <a:ext cx="2785404" cy="1125416"/>
            </a:xfrm>
            <a:prstGeom prst="rect">
              <a:avLst/>
            </a:prstGeom>
            <a:solidFill>
              <a:schemeClr val="accent3">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25000"/>
                    </a:schemeClr>
                  </a:solidFill>
                  <a:hlinkClick r:id="rId5">
                    <a:extLst>
                      <a:ext uri="{A12FA001-AC4F-418D-AE19-62706E023703}">
                        <ahyp:hlinkClr xmlns:ahyp="http://schemas.microsoft.com/office/drawing/2018/hyperlinkcolor" val="tx"/>
                      </a:ext>
                    </a:extLst>
                  </a:hlinkClick>
                </a:rPr>
                <a:t>Predicting Future Glucose Fluctuations Using Machine Learning and Wearable Sensor Data</a:t>
              </a:r>
              <a:endParaRPr lang="en-US" b="1" dirty="0">
                <a:solidFill>
                  <a:schemeClr val="tx2">
                    <a:lumMod val="25000"/>
                  </a:schemeClr>
                </a:solidFill>
              </a:endParaRPr>
            </a:p>
          </p:txBody>
        </p:sp>
        <p:sp>
          <p:nvSpPr>
            <p:cNvPr id="25" name="Rectangle 24">
              <a:extLst>
                <a:ext uri="{FF2B5EF4-FFF2-40B4-BE49-F238E27FC236}">
                  <a16:creationId xmlns:a16="http://schemas.microsoft.com/office/drawing/2014/main" id="{C4389D60-53BE-4551-903B-CF8B1AD52C78}"/>
                </a:ext>
              </a:extLst>
            </p:cNvPr>
            <p:cNvSpPr/>
            <p:nvPr/>
          </p:nvSpPr>
          <p:spPr>
            <a:xfrm>
              <a:off x="6597749" y="1463036"/>
              <a:ext cx="2785404" cy="1125416"/>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6">
                    <a:extLst>
                      <a:ext uri="{A12FA001-AC4F-418D-AE19-62706E023703}">
                        <ahyp:hlinkClr xmlns:ahyp="http://schemas.microsoft.com/office/drawing/2018/hyperlinkcolor" val="tx"/>
                      </a:ext>
                    </a:extLst>
                  </a:hlinkClick>
                </a:rPr>
                <a:t>Predicting Diabetes Mellitus With Machine Learning Techniques</a:t>
              </a:r>
              <a:endParaRPr lang="en-US" b="1" dirty="0">
                <a:solidFill>
                  <a:schemeClr val="tx1"/>
                </a:solidFill>
              </a:endParaRPr>
            </a:p>
          </p:txBody>
        </p:sp>
        <p:sp>
          <p:nvSpPr>
            <p:cNvPr id="26" name="Rectangle 25">
              <a:extLst>
                <a:ext uri="{FF2B5EF4-FFF2-40B4-BE49-F238E27FC236}">
                  <a16:creationId xmlns:a16="http://schemas.microsoft.com/office/drawing/2014/main" id="{DF37E097-6247-4F62-AA6E-FE1D7BB3DE95}"/>
                </a:ext>
              </a:extLst>
            </p:cNvPr>
            <p:cNvSpPr/>
            <p:nvPr/>
          </p:nvSpPr>
          <p:spPr>
            <a:xfrm>
              <a:off x="1026941" y="2588452"/>
              <a:ext cx="2785404" cy="1125416"/>
            </a:xfrm>
            <a:prstGeom prst="rect">
              <a:avLst/>
            </a:prstGeom>
            <a:solidFill>
              <a:schemeClr val="accent3">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25000"/>
                    </a:schemeClr>
                  </a:solidFill>
                  <a:hlinkClick r:id="rId7">
                    <a:extLst>
                      <a:ext uri="{A12FA001-AC4F-418D-AE19-62706E023703}">
                        <ahyp:hlinkClr xmlns:ahyp="http://schemas.microsoft.com/office/drawing/2018/hyperlinkcolor" val="tx"/>
                      </a:ext>
                    </a:extLst>
                  </a:hlinkClick>
                </a:rPr>
                <a:t>Machine-learning to stratify diabetic patients using novel cardiac biomarkers and integrative genomics</a:t>
              </a:r>
              <a:endParaRPr lang="en-US" b="1" dirty="0">
                <a:solidFill>
                  <a:schemeClr val="tx2">
                    <a:lumMod val="25000"/>
                  </a:schemeClr>
                </a:solidFill>
              </a:endParaRPr>
            </a:p>
          </p:txBody>
        </p:sp>
        <p:sp>
          <p:nvSpPr>
            <p:cNvPr id="27" name="Rectangle 26">
              <a:extLst>
                <a:ext uri="{FF2B5EF4-FFF2-40B4-BE49-F238E27FC236}">
                  <a16:creationId xmlns:a16="http://schemas.microsoft.com/office/drawing/2014/main" id="{9219EE15-B249-413E-84E6-9E09C537CE95}"/>
                </a:ext>
              </a:extLst>
            </p:cNvPr>
            <p:cNvSpPr/>
            <p:nvPr/>
          </p:nvSpPr>
          <p:spPr>
            <a:xfrm>
              <a:off x="6597749" y="2588452"/>
              <a:ext cx="2785404" cy="1125416"/>
            </a:xfrm>
            <a:prstGeom prst="rect">
              <a:avLst/>
            </a:prstGeom>
            <a:solidFill>
              <a:schemeClr val="accent3">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2">
                      <a:lumMod val="25000"/>
                    </a:schemeClr>
                  </a:solidFill>
                  <a:hlinkClick r:id="rId8">
                    <a:extLst>
                      <a:ext uri="{A12FA001-AC4F-418D-AE19-62706E023703}">
                        <ahyp:hlinkClr xmlns:ahyp="http://schemas.microsoft.com/office/drawing/2018/hyperlinkcolor" val="tx"/>
                      </a:ext>
                    </a:extLst>
                  </a:hlinkClick>
                </a:rPr>
                <a:t>Predicting diabetic retinopathy and identifying interpretable biomedical features using machine learning algorithms</a:t>
              </a:r>
              <a:endParaRPr lang="en-US" b="1" dirty="0">
                <a:solidFill>
                  <a:schemeClr val="tx2">
                    <a:lumMod val="25000"/>
                  </a:schemeClr>
                </a:solidFill>
              </a:endParaRPr>
            </a:p>
          </p:txBody>
        </p:sp>
        <p:sp>
          <p:nvSpPr>
            <p:cNvPr id="28" name="Rectangle 27">
              <a:extLst>
                <a:ext uri="{FF2B5EF4-FFF2-40B4-BE49-F238E27FC236}">
                  <a16:creationId xmlns:a16="http://schemas.microsoft.com/office/drawing/2014/main" id="{936C5DB4-D3CB-45D1-B9D1-FFA9872C3EDE}"/>
                </a:ext>
              </a:extLst>
            </p:cNvPr>
            <p:cNvSpPr/>
            <p:nvPr/>
          </p:nvSpPr>
          <p:spPr>
            <a:xfrm>
              <a:off x="3812345" y="2588452"/>
              <a:ext cx="2785404" cy="1125416"/>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9">
                    <a:extLst>
                      <a:ext uri="{A12FA001-AC4F-418D-AE19-62706E023703}">
                        <ahyp:hlinkClr xmlns:ahyp="http://schemas.microsoft.com/office/drawing/2018/hyperlinkcolor" val="tx"/>
                      </a:ext>
                    </a:extLst>
                  </a:hlinkClick>
                </a:rPr>
                <a:t>Impact of HbA1c Measurement on Hospital Readmission Rates: Analysis of 70,000 Clinical Database Patient Records</a:t>
              </a:r>
              <a:endParaRPr lang="en-US" dirty="0">
                <a:solidFill>
                  <a:schemeClr val="tx1"/>
                </a:solidFill>
              </a:endParaRPr>
            </a:p>
          </p:txBody>
        </p:sp>
        <p:sp>
          <p:nvSpPr>
            <p:cNvPr id="29" name="Rectangle 28">
              <a:extLst>
                <a:ext uri="{FF2B5EF4-FFF2-40B4-BE49-F238E27FC236}">
                  <a16:creationId xmlns:a16="http://schemas.microsoft.com/office/drawing/2014/main" id="{99132A9E-B6BF-4B49-A923-2F9F3DEED1EF}"/>
                </a:ext>
              </a:extLst>
            </p:cNvPr>
            <p:cNvSpPr/>
            <p:nvPr/>
          </p:nvSpPr>
          <p:spPr>
            <a:xfrm>
              <a:off x="1026941" y="3706836"/>
              <a:ext cx="2785404" cy="1125416"/>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10">
                    <a:extLst>
                      <a:ext uri="{A12FA001-AC4F-418D-AE19-62706E023703}">
                        <ahyp:hlinkClr xmlns:ahyp="http://schemas.microsoft.com/office/drawing/2018/hyperlinkcolor" val="tx"/>
                      </a:ext>
                    </a:extLst>
                  </a:hlinkClick>
                </a:rPr>
                <a:t>Data-Driven Blood Glucose Pattern Classification and Anomalies Detection: Machine-Learning Applications in Type 1 Diabetes</a:t>
              </a:r>
              <a:endParaRPr lang="en-US" b="1" dirty="0">
                <a:solidFill>
                  <a:schemeClr val="tx1"/>
                </a:solidFill>
              </a:endParaRPr>
            </a:p>
          </p:txBody>
        </p:sp>
      </p:grpSp>
    </p:spTree>
    <p:extLst>
      <p:ext uri="{BB962C8B-B14F-4D97-AF65-F5344CB8AC3E}">
        <p14:creationId xmlns:p14="http://schemas.microsoft.com/office/powerpoint/2010/main" val="23523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14A8-42DF-4E71-9867-67835E8C939F}"/>
              </a:ext>
            </a:extLst>
          </p:cNvPr>
          <p:cNvSpPr>
            <a:spLocks noGrp="1"/>
          </p:cNvSpPr>
          <p:nvPr>
            <p:ph type="title"/>
          </p:nvPr>
        </p:nvSpPr>
        <p:spPr>
          <a:xfrm>
            <a:off x="355741" y="228470"/>
            <a:ext cx="11474881" cy="543475"/>
          </a:xfrm>
        </p:spPr>
        <p:txBody>
          <a:bodyPr>
            <a:noAutofit/>
          </a:bodyPr>
          <a:lstStyle/>
          <a:p>
            <a:r>
              <a:rPr lang="en-US" sz="4000" b="1" dirty="0">
                <a:solidFill>
                  <a:schemeClr val="bg2"/>
                </a:solidFill>
              </a:rPr>
              <a:t>APPROACH FOR DM READMISSION PREDICTIVE MODEL</a:t>
            </a:r>
          </a:p>
        </p:txBody>
      </p:sp>
      <p:sp>
        <p:nvSpPr>
          <p:cNvPr id="3" name="Text Placeholder 2">
            <a:extLst>
              <a:ext uri="{FF2B5EF4-FFF2-40B4-BE49-F238E27FC236}">
                <a16:creationId xmlns:a16="http://schemas.microsoft.com/office/drawing/2014/main" id="{AE1C9792-7E91-4EE0-8E9F-96B85AAC86FB}"/>
              </a:ext>
            </a:extLst>
          </p:cNvPr>
          <p:cNvSpPr>
            <a:spLocks noGrp="1"/>
          </p:cNvSpPr>
          <p:nvPr>
            <p:ph type="body" sz="quarter" idx="12"/>
          </p:nvPr>
        </p:nvSpPr>
        <p:spPr>
          <a:xfrm>
            <a:off x="355741" y="831502"/>
            <a:ext cx="11474881" cy="407894"/>
          </a:xfrm>
        </p:spPr>
        <p:txBody>
          <a:bodyPr>
            <a:normAutofit/>
          </a:bodyPr>
          <a:lstStyle/>
          <a:p>
            <a:r>
              <a:rPr lang="en-US" sz="2000" b="1" dirty="0">
                <a:solidFill>
                  <a:schemeClr val="bg2"/>
                </a:solidFill>
                <a:latin typeface="Calibri body"/>
              </a:rPr>
              <a:t>DMT2 risk prediction using clinical data and statistical and machine learning algorithms/models</a:t>
            </a:r>
          </a:p>
        </p:txBody>
      </p:sp>
      <p:sp>
        <p:nvSpPr>
          <p:cNvPr id="5" name="Slide Number Placeholder 4">
            <a:extLst>
              <a:ext uri="{FF2B5EF4-FFF2-40B4-BE49-F238E27FC236}">
                <a16:creationId xmlns:a16="http://schemas.microsoft.com/office/drawing/2014/main" id="{4D648F1B-4B50-42C4-8760-BE6C7275E3DB}"/>
              </a:ext>
            </a:extLst>
          </p:cNvPr>
          <p:cNvSpPr>
            <a:spLocks noGrp="1"/>
          </p:cNvSpPr>
          <p:nvPr>
            <p:ph type="sldNum" sz="quarter" idx="35"/>
          </p:nvPr>
        </p:nvSpPr>
        <p:spPr>
          <a:xfrm>
            <a:off x="8610600" y="6117194"/>
            <a:ext cx="2743200" cy="365125"/>
          </a:xfrm>
        </p:spPr>
        <p:txBody>
          <a:bodyPr/>
          <a:lstStyle/>
          <a:p>
            <a:pPr>
              <a:defRPr/>
            </a:pPr>
            <a:fld id="{90CBDC3A-D49F-4631-A8C7-55D59B33E5FA}" type="slidenum">
              <a:rPr lang="en-US" smtClean="0"/>
              <a:pPr>
                <a:defRPr/>
              </a:pPr>
              <a:t>8</a:t>
            </a:fld>
            <a:endParaRPr lang="en-US" dirty="0"/>
          </a:p>
        </p:txBody>
      </p:sp>
      <p:sp>
        <p:nvSpPr>
          <p:cNvPr id="6" name="Arrow: Chevron 5">
            <a:extLst>
              <a:ext uri="{FF2B5EF4-FFF2-40B4-BE49-F238E27FC236}">
                <a16:creationId xmlns:a16="http://schemas.microsoft.com/office/drawing/2014/main" id="{A90581CA-F73B-4EF4-AD22-D4286C41FCA8}"/>
              </a:ext>
            </a:extLst>
          </p:cNvPr>
          <p:cNvSpPr/>
          <p:nvPr/>
        </p:nvSpPr>
        <p:spPr>
          <a:xfrm>
            <a:off x="355741" y="1450977"/>
            <a:ext cx="3992975" cy="4870162"/>
          </a:xfrm>
          <a:prstGeom prst="chevron">
            <a:avLst>
              <a:gd name="adj" fmla="val 10147"/>
            </a:avLst>
          </a:prstGeom>
          <a:solidFill>
            <a:schemeClr val="accent1">
              <a:lumMod val="20000"/>
              <a:lumOff val="80000"/>
            </a:schemeClr>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1"/>
              </a:solidFill>
            </a:endParaRPr>
          </a:p>
        </p:txBody>
      </p:sp>
      <p:sp>
        <p:nvSpPr>
          <p:cNvPr id="8" name="Arrow: Chevron 7">
            <a:extLst>
              <a:ext uri="{FF2B5EF4-FFF2-40B4-BE49-F238E27FC236}">
                <a16:creationId xmlns:a16="http://schemas.microsoft.com/office/drawing/2014/main" id="{534C14DF-ED01-4F7D-99CE-E050760B3BC1}"/>
              </a:ext>
            </a:extLst>
          </p:cNvPr>
          <p:cNvSpPr/>
          <p:nvPr/>
        </p:nvSpPr>
        <p:spPr>
          <a:xfrm>
            <a:off x="4096693" y="1450977"/>
            <a:ext cx="4164805" cy="4870162"/>
          </a:xfrm>
          <a:prstGeom prst="chevron">
            <a:avLst>
              <a:gd name="adj" fmla="val 10147"/>
            </a:avLst>
          </a:prstGeom>
          <a:solidFill>
            <a:schemeClr val="accent1">
              <a:lumMod val="40000"/>
              <a:lumOff val="60000"/>
            </a:schemeClr>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61303B90-0808-4C3F-B829-E8A060BB1C17}"/>
              </a:ext>
            </a:extLst>
          </p:cNvPr>
          <p:cNvSpPr/>
          <p:nvPr/>
        </p:nvSpPr>
        <p:spPr>
          <a:xfrm>
            <a:off x="8031176" y="1450976"/>
            <a:ext cx="3799444" cy="4870162"/>
          </a:xfrm>
          <a:prstGeom prst="chevron">
            <a:avLst>
              <a:gd name="adj" fmla="val 10147"/>
            </a:avLst>
          </a:prstGeom>
          <a:solidFill>
            <a:schemeClr val="accent1">
              <a:lumMod val="60000"/>
              <a:lumOff val="40000"/>
            </a:schemeClr>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95037211-DA2E-48AD-B085-452012017AB9}"/>
              </a:ext>
            </a:extLst>
          </p:cNvPr>
          <p:cNvSpPr txBox="1"/>
          <p:nvPr/>
        </p:nvSpPr>
        <p:spPr>
          <a:xfrm>
            <a:off x="876433" y="1482254"/>
            <a:ext cx="3034864" cy="4324261"/>
          </a:xfrm>
          <a:prstGeom prst="rect">
            <a:avLst/>
          </a:prstGeom>
          <a:solidFill>
            <a:schemeClr val="tx2">
              <a:lumMod val="40000"/>
              <a:lumOff val="60000"/>
            </a:schemeClr>
          </a:solidFill>
          <a:ln w="12700">
            <a:solidFill>
              <a:schemeClr val="tx1"/>
            </a:solidFill>
            <a:prstDash val="dash"/>
          </a:ln>
        </p:spPr>
        <p:txBody>
          <a:bodyPr wrap="square" rtlCol="0">
            <a:spAutoFit/>
          </a:bodyPr>
          <a:lstStyle/>
          <a:p>
            <a:r>
              <a:rPr lang="en-US" sz="1100" b="1" u="sng" dirty="0"/>
              <a:t>Predictor Variables</a:t>
            </a:r>
            <a:r>
              <a:rPr lang="en-US" sz="1100" dirty="0"/>
              <a:t> (total 44 variables)</a:t>
            </a:r>
            <a:endParaRPr lang="en-US" sz="1100" b="1" u="sng" dirty="0"/>
          </a:p>
          <a:p>
            <a:pPr marL="171450" indent="-171450">
              <a:buFont typeface="Wingdings" panose="05000000000000000000" pitchFamily="2" charset="2"/>
              <a:buChar char="v"/>
            </a:pPr>
            <a:r>
              <a:rPr lang="en-US" sz="1100" dirty="0"/>
              <a:t>Demographic</a:t>
            </a:r>
          </a:p>
          <a:p>
            <a:pPr marL="628650" lvl="1" indent="-171450">
              <a:buFont typeface="Wingdings" panose="05000000000000000000" pitchFamily="2" charset="2"/>
              <a:buChar char="ü"/>
            </a:pPr>
            <a:r>
              <a:rPr lang="en-US" sz="1100" dirty="0"/>
              <a:t>Age</a:t>
            </a:r>
          </a:p>
          <a:p>
            <a:pPr marL="628650" lvl="1" indent="-171450">
              <a:buFont typeface="Wingdings" panose="05000000000000000000" pitchFamily="2" charset="2"/>
              <a:buChar char="ü"/>
            </a:pPr>
            <a:r>
              <a:rPr lang="en-US" sz="1100" dirty="0"/>
              <a:t>Gender</a:t>
            </a:r>
          </a:p>
          <a:p>
            <a:pPr marL="628650" lvl="1" indent="-171450">
              <a:buFont typeface="Wingdings" panose="05000000000000000000" pitchFamily="2" charset="2"/>
              <a:buChar char="ü"/>
            </a:pPr>
            <a:r>
              <a:rPr lang="en-US" sz="1100" dirty="0"/>
              <a:t>Ethnicity</a:t>
            </a:r>
          </a:p>
          <a:p>
            <a:pPr marL="171450" indent="-171450">
              <a:buFont typeface="Wingdings" panose="05000000000000000000" pitchFamily="2" charset="2"/>
              <a:buChar char="v"/>
            </a:pPr>
            <a:r>
              <a:rPr lang="en-US" sz="1100" dirty="0"/>
              <a:t>Diagnosis</a:t>
            </a:r>
          </a:p>
          <a:p>
            <a:pPr marL="628650" lvl="1" indent="-171450">
              <a:buFont typeface="Wingdings" panose="05000000000000000000" pitchFamily="2" charset="2"/>
              <a:buChar char="ü"/>
            </a:pPr>
            <a:r>
              <a:rPr lang="en-US" sz="1100" dirty="0"/>
              <a:t>Type of Condition(DM T1/T2) diagnosis</a:t>
            </a:r>
          </a:p>
          <a:p>
            <a:pPr marL="628650" lvl="1" indent="-171450">
              <a:buFont typeface="Wingdings" panose="05000000000000000000" pitchFamily="2" charset="2"/>
              <a:buChar char="ü"/>
            </a:pPr>
            <a:r>
              <a:rPr lang="en-US" sz="1100" dirty="0"/>
              <a:t># of comorbidities</a:t>
            </a:r>
          </a:p>
          <a:p>
            <a:pPr marL="628650" lvl="1" indent="-171450">
              <a:buFont typeface="Wingdings" panose="05000000000000000000" pitchFamily="2" charset="2"/>
              <a:buChar char="ü"/>
            </a:pPr>
            <a:r>
              <a:rPr lang="en-US" sz="1100" dirty="0"/>
              <a:t>Position (primary, secondary, etc.) of diagnosis</a:t>
            </a:r>
          </a:p>
          <a:p>
            <a:pPr marL="171450" indent="-171450">
              <a:buFont typeface="Wingdings" panose="05000000000000000000" pitchFamily="2" charset="2"/>
              <a:buChar char="v"/>
            </a:pPr>
            <a:r>
              <a:rPr lang="en-US" sz="1100" dirty="0"/>
              <a:t>Encounter</a:t>
            </a:r>
          </a:p>
          <a:p>
            <a:pPr marL="628650" lvl="1" indent="-171450">
              <a:buFont typeface="Wingdings" panose="05000000000000000000" pitchFamily="2" charset="2"/>
              <a:buChar char="ü"/>
            </a:pPr>
            <a:r>
              <a:rPr lang="en-US" sz="1100" dirty="0"/>
              <a:t>IP, OP, AE visits</a:t>
            </a:r>
          </a:p>
          <a:p>
            <a:pPr marL="171450" indent="-171450">
              <a:buFont typeface="Wingdings" panose="05000000000000000000" pitchFamily="2" charset="2"/>
              <a:buChar char="v"/>
            </a:pPr>
            <a:r>
              <a:rPr lang="en-US" sz="1100" dirty="0"/>
              <a:t>Medications</a:t>
            </a:r>
          </a:p>
          <a:p>
            <a:pPr marL="628650" lvl="1" indent="-171450">
              <a:buFont typeface="Wingdings" panose="05000000000000000000" pitchFamily="2" charset="2"/>
              <a:buChar char="ü"/>
            </a:pPr>
            <a:r>
              <a:rPr lang="en-US" sz="1100" dirty="0"/>
              <a:t>Dosage, frequency, route</a:t>
            </a:r>
          </a:p>
          <a:p>
            <a:pPr marL="171450" indent="-171450">
              <a:buFont typeface="Wingdings" panose="05000000000000000000" pitchFamily="2" charset="2"/>
              <a:buChar char="v"/>
            </a:pPr>
            <a:r>
              <a:rPr lang="en-US" sz="1100" dirty="0"/>
              <a:t>Lab results</a:t>
            </a:r>
          </a:p>
          <a:p>
            <a:pPr marL="628650" lvl="1" indent="-171450">
              <a:buFont typeface="Wingdings" panose="05000000000000000000" pitchFamily="2" charset="2"/>
              <a:buChar char="ü"/>
            </a:pPr>
            <a:r>
              <a:rPr lang="en-US" sz="1100" dirty="0"/>
              <a:t>Test names, dates, UOM, value</a:t>
            </a:r>
          </a:p>
          <a:p>
            <a:pPr marL="628650" lvl="1" indent="-171450">
              <a:buFont typeface="Wingdings" panose="05000000000000000000" pitchFamily="2" charset="2"/>
              <a:buChar char="ü"/>
            </a:pPr>
            <a:r>
              <a:rPr lang="en-US" sz="1100" dirty="0"/>
              <a:t>Normal/abnormal result</a:t>
            </a:r>
          </a:p>
          <a:p>
            <a:pPr marL="171450" indent="-171450">
              <a:buFont typeface="Wingdings" panose="05000000000000000000" pitchFamily="2" charset="2"/>
              <a:buChar char="v"/>
            </a:pPr>
            <a:r>
              <a:rPr lang="en-US" sz="1100" dirty="0"/>
              <a:t>Admission</a:t>
            </a:r>
          </a:p>
          <a:p>
            <a:pPr marL="628650" lvl="1" indent="-171450">
              <a:buFont typeface="Wingdings" panose="05000000000000000000" pitchFamily="2" charset="2"/>
              <a:buChar char="ü"/>
            </a:pPr>
            <a:r>
              <a:rPr lang="en-US" sz="1100" dirty="0"/>
              <a:t>Length of stay</a:t>
            </a:r>
          </a:p>
          <a:p>
            <a:pPr marL="628650" lvl="1" indent="-171450">
              <a:buFont typeface="Wingdings" panose="05000000000000000000" pitchFamily="2" charset="2"/>
              <a:buChar char="ü"/>
            </a:pPr>
            <a:r>
              <a:rPr lang="en-US" sz="1100" dirty="0"/>
              <a:t>Admission method (elective, non-elective)</a:t>
            </a:r>
          </a:p>
          <a:p>
            <a:pPr marL="628650" lvl="1" indent="-171450">
              <a:buFont typeface="Wingdings" panose="05000000000000000000" pitchFamily="2" charset="2"/>
              <a:buChar char="ü"/>
            </a:pPr>
            <a:r>
              <a:rPr lang="en-US" sz="1100" dirty="0"/>
              <a:t>Discharge destination</a:t>
            </a:r>
          </a:p>
          <a:p>
            <a:pPr marL="171450" indent="-171450">
              <a:buFont typeface="Wingdings" panose="05000000000000000000" pitchFamily="2" charset="2"/>
              <a:buChar char="v"/>
            </a:pPr>
            <a:r>
              <a:rPr lang="en-US" sz="1100" dirty="0"/>
              <a:t>Procedure</a:t>
            </a:r>
          </a:p>
          <a:p>
            <a:pPr marL="628650" lvl="1" indent="-171450">
              <a:buFont typeface="Wingdings" panose="05000000000000000000" pitchFamily="2" charset="2"/>
              <a:buChar char="ü"/>
            </a:pPr>
            <a:r>
              <a:rPr lang="en-US" sz="1100" dirty="0"/>
              <a:t>Count of procedures</a:t>
            </a:r>
          </a:p>
          <a:p>
            <a:pPr marL="628650" lvl="1" indent="-171450">
              <a:buFont typeface="Wingdings" panose="05000000000000000000" pitchFamily="2" charset="2"/>
              <a:buChar char="ü"/>
            </a:pPr>
            <a:r>
              <a:rPr lang="en-US" sz="1100" dirty="0"/>
              <a:t>Cost of procedures</a:t>
            </a:r>
          </a:p>
        </p:txBody>
      </p:sp>
      <p:sp>
        <p:nvSpPr>
          <p:cNvPr id="11" name="TextBox 10">
            <a:extLst>
              <a:ext uri="{FF2B5EF4-FFF2-40B4-BE49-F238E27FC236}">
                <a16:creationId xmlns:a16="http://schemas.microsoft.com/office/drawing/2014/main" id="{9B0D7181-7A1A-411E-A229-4640E709F64C}"/>
              </a:ext>
            </a:extLst>
          </p:cNvPr>
          <p:cNvSpPr txBox="1"/>
          <p:nvPr/>
        </p:nvSpPr>
        <p:spPr>
          <a:xfrm>
            <a:off x="911234" y="5831331"/>
            <a:ext cx="2841778" cy="430887"/>
          </a:xfrm>
          <a:prstGeom prst="rect">
            <a:avLst/>
          </a:prstGeom>
          <a:solidFill>
            <a:schemeClr val="accent2">
              <a:lumMod val="40000"/>
              <a:lumOff val="60000"/>
            </a:schemeClr>
          </a:solidFill>
          <a:ln w="12700">
            <a:solidFill>
              <a:schemeClr val="tx1"/>
            </a:solidFill>
            <a:prstDash val="dash"/>
          </a:ln>
        </p:spPr>
        <p:txBody>
          <a:bodyPr wrap="square" rtlCol="0">
            <a:spAutoFit/>
          </a:bodyPr>
          <a:lstStyle/>
          <a:p>
            <a:r>
              <a:rPr lang="en-US" sz="1100" b="1" u="sng" dirty="0"/>
              <a:t>Response Variable</a:t>
            </a:r>
          </a:p>
          <a:p>
            <a:pPr marL="171450" indent="-171450">
              <a:buFont typeface="Wingdings" panose="05000000000000000000" pitchFamily="2" charset="2"/>
              <a:buChar char="v"/>
            </a:pPr>
            <a:r>
              <a:rPr lang="en-US" sz="1100" dirty="0"/>
              <a:t>Readmission within 30 days</a:t>
            </a:r>
          </a:p>
        </p:txBody>
      </p:sp>
      <p:sp>
        <p:nvSpPr>
          <p:cNvPr id="12" name="TextBox 11">
            <a:extLst>
              <a:ext uri="{FF2B5EF4-FFF2-40B4-BE49-F238E27FC236}">
                <a16:creationId xmlns:a16="http://schemas.microsoft.com/office/drawing/2014/main" id="{C505070B-D8CA-466E-A97D-D3317045B4BB}"/>
              </a:ext>
            </a:extLst>
          </p:cNvPr>
          <p:cNvSpPr txBox="1"/>
          <p:nvPr/>
        </p:nvSpPr>
        <p:spPr>
          <a:xfrm>
            <a:off x="1317134" y="1143199"/>
            <a:ext cx="1818167" cy="307777"/>
          </a:xfrm>
          <a:prstGeom prst="rect">
            <a:avLst/>
          </a:prstGeom>
          <a:noFill/>
        </p:spPr>
        <p:txBody>
          <a:bodyPr wrap="square" rtlCol="0">
            <a:spAutoFit/>
          </a:bodyPr>
          <a:lstStyle/>
          <a:p>
            <a:pPr algn="ctr"/>
            <a:r>
              <a:rPr lang="en-US" sz="1400" b="1" dirty="0">
                <a:solidFill>
                  <a:srgbClr val="FFFF00"/>
                </a:solidFill>
              </a:rPr>
              <a:t>INPUT</a:t>
            </a:r>
          </a:p>
        </p:txBody>
      </p:sp>
      <p:sp>
        <p:nvSpPr>
          <p:cNvPr id="13" name="TextBox 12">
            <a:extLst>
              <a:ext uri="{FF2B5EF4-FFF2-40B4-BE49-F238E27FC236}">
                <a16:creationId xmlns:a16="http://schemas.microsoft.com/office/drawing/2014/main" id="{71BFADAE-98BB-4B82-A4F9-056E6EE39FBD}"/>
              </a:ext>
            </a:extLst>
          </p:cNvPr>
          <p:cNvSpPr txBox="1"/>
          <p:nvPr/>
        </p:nvSpPr>
        <p:spPr>
          <a:xfrm>
            <a:off x="5011681" y="1136512"/>
            <a:ext cx="1818167" cy="307777"/>
          </a:xfrm>
          <a:prstGeom prst="rect">
            <a:avLst/>
          </a:prstGeom>
          <a:noFill/>
        </p:spPr>
        <p:txBody>
          <a:bodyPr wrap="square" rtlCol="0">
            <a:spAutoFit/>
          </a:bodyPr>
          <a:lstStyle/>
          <a:p>
            <a:pPr algn="ctr"/>
            <a:r>
              <a:rPr lang="en-US" sz="1400" b="1" dirty="0">
                <a:solidFill>
                  <a:srgbClr val="FFFF00"/>
                </a:solidFill>
              </a:rPr>
              <a:t>MODEL</a:t>
            </a:r>
          </a:p>
        </p:txBody>
      </p:sp>
      <p:sp>
        <p:nvSpPr>
          <p:cNvPr id="14" name="TextBox 13">
            <a:extLst>
              <a:ext uri="{FF2B5EF4-FFF2-40B4-BE49-F238E27FC236}">
                <a16:creationId xmlns:a16="http://schemas.microsoft.com/office/drawing/2014/main" id="{B725602D-7C53-4C78-B362-9C8D4258CDC0}"/>
              </a:ext>
            </a:extLst>
          </p:cNvPr>
          <p:cNvSpPr txBox="1"/>
          <p:nvPr/>
        </p:nvSpPr>
        <p:spPr>
          <a:xfrm>
            <a:off x="8925048" y="1146241"/>
            <a:ext cx="1818167" cy="307777"/>
          </a:xfrm>
          <a:prstGeom prst="rect">
            <a:avLst/>
          </a:prstGeom>
          <a:noFill/>
        </p:spPr>
        <p:txBody>
          <a:bodyPr wrap="square" rtlCol="0">
            <a:spAutoFit/>
          </a:bodyPr>
          <a:lstStyle/>
          <a:p>
            <a:pPr algn="ctr"/>
            <a:r>
              <a:rPr lang="en-US" sz="1400" b="1" dirty="0">
                <a:solidFill>
                  <a:srgbClr val="FFFF00"/>
                </a:solidFill>
              </a:rPr>
              <a:t>OUTPUT</a:t>
            </a:r>
          </a:p>
        </p:txBody>
      </p:sp>
      <p:sp>
        <p:nvSpPr>
          <p:cNvPr id="18" name="TextBox 17">
            <a:extLst>
              <a:ext uri="{FF2B5EF4-FFF2-40B4-BE49-F238E27FC236}">
                <a16:creationId xmlns:a16="http://schemas.microsoft.com/office/drawing/2014/main" id="{0B0BB2DE-2A6B-45D1-80EE-1162DE7DD07F}"/>
              </a:ext>
            </a:extLst>
          </p:cNvPr>
          <p:cNvSpPr txBox="1"/>
          <p:nvPr/>
        </p:nvSpPr>
        <p:spPr>
          <a:xfrm>
            <a:off x="5282087" y="2476134"/>
            <a:ext cx="914400" cy="261610"/>
          </a:xfrm>
          <a:prstGeom prst="rect">
            <a:avLst/>
          </a:prstGeom>
          <a:noFill/>
        </p:spPr>
        <p:txBody>
          <a:bodyPr wrap="square" rtlCol="0">
            <a:spAutoFit/>
          </a:bodyPr>
          <a:lstStyle/>
          <a:p>
            <a:pPr algn="ctr"/>
            <a:r>
              <a:rPr lang="en-US" sz="1100" dirty="0"/>
              <a:t>4 years</a:t>
            </a:r>
          </a:p>
        </p:txBody>
      </p:sp>
      <p:sp>
        <p:nvSpPr>
          <p:cNvPr id="19" name="TextBox 18">
            <a:extLst>
              <a:ext uri="{FF2B5EF4-FFF2-40B4-BE49-F238E27FC236}">
                <a16:creationId xmlns:a16="http://schemas.microsoft.com/office/drawing/2014/main" id="{8FD83AA4-586F-4F05-981B-12725CBAB810}"/>
              </a:ext>
            </a:extLst>
          </p:cNvPr>
          <p:cNvSpPr txBox="1"/>
          <p:nvPr/>
        </p:nvSpPr>
        <p:spPr>
          <a:xfrm>
            <a:off x="6983696" y="2457935"/>
            <a:ext cx="914400" cy="261610"/>
          </a:xfrm>
          <a:prstGeom prst="rect">
            <a:avLst/>
          </a:prstGeom>
          <a:noFill/>
        </p:spPr>
        <p:txBody>
          <a:bodyPr wrap="square" rtlCol="0">
            <a:spAutoFit/>
          </a:bodyPr>
          <a:lstStyle/>
          <a:p>
            <a:pPr algn="ctr"/>
            <a:r>
              <a:rPr lang="en-US" sz="1100" dirty="0"/>
              <a:t>1 year</a:t>
            </a:r>
          </a:p>
        </p:txBody>
      </p:sp>
      <p:grpSp>
        <p:nvGrpSpPr>
          <p:cNvPr id="7" name="Group 6">
            <a:extLst>
              <a:ext uri="{FF2B5EF4-FFF2-40B4-BE49-F238E27FC236}">
                <a16:creationId xmlns:a16="http://schemas.microsoft.com/office/drawing/2014/main" id="{6ED87268-2F95-4C14-942D-0E9B4EA3BC92}"/>
              </a:ext>
            </a:extLst>
          </p:cNvPr>
          <p:cNvGrpSpPr/>
          <p:nvPr/>
        </p:nvGrpSpPr>
        <p:grpSpPr>
          <a:xfrm>
            <a:off x="4321180" y="1660431"/>
            <a:ext cx="3485901" cy="924463"/>
            <a:chOff x="4222704" y="1927723"/>
            <a:chExt cx="3485901" cy="924463"/>
          </a:xfrm>
        </p:grpSpPr>
        <p:graphicFrame>
          <p:nvGraphicFramePr>
            <p:cNvPr id="15" name="Diagram 14">
              <a:extLst>
                <a:ext uri="{FF2B5EF4-FFF2-40B4-BE49-F238E27FC236}">
                  <a16:creationId xmlns:a16="http://schemas.microsoft.com/office/drawing/2014/main" id="{022F1A15-D689-4A89-99F6-CCC4A561E470}"/>
                </a:ext>
              </a:extLst>
            </p:cNvPr>
            <p:cNvGraphicFramePr/>
            <p:nvPr>
              <p:extLst>
                <p:ext uri="{D42A27DB-BD31-4B8C-83A1-F6EECF244321}">
                  <p14:modId xmlns:p14="http://schemas.microsoft.com/office/powerpoint/2010/main" val="698032238"/>
                </p:ext>
              </p:extLst>
            </p:nvPr>
          </p:nvGraphicFramePr>
          <p:xfrm>
            <a:off x="4222704" y="2001239"/>
            <a:ext cx="3485901" cy="816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ight Brace 15">
              <a:extLst>
                <a:ext uri="{FF2B5EF4-FFF2-40B4-BE49-F238E27FC236}">
                  <a16:creationId xmlns:a16="http://schemas.microsoft.com/office/drawing/2014/main" id="{2B2AF46B-FE48-4DC2-B8AF-62437937D655}"/>
                </a:ext>
              </a:extLst>
            </p:cNvPr>
            <p:cNvSpPr/>
            <p:nvPr/>
          </p:nvSpPr>
          <p:spPr>
            <a:xfrm rot="5400000">
              <a:off x="5238412" y="1727794"/>
              <a:ext cx="260497" cy="1988288"/>
            </a:xfrm>
            <a:prstGeom prst="rightBrace">
              <a:avLst/>
            </a:prstGeom>
            <a:noFill/>
            <a:ln w="28575">
              <a:solidFill>
                <a:schemeClr val="tx1"/>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DD61C879-5427-4E6D-9449-78CD3ABDD153}"/>
                </a:ext>
              </a:extLst>
            </p:cNvPr>
            <p:cNvSpPr/>
            <p:nvPr/>
          </p:nvSpPr>
          <p:spPr>
            <a:xfrm rot="5400000">
              <a:off x="6969977" y="2102927"/>
              <a:ext cx="260497" cy="1216759"/>
            </a:xfrm>
            <a:prstGeom prst="rightBrace">
              <a:avLst/>
            </a:prstGeom>
            <a:noFill/>
            <a:ln w="28575">
              <a:solidFill>
                <a:schemeClr val="tx1"/>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A78FC5D-DE0A-4569-B316-D55FFCBFC873}"/>
                </a:ext>
              </a:extLst>
            </p:cNvPr>
            <p:cNvSpPr txBox="1"/>
            <p:nvPr/>
          </p:nvSpPr>
          <p:spPr>
            <a:xfrm>
              <a:off x="4316108" y="1927723"/>
              <a:ext cx="2088358" cy="261610"/>
            </a:xfrm>
            <a:prstGeom prst="rect">
              <a:avLst/>
            </a:prstGeom>
            <a:noFill/>
          </p:spPr>
          <p:txBody>
            <a:bodyPr wrap="square" rtlCol="0">
              <a:spAutoFit/>
            </a:bodyPr>
            <a:lstStyle/>
            <a:p>
              <a:pPr algn="ctr"/>
              <a:r>
                <a:rPr lang="en-US" sz="1100" dirty="0"/>
                <a:t>Data split into time windows</a:t>
              </a:r>
            </a:p>
          </p:txBody>
        </p:sp>
      </p:grpSp>
      <p:sp>
        <p:nvSpPr>
          <p:cNvPr id="21" name="Oval 20">
            <a:extLst>
              <a:ext uri="{FF2B5EF4-FFF2-40B4-BE49-F238E27FC236}">
                <a16:creationId xmlns:a16="http://schemas.microsoft.com/office/drawing/2014/main" id="{C000DA0D-61C3-4214-887B-E65E0ED2CFCA}"/>
              </a:ext>
            </a:extLst>
          </p:cNvPr>
          <p:cNvSpPr/>
          <p:nvPr/>
        </p:nvSpPr>
        <p:spPr>
          <a:xfrm>
            <a:off x="4263122" y="1654076"/>
            <a:ext cx="274320" cy="274320"/>
          </a:xfrm>
          <a:prstGeom prst="ellipse">
            <a:avLst/>
          </a:prstGeom>
          <a:solidFill>
            <a:schemeClr val="accent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chemeClr val="bg1"/>
                </a:solidFill>
              </a:rPr>
              <a:t>1</a:t>
            </a:r>
          </a:p>
        </p:txBody>
      </p:sp>
      <p:sp>
        <p:nvSpPr>
          <p:cNvPr id="22" name="Oval 21">
            <a:extLst>
              <a:ext uri="{FF2B5EF4-FFF2-40B4-BE49-F238E27FC236}">
                <a16:creationId xmlns:a16="http://schemas.microsoft.com/office/drawing/2014/main" id="{F9211F97-7CB9-40F9-8C92-351112D0528F}"/>
              </a:ext>
            </a:extLst>
          </p:cNvPr>
          <p:cNvSpPr/>
          <p:nvPr/>
        </p:nvSpPr>
        <p:spPr>
          <a:xfrm>
            <a:off x="4393886" y="2711984"/>
            <a:ext cx="274320" cy="274320"/>
          </a:xfrm>
          <a:prstGeom prst="ellipse">
            <a:avLst/>
          </a:prstGeom>
          <a:solidFill>
            <a:schemeClr val="accent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chemeClr val="bg1"/>
                </a:solidFill>
              </a:rPr>
              <a:t>2</a:t>
            </a:r>
          </a:p>
        </p:txBody>
      </p:sp>
      <p:sp>
        <p:nvSpPr>
          <p:cNvPr id="23" name="TextBox 22">
            <a:extLst>
              <a:ext uri="{FF2B5EF4-FFF2-40B4-BE49-F238E27FC236}">
                <a16:creationId xmlns:a16="http://schemas.microsoft.com/office/drawing/2014/main" id="{FE28089A-5C97-4DA6-976C-DE76156A3D7A}"/>
              </a:ext>
            </a:extLst>
          </p:cNvPr>
          <p:cNvSpPr txBox="1"/>
          <p:nvPr/>
        </p:nvSpPr>
        <p:spPr>
          <a:xfrm>
            <a:off x="4630470" y="2712938"/>
            <a:ext cx="3169439" cy="430887"/>
          </a:xfrm>
          <a:prstGeom prst="rect">
            <a:avLst/>
          </a:prstGeom>
          <a:noFill/>
        </p:spPr>
        <p:txBody>
          <a:bodyPr wrap="square" rtlCol="0">
            <a:spAutoFit/>
          </a:bodyPr>
          <a:lstStyle/>
          <a:p>
            <a:r>
              <a:rPr lang="en-US" sz="1100" dirty="0"/>
              <a:t>Models built using following algorithms (data from observation and performance windows)</a:t>
            </a:r>
          </a:p>
        </p:txBody>
      </p:sp>
      <p:sp>
        <p:nvSpPr>
          <p:cNvPr id="24" name="TextBox 23">
            <a:extLst>
              <a:ext uri="{FF2B5EF4-FFF2-40B4-BE49-F238E27FC236}">
                <a16:creationId xmlns:a16="http://schemas.microsoft.com/office/drawing/2014/main" id="{7C57E1A8-A1FF-468B-B03A-A91E36F5CFAE}"/>
              </a:ext>
            </a:extLst>
          </p:cNvPr>
          <p:cNvSpPr txBox="1"/>
          <p:nvPr/>
        </p:nvSpPr>
        <p:spPr>
          <a:xfrm>
            <a:off x="4723270" y="3089118"/>
            <a:ext cx="2633022" cy="769441"/>
          </a:xfrm>
          <a:prstGeom prst="rect">
            <a:avLst/>
          </a:prstGeom>
          <a:solidFill>
            <a:schemeClr val="accent1"/>
          </a:solidFill>
          <a:ln w="19050">
            <a:solidFill>
              <a:schemeClr val="bg1"/>
            </a:solidFill>
          </a:ln>
        </p:spPr>
        <p:txBody>
          <a:bodyPr wrap="square" rtlCol="0">
            <a:spAutoFit/>
          </a:bodyPr>
          <a:lstStyle/>
          <a:p>
            <a:pPr marL="285750" indent="-285750">
              <a:buFont typeface="Wingdings" panose="05000000000000000000" pitchFamily="2" charset="2"/>
              <a:buChar char="ü"/>
            </a:pPr>
            <a:r>
              <a:rPr lang="en-US" sz="1100" dirty="0"/>
              <a:t>Logistic regression model (LOG)</a:t>
            </a:r>
          </a:p>
          <a:p>
            <a:pPr marL="285750" indent="-285750">
              <a:buFont typeface="Wingdings" panose="05000000000000000000" pitchFamily="2" charset="2"/>
              <a:buChar char="ü"/>
            </a:pPr>
            <a:r>
              <a:rPr lang="en-US" sz="1100" dirty="0"/>
              <a:t>Decision tree model (DT)</a:t>
            </a:r>
          </a:p>
          <a:p>
            <a:pPr marL="285750" indent="-285750">
              <a:buFont typeface="Wingdings" panose="05000000000000000000" pitchFamily="2" charset="2"/>
              <a:buChar char="ü"/>
            </a:pPr>
            <a:r>
              <a:rPr lang="en-US" sz="1100" dirty="0"/>
              <a:t>Random forest model (RF)</a:t>
            </a:r>
          </a:p>
          <a:p>
            <a:pPr marL="285750" indent="-285750">
              <a:buFont typeface="Wingdings" panose="05000000000000000000" pitchFamily="2" charset="2"/>
              <a:buChar char="ü"/>
            </a:pPr>
            <a:r>
              <a:rPr lang="en-US" sz="1100" dirty="0"/>
              <a:t>Model Ensembles</a:t>
            </a:r>
          </a:p>
        </p:txBody>
      </p:sp>
      <p:sp>
        <p:nvSpPr>
          <p:cNvPr id="25" name="Oval 24">
            <a:extLst>
              <a:ext uri="{FF2B5EF4-FFF2-40B4-BE49-F238E27FC236}">
                <a16:creationId xmlns:a16="http://schemas.microsoft.com/office/drawing/2014/main" id="{7B89A692-DC5B-4BE5-B9FD-1E5F56CFC6DE}"/>
              </a:ext>
            </a:extLst>
          </p:cNvPr>
          <p:cNvSpPr/>
          <p:nvPr/>
        </p:nvSpPr>
        <p:spPr>
          <a:xfrm>
            <a:off x="4568113" y="3775519"/>
            <a:ext cx="274320" cy="274320"/>
          </a:xfrm>
          <a:prstGeom prst="ellipse">
            <a:avLst/>
          </a:prstGeom>
          <a:solidFill>
            <a:schemeClr val="accent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chemeClr val="bg1"/>
                </a:solidFill>
              </a:rPr>
              <a:t>3</a:t>
            </a:r>
          </a:p>
        </p:txBody>
      </p:sp>
      <p:sp>
        <p:nvSpPr>
          <p:cNvPr id="26" name="TextBox 25">
            <a:extLst>
              <a:ext uri="{FF2B5EF4-FFF2-40B4-BE49-F238E27FC236}">
                <a16:creationId xmlns:a16="http://schemas.microsoft.com/office/drawing/2014/main" id="{A4BBAA8B-B8D8-4829-BE92-C25A8A2F2588}"/>
              </a:ext>
            </a:extLst>
          </p:cNvPr>
          <p:cNvSpPr txBox="1"/>
          <p:nvPr/>
        </p:nvSpPr>
        <p:spPr>
          <a:xfrm>
            <a:off x="4804698" y="3776473"/>
            <a:ext cx="3207174" cy="261610"/>
          </a:xfrm>
          <a:prstGeom prst="rect">
            <a:avLst/>
          </a:prstGeom>
          <a:noFill/>
        </p:spPr>
        <p:txBody>
          <a:bodyPr wrap="square" rtlCol="0">
            <a:spAutoFit/>
          </a:bodyPr>
          <a:lstStyle/>
          <a:p>
            <a:r>
              <a:rPr lang="en-US" sz="1100" dirty="0"/>
              <a:t>In-time validation (within performance window)</a:t>
            </a:r>
          </a:p>
        </p:txBody>
      </p:sp>
      <p:graphicFrame>
        <p:nvGraphicFramePr>
          <p:cNvPr id="27" name="Chart 26">
            <a:extLst>
              <a:ext uri="{FF2B5EF4-FFF2-40B4-BE49-F238E27FC236}">
                <a16:creationId xmlns:a16="http://schemas.microsoft.com/office/drawing/2014/main" id="{E360378F-A7C2-4F6F-BF05-DA0294229097}"/>
              </a:ext>
            </a:extLst>
          </p:cNvPr>
          <p:cNvGraphicFramePr>
            <a:graphicFrameLocks/>
          </p:cNvGraphicFramePr>
          <p:nvPr>
            <p:extLst>
              <p:ext uri="{D42A27DB-BD31-4B8C-83A1-F6EECF244321}">
                <p14:modId xmlns:p14="http://schemas.microsoft.com/office/powerpoint/2010/main" val="3448126666"/>
              </p:ext>
            </p:extLst>
          </p:nvPr>
        </p:nvGraphicFramePr>
        <p:xfrm>
          <a:off x="4375877" y="3863199"/>
          <a:ext cx="3563407" cy="1313969"/>
        </p:xfrm>
        <a:graphic>
          <a:graphicData uri="http://schemas.openxmlformats.org/drawingml/2006/chart">
            <c:chart xmlns:c="http://schemas.openxmlformats.org/drawingml/2006/chart" xmlns:r="http://schemas.openxmlformats.org/officeDocument/2006/relationships" r:id="rId7"/>
          </a:graphicData>
        </a:graphic>
      </p:graphicFrame>
      <p:sp>
        <p:nvSpPr>
          <p:cNvPr id="28" name="Oval 27">
            <a:extLst>
              <a:ext uri="{FF2B5EF4-FFF2-40B4-BE49-F238E27FC236}">
                <a16:creationId xmlns:a16="http://schemas.microsoft.com/office/drawing/2014/main" id="{9327F22B-F1BD-4053-B74D-AC57ED0D4FA5}"/>
              </a:ext>
            </a:extLst>
          </p:cNvPr>
          <p:cNvSpPr/>
          <p:nvPr/>
        </p:nvSpPr>
        <p:spPr>
          <a:xfrm>
            <a:off x="4374365" y="5500078"/>
            <a:ext cx="274320" cy="274320"/>
          </a:xfrm>
          <a:prstGeom prst="ellipse">
            <a:avLst/>
          </a:prstGeom>
          <a:solidFill>
            <a:schemeClr val="accent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chemeClr val="bg1"/>
                </a:solidFill>
              </a:rPr>
              <a:t>4</a:t>
            </a:r>
          </a:p>
        </p:txBody>
      </p:sp>
      <p:sp>
        <p:nvSpPr>
          <p:cNvPr id="29" name="TextBox 28">
            <a:extLst>
              <a:ext uri="{FF2B5EF4-FFF2-40B4-BE49-F238E27FC236}">
                <a16:creationId xmlns:a16="http://schemas.microsoft.com/office/drawing/2014/main" id="{4AEB7C93-6EA4-494A-B240-93F06A586970}"/>
              </a:ext>
            </a:extLst>
          </p:cNvPr>
          <p:cNvSpPr txBox="1"/>
          <p:nvPr/>
        </p:nvSpPr>
        <p:spPr>
          <a:xfrm>
            <a:off x="4610950" y="5511665"/>
            <a:ext cx="3207174" cy="261610"/>
          </a:xfrm>
          <a:prstGeom prst="rect">
            <a:avLst/>
          </a:prstGeom>
          <a:noFill/>
        </p:spPr>
        <p:txBody>
          <a:bodyPr wrap="square" rtlCol="0">
            <a:spAutoFit/>
          </a:bodyPr>
          <a:lstStyle/>
          <a:p>
            <a:r>
              <a:rPr lang="en-US" sz="1100" dirty="0"/>
              <a:t>Out-of-time validation (in validation window)</a:t>
            </a:r>
          </a:p>
        </p:txBody>
      </p:sp>
      <p:sp>
        <p:nvSpPr>
          <p:cNvPr id="30" name="TextBox 29">
            <a:extLst>
              <a:ext uri="{FF2B5EF4-FFF2-40B4-BE49-F238E27FC236}">
                <a16:creationId xmlns:a16="http://schemas.microsoft.com/office/drawing/2014/main" id="{83DCE50D-FE80-482C-8925-3CEBC91706DA}"/>
              </a:ext>
            </a:extLst>
          </p:cNvPr>
          <p:cNvSpPr txBox="1"/>
          <p:nvPr/>
        </p:nvSpPr>
        <p:spPr>
          <a:xfrm>
            <a:off x="4702493" y="5779445"/>
            <a:ext cx="2633022" cy="430887"/>
          </a:xfrm>
          <a:prstGeom prst="rect">
            <a:avLst/>
          </a:prstGeom>
          <a:solidFill>
            <a:schemeClr val="accent1"/>
          </a:solidFill>
          <a:ln w="19050">
            <a:solidFill>
              <a:schemeClr val="bg1"/>
            </a:solidFill>
          </a:ln>
        </p:spPr>
        <p:txBody>
          <a:bodyPr wrap="square" rtlCol="0">
            <a:spAutoFit/>
          </a:bodyPr>
          <a:lstStyle/>
          <a:p>
            <a:r>
              <a:rPr lang="en-US" sz="1100" dirty="0"/>
              <a:t>All three models provided accuracy of ~80% in out-of-time validation scenario</a:t>
            </a:r>
          </a:p>
        </p:txBody>
      </p:sp>
      <p:sp>
        <p:nvSpPr>
          <p:cNvPr id="31" name="TextBox 30">
            <a:extLst>
              <a:ext uri="{FF2B5EF4-FFF2-40B4-BE49-F238E27FC236}">
                <a16:creationId xmlns:a16="http://schemas.microsoft.com/office/drawing/2014/main" id="{D6DBA3FF-4286-45AC-87E2-A5500C0457B3}"/>
              </a:ext>
            </a:extLst>
          </p:cNvPr>
          <p:cNvSpPr txBox="1"/>
          <p:nvPr/>
        </p:nvSpPr>
        <p:spPr>
          <a:xfrm>
            <a:off x="4327505" y="5153072"/>
            <a:ext cx="3698236" cy="261610"/>
          </a:xfrm>
          <a:prstGeom prst="rect">
            <a:avLst/>
          </a:prstGeom>
          <a:noFill/>
        </p:spPr>
        <p:txBody>
          <a:bodyPr wrap="square" rtlCol="0">
            <a:spAutoFit/>
          </a:bodyPr>
          <a:lstStyle/>
          <a:p>
            <a:r>
              <a:rPr lang="en-US" sz="1100" dirty="0"/>
              <a:t>RF model with ~76% AUC indicates reasonably good fit</a:t>
            </a:r>
          </a:p>
        </p:txBody>
      </p:sp>
      <p:sp>
        <p:nvSpPr>
          <p:cNvPr id="32" name="TextBox 31">
            <a:extLst>
              <a:ext uri="{FF2B5EF4-FFF2-40B4-BE49-F238E27FC236}">
                <a16:creationId xmlns:a16="http://schemas.microsoft.com/office/drawing/2014/main" id="{B11ACD16-5F72-4577-ABE7-E981467791AB}"/>
              </a:ext>
            </a:extLst>
          </p:cNvPr>
          <p:cNvSpPr txBox="1"/>
          <p:nvPr/>
        </p:nvSpPr>
        <p:spPr>
          <a:xfrm>
            <a:off x="8731458" y="1707407"/>
            <a:ext cx="2165890" cy="2723823"/>
          </a:xfrm>
          <a:prstGeom prst="rect">
            <a:avLst/>
          </a:prstGeom>
          <a:solidFill>
            <a:schemeClr val="tx2">
              <a:lumMod val="40000"/>
              <a:lumOff val="60000"/>
            </a:schemeClr>
          </a:solidFill>
          <a:ln w="12700">
            <a:solidFill>
              <a:schemeClr val="tx1"/>
            </a:solidFill>
            <a:prstDash val="dash"/>
          </a:ln>
        </p:spPr>
        <p:txBody>
          <a:bodyPr wrap="square" rtlCol="0">
            <a:spAutoFit/>
          </a:bodyPr>
          <a:lstStyle/>
          <a:p>
            <a:r>
              <a:rPr lang="en-US" sz="1100" b="1" u="sng" dirty="0"/>
              <a:t>Significant variables (major drivers of readmission)</a:t>
            </a:r>
          </a:p>
          <a:p>
            <a:endParaRPr lang="en-US" sz="600" b="1" u="sng" dirty="0"/>
          </a:p>
          <a:p>
            <a:pPr marL="171450" indent="-171450">
              <a:buFont typeface="Wingdings" panose="05000000000000000000" pitchFamily="2" charset="2"/>
              <a:buChar char="v"/>
            </a:pPr>
            <a:r>
              <a:rPr lang="en-US" sz="1100" dirty="0"/>
              <a:t>SEVERITY OF DM</a:t>
            </a:r>
          </a:p>
          <a:p>
            <a:pPr marL="171450" indent="-171450">
              <a:buFont typeface="Wingdings" panose="05000000000000000000" pitchFamily="2" charset="2"/>
              <a:buChar char="v"/>
            </a:pPr>
            <a:r>
              <a:rPr lang="en-US" sz="1100" dirty="0"/>
              <a:t># of DM spells in past 1 year</a:t>
            </a:r>
          </a:p>
          <a:p>
            <a:pPr marL="171450" indent="-171450">
              <a:buFont typeface="Wingdings" panose="05000000000000000000" pitchFamily="2" charset="2"/>
              <a:buChar char="v"/>
            </a:pPr>
            <a:r>
              <a:rPr lang="en-US" sz="1100" dirty="0"/>
              <a:t>ED LOS in past 1 year</a:t>
            </a:r>
          </a:p>
          <a:p>
            <a:pPr marL="171450" indent="-171450">
              <a:buFont typeface="Wingdings" panose="05000000000000000000" pitchFamily="2" charset="2"/>
              <a:buChar char="v"/>
            </a:pPr>
            <a:r>
              <a:rPr lang="en-US" sz="1100" dirty="0"/>
              <a:t># of procedures undergone</a:t>
            </a:r>
          </a:p>
          <a:p>
            <a:pPr marL="171450" indent="-171450">
              <a:buFont typeface="Wingdings" panose="05000000000000000000" pitchFamily="2" charset="2"/>
              <a:buChar char="v"/>
            </a:pPr>
            <a:r>
              <a:rPr lang="en-US" sz="1100" dirty="0"/>
              <a:t># of OPD visits in past 1 year</a:t>
            </a:r>
          </a:p>
          <a:p>
            <a:pPr marL="171450" indent="-171450">
              <a:buFont typeface="Wingdings" panose="05000000000000000000" pitchFamily="2" charset="2"/>
              <a:buChar char="v"/>
            </a:pPr>
            <a:r>
              <a:rPr lang="en-US" sz="1100" dirty="0"/>
              <a:t># of ED visits in past 1 year</a:t>
            </a:r>
          </a:p>
          <a:p>
            <a:pPr marL="171450" indent="-171450">
              <a:buFont typeface="Wingdings" panose="05000000000000000000" pitchFamily="2" charset="2"/>
              <a:buChar char="v"/>
            </a:pPr>
            <a:r>
              <a:rPr lang="en-US" sz="1100" dirty="0"/>
              <a:t># of IP visits in past 1 year</a:t>
            </a:r>
          </a:p>
          <a:p>
            <a:pPr marL="171450" indent="-171450">
              <a:buFont typeface="Wingdings" panose="05000000000000000000" pitchFamily="2" charset="2"/>
              <a:buChar char="v"/>
            </a:pPr>
            <a:r>
              <a:rPr lang="en-US" sz="1100" dirty="0"/>
              <a:t># of comorbidities</a:t>
            </a:r>
          </a:p>
          <a:p>
            <a:pPr marL="171450" indent="-171450">
              <a:buFont typeface="Wingdings" panose="05000000000000000000" pitchFamily="2" charset="2"/>
              <a:buChar char="v"/>
            </a:pPr>
            <a:r>
              <a:rPr lang="en-US" sz="1100" dirty="0"/>
              <a:t>Distance from hospital</a:t>
            </a:r>
          </a:p>
          <a:p>
            <a:pPr marL="171450" indent="-171450">
              <a:buFont typeface="Wingdings" panose="05000000000000000000" pitchFamily="2" charset="2"/>
              <a:buChar char="v"/>
            </a:pPr>
            <a:r>
              <a:rPr lang="en-US" sz="1100" dirty="0"/>
              <a:t>DM LOS in past 1 year</a:t>
            </a:r>
          </a:p>
          <a:p>
            <a:pPr marL="171450" indent="-171450">
              <a:buFont typeface="Wingdings" panose="05000000000000000000" pitchFamily="2" charset="2"/>
              <a:buChar char="v"/>
            </a:pPr>
            <a:r>
              <a:rPr lang="en-US" sz="1100" dirty="0"/>
              <a:t>Time since last ED visit</a:t>
            </a:r>
          </a:p>
          <a:p>
            <a:pPr marL="171450" indent="-171450">
              <a:buFont typeface="Wingdings" panose="05000000000000000000" pitchFamily="2" charset="2"/>
              <a:buChar char="v"/>
            </a:pPr>
            <a:r>
              <a:rPr lang="en-US" sz="1100" dirty="0"/>
              <a:t>Total ED cost in past 1 year</a:t>
            </a:r>
          </a:p>
          <a:p>
            <a:pPr marL="171450" indent="-171450">
              <a:buFont typeface="Wingdings" panose="05000000000000000000" pitchFamily="2" charset="2"/>
              <a:buChar char="v"/>
            </a:pPr>
            <a:r>
              <a:rPr lang="en-US" sz="1100" dirty="0"/>
              <a:t>Age of patient</a:t>
            </a:r>
          </a:p>
        </p:txBody>
      </p:sp>
      <p:grpSp>
        <p:nvGrpSpPr>
          <p:cNvPr id="34" name="Group 33">
            <a:extLst>
              <a:ext uri="{FF2B5EF4-FFF2-40B4-BE49-F238E27FC236}">
                <a16:creationId xmlns:a16="http://schemas.microsoft.com/office/drawing/2014/main" id="{87CA6B12-060D-4826-A349-6262C08F944A}"/>
              </a:ext>
            </a:extLst>
          </p:cNvPr>
          <p:cNvGrpSpPr/>
          <p:nvPr/>
        </p:nvGrpSpPr>
        <p:grpSpPr>
          <a:xfrm>
            <a:off x="8845156" y="4611974"/>
            <a:ext cx="1889151" cy="1277273"/>
            <a:chOff x="9955827" y="4436752"/>
            <a:chExt cx="1889151" cy="1282319"/>
          </a:xfrm>
        </p:grpSpPr>
        <p:sp>
          <p:nvSpPr>
            <p:cNvPr id="35" name="TextBox 34">
              <a:extLst>
                <a:ext uri="{FF2B5EF4-FFF2-40B4-BE49-F238E27FC236}">
                  <a16:creationId xmlns:a16="http://schemas.microsoft.com/office/drawing/2014/main" id="{4F9B0E1E-99D4-47BF-A86C-0852FD7F9956}"/>
                </a:ext>
              </a:extLst>
            </p:cNvPr>
            <p:cNvSpPr txBox="1"/>
            <p:nvPr/>
          </p:nvSpPr>
          <p:spPr>
            <a:xfrm>
              <a:off x="9955827" y="4436752"/>
              <a:ext cx="1889151" cy="1282319"/>
            </a:xfrm>
            <a:prstGeom prst="rect">
              <a:avLst/>
            </a:prstGeom>
            <a:solidFill>
              <a:schemeClr val="tx2"/>
            </a:solidFill>
            <a:ln w="19050">
              <a:solidFill>
                <a:schemeClr val="bg1"/>
              </a:solidFill>
            </a:ln>
          </p:spPr>
          <p:txBody>
            <a:bodyPr wrap="square" rtlCol="0">
              <a:spAutoFit/>
            </a:bodyPr>
            <a:lstStyle/>
            <a:p>
              <a:pPr algn="ctr"/>
              <a:r>
                <a:rPr lang="en-US" sz="1100" b="1" u="sng" dirty="0">
                  <a:solidFill>
                    <a:schemeClr val="bg1"/>
                  </a:solidFill>
                </a:rPr>
                <a:t>Patient category based on risk score</a:t>
              </a:r>
            </a:p>
            <a:p>
              <a:endParaRPr lang="en-US" sz="1100" dirty="0"/>
            </a:p>
            <a:p>
              <a:endParaRPr lang="en-US" sz="1100" dirty="0"/>
            </a:p>
            <a:p>
              <a:endParaRPr lang="en-US" sz="1100" dirty="0"/>
            </a:p>
            <a:p>
              <a:endParaRPr lang="en-US" sz="1100" dirty="0"/>
            </a:p>
            <a:p>
              <a:endParaRPr lang="en-US" sz="1100" dirty="0"/>
            </a:p>
          </p:txBody>
        </p:sp>
        <p:pic>
          <p:nvPicPr>
            <p:cNvPr id="36" name="Graphic 35" descr="Person in wheelchair">
              <a:extLst>
                <a:ext uri="{FF2B5EF4-FFF2-40B4-BE49-F238E27FC236}">
                  <a16:creationId xmlns:a16="http://schemas.microsoft.com/office/drawing/2014/main" id="{7B717AAD-0F69-4DBA-91F1-1022E834B5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11348" y="4941134"/>
              <a:ext cx="365760" cy="365760"/>
            </a:xfrm>
            <a:prstGeom prst="rect">
              <a:avLst/>
            </a:prstGeom>
          </p:spPr>
        </p:pic>
        <p:sp>
          <p:nvSpPr>
            <p:cNvPr id="37" name="TextBox 36">
              <a:extLst>
                <a:ext uri="{FF2B5EF4-FFF2-40B4-BE49-F238E27FC236}">
                  <a16:creationId xmlns:a16="http://schemas.microsoft.com/office/drawing/2014/main" id="{F4CE1CE0-7EB3-4F5D-8AD8-D5E9D1F53BC2}"/>
                </a:ext>
              </a:extLst>
            </p:cNvPr>
            <p:cNvSpPr txBox="1"/>
            <p:nvPr/>
          </p:nvSpPr>
          <p:spPr>
            <a:xfrm>
              <a:off x="11065628" y="5327189"/>
              <a:ext cx="457200" cy="254919"/>
            </a:xfrm>
            <a:prstGeom prst="rect">
              <a:avLst/>
            </a:prstGeom>
            <a:noFill/>
          </p:spPr>
          <p:txBody>
            <a:bodyPr wrap="square" rtlCol="0">
              <a:spAutoFit/>
            </a:bodyPr>
            <a:lstStyle/>
            <a:p>
              <a:pPr algn="ctr"/>
              <a:r>
                <a:rPr lang="en-US" sz="1050" dirty="0">
                  <a:solidFill>
                    <a:schemeClr val="bg1"/>
                  </a:solidFill>
                </a:rPr>
                <a:t>High</a:t>
              </a:r>
            </a:p>
          </p:txBody>
        </p:sp>
        <p:pic>
          <p:nvPicPr>
            <p:cNvPr id="38" name="Graphic 37" descr="Walk">
              <a:extLst>
                <a:ext uri="{FF2B5EF4-FFF2-40B4-BE49-F238E27FC236}">
                  <a16:creationId xmlns:a16="http://schemas.microsoft.com/office/drawing/2014/main" id="{75E95282-AED3-45AB-821F-D14037A564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5982" y="4952276"/>
              <a:ext cx="365760" cy="365760"/>
            </a:xfrm>
            <a:prstGeom prst="rect">
              <a:avLst/>
            </a:prstGeom>
          </p:spPr>
        </p:pic>
        <p:sp>
          <p:nvSpPr>
            <p:cNvPr id="39" name="TextBox 38">
              <a:extLst>
                <a:ext uri="{FF2B5EF4-FFF2-40B4-BE49-F238E27FC236}">
                  <a16:creationId xmlns:a16="http://schemas.microsoft.com/office/drawing/2014/main" id="{30D8CA76-C446-4C43-B824-73E8D361772D}"/>
                </a:ext>
              </a:extLst>
            </p:cNvPr>
            <p:cNvSpPr txBox="1"/>
            <p:nvPr/>
          </p:nvSpPr>
          <p:spPr>
            <a:xfrm>
              <a:off x="10250262" y="5345021"/>
              <a:ext cx="457200" cy="254919"/>
            </a:xfrm>
            <a:prstGeom prst="rect">
              <a:avLst/>
            </a:prstGeom>
            <a:noFill/>
          </p:spPr>
          <p:txBody>
            <a:bodyPr wrap="square" rtlCol="0">
              <a:spAutoFit/>
            </a:bodyPr>
            <a:lstStyle/>
            <a:p>
              <a:pPr algn="ctr"/>
              <a:r>
                <a:rPr lang="en-US" sz="1050" dirty="0">
                  <a:solidFill>
                    <a:schemeClr val="bg1"/>
                  </a:solidFill>
                </a:rPr>
                <a:t>Low</a:t>
              </a:r>
            </a:p>
          </p:txBody>
        </p:sp>
        <p:sp>
          <p:nvSpPr>
            <p:cNvPr id="40" name="Rectangle 39">
              <a:extLst>
                <a:ext uri="{FF2B5EF4-FFF2-40B4-BE49-F238E27FC236}">
                  <a16:creationId xmlns:a16="http://schemas.microsoft.com/office/drawing/2014/main" id="{21B757CB-58E7-48FE-94BD-96E627148066}"/>
                </a:ext>
              </a:extLst>
            </p:cNvPr>
            <p:cNvSpPr/>
            <p:nvPr/>
          </p:nvSpPr>
          <p:spPr>
            <a:xfrm>
              <a:off x="11032534" y="4902530"/>
              <a:ext cx="548640" cy="642609"/>
            </a:xfrm>
            <a:prstGeom prst="rect">
              <a:avLst/>
            </a:prstGeom>
            <a:noFill/>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Oval 40">
            <a:extLst>
              <a:ext uri="{FF2B5EF4-FFF2-40B4-BE49-F238E27FC236}">
                <a16:creationId xmlns:a16="http://schemas.microsoft.com/office/drawing/2014/main" id="{9CE353A7-0694-4604-B397-CF9D061CBAD8}"/>
              </a:ext>
            </a:extLst>
          </p:cNvPr>
          <p:cNvSpPr/>
          <p:nvPr/>
        </p:nvSpPr>
        <p:spPr>
          <a:xfrm>
            <a:off x="8537072" y="1620517"/>
            <a:ext cx="274320" cy="274320"/>
          </a:xfrm>
          <a:prstGeom prst="ellipse">
            <a:avLst/>
          </a:prstGeom>
          <a:solidFill>
            <a:schemeClr val="accent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chemeClr val="bg1"/>
                </a:solidFill>
              </a:rPr>
              <a:t>5</a:t>
            </a:r>
          </a:p>
        </p:txBody>
      </p:sp>
      <p:sp>
        <p:nvSpPr>
          <p:cNvPr id="42" name="Oval 41">
            <a:extLst>
              <a:ext uri="{FF2B5EF4-FFF2-40B4-BE49-F238E27FC236}">
                <a16:creationId xmlns:a16="http://schemas.microsoft.com/office/drawing/2014/main" id="{5E0417EA-F306-4D81-8F79-93C0CF7CF294}"/>
              </a:ext>
            </a:extLst>
          </p:cNvPr>
          <p:cNvSpPr/>
          <p:nvPr/>
        </p:nvSpPr>
        <p:spPr>
          <a:xfrm>
            <a:off x="8682839" y="4510185"/>
            <a:ext cx="274320" cy="274320"/>
          </a:xfrm>
          <a:prstGeom prst="ellipse">
            <a:avLst/>
          </a:prstGeom>
          <a:solidFill>
            <a:schemeClr val="accent3"/>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chemeClr val="bg1"/>
                </a:solidFill>
              </a:rPr>
              <a:t>6</a:t>
            </a:r>
          </a:p>
        </p:txBody>
      </p:sp>
    </p:spTree>
    <p:extLst>
      <p:ext uri="{BB962C8B-B14F-4D97-AF65-F5344CB8AC3E}">
        <p14:creationId xmlns:p14="http://schemas.microsoft.com/office/powerpoint/2010/main" val="53890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9BC6E-9FB2-4BD7-A4B1-B08FA1FBFCAE}"/>
              </a:ext>
            </a:extLst>
          </p:cNvPr>
          <p:cNvSpPr>
            <a:spLocks noGrp="1"/>
          </p:cNvSpPr>
          <p:nvPr>
            <p:ph type="sldNum" sz="quarter" idx="12"/>
          </p:nvPr>
        </p:nvSpPr>
        <p:spPr/>
        <p:txBody>
          <a:bodyPr/>
          <a:lstStyle/>
          <a:p>
            <a:fld id="{0D558541-60C9-42A2-8392-FF12533A6B7A}" type="slidenum">
              <a:rPr lang="en-US" smtClean="0"/>
              <a:t>9</a:t>
            </a:fld>
            <a:endParaRPr lang="en-US" dirty="0"/>
          </a:p>
        </p:txBody>
      </p:sp>
      <p:sp>
        <p:nvSpPr>
          <p:cNvPr id="3" name="Title 1">
            <a:extLst>
              <a:ext uri="{FF2B5EF4-FFF2-40B4-BE49-F238E27FC236}">
                <a16:creationId xmlns:a16="http://schemas.microsoft.com/office/drawing/2014/main" id="{F68B55B3-CCEA-403B-97EE-99ECBEFB55F3}"/>
              </a:ext>
            </a:extLst>
          </p:cNvPr>
          <p:cNvSpPr txBox="1">
            <a:spLocks/>
          </p:cNvSpPr>
          <p:nvPr/>
        </p:nvSpPr>
        <p:spPr>
          <a:xfrm>
            <a:off x="472224" y="65863"/>
            <a:ext cx="11068061" cy="646331"/>
          </a:xfrm>
          <a:prstGeom prst="rect">
            <a:avLst/>
          </a:prstGeom>
        </p:spPr>
        <p:txBody>
          <a:bodyPr vert="horz" lIns="0" tIns="45720" rIns="0" bIns="45720" rtlCol="0" anchor="t" anchorCtr="0">
            <a:spAutoFit/>
          </a:bodyPr>
          <a:lstStyle>
            <a:lvl1pPr algn="l" defTabSz="870875" rtl="0" eaLnBrk="1" latinLnBrk="0" hangingPunct="1">
              <a:spcBef>
                <a:spcPct val="0"/>
              </a:spcBef>
              <a:buNone/>
              <a:defRPr sz="3600" b="1" kern="1200">
                <a:solidFill>
                  <a:schemeClr val="tx2"/>
                </a:solidFill>
                <a:latin typeface="+mj-lt"/>
                <a:ea typeface="+mj-ea"/>
                <a:cs typeface="+mj-cs"/>
              </a:defRPr>
            </a:lvl1pPr>
          </a:lstStyle>
          <a:p>
            <a:pPr marR="0" lvl="0" indent="0" algn="ctr" defTabSz="914400" fontAlgn="auto">
              <a:lnSpc>
                <a:spcPct val="90000"/>
              </a:lnSpc>
              <a:spcAft>
                <a:spcPts val="0"/>
              </a:spcAft>
              <a:buClrTx/>
              <a:buSzTx/>
              <a:tabLst/>
              <a:defRPr/>
            </a:pPr>
            <a:r>
              <a:rPr lang="en-US" sz="4000" dirty="0">
                <a:solidFill>
                  <a:srgbClr val="FFFFFF"/>
                </a:solidFill>
              </a:rPr>
              <a:t>RISK PREDICTION MODEL: DESIGN, EVALUATION</a:t>
            </a:r>
          </a:p>
        </p:txBody>
      </p:sp>
      <p:graphicFrame>
        <p:nvGraphicFramePr>
          <p:cNvPr id="4" name="Diagram 3">
            <a:extLst>
              <a:ext uri="{FF2B5EF4-FFF2-40B4-BE49-F238E27FC236}">
                <a16:creationId xmlns:a16="http://schemas.microsoft.com/office/drawing/2014/main" id="{70B5A83B-AFEF-43A0-B999-9AD476B892AE}"/>
              </a:ext>
            </a:extLst>
          </p:cNvPr>
          <p:cNvGraphicFramePr/>
          <p:nvPr>
            <p:extLst>
              <p:ext uri="{D42A27DB-BD31-4B8C-83A1-F6EECF244321}">
                <p14:modId xmlns:p14="http://schemas.microsoft.com/office/powerpoint/2010/main" val="906516771"/>
              </p:ext>
            </p:extLst>
          </p:nvPr>
        </p:nvGraphicFramePr>
        <p:xfrm>
          <a:off x="-224189" y="1641019"/>
          <a:ext cx="10192215" cy="26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a:extLst>
              <a:ext uri="{FF2B5EF4-FFF2-40B4-BE49-F238E27FC236}">
                <a16:creationId xmlns:a16="http://schemas.microsoft.com/office/drawing/2014/main" id="{AEACC10E-E0EB-442A-AE19-147045853729}"/>
              </a:ext>
            </a:extLst>
          </p:cNvPr>
          <p:cNvSpPr txBox="1">
            <a:spLocks/>
          </p:cNvSpPr>
          <p:nvPr/>
        </p:nvSpPr>
        <p:spPr>
          <a:xfrm>
            <a:off x="472224" y="736286"/>
            <a:ext cx="11546833" cy="535884"/>
          </a:xfrm>
          <a:prstGeom prst="rect">
            <a:avLst/>
          </a:prstGeom>
        </p:spPr>
        <p:txBody>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defTabSz="870875" fontAlgn="auto">
              <a:lnSpc>
                <a:spcPct val="100000"/>
              </a:lnSpc>
              <a:spcBef>
                <a:spcPct val="20000"/>
              </a:spcBef>
              <a:spcAft>
                <a:spcPts val="0"/>
              </a:spcAft>
            </a:pPr>
            <a:r>
              <a:rPr lang="en-US" sz="1600" dirty="0">
                <a:latin typeface="Calibri body"/>
                <a:ea typeface="+mn-ea"/>
                <a:cs typeface="+mn-cs"/>
              </a:rPr>
              <a:t>Patient cohorts are created based on ICD 9/10 codes for defined chronic disease (e.g. DMT2) and also on the time of diagnosis to separate already diagnosed patients from those who will potentially develop the disease.</a:t>
            </a:r>
          </a:p>
          <a:p>
            <a:pPr marL="0" lvl="1" indent="0" algn="ctr">
              <a:buNone/>
            </a:pPr>
            <a:r>
              <a:rPr lang="en-US" sz="2000" b="1" dirty="0">
                <a:latin typeface="Calibri body"/>
                <a:ea typeface="+mn-ea"/>
                <a:cs typeface="+mn-cs"/>
              </a:rPr>
              <a:t>  </a:t>
            </a:r>
            <a:endParaRPr lang="en-US" sz="1400" dirty="0">
              <a:latin typeface="Calibri body"/>
              <a:ea typeface="+mn-ea"/>
              <a:cs typeface="+mn-cs"/>
            </a:endParaRPr>
          </a:p>
        </p:txBody>
      </p:sp>
      <p:sp>
        <p:nvSpPr>
          <p:cNvPr id="6" name="Rectangle: Rounded Corners 5">
            <a:extLst>
              <a:ext uri="{FF2B5EF4-FFF2-40B4-BE49-F238E27FC236}">
                <a16:creationId xmlns:a16="http://schemas.microsoft.com/office/drawing/2014/main" id="{41F2DFD4-A933-40AE-8DB6-77C2C1386601}"/>
              </a:ext>
            </a:extLst>
          </p:cNvPr>
          <p:cNvSpPr/>
          <p:nvPr/>
        </p:nvSpPr>
        <p:spPr>
          <a:xfrm>
            <a:off x="9968025" y="2313775"/>
            <a:ext cx="1492731" cy="1319630"/>
          </a:xfrm>
          <a:prstGeom prst="roundRect">
            <a:avLst>
              <a:gd name="adj" fmla="val 13770"/>
            </a:avLst>
          </a:prstGeom>
          <a:solidFill>
            <a:schemeClr val="accent6">
              <a:lumMod val="50000"/>
            </a:schemeClr>
          </a:solidFill>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t>Prospective Cohort - Scoring Dataset</a:t>
            </a:r>
          </a:p>
        </p:txBody>
      </p:sp>
      <p:cxnSp>
        <p:nvCxnSpPr>
          <p:cNvPr id="9" name="Straight Connector 8">
            <a:extLst>
              <a:ext uri="{FF2B5EF4-FFF2-40B4-BE49-F238E27FC236}">
                <a16:creationId xmlns:a16="http://schemas.microsoft.com/office/drawing/2014/main" id="{FC31EA1B-547B-4DB5-AA31-B0C49A222C47}"/>
              </a:ext>
            </a:extLst>
          </p:cNvPr>
          <p:cNvCxnSpPr/>
          <p:nvPr/>
        </p:nvCxnSpPr>
        <p:spPr>
          <a:xfrm>
            <a:off x="2531326" y="1641019"/>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93ED20D-E595-4E88-B626-3E1E26031DCB}"/>
              </a:ext>
            </a:extLst>
          </p:cNvPr>
          <p:cNvCxnSpPr/>
          <p:nvPr/>
        </p:nvCxnSpPr>
        <p:spPr>
          <a:xfrm>
            <a:off x="4860767" y="1616927"/>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57D9C94-2E38-4A3C-866F-5E3E0C1651DA}"/>
              </a:ext>
            </a:extLst>
          </p:cNvPr>
          <p:cNvCxnSpPr/>
          <p:nvPr/>
        </p:nvCxnSpPr>
        <p:spPr>
          <a:xfrm>
            <a:off x="7098444" y="1616926"/>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8C6711A-B904-4D59-BEDA-78F5DBD34AB0}"/>
              </a:ext>
            </a:extLst>
          </p:cNvPr>
          <p:cNvCxnSpPr/>
          <p:nvPr/>
        </p:nvCxnSpPr>
        <p:spPr>
          <a:xfrm>
            <a:off x="9512213" y="1616925"/>
            <a:ext cx="0" cy="4469849"/>
          </a:xfrm>
          <a:prstGeom prst="line">
            <a:avLst/>
          </a:prstGeom>
          <a:ln w="19050">
            <a:solidFill>
              <a:schemeClr val="tx2"/>
            </a:solidFill>
            <a:prstDash val="dashDot"/>
            <a:headEnd type="none" w="med" len="med"/>
            <a:tailEnd type="triangle"/>
          </a:ln>
        </p:spPr>
        <p:style>
          <a:lnRef idx="1">
            <a:schemeClr val="dk1"/>
          </a:lnRef>
          <a:fillRef idx="0">
            <a:schemeClr val="dk1"/>
          </a:fillRef>
          <a:effectRef idx="0">
            <a:schemeClr val="dk1"/>
          </a:effectRef>
          <a:fontRef idx="minor">
            <a:schemeClr val="tx1"/>
          </a:fontRef>
        </p:style>
      </p:cxnSp>
      <p:sp>
        <p:nvSpPr>
          <p:cNvPr id="7" name="Arrow: Right 6">
            <a:extLst>
              <a:ext uri="{FF2B5EF4-FFF2-40B4-BE49-F238E27FC236}">
                <a16:creationId xmlns:a16="http://schemas.microsoft.com/office/drawing/2014/main" id="{5BFD87BA-7125-4F26-B03A-318790BAC236}"/>
              </a:ext>
            </a:extLst>
          </p:cNvPr>
          <p:cNvSpPr/>
          <p:nvPr/>
        </p:nvSpPr>
        <p:spPr>
          <a:xfrm>
            <a:off x="9298953" y="2768187"/>
            <a:ext cx="446049" cy="410806"/>
          </a:xfrm>
          <a:prstGeom prst="rightArrow">
            <a:avLst/>
          </a:prstGeom>
          <a:solidFill>
            <a:schemeClr val="bg2">
              <a:lumMod val="60000"/>
              <a:lumOff val="40000"/>
            </a:schemeClr>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51484BB-32E1-4D14-A3C2-EF1E420052CE}"/>
              </a:ext>
            </a:extLst>
          </p:cNvPr>
          <p:cNvSpPr/>
          <p:nvPr/>
        </p:nvSpPr>
        <p:spPr>
          <a:xfrm>
            <a:off x="2826366" y="4166839"/>
            <a:ext cx="1691953" cy="1949951"/>
          </a:xfrm>
          <a:prstGeom prst="roundRect">
            <a:avLst>
              <a:gd name="adj" fmla="val 10256"/>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Feature selection mechanisms help to focus on the most important variables which the outcome variable – methods mentioned above have been used.</a:t>
            </a:r>
          </a:p>
        </p:txBody>
      </p:sp>
      <p:sp>
        <p:nvSpPr>
          <p:cNvPr id="16" name="Rectangle: Rounded Corners 15">
            <a:extLst>
              <a:ext uri="{FF2B5EF4-FFF2-40B4-BE49-F238E27FC236}">
                <a16:creationId xmlns:a16="http://schemas.microsoft.com/office/drawing/2014/main" id="{831B38CE-9A9A-4A5A-885F-6EBD590A6AB6}"/>
              </a:ext>
            </a:extLst>
          </p:cNvPr>
          <p:cNvSpPr/>
          <p:nvPr/>
        </p:nvSpPr>
        <p:spPr>
          <a:xfrm>
            <a:off x="546299" y="4166839"/>
            <a:ext cx="1727529" cy="1949951"/>
          </a:xfrm>
          <a:prstGeom prst="roundRect">
            <a:avLst>
              <a:gd name="adj" fmla="val 10256"/>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EMR data has many dimensions and this also means lot of values are missing – imputation methods help keep most of the features usable</a:t>
            </a:r>
            <a:r>
              <a:rPr lang="en-US" sz="1400" dirty="0"/>
              <a:t>.</a:t>
            </a:r>
          </a:p>
        </p:txBody>
      </p:sp>
      <p:sp>
        <p:nvSpPr>
          <p:cNvPr id="17" name="Rectangle: Rounded Corners 16">
            <a:extLst>
              <a:ext uri="{FF2B5EF4-FFF2-40B4-BE49-F238E27FC236}">
                <a16:creationId xmlns:a16="http://schemas.microsoft.com/office/drawing/2014/main" id="{E762EF55-9034-4454-B246-4257FDCC1A73}"/>
              </a:ext>
            </a:extLst>
          </p:cNvPr>
          <p:cNvSpPr/>
          <p:nvPr/>
        </p:nvSpPr>
        <p:spPr>
          <a:xfrm>
            <a:off x="5197634" y="4166839"/>
            <a:ext cx="1617243" cy="1949951"/>
          </a:xfrm>
          <a:prstGeom prst="roundRect">
            <a:avLst>
              <a:gd name="adj" fmla="val 9420"/>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The basic task is classification which is done by computing the probability of outcome at each patient level and then applying thresholds.</a:t>
            </a:r>
          </a:p>
        </p:txBody>
      </p:sp>
      <p:sp>
        <p:nvSpPr>
          <p:cNvPr id="19" name="Rectangle: Rounded Corners 18">
            <a:extLst>
              <a:ext uri="{FF2B5EF4-FFF2-40B4-BE49-F238E27FC236}">
                <a16:creationId xmlns:a16="http://schemas.microsoft.com/office/drawing/2014/main" id="{04D6F848-A741-45C1-A1EB-CAFCDAAADCF1}"/>
              </a:ext>
            </a:extLst>
          </p:cNvPr>
          <p:cNvSpPr/>
          <p:nvPr/>
        </p:nvSpPr>
        <p:spPr>
          <a:xfrm>
            <a:off x="7485821" y="4136823"/>
            <a:ext cx="1672791" cy="1949951"/>
          </a:xfrm>
          <a:prstGeom prst="roundRect">
            <a:avLst>
              <a:gd name="adj" fmla="val 9420"/>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Multiple models were created and then validated for accuracy metrics to select the best model. Cross validation and area under ROC curve utilized.</a:t>
            </a:r>
          </a:p>
        </p:txBody>
      </p:sp>
      <p:sp>
        <p:nvSpPr>
          <p:cNvPr id="20" name="Rectangle: Rounded Corners 19">
            <a:extLst>
              <a:ext uri="{FF2B5EF4-FFF2-40B4-BE49-F238E27FC236}">
                <a16:creationId xmlns:a16="http://schemas.microsoft.com/office/drawing/2014/main" id="{6B4A44EB-D8CA-44AB-B101-A7D45AD625EA}"/>
              </a:ext>
            </a:extLst>
          </p:cNvPr>
          <p:cNvSpPr/>
          <p:nvPr/>
        </p:nvSpPr>
        <p:spPr>
          <a:xfrm>
            <a:off x="9865815" y="4136822"/>
            <a:ext cx="1617243" cy="1949951"/>
          </a:xfrm>
          <a:prstGeom prst="roundRect">
            <a:avLst>
              <a:gd name="adj" fmla="val 7246"/>
            </a:avLst>
          </a:prstGeom>
          <a:noFill/>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sz="1300" dirty="0"/>
              <a:t>Scoring was done on the prospective cohort to group patients into high risk, medium risk and low risk. High risk group was to be targeted for interventions.</a:t>
            </a:r>
          </a:p>
        </p:txBody>
      </p:sp>
    </p:spTree>
    <p:extLst>
      <p:ext uri="{BB962C8B-B14F-4D97-AF65-F5344CB8AC3E}">
        <p14:creationId xmlns:p14="http://schemas.microsoft.com/office/powerpoint/2010/main" val="368095804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3846</TotalTime>
  <Words>1563</Words>
  <Application>Microsoft Office PowerPoint</Application>
  <PresentationFormat>Widescreen</PresentationFormat>
  <Paragraphs>192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body</vt:lpstr>
      <vt:lpstr>Calibri Light</vt:lpstr>
      <vt:lpstr>Wingdings</vt:lpstr>
      <vt:lpstr>Office Theme</vt:lpstr>
      <vt:lpstr>DATA SCIENCE IN HEALTHCARE &amp; LIFE SCIENCES </vt:lpstr>
      <vt:lpstr>DATA ANALYTICS IN HEALTHCARE &amp; LIFE SCIENCES</vt:lpstr>
      <vt:lpstr>HOW ML/DL CAN AUGMENT THE DECISION MAKING PROCESS FOR CLINICIANS </vt:lpstr>
      <vt:lpstr>COMPONENTS OF ELECTRONIC HEALTH RECORDS</vt:lpstr>
      <vt:lpstr>DIABETES – THE MAGNITUDE OF THE PROBLEM</vt:lpstr>
      <vt:lpstr>WHAT HAPPENS IN DIABETES MELLITUS</vt:lpstr>
      <vt:lpstr>HOW MACHINE LEARNING CAN HELP IN DIABETES</vt:lpstr>
      <vt:lpstr>APPROACH FOR DM READMISSION PREDICTIVE MODEL</vt:lpstr>
      <vt:lpstr>PowerPoint Presentation</vt:lpstr>
      <vt:lpstr>PRACTICAL USE CASE AND CODE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patient selection method</dc:title>
  <dc:creator>Sekhar Das, Purnendu</dc:creator>
  <cp:lastModifiedBy>Sekhar Das, Purnendu</cp:lastModifiedBy>
  <cp:revision>43</cp:revision>
  <dcterms:created xsi:type="dcterms:W3CDTF">2017-11-22T16:19:47Z</dcterms:created>
  <dcterms:modified xsi:type="dcterms:W3CDTF">2019-10-12T09:38:16Z</dcterms:modified>
</cp:coreProperties>
</file>