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3"/>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71090-CD95-F644-9006-FDE441F51BF4}"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71090-CD95-F644-9006-FDE441F51BF4}"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171090-CD95-F644-9006-FDE441F51BF4}" type="datetimeFigureOut">
              <a:rPr lang="en-US" smtClean="0"/>
              <a:t>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9171090-CD95-F644-9006-FDE441F51BF4}" type="datetimeFigureOut">
              <a:rPr lang="en-US" smtClean="0"/>
              <a:t>11/4/18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71090-CD95-F644-9006-FDE441F51BF4}" type="datetimeFigureOut">
              <a:rPr lang="en-US" smtClean="0"/>
              <a:t>11/4/18</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171090-CD95-F644-9006-FDE441F51BF4}" type="datetimeFigureOut">
              <a:rPr lang="en-US" smtClean="0"/>
              <a:t>11/4/18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7C611-820F-EA44-9A23-435E354C9FF5}" type="slidenum">
              <a:rPr lang="en-US" smtClean="0"/>
              <a:t>‹#›</a:t>
            </a:fld>
            <a:endParaRPr lang="en-US"/>
          </a:p>
        </p:txBody>
      </p:sp>
    </p:spTree>
    <p:extLst>
      <p:ext uri="{BB962C8B-B14F-4D97-AF65-F5344CB8AC3E}">
        <p14:creationId xmlns:p14="http://schemas.microsoft.com/office/powerpoint/2010/main" val="89152499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examples/Point.java" TargetMode="External"/><Relationship Id="rId3" Type="http://schemas.openxmlformats.org/officeDocument/2006/relationships/hyperlink" Target="https://docs.oracle.com/javase/tutorial/java/javaOO/examples/Rectangle.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26" y="326571"/>
            <a:ext cx="10862874" cy="1349828"/>
          </a:xfrm>
        </p:spPr>
        <p:txBody>
          <a:bodyPr/>
          <a:lstStyle/>
          <a:p>
            <a:r>
              <a:rPr lang="en-US" sz="4000" b="1" dirty="0"/>
              <a:t>Questions and Exercises: Control </a:t>
            </a:r>
            <a:r>
              <a:rPr lang="en-US" sz="4000" b="1"/>
              <a:t>Flow </a:t>
            </a:r>
            <a:r>
              <a:rPr lang="en-US" sz="4000" b="1" smtClean="0"/>
              <a:t>Statements.</a:t>
            </a:r>
            <a:endParaRPr lang="en-US" sz="4000" dirty="0"/>
          </a:p>
        </p:txBody>
      </p:sp>
      <p:sp>
        <p:nvSpPr>
          <p:cNvPr id="3" name="Subtitle 2"/>
          <p:cNvSpPr>
            <a:spLocks noGrp="1"/>
          </p:cNvSpPr>
          <p:nvPr>
            <p:ph type="subTitle" idx="1"/>
          </p:nvPr>
        </p:nvSpPr>
        <p:spPr>
          <a:xfrm>
            <a:off x="861040" y="2012408"/>
            <a:ext cx="10645159" cy="4094477"/>
          </a:xfrm>
        </p:spPr>
        <p:txBody>
          <a:bodyPr>
            <a:normAutofit fontScale="92500" lnSpcReduction="10000"/>
          </a:bodyPr>
          <a:lstStyle/>
          <a:p>
            <a:r>
              <a:rPr lang="en-US" dirty="0"/>
              <a:t>The most basic control flow statement supported by the Java programming language is the </a:t>
            </a:r>
            <a:r>
              <a:rPr lang="en-US" dirty="0" smtClean="0"/>
              <a:t>______</a:t>
            </a:r>
            <a:r>
              <a:rPr lang="en-US" dirty="0"/>
              <a:t> </a:t>
            </a:r>
            <a:r>
              <a:rPr lang="en-US" dirty="0" smtClean="0"/>
              <a:t>statement ?</a:t>
            </a:r>
          </a:p>
          <a:p>
            <a:endParaRPr lang="en-US" dirty="0"/>
          </a:p>
          <a:p>
            <a:r>
              <a:rPr lang="en-US" dirty="0"/>
              <a:t>The </a:t>
            </a:r>
            <a:r>
              <a:rPr lang="en-US" dirty="0" smtClean="0"/>
              <a:t>______</a:t>
            </a:r>
            <a:r>
              <a:rPr lang="en-US" dirty="0"/>
              <a:t> statement allows for any number of possible execution </a:t>
            </a:r>
            <a:r>
              <a:rPr lang="en-US" dirty="0" smtClean="0"/>
              <a:t>paths?</a:t>
            </a:r>
          </a:p>
          <a:p>
            <a:endParaRPr lang="en-US" dirty="0"/>
          </a:p>
          <a:p>
            <a:r>
              <a:rPr lang="en-US" dirty="0"/>
              <a:t>The </a:t>
            </a:r>
            <a:r>
              <a:rPr lang="en-US" b="1" dirty="0" smtClean="0"/>
              <a:t>______</a:t>
            </a:r>
            <a:r>
              <a:rPr lang="en-US" dirty="0"/>
              <a:t> statement is similar to the while statement, but evaluates its expression at the </a:t>
            </a:r>
            <a:r>
              <a:rPr lang="en-US" b="1" dirty="0"/>
              <a:t>bottom</a:t>
            </a:r>
            <a:r>
              <a:rPr lang="en-US" dirty="0"/>
              <a:t> of the </a:t>
            </a:r>
            <a:r>
              <a:rPr lang="en-US" dirty="0" smtClean="0"/>
              <a:t>loop?</a:t>
            </a:r>
            <a:endParaRPr lang="en-US" dirty="0"/>
          </a:p>
          <a:p>
            <a:endParaRPr lang="en-US" dirty="0"/>
          </a:p>
          <a:p>
            <a:r>
              <a:rPr lang="en-US" dirty="0"/>
              <a:t> How do you write an infinite loop using the </a:t>
            </a:r>
            <a:r>
              <a:rPr lang="en-US" dirty="0"/>
              <a:t>for</a:t>
            </a:r>
            <a:r>
              <a:rPr lang="en-US" dirty="0"/>
              <a:t> statement</a:t>
            </a:r>
            <a:r>
              <a:rPr lang="en-US" dirty="0" smtClean="0"/>
              <a:t>?</a:t>
            </a:r>
          </a:p>
          <a:p>
            <a:endParaRPr lang="en-US" dirty="0"/>
          </a:p>
          <a:p>
            <a:r>
              <a:rPr lang="en-US" dirty="0"/>
              <a:t>How do you write an infinite loop using the </a:t>
            </a:r>
            <a:r>
              <a:rPr lang="en-US" dirty="0"/>
              <a:t>while</a:t>
            </a:r>
            <a:r>
              <a:rPr lang="en-US" dirty="0"/>
              <a:t> statement?</a:t>
            </a:r>
          </a:p>
          <a:p>
            <a:endParaRPr lang="en-US" dirty="0"/>
          </a:p>
        </p:txBody>
      </p:sp>
    </p:spTree>
    <p:extLst>
      <p:ext uri="{BB962C8B-B14F-4D97-AF65-F5344CB8AC3E}">
        <p14:creationId xmlns:p14="http://schemas.microsoft.com/office/powerpoint/2010/main" val="189663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12" y="354746"/>
            <a:ext cx="11328174" cy="6187568"/>
          </a:xfrm>
        </p:spPr>
        <p:txBody>
          <a:bodyPr>
            <a:normAutofit fontScale="92500" lnSpcReduction="20000"/>
          </a:bodyPr>
          <a:lstStyle/>
          <a:p>
            <a:r>
              <a:rPr lang="en-US" dirty="0">
                <a:solidFill>
                  <a:srgbClr val="92D050"/>
                </a:solidFill>
              </a:rPr>
              <a:t>Two of the components of a method declaration comprise the </a:t>
            </a:r>
            <a:r>
              <a:rPr lang="en-US" i="1" dirty="0">
                <a:solidFill>
                  <a:srgbClr val="92D050"/>
                </a:solidFill>
              </a:rPr>
              <a:t>method signature</a:t>
            </a:r>
            <a:r>
              <a:rPr lang="en-US" dirty="0">
                <a:solidFill>
                  <a:srgbClr val="92D050"/>
                </a:solidFill>
              </a:rPr>
              <a:t>—the method's name and the parameter types</a:t>
            </a:r>
            <a:r>
              <a:rPr lang="en-US" dirty="0" smtClean="0">
                <a:solidFill>
                  <a:srgbClr val="92D050"/>
                </a:solidFill>
              </a:rPr>
              <a:t>.</a:t>
            </a:r>
          </a:p>
          <a:p>
            <a:r>
              <a:rPr lang="en-US" dirty="0"/>
              <a:t>The signature of the method declared above is:</a:t>
            </a:r>
          </a:p>
          <a:p>
            <a:r>
              <a:rPr lang="en-US" dirty="0" err="1">
                <a:solidFill>
                  <a:srgbClr val="92D050"/>
                </a:solidFill>
              </a:rPr>
              <a:t>calculateAnswer</a:t>
            </a:r>
            <a:r>
              <a:rPr lang="en-US" dirty="0">
                <a:solidFill>
                  <a:srgbClr val="92D050"/>
                </a:solidFill>
              </a:rPr>
              <a:t>(double, </a:t>
            </a:r>
            <a:r>
              <a:rPr lang="en-US" dirty="0" err="1">
                <a:solidFill>
                  <a:srgbClr val="92D050"/>
                </a:solidFill>
              </a:rPr>
              <a:t>int</a:t>
            </a:r>
            <a:r>
              <a:rPr lang="en-US" dirty="0">
                <a:solidFill>
                  <a:srgbClr val="92D050"/>
                </a:solidFill>
              </a:rPr>
              <a:t>, double, double)</a:t>
            </a:r>
          </a:p>
          <a:p>
            <a:endParaRPr lang="en-US" dirty="0" smtClean="0">
              <a:solidFill>
                <a:srgbClr val="92D050"/>
              </a:solidFill>
            </a:endParaRPr>
          </a:p>
          <a:p>
            <a:pPr marL="0" indent="0">
              <a:buNone/>
            </a:pPr>
            <a:r>
              <a:rPr lang="en-US" sz="2600" b="1" dirty="0">
                <a:latin typeface="Arial" charset="0"/>
              </a:rPr>
              <a:t>Naming a Method</a:t>
            </a:r>
          </a:p>
          <a:p>
            <a:endParaRPr lang="en-US" dirty="0">
              <a:solidFill>
                <a:srgbClr val="92D050"/>
              </a:solidFill>
            </a:endParaRPr>
          </a:p>
          <a:p>
            <a:r>
              <a:rPr lang="en-US" dirty="0"/>
              <a:t>Although a method name can be any legal identifier, code conventions restrict method names. By convention, method names should be a verb in lowercase or a multi-word name that begins with a verb in lowercase, followed by adjectives, nouns, etc. In multi-word names, the first letter of each of the second and following words should be capitalized. Here are some examples:</a:t>
            </a:r>
          </a:p>
          <a:p>
            <a:pPr lvl="1"/>
            <a:r>
              <a:rPr lang="en-US" dirty="0"/>
              <a:t>run </a:t>
            </a:r>
            <a:endParaRPr lang="en-US" dirty="0" smtClean="0"/>
          </a:p>
          <a:p>
            <a:pPr lvl="1"/>
            <a:r>
              <a:rPr lang="en-US" dirty="0" err="1" smtClean="0"/>
              <a:t>runFast</a:t>
            </a:r>
            <a:r>
              <a:rPr lang="en-US" dirty="0" smtClean="0"/>
              <a:t> </a:t>
            </a:r>
          </a:p>
          <a:p>
            <a:pPr lvl="1"/>
            <a:r>
              <a:rPr lang="en-US" dirty="0" err="1" smtClean="0"/>
              <a:t>getBackground</a:t>
            </a:r>
            <a:r>
              <a:rPr lang="en-US" dirty="0" smtClean="0"/>
              <a:t> </a:t>
            </a:r>
          </a:p>
          <a:p>
            <a:pPr lvl="1"/>
            <a:r>
              <a:rPr lang="en-US" dirty="0" err="1" smtClean="0"/>
              <a:t>getFinalData</a:t>
            </a:r>
            <a:r>
              <a:rPr lang="en-US" dirty="0" smtClean="0"/>
              <a:t> </a:t>
            </a:r>
          </a:p>
          <a:p>
            <a:pPr lvl="1"/>
            <a:r>
              <a:rPr lang="en-US" dirty="0" err="1" smtClean="0"/>
              <a:t>compareTo</a:t>
            </a:r>
            <a:r>
              <a:rPr lang="en-US" dirty="0" smtClean="0"/>
              <a:t> </a:t>
            </a:r>
          </a:p>
          <a:p>
            <a:pPr lvl="1"/>
            <a:r>
              <a:rPr lang="en-US" dirty="0" err="1" smtClean="0"/>
              <a:t>setX</a:t>
            </a:r>
            <a:r>
              <a:rPr lang="en-US" dirty="0" smtClean="0"/>
              <a:t> </a:t>
            </a:r>
          </a:p>
          <a:p>
            <a:pPr lvl="1"/>
            <a:r>
              <a:rPr lang="en-US" dirty="0" err="1" smtClean="0"/>
              <a:t>isEmpty</a:t>
            </a:r>
            <a:endParaRPr lang="en-US" dirty="0"/>
          </a:p>
          <a:p>
            <a:endParaRPr lang="en-US" dirty="0">
              <a:solidFill>
                <a:srgbClr val="92D050"/>
              </a:solidFill>
            </a:endParaRPr>
          </a:p>
        </p:txBody>
      </p:sp>
    </p:spTree>
    <p:extLst>
      <p:ext uri="{BB962C8B-B14F-4D97-AF65-F5344CB8AC3E}">
        <p14:creationId xmlns:p14="http://schemas.microsoft.com/office/powerpoint/2010/main" val="69451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86" y="272144"/>
            <a:ext cx="11408228" cy="903513"/>
          </a:xfrm>
        </p:spPr>
        <p:txBody>
          <a:bodyPr/>
          <a:lstStyle/>
          <a:p>
            <a:r>
              <a:rPr lang="en-US" dirty="0"/>
              <a:t>Typically, a method has a unique name within its class. However, a method might have the same name as other methods due to </a:t>
            </a:r>
            <a:r>
              <a:rPr lang="en-US" i="1" dirty="0"/>
              <a:t>method </a:t>
            </a:r>
            <a:r>
              <a:rPr lang="en-US" i="1" dirty="0">
                <a:solidFill>
                  <a:srgbClr val="FFFF00"/>
                </a:solidFill>
              </a:rPr>
              <a:t>overloading</a:t>
            </a:r>
            <a:r>
              <a:rPr lang="en-US" dirty="0"/>
              <a:t>.</a:t>
            </a:r>
            <a:endParaRPr lang="en-US" dirty="0"/>
          </a:p>
        </p:txBody>
      </p:sp>
      <p:sp>
        <p:nvSpPr>
          <p:cNvPr id="4" name="Rectangle 3"/>
          <p:cNvSpPr/>
          <p:nvPr/>
        </p:nvSpPr>
        <p:spPr>
          <a:xfrm>
            <a:off x="338943" y="1372382"/>
            <a:ext cx="3328155" cy="461665"/>
          </a:xfrm>
          <a:prstGeom prst="rect">
            <a:avLst/>
          </a:prstGeom>
        </p:spPr>
        <p:txBody>
          <a:bodyPr wrap="none">
            <a:spAutoFit/>
          </a:bodyPr>
          <a:lstStyle/>
          <a:p>
            <a:r>
              <a:rPr lang="en-US" sz="2400" b="1" i="0" dirty="0" smtClean="0">
                <a:effectLst/>
                <a:latin typeface="Arial" charset="0"/>
              </a:rPr>
              <a:t>Overloading Methods</a:t>
            </a:r>
            <a:endParaRPr lang="en-US" sz="2400" b="1" i="0" dirty="0">
              <a:effectLst/>
              <a:latin typeface="Arial" charset="0"/>
            </a:endParaRPr>
          </a:p>
        </p:txBody>
      </p:sp>
      <p:sp>
        <p:nvSpPr>
          <p:cNvPr id="5" name="Content Placeholder 2"/>
          <p:cNvSpPr txBox="1">
            <a:spLocks/>
          </p:cNvSpPr>
          <p:nvPr/>
        </p:nvSpPr>
        <p:spPr>
          <a:xfrm>
            <a:off x="239486" y="2030772"/>
            <a:ext cx="11408228" cy="9035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7" name="Content Placeholder 2"/>
          <p:cNvSpPr txBox="1">
            <a:spLocks/>
          </p:cNvSpPr>
          <p:nvPr/>
        </p:nvSpPr>
        <p:spPr>
          <a:xfrm>
            <a:off x="239486" y="2369794"/>
            <a:ext cx="11408228" cy="3334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Java programming language supports </a:t>
            </a:r>
            <a:r>
              <a:rPr lang="en-US" i="1" dirty="0"/>
              <a:t>overloading</a:t>
            </a:r>
            <a:r>
              <a:rPr lang="en-US" dirty="0"/>
              <a:t> methods, and Java can distinguish between methods with different </a:t>
            </a:r>
            <a:r>
              <a:rPr lang="en-US" i="1" dirty="0"/>
              <a:t>method signatures</a:t>
            </a:r>
            <a:r>
              <a:rPr lang="en-US" dirty="0"/>
              <a:t>. </a:t>
            </a:r>
            <a:endParaRPr lang="en-US" dirty="0" smtClean="0"/>
          </a:p>
          <a:p>
            <a:r>
              <a:rPr lang="en-US" dirty="0" smtClean="0"/>
              <a:t>This </a:t>
            </a:r>
            <a:r>
              <a:rPr lang="en-US" dirty="0"/>
              <a:t>means that methods within a class can have the same name if they have different parameter </a:t>
            </a:r>
            <a:r>
              <a:rPr lang="en-US" dirty="0" smtClean="0"/>
              <a:t>lists.</a:t>
            </a:r>
            <a:endParaRPr lang="en-US" dirty="0"/>
          </a:p>
        </p:txBody>
      </p:sp>
    </p:spTree>
    <p:extLst>
      <p:ext uri="{BB962C8B-B14F-4D97-AF65-F5344CB8AC3E}">
        <p14:creationId xmlns:p14="http://schemas.microsoft.com/office/powerpoint/2010/main" val="180944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86" y="250372"/>
            <a:ext cx="11843657" cy="2460171"/>
          </a:xfrm>
        </p:spPr>
        <p:txBody>
          <a:bodyPr/>
          <a:lstStyle/>
          <a:p>
            <a:r>
              <a:rPr lang="en-US" dirty="0"/>
              <a:t>Suppose that you have a class that can use calligraphy to draw various types of data (strings, integers, and so on) and that contains a method for drawing each data type. It is cumbersome to use a new name for each method—for example, </a:t>
            </a:r>
            <a:r>
              <a:rPr lang="en-US" dirty="0" err="1"/>
              <a:t>drawString</a:t>
            </a:r>
            <a:r>
              <a:rPr lang="en-US" dirty="0"/>
              <a:t>, </a:t>
            </a:r>
            <a:r>
              <a:rPr lang="en-US" dirty="0" err="1"/>
              <a:t>drawInteger</a:t>
            </a:r>
            <a:r>
              <a:rPr lang="en-US" dirty="0"/>
              <a:t>, </a:t>
            </a:r>
            <a:r>
              <a:rPr lang="en-US" dirty="0" err="1"/>
              <a:t>drawFloat</a:t>
            </a:r>
            <a:r>
              <a:rPr lang="en-US" dirty="0"/>
              <a:t>, and so on. In the Java programming language, you can use the same name for all the drawing methods but pass a different argument list to each method. Thus, the data drawing class might declare four methods named </a:t>
            </a:r>
            <a:r>
              <a:rPr lang="en-US" dirty="0"/>
              <a:t>draw</a:t>
            </a:r>
            <a:r>
              <a:rPr lang="en-US" dirty="0"/>
              <a:t>, each of which has a different parameter list.</a:t>
            </a:r>
            <a:endParaRPr lang="en-US" dirty="0"/>
          </a:p>
        </p:txBody>
      </p:sp>
      <p:sp>
        <p:nvSpPr>
          <p:cNvPr id="4" name="Rectangle 3"/>
          <p:cNvSpPr/>
          <p:nvPr/>
        </p:nvSpPr>
        <p:spPr>
          <a:xfrm>
            <a:off x="473528" y="2539578"/>
            <a:ext cx="12006943" cy="424731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class </a:t>
            </a:r>
            <a:r>
              <a:rPr lang="en-GB" dirty="0" err="1" smtClean="0">
                <a:effectLst/>
                <a:latin typeface="Courier New" charset="0"/>
                <a:ea typeface="Calibri" charset="0"/>
                <a:cs typeface="Times New Roman" charset="0"/>
              </a:rPr>
              <a:t>DataArtist</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draw(String s)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draw(double f)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a:t>
            </a:r>
            <a:r>
              <a:rPr lang="en-GB" dirty="0" smtClean="0">
                <a:effectLst/>
                <a:latin typeface="Courier New" charset="0"/>
                <a:ea typeface="Calibri" charset="0"/>
                <a:cs typeface="Times New Roman" charset="0"/>
              </a:rPr>
              <a:t>, double f)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120811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376518"/>
            <a:ext cx="11462657" cy="4195481"/>
          </a:xfrm>
        </p:spPr>
        <p:txBody>
          <a:bodyPr/>
          <a:lstStyle/>
          <a:p>
            <a:r>
              <a:rPr lang="en-US" dirty="0">
                <a:solidFill>
                  <a:srgbClr val="92D050"/>
                </a:solidFill>
              </a:rPr>
              <a:t>Overloaded methods are differentiated by the number and the type of the arguments passed into the method. In the code sample, </a:t>
            </a:r>
            <a:r>
              <a:rPr lang="en-US" dirty="0">
                <a:solidFill>
                  <a:srgbClr val="92D050"/>
                </a:solidFill>
              </a:rPr>
              <a:t>draw(String s)</a:t>
            </a:r>
            <a:r>
              <a:rPr lang="en-US" dirty="0">
                <a:solidFill>
                  <a:srgbClr val="92D050"/>
                </a:solidFill>
              </a:rPr>
              <a:t> and </a:t>
            </a:r>
            <a:r>
              <a:rPr lang="en-US" dirty="0">
                <a:solidFill>
                  <a:srgbClr val="92D050"/>
                </a:solidFill>
              </a:rPr>
              <a:t>draw(</a:t>
            </a:r>
            <a:r>
              <a:rPr lang="en-US" dirty="0" err="1">
                <a:solidFill>
                  <a:srgbClr val="92D050"/>
                </a:solidFill>
              </a:rPr>
              <a:t>int</a:t>
            </a:r>
            <a:r>
              <a:rPr lang="en-US" dirty="0">
                <a:solidFill>
                  <a:srgbClr val="92D050"/>
                </a:solidFill>
              </a:rPr>
              <a:t> </a:t>
            </a:r>
            <a:r>
              <a:rPr lang="en-US" dirty="0" err="1">
                <a:solidFill>
                  <a:srgbClr val="92D050"/>
                </a:solidFill>
              </a:rPr>
              <a:t>i</a:t>
            </a:r>
            <a:r>
              <a:rPr lang="en-US" dirty="0">
                <a:solidFill>
                  <a:srgbClr val="92D050"/>
                </a:solidFill>
              </a:rPr>
              <a:t>)</a:t>
            </a:r>
            <a:r>
              <a:rPr lang="en-US" dirty="0">
                <a:solidFill>
                  <a:srgbClr val="92D050"/>
                </a:solidFill>
              </a:rPr>
              <a:t> are distinct and unique methods because they require different argument types</a:t>
            </a:r>
            <a:r>
              <a:rPr lang="en-US" dirty="0" smtClean="0">
                <a:solidFill>
                  <a:srgbClr val="92D050"/>
                </a:solidFill>
              </a:rPr>
              <a:t>.</a:t>
            </a:r>
          </a:p>
          <a:p>
            <a:endParaRPr lang="en-US" dirty="0">
              <a:solidFill>
                <a:srgbClr val="92D050"/>
              </a:solidFill>
            </a:endParaRPr>
          </a:p>
          <a:p>
            <a:r>
              <a:rPr lang="en-US" dirty="0">
                <a:solidFill>
                  <a:srgbClr val="92D050"/>
                </a:solidFill>
              </a:rPr>
              <a:t>You cannot declare more than one method with the same name and the same number and type of </a:t>
            </a:r>
            <a:r>
              <a:rPr lang="en-US" dirty="0" smtClean="0">
                <a:solidFill>
                  <a:srgbClr val="92D050"/>
                </a:solidFill>
              </a:rPr>
              <a:t>arguments</a:t>
            </a:r>
          </a:p>
          <a:p>
            <a:endParaRPr lang="en-US" dirty="0">
              <a:solidFill>
                <a:srgbClr val="92D050"/>
              </a:solidFill>
            </a:endParaRPr>
          </a:p>
          <a:p>
            <a:r>
              <a:rPr lang="en-US" dirty="0">
                <a:solidFill>
                  <a:srgbClr val="92D050"/>
                </a:solidFill>
              </a:rPr>
              <a:t>The compiler does not consider return type when differentiating methods, so you cannot declare two methods with the same signature even if they have a different return type.</a:t>
            </a:r>
            <a:endParaRPr lang="en-US" dirty="0">
              <a:solidFill>
                <a:srgbClr val="92D050"/>
              </a:solidFill>
            </a:endParaRPr>
          </a:p>
        </p:txBody>
      </p:sp>
    </p:spTree>
    <p:extLst>
      <p:ext uri="{BB962C8B-B14F-4D97-AF65-F5344CB8AC3E}">
        <p14:creationId xmlns:p14="http://schemas.microsoft.com/office/powerpoint/2010/main" val="102938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Providing Constructors for Your Classes</a:t>
            </a:r>
            <a:br>
              <a:rPr lang="en-US" b="1" dirty="0"/>
            </a:br>
            <a:endParaRPr lang="en-US" dirty="0"/>
          </a:p>
        </p:txBody>
      </p:sp>
      <p:sp>
        <p:nvSpPr>
          <p:cNvPr id="3" name="Content Placeholder 2"/>
          <p:cNvSpPr>
            <a:spLocks noGrp="1"/>
          </p:cNvSpPr>
          <p:nvPr>
            <p:ph idx="1"/>
          </p:nvPr>
        </p:nvSpPr>
        <p:spPr>
          <a:xfrm>
            <a:off x="544286" y="2052918"/>
            <a:ext cx="11506200" cy="1278111"/>
          </a:xfrm>
        </p:spPr>
        <p:txBody>
          <a:bodyPr/>
          <a:lstStyle/>
          <a:p>
            <a:r>
              <a:rPr lang="en-US" dirty="0"/>
              <a:t>A class contains constructors that are invoked to create objects from the class blueprint. Constructor declarations look like method declarations—except that they use the name of the class and have no return type</a:t>
            </a:r>
            <a:r>
              <a:rPr lang="en-US" dirty="0" smtClean="0"/>
              <a:t>.</a:t>
            </a:r>
          </a:p>
          <a:p>
            <a:endParaRPr lang="en-US" dirty="0"/>
          </a:p>
        </p:txBody>
      </p:sp>
      <p:sp>
        <p:nvSpPr>
          <p:cNvPr id="4" name="Rectangle 3"/>
          <p:cNvSpPr/>
          <p:nvPr/>
        </p:nvSpPr>
        <p:spPr>
          <a:xfrm>
            <a:off x="544286" y="3221151"/>
            <a:ext cx="10940142" cy="1754326"/>
          </a:xfrm>
          <a:prstGeom prst="rect">
            <a:avLst/>
          </a:prstGeom>
        </p:spPr>
        <p:txBody>
          <a:bodyPr wrap="square">
            <a:spAutoFit/>
          </a:bodyPr>
          <a:lstStyle/>
          <a:p>
            <a:pPr>
              <a:spcAft>
                <a:spcPts val="0"/>
              </a:spcAft>
            </a:pP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has one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Bicycle(</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startCadence</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startSpeed</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startGear</a:t>
            </a:r>
            <a:r>
              <a:rPr lang="en-GB"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gear = </a:t>
            </a:r>
            <a:r>
              <a:rPr lang="en-GB" dirty="0" err="1" smtClean="0">
                <a:effectLst/>
                <a:latin typeface="Courier New" charset="0"/>
                <a:ea typeface="Calibri" charset="0"/>
                <a:cs typeface="Times New Roman" charset="0"/>
              </a:rPr>
              <a:t>startGear</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cadence = </a:t>
            </a:r>
            <a:r>
              <a:rPr lang="en-GB" dirty="0" err="1" smtClean="0">
                <a:effectLst/>
                <a:latin typeface="Courier New" charset="0"/>
                <a:ea typeface="Calibri" charset="0"/>
                <a:cs typeface="Times New Roman" charset="0"/>
              </a:rPr>
              <a:t>startCadence</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speed = </a:t>
            </a:r>
            <a:r>
              <a:rPr lang="en-GB" dirty="0" err="1" smtClean="0">
                <a:effectLst/>
                <a:latin typeface="Courier New" charset="0"/>
                <a:ea typeface="Calibri" charset="0"/>
                <a:cs typeface="Times New Roman" charset="0"/>
              </a:rPr>
              <a:t>startSpeed</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sp>
        <p:nvSpPr>
          <p:cNvPr id="5" name="Content Placeholder 2"/>
          <p:cNvSpPr txBox="1">
            <a:spLocks/>
          </p:cNvSpPr>
          <p:nvPr/>
        </p:nvSpPr>
        <p:spPr>
          <a:xfrm>
            <a:off x="544286" y="5028017"/>
            <a:ext cx="11506200" cy="127811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 create a new </a:t>
            </a:r>
            <a:r>
              <a:rPr lang="en-US" dirty="0">
                <a:solidFill>
                  <a:srgbClr val="FFFF00"/>
                </a:solidFill>
              </a:rPr>
              <a:t>Bicycle</a:t>
            </a:r>
            <a:r>
              <a:rPr lang="en-US" dirty="0"/>
              <a:t> object called </a:t>
            </a:r>
            <a:r>
              <a:rPr lang="en-US" dirty="0" err="1"/>
              <a:t>myBike</a:t>
            </a:r>
            <a:r>
              <a:rPr lang="en-US" dirty="0"/>
              <a:t>, a constructor is called by the new operator:</a:t>
            </a:r>
          </a:p>
          <a:p>
            <a:r>
              <a:rPr lang="en-US" dirty="0"/>
              <a:t>Bicycle </a:t>
            </a:r>
            <a:r>
              <a:rPr lang="en-US" dirty="0" err="1"/>
              <a:t>myBike</a:t>
            </a:r>
            <a:r>
              <a:rPr lang="en-US" dirty="0"/>
              <a:t> = new Bicycle(30, 0, 8</a:t>
            </a:r>
            <a:r>
              <a:rPr lang="en-US" dirty="0" smtClean="0"/>
              <a:t>);</a:t>
            </a:r>
          </a:p>
          <a:p>
            <a:r>
              <a:rPr lang="en-US" dirty="0"/>
              <a:t>new </a:t>
            </a:r>
            <a:r>
              <a:rPr lang="en-US" dirty="0">
                <a:solidFill>
                  <a:srgbClr val="FFFF00"/>
                </a:solidFill>
              </a:rPr>
              <a:t>Bicycle</a:t>
            </a:r>
            <a:r>
              <a:rPr lang="en-US" dirty="0"/>
              <a:t>(30, 0, 8)</a:t>
            </a:r>
            <a:r>
              <a:rPr lang="en-US" dirty="0"/>
              <a:t> creates space in memory for the object and initializes its fields.</a:t>
            </a:r>
          </a:p>
        </p:txBody>
      </p:sp>
    </p:spTree>
    <p:extLst>
      <p:ext uri="{BB962C8B-B14F-4D97-AF65-F5344CB8AC3E}">
        <p14:creationId xmlns:p14="http://schemas.microsoft.com/office/powerpoint/2010/main" val="164538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13" y="2307771"/>
            <a:ext cx="10958059" cy="2950674"/>
          </a:xfrm>
        </p:spPr>
        <p:txBody>
          <a:bodyPr>
            <a:normAutofit lnSpcReduction="10000"/>
          </a:bodyPr>
          <a:lstStyle/>
          <a:p>
            <a:r>
              <a:rPr lang="en-US" dirty="0"/>
              <a:t>Bicycle </a:t>
            </a:r>
            <a:r>
              <a:rPr lang="en-US" dirty="0" err="1"/>
              <a:t>yourBike</a:t>
            </a:r>
            <a:r>
              <a:rPr lang="en-US" dirty="0"/>
              <a:t> = new Bicycle();</a:t>
            </a:r>
            <a:r>
              <a:rPr lang="en-US" dirty="0"/>
              <a:t> invokes the no-argument constructor to create a new </a:t>
            </a:r>
            <a:r>
              <a:rPr lang="en-US" dirty="0"/>
              <a:t>Bicycle</a:t>
            </a:r>
            <a:r>
              <a:rPr lang="en-US" dirty="0"/>
              <a:t> object called </a:t>
            </a:r>
            <a:r>
              <a:rPr lang="en-US" dirty="0" err="1"/>
              <a:t>yourBike</a:t>
            </a:r>
            <a:r>
              <a:rPr lang="en-US" dirty="0" smtClean="0"/>
              <a:t>.</a:t>
            </a:r>
          </a:p>
          <a:p>
            <a:endParaRPr lang="en-US" dirty="0"/>
          </a:p>
          <a:p>
            <a:r>
              <a:rPr lang="en-US" dirty="0">
                <a:solidFill>
                  <a:srgbClr val="92D050"/>
                </a:solidFill>
              </a:rPr>
              <a:t>Both constructors could have been declared in </a:t>
            </a:r>
            <a:r>
              <a:rPr lang="en-US" dirty="0">
                <a:solidFill>
                  <a:srgbClr val="92D050"/>
                </a:solidFill>
              </a:rPr>
              <a:t>Bicycle</a:t>
            </a:r>
            <a:r>
              <a:rPr lang="en-US" dirty="0">
                <a:solidFill>
                  <a:srgbClr val="92D050"/>
                </a:solidFill>
              </a:rPr>
              <a:t> because they have different argument lists. As with methods, the Java platform differentiates constructors on the basis of the number of arguments in the list and their types. You cannot write two constructors that have the same number and type of arguments for the same class, because the platform would not be able to tell them apart. Doing so causes a compile-time error.</a:t>
            </a:r>
            <a:endParaRPr lang="en-US" dirty="0">
              <a:solidFill>
                <a:srgbClr val="92D050"/>
              </a:solidFill>
            </a:endParaRPr>
          </a:p>
        </p:txBody>
      </p:sp>
      <p:sp>
        <p:nvSpPr>
          <p:cNvPr id="4" name="Rectangle 3"/>
          <p:cNvSpPr/>
          <p:nvPr/>
        </p:nvSpPr>
        <p:spPr>
          <a:xfrm>
            <a:off x="446315" y="282008"/>
            <a:ext cx="11081656" cy="2185214"/>
          </a:xfrm>
          <a:prstGeom prst="rect">
            <a:avLst/>
          </a:prstGeom>
        </p:spPr>
        <p:txBody>
          <a:bodyPr wrap="square">
            <a:spAutoFit/>
          </a:bodyPr>
          <a:lstStyle/>
          <a:p>
            <a:pPr>
              <a:spcAft>
                <a:spcPts val="0"/>
              </a:spcAft>
            </a:pPr>
            <a:r>
              <a:rPr lang="en-GB" dirty="0" smtClean="0">
                <a:effectLst/>
                <a:latin typeface="Arial" charset="0"/>
                <a:ea typeface="Calibri" charset="0"/>
                <a:cs typeface="Times New Roman" charset="0"/>
              </a:rPr>
              <a:t>Although </a:t>
            </a: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only has one constructor, it could have others, including a no-argument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Bicycle()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gear = 1;</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cadence = 10;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speed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pPr>
            <a:r>
              <a:rPr lang="en-GB" sz="2800" dirty="0" smtClean="0">
                <a:effectLst/>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90639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5" y="757518"/>
            <a:ext cx="11375571" cy="4195481"/>
          </a:xfrm>
        </p:spPr>
        <p:txBody>
          <a:bodyPr/>
          <a:lstStyle/>
          <a:p>
            <a:r>
              <a:rPr lang="en-US" dirty="0" smtClean="0"/>
              <a:t>You </a:t>
            </a:r>
            <a:r>
              <a:rPr lang="en-US" dirty="0"/>
              <a:t>don't have to provide any constructors for your class, but you must be careful when doing this. The compiler automatically provides a no-argument, default constructor for any class without constructors. </a:t>
            </a:r>
            <a:endParaRPr lang="en-US" dirty="0" smtClean="0"/>
          </a:p>
          <a:p>
            <a:r>
              <a:rPr lang="en-US" dirty="0" smtClean="0"/>
              <a:t>This </a:t>
            </a:r>
            <a:r>
              <a:rPr lang="en-US" dirty="0"/>
              <a:t>default constructor will call the no-argument constructor of the superclass. In this situation, the compiler will complain if the superclass doesn't have a no-argument constructor so you must verify that it does. </a:t>
            </a:r>
            <a:endParaRPr lang="en-US" dirty="0" smtClean="0"/>
          </a:p>
          <a:p>
            <a:r>
              <a:rPr lang="en-US" dirty="0" smtClean="0"/>
              <a:t>If </a:t>
            </a:r>
            <a:r>
              <a:rPr lang="en-US" dirty="0"/>
              <a:t>your class has no explicit superclass, then it has an implicit superclass of </a:t>
            </a:r>
            <a:r>
              <a:rPr lang="en-US" dirty="0"/>
              <a:t>Object</a:t>
            </a:r>
            <a:r>
              <a:rPr lang="en-US" dirty="0"/>
              <a:t>, which </a:t>
            </a:r>
            <a:r>
              <a:rPr lang="en-US" i="1" dirty="0"/>
              <a:t>does</a:t>
            </a:r>
            <a:r>
              <a:rPr lang="en-US" dirty="0"/>
              <a:t> have a no-argument constructor.</a:t>
            </a:r>
            <a:endParaRPr lang="en-US" dirty="0"/>
          </a:p>
        </p:txBody>
      </p:sp>
    </p:spTree>
    <p:extLst>
      <p:ext uri="{BB962C8B-B14F-4D97-AF65-F5344CB8AC3E}">
        <p14:creationId xmlns:p14="http://schemas.microsoft.com/office/powerpoint/2010/main" val="116637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2000" cy="853568"/>
          </a:xfrm>
        </p:spPr>
        <p:txBody>
          <a:bodyPr/>
          <a:lstStyle/>
          <a:p>
            <a:r>
              <a:rPr lang="en-US" sz="4000" b="1" dirty="0"/>
              <a:t>Passing Information to a Method or </a:t>
            </a:r>
            <a:r>
              <a:rPr lang="en-US" sz="4000" b="1"/>
              <a:t>a </a:t>
            </a:r>
            <a:r>
              <a:rPr lang="en-US" sz="4000" b="1" smtClean="0"/>
              <a:t>Constructor</a:t>
            </a:r>
            <a:endParaRPr lang="en-US" sz="4000" dirty="0"/>
          </a:p>
        </p:txBody>
      </p:sp>
      <p:sp>
        <p:nvSpPr>
          <p:cNvPr id="3" name="Content Placeholder 2"/>
          <p:cNvSpPr>
            <a:spLocks noGrp="1"/>
          </p:cNvSpPr>
          <p:nvPr>
            <p:ph idx="1"/>
          </p:nvPr>
        </p:nvSpPr>
        <p:spPr>
          <a:xfrm>
            <a:off x="97973" y="1225604"/>
            <a:ext cx="11538856" cy="1931254"/>
          </a:xfrm>
        </p:spPr>
        <p:txBody>
          <a:bodyPr/>
          <a:lstStyle/>
          <a:p>
            <a:r>
              <a:rPr lang="en-US" dirty="0"/>
              <a:t>The declaration for a method or a constructor declares the number and the type of the arguments for that method or constructor. For example, the following is a method that computes the monthly payments for a home loan, based on the amount of the loan, the interest rate, the length of the loan (the number of periods), and the future value of the loan:</a:t>
            </a:r>
            <a:endParaRPr lang="en-US" dirty="0"/>
          </a:p>
        </p:txBody>
      </p:sp>
      <p:sp>
        <p:nvSpPr>
          <p:cNvPr id="4" name="Rectangle 3"/>
          <p:cNvSpPr/>
          <p:nvPr/>
        </p:nvSpPr>
        <p:spPr>
          <a:xfrm>
            <a:off x="228601" y="2872180"/>
            <a:ext cx="13128172" cy="4185761"/>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double </a:t>
            </a:r>
            <a:r>
              <a:rPr lang="en-GB" dirty="0" err="1" smtClean="0">
                <a:effectLst/>
                <a:latin typeface="Courier New" charset="0"/>
                <a:ea typeface="Calibri" charset="0"/>
                <a:cs typeface="Times New Roman" charset="0"/>
              </a:rPr>
              <a:t>computePayment</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err="1" smtClean="0">
                <a:effectLst/>
                <a:latin typeface="Courier New" charset="0"/>
                <a:ea typeface="Calibri" charset="0"/>
                <a:cs typeface="Times New Roman" charset="0"/>
              </a:rPr>
              <a:t>loanAmt</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smtClean="0">
                <a:effectLst/>
                <a:latin typeface="Courier New" charset="0"/>
                <a:ea typeface="Calibri" charset="0"/>
                <a:cs typeface="Times New Roman" charset="0"/>
              </a:rPr>
              <a:t>rate</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err="1" smtClean="0">
                <a:effectLst/>
                <a:latin typeface="Courier New" charset="0"/>
                <a:ea typeface="Calibri" charset="0"/>
                <a:cs typeface="Times New Roman" charset="0"/>
              </a:rPr>
              <a:t>futureValue</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numPeriods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interest = </a:t>
            </a:r>
            <a:r>
              <a:rPr lang="en-GB" b="1" dirty="0" smtClean="0">
                <a:effectLst/>
                <a:latin typeface="Courier New" charset="0"/>
                <a:ea typeface="Calibri" charset="0"/>
                <a:cs typeface="Times New Roman" charset="0"/>
              </a:rPr>
              <a:t>rate</a:t>
            </a:r>
            <a:r>
              <a:rPr lang="en-GB" dirty="0" smtClean="0">
                <a:effectLst/>
                <a:latin typeface="Courier New" charset="0"/>
                <a:ea typeface="Calibri" charset="0"/>
                <a:cs typeface="Times New Roman" charset="0"/>
              </a:rPr>
              <a:t> / 100.0;</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partial1 = </a:t>
            </a:r>
            <a:r>
              <a:rPr lang="en-GB" dirty="0" err="1" smtClean="0">
                <a:effectLst/>
                <a:latin typeface="Courier New" charset="0"/>
                <a:ea typeface="Calibri" charset="0"/>
                <a:cs typeface="Times New Roman" charset="0"/>
              </a:rPr>
              <a:t>Math.pow</a:t>
            </a:r>
            <a:r>
              <a:rPr lang="en-GB" dirty="0" smtClean="0">
                <a:effectLst/>
                <a:latin typeface="Courier New" charset="0"/>
                <a:ea typeface="Calibri" charset="0"/>
                <a:cs typeface="Times New Roman" charset="0"/>
              </a:rPr>
              <a:t>((1 + interest),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a:t>
            </a:r>
            <a:r>
              <a:rPr lang="en-GB" b="1" dirty="0" err="1" smtClean="0">
                <a:effectLst/>
                <a:latin typeface="Courier New" charset="0"/>
                <a:ea typeface="Calibri" charset="0"/>
                <a:cs typeface="Times New Roman" charset="0"/>
              </a:rPr>
              <a:t>numPeriods</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denominator = (1 - partial1) / interest;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answer = (-</a:t>
            </a:r>
            <a:r>
              <a:rPr lang="en-GB" b="1" dirty="0" err="1" smtClean="0">
                <a:effectLst/>
                <a:latin typeface="Courier New" charset="0"/>
                <a:ea typeface="Calibri" charset="0"/>
                <a:cs typeface="Times New Roman" charset="0"/>
              </a:rPr>
              <a:t>loanAmt</a:t>
            </a:r>
            <a:r>
              <a:rPr lang="en-GB" dirty="0" smtClean="0">
                <a:effectLst/>
                <a:latin typeface="Courier New" charset="0"/>
                <a:ea typeface="Calibri" charset="0"/>
                <a:cs typeface="Times New Roman" charset="0"/>
              </a:rPr>
              <a:t> / denominator)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a:t>
            </a:r>
            <a:r>
              <a:rPr lang="en-GB" b="1" dirty="0" err="1" smtClean="0">
                <a:effectLst/>
                <a:latin typeface="Courier New" charset="0"/>
                <a:ea typeface="Calibri" charset="0"/>
                <a:cs typeface="Times New Roman" charset="0"/>
              </a:rPr>
              <a:t>futureValue</a:t>
            </a:r>
            <a:r>
              <a:rPr lang="en-GB" dirty="0" smtClean="0">
                <a:effectLst/>
                <a:latin typeface="Courier New" charset="0"/>
                <a:ea typeface="Calibri" charset="0"/>
                <a:cs typeface="Times New Roman" charset="0"/>
              </a:rPr>
              <a:t> * partial1) / denominator);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return answer;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42486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4711"/>
          </a:xfrm>
        </p:spPr>
        <p:txBody>
          <a:bodyPr/>
          <a:lstStyle/>
          <a:p>
            <a:r>
              <a:rPr lang="en-US" b="1"/>
              <a:t>Creating </a:t>
            </a:r>
            <a:r>
              <a:rPr lang="en-US" b="1" smtClean="0"/>
              <a:t>Objects</a:t>
            </a:r>
            <a:endParaRPr lang="en-US"/>
          </a:p>
        </p:txBody>
      </p:sp>
      <p:sp>
        <p:nvSpPr>
          <p:cNvPr id="3" name="Content Placeholder 2"/>
          <p:cNvSpPr>
            <a:spLocks noGrp="1"/>
          </p:cNvSpPr>
          <p:nvPr>
            <p:ph idx="1"/>
          </p:nvPr>
        </p:nvSpPr>
        <p:spPr>
          <a:xfrm>
            <a:off x="533400" y="1356232"/>
            <a:ext cx="11114314" cy="4195481"/>
          </a:xfrm>
        </p:spPr>
        <p:txBody>
          <a:bodyPr>
            <a:normAutofit/>
          </a:bodyPr>
          <a:lstStyle/>
          <a:p>
            <a:r>
              <a:rPr lang="en-US" dirty="0"/>
              <a:t>As you know, a class provides the blueprint for objects; you create an object from a class</a:t>
            </a:r>
            <a:r>
              <a:rPr lang="en-US" dirty="0" smtClean="0"/>
              <a:t>.</a:t>
            </a:r>
            <a:endParaRPr lang="en-US" dirty="0"/>
          </a:p>
          <a:p>
            <a:r>
              <a:rPr lang="en-US" dirty="0"/>
              <a:t>The first line creates an object of the </a:t>
            </a:r>
            <a:r>
              <a:rPr lang="en-US" dirty="0">
                <a:hlinkClick r:id="rId2"/>
              </a:rPr>
              <a:t>Point</a:t>
            </a:r>
            <a:r>
              <a:rPr lang="en-US" dirty="0"/>
              <a:t> class, and the second and third lines each create an object of the </a:t>
            </a:r>
            <a:r>
              <a:rPr lang="en-US" dirty="0">
                <a:hlinkClick r:id="rId3"/>
              </a:rPr>
              <a:t>Rectangle</a:t>
            </a:r>
            <a:r>
              <a:rPr lang="en-US" dirty="0"/>
              <a:t> class</a:t>
            </a:r>
            <a:r>
              <a:rPr lang="en-US" dirty="0" smtClean="0"/>
              <a:t>.</a:t>
            </a:r>
            <a:endParaRPr lang="en-US" dirty="0"/>
          </a:p>
          <a:p>
            <a:r>
              <a:rPr lang="en-US" dirty="0"/>
              <a:t>Each of these statements has three parts (discussed in detail below):</a:t>
            </a:r>
          </a:p>
          <a:p>
            <a:r>
              <a:rPr lang="en-US" b="1" dirty="0"/>
              <a:t>Declaration</a:t>
            </a:r>
            <a:r>
              <a:rPr lang="en-US" dirty="0"/>
              <a:t>: The code set in </a:t>
            </a:r>
            <a:r>
              <a:rPr lang="en-US" b="1" dirty="0"/>
              <a:t>bold</a:t>
            </a:r>
            <a:r>
              <a:rPr lang="en-US" dirty="0"/>
              <a:t> are all variable declarations that associate a variable name with an object type.</a:t>
            </a:r>
          </a:p>
          <a:p>
            <a:r>
              <a:rPr lang="en-US" b="1" dirty="0"/>
              <a:t>Instantiation</a:t>
            </a:r>
            <a:r>
              <a:rPr lang="en-US" dirty="0"/>
              <a:t>: The new keyword is a Java operator that creates the object.</a:t>
            </a:r>
          </a:p>
          <a:p>
            <a:r>
              <a:rPr lang="en-US" b="1" dirty="0"/>
              <a:t>Initialization</a:t>
            </a:r>
            <a:r>
              <a:rPr lang="en-US" dirty="0"/>
              <a:t>: The new operator is followed by a call to a constructor, which initializes the new object.</a:t>
            </a:r>
          </a:p>
          <a:p>
            <a:endParaRPr lang="en-US" dirty="0"/>
          </a:p>
        </p:txBody>
      </p:sp>
      <p:sp>
        <p:nvSpPr>
          <p:cNvPr id="4" name="Rectangle 3"/>
          <p:cNvSpPr/>
          <p:nvPr/>
        </p:nvSpPr>
        <p:spPr>
          <a:xfrm>
            <a:off x="646111" y="5551713"/>
            <a:ext cx="6096000" cy="923330"/>
          </a:xfrm>
          <a:prstGeom prst="rect">
            <a:avLst/>
          </a:prstGeom>
        </p:spPr>
        <p:txBody>
          <a:bodyPr>
            <a:spAutoFit/>
          </a:bodyPr>
          <a:lstStyle/>
          <a:p>
            <a:r>
              <a:rPr lang="en-US" b="1" dirty="0" smtClean="0"/>
              <a:t>Point </a:t>
            </a:r>
            <a:r>
              <a:rPr lang="en-US" b="1" dirty="0" err="1" smtClean="0"/>
              <a:t>originOne</a:t>
            </a:r>
            <a:r>
              <a:rPr lang="en-US" dirty="0" smtClean="0"/>
              <a:t> = new Point(23, 94); </a:t>
            </a:r>
            <a:r>
              <a:rPr lang="en-US" b="1" dirty="0" smtClean="0"/>
              <a:t>Rectangle </a:t>
            </a:r>
            <a:r>
              <a:rPr lang="en-US" b="1" dirty="0" err="1" smtClean="0"/>
              <a:t>rectOne</a:t>
            </a:r>
            <a:r>
              <a:rPr lang="en-US" dirty="0" smtClean="0"/>
              <a:t> = new Rectangle(</a:t>
            </a:r>
            <a:r>
              <a:rPr lang="en-US" dirty="0" err="1" smtClean="0"/>
              <a:t>originOne</a:t>
            </a:r>
            <a:r>
              <a:rPr lang="en-US" dirty="0" smtClean="0"/>
              <a:t>, 100, 200); </a:t>
            </a:r>
            <a:r>
              <a:rPr lang="en-US" b="1" dirty="0" smtClean="0"/>
              <a:t>Rectangle </a:t>
            </a:r>
            <a:r>
              <a:rPr lang="en-US" b="1" dirty="0" err="1" smtClean="0"/>
              <a:t>rectTwo</a:t>
            </a:r>
            <a:r>
              <a:rPr lang="en-US" dirty="0" smtClean="0"/>
              <a:t> = new Rectangle(50, 100);</a:t>
            </a:r>
            <a:endParaRPr lang="en-US" dirty="0"/>
          </a:p>
        </p:txBody>
      </p:sp>
    </p:spTree>
    <p:extLst>
      <p:ext uri="{BB962C8B-B14F-4D97-AF65-F5344CB8AC3E}">
        <p14:creationId xmlns:p14="http://schemas.microsoft.com/office/powerpoint/2010/main" val="126989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 Variable to Refer to an Object</a:t>
            </a:r>
            <a:br>
              <a:rPr lang="en-US" b="1" dirty="0"/>
            </a:br>
            <a:endParaRPr lang="en-US" dirty="0"/>
          </a:p>
        </p:txBody>
      </p:sp>
      <p:sp>
        <p:nvSpPr>
          <p:cNvPr id="3" name="Content Placeholder 2"/>
          <p:cNvSpPr>
            <a:spLocks noGrp="1"/>
          </p:cNvSpPr>
          <p:nvPr>
            <p:ph idx="1"/>
          </p:nvPr>
        </p:nvSpPr>
        <p:spPr>
          <a:xfrm>
            <a:off x="646111" y="2052918"/>
            <a:ext cx="11295517" cy="4195481"/>
          </a:xfrm>
        </p:spPr>
        <p:txBody>
          <a:bodyPr>
            <a:normAutofit lnSpcReduction="10000"/>
          </a:bodyPr>
          <a:lstStyle/>
          <a:p>
            <a:r>
              <a:rPr lang="en-US" dirty="0"/>
              <a:t>Previously, you learned that to declare a variable, you write:</a:t>
            </a:r>
          </a:p>
          <a:p>
            <a:r>
              <a:rPr lang="en-US" i="1" dirty="0"/>
              <a:t>type name</a:t>
            </a:r>
            <a:r>
              <a:rPr lang="en-US" dirty="0"/>
              <a:t>;</a:t>
            </a:r>
          </a:p>
          <a:p>
            <a:r>
              <a:rPr lang="en-US" dirty="0"/>
              <a:t>This notifies the compiler that you will use </a:t>
            </a:r>
            <a:r>
              <a:rPr lang="en-US" i="1" dirty="0"/>
              <a:t>name</a:t>
            </a:r>
            <a:r>
              <a:rPr lang="en-US" dirty="0"/>
              <a:t> to refer to data whose type is </a:t>
            </a:r>
            <a:r>
              <a:rPr lang="en-US" i="1" dirty="0"/>
              <a:t>type</a:t>
            </a:r>
            <a:r>
              <a:rPr lang="en-US" dirty="0"/>
              <a:t>. With a primitive variable, this declaration also reserves the proper amount of memory for the variable</a:t>
            </a:r>
            <a:r>
              <a:rPr lang="en-US" dirty="0" smtClean="0"/>
              <a:t>.</a:t>
            </a:r>
          </a:p>
          <a:p>
            <a:r>
              <a:rPr lang="en-US" dirty="0"/>
              <a:t>You can also declare a reference variable on its own line. For example:</a:t>
            </a:r>
          </a:p>
          <a:p>
            <a:r>
              <a:rPr lang="en-US" dirty="0">
                <a:solidFill>
                  <a:srgbClr val="FFFF00"/>
                </a:solidFill>
              </a:rPr>
              <a:t>Point</a:t>
            </a:r>
            <a:r>
              <a:rPr lang="en-US" dirty="0"/>
              <a:t> </a:t>
            </a:r>
            <a:r>
              <a:rPr lang="en-US" dirty="0" err="1"/>
              <a:t>originOne</a:t>
            </a:r>
            <a:r>
              <a:rPr lang="en-US" dirty="0" smtClean="0"/>
              <a:t>;</a:t>
            </a:r>
          </a:p>
          <a:p>
            <a:r>
              <a:rPr lang="en-US" dirty="0"/>
              <a:t>If you declare </a:t>
            </a:r>
            <a:r>
              <a:rPr lang="en-US" dirty="0" err="1">
                <a:solidFill>
                  <a:srgbClr val="FFFF00"/>
                </a:solidFill>
              </a:rPr>
              <a:t>originOne</a:t>
            </a:r>
            <a:r>
              <a:rPr lang="en-US" dirty="0"/>
              <a:t> like this, its value will be undetermined until an object is actually created and assigned to it. Simply declaring a reference variable does not create an object. For that, you need to use the </a:t>
            </a:r>
            <a:r>
              <a:rPr lang="en-US" dirty="0"/>
              <a:t>new</a:t>
            </a:r>
            <a:r>
              <a:rPr lang="en-US" dirty="0"/>
              <a:t> </a:t>
            </a:r>
            <a:r>
              <a:rPr lang="en-US" dirty="0" smtClean="0"/>
              <a:t>operator, </a:t>
            </a:r>
            <a:r>
              <a:rPr lang="en-US" dirty="0" smtClean="0">
                <a:solidFill>
                  <a:srgbClr val="92D050"/>
                </a:solidFill>
              </a:rPr>
              <a:t>You </a:t>
            </a:r>
            <a:r>
              <a:rPr lang="en-US" dirty="0">
                <a:solidFill>
                  <a:srgbClr val="92D050"/>
                </a:solidFill>
              </a:rPr>
              <a:t>must assign an object to </a:t>
            </a:r>
            <a:r>
              <a:rPr lang="en-US" dirty="0" err="1">
                <a:solidFill>
                  <a:srgbClr val="92D050"/>
                </a:solidFill>
              </a:rPr>
              <a:t>originOne</a:t>
            </a:r>
            <a:r>
              <a:rPr lang="en-US" dirty="0">
                <a:solidFill>
                  <a:srgbClr val="92D050"/>
                </a:solidFill>
              </a:rPr>
              <a:t> before you use it in your code. Otherwise, you will get a compiler error</a:t>
            </a:r>
            <a:r>
              <a:rPr lang="en-US" dirty="0"/>
              <a:t>.</a:t>
            </a:r>
          </a:p>
          <a:p>
            <a:endParaRPr lang="en-US" dirty="0"/>
          </a:p>
        </p:txBody>
      </p:sp>
    </p:spTree>
    <p:extLst>
      <p:ext uri="{BB962C8B-B14F-4D97-AF65-F5344CB8AC3E}">
        <p14:creationId xmlns:p14="http://schemas.microsoft.com/office/powerpoint/2010/main" val="84689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193788"/>
            <a:ext cx="8490857" cy="6186309"/>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What is the output?</a:t>
            </a:r>
            <a:endParaRPr lang="en-US" b="1" dirty="0" smtClean="0"/>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smtClean="0"/>
              <a:t>aNumber</a:t>
            </a:r>
            <a:r>
              <a:rPr lang="en-US" b="1" dirty="0" smtClean="0"/>
              <a:t> = 3</a:t>
            </a: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if (</a:t>
            </a:r>
            <a:r>
              <a:rPr lang="en-GB" b="1" dirty="0" err="1" smtClean="0">
                <a:effectLst/>
                <a:latin typeface="Courier New" charset="0"/>
                <a:ea typeface="Calibri" charset="0"/>
                <a:cs typeface="Times New Roman" charset="0"/>
              </a:rPr>
              <a:t>aNumber</a:t>
            </a:r>
            <a:r>
              <a:rPr lang="en-GB" b="1" dirty="0" smtClean="0">
                <a:effectLst/>
                <a:latin typeface="Courier New" charset="0"/>
                <a:ea typeface="Calibri" charset="0"/>
                <a:cs typeface="Times New Roman" charset="0"/>
              </a:rPr>
              <a:t> &gt;= 0)</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if (</a:t>
            </a:r>
            <a:r>
              <a:rPr lang="en-GB" b="1" dirty="0" err="1" smtClean="0">
                <a:effectLst/>
                <a:latin typeface="Courier New" charset="0"/>
                <a:ea typeface="Calibri" charset="0"/>
                <a:cs typeface="Times New Roman" charset="0"/>
              </a:rPr>
              <a:t>aNumber</a:t>
            </a:r>
            <a:r>
              <a:rPr lang="en-GB" b="1" dirty="0" smtClean="0">
                <a:effectLst/>
                <a:latin typeface="Courier New" charset="0"/>
                <a:ea typeface="Calibri" charset="0"/>
                <a:cs typeface="Times New Roman" charset="0"/>
              </a:rPr>
              <a:t> == 0)</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("first string");</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else </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("second string");</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("third string");</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smtClean="0">
              <a:effectLst/>
              <a:latin typeface="Courier New" charset="0"/>
              <a:ea typeface="Calibri" charset="0"/>
              <a:cs typeface="Times New Roman"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What is the output?</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for( ; ; ){</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	Sop(“I’m tricky!”);</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if(true){</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break;</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a:t>
            </a:r>
            <a:endParaRPr lang="en-GB" b="1" dirty="0">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a:t>
            </a: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spcAft>
                <a:spcPts val="0"/>
              </a:spcAft>
            </a:pPr>
            <a:r>
              <a:rPr lang="en-GB" b="1" dirty="0" smtClean="0">
                <a:effectLst/>
                <a:latin typeface="Calibri" charset="0"/>
                <a:ea typeface="Calibri" charset="0"/>
                <a:cs typeface="Times New Roman" charset="0"/>
              </a:rPr>
              <a:t> </a:t>
            </a:r>
            <a:endParaRPr lang="en-GB" b="1" dirty="0">
              <a:effectLst/>
              <a:latin typeface="Calibri" charset="0"/>
              <a:ea typeface="Calibri" charset="0"/>
              <a:cs typeface="Times New Roman" charset="0"/>
            </a:endParaRPr>
          </a:p>
        </p:txBody>
      </p:sp>
    </p:spTree>
    <p:extLst>
      <p:ext uri="{BB962C8B-B14F-4D97-AF65-F5344CB8AC3E}">
        <p14:creationId xmlns:p14="http://schemas.microsoft.com/office/powerpoint/2010/main" val="867118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20603" cy="788253"/>
          </a:xfrm>
        </p:spPr>
        <p:txBody>
          <a:bodyPr/>
          <a:lstStyle/>
          <a:p>
            <a:r>
              <a:rPr lang="en-US" b="1"/>
              <a:t>Instantiating </a:t>
            </a:r>
            <a:r>
              <a:rPr lang="en-US" b="1"/>
              <a:t>a </a:t>
            </a:r>
            <a:r>
              <a:rPr lang="en-US" b="1" smtClean="0"/>
              <a:t>Class</a:t>
            </a:r>
            <a:endParaRPr lang="en-US"/>
          </a:p>
        </p:txBody>
      </p:sp>
      <p:sp>
        <p:nvSpPr>
          <p:cNvPr id="3" name="Content Placeholder 2"/>
          <p:cNvSpPr>
            <a:spLocks noGrp="1"/>
          </p:cNvSpPr>
          <p:nvPr>
            <p:ph idx="1"/>
          </p:nvPr>
        </p:nvSpPr>
        <p:spPr>
          <a:xfrm>
            <a:off x="250371" y="2052918"/>
            <a:ext cx="11941629" cy="4195481"/>
          </a:xfrm>
        </p:spPr>
        <p:txBody>
          <a:bodyPr/>
          <a:lstStyle/>
          <a:p>
            <a:r>
              <a:rPr lang="en-US" dirty="0"/>
              <a:t>The </a:t>
            </a:r>
            <a:r>
              <a:rPr lang="en-US" dirty="0"/>
              <a:t>new</a:t>
            </a:r>
            <a:r>
              <a:rPr lang="en-US" dirty="0"/>
              <a:t> operator instantiates a class by allocating memory for a new object and returning a reference to that memory. The </a:t>
            </a:r>
            <a:r>
              <a:rPr lang="en-US" dirty="0"/>
              <a:t>new</a:t>
            </a:r>
            <a:r>
              <a:rPr lang="en-US" dirty="0"/>
              <a:t> operator also invokes the object constructor</a:t>
            </a:r>
            <a:r>
              <a:rPr lang="en-US" dirty="0" smtClean="0"/>
              <a:t>.</a:t>
            </a:r>
          </a:p>
          <a:p>
            <a:r>
              <a:rPr lang="en-US" b="1" dirty="0"/>
              <a:t>Note:</a:t>
            </a:r>
            <a:r>
              <a:rPr lang="en-US" dirty="0"/>
              <a:t> The phrase </a:t>
            </a:r>
            <a:r>
              <a:rPr lang="en-US" dirty="0">
                <a:solidFill>
                  <a:srgbClr val="92D050"/>
                </a:solidFill>
              </a:rPr>
              <a:t>"instantiating a class" means the same thing as "creating an object." When you create an object, you are creating an "instance" of a class, therefore "instantiating" a class</a:t>
            </a:r>
            <a:r>
              <a:rPr lang="en-US" dirty="0" smtClean="0">
                <a:solidFill>
                  <a:srgbClr val="92D050"/>
                </a:solidFill>
              </a:rPr>
              <a:t>.</a:t>
            </a:r>
          </a:p>
          <a:p>
            <a:r>
              <a:rPr lang="en-US" dirty="0"/>
              <a:t>The </a:t>
            </a:r>
            <a:r>
              <a:rPr lang="en-US" dirty="0"/>
              <a:t>new</a:t>
            </a:r>
            <a:r>
              <a:rPr lang="en-US" dirty="0"/>
              <a:t> operator requires a single, postfix argument: a call to a constructor. The name of the constructor provides the name of the class to instantiate</a:t>
            </a:r>
            <a:r>
              <a:rPr lang="en-US" dirty="0" smtClean="0"/>
              <a:t>.</a:t>
            </a:r>
          </a:p>
          <a:p>
            <a:r>
              <a:rPr lang="en-US" dirty="0"/>
              <a:t>The </a:t>
            </a:r>
            <a:r>
              <a:rPr lang="en-US" dirty="0"/>
              <a:t>new</a:t>
            </a:r>
            <a:r>
              <a:rPr lang="en-US" dirty="0"/>
              <a:t> operator returns a reference to the object it created. This reference is usually assigned to a variable of the appropriate type, like</a:t>
            </a:r>
            <a:r>
              <a:rPr lang="en-US" dirty="0" smtClean="0"/>
              <a:t>:</a:t>
            </a:r>
          </a:p>
          <a:p>
            <a:r>
              <a:rPr lang="en-US" dirty="0">
                <a:solidFill>
                  <a:srgbClr val="92D050"/>
                </a:solidFill>
              </a:rPr>
              <a:t>Point</a:t>
            </a:r>
            <a:r>
              <a:rPr lang="en-US" dirty="0"/>
              <a:t> </a:t>
            </a:r>
            <a:r>
              <a:rPr lang="en-US" dirty="0" err="1"/>
              <a:t>originOne</a:t>
            </a:r>
            <a:r>
              <a:rPr lang="en-US" dirty="0"/>
              <a:t> = new </a:t>
            </a:r>
            <a:r>
              <a:rPr lang="en-US" dirty="0">
                <a:solidFill>
                  <a:srgbClr val="92D050"/>
                </a:solidFill>
              </a:rPr>
              <a:t>Point(23</a:t>
            </a:r>
            <a:r>
              <a:rPr lang="en-US" dirty="0"/>
              <a:t>, 94);</a:t>
            </a:r>
            <a:endParaRPr lang="en-US" dirty="0">
              <a:solidFill>
                <a:srgbClr val="92D050"/>
              </a:solidFill>
            </a:endParaRPr>
          </a:p>
        </p:txBody>
      </p:sp>
    </p:spTree>
    <p:extLst>
      <p:ext uri="{BB962C8B-B14F-4D97-AF65-F5344CB8AC3E}">
        <p14:creationId xmlns:p14="http://schemas.microsoft.com/office/powerpoint/2010/main" val="191109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14" y="544286"/>
            <a:ext cx="11593286" cy="5704113"/>
          </a:xfrm>
        </p:spPr>
        <p:txBody>
          <a:bodyPr/>
          <a:lstStyle/>
          <a:p>
            <a:r>
              <a:rPr lang="en-US" dirty="0"/>
              <a:t>The reference returned by the </a:t>
            </a:r>
            <a:r>
              <a:rPr lang="en-US" dirty="0"/>
              <a:t>new</a:t>
            </a:r>
            <a:r>
              <a:rPr lang="en-US" dirty="0"/>
              <a:t> operator does not have to be assigned to a variable. It can also be used directly in an expression. For example</a:t>
            </a:r>
            <a:r>
              <a:rPr lang="en-US" dirty="0" smtClean="0"/>
              <a:t>:</a:t>
            </a:r>
          </a:p>
          <a:p>
            <a:r>
              <a:rPr lang="en-US" dirty="0" err="1"/>
              <a:t>int</a:t>
            </a:r>
            <a:r>
              <a:rPr lang="en-US" dirty="0"/>
              <a:t> height = new </a:t>
            </a:r>
            <a:r>
              <a:rPr lang="en-US" dirty="0">
                <a:solidFill>
                  <a:srgbClr val="92D050"/>
                </a:solidFill>
              </a:rPr>
              <a:t>Rectangle</a:t>
            </a:r>
            <a:r>
              <a:rPr lang="en-US" dirty="0"/>
              <a:t>().height;</a:t>
            </a:r>
          </a:p>
        </p:txBody>
      </p:sp>
    </p:spTree>
    <p:extLst>
      <p:ext uri="{BB962C8B-B14F-4D97-AF65-F5344CB8AC3E}">
        <p14:creationId xmlns:p14="http://schemas.microsoft.com/office/powerpoint/2010/main" val="80051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1796"/>
          </a:xfrm>
        </p:spPr>
        <p:txBody>
          <a:bodyPr/>
          <a:lstStyle/>
          <a:p>
            <a:r>
              <a:rPr lang="en-US" b="1"/>
              <a:t>Initializing </a:t>
            </a:r>
            <a:r>
              <a:rPr lang="en-US" b="1"/>
              <a:t>an </a:t>
            </a:r>
            <a:r>
              <a:rPr lang="en-US" b="1" smtClean="0"/>
              <a:t>Object</a:t>
            </a:r>
            <a:endParaRPr lang="en-US"/>
          </a:p>
        </p:txBody>
      </p:sp>
      <p:sp>
        <p:nvSpPr>
          <p:cNvPr id="3" name="Content Placeholder 2"/>
          <p:cNvSpPr>
            <a:spLocks noGrp="1"/>
          </p:cNvSpPr>
          <p:nvPr>
            <p:ph idx="1"/>
          </p:nvPr>
        </p:nvSpPr>
        <p:spPr>
          <a:xfrm>
            <a:off x="330426" y="4320417"/>
            <a:ext cx="11567660" cy="2352526"/>
          </a:xfrm>
        </p:spPr>
        <p:txBody>
          <a:bodyPr>
            <a:normAutofit/>
          </a:bodyPr>
          <a:lstStyle/>
          <a:p>
            <a:r>
              <a:rPr lang="en-US" dirty="0"/>
              <a:t>This class contains a single constructor. You can recognize a constructor because its declaration uses the same name as the class and it has no return type. </a:t>
            </a:r>
            <a:endParaRPr lang="en-US" dirty="0" smtClean="0"/>
          </a:p>
          <a:p>
            <a:r>
              <a:rPr lang="en-US" dirty="0" smtClean="0"/>
              <a:t>The </a:t>
            </a:r>
            <a:r>
              <a:rPr lang="en-US" dirty="0"/>
              <a:t>constructor in the </a:t>
            </a:r>
            <a:r>
              <a:rPr lang="en-US" dirty="0">
                <a:solidFill>
                  <a:srgbClr val="92D050"/>
                </a:solidFill>
              </a:rPr>
              <a:t>Point</a:t>
            </a:r>
            <a:r>
              <a:rPr lang="en-US" dirty="0"/>
              <a:t> class takes two integer arguments, as declared by the code </a:t>
            </a:r>
            <a:r>
              <a:rPr lang="en-US" dirty="0"/>
              <a:t>(</a:t>
            </a:r>
            <a:r>
              <a:rPr lang="en-US" dirty="0" err="1"/>
              <a:t>int</a:t>
            </a:r>
            <a:r>
              <a:rPr lang="en-US" dirty="0"/>
              <a:t> a, </a:t>
            </a:r>
            <a:r>
              <a:rPr lang="en-US" dirty="0" err="1"/>
              <a:t>int</a:t>
            </a:r>
            <a:r>
              <a:rPr lang="en-US" dirty="0"/>
              <a:t> b)</a:t>
            </a:r>
            <a:r>
              <a:rPr lang="en-US" dirty="0"/>
              <a:t>. The following statement provides 23 and 94 as values for those arguments</a:t>
            </a:r>
            <a:r>
              <a:rPr lang="en-US" dirty="0" smtClean="0"/>
              <a:t>:</a:t>
            </a:r>
          </a:p>
          <a:p>
            <a:r>
              <a:rPr lang="en-US" dirty="0"/>
              <a:t>Point </a:t>
            </a:r>
            <a:r>
              <a:rPr lang="en-US" dirty="0" err="1"/>
              <a:t>originOne</a:t>
            </a:r>
            <a:r>
              <a:rPr lang="en-US" dirty="0"/>
              <a:t> = new Point(23, 94);</a:t>
            </a:r>
          </a:p>
        </p:txBody>
      </p:sp>
      <p:sp>
        <p:nvSpPr>
          <p:cNvPr id="5" name="Rectangle 4"/>
          <p:cNvSpPr/>
          <p:nvPr/>
        </p:nvSpPr>
        <p:spPr>
          <a:xfrm>
            <a:off x="646111" y="1458095"/>
            <a:ext cx="10972800" cy="2862322"/>
          </a:xfrm>
          <a:prstGeom prst="rect">
            <a:avLst/>
          </a:prstGeom>
        </p:spPr>
        <p:txBody>
          <a:bodyPr wrap="square">
            <a:spAutoFit/>
          </a:bodyPr>
          <a:lstStyle/>
          <a:p>
            <a:pPr>
              <a:spcAft>
                <a:spcPts val="0"/>
              </a:spcAft>
            </a:pPr>
            <a:r>
              <a:rPr lang="en-GB" dirty="0" smtClean="0">
                <a:effectLst/>
                <a:latin typeface="Arial" charset="0"/>
                <a:ea typeface="Calibri" charset="0"/>
                <a:cs typeface="Times New Roman" charset="0"/>
              </a:rPr>
              <a:t>Here's the code for the </a:t>
            </a:r>
            <a:r>
              <a:rPr lang="en-GB" dirty="0" smtClean="0">
                <a:effectLst/>
                <a:latin typeface="Courier New" charset="0"/>
                <a:ea typeface="Calibri" charset="0"/>
                <a:cs typeface="Times New Roman" charset="0"/>
              </a:rPr>
              <a:t>Point</a:t>
            </a:r>
            <a:r>
              <a:rPr lang="en-GB" dirty="0" smtClean="0">
                <a:effectLst/>
                <a:latin typeface="Arial" charset="0"/>
                <a:ea typeface="Calibri" charset="0"/>
                <a:cs typeface="Times New Roman" charset="0"/>
              </a:rPr>
              <a:t> class:</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class Point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x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y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public Point(</a:t>
            </a:r>
            <a:r>
              <a:rPr lang="en-GB" b="1" dirty="0" err="1" smtClean="0">
                <a:effectLst/>
                <a:latin typeface="Courier New" charset="0"/>
                <a:ea typeface="Calibri" charset="0"/>
                <a:cs typeface="Times New Roman" charset="0"/>
              </a:rPr>
              <a:t>int</a:t>
            </a:r>
            <a:r>
              <a:rPr lang="en-GB" b="1" dirty="0" smtClean="0">
                <a:effectLst/>
                <a:latin typeface="Courier New" charset="0"/>
                <a:ea typeface="Calibri" charset="0"/>
                <a:cs typeface="Times New Roman" charset="0"/>
              </a:rPr>
              <a:t> a, </a:t>
            </a:r>
            <a:r>
              <a:rPr lang="en-GB" b="1" dirty="0" err="1" smtClean="0">
                <a:effectLst/>
                <a:latin typeface="Courier New" charset="0"/>
                <a:ea typeface="Calibri" charset="0"/>
                <a:cs typeface="Times New Roman" charset="0"/>
              </a:rPr>
              <a:t>int</a:t>
            </a:r>
            <a:r>
              <a:rPr lang="en-GB" b="1" dirty="0" smtClean="0">
                <a:effectLst/>
                <a:latin typeface="Courier New" charset="0"/>
                <a:ea typeface="Calibri" charset="0"/>
                <a:cs typeface="Times New Roman" charset="0"/>
              </a:rPr>
              <a:t> b)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x = a;</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y = b;</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pic>
        <p:nvPicPr>
          <p:cNvPr id="6" name="Picture 5"/>
          <p:cNvPicPr>
            <a:picLocks noChangeAspect="1"/>
          </p:cNvPicPr>
          <p:nvPr/>
        </p:nvPicPr>
        <p:blipFill>
          <a:blip r:embed="rId2"/>
          <a:stretch>
            <a:fillRect/>
          </a:stretch>
        </p:blipFill>
        <p:spPr>
          <a:xfrm>
            <a:off x="8482069" y="1768323"/>
            <a:ext cx="3408451" cy="2068286"/>
          </a:xfrm>
          <a:prstGeom prst="rect">
            <a:avLst/>
          </a:prstGeom>
        </p:spPr>
      </p:pic>
    </p:spTree>
    <p:extLst>
      <p:ext uri="{BB962C8B-B14F-4D97-AF65-F5344CB8AC3E}">
        <p14:creationId xmlns:p14="http://schemas.microsoft.com/office/powerpoint/2010/main" val="90033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1" y="258034"/>
            <a:ext cx="11234057" cy="6186309"/>
          </a:xfrm>
          <a:prstGeom prst="rect">
            <a:avLst/>
          </a:prstGeom>
        </p:spPr>
        <p:txBody>
          <a:bodyPr wrap="square">
            <a:spAutoFit/>
          </a:bodyPr>
          <a:lstStyle/>
          <a:p>
            <a:pPr>
              <a:spcAft>
                <a:spcPts val="0"/>
              </a:spcAft>
            </a:pPr>
            <a:r>
              <a:rPr lang="en-GB" sz="1100" dirty="0" smtClean="0">
                <a:effectLst/>
                <a:latin typeface="Arial" charset="0"/>
                <a:ea typeface="Calibri" charset="0"/>
                <a:cs typeface="Times New Roman" charset="0"/>
              </a:rPr>
              <a:t>Here's the code for the </a:t>
            </a:r>
            <a:r>
              <a:rPr lang="en-GB" sz="1100" dirty="0" smtClean="0">
                <a:effectLst/>
                <a:latin typeface="Courier New" charset="0"/>
                <a:ea typeface="Calibri" charset="0"/>
                <a:cs typeface="Times New Roman" charset="0"/>
              </a:rPr>
              <a:t>Rectangle</a:t>
            </a:r>
            <a:r>
              <a:rPr lang="en-GB" sz="1100" dirty="0" smtClean="0">
                <a:effectLst/>
                <a:latin typeface="Arial" charset="0"/>
                <a:ea typeface="Calibri" charset="0"/>
                <a:cs typeface="Times New Roman" charset="0"/>
              </a:rPr>
              <a:t> class, which contains four constructors:</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public class Rectangle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width =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height =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Point origin;</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four constructors</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new Point(0,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Rectangle(Point p)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p;</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new Point(0,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width = w;</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height = h;</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Rectangle(Point p,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p;</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width = w;</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height = h;</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a method for moving the rectangle</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void move(</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x,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y)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origin.x = x;</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r>
              <a:rPr lang="en-GB" sz="1100" dirty="0" err="1" smtClean="0">
                <a:effectLst/>
                <a:latin typeface="Courier New" charset="0"/>
                <a:ea typeface="Calibri" charset="0"/>
                <a:cs typeface="Times New Roman" charset="0"/>
              </a:rPr>
              <a:t>origin.y</a:t>
            </a:r>
            <a:r>
              <a:rPr lang="en-GB" sz="1100" dirty="0" smtClean="0">
                <a:effectLst/>
                <a:latin typeface="Courier New" charset="0"/>
                <a:ea typeface="Calibri" charset="0"/>
                <a:cs typeface="Times New Roman" charset="0"/>
              </a:rPr>
              <a:t> = y;</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a method for computing the area of the rectangle</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a:t>
            </a:r>
            <a:r>
              <a:rPr lang="en-GB" sz="1100" dirty="0" err="1" smtClean="0">
                <a:effectLst/>
                <a:latin typeface="Courier New" charset="0"/>
                <a:ea typeface="Calibri" charset="0"/>
                <a:cs typeface="Times New Roman" charset="0"/>
              </a:rPr>
              <a:t>getArea</a:t>
            </a: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return width * height;</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a:t>
            </a:r>
            <a:endParaRPr lang="en-GB" sz="1100" dirty="0" smtClean="0">
              <a:effectLst/>
              <a:latin typeface="Calibri" charset="0"/>
              <a:ea typeface="Calibri" charset="0"/>
              <a:cs typeface="Times New Roman" charset="0"/>
            </a:endParaRPr>
          </a:p>
          <a:p>
            <a:pPr>
              <a:spcAft>
                <a:spcPts val="0"/>
              </a:spcAft>
            </a:pPr>
            <a:r>
              <a:rPr lang="en-GB" sz="1100" dirty="0" smtClean="0">
                <a:effectLst/>
                <a:latin typeface="Calibri" charset="0"/>
                <a:ea typeface="Calibri" charset="0"/>
                <a:cs typeface="Times New Roman" charset="0"/>
              </a:rPr>
              <a:t> </a:t>
            </a:r>
            <a:endParaRPr lang="en-GB" sz="1100" dirty="0">
              <a:effectLst/>
              <a:latin typeface="Calibri" charset="0"/>
              <a:ea typeface="Calibri" charset="0"/>
              <a:cs typeface="Times New Roman" charset="0"/>
            </a:endParaRPr>
          </a:p>
        </p:txBody>
      </p:sp>
      <p:pic>
        <p:nvPicPr>
          <p:cNvPr id="6" name="Picture 5"/>
          <p:cNvPicPr>
            <a:picLocks noChangeAspect="1"/>
          </p:cNvPicPr>
          <p:nvPr/>
        </p:nvPicPr>
        <p:blipFill>
          <a:blip r:embed="rId2"/>
          <a:stretch>
            <a:fillRect/>
          </a:stretch>
        </p:blipFill>
        <p:spPr>
          <a:xfrm>
            <a:off x="5830329" y="897581"/>
            <a:ext cx="5029200" cy="4445000"/>
          </a:xfrm>
          <a:prstGeom prst="rect">
            <a:avLst/>
          </a:prstGeom>
        </p:spPr>
      </p:pic>
    </p:spTree>
    <p:extLst>
      <p:ext uri="{BB962C8B-B14F-4D97-AF65-F5344CB8AC3E}">
        <p14:creationId xmlns:p14="http://schemas.microsoft.com/office/powerpoint/2010/main" val="426859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272144"/>
            <a:ext cx="11527971" cy="5976256"/>
          </a:xfrm>
        </p:spPr>
        <p:txBody>
          <a:bodyPr/>
          <a:lstStyle/>
          <a:p>
            <a:r>
              <a:rPr lang="en-US" dirty="0"/>
              <a:t>Each constructor lets you provide initial values for the rectangle's origin, width, and height, using both primitive and reference types. </a:t>
            </a:r>
            <a:endParaRPr lang="en-US" dirty="0" smtClean="0"/>
          </a:p>
          <a:p>
            <a:r>
              <a:rPr lang="en-US" dirty="0" smtClean="0"/>
              <a:t>If </a:t>
            </a:r>
            <a:r>
              <a:rPr lang="en-US" dirty="0"/>
              <a:t>a class has multiple constructors, they must have different signatures. </a:t>
            </a:r>
            <a:endParaRPr lang="en-US" dirty="0" smtClean="0"/>
          </a:p>
          <a:p>
            <a:r>
              <a:rPr lang="en-US" dirty="0" smtClean="0"/>
              <a:t>The </a:t>
            </a:r>
            <a:r>
              <a:rPr lang="en-US" dirty="0"/>
              <a:t>Java compiler differentiates the constructors based </a:t>
            </a:r>
            <a:r>
              <a:rPr lang="en-US" dirty="0">
                <a:solidFill>
                  <a:srgbClr val="92D050"/>
                </a:solidFill>
              </a:rPr>
              <a:t>on the number and the type of the arguments</a:t>
            </a:r>
            <a:r>
              <a:rPr lang="en-US" dirty="0"/>
              <a:t>. </a:t>
            </a:r>
            <a:endParaRPr lang="en-US" dirty="0" smtClean="0"/>
          </a:p>
          <a:p>
            <a:r>
              <a:rPr lang="en-US" dirty="0" smtClean="0"/>
              <a:t>When </a:t>
            </a:r>
            <a:r>
              <a:rPr lang="en-US" dirty="0"/>
              <a:t>the Java compiler encounters the following code, it knows to call the constructor in the </a:t>
            </a:r>
            <a:r>
              <a:rPr lang="en-US" dirty="0">
                <a:solidFill>
                  <a:srgbClr val="92D050"/>
                </a:solidFill>
              </a:rPr>
              <a:t>Rectangle</a:t>
            </a:r>
            <a:r>
              <a:rPr lang="en-US" dirty="0"/>
              <a:t> class that requires a </a:t>
            </a:r>
            <a:r>
              <a:rPr lang="en-US" dirty="0">
                <a:solidFill>
                  <a:srgbClr val="92D050"/>
                </a:solidFill>
              </a:rPr>
              <a:t>Point</a:t>
            </a:r>
            <a:r>
              <a:rPr lang="en-US" dirty="0"/>
              <a:t> argument followed by two integer arguments:</a:t>
            </a:r>
          </a:p>
          <a:p>
            <a:r>
              <a:rPr lang="en-US" dirty="0"/>
              <a:t>Rectangle </a:t>
            </a:r>
            <a:r>
              <a:rPr lang="en-US" dirty="0" err="1"/>
              <a:t>rectOne</a:t>
            </a:r>
            <a:r>
              <a:rPr lang="en-US" dirty="0"/>
              <a:t> = new Rectangle(</a:t>
            </a:r>
            <a:r>
              <a:rPr lang="en-US" dirty="0" err="1"/>
              <a:t>originOne</a:t>
            </a:r>
            <a:r>
              <a:rPr lang="en-US" dirty="0"/>
              <a:t>, 100, 200</a:t>
            </a:r>
            <a:r>
              <a:rPr lang="en-US" dirty="0" smtClean="0"/>
              <a:t>);</a:t>
            </a:r>
          </a:p>
          <a:p>
            <a:r>
              <a:rPr lang="en-US" dirty="0"/>
              <a:t>This calls one of </a:t>
            </a:r>
            <a:r>
              <a:rPr lang="en-US" dirty="0"/>
              <a:t>Rectangle</a:t>
            </a:r>
            <a:r>
              <a:rPr lang="en-US" dirty="0"/>
              <a:t>'s constructors that initializes </a:t>
            </a:r>
            <a:r>
              <a:rPr lang="en-US" dirty="0"/>
              <a:t>origin</a:t>
            </a:r>
            <a:r>
              <a:rPr lang="en-US" dirty="0"/>
              <a:t> to </a:t>
            </a:r>
            <a:r>
              <a:rPr lang="en-US" dirty="0" err="1"/>
              <a:t>originOne</a:t>
            </a:r>
            <a:r>
              <a:rPr lang="en-US" dirty="0"/>
              <a:t>. Also, the constructor sets </a:t>
            </a:r>
            <a:r>
              <a:rPr lang="en-US" dirty="0"/>
              <a:t>width</a:t>
            </a:r>
            <a:r>
              <a:rPr lang="en-US" dirty="0"/>
              <a:t> to 100 and </a:t>
            </a:r>
            <a:r>
              <a:rPr lang="en-US" dirty="0"/>
              <a:t>height</a:t>
            </a:r>
            <a:r>
              <a:rPr lang="en-US" dirty="0"/>
              <a:t> to 200. Now there are two references to the same </a:t>
            </a:r>
            <a:r>
              <a:rPr lang="en-US" dirty="0"/>
              <a:t>Point object</a:t>
            </a:r>
            <a:r>
              <a:rPr lang="en-US" dirty="0"/>
              <a:t>—an object can have multiple references to </a:t>
            </a:r>
            <a:r>
              <a:rPr lang="en-US" dirty="0" smtClean="0"/>
              <a:t>it.</a:t>
            </a:r>
            <a:endParaRPr lang="en-US" dirty="0"/>
          </a:p>
        </p:txBody>
      </p:sp>
    </p:spTree>
    <p:extLst>
      <p:ext uri="{BB962C8B-B14F-4D97-AF65-F5344CB8AC3E}">
        <p14:creationId xmlns:p14="http://schemas.microsoft.com/office/powerpoint/2010/main" val="89438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Objects</a:t>
            </a:r>
            <a:br>
              <a:rPr lang="en-US" b="1" dirty="0"/>
            </a:br>
            <a:endParaRPr lang="en-US" dirty="0"/>
          </a:p>
        </p:txBody>
      </p:sp>
      <p:sp>
        <p:nvSpPr>
          <p:cNvPr id="3" name="Content Placeholder 2"/>
          <p:cNvSpPr>
            <a:spLocks noGrp="1"/>
          </p:cNvSpPr>
          <p:nvPr>
            <p:ph idx="1"/>
          </p:nvPr>
        </p:nvSpPr>
        <p:spPr>
          <a:xfrm>
            <a:off x="108858" y="1349830"/>
            <a:ext cx="11800114" cy="4898570"/>
          </a:xfrm>
        </p:spPr>
        <p:txBody>
          <a:bodyPr/>
          <a:lstStyle/>
          <a:p>
            <a:r>
              <a:rPr lang="en-US" dirty="0"/>
              <a:t>Once you've created an object, you probably want to use it for something. You may need to use the value of one of its fields, change one of its fields, or call one of its methods to perform an action</a:t>
            </a:r>
            <a:r>
              <a:rPr lang="en-US" dirty="0" smtClean="0"/>
              <a:t>.</a:t>
            </a:r>
          </a:p>
          <a:p>
            <a:r>
              <a:rPr lang="en-US" b="1" dirty="0"/>
              <a:t>Referencing an Object's Fields</a:t>
            </a:r>
          </a:p>
          <a:p>
            <a:r>
              <a:rPr lang="en-US" dirty="0" err="1" smtClean="0"/>
              <a:t>objectReference.fieldName</a:t>
            </a:r>
            <a:endParaRPr lang="en-US" dirty="0" smtClean="0"/>
          </a:p>
          <a:p>
            <a:endParaRPr lang="en-US" dirty="0" smtClean="0"/>
          </a:p>
          <a:p>
            <a:r>
              <a:rPr lang="en-US" dirty="0" err="1" smtClean="0"/>
              <a:t>System.out.println</a:t>
            </a:r>
            <a:r>
              <a:rPr lang="en-US" dirty="0"/>
              <a:t>("Width of </a:t>
            </a:r>
            <a:r>
              <a:rPr lang="en-US" dirty="0" err="1"/>
              <a:t>rectOne</a:t>
            </a:r>
            <a:r>
              <a:rPr lang="en-US" dirty="0"/>
              <a:t>: " + </a:t>
            </a:r>
            <a:r>
              <a:rPr lang="en-US" dirty="0" err="1"/>
              <a:t>rectOne.width</a:t>
            </a:r>
            <a:r>
              <a:rPr lang="en-US" dirty="0" smtClean="0"/>
              <a:t>);</a:t>
            </a:r>
          </a:p>
          <a:p>
            <a:r>
              <a:rPr lang="en-US" dirty="0" smtClean="0"/>
              <a:t> </a:t>
            </a:r>
            <a:r>
              <a:rPr lang="en-US" dirty="0" err="1"/>
              <a:t>System.out.println</a:t>
            </a:r>
            <a:r>
              <a:rPr lang="en-US" dirty="0"/>
              <a:t>("Height of </a:t>
            </a:r>
            <a:r>
              <a:rPr lang="en-US" dirty="0" err="1"/>
              <a:t>rectOne</a:t>
            </a:r>
            <a:r>
              <a:rPr lang="en-US" dirty="0"/>
              <a:t>: " + </a:t>
            </a:r>
            <a:r>
              <a:rPr lang="en-US" dirty="0" err="1"/>
              <a:t>rectOne.height</a:t>
            </a:r>
            <a:r>
              <a:rPr lang="en-US" dirty="0" smtClean="0"/>
              <a:t>);</a:t>
            </a:r>
          </a:p>
          <a:p>
            <a:endParaRPr lang="en-US" dirty="0" smtClean="0"/>
          </a:p>
          <a:p>
            <a:r>
              <a:rPr lang="en-US" dirty="0" err="1" smtClean="0"/>
              <a:t>int</a:t>
            </a:r>
            <a:r>
              <a:rPr lang="en-US" dirty="0" smtClean="0"/>
              <a:t> </a:t>
            </a:r>
            <a:r>
              <a:rPr lang="en-US" dirty="0"/>
              <a:t>height = new Rectangle().height;</a:t>
            </a:r>
          </a:p>
        </p:txBody>
      </p:sp>
    </p:spTree>
    <p:extLst>
      <p:ext uri="{BB962C8B-B14F-4D97-AF65-F5344CB8AC3E}">
        <p14:creationId xmlns:p14="http://schemas.microsoft.com/office/powerpoint/2010/main" val="1995135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an Object's Methods</a:t>
            </a:r>
            <a:br>
              <a:rPr lang="en-US" b="1" dirty="0"/>
            </a:br>
            <a:endParaRPr lang="en-US" dirty="0"/>
          </a:p>
        </p:txBody>
      </p:sp>
      <p:sp>
        <p:nvSpPr>
          <p:cNvPr id="3" name="Content Placeholder 2"/>
          <p:cNvSpPr>
            <a:spLocks noGrp="1"/>
          </p:cNvSpPr>
          <p:nvPr>
            <p:ph idx="1"/>
          </p:nvPr>
        </p:nvSpPr>
        <p:spPr/>
        <p:txBody>
          <a:bodyPr/>
          <a:lstStyle/>
          <a:p>
            <a:r>
              <a:rPr lang="en-US" dirty="0" err="1"/>
              <a:t>objectReference.methodName</a:t>
            </a:r>
            <a:r>
              <a:rPr lang="en-US" dirty="0"/>
              <a:t>(</a:t>
            </a:r>
            <a:r>
              <a:rPr lang="en-US" dirty="0" err="1"/>
              <a:t>argumentList</a:t>
            </a:r>
            <a:r>
              <a:rPr lang="en-US" dirty="0" smtClean="0"/>
              <a:t>);</a:t>
            </a:r>
          </a:p>
          <a:p>
            <a:r>
              <a:rPr lang="en-US" dirty="0"/>
              <a:t>Or </a:t>
            </a:r>
            <a:endParaRPr lang="en-US" dirty="0" smtClean="0"/>
          </a:p>
          <a:p>
            <a:r>
              <a:rPr lang="en-US" dirty="0" err="1" smtClean="0"/>
              <a:t>objectReference.methodName</a:t>
            </a:r>
            <a:r>
              <a:rPr lang="en-US" dirty="0"/>
              <a:t>();</a:t>
            </a:r>
          </a:p>
        </p:txBody>
      </p:sp>
    </p:spTree>
    <p:extLst>
      <p:ext uri="{BB962C8B-B14F-4D97-AF65-F5344CB8AC3E}">
        <p14:creationId xmlns:p14="http://schemas.microsoft.com/office/powerpoint/2010/main" val="203841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Garbage Collector</a:t>
            </a:r>
            <a:br>
              <a:rPr lang="en-US" b="1" dirty="0"/>
            </a:br>
            <a:endParaRPr lang="en-US" dirty="0"/>
          </a:p>
        </p:txBody>
      </p:sp>
      <p:sp>
        <p:nvSpPr>
          <p:cNvPr id="3" name="Content Placeholder 2"/>
          <p:cNvSpPr>
            <a:spLocks noGrp="1"/>
          </p:cNvSpPr>
          <p:nvPr>
            <p:ph idx="1"/>
          </p:nvPr>
        </p:nvSpPr>
        <p:spPr>
          <a:xfrm>
            <a:off x="163286" y="1367118"/>
            <a:ext cx="12028714" cy="4195481"/>
          </a:xfrm>
        </p:spPr>
        <p:txBody>
          <a:bodyPr>
            <a:normAutofit lnSpcReduction="10000"/>
          </a:bodyPr>
          <a:lstStyle/>
          <a:p>
            <a:r>
              <a:rPr lang="en-US" dirty="0"/>
              <a:t>Some object-oriented languages require that you keep track of all the objects you create and that you explicitly destroy them when they are no longer needed. Managing memory explicitly is tedious and error-prone. The Java platform allows you to create as many objects as you want (limited, of course, by what your system can handle), and you don't have to worry about destroying them. The Java runtime environment deletes objects when it determines that they are no longer being used. This process is called </a:t>
            </a:r>
            <a:r>
              <a:rPr lang="en-US" i="1" dirty="0"/>
              <a:t>garbage collection</a:t>
            </a:r>
            <a:r>
              <a:rPr lang="en-US" dirty="0" smtClean="0"/>
              <a:t>.</a:t>
            </a:r>
          </a:p>
          <a:p>
            <a:r>
              <a:rPr lang="en-US" dirty="0"/>
              <a:t>An object is eligible for garbage collection when there are no more references to that object. </a:t>
            </a:r>
            <a:endParaRPr lang="en-US" dirty="0" smtClean="0"/>
          </a:p>
          <a:p>
            <a:r>
              <a:rPr lang="en-US" dirty="0" smtClean="0"/>
              <a:t>References </a:t>
            </a:r>
            <a:r>
              <a:rPr lang="en-US" dirty="0"/>
              <a:t>that are held in a variable are usually dropped when the variable goes out of scope. Or, you can explicitly drop an object reference by setting the variable to the special value </a:t>
            </a:r>
            <a:r>
              <a:rPr lang="en-US" dirty="0"/>
              <a:t>null</a:t>
            </a:r>
            <a:r>
              <a:rPr lang="en-US" dirty="0"/>
              <a:t>. </a:t>
            </a:r>
            <a:endParaRPr lang="en-US" dirty="0" smtClean="0"/>
          </a:p>
          <a:p>
            <a:r>
              <a:rPr lang="en-US" dirty="0" smtClean="0"/>
              <a:t>Remember </a:t>
            </a:r>
            <a:r>
              <a:rPr lang="en-US" dirty="0"/>
              <a:t>that a program can have multiple references to the same object; all references to an object must be dropped before the object is eligible for garbage collection.</a:t>
            </a:r>
            <a:endParaRPr lang="en-US" dirty="0"/>
          </a:p>
        </p:txBody>
      </p:sp>
    </p:spTree>
    <p:extLst>
      <p:ext uri="{BB962C8B-B14F-4D97-AF65-F5344CB8AC3E}">
        <p14:creationId xmlns:p14="http://schemas.microsoft.com/office/powerpoint/2010/main" val="9658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1103312" y="1371600"/>
            <a:ext cx="8946541" cy="3679371"/>
          </a:xfrm>
        </p:spPr>
        <p:txBody>
          <a:bodyPr>
            <a:normAutofit lnSpcReduction="10000"/>
          </a:bodyPr>
          <a:lstStyle/>
          <a:p>
            <a:r>
              <a:rPr lang="en-US" dirty="0"/>
              <a:t>C</a:t>
            </a:r>
            <a:r>
              <a:rPr lang="en-US" dirty="0" smtClean="0"/>
              <a:t>lass </a:t>
            </a:r>
            <a:r>
              <a:rPr lang="en-US" dirty="0"/>
              <a:t>declarations can include these components, in order:</a:t>
            </a:r>
          </a:p>
          <a:p>
            <a:r>
              <a:rPr lang="en-US" dirty="0"/>
              <a:t>Modifiers such as </a:t>
            </a:r>
            <a:r>
              <a:rPr lang="en-US" i="1" dirty="0"/>
              <a:t>public</a:t>
            </a:r>
            <a:r>
              <a:rPr lang="en-US" dirty="0"/>
              <a:t>, </a:t>
            </a:r>
            <a:r>
              <a:rPr lang="en-US" i="1" dirty="0"/>
              <a:t>private</a:t>
            </a:r>
            <a:r>
              <a:rPr lang="en-US" dirty="0"/>
              <a:t>, and a number of others that you will encounter later.</a:t>
            </a:r>
          </a:p>
          <a:p>
            <a:r>
              <a:rPr lang="en-US" dirty="0"/>
              <a:t>The class name, with the initial letter capitalized by convention.</a:t>
            </a:r>
          </a:p>
          <a:p>
            <a:r>
              <a:rPr lang="en-US" dirty="0"/>
              <a:t>The name of the class's parent (superclass), if any, preceded by the keyword </a:t>
            </a:r>
            <a:r>
              <a:rPr lang="en-US" i="1" dirty="0"/>
              <a:t>extends</a:t>
            </a:r>
            <a:r>
              <a:rPr lang="en-US" dirty="0"/>
              <a:t>. A class can only </a:t>
            </a:r>
            <a:r>
              <a:rPr lang="en-US" i="1" dirty="0"/>
              <a:t>extend</a:t>
            </a:r>
            <a:r>
              <a:rPr lang="en-US" dirty="0"/>
              <a:t> (subclass) one parent.</a:t>
            </a:r>
          </a:p>
          <a:p>
            <a:r>
              <a:rPr lang="en-US" dirty="0"/>
              <a:t>A comma-separated list of interfaces implemented by the class, if any, preceded by the keyword </a:t>
            </a:r>
            <a:r>
              <a:rPr lang="en-US" i="1" dirty="0"/>
              <a:t>implements</a:t>
            </a:r>
            <a:r>
              <a:rPr lang="en-US" dirty="0"/>
              <a:t>. A class can </a:t>
            </a:r>
            <a:r>
              <a:rPr lang="en-US" i="1" dirty="0"/>
              <a:t>implement</a:t>
            </a:r>
            <a:r>
              <a:rPr lang="en-US" dirty="0"/>
              <a:t> more than one interface.</a:t>
            </a:r>
          </a:p>
          <a:p>
            <a:r>
              <a:rPr lang="en-US" dirty="0"/>
              <a:t>The class body, surrounded by braces, {}.</a:t>
            </a:r>
          </a:p>
          <a:p>
            <a:endParaRPr lang="en-US" dirty="0"/>
          </a:p>
        </p:txBody>
      </p:sp>
      <p:sp>
        <p:nvSpPr>
          <p:cNvPr id="4" name="Rectangle 3"/>
          <p:cNvSpPr/>
          <p:nvPr/>
        </p:nvSpPr>
        <p:spPr>
          <a:xfrm>
            <a:off x="1103312" y="5165229"/>
            <a:ext cx="6096000" cy="1692771"/>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class </a:t>
            </a:r>
            <a:r>
              <a:rPr lang="en-GB" i="1" dirty="0" err="1" smtClean="0">
                <a:effectLst/>
                <a:latin typeface="Courier New" charset="0"/>
                <a:ea typeface="Calibri" charset="0"/>
                <a:cs typeface="Times New Roman" charset="0"/>
              </a:rPr>
              <a:t>MyClass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fields, constructors, and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method declarations</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82829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5339"/>
          </a:xfrm>
        </p:spPr>
        <p:txBody>
          <a:bodyPr/>
          <a:lstStyle/>
          <a:p>
            <a:r>
              <a:rPr lang="en-US" b="1"/>
              <a:t>Declaring </a:t>
            </a:r>
            <a:r>
              <a:rPr lang="en-US" b="1"/>
              <a:t>Member </a:t>
            </a:r>
            <a:r>
              <a:rPr lang="en-US" b="1" smtClean="0"/>
              <a:t>Variables</a:t>
            </a:r>
            <a:endParaRPr lang="en-US"/>
          </a:p>
        </p:txBody>
      </p:sp>
      <p:sp>
        <p:nvSpPr>
          <p:cNvPr id="3" name="Content Placeholder 2"/>
          <p:cNvSpPr>
            <a:spLocks noGrp="1"/>
          </p:cNvSpPr>
          <p:nvPr>
            <p:ph idx="1"/>
          </p:nvPr>
        </p:nvSpPr>
        <p:spPr>
          <a:xfrm>
            <a:off x="787627" y="1541289"/>
            <a:ext cx="8946541" cy="4195481"/>
          </a:xfrm>
        </p:spPr>
        <p:txBody>
          <a:bodyPr/>
          <a:lstStyle/>
          <a:p>
            <a:r>
              <a:rPr lang="en-US" dirty="0"/>
              <a:t>There are several kinds of variables:</a:t>
            </a:r>
          </a:p>
          <a:p>
            <a:r>
              <a:rPr lang="en-US" dirty="0"/>
              <a:t>Member variables in a class—these are called </a:t>
            </a:r>
            <a:r>
              <a:rPr lang="en-US" i="1" dirty="0"/>
              <a:t>fields</a:t>
            </a:r>
            <a:r>
              <a:rPr lang="en-US" dirty="0"/>
              <a:t>.</a:t>
            </a:r>
          </a:p>
          <a:p>
            <a:r>
              <a:rPr lang="en-US" dirty="0"/>
              <a:t>Variables in a method or block of code—these are called </a:t>
            </a:r>
            <a:r>
              <a:rPr lang="en-US" i="1" dirty="0"/>
              <a:t>local variables</a:t>
            </a:r>
            <a:r>
              <a:rPr lang="en-US" dirty="0"/>
              <a:t>.</a:t>
            </a:r>
          </a:p>
          <a:p>
            <a:r>
              <a:rPr lang="en-US" dirty="0"/>
              <a:t>Variables in method declarations—these are called </a:t>
            </a:r>
            <a:r>
              <a:rPr lang="en-US" i="1" dirty="0"/>
              <a:t>parameters</a:t>
            </a:r>
            <a:r>
              <a:rPr lang="en-US" dirty="0"/>
              <a:t>.</a:t>
            </a:r>
          </a:p>
          <a:p>
            <a:endParaRPr lang="en-US" dirty="0"/>
          </a:p>
        </p:txBody>
      </p:sp>
      <p:sp>
        <p:nvSpPr>
          <p:cNvPr id="4" name="Rectangle 3"/>
          <p:cNvSpPr/>
          <p:nvPr/>
        </p:nvSpPr>
        <p:spPr>
          <a:xfrm>
            <a:off x="925285" y="3828555"/>
            <a:ext cx="6096000" cy="1908215"/>
          </a:xfrm>
          <a:prstGeom prst="rect">
            <a:avLst/>
          </a:prstGeom>
        </p:spPr>
        <p:txBody>
          <a:bodyPr>
            <a:spAutoFit/>
          </a:bodyPr>
          <a:lstStyle/>
          <a:p>
            <a:pPr>
              <a:spcAft>
                <a:spcPts val="0"/>
              </a:spcAft>
            </a:pPr>
            <a:r>
              <a:rPr lang="en-GB" dirty="0" smtClean="0">
                <a:effectLst/>
                <a:latin typeface="Arial" charset="0"/>
                <a:ea typeface="Calibri" charset="0"/>
                <a:cs typeface="Times New Roman" charset="0"/>
              </a:rPr>
              <a:t>The </a:t>
            </a: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class uses the following lines of code to define its fields:</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cadence;</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gear;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speed;</a:t>
            </a:r>
            <a:endParaRPr lang="en-GB" sz="2800" dirty="0" smtClean="0">
              <a:effectLst/>
              <a:latin typeface="Calibri" charset="0"/>
              <a:ea typeface="Calibri" charset="0"/>
              <a:cs typeface="Times New Roman" charset="0"/>
            </a:endParaRPr>
          </a:p>
          <a:p>
            <a:pPr>
              <a:spcAft>
                <a:spcPts val="0"/>
              </a:spcAft>
            </a:pPr>
            <a:r>
              <a:rPr lang="en-GB" sz="2800" dirty="0" smtClean="0">
                <a:effectLst/>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
        <p:nvSpPr>
          <p:cNvPr id="5" name="Rectangle 4"/>
          <p:cNvSpPr/>
          <p:nvPr/>
        </p:nvSpPr>
        <p:spPr>
          <a:xfrm>
            <a:off x="925285" y="5380672"/>
            <a:ext cx="6096000" cy="1477328"/>
          </a:xfrm>
          <a:prstGeom prst="rect">
            <a:avLst/>
          </a:prstGeom>
        </p:spPr>
        <p:txBody>
          <a:bodyPr>
            <a:spAutoFit/>
          </a:bodyPr>
          <a:lstStyle/>
          <a:p>
            <a:r>
              <a:rPr lang="en-US" b="0" i="0" dirty="0" smtClean="0">
                <a:effectLst/>
                <a:latin typeface="Arial" charset="0"/>
              </a:rPr>
              <a:t>Field declarations are composed of three components, in order:</a:t>
            </a:r>
          </a:p>
          <a:p>
            <a:pPr>
              <a:buFont typeface="+mj-lt"/>
              <a:buAutoNum type="arabicPeriod"/>
            </a:pPr>
            <a:r>
              <a:rPr lang="en-US" b="0" i="0" dirty="0" smtClean="0">
                <a:effectLst/>
                <a:latin typeface="Arial" charset="0"/>
              </a:rPr>
              <a:t>Zero or more modifiers, such as public or private.</a:t>
            </a:r>
          </a:p>
          <a:p>
            <a:pPr>
              <a:buFont typeface="+mj-lt"/>
              <a:buAutoNum type="arabicPeriod"/>
            </a:pPr>
            <a:r>
              <a:rPr lang="en-US" b="0" i="0" dirty="0" smtClean="0">
                <a:effectLst/>
                <a:latin typeface="Arial" charset="0"/>
              </a:rPr>
              <a:t>The field's type.</a:t>
            </a:r>
          </a:p>
          <a:p>
            <a:pPr>
              <a:buFont typeface="+mj-lt"/>
              <a:buAutoNum type="arabicPeriod"/>
            </a:pPr>
            <a:r>
              <a:rPr lang="en-US" b="0" i="0" dirty="0" smtClean="0">
                <a:effectLst/>
                <a:latin typeface="Arial" charset="0"/>
              </a:rPr>
              <a:t>The field's name.</a:t>
            </a:r>
            <a:endParaRPr lang="en-US" b="0" i="0" dirty="0">
              <a:effectLst/>
              <a:latin typeface="Arial" charset="0"/>
            </a:endParaRPr>
          </a:p>
        </p:txBody>
      </p:sp>
    </p:spTree>
    <p:extLst>
      <p:ext uri="{BB962C8B-B14F-4D97-AF65-F5344CB8AC3E}">
        <p14:creationId xmlns:p14="http://schemas.microsoft.com/office/powerpoint/2010/main" val="210962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139"/>
          </a:xfrm>
        </p:spPr>
        <p:txBody>
          <a:bodyPr/>
          <a:lstStyle/>
          <a:p>
            <a:r>
              <a:rPr lang="en-US" b="1"/>
              <a:t>Access </a:t>
            </a:r>
            <a:r>
              <a:rPr lang="en-US" b="1" smtClean="0"/>
              <a:t>Modifiers</a:t>
            </a:r>
            <a:endParaRPr lang="en-US"/>
          </a:p>
        </p:txBody>
      </p:sp>
      <p:sp>
        <p:nvSpPr>
          <p:cNvPr id="3" name="Content Placeholder 2"/>
          <p:cNvSpPr>
            <a:spLocks noGrp="1"/>
          </p:cNvSpPr>
          <p:nvPr>
            <p:ph idx="1"/>
          </p:nvPr>
        </p:nvSpPr>
        <p:spPr>
          <a:xfrm>
            <a:off x="875201" y="1378004"/>
            <a:ext cx="8946541" cy="4195481"/>
          </a:xfrm>
        </p:spPr>
        <p:txBody>
          <a:bodyPr/>
          <a:lstStyle/>
          <a:p>
            <a:r>
              <a:rPr lang="en-US" dirty="0"/>
              <a:t>The first (left-most) modifier used lets you control what other classes have access to a member field. For the moment, consider only </a:t>
            </a:r>
            <a:r>
              <a:rPr lang="en-US" dirty="0">
                <a:solidFill>
                  <a:srgbClr val="FFFF00"/>
                </a:solidFill>
              </a:rPr>
              <a:t>public</a:t>
            </a:r>
            <a:r>
              <a:rPr lang="en-US" dirty="0"/>
              <a:t> and </a:t>
            </a:r>
            <a:r>
              <a:rPr lang="en-US" dirty="0">
                <a:solidFill>
                  <a:srgbClr val="FFFF00"/>
                </a:solidFill>
              </a:rPr>
              <a:t>private</a:t>
            </a:r>
            <a:r>
              <a:rPr lang="en-US" dirty="0"/>
              <a:t>. Other access modifiers will be discussed later</a:t>
            </a:r>
            <a:r>
              <a:rPr lang="en-US" dirty="0" smtClean="0"/>
              <a:t>.</a:t>
            </a:r>
          </a:p>
          <a:p>
            <a:r>
              <a:rPr lang="en-US" dirty="0">
                <a:solidFill>
                  <a:srgbClr val="FFFF00"/>
                </a:solidFill>
              </a:rPr>
              <a:t>public</a:t>
            </a:r>
            <a:r>
              <a:rPr lang="en-US" dirty="0"/>
              <a:t> modifier—the field is accessible from all classes.</a:t>
            </a:r>
          </a:p>
          <a:p>
            <a:r>
              <a:rPr lang="en-US" dirty="0">
                <a:solidFill>
                  <a:srgbClr val="FFFF00"/>
                </a:solidFill>
              </a:rPr>
              <a:t>private</a:t>
            </a:r>
            <a:r>
              <a:rPr lang="en-US" dirty="0"/>
              <a:t> modifier—the field is accessible only within its own class.</a:t>
            </a:r>
          </a:p>
          <a:p>
            <a:r>
              <a:rPr lang="en-US" dirty="0"/>
              <a:t>In the spirit of </a:t>
            </a:r>
            <a:r>
              <a:rPr lang="en-US" dirty="0">
                <a:solidFill>
                  <a:srgbClr val="FFFF00"/>
                </a:solidFill>
              </a:rPr>
              <a:t>encapsulation</a:t>
            </a:r>
            <a:r>
              <a:rPr lang="en-US" dirty="0"/>
              <a:t>, it is common to make fields private. This means that they can only be </a:t>
            </a:r>
            <a:r>
              <a:rPr lang="en-US" i="1" dirty="0"/>
              <a:t>directly</a:t>
            </a:r>
            <a:r>
              <a:rPr lang="en-US" dirty="0"/>
              <a:t> accessed from the Bicycle class. We still need access to these values, however. This can be done </a:t>
            </a:r>
            <a:r>
              <a:rPr lang="en-US" i="1" dirty="0"/>
              <a:t>indirectly</a:t>
            </a:r>
            <a:r>
              <a:rPr lang="en-US" dirty="0"/>
              <a:t> by adding public methods that obtain the field values for us:</a:t>
            </a:r>
            <a:endParaRPr lang="en-US" dirty="0"/>
          </a:p>
        </p:txBody>
      </p:sp>
    </p:spTree>
    <p:extLst>
      <p:ext uri="{BB962C8B-B14F-4D97-AF65-F5344CB8AC3E}">
        <p14:creationId xmlns:p14="http://schemas.microsoft.com/office/powerpoint/2010/main" val="1847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058" y="38054"/>
            <a:ext cx="13030200" cy="7201972"/>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public class Bicycle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cadence;</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gear;</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speed;</a:t>
            </a:r>
            <a:endParaRPr lang="en-GB" sz="14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Calibri" charset="0"/>
                <a:ea typeface="Calibri" charset="0"/>
                <a:cs typeface="Times New Roman" charset="0"/>
              </a:rPr>
              <a:t> </a:t>
            </a:r>
            <a:r>
              <a:rPr lang="en-GB" sz="1400" dirty="0" smtClean="0">
                <a:latin typeface="Calibri" charset="0"/>
                <a:ea typeface="Calibri" charset="0"/>
                <a:cs typeface="Times New Roman" charset="0"/>
              </a:rPr>
              <a:t>         </a:t>
            </a:r>
            <a:r>
              <a:rPr lang="en-GB" sz="1400" dirty="0" smtClean="0">
                <a:effectLst/>
                <a:latin typeface="Courier New" charset="0"/>
                <a:ea typeface="Calibri" charset="0"/>
                <a:cs typeface="Times New Roman" charset="0"/>
              </a:rPr>
              <a:t>public Bicycle(</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startCadence</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startSpeed</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startGear</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gear = </a:t>
            </a:r>
            <a:r>
              <a:rPr lang="en-GB" sz="1400" dirty="0" err="1" smtClean="0">
                <a:effectLst/>
                <a:latin typeface="Courier New" charset="0"/>
                <a:ea typeface="Calibri" charset="0"/>
                <a:cs typeface="Times New Roman" charset="0"/>
              </a:rPr>
              <a:t>startGear</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cadence = </a:t>
            </a:r>
            <a:r>
              <a:rPr lang="en-GB" sz="1400" dirty="0" err="1" smtClean="0">
                <a:effectLst/>
                <a:latin typeface="Courier New" charset="0"/>
                <a:ea typeface="Calibri" charset="0"/>
                <a:cs typeface="Times New Roman" charset="0"/>
              </a:rPr>
              <a:t>startCadence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a:t>
            </a:r>
            <a:r>
              <a:rPr lang="en-GB" sz="1400" dirty="0" err="1" smtClean="0">
                <a:effectLst/>
                <a:latin typeface="Courier New" charset="0"/>
                <a:ea typeface="Calibri" charset="0"/>
                <a:cs typeface="Times New Roman" charset="0"/>
              </a:rPr>
              <a:t>startSpeed</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getCadence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cadence;</a:t>
            </a:r>
            <a:endParaRPr lang="en-GB" sz="14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alibri" charset="0"/>
                <a:ea typeface="Calibri" charset="0"/>
                <a:cs typeface="Times New Roman" charset="0"/>
              </a:rPr>
              <a:t>	</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setCadence</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cadence =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getGear</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gear;</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setGear</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gear =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getSpeed</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speed;</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applyBrake</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decrement)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decrement;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speedUp</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increment)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increment;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pPr>
            <a:r>
              <a:rPr lang="en-GB" sz="1400" dirty="0" smtClean="0">
                <a:effectLst/>
                <a:latin typeface="Calibri" charset="0"/>
                <a:ea typeface="Calibri" charset="0"/>
                <a:cs typeface="Times New Roman" charset="0"/>
              </a:rPr>
              <a:t> </a:t>
            </a:r>
            <a:endParaRPr lang="en-GB"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198698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7" y="191461"/>
            <a:ext cx="2514600" cy="940653"/>
          </a:xfrm>
        </p:spPr>
        <p:txBody>
          <a:bodyPr/>
          <a:lstStyle/>
          <a:p>
            <a:r>
              <a:rPr lang="en-US" b="1" dirty="0"/>
              <a:t>Types</a:t>
            </a:r>
            <a:br>
              <a:rPr lang="en-US" b="1" dirty="0"/>
            </a:br>
            <a:endParaRPr lang="en-US" dirty="0"/>
          </a:p>
        </p:txBody>
      </p:sp>
      <p:sp>
        <p:nvSpPr>
          <p:cNvPr id="3" name="Content Placeholder 2"/>
          <p:cNvSpPr>
            <a:spLocks noGrp="1"/>
          </p:cNvSpPr>
          <p:nvPr>
            <p:ph idx="1"/>
          </p:nvPr>
        </p:nvSpPr>
        <p:spPr>
          <a:xfrm>
            <a:off x="163286" y="1486861"/>
            <a:ext cx="11691256" cy="4162825"/>
          </a:xfrm>
        </p:spPr>
        <p:txBody>
          <a:bodyPr/>
          <a:lstStyle/>
          <a:p>
            <a:r>
              <a:rPr lang="en-US" dirty="0"/>
              <a:t>All variables must have a type. You can use primitive types such as </a:t>
            </a:r>
            <a:r>
              <a:rPr lang="en-US" dirty="0" err="1"/>
              <a:t>int</a:t>
            </a:r>
            <a:r>
              <a:rPr lang="en-US" dirty="0"/>
              <a:t>, </a:t>
            </a:r>
            <a:r>
              <a:rPr lang="en-US" dirty="0"/>
              <a:t>float</a:t>
            </a:r>
            <a:r>
              <a:rPr lang="en-US" dirty="0"/>
              <a:t>, </a:t>
            </a:r>
            <a:r>
              <a:rPr lang="en-US" dirty="0" err="1"/>
              <a:t>boolean</a:t>
            </a:r>
            <a:r>
              <a:rPr lang="en-US" dirty="0"/>
              <a:t>, etc. Or you can use reference types, such as strings, arrays, or objects.</a:t>
            </a:r>
            <a:endParaRPr lang="en-US" dirty="0"/>
          </a:p>
        </p:txBody>
      </p:sp>
    </p:spTree>
    <p:extLst>
      <p:ext uri="{BB962C8B-B14F-4D97-AF65-F5344CB8AC3E}">
        <p14:creationId xmlns:p14="http://schemas.microsoft.com/office/powerpoint/2010/main" val="143309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Methods</a:t>
            </a:r>
            <a:br>
              <a:rPr lang="en-US" b="1" dirty="0" smtClean="0"/>
            </a:br>
            <a:endParaRPr lang="en-US" dirty="0"/>
          </a:p>
        </p:txBody>
      </p:sp>
      <p:sp>
        <p:nvSpPr>
          <p:cNvPr id="3" name="Content Placeholder 2"/>
          <p:cNvSpPr>
            <a:spLocks noGrp="1"/>
          </p:cNvSpPr>
          <p:nvPr>
            <p:ph idx="1"/>
          </p:nvPr>
        </p:nvSpPr>
        <p:spPr>
          <a:xfrm>
            <a:off x="734179" y="1371814"/>
            <a:ext cx="8946541" cy="3691628"/>
          </a:xfrm>
        </p:spPr>
        <p:txBody>
          <a:bodyPr>
            <a:normAutofit fontScale="62500" lnSpcReduction="20000"/>
          </a:bodyPr>
          <a:lstStyle/>
          <a:p>
            <a:r>
              <a:rPr lang="en-US" dirty="0"/>
              <a:t>Method is a set of statements to perform an operation</a:t>
            </a:r>
            <a:r>
              <a:rPr lang="en-US" dirty="0" smtClean="0"/>
              <a:t>,</a:t>
            </a:r>
          </a:p>
          <a:p>
            <a:r>
              <a:rPr lang="en-US" dirty="0"/>
              <a:t>In Java we use methods for code </a:t>
            </a:r>
            <a:r>
              <a:rPr lang="en-US" dirty="0" smtClean="0"/>
              <a:t>reusability</a:t>
            </a:r>
          </a:p>
          <a:p>
            <a:r>
              <a:rPr lang="en-US" dirty="0"/>
              <a:t>Whenever we want perform same operations multiple times then we use methods, using methods we can reduce the code size</a:t>
            </a:r>
            <a:r>
              <a:rPr lang="en-US" dirty="0" smtClean="0"/>
              <a:t>.</a:t>
            </a:r>
          </a:p>
          <a:p>
            <a:r>
              <a:rPr lang="en-US" dirty="0"/>
              <a:t>Basically we have two types of methods in java</a:t>
            </a:r>
            <a:r>
              <a:rPr lang="en-US" dirty="0" smtClean="0"/>
              <a:t>.</a:t>
            </a:r>
          </a:p>
          <a:p>
            <a:endParaRPr lang="en-US" dirty="0"/>
          </a:p>
          <a:p>
            <a:r>
              <a:rPr lang="en-US" dirty="0" err="1"/>
              <a:t>i</a:t>
            </a:r>
            <a:r>
              <a:rPr lang="en-US" dirty="0"/>
              <a:t>) Built in </a:t>
            </a:r>
            <a:r>
              <a:rPr lang="en-US" dirty="0" smtClean="0"/>
              <a:t>methods</a:t>
            </a:r>
          </a:p>
          <a:p>
            <a:pPr lvl="1"/>
            <a:r>
              <a:rPr lang="en-US" dirty="0" err="1" smtClean="0"/>
              <a:t>System.out.print</a:t>
            </a:r>
            <a:r>
              <a:rPr lang="en-US" dirty="0" smtClean="0"/>
              <a:t>()</a:t>
            </a:r>
          </a:p>
          <a:p>
            <a:pPr lvl="1"/>
            <a:r>
              <a:rPr lang="en-US" dirty="0" err="1" smtClean="0"/>
              <a:t>System.out.println</a:t>
            </a:r>
            <a:r>
              <a:rPr lang="en-US" dirty="0" smtClean="0"/>
              <a:t>()</a:t>
            </a:r>
          </a:p>
          <a:p>
            <a:pPr lvl="1"/>
            <a:r>
              <a:rPr lang="en-US" dirty="0" smtClean="0"/>
              <a:t>String methods</a:t>
            </a:r>
          </a:p>
          <a:p>
            <a:pPr lvl="1"/>
            <a:r>
              <a:rPr lang="en-US" dirty="0" smtClean="0"/>
              <a:t>Character methods</a:t>
            </a:r>
          </a:p>
          <a:p>
            <a:pPr lvl="1"/>
            <a:r>
              <a:rPr lang="en-US" dirty="0" smtClean="0"/>
              <a:t>Number methods</a:t>
            </a:r>
          </a:p>
          <a:p>
            <a:pPr lvl="1"/>
            <a:r>
              <a:rPr lang="en-US" dirty="0" smtClean="0"/>
              <a:t>Arrays methods</a:t>
            </a:r>
            <a:endParaRPr lang="en-US" dirty="0"/>
          </a:p>
          <a:p>
            <a:r>
              <a:rPr lang="en-US" dirty="0"/>
              <a:t>ii) User defined methods.</a:t>
            </a:r>
          </a:p>
          <a:p>
            <a:endParaRPr lang="en-US" dirty="0"/>
          </a:p>
        </p:txBody>
      </p:sp>
      <p:sp>
        <p:nvSpPr>
          <p:cNvPr id="4" name="Rectangle 3"/>
          <p:cNvSpPr/>
          <p:nvPr/>
        </p:nvSpPr>
        <p:spPr>
          <a:xfrm>
            <a:off x="646111" y="5243874"/>
            <a:ext cx="10689772" cy="1477328"/>
          </a:xfrm>
          <a:prstGeom prst="rect">
            <a:avLst/>
          </a:prstGeom>
        </p:spPr>
        <p:txBody>
          <a:bodyPr wrap="square">
            <a:spAutoFit/>
          </a:bodyPr>
          <a:lstStyle/>
          <a:p>
            <a:pPr>
              <a:spcAft>
                <a:spcPts val="0"/>
              </a:spcAft>
            </a:pPr>
            <a:r>
              <a:rPr lang="en-GB" dirty="0">
                <a:latin typeface="Arial" charset="0"/>
                <a:ea typeface="Calibri" charset="0"/>
                <a:cs typeface="Times New Roman" charset="0"/>
              </a:rPr>
              <a:t>E</a:t>
            </a:r>
            <a:r>
              <a:rPr lang="en-GB" dirty="0" smtClean="0">
                <a:effectLst/>
                <a:latin typeface="Arial" charset="0"/>
                <a:ea typeface="Calibri" charset="0"/>
                <a:cs typeface="Times New Roman" charset="0"/>
              </a:rPr>
              <a:t>xample of a typical method declaration:</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double </a:t>
            </a:r>
            <a:r>
              <a:rPr lang="en-GB" dirty="0" err="1" smtClean="0">
                <a:effectLst/>
                <a:latin typeface="Courier New" charset="0"/>
                <a:ea typeface="Calibri" charset="0"/>
                <a:cs typeface="Times New Roman" charset="0"/>
              </a:rPr>
              <a:t>calculateAnswer</a:t>
            </a:r>
            <a:r>
              <a:rPr lang="en-GB" dirty="0" smtClean="0">
                <a:effectLst/>
                <a:latin typeface="Courier New" charset="0"/>
                <a:ea typeface="Calibri" charset="0"/>
                <a:cs typeface="Times New Roman" charset="0"/>
              </a:rPr>
              <a:t>(double </a:t>
            </a:r>
            <a:r>
              <a:rPr lang="en-GB" dirty="0" err="1" smtClean="0">
                <a:effectLst/>
                <a:latin typeface="Courier New" charset="0"/>
                <a:ea typeface="Calibri" charset="0"/>
                <a:cs typeface="Times New Roman" charset="0"/>
              </a:rPr>
              <a:t>wingSpan</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numberOfEngines</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length, double </a:t>
            </a:r>
            <a:r>
              <a:rPr lang="en-GB" dirty="0" err="1" smtClean="0">
                <a:effectLst/>
                <a:latin typeface="Courier New" charset="0"/>
                <a:ea typeface="Calibri" charset="0"/>
                <a:cs typeface="Times New Roman" charset="0"/>
              </a:rPr>
              <a:t>grossTons</a:t>
            </a:r>
            <a:r>
              <a:rPr lang="en-GB"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 the calculation here</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166712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627" y="376518"/>
            <a:ext cx="11600316" cy="6067825"/>
          </a:xfrm>
        </p:spPr>
        <p:txBody>
          <a:bodyPr>
            <a:normAutofit/>
          </a:bodyPr>
          <a:lstStyle/>
          <a:p>
            <a:r>
              <a:rPr lang="en-US" dirty="0"/>
              <a:t>More generally, method declarations have six components, in order:</a:t>
            </a:r>
          </a:p>
          <a:p>
            <a:r>
              <a:rPr lang="en-US" dirty="0"/>
              <a:t>Modifiers—such as public, private, and others you will learn about later.</a:t>
            </a:r>
          </a:p>
          <a:p>
            <a:r>
              <a:rPr lang="en-US" dirty="0"/>
              <a:t>The return type—the data type of the value returned by the method, or void if the method does not return a value.</a:t>
            </a:r>
          </a:p>
          <a:p>
            <a:r>
              <a:rPr lang="en-US" dirty="0"/>
              <a:t>The method name—the rules for field names apply to method names as well, but the convention is a little different.</a:t>
            </a:r>
          </a:p>
          <a:p>
            <a:r>
              <a:rPr lang="en-US" dirty="0"/>
              <a:t>The parameter list in parenthesis—a comma-delimited list of input parameters, preceded by their data types, enclosed by parentheses, (). If there are no parameters, you must use empty parentheses.</a:t>
            </a:r>
          </a:p>
          <a:p>
            <a:r>
              <a:rPr lang="en-US" dirty="0"/>
              <a:t>An exception list—to be discussed later.</a:t>
            </a:r>
          </a:p>
          <a:p>
            <a:r>
              <a:rPr lang="en-US" dirty="0"/>
              <a:t>The method body, enclosed between braces—the method's code, including the declaration of local variables, goes here.</a:t>
            </a:r>
          </a:p>
          <a:p>
            <a:endParaRPr lang="en-US" dirty="0"/>
          </a:p>
        </p:txBody>
      </p:sp>
    </p:spTree>
    <p:extLst>
      <p:ext uri="{BB962C8B-B14F-4D97-AF65-F5344CB8AC3E}">
        <p14:creationId xmlns:p14="http://schemas.microsoft.com/office/powerpoint/2010/main" val="74376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1223</Words>
  <Application>Microsoft Macintosh PowerPoint</Application>
  <PresentationFormat>Widescreen</PresentationFormat>
  <Paragraphs>300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Century Gothic</vt:lpstr>
      <vt:lpstr>Courier New</vt:lpstr>
      <vt:lpstr>Monaco</vt:lpstr>
      <vt:lpstr>Times New Roman</vt:lpstr>
      <vt:lpstr>Wingdings 3</vt:lpstr>
      <vt:lpstr>Arial</vt:lpstr>
      <vt:lpstr>Ion</vt:lpstr>
      <vt:lpstr>Questions and Exercises: Control Flow Statements.</vt:lpstr>
      <vt:lpstr>PowerPoint Presentation</vt:lpstr>
      <vt:lpstr>Classes</vt:lpstr>
      <vt:lpstr>Declaring Member Variables</vt:lpstr>
      <vt:lpstr>Access Modifiers</vt:lpstr>
      <vt:lpstr>PowerPoint Presentation</vt:lpstr>
      <vt:lpstr>Types </vt:lpstr>
      <vt:lpstr>Defining Methods </vt:lpstr>
      <vt:lpstr>PowerPoint Presentation</vt:lpstr>
      <vt:lpstr>PowerPoint Presentation</vt:lpstr>
      <vt:lpstr>PowerPoint Presentation</vt:lpstr>
      <vt:lpstr>PowerPoint Presentation</vt:lpstr>
      <vt:lpstr>PowerPoint Presentation</vt:lpstr>
      <vt:lpstr>Providing Constructors for Your Classes </vt:lpstr>
      <vt:lpstr>PowerPoint Presentation</vt:lpstr>
      <vt:lpstr>PowerPoint Presentation</vt:lpstr>
      <vt:lpstr>Passing Information to a Method or a Constructor</vt:lpstr>
      <vt:lpstr>Creating Objects</vt:lpstr>
      <vt:lpstr>Declaring a Variable to Refer to an Object </vt:lpstr>
      <vt:lpstr>Instantiating a Class</vt:lpstr>
      <vt:lpstr>PowerPoint Presentation</vt:lpstr>
      <vt:lpstr>Initializing an Object</vt:lpstr>
      <vt:lpstr>PowerPoint Presentation</vt:lpstr>
      <vt:lpstr>PowerPoint Presentation</vt:lpstr>
      <vt:lpstr>Using Objects </vt:lpstr>
      <vt:lpstr>Calling an Object's Methods </vt:lpstr>
      <vt:lpstr>The Garbage Collector </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and Exercises: Control Flow Statements.</dc:title>
  <dc:creator>Sekhar Pasem</dc:creator>
  <cp:lastModifiedBy>Sekhar Pasem</cp:lastModifiedBy>
  <cp:revision>12</cp:revision>
  <dcterms:created xsi:type="dcterms:W3CDTF">2018-11-04T14:00:22Z</dcterms:created>
  <dcterms:modified xsi:type="dcterms:W3CDTF">2018-11-04T15:42:30Z</dcterms:modified>
</cp:coreProperties>
</file>