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7"/>
    <p:restoredTop sz="94694"/>
  </p:normalViewPr>
  <p:slideViewPr>
    <p:cSldViewPr snapToGrid="0" snapToObjects="1">
      <p:cViewPr varScale="1">
        <p:scale>
          <a:sx n="129" d="100"/>
          <a:sy n="129" d="100"/>
        </p:scale>
        <p:origin x="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7CDB663-592D-6E40-8FFB-8027B99082E9}"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10E56-7BC0-DF43-A68F-A3E3A2F6D4D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DB663-592D-6E40-8FFB-8027B99082E9}"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DB663-592D-6E40-8FFB-8027B99082E9}"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DB663-592D-6E40-8FFB-8027B99082E9}"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CDB663-592D-6E40-8FFB-8027B99082E9}"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10E56-7BC0-DF43-A68F-A3E3A2F6D4D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CDB663-592D-6E40-8FFB-8027B99082E9}" type="datetimeFigureOut">
              <a:rPr lang="en-US" smtClean="0"/>
              <a:t>12/6/18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CDB663-592D-6E40-8FFB-8027B99082E9}"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10E56-7BC0-DF43-A68F-A3E3A2F6D4D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DB663-592D-6E40-8FFB-8027B99082E9}" type="datetimeFigureOut">
              <a:rPr lang="en-US" smtClean="0"/>
              <a:t>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DB663-592D-6E40-8FFB-8027B99082E9}" type="datetimeFigureOut">
              <a:rPr lang="en-US" smtClean="0"/>
              <a:t>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97CDB663-592D-6E40-8FFB-8027B99082E9}" type="datetimeFigureOut">
              <a:rPr lang="en-US" smtClean="0"/>
              <a:t>12/6/18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7CDB663-592D-6E40-8FFB-8027B99082E9}" type="datetimeFigureOut">
              <a:rPr lang="en-US" smtClean="0"/>
              <a:t>12/6/18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F310E56-7BC0-DF43-A68F-A3E3A2F6D4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7CDB663-592D-6E40-8FFB-8027B99082E9}" type="datetimeFigureOut">
              <a:rPr lang="en-US" smtClean="0"/>
              <a:t>12/6/18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F310E56-7BC0-DF43-A68F-A3E3A2F6D4DA}" type="slidenum">
              <a:rPr lang="en-US" smtClean="0"/>
              <a:t>‹#›</a:t>
            </a:fld>
            <a:endParaRPr lang="en-US"/>
          </a:p>
        </p:txBody>
      </p:sp>
    </p:spTree>
    <p:extLst>
      <p:ext uri="{BB962C8B-B14F-4D97-AF65-F5344CB8AC3E}">
        <p14:creationId xmlns:p14="http://schemas.microsoft.com/office/powerpoint/2010/main" val="1830871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mysql.com/doc/refman/8.0/en/selec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ev.mysql.com/doc/refman/8.0/en/comparison-operators.html#operator_is-null" TargetMode="External"/><Relationship Id="rId4" Type="http://schemas.openxmlformats.org/officeDocument/2006/relationships/hyperlink" Target="https://dev.mysql.com/doc/refman/8.0/en/comparison-operators.html#operator_is-not-null" TargetMode="External"/><Relationship Id="rId1" Type="http://schemas.openxmlformats.org/officeDocument/2006/relationships/slideLayout" Target="../slideLayouts/slideLayout2.xml"/><Relationship Id="rId2" Type="http://schemas.openxmlformats.org/officeDocument/2006/relationships/hyperlink" Target="https://dev.mysql.com/doc/refman/8.0/en/date-and-time-functions.html#function_timestampdif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ysql.com/support/supportedplatforms/database.html" TargetMode="External"/><Relationship Id="rId3" Type="http://schemas.openxmlformats.org/officeDocument/2006/relationships/hyperlink" Target="https://dev.mysql.com/downloads/install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Mysql</a:t>
            </a:r>
            <a:endParaRPr lang="en-US" dirty="0"/>
          </a:p>
        </p:txBody>
      </p:sp>
      <p:sp>
        <p:nvSpPr>
          <p:cNvPr id="3" name="Subtitle 2"/>
          <p:cNvSpPr>
            <a:spLocks noGrp="1"/>
          </p:cNvSpPr>
          <p:nvPr>
            <p:ph type="subTitle" idx="1"/>
          </p:nvPr>
        </p:nvSpPr>
        <p:spPr/>
        <p:txBody>
          <a:bodyPr/>
          <a:lstStyle/>
          <a:p>
            <a:r>
              <a:rPr lang="en-US" dirty="0" smtClean="0"/>
              <a:t>Lets work with databases</a:t>
            </a:r>
            <a:endParaRPr lang="en-US" dirty="0"/>
          </a:p>
        </p:txBody>
      </p:sp>
    </p:spTree>
    <p:extLst>
      <p:ext uri="{BB962C8B-B14F-4D97-AF65-F5344CB8AC3E}">
        <p14:creationId xmlns:p14="http://schemas.microsoft.com/office/powerpoint/2010/main" val="89085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843" y="164892"/>
            <a:ext cx="11827239" cy="2323475"/>
          </a:xfrm>
        </p:spPr>
        <p:txBody>
          <a:bodyPr/>
          <a:lstStyle/>
          <a:p>
            <a:r>
              <a:rPr lang="en-US" dirty="0" smtClean="0"/>
              <a:t>Note: You </a:t>
            </a:r>
            <a:r>
              <a:rPr lang="en-US" dirty="0"/>
              <a:t>can see at any time which database is currently selected using SELECT DATABASE</a:t>
            </a:r>
            <a:r>
              <a:rPr lang="en-US" dirty="0" smtClean="0"/>
              <a:t>().</a:t>
            </a:r>
          </a:p>
          <a:p>
            <a:endParaRPr lang="en-US" dirty="0"/>
          </a:p>
          <a:p>
            <a:r>
              <a:rPr lang="en-US" sz="2800" dirty="0"/>
              <a:t>Creating a </a:t>
            </a:r>
            <a:r>
              <a:rPr lang="en-US" sz="2800" dirty="0" smtClean="0"/>
              <a:t>Table:</a:t>
            </a:r>
          </a:p>
          <a:p>
            <a:r>
              <a:rPr lang="en-US" dirty="0"/>
              <a:t>Creating the database is the easy part, but at this point it is empty, as SHOW TABLES tells you</a:t>
            </a:r>
            <a:r>
              <a:rPr lang="en-US" dirty="0" smtClean="0"/>
              <a:t>:</a:t>
            </a:r>
            <a:endParaRPr lang="en-US" dirty="0"/>
          </a:p>
          <a:p>
            <a:r>
              <a:rPr lang="en-US" dirty="0" err="1"/>
              <a:t>mysql</a:t>
            </a:r>
            <a:r>
              <a:rPr lang="en-US" dirty="0"/>
              <a:t>&gt; SHOW TABLES</a:t>
            </a:r>
            <a:r>
              <a:rPr lang="en-US" dirty="0" smtClean="0"/>
              <a:t>;</a:t>
            </a:r>
          </a:p>
          <a:p>
            <a:endParaRPr lang="en-US" dirty="0"/>
          </a:p>
        </p:txBody>
      </p:sp>
      <p:sp>
        <p:nvSpPr>
          <p:cNvPr id="4" name="Rectangle 3"/>
          <p:cNvSpPr/>
          <p:nvPr/>
        </p:nvSpPr>
        <p:spPr>
          <a:xfrm>
            <a:off x="404733" y="2517635"/>
            <a:ext cx="11362545" cy="646331"/>
          </a:xfrm>
          <a:prstGeom prst="rect">
            <a:avLst/>
          </a:prstGeom>
        </p:spPr>
        <p:txBody>
          <a:bodyPr wrap="square">
            <a:spAutoFit/>
          </a:bodyPr>
          <a:lstStyle/>
          <a:p>
            <a:r>
              <a:rPr lang="en-US" dirty="0" err="1"/>
              <a:t>mysql</a:t>
            </a:r>
            <a:r>
              <a:rPr lang="en-US" dirty="0"/>
              <a:t>&gt; CREATE TABLE pet (name VARCHAR(20), owner VARCHAR(20), </a:t>
            </a:r>
            <a:endParaRPr lang="en-US" dirty="0" smtClean="0"/>
          </a:p>
          <a:p>
            <a:r>
              <a:rPr lang="en-US" dirty="0" smtClean="0"/>
              <a:t>-&gt; </a:t>
            </a:r>
            <a:r>
              <a:rPr lang="en-US" dirty="0"/>
              <a:t>species VARCHAR(20), </a:t>
            </a:r>
            <a:r>
              <a:rPr lang="en-US" dirty="0" smtClean="0"/>
              <a:t>gender CHAR(1</a:t>
            </a:r>
            <a:r>
              <a:rPr lang="en-US" dirty="0"/>
              <a:t>), birth DATE, death DATE);</a:t>
            </a:r>
          </a:p>
        </p:txBody>
      </p:sp>
      <p:sp>
        <p:nvSpPr>
          <p:cNvPr id="5" name="Rectangle 4"/>
          <p:cNvSpPr/>
          <p:nvPr/>
        </p:nvSpPr>
        <p:spPr>
          <a:xfrm>
            <a:off x="404733" y="3568700"/>
            <a:ext cx="11512447" cy="2031325"/>
          </a:xfrm>
          <a:prstGeom prst="rect">
            <a:avLst/>
          </a:prstGeom>
        </p:spPr>
        <p:txBody>
          <a:bodyPr wrap="square">
            <a:spAutoFit/>
          </a:bodyPr>
          <a:lstStyle/>
          <a:p>
            <a:r>
              <a:rPr lang="en-US" dirty="0"/>
              <a:t>VARCHAR is a good choice for the name, owner, and species columns because the column values vary in length. </a:t>
            </a:r>
            <a:endParaRPr lang="en-US" dirty="0" smtClean="0"/>
          </a:p>
          <a:p>
            <a:r>
              <a:rPr lang="en-US" dirty="0" smtClean="0"/>
              <a:t>The </a:t>
            </a:r>
            <a:r>
              <a:rPr lang="en-US" dirty="0"/>
              <a:t>lengths in those column definitions need not all be the same, and need not be 20. </a:t>
            </a:r>
            <a:endParaRPr lang="en-US" dirty="0" smtClean="0"/>
          </a:p>
          <a:p>
            <a:r>
              <a:rPr lang="en-US" dirty="0" smtClean="0"/>
              <a:t>You </a:t>
            </a:r>
            <a:r>
              <a:rPr lang="en-US" dirty="0"/>
              <a:t>can normally pick any length from 1 to 65535, whatever seems most reasonable to you. </a:t>
            </a:r>
            <a:endParaRPr lang="en-US" dirty="0" smtClean="0"/>
          </a:p>
          <a:p>
            <a:r>
              <a:rPr lang="en-US" dirty="0" smtClean="0"/>
              <a:t>If </a:t>
            </a:r>
            <a:r>
              <a:rPr lang="en-US" dirty="0"/>
              <a:t>you make a poor choice and it turns out later that you need a longer field, MySQL provides an ALTER TABLE statement. Several types of values can be chosen to represent sex in animal records, such as 'm' and 'f', or perhaps 'male' and 'female'. It is simplest to use the single characters 'm' and 'f'. The use of the DATE data type for the birth and death columns is a fairly obvious choice. Once you have created a table, SHOW TABLES should produce some output:</a:t>
            </a:r>
          </a:p>
        </p:txBody>
      </p:sp>
      <p:sp>
        <p:nvSpPr>
          <p:cNvPr id="6" name="Rectangle 5"/>
          <p:cNvSpPr/>
          <p:nvPr/>
        </p:nvSpPr>
        <p:spPr>
          <a:xfrm>
            <a:off x="404733" y="5820093"/>
            <a:ext cx="2428550" cy="369332"/>
          </a:xfrm>
          <a:prstGeom prst="rect">
            <a:avLst/>
          </a:prstGeom>
        </p:spPr>
        <p:txBody>
          <a:bodyPr wrap="none">
            <a:spAutoFit/>
          </a:bodyPr>
          <a:lstStyle/>
          <a:p>
            <a:r>
              <a:rPr lang="en-US" dirty="0" err="1" smtClean="0"/>
              <a:t>mysql</a:t>
            </a:r>
            <a:r>
              <a:rPr lang="en-US" dirty="0" smtClean="0"/>
              <a:t>&gt; SHOW </a:t>
            </a:r>
            <a:r>
              <a:rPr lang="en-US" dirty="0"/>
              <a:t>TABLES;</a:t>
            </a:r>
          </a:p>
        </p:txBody>
      </p:sp>
    </p:spTree>
    <p:extLst>
      <p:ext uri="{BB962C8B-B14F-4D97-AF65-F5344CB8AC3E}">
        <p14:creationId xmlns:p14="http://schemas.microsoft.com/office/powerpoint/2010/main" val="1881599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803" y="329784"/>
            <a:ext cx="11542427" cy="6528216"/>
          </a:xfrm>
        </p:spPr>
        <p:txBody>
          <a:bodyPr>
            <a:normAutofit/>
          </a:bodyPr>
          <a:lstStyle/>
          <a:p>
            <a:r>
              <a:rPr lang="en-US" dirty="0"/>
              <a:t>To verify that your table was created the way you expected, use a DESCRIBE statement</a:t>
            </a:r>
            <a:r>
              <a:rPr lang="en-US" dirty="0" smtClean="0"/>
              <a:t>:</a:t>
            </a:r>
          </a:p>
          <a:p>
            <a:r>
              <a:rPr lang="en-US" dirty="0" err="1"/>
              <a:t>mysql</a:t>
            </a:r>
            <a:r>
              <a:rPr lang="en-US" dirty="0"/>
              <a:t>&gt; DESCRIBE pet</a:t>
            </a:r>
            <a:r>
              <a:rPr lang="en-US" dirty="0" smtClean="0"/>
              <a:t>;</a:t>
            </a:r>
          </a:p>
          <a:p>
            <a:r>
              <a:rPr lang="en-US" dirty="0"/>
              <a:t>You can use DESCRIBE any time, for example, if you forget the names of the columns in your table or what types they have</a:t>
            </a:r>
            <a:r>
              <a:rPr lang="en-US" dirty="0" smtClean="0"/>
              <a:t>.</a:t>
            </a:r>
          </a:p>
          <a:p>
            <a:r>
              <a:rPr lang="en-US" sz="3200" dirty="0"/>
              <a:t>Loading Data into a </a:t>
            </a:r>
            <a:r>
              <a:rPr lang="en-US" sz="3200" dirty="0" smtClean="0"/>
              <a:t>Table:</a:t>
            </a:r>
          </a:p>
          <a:p>
            <a:r>
              <a:rPr lang="en-US" dirty="0"/>
              <a:t>After creating your table, you need to populate it. The LOAD DATA and INSERT statements are useful for this</a:t>
            </a:r>
            <a:r>
              <a:rPr lang="en-US" dirty="0" smtClean="0"/>
              <a:t>.</a:t>
            </a:r>
          </a:p>
          <a:p>
            <a:r>
              <a:rPr lang="en-US" dirty="0"/>
              <a:t>Suppose that your pet records can be described as shown here. </a:t>
            </a:r>
            <a:r>
              <a:rPr lang="en-US" dirty="0">
                <a:solidFill>
                  <a:srgbClr val="FF0000"/>
                </a:solidFill>
              </a:rPr>
              <a:t>(Observe that MySQL expects dates in 'YYYY-MM-DD' format; this may be different from what you </a:t>
            </a:r>
            <a:r>
              <a:rPr lang="en-US" dirty="0" smtClean="0">
                <a:solidFill>
                  <a:srgbClr val="FF0000"/>
                </a:solidFill>
              </a:rPr>
              <a:t>are </a:t>
            </a:r>
            <a:r>
              <a:rPr lang="en-US" dirty="0">
                <a:solidFill>
                  <a:srgbClr val="FF0000"/>
                </a:solidFill>
              </a:rPr>
              <a:t>used to</a:t>
            </a:r>
            <a:r>
              <a:rPr lang="en-US" dirty="0" smtClean="0">
                <a:solidFill>
                  <a:srgbClr val="FF0000"/>
                </a:solidFill>
              </a:rPr>
              <a:t>.)</a:t>
            </a:r>
          </a:p>
          <a:p>
            <a:r>
              <a:rPr lang="en-US" dirty="0"/>
              <a:t>You could create a text file </a:t>
            </a:r>
            <a:r>
              <a:rPr lang="en-US" dirty="0" err="1">
                <a:solidFill>
                  <a:schemeClr val="accent1">
                    <a:lumMod val="75000"/>
                  </a:schemeClr>
                </a:solidFill>
              </a:rPr>
              <a:t>pet.txt</a:t>
            </a:r>
            <a:r>
              <a:rPr lang="en-US" dirty="0"/>
              <a:t> containing one record per line, with values separated by tabs, and given in the order in which the columns were listed in the CREATE TABLE statement. For missing values (such as unknown sexes or death dates for animals that are still living), you can use NULL values. To represent these in your text file, use \N (backslash, capital-N). For example, the record for Whistler the bird would look like this (where the whitespace between values is a single tab character</a:t>
            </a:r>
            <a:r>
              <a:rPr lang="en-US" dirty="0" smtClean="0"/>
              <a:t>):</a:t>
            </a:r>
          </a:p>
          <a:p>
            <a:r>
              <a:rPr lang="en-US" dirty="0"/>
              <a:t>To load the text file </a:t>
            </a:r>
            <a:r>
              <a:rPr lang="en-US" dirty="0" err="1"/>
              <a:t>pet.txt</a:t>
            </a:r>
            <a:r>
              <a:rPr lang="en-US" dirty="0"/>
              <a:t> into the pet table, use this statement</a:t>
            </a:r>
            <a:r>
              <a:rPr lang="en-US" dirty="0" smtClean="0"/>
              <a:t>:</a:t>
            </a:r>
          </a:p>
          <a:p>
            <a:r>
              <a:rPr lang="en-US" dirty="0" err="1" smtClean="0"/>
              <a:t>mysql</a:t>
            </a:r>
            <a:r>
              <a:rPr lang="en-US" dirty="0"/>
              <a:t>&gt; LOAD DATA LOCAL INFILE '/path/</a:t>
            </a:r>
            <a:r>
              <a:rPr lang="en-US" dirty="0" err="1"/>
              <a:t>pet.txt</a:t>
            </a:r>
            <a:r>
              <a:rPr lang="en-US" dirty="0"/>
              <a:t>' INTO TABLE pet</a:t>
            </a:r>
            <a:r>
              <a:rPr lang="en-US" dirty="0" smtClean="0"/>
              <a:t>;</a:t>
            </a:r>
          </a:p>
          <a:p>
            <a:r>
              <a:rPr lang="en-US" dirty="0"/>
              <a:t>If you created the file on Windows with an editor that uses \r\n as a line terminator, you should use this statement instead: </a:t>
            </a:r>
            <a:endParaRPr lang="en-US" dirty="0" smtClean="0"/>
          </a:p>
          <a:p>
            <a:r>
              <a:rPr lang="en-US" dirty="0" err="1" smtClean="0"/>
              <a:t>mysql</a:t>
            </a:r>
            <a:r>
              <a:rPr lang="en-US" dirty="0"/>
              <a:t>&gt; LOAD DATA LOCAL INFILE '/path/</a:t>
            </a:r>
            <a:r>
              <a:rPr lang="en-US" dirty="0" err="1"/>
              <a:t>pet.txt</a:t>
            </a:r>
            <a:r>
              <a:rPr lang="en-US" dirty="0"/>
              <a:t>' INTO TABLE pet </a:t>
            </a:r>
            <a:r>
              <a:rPr lang="en-US" dirty="0" smtClean="0"/>
              <a:t>LINES  TERMINATED </a:t>
            </a:r>
            <a:r>
              <a:rPr lang="en-US" dirty="0"/>
              <a:t>BY '\r\n';</a:t>
            </a:r>
            <a:endParaRPr lang="en-US" dirty="0">
              <a:solidFill>
                <a:srgbClr val="FF0000"/>
              </a:solidFill>
            </a:endParaRPr>
          </a:p>
        </p:txBody>
      </p:sp>
    </p:spTree>
    <p:extLst>
      <p:ext uri="{BB962C8B-B14F-4D97-AF65-F5344CB8AC3E}">
        <p14:creationId xmlns:p14="http://schemas.microsoft.com/office/powerpoint/2010/main" val="1375009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1" y="129210"/>
            <a:ext cx="11827565" cy="526774"/>
          </a:xfrm>
        </p:spPr>
        <p:txBody>
          <a:bodyPr/>
          <a:lstStyle/>
          <a:p>
            <a:r>
              <a:rPr lang="en-US" dirty="0"/>
              <a:t>The </a:t>
            </a:r>
            <a:r>
              <a:rPr lang="en-US" dirty="0">
                <a:hlinkClick r:id="rId2" tooltip="13.2.10 SELECT Syntax"/>
              </a:rPr>
              <a:t>SELECT</a:t>
            </a:r>
            <a:r>
              <a:rPr lang="en-US" dirty="0"/>
              <a:t> statement is used to pull information from a table. The general form of the statement is:</a:t>
            </a:r>
          </a:p>
        </p:txBody>
      </p:sp>
      <p:sp>
        <p:nvSpPr>
          <p:cNvPr id="4" name="Rectangle 3"/>
          <p:cNvSpPr/>
          <p:nvPr/>
        </p:nvSpPr>
        <p:spPr>
          <a:xfrm>
            <a:off x="443947" y="551479"/>
            <a:ext cx="10111409" cy="369332"/>
          </a:xfrm>
          <a:prstGeom prst="rect">
            <a:avLst/>
          </a:prstGeom>
        </p:spPr>
        <p:txBody>
          <a:bodyPr wrap="square">
            <a:spAutoFit/>
          </a:bodyPr>
          <a:lstStyle/>
          <a:p>
            <a:r>
              <a:rPr lang="en-US" dirty="0">
                <a:solidFill>
                  <a:srgbClr val="0077AA"/>
                </a:solidFill>
                <a:latin typeface="Liberation Mono" charset="0"/>
              </a:rPr>
              <a:t>SELECT</a:t>
            </a:r>
            <a:r>
              <a:rPr lang="en-US" dirty="0">
                <a:solidFill>
                  <a:srgbClr val="000000"/>
                </a:solidFill>
                <a:latin typeface="Liberation Mono" charset="0"/>
              </a:rPr>
              <a:t> </a:t>
            </a:r>
            <a:r>
              <a:rPr lang="en-US" i="1" dirty="0" err="1">
                <a:solidFill>
                  <a:srgbClr val="000000"/>
                </a:solidFill>
                <a:latin typeface="Liberation Mono" charset="0"/>
              </a:rPr>
              <a:t>what_to_select</a:t>
            </a:r>
            <a:r>
              <a:rPr lang="en-US" dirty="0">
                <a:solidFill>
                  <a:srgbClr val="000000"/>
                </a:solidFill>
                <a:latin typeface="Liberation Mono" charset="0"/>
              </a:rPr>
              <a:t> </a:t>
            </a:r>
            <a:r>
              <a:rPr lang="en-US" dirty="0">
                <a:solidFill>
                  <a:srgbClr val="0077AA"/>
                </a:solidFill>
                <a:latin typeface="Liberation Mono" charset="0"/>
              </a:rPr>
              <a:t>FROM</a:t>
            </a:r>
            <a:r>
              <a:rPr lang="en-US" dirty="0">
                <a:solidFill>
                  <a:srgbClr val="000000"/>
                </a:solidFill>
                <a:latin typeface="Liberation Mono" charset="0"/>
              </a:rPr>
              <a:t> </a:t>
            </a:r>
            <a:r>
              <a:rPr lang="en-US" i="1" dirty="0" err="1">
                <a:solidFill>
                  <a:srgbClr val="000000"/>
                </a:solidFill>
                <a:latin typeface="Liberation Mono" charset="0"/>
              </a:rPr>
              <a:t>which_table</a:t>
            </a:r>
            <a:r>
              <a:rPr lang="en-US" dirty="0">
                <a:solidFill>
                  <a:srgbClr val="000000"/>
                </a:solidFill>
                <a:latin typeface="Liberation Mono" charset="0"/>
              </a:rPr>
              <a:t> </a:t>
            </a:r>
            <a:r>
              <a:rPr lang="en-US" dirty="0">
                <a:solidFill>
                  <a:srgbClr val="0077AA"/>
                </a:solidFill>
                <a:latin typeface="Liberation Mono" charset="0"/>
              </a:rPr>
              <a:t>WHERE</a:t>
            </a:r>
            <a:r>
              <a:rPr lang="en-US" dirty="0">
                <a:solidFill>
                  <a:srgbClr val="000000"/>
                </a:solidFill>
                <a:latin typeface="Liberation Mono" charset="0"/>
              </a:rPr>
              <a:t> </a:t>
            </a:r>
            <a:r>
              <a:rPr lang="en-US" i="1" dirty="0" err="1">
                <a:solidFill>
                  <a:srgbClr val="000000"/>
                </a:solidFill>
                <a:latin typeface="Liberation Mono" charset="0"/>
              </a:rPr>
              <a:t>conditions_to_satisfy</a:t>
            </a:r>
            <a:r>
              <a:rPr lang="en-US" dirty="0">
                <a:solidFill>
                  <a:srgbClr val="999999"/>
                </a:solidFill>
                <a:latin typeface="Liberation Mono" charset="0"/>
              </a:rPr>
              <a:t>;</a:t>
            </a:r>
            <a:endParaRPr lang="en-US" dirty="0"/>
          </a:p>
        </p:txBody>
      </p:sp>
      <p:sp>
        <p:nvSpPr>
          <p:cNvPr id="5" name="Rectangle 4"/>
          <p:cNvSpPr/>
          <p:nvPr/>
        </p:nvSpPr>
        <p:spPr>
          <a:xfrm>
            <a:off x="443947" y="1078253"/>
            <a:ext cx="3140732" cy="369332"/>
          </a:xfrm>
          <a:prstGeom prst="rect">
            <a:avLst/>
          </a:prstGeom>
        </p:spPr>
        <p:txBody>
          <a:bodyPr wrap="none">
            <a:spAutoFit/>
          </a:bodyPr>
          <a:lstStyle/>
          <a:p>
            <a:pPr fontAlgn="base"/>
            <a:r>
              <a:rPr lang="en-US" b="1" dirty="0">
                <a:solidFill>
                  <a:srgbClr val="555555"/>
                </a:solidFill>
                <a:latin typeface="Open Sans" charset="0"/>
              </a:rPr>
              <a:t>Selecting All </a:t>
            </a:r>
            <a:r>
              <a:rPr lang="en-US" b="1" dirty="0" smtClean="0">
                <a:solidFill>
                  <a:srgbClr val="555555"/>
                </a:solidFill>
                <a:latin typeface="Open Sans" charset="0"/>
              </a:rPr>
              <a:t>Data (SELECT):</a:t>
            </a:r>
            <a:endParaRPr lang="en-US" b="1" i="0" dirty="0">
              <a:solidFill>
                <a:srgbClr val="555555"/>
              </a:solidFill>
              <a:effectLst/>
              <a:latin typeface="Open Sans" charset="0"/>
            </a:endParaRPr>
          </a:p>
        </p:txBody>
      </p:sp>
      <p:sp>
        <p:nvSpPr>
          <p:cNvPr id="6" name="Rectangle 5"/>
          <p:cNvSpPr/>
          <p:nvPr/>
        </p:nvSpPr>
        <p:spPr>
          <a:xfrm>
            <a:off x="443946" y="1605027"/>
            <a:ext cx="8541027" cy="830997"/>
          </a:xfrm>
          <a:prstGeom prst="rect">
            <a:avLst/>
          </a:prstGeom>
        </p:spPr>
        <p:txBody>
          <a:bodyPr wrap="square">
            <a:spAutoFit/>
          </a:bodyPr>
          <a:lstStyle/>
          <a:p>
            <a:r>
              <a:rPr lang="en-US" sz="1200" dirty="0">
                <a:solidFill>
                  <a:srgbClr val="555555"/>
                </a:solidFill>
                <a:latin typeface="Open Sans" charset="0"/>
              </a:rPr>
              <a:t>The simplest form of </a:t>
            </a:r>
            <a:r>
              <a:rPr lang="en-US" sz="1200" dirty="0">
                <a:solidFill>
                  <a:srgbClr val="0074A3"/>
                </a:solidFill>
                <a:latin typeface="Open Sans" charset="0"/>
                <a:hlinkClick r:id="rId2" tooltip="13.2.10 SELECT Syntax"/>
              </a:rPr>
              <a:t>SELECT</a:t>
            </a:r>
            <a:r>
              <a:rPr lang="en-US" sz="1200" dirty="0">
                <a:solidFill>
                  <a:srgbClr val="555555"/>
                </a:solidFill>
                <a:latin typeface="Open Sans" charset="0"/>
              </a:rPr>
              <a:t> retrieves everything from a table</a:t>
            </a:r>
            <a:r>
              <a:rPr lang="en-US" sz="1200" dirty="0" smtClean="0">
                <a:solidFill>
                  <a:srgbClr val="555555"/>
                </a:solidFill>
                <a:latin typeface="Open Sans" charset="0"/>
              </a:rPr>
              <a:t>:</a:t>
            </a:r>
          </a:p>
          <a:p>
            <a:endParaRPr lang="en-US" sz="1200" dirty="0" smtClean="0">
              <a:solidFill>
                <a:srgbClr val="555555"/>
              </a:solidFill>
              <a:latin typeface="Open Sans" charset="0"/>
            </a:endParaRPr>
          </a:p>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a:t>
            </a:r>
            <a:r>
              <a:rPr lang="en-US" sz="1200" dirty="0" smtClean="0">
                <a:solidFill>
                  <a:srgbClr val="999999"/>
                </a:solidFill>
                <a:latin typeface="Liberation Mono" charset="0"/>
              </a:rPr>
              <a:t>;</a:t>
            </a:r>
            <a:endParaRPr lang="en-US" sz="1200" dirty="0"/>
          </a:p>
          <a:p>
            <a:endParaRPr lang="en-US" sz="1200" dirty="0"/>
          </a:p>
        </p:txBody>
      </p:sp>
      <p:sp>
        <p:nvSpPr>
          <p:cNvPr id="9" name="Rectangle 8"/>
          <p:cNvSpPr/>
          <p:nvPr/>
        </p:nvSpPr>
        <p:spPr>
          <a:xfrm>
            <a:off x="443946" y="2402703"/>
            <a:ext cx="2809423" cy="369332"/>
          </a:xfrm>
          <a:prstGeom prst="rect">
            <a:avLst/>
          </a:prstGeom>
        </p:spPr>
        <p:txBody>
          <a:bodyPr wrap="none">
            <a:spAutoFit/>
          </a:bodyPr>
          <a:lstStyle/>
          <a:p>
            <a:pPr fontAlgn="base"/>
            <a:r>
              <a:rPr lang="en-US" b="1" dirty="0">
                <a:solidFill>
                  <a:srgbClr val="555555"/>
                </a:solidFill>
                <a:latin typeface="Open Sans" charset="0"/>
              </a:rPr>
              <a:t>Selecting Particular </a:t>
            </a:r>
            <a:r>
              <a:rPr lang="en-US" b="1" dirty="0" smtClean="0">
                <a:solidFill>
                  <a:srgbClr val="555555"/>
                </a:solidFill>
                <a:latin typeface="Open Sans" charset="0"/>
              </a:rPr>
              <a:t>Rows:</a:t>
            </a:r>
            <a:endParaRPr lang="en-US" b="1" i="0" dirty="0">
              <a:solidFill>
                <a:srgbClr val="555555"/>
              </a:solidFill>
              <a:effectLst/>
              <a:latin typeface="Open Sans" charset="0"/>
            </a:endParaRPr>
          </a:p>
        </p:txBody>
      </p:sp>
      <p:sp>
        <p:nvSpPr>
          <p:cNvPr id="10" name="Rectangle 9"/>
          <p:cNvSpPr/>
          <p:nvPr/>
        </p:nvSpPr>
        <p:spPr>
          <a:xfrm>
            <a:off x="443946" y="2814985"/>
            <a:ext cx="3753848"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'Bowser'</a:t>
            </a:r>
            <a:r>
              <a:rPr lang="en-US" sz="1200" dirty="0">
                <a:solidFill>
                  <a:srgbClr val="999999"/>
                </a:solidFill>
                <a:latin typeface="Liberation Mono" charset="0"/>
              </a:rPr>
              <a:t>;</a:t>
            </a:r>
            <a:endParaRPr lang="en-US" sz="1200" dirty="0"/>
          </a:p>
        </p:txBody>
      </p:sp>
      <p:sp>
        <p:nvSpPr>
          <p:cNvPr id="11" name="Rectangle 10"/>
          <p:cNvSpPr/>
          <p:nvPr/>
        </p:nvSpPr>
        <p:spPr>
          <a:xfrm>
            <a:off x="447257" y="3049034"/>
            <a:ext cx="3891706"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birth </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669900"/>
                </a:solidFill>
                <a:latin typeface="Liberation Mono" charset="0"/>
              </a:rPr>
              <a:t>'1998-1-1'</a:t>
            </a:r>
            <a:r>
              <a:rPr lang="en-US" sz="1200" dirty="0">
                <a:solidFill>
                  <a:srgbClr val="999999"/>
                </a:solidFill>
                <a:latin typeface="Liberation Mono" charset="0"/>
              </a:rPr>
              <a:t>;</a:t>
            </a:r>
            <a:endParaRPr lang="en-US" sz="1200" dirty="0"/>
          </a:p>
        </p:txBody>
      </p:sp>
      <p:sp>
        <p:nvSpPr>
          <p:cNvPr id="12" name="Rectangle 11"/>
          <p:cNvSpPr/>
          <p:nvPr/>
        </p:nvSpPr>
        <p:spPr>
          <a:xfrm>
            <a:off x="443946" y="3292712"/>
            <a:ext cx="6096000" cy="276999"/>
          </a:xfrm>
          <a:prstGeom prst="rect">
            <a:avLst/>
          </a:prstGeom>
        </p:spPr>
        <p:txBody>
          <a:bodyPr>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'dog'</a:t>
            </a:r>
            <a:r>
              <a:rPr lang="en-US" sz="1200" dirty="0">
                <a:solidFill>
                  <a:srgbClr val="000000"/>
                </a:solidFill>
                <a:latin typeface="Liberation Mono" charset="0"/>
              </a:rPr>
              <a:t> </a:t>
            </a:r>
            <a:r>
              <a:rPr lang="en-US" sz="1200" dirty="0">
                <a:solidFill>
                  <a:srgbClr val="A67F59"/>
                </a:solidFill>
                <a:latin typeface="Liberation Mono" charset="0"/>
              </a:rPr>
              <a:t>AND</a:t>
            </a:r>
            <a:r>
              <a:rPr lang="en-US" sz="1200" dirty="0">
                <a:solidFill>
                  <a:srgbClr val="000000"/>
                </a:solidFill>
                <a:latin typeface="Liberation Mono" charset="0"/>
              </a:rPr>
              <a:t> sex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'f'</a:t>
            </a:r>
            <a:r>
              <a:rPr lang="en-US" sz="1200" dirty="0">
                <a:solidFill>
                  <a:srgbClr val="999999"/>
                </a:solidFill>
                <a:latin typeface="Liberation Mono" charset="0"/>
              </a:rPr>
              <a:t>;</a:t>
            </a:r>
            <a:endParaRPr lang="en-US" sz="1200" dirty="0"/>
          </a:p>
        </p:txBody>
      </p:sp>
      <p:sp>
        <p:nvSpPr>
          <p:cNvPr id="13" name="Rectangle 12"/>
          <p:cNvSpPr/>
          <p:nvPr/>
        </p:nvSpPr>
        <p:spPr>
          <a:xfrm>
            <a:off x="443946" y="3490223"/>
            <a:ext cx="6096000" cy="276999"/>
          </a:xfrm>
          <a:prstGeom prst="rect">
            <a:avLst/>
          </a:prstGeom>
        </p:spPr>
        <p:txBody>
          <a:bodyPr>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'snake'</a:t>
            </a:r>
            <a:r>
              <a:rPr lang="en-US" sz="1200" dirty="0">
                <a:solidFill>
                  <a:srgbClr val="000000"/>
                </a:solidFill>
                <a:latin typeface="Liberation Mono" charset="0"/>
              </a:rPr>
              <a:t> </a:t>
            </a:r>
            <a:r>
              <a:rPr lang="en-US" sz="1200" dirty="0">
                <a:solidFill>
                  <a:srgbClr val="A67F59"/>
                </a:solidFill>
                <a:latin typeface="Liberation Mono" charset="0"/>
              </a:rPr>
              <a:t>OR</a:t>
            </a:r>
            <a:r>
              <a:rPr lang="en-US" sz="1200" dirty="0">
                <a:solidFill>
                  <a:srgbClr val="000000"/>
                </a:solidFill>
                <a:latin typeface="Liberation Mono" charset="0"/>
              </a:rPr>
              <a:t> 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'bird'</a:t>
            </a:r>
            <a:r>
              <a:rPr lang="en-US" sz="1200" dirty="0">
                <a:solidFill>
                  <a:srgbClr val="999999"/>
                </a:solidFill>
                <a:latin typeface="Liberation Mono" charset="0"/>
              </a:rPr>
              <a:t>;</a:t>
            </a:r>
            <a:endParaRPr lang="en-US" sz="1200" dirty="0"/>
          </a:p>
        </p:txBody>
      </p:sp>
      <p:sp>
        <p:nvSpPr>
          <p:cNvPr id="14" name="Rectangle 13"/>
          <p:cNvSpPr/>
          <p:nvPr/>
        </p:nvSpPr>
        <p:spPr>
          <a:xfrm>
            <a:off x="443945" y="3723938"/>
            <a:ext cx="8232915"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a:t>
            </a:r>
            <a:r>
              <a:rPr lang="en-US" sz="1200" dirty="0">
                <a:solidFill>
                  <a:srgbClr val="999999"/>
                </a:solidFill>
                <a:latin typeface="Liberation Mono" charset="0"/>
              </a:rPr>
              <a:t>(</a:t>
            </a:r>
            <a:r>
              <a:rPr lang="en-US" sz="1200" dirty="0">
                <a:solidFill>
                  <a:srgbClr val="000000"/>
                </a:solidFill>
                <a:latin typeface="Liberation Mono" charset="0"/>
              </a:rPr>
              <a:t>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'cat'</a:t>
            </a:r>
            <a:r>
              <a:rPr lang="en-US" sz="1200" dirty="0">
                <a:solidFill>
                  <a:srgbClr val="000000"/>
                </a:solidFill>
                <a:latin typeface="Liberation Mono" charset="0"/>
              </a:rPr>
              <a:t> </a:t>
            </a:r>
            <a:r>
              <a:rPr lang="en-US" sz="1200" dirty="0">
                <a:solidFill>
                  <a:srgbClr val="A67F59"/>
                </a:solidFill>
                <a:latin typeface="Liberation Mono" charset="0"/>
              </a:rPr>
              <a:t>AND</a:t>
            </a:r>
            <a:r>
              <a:rPr lang="en-US" sz="1200" dirty="0">
                <a:solidFill>
                  <a:srgbClr val="000000"/>
                </a:solidFill>
                <a:latin typeface="Liberation Mono" charset="0"/>
              </a:rPr>
              <a:t> sex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'm'</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smtClean="0">
                <a:solidFill>
                  <a:srgbClr val="000000"/>
                </a:solidFill>
                <a:latin typeface="Liberation Mono" charset="0"/>
              </a:rPr>
              <a:t> </a:t>
            </a:r>
            <a:r>
              <a:rPr lang="en-US" sz="1200" dirty="0">
                <a:solidFill>
                  <a:srgbClr val="A67F59"/>
                </a:solidFill>
                <a:latin typeface="Liberation Mono" charset="0"/>
              </a:rPr>
              <a:t>OR</a:t>
            </a:r>
            <a:r>
              <a:rPr lang="en-US" sz="1200" dirty="0">
                <a:solidFill>
                  <a:srgbClr val="000000"/>
                </a:solidFill>
                <a:latin typeface="Liberation Mono" charset="0"/>
              </a:rPr>
              <a:t> </a:t>
            </a:r>
            <a:r>
              <a:rPr lang="en-US" sz="1200" dirty="0">
                <a:solidFill>
                  <a:srgbClr val="999999"/>
                </a:solidFill>
                <a:latin typeface="Liberation Mono" charset="0"/>
              </a:rPr>
              <a:t>(</a:t>
            </a:r>
            <a:r>
              <a:rPr lang="en-US" sz="1200" dirty="0">
                <a:solidFill>
                  <a:srgbClr val="000000"/>
                </a:solidFill>
                <a:latin typeface="Liberation Mono" charset="0"/>
              </a:rPr>
              <a:t>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'dog'</a:t>
            </a:r>
            <a:r>
              <a:rPr lang="en-US" sz="1200" dirty="0">
                <a:solidFill>
                  <a:srgbClr val="000000"/>
                </a:solidFill>
                <a:latin typeface="Liberation Mono" charset="0"/>
              </a:rPr>
              <a:t> </a:t>
            </a:r>
            <a:r>
              <a:rPr lang="en-US" sz="1200" dirty="0">
                <a:solidFill>
                  <a:srgbClr val="A67F59"/>
                </a:solidFill>
                <a:latin typeface="Liberation Mono" charset="0"/>
              </a:rPr>
              <a:t>AND</a:t>
            </a:r>
            <a:r>
              <a:rPr lang="en-US" sz="1200" dirty="0">
                <a:solidFill>
                  <a:srgbClr val="000000"/>
                </a:solidFill>
                <a:latin typeface="Liberation Mono" charset="0"/>
              </a:rPr>
              <a:t> sex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'f'</a:t>
            </a:r>
            <a:r>
              <a:rPr lang="en-US" sz="1200" dirty="0">
                <a:solidFill>
                  <a:srgbClr val="999999"/>
                </a:solidFill>
                <a:latin typeface="Liberation Mono" charset="0"/>
              </a:rPr>
              <a:t>);</a:t>
            </a:r>
            <a:endParaRPr lang="en-US" sz="1200" dirty="0"/>
          </a:p>
        </p:txBody>
      </p:sp>
      <p:sp>
        <p:nvSpPr>
          <p:cNvPr id="15" name="Rectangle 14"/>
          <p:cNvSpPr/>
          <p:nvPr/>
        </p:nvSpPr>
        <p:spPr>
          <a:xfrm>
            <a:off x="443946" y="4160928"/>
            <a:ext cx="3155672" cy="369332"/>
          </a:xfrm>
          <a:prstGeom prst="rect">
            <a:avLst/>
          </a:prstGeom>
        </p:spPr>
        <p:txBody>
          <a:bodyPr wrap="none">
            <a:spAutoFit/>
          </a:bodyPr>
          <a:lstStyle/>
          <a:p>
            <a:pPr fontAlgn="base"/>
            <a:r>
              <a:rPr lang="en-US" b="1" dirty="0">
                <a:solidFill>
                  <a:srgbClr val="555555"/>
                </a:solidFill>
                <a:latin typeface="Open Sans" charset="0"/>
              </a:rPr>
              <a:t>Selecting Particular </a:t>
            </a:r>
            <a:r>
              <a:rPr lang="en-US" b="1" dirty="0" smtClean="0">
                <a:solidFill>
                  <a:srgbClr val="555555"/>
                </a:solidFill>
                <a:latin typeface="Open Sans" charset="0"/>
              </a:rPr>
              <a:t>Columns:</a:t>
            </a:r>
            <a:endParaRPr lang="en-US" b="1" i="0" dirty="0">
              <a:solidFill>
                <a:srgbClr val="555555"/>
              </a:solidFill>
              <a:effectLst/>
              <a:latin typeface="Open Sans" charset="0"/>
            </a:endParaRPr>
          </a:p>
        </p:txBody>
      </p:sp>
      <p:sp>
        <p:nvSpPr>
          <p:cNvPr id="16" name="Rectangle 15"/>
          <p:cNvSpPr/>
          <p:nvPr/>
        </p:nvSpPr>
        <p:spPr>
          <a:xfrm>
            <a:off x="443945" y="4487284"/>
            <a:ext cx="2735492"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a:t>
            </a:r>
            <a:r>
              <a:rPr lang="en-US" sz="1200" dirty="0">
                <a:solidFill>
                  <a:srgbClr val="999999"/>
                </a:solidFill>
                <a:latin typeface="Liberation Mono" charset="0"/>
              </a:rPr>
              <a:t>;</a:t>
            </a:r>
            <a:endParaRPr lang="en-US" sz="1200" dirty="0"/>
          </a:p>
        </p:txBody>
      </p:sp>
      <p:sp>
        <p:nvSpPr>
          <p:cNvPr id="17" name="Rectangle 16"/>
          <p:cNvSpPr/>
          <p:nvPr/>
        </p:nvSpPr>
        <p:spPr>
          <a:xfrm>
            <a:off x="435832" y="4715621"/>
            <a:ext cx="2416495"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owner</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a:t>
            </a:r>
            <a:r>
              <a:rPr lang="en-US" sz="1200" dirty="0">
                <a:solidFill>
                  <a:srgbClr val="999999"/>
                </a:solidFill>
                <a:latin typeface="Liberation Mono" charset="0"/>
              </a:rPr>
              <a:t>;</a:t>
            </a:r>
            <a:endParaRPr lang="en-US" sz="1200" dirty="0"/>
          </a:p>
        </p:txBody>
      </p:sp>
      <p:sp>
        <p:nvSpPr>
          <p:cNvPr id="18" name="Rectangle 17"/>
          <p:cNvSpPr/>
          <p:nvPr/>
        </p:nvSpPr>
        <p:spPr>
          <a:xfrm>
            <a:off x="435832" y="4933295"/>
            <a:ext cx="3152723"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DISTINCT</a:t>
            </a:r>
            <a:r>
              <a:rPr lang="en-US" sz="1200" dirty="0">
                <a:solidFill>
                  <a:srgbClr val="000000"/>
                </a:solidFill>
                <a:latin typeface="Liberation Mono" charset="0"/>
              </a:rPr>
              <a:t> </a:t>
            </a:r>
            <a:r>
              <a:rPr lang="en-US" sz="1200" dirty="0">
                <a:solidFill>
                  <a:srgbClr val="0077AA"/>
                </a:solidFill>
                <a:latin typeface="Liberation Mono" charset="0"/>
              </a:rPr>
              <a:t>owner</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a:t>
            </a:r>
            <a:r>
              <a:rPr lang="en-US" sz="1200" dirty="0">
                <a:solidFill>
                  <a:srgbClr val="999999"/>
                </a:solidFill>
                <a:latin typeface="Liberation Mono" charset="0"/>
              </a:rPr>
              <a:t>;</a:t>
            </a:r>
            <a:endParaRPr lang="en-US" sz="1200" dirty="0"/>
          </a:p>
        </p:txBody>
      </p:sp>
      <p:sp>
        <p:nvSpPr>
          <p:cNvPr id="19" name="Rectangle 18"/>
          <p:cNvSpPr/>
          <p:nvPr/>
        </p:nvSpPr>
        <p:spPr>
          <a:xfrm>
            <a:off x="435832" y="5143113"/>
            <a:ext cx="9851168"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species</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WHERE</a:t>
            </a:r>
            <a:r>
              <a:rPr lang="en-US" sz="1200" dirty="0">
                <a:solidFill>
                  <a:srgbClr val="000000"/>
                </a:solidFill>
                <a:latin typeface="Liberation Mono" charset="0"/>
              </a:rPr>
              <a:t> 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'dog'</a:t>
            </a:r>
            <a:r>
              <a:rPr lang="en-US" sz="1200" dirty="0">
                <a:solidFill>
                  <a:srgbClr val="000000"/>
                </a:solidFill>
                <a:latin typeface="Liberation Mono" charset="0"/>
              </a:rPr>
              <a:t> </a:t>
            </a:r>
            <a:r>
              <a:rPr lang="en-US" sz="1200" dirty="0">
                <a:solidFill>
                  <a:srgbClr val="A67F59"/>
                </a:solidFill>
                <a:latin typeface="Liberation Mono" charset="0"/>
              </a:rPr>
              <a:t>OR</a:t>
            </a:r>
            <a:r>
              <a:rPr lang="en-US" sz="1200" dirty="0">
                <a:solidFill>
                  <a:srgbClr val="000000"/>
                </a:solidFill>
                <a:latin typeface="Liberation Mono" charset="0"/>
              </a:rPr>
              <a:t> species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'cat'</a:t>
            </a:r>
            <a:r>
              <a:rPr lang="en-US" sz="1200" dirty="0">
                <a:solidFill>
                  <a:srgbClr val="999999"/>
                </a:solidFill>
                <a:latin typeface="Liberation Mono" charset="0"/>
              </a:rPr>
              <a:t>;</a:t>
            </a:r>
            <a:endParaRPr lang="en-US" sz="1200" dirty="0"/>
          </a:p>
        </p:txBody>
      </p:sp>
      <p:sp>
        <p:nvSpPr>
          <p:cNvPr id="20" name="Rectangle 19"/>
          <p:cNvSpPr/>
          <p:nvPr/>
        </p:nvSpPr>
        <p:spPr>
          <a:xfrm>
            <a:off x="435832" y="5441783"/>
            <a:ext cx="1588897" cy="369332"/>
          </a:xfrm>
          <a:prstGeom prst="rect">
            <a:avLst/>
          </a:prstGeom>
        </p:spPr>
        <p:txBody>
          <a:bodyPr wrap="none">
            <a:spAutoFit/>
          </a:bodyPr>
          <a:lstStyle/>
          <a:p>
            <a:pPr fontAlgn="base"/>
            <a:r>
              <a:rPr lang="en-US" b="1" dirty="0">
                <a:solidFill>
                  <a:srgbClr val="555555"/>
                </a:solidFill>
                <a:latin typeface="Open Sans" charset="0"/>
              </a:rPr>
              <a:t>Sorting </a:t>
            </a:r>
            <a:r>
              <a:rPr lang="en-US" b="1" dirty="0" smtClean="0">
                <a:solidFill>
                  <a:srgbClr val="555555"/>
                </a:solidFill>
                <a:latin typeface="Open Sans" charset="0"/>
              </a:rPr>
              <a:t>Rows:</a:t>
            </a:r>
            <a:endParaRPr lang="en-US" b="1" i="0" dirty="0">
              <a:solidFill>
                <a:srgbClr val="555555"/>
              </a:solidFill>
              <a:effectLst/>
              <a:latin typeface="Open Sans" charset="0"/>
            </a:endParaRPr>
          </a:p>
        </p:txBody>
      </p:sp>
      <p:sp>
        <p:nvSpPr>
          <p:cNvPr id="21" name="Rectangle 20"/>
          <p:cNvSpPr/>
          <p:nvPr/>
        </p:nvSpPr>
        <p:spPr>
          <a:xfrm>
            <a:off x="415363" y="5756353"/>
            <a:ext cx="3871124"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ORDER</a:t>
            </a:r>
            <a:r>
              <a:rPr lang="en-US" sz="1200" dirty="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birth</a:t>
            </a:r>
            <a:r>
              <a:rPr lang="en-US" sz="1200" dirty="0">
                <a:solidFill>
                  <a:srgbClr val="999999"/>
                </a:solidFill>
                <a:latin typeface="Liberation Mono" charset="0"/>
              </a:rPr>
              <a:t>;</a:t>
            </a:r>
            <a:endParaRPr lang="en-US" sz="1200" dirty="0"/>
          </a:p>
        </p:txBody>
      </p:sp>
      <p:sp>
        <p:nvSpPr>
          <p:cNvPr id="22" name="Rectangle 21"/>
          <p:cNvSpPr/>
          <p:nvPr/>
        </p:nvSpPr>
        <p:spPr>
          <a:xfrm>
            <a:off x="415362" y="5947738"/>
            <a:ext cx="9096385"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ORDER</a:t>
            </a:r>
            <a:r>
              <a:rPr lang="en-US" sz="1200" dirty="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birth </a:t>
            </a:r>
            <a:r>
              <a:rPr lang="en-US" sz="1200" dirty="0">
                <a:solidFill>
                  <a:srgbClr val="0077AA"/>
                </a:solidFill>
                <a:latin typeface="Liberation Mono" charset="0"/>
              </a:rPr>
              <a:t>DESC</a:t>
            </a:r>
            <a:r>
              <a:rPr lang="en-US" sz="1200" dirty="0">
                <a:solidFill>
                  <a:srgbClr val="999999"/>
                </a:solidFill>
                <a:latin typeface="Liberation Mono" charset="0"/>
              </a:rPr>
              <a:t>;</a:t>
            </a:r>
            <a:endParaRPr lang="en-US" sz="1200" dirty="0"/>
          </a:p>
        </p:txBody>
      </p:sp>
      <p:sp>
        <p:nvSpPr>
          <p:cNvPr id="23" name="Rectangle 22"/>
          <p:cNvSpPr/>
          <p:nvPr/>
        </p:nvSpPr>
        <p:spPr>
          <a:xfrm>
            <a:off x="415361" y="6203510"/>
            <a:ext cx="6297481"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species</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smtClean="0">
                <a:solidFill>
                  <a:srgbClr val="0077AA"/>
                </a:solidFill>
                <a:latin typeface="Liberation Mono" charset="0"/>
              </a:rPr>
              <a:t>ORDER</a:t>
            </a:r>
            <a:r>
              <a:rPr lang="en-US" sz="1200" dirty="0" smtClean="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species</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DESC</a:t>
            </a:r>
            <a:r>
              <a:rPr lang="en-US" sz="1200" dirty="0">
                <a:solidFill>
                  <a:srgbClr val="999999"/>
                </a:solidFill>
                <a:latin typeface="Liberation Mono" charset="0"/>
              </a:rPr>
              <a:t>;</a:t>
            </a:r>
            <a:endParaRPr lang="en-US" sz="1200" dirty="0"/>
          </a:p>
        </p:txBody>
      </p:sp>
    </p:spTree>
    <p:extLst>
      <p:ext uri="{BB962C8B-B14F-4D97-AF65-F5344CB8AC3E}">
        <p14:creationId xmlns:p14="http://schemas.microsoft.com/office/powerpoint/2010/main" val="1662227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087" y="99392"/>
            <a:ext cx="11877261" cy="1620078"/>
          </a:xfrm>
        </p:spPr>
        <p:txBody>
          <a:bodyPr/>
          <a:lstStyle/>
          <a:p>
            <a:r>
              <a:rPr lang="en-US" b="1" dirty="0"/>
              <a:t>Date Calculations</a:t>
            </a:r>
          </a:p>
          <a:p>
            <a:r>
              <a:rPr lang="en-US" sz="1400" dirty="0"/>
              <a:t>MySQL provides several </a:t>
            </a:r>
            <a:r>
              <a:rPr lang="en-US" sz="1400" dirty="0" smtClean="0"/>
              <a:t>functions </a:t>
            </a:r>
            <a:r>
              <a:rPr lang="en-US" sz="1400" dirty="0"/>
              <a:t>that you can use to perform calculations on dates, for example, to calculate ages or extract parts of dates</a:t>
            </a:r>
            <a:r>
              <a:rPr lang="en-US" sz="1400" dirty="0" smtClean="0"/>
              <a:t>.</a:t>
            </a:r>
          </a:p>
          <a:p>
            <a:r>
              <a:rPr lang="en-US" sz="1400" dirty="0"/>
              <a:t>To determine how many years old each of your pets is, use the </a:t>
            </a:r>
            <a:r>
              <a:rPr lang="en-US" sz="1400" dirty="0">
                <a:hlinkClick r:id="rId2"/>
              </a:rPr>
              <a:t>TIMESTAMPDIFF()</a:t>
            </a:r>
            <a:r>
              <a:rPr lang="en-US" sz="1400" dirty="0"/>
              <a:t> function. Its arguments are the unit in which you want the result expressed, and the two dates for which to take the difference. The following query shows, for each pet, the birth date, the current date, and the age in years. An </a:t>
            </a:r>
            <a:r>
              <a:rPr lang="en-US" sz="1400" i="1" dirty="0"/>
              <a:t>alias</a:t>
            </a:r>
            <a:r>
              <a:rPr lang="en-US" sz="1400" dirty="0"/>
              <a:t> (age) is used to make the final output column label more meaningful</a:t>
            </a:r>
            <a:r>
              <a:rPr lang="en-US" sz="1400" dirty="0" smtClean="0"/>
              <a:t>.</a:t>
            </a:r>
          </a:p>
          <a:p>
            <a:endParaRPr lang="en-US" sz="1400" dirty="0"/>
          </a:p>
          <a:p>
            <a:endParaRPr lang="en-US" sz="1400" dirty="0"/>
          </a:p>
        </p:txBody>
      </p:sp>
      <p:sp>
        <p:nvSpPr>
          <p:cNvPr id="4" name="Rectangle 3"/>
          <p:cNvSpPr/>
          <p:nvPr/>
        </p:nvSpPr>
        <p:spPr>
          <a:xfrm>
            <a:off x="357808" y="1645430"/>
            <a:ext cx="11459817"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smtClean="0">
                <a:solidFill>
                  <a:srgbClr val="000000"/>
                </a:solidFill>
                <a:latin typeface="Liberation Mono" charset="0"/>
              </a:rPr>
              <a:t> </a:t>
            </a:r>
            <a:r>
              <a:rPr lang="en-US" sz="1200" dirty="0">
                <a:solidFill>
                  <a:srgbClr val="DD4A68"/>
                </a:solidFill>
                <a:latin typeface="Liberation Mono" charset="0"/>
              </a:rPr>
              <a:t>TIMESTAMPDIFF</a:t>
            </a:r>
            <a:r>
              <a:rPr lang="en-US" sz="1200" dirty="0">
                <a:solidFill>
                  <a:srgbClr val="999999"/>
                </a:solidFill>
                <a:latin typeface="Liberation Mono" charset="0"/>
              </a:rPr>
              <a:t>(</a:t>
            </a:r>
            <a:r>
              <a:rPr lang="en-US" sz="1200" dirty="0" err="1">
                <a:solidFill>
                  <a:srgbClr val="834689"/>
                </a:solidFill>
                <a:latin typeface="Liberation Mono" charset="0"/>
              </a:rPr>
              <a:t>YEAR</a:t>
            </a:r>
            <a:r>
              <a:rPr lang="en-US" sz="1200" dirty="0" err="1">
                <a:solidFill>
                  <a:srgbClr val="999999"/>
                </a:solidFill>
                <a:latin typeface="Liberation Mono" charset="0"/>
              </a:rPr>
              <a:t>,</a:t>
            </a:r>
            <a:r>
              <a:rPr lang="en-US" sz="1200" dirty="0" err="1">
                <a:solidFill>
                  <a:srgbClr val="000000"/>
                </a:solidFill>
                <a:latin typeface="Liberation Mono" charset="0"/>
              </a:rPr>
              <a:t>birth</a:t>
            </a:r>
            <a:r>
              <a:rPr lang="en-US" sz="1200" dirty="0" err="1">
                <a:solidFill>
                  <a:srgbClr val="999999"/>
                </a:solidFill>
                <a:latin typeface="Liberation Mono" charset="0"/>
              </a:rPr>
              <a:t>,</a:t>
            </a:r>
            <a:r>
              <a:rPr lang="en-US" sz="1200" dirty="0" err="1">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AS</a:t>
            </a:r>
            <a:r>
              <a:rPr lang="en-US" sz="1200" dirty="0">
                <a:solidFill>
                  <a:srgbClr val="000000"/>
                </a:solidFill>
                <a:latin typeface="Liberation Mono" charset="0"/>
              </a:rPr>
              <a:t> age </a:t>
            </a:r>
            <a:r>
              <a:rPr lang="en-US" sz="1200" dirty="0" smtClean="0">
                <a:solidFill>
                  <a:srgbClr val="0077AA"/>
                </a:solidFill>
                <a:latin typeface="Liberation Mono" charset="0"/>
              </a:rPr>
              <a:t>FROM</a:t>
            </a:r>
            <a:r>
              <a:rPr lang="en-US" sz="1200" dirty="0" smtClean="0">
                <a:solidFill>
                  <a:srgbClr val="000000"/>
                </a:solidFill>
                <a:latin typeface="Liberation Mono" charset="0"/>
              </a:rPr>
              <a:t> </a:t>
            </a:r>
            <a:r>
              <a:rPr lang="en-US" sz="1200" dirty="0">
                <a:solidFill>
                  <a:srgbClr val="000000"/>
                </a:solidFill>
                <a:latin typeface="Liberation Mono" charset="0"/>
              </a:rPr>
              <a:t>pet</a:t>
            </a:r>
            <a:r>
              <a:rPr lang="en-US" sz="1200" dirty="0">
                <a:solidFill>
                  <a:srgbClr val="999999"/>
                </a:solidFill>
                <a:latin typeface="Liberation Mono" charset="0"/>
              </a:rPr>
              <a:t>;</a:t>
            </a:r>
            <a:endParaRPr lang="en-US" sz="1200" dirty="0"/>
          </a:p>
        </p:txBody>
      </p:sp>
      <p:sp>
        <p:nvSpPr>
          <p:cNvPr id="5" name="Rectangle 4"/>
          <p:cNvSpPr/>
          <p:nvPr/>
        </p:nvSpPr>
        <p:spPr>
          <a:xfrm>
            <a:off x="357808" y="1922429"/>
            <a:ext cx="11131824"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smtClean="0">
                <a:solidFill>
                  <a:srgbClr val="DD4A68"/>
                </a:solidFill>
                <a:latin typeface="Liberation Mono" charset="0"/>
              </a:rPr>
              <a:t>TIMESTAMPDIFF</a:t>
            </a:r>
            <a:r>
              <a:rPr lang="en-US" sz="1200" dirty="0" smtClean="0">
                <a:solidFill>
                  <a:srgbClr val="999999"/>
                </a:solidFill>
                <a:latin typeface="Liberation Mono" charset="0"/>
              </a:rPr>
              <a:t>(</a:t>
            </a:r>
            <a:r>
              <a:rPr lang="en-US" sz="1200" dirty="0" err="1" smtClean="0">
                <a:solidFill>
                  <a:srgbClr val="834689"/>
                </a:solidFill>
                <a:latin typeface="Liberation Mono" charset="0"/>
              </a:rPr>
              <a:t>YEAR</a:t>
            </a:r>
            <a:r>
              <a:rPr lang="en-US" sz="1200" dirty="0" err="1" smtClean="0">
                <a:solidFill>
                  <a:srgbClr val="999999"/>
                </a:solidFill>
                <a:latin typeface="Liberation Mono" charset="0"/>
              </a:rPr>
              <a:t>,</a:t>
            </a:r>
            <a:r>
              <a:rPr lang="en-US" sz="1200" dirty="0" err="1" smtClean="0">
                <a:solidFill>
                  <a:srgbClr val="000000"/>
                </a:solidFill>
                <a:latin typeface="Liberation Mono" charset="0"/>
              </a:rPr>
              <a:t>birth</a:t>
            </a:r>
            <a:r>
              <a:rPr lang="en-US" sz="1200" dirty="0" err="1" smtClean="0">
                <a:solidFill>
                  <a:srgbClr val="999999"/>
                </a:solidFill>
                <a:latin typeface="Liberation Mono" charset="0"/>
              </a:rPr>
              <a:t>,</a:t>
            </a:r>
            <a:r>
              <a:rPr lang="en-US" sz="1200" dirty="0" err="1" smtClean="0">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AS</a:t>
            </a:r>
            <a:r>
              <a:rPr lang="en-US" sz="1200" dirty="0">
                <a:solidFill>
                  <a:srgbClr val="000000"/>
                </a:solidFill>
                <a:latin typeface="Liberation Mono" charset="0"/>
              </a:rPr>
              <a:t> age </a:t>
            </a:r>
            <a:r>
              <a:rPr lang="en-US" sz="1200" dirty="0" smtClean="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ORDER</a:t>
            </a:r>
            <a:r>
              <a:rPr lang="en-US" sz="1200" dirty="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endParaRPr lang="en-US" sz="1200" dirty="0"/>
          </a:p>
        </p:txBody>
      </p:sp>
      <p:sp>
        <p:nvSpPr>
          <p:cNvPr id="6" name="Rectangle 5"/>
          <p:cNvSpPr/>
          <p:nvPr/>
        </p:nvSpPr>
        <p:spPr>
          <a:xfrm>
            <a:off x="357808" y="2263887"/>
            <a:ext cx="11668540"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smtClean="0">
                <a:solidFill>
                  <a:srgbClr val="000000"/>
                </a:solidFill>
                <a:latin typeface="Liberation Mono" charset="0"/>
              </a:rPr>
              <a:t> </a:t>
            </a:r>
            <a:r>
              <a:rPr lang="en-US" sz="1200" dirty="0">
                <a:solidFill>
                  <a:srgbClr val="DD4A68"/>
                </a:solidFill>
                <a:latin typeface="Liberation Mono" charset="0"/>
              </a:rPr>
              <a:t>TIMESTAMPDIFF</a:t>
            </a:r>
            <a:r>
              <a:rPr lang="en-US" sz="1200" dirty="0">
                <a:solidFill>
                  <a:srgbClr val="999999"/>
                </a:solidFill>
                <a:latin typeface="Liberation Mono" charset="0"/>
              </a:rPr>
              <a:t>(</a:t>
            </a:r>
            <a:r>
              <a:rPr lang="en-US" sz="1200" dirty="0" err="1">
                <a:solidFill>
                  <a:srgbClr val="834689"/>
                </a:solidFill>
                <a:latin typeface="Liberation Mono" charset="0"/>
              </a:rPr>
              <a:t>YEAR</a:t>
            </a:r>
            <a:r>
              <a:rPr lang="en-US" sz="1200" dirty="0" err="1">
                <a:solidFill>
                  <a:srgbClr val="999999"/>
                </a:solidFill>
                <a:latin typeface="Liberation Mono" charset="0"/>
              </a:rPr>
              <a:t>,</a:t>
            </a:r>
            <a:r>
              <a:rPr lang="en-US" sz="1200" dirty="0" err="1">
                <a:solidFill>
                  <a:srgbClr val="000000"/>
                </a:solidFill>
                <a:latin typeface="Liberation Mono" charset="0"/>
              </a:rPr>
              <a:t>birth</a:t>
            </a:r>
            <a:r>
              <a:rPr lang="en-US" sz="1200" dirty="0" err="1">
                <a:solidFill>
                  <a:srgbClr val="999999"/>
                </a:solidFill>
                <a:latin typeface="Liberation Mono" charset="0"/>
              </a:rPr>
              <a:t>,</a:t>
            </a:r>
            <a:r>
              <a:rPr lang="en-US" sz="1200" dirty="0" err="1">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AS</a:t>
            </a:r>
            <a:r>
              <a:rPr lang="en-US" sz="1200" dirty="0">
                <a:solidFill>
                  <a:srgbClr val="000000"/>
                </a:solidFill>
                <a:latin typeface="Liberation Mono" charset="0"/>
              </a:rPr>
              <a:t> age </a:t>
            </a:r>
            <a:r>
              <a:rPr lang="en-US" sz="1200" dirty="0" smtClean="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ORDER</a:t>
            </a:r>
            <a:r>
              <a:rPr lang="en-US" sz="1200" dirty="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age</a:t>
            </a:r>
            <a:r>
              <a:rPr lang="en-US" sz="1200" dirty="0">
                <a:solidFill>
                  <a:srgbClr val="999999"/>
                </a:solidFill>
                <a:latin typeface="Liberation Mono" charset="0"/>
              </a:rPr>
              <a:t>;</a:t>
            </a:r>
            <a:endParaRPr lang="en-US" sz="1200" dirty="0"/>
          </a:p>
        </p:txBody>
      </p:sp>
      <p:sp>
        <p:nvSpPr>
          <p:cNvPr id="7" name="Rectangle 6"/>
          <p:cNvSpPr/>
          <p:nvPr/>
        </p:nvSpPr>
        <p:spPr>
          <a:xfrm>
            <a:off x="357808" y="2585467"/>
            <a:ext cx="11350485"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a:t>
            </a:r>
            <a:r>
              <a:rPr lang="en-US" sz="1200" dirty="0">
                <a:solidFill>
                  <a:srgbClr val="999999"/>
                </a:solidFill>
                <a:latin typeface="Liberation Mono" charset="0"/>
              </a:rPr>
              <a:t>,</a:t>
            </a:r>
            <a:r>
              <a:rPr lang="en-US" sz="1200" dirty="0">
                <a:solidFill>
                  <a:srgbClr val="000000"/>
                </a:solidFill>
                <a:latin typeface="Liberation Mono" charset="0"/>
              </a:rPr>
              <a:t> death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smtClean="0">
                <a:solidFill>
                  <a:srgbClr val="DD4A68"/>
                </a:solidFill>
                <a:latin typeface="Liberation Mono" charset="0"/>
              </a:rPr>
              <a:t>TIMESTAMPDIFF</a:t>
            </a:r>
            <a:r>
              <a:rPr lang="en-US" sz="1200" dirty="0" smtClean="0">
                <a:solidFill>
                  <a:srgbClr val="999999"/>
                </a:solidFill>
                <a:latin typeface="Liberation Mono" charset="0"/>
              </a:rPr>
              <a:t>(</a:t>
            </a:r>
            <a:r>
              <a:rPr lang="en-US" sz="1200" dirty="0" err="1" smtClean="0">
                <a:solidFill>
                  <a:srgbClr val="834689"/>
                </a:solidFill>
                <a:latin typeface="Liberation Mono" charset="0"/>
              </a:rPr>
              <a:t>YEAR</a:t>
            </a:r>
            <a:r>
              <a:rPr lang="en-US" sz="1200" dirty="0" err="1" smtClean="0">
                <a:solidFill>
                  <a:srgbClr val="999999"/>
                </a:solidFill>
                <a:latin typeface="Liberation Mono" charset="0"/>
              </a:rPr>
              <a:t>,</a:t>
            </a:r>
            <a:r>
              <a:rPr lang="en-US" sz="1200" dirty="0" err="1" smtClean="0">
                <a:solidFill>
                  <a:srgbClr val="000000"/>
                </a:solidFill>
                <a:latin typeface="Liberation Mono" charset="0"/>
              </a:rPr>
              <a:t>birth</a:t>
            </a:r>
            <a:r>
              <a:rPr lang="en-US" sz="1200" dirty="0" err="1" smtClean="0">
                <a:solidFill>
                  <a:srgbClr val="999999"/>
                </a:solidFill>
                <a:latin typeface="Liberation Mono" charset="0"/>
              </a:rPr>
              <a:t>,</a:t>
            </a:r>
            <a:r>
              <a:rPr lang="en-US" sz="1200" dirty="0" err="1" smtClean="0">
                <a:solidFill>
                  <a:srgbClr val="000000"/>
                </a:solidFill>
                <a:latin typeface="Liberation Mono" charset="0"/>
              </a:rPr>
              <a:t>death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AS</a:t>
            </a:r>
            <a:r>
              <a:rPr lang="en-US" sz="1200" dirty="0">
                <a:solidFill>
                  <a:srgbClr val="000000"/>
                </a:solidFill>
                <a:latin typeface="Liberation Mono" charset="0"/>
              </a:rPr>
              <a:t> age </a:t>
            </a:r>
            <a:r>
              <a:rPr lang="en-US" sz="1200" dirty="0" smtClean="0">
                <a:solidFill>
                  <a:srgbClr val="0077AA"/>
                </a:solidFill>
                <a:latin typeface="Liberation Mono" charset="0"/>
              </a:rPr>
              <a:t>FROM</a:t>
            </a:r>
            <a:r>
              <a:rPr lang="en-US" sz="1200" dirty="0" smtClean="0">
                <a:solidFill>
                  <a:srgbClr val="000000"/>
                </a:solidFill>
                <a:latin typeface="Liberation Mono" charset="0"/>
              </a:rPr>
              <a:t> </a:t>
            </a:r>
            <a:r>
              <a:rPr lang="en-US" sz="1200" dirty="0">
                <a:solidFill>
                  <a:srgbClr val="000000"/>
                </a:solidFill>
                <a:latin typeface="Liberation Mono" charset="0"/>
              </a:rPr>
              <a:t>pet </a:t>
            </a:r>
            <a:r>
              <a:rPr lang="en-US" sz="1200" dirty="0">
                <a:solidFill>
                  <a:srgbClr val="0077AA"/>
                </a:solidFill>
                <a:latin typeface="Liberation Mono" charset="0"/>
              </a:rPr>
              <a:t>WHERE</a:t>
            </a:r>
            <a:r>
              <a:rPr lang="en-US" sz="1200" dirty="0">
                <a:solidFill>
                  <a:srgbClr val="000000"/>
                </a:solidFill>
                <a:latin typeface="Liberation Mono" charset="0"/>
              </a:rPr>
              <a:t> death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A67F59"/>
                </a:solidFill>
                <a:latin typeface="Liberation Mono" charset="0"/>
              </a:rPr>
              <a:t>NOT</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000000"/>
                </a:solidFill>
                <a:latin typeface="Liberation Mono" charset="0"/>
              </a:rPr>
              <a:t> </a:t>
            </a:r>
            <a:r>
              <a:rPr lang="en-US" sz="1200" dirty="0">
                <a:solidFill>
                  <a:srgbClr val="0077AA"/>
                </a:solidFill>
                <a:latin typeface="Liberation Mono" charset="0"/>
              </a:rPr>
              <a:t>ORDER</a:t>
            </a:r>
            <a:r>
              <a:rPr lang="en-US" sz="1200" dirty="0">
                <a:solidFill>
                  <a:srgbClr val="000000"/>
                </a:solidFill>
                <a:latin typeface="Liberation Mono" charset="0"/>
              </a:rPr>
              <a:t> </a:t>
            </a:r>
            <a:r>
              <a:rPr lang="en-US" sz="1200" dirty="0">
                <a:solidFill>
                  <a:srgbClr val="0077AA"/>
                </a:solidFill>
                <a:latin typeface="Liberation Mono" charset="0"/>
              </a:rPr>
              <a:t>BY</a:t>
            </a:r>
            <a:r>
              <a:rPr lang="en-US" sz="1200" dirty="0">
                <a:solidFill>
                  <a:srgbClr val="000000"/>
                </a:solidFill>
                <a:latin typeface="Liberation Mono" charset="0"/>
              </a:rPr>
              <a:t> age</a:t>
            </a:r>
            <a:r>
              <a:rPr lang="en-US" sz="1200" dirty="0" smtClean="0">
                <a:solidFill>
                  <a:srgbClr val="999999"/>
                </a:solidFill>
                <a:latin typeface="Liberation Mono" charset="0"/>
              </a:rPr>
              <a:t>;</a:t>
            </a:r>
            <a:endParaRPr lang="en-US" sz="1200" dirty="0"/>
          </a:p>
        </p:txBody>
      </p:sp>
      <p:sp>
        <p:nvSpPr>
          <p:cNvPr id="2" name="Rectangle 1"/>
          <p:cNvSpPr/>
          <p:nvPr/>
        </p:nvSpPr>
        <p:spPr>
          <a:xfrm>
            <a:off x="357808" y="2862466"/>
            <a:ext cx="3769430"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DD4A68"/>
                </a:solidFill>
                <a:latin typeface="Liberation Mono" charset="0"/>
              </a:rPr>
              <a:t>MONTH</a:t>
            </a:r>
            <a:r>
              <a:rPr lang="en-US" sz="1200" dirty="0">
                <a:solidFill>
                  <a:srgbClr val="999999"/>
                </a:solidFill>
                <a:latin typeface="Liberation Mono" charset="0"/>
              </a:rPr>
              <a:t>(</a:t>
            </a:r>
            <a:r>
              <a:rPr lang="en-US" sz="1200" dirty="0">
                <a:solidFill>
                  <a:srgbClr val="000000"/>
                </a:solidFill>
                <a:latin typeface="Liberation Mono" charset="0"/>
              </a:rPr>
              <a:t>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0077AA"/>
                </a:solidFill>
                <a:latin typeface="Liberation Mono" charset="0"/>
              </a:rPr>
              <a:t>FROM</a:t>
            </a:r>
            <a:r>
              <a:rPr lang="en-US" sz="1200" dirty="0">
                <a:solidFill>
                  <a:srgbClr val="000000"/>
                </a:solidFill>
                <a:latin typeface="Liberation Mono" charset="0"/>
              </a:rPr>
              <a:t> pet</a:t>
            </a:r>
            <a:r>
              <a:rPr lang="en-US" sz="1200" dirty="0">
                <a:solidFill>
                  <a:srgbClr val="999999"/>
                </a:solidFill>
                <a:latin typeface="Liberation Mono" charset="0"/>
              </a:rPr>
              <a:t>;</a:t>
            </a:r>
            <a:endParaRPr lang="en-US" sz="1200" dirty="0"/>
          </a:p>
        </p:txBody>
      </p:sp>
      <p:sp>
        <p:nvSpPr>
          <p:cNvPr id="8" name="Rectangle 7"/>
          <p:cNvSpPr/>
          <p:nvPr/>
        </p:nvSpPr>
        <p:spPr>
          <a:xfrm>
            <a:off x="357808" y="3139465"/>
            <a:ext cx="6096000" cy="276999"/>
          </a:xfrm>
          <a:prstGeom prst="rect">
            <a:avLst/>
          </a:prstGeom>
        </p:spPr>
        <p:txBody>
          <a:bodyPr>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a:solidFill>
                  <a:srgbClr val="0077AA"/>
                </a:solidFill>
                <a:latin typeface="Liberation Mono" charset="0"/>
              </a:rPr>
              <a:t>WHERE</a:t>
            </a:r>
            <a:r>
              <a:rPr lang="en-US" sz="1200" dirty="0">
                <a:solidFill>
                  <a:srgbClr val="000000"/>
                </a:solidFill>
                <a:latin typeface="Liberation Mono" charset="0"/>
              </a:rPr>
              <a:t> </a:t>
            </a:r>
            <a:r>
              <a:rPr lang="en-US" sz="1200" dirty="0">
                <a:solidFill>
                  <a:srgbClr val="DD4A68"/>
                </a:solidFill>
                <a:latin typeface="Liberation Mono" charset="0"/>
              </a:rPr>
              <a:t>MONTH</a:t>
            </a:r>
            <a:r>
              <a:rPr lang="en-US" sz="1200" dirty="0">
                <a:solidFill>
                  <a:srgbClr val="999999"/>
                </a:solidFill>
                <a:latin typeface="Liberation Mono" charset="0"/>
              </a:rPr>
              <a:t>(</a:t>
            </a:r>
            <a:r>
              <a:rPr lang="en-US" sz="1200" dirty="0">
                <a:solidFill>
                  <a:srgbClr val="000000"/>
                </a:solidFill>
                <a:latin typeface="Liberation Mono" charset="0"/>
              </a:rPr>
              <a:t>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990055"/>
                </a:solidFill>
                <a:latin typeface="Liberation Mono" charset="0"/>
              </a:rPr>
              <a:t>5</a:t>
            </a:r>
            <a:r>
              <a:rPr lang="en-US" sz="1200" dirty="0">
                <a:solidFill>
                  <a:srgbClr val="999999"/>
                </a:solidFill>
                <a:latin typeface="Liberation Mono" charset="0"/>
              </a:rPr>
              <a:t>;</a:t>
            </a:r>
            <a:endParaRPr lang="en-US" sz="1200" dirty="0"/>
          </a:p>
        </p:txBody>
      </p:sp>
      <p:sp>
        <p:nvSpPr>
          <p:cNvPr id="9" name="Rectangle 8"/>
          <p:cNvSpPr/>
          <p:nvPr/>
        </p:nvSpPr>
        <p:spPr>
          <a:xfrm>
            <a:off x="357807" y="3416464"/>
            <a:ext cx="9094305"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0077AA"/>
                </a:solidFill>
                <a:latin typeface="Liberation Mono" charset="0"/>
              </a:rPr>
              <a:t>name</a:t>
            </a:r>
            <a:r>
              <a:rPr lang="en-US" sz="1200" dirty="0">
                <a:solidFill>
                  <a:srgbClr val="999999"/>
                </a:solidFill>
                <a:latin typeface="Liberation Mono" charset="0"/>
              </a:rPr>
              <a:t>,</a:t>
            </a:r>
            <a:r>
              <a:rPr lang="en-US" sz="1200" dirty="0">
                <a:solidFill>
                  <a:srgbClr val="000000"/>
                </a:solidFill>
                <a:latin typeface="Liberation Mono" charset="0"/>
              </a:rPr>
              <a:t> birth </a:t>
            </a:r>
            <a:r>
              <a:rPr lang="en-US" sz="1200" dirty="0">
                <a:solidFill>
                  <a:srgbClr val="0077AA"/>
                </a:solidFill>
                <a:latin typeface="Liberation Mono" charset="0"/>
              </a:rPr>
              <a:t>FROM</a:t>
            </a:r>
            <a:r>
              <a:rPr lang="en-US" sz="1200" dirty="0">
                <a:solidFill>
                  <a:srgbClr val="000000"/>
                </a:solidFill>
                <a:latin typeface="Liberation Mono" charset="0"/>
              </a:rPr>
              <a:t> pet </a:t>
            </a:r>
            <a:r>
              <a:rPr lang="en-US" sz="1200" dirty="0" smtClean="0">
                <a:solidFill>
                  <a:srgbClr val="000000"/>
                </a:solidFill>
                <a:latin typeface="Liberation Mono" charset="0"/>
              </a:rPr>
              <a:t> </a:t>
            </a:r>
            <a:r>
              <a:rPr lang="en-US" sz="1200" dirty="0">
                <a:solidFill>
                  <a:srgbClr val="0077AA"/>
                </a:solidFill>
                <a:latin typeface="Liberation Mono" charset="0"/>
              </a:rPr>
              <a:t>WHERE</a:t>
            </a:r>
            <a:r>
              <a:rPr lang="en-US" sz="1200" dirty="0">
                <a:solidFill>
                  <a:srgbClr val="000000"/>
                </a:solidFill>
                <a:latin typeface="Liberation Mono" charset="0"/>
              </a:rPr>
              <a:t> </a:t>
            </a:r>
            <a:r>
              <a:rPr lang="en-US" sz="1200" dirty="0">
                <a:solidFill>
                  <a:srgbClr val="DD4A68"/>
                </a:solidFill>
                <a:latin typeface="Liberation Mono" charset="0"/>
              </a:rPr>
              <a:t>MONTH</a:t>
            </a:r>
            <a:r>
              <a:rPr lang="en-US" sz="1200" dirty="0">
                <a:solidFill>
                  <a:srgbClr val="999999"/>
                </a:solidFill>
                <a:latin typeface="Liberation Mono" charset="0"/>
              </a:rPr>
              <a:t>(</a:t>
            </a:r>
            <a:r>
              <a:rPr lang="en-US" sz="1200" dirty="0">
                <a:solidFill>
                  <a:srgbClr val="000000"/>
                </a:solidFill>
                <a:latin typeface="Liberation Mono" charset="0"/>
              </a:rPr>
              <a:t>birth</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A67F59"/>
                </a:solidFill>
                <a:latin typeface="Liberation Mono" charset="0"/>
              </a:rPr>
              <a:t>=</a:t>
            </a:r>
            <a:r>
              <a:rPr lang="en-US" sz="1200" dirty="0">
                <a:solidFill>
                  <a:srgbClr val="000000"/>
                </a:solidFill>
                <a:latin typeface="Liberation Mono" charset="0"/>
              </a:rPr>
              <a:t> </a:t>
            </a:r>
            <a:r>
              <a:rPr lang="en-US" sz="1200" dirty="0">
                <a:solidFill>
                  <a:srgbClr val="DD4A68"/>
                </a:solidFill>
                <a:latin typeface="Liberation Mono" charset="0"/>
              </a:rPr>
              <a:t>MONTH</a:t>
            </a:r>
            <a:r>
              <a:rPr lang="en-US" sz="1200" dirty="0">
                <a:solidFill>
                  <a:srgbClr val="999999"/>
                </a:solidFill>
                <a:latin typeface="Liberation Mono" charset="0"/>
              </a:rPr>
              <a:t>(</a:t>
            </a:r>
            <a:r>
              <a:rPr lang="en-US" sz="1200" dirty="0">
                <a:solidFill>
                  <a:srgbClr val="DD4A68"/>
                </a:solidFill>
                <a:latin typeface="Liberation Mono" charset="0"/>
              </a:rPr>
              <a:t>DATE_ADD</a:t>
            </a:r>
            <a:r>
              <a:rPr lang="en-US" sz="1200" dirty="0">
                <a:solidFill>
                  <a:srgbClr val="999999"/>
                </a:solidFill>
                <a:latin typeface="Liberation Mono" charset="0"/>
              </a:rPr>
              <a:t>(</a:t>
            </a:r>
            <a:r>
              <a:rPr lang="en-US" sz="1200" dirty="0">
                <a:solidFill>
                  <a:srgbClr val="DD4A68"/>
                </a:solidFill>
                <a:latin typeface="Liberation Mono" charset="0"/>
              </a:rPr>
              <a:t>CURDATE</a:t>
            </a:r>
            <a:r>
              <a:rPr lang="en-US" sz="1200" dirty="0">
                <a:solidFill>
                  <a:srgbClr val="999999"/>
                </a:solidFill>
                <a:latin typeface="Liberation Mono" charset="0"/>
              </a:rPr>
              <a:t>(),</a:t>
            </a:r>
            <a:r>
              <a:rPr lang="en-US" sz="1200" dirty="0">
                <a:solidFill>
                  <a:srgbClr val="0077AA"/>
                </a:solidFill>
                <a:latin typeface="Liberation Mono" charset="0"/>
              </a:rPr>
              <a:t>INTERVAL</a:t>
            </a:r>
            <a:r>
              <a:rPr lang="en-US" sz="1200" dirty="0">
                <a:solidFill>
                  <a:srgbClr val="000000"/>
                </a:solidFill>
                <a:latin typeface="Liberation Mono" charset="0"/>
              </a:rPr>
              <a:t> </a:t>
            </a:r>
            <a:r>
              <a:rPr lang="en-US" sz="1200" dirty="0">
                <a:solidFill>
                  <a:srgbClr val="990055"/>
                </a:solidFill>
                <a:latin typeface="Liberation Mono" charset="0"/>
              </a:rPr>
              <a:t>1</a:t>
            </a:r>
            <a:r>
              <a:rPr lang="en-US" sz="1200" dirty="0">
                <a:solidFill>
                  <a:srgbClr val="000000"/>
                </a:solidFill>
                <a:latin typeface="Liberation Mono" charset="0"/>
              </a:rPr>
              <a:t> </a:t>
            </a:r>
            <a:r>
              <a:rPr lang="en-US" sz="1200" dirty="0">
                <a:solidFill>
                  <a:srgbClr val="0077AA"/>
                </a:solidFill>
                <a:latin typeface="Liberation Mono" charset="0"/>
              </a:rPr>
              <a:t>MONTH</a:t>
            </a:r>
            <a:r>
              <a:rPr lang="en-US" sz="1200" dirty="0">
                <a:solidFill>
                  <a:srgbClr val="999999"/>
                </a:solidFill>
                <a:latin typeface="Liberation Mono" charset="0"/>
              </a:rPr>
              <a:t>));</a:t>
            </a:r>
            <a:endParaRPr lang="en-US" sz="1200" dirty="0"/>
          </a:p>
        </p:txBody>
      </p:sp>
      <p:sp>
        <p:nvSpPr>
          <p:cNvPr id="10" name="Rectangle 9"/>
          <p:cNvSpPr/>
          <p:nvPr/>
        </p:nvSpPr>
        <p:spPr>
          <a:xfrm>
            <a:off x="357806" y="3665589"/>
            <a:ext cx="3796745" cy="276999"/>
          </a:xfrm>
          <a:prstGeom prst="rect">
            <a:avLst/>
          </a:prstGeom>
        </p:spPr>
        <p:txBody>
          <a:bodyPr wrap="none">
            <a:spAutoFit/>
          </a:bodyPr>
          <a:lstStyle/>
          <a:p>
            <a:r>
              <a:rPr lang="mr-IN" sz="1200" dirty="0" err="1">
                <a:solidFill>
                  <a:srgbClr val="A67F59"/>
                </a:solidFill>
                <a:latin typeface="Liberation Mono" charset="0"/>
              </a:rPr>
              <a:t>mysql</a:t>
            </a:r>
            <a:r>
              <a:rPr lang="mr-IN" sz="1200" dirty="0">
                <a:solidFill>
                  <a:srgbClr val="A67F59"/>
                </a:solidFill>
                <a:latin typeface="Liberation Mono" charset="0"/>
              </a:rPr>
              <a:t>&gt;</a:t>
            </a:r>
            <a:r>
              <a:rPr lang="mr-IN" sz="1200" dirty="0">
                <a:solidFill>
                  <a:srgbClr val="000000"/>
                </a:solidFill>
                <a:latin typeface="Liberation Mono" charset="0"/>
              </a:rPr>
              <a:t> </a:t>
            </a:r>
            <a:r>
              <a:rPr lang="mr-IN" sz="1200" dirty="0">
                <a:solidFill>
                  <a:srgbClr val="0077AA"/>
                </a:solidFill>
                <a:latin typeface="Liberation Mono" charset="0"/>
              </a:rPr>
              <a:t>SELECT</a:t>
            </a:r>
            <a:r>
              <a:rPr lang="mr-IN" sz="1200" dirty="0">
                <a:solidFill>
                  <a:srgbClr val="000000"/>
                </a:solidFill>
                <a:latin typeface="Liberation Mono" charset="0"/>
              </a:rPr>
              <a:t> </a:t>
            </a:r>
            <a:r>
              <a:rPr lang="mr-IN" sz="1200" dirty="0">
                <a:solidFill>
                  <a:srgbClr val="669900"/>
                </a:solidFill>
                <a:latin typeface="Liberation Mono" charset="0"/>
              </a:rPr>
              <a:t>'2018-10-31'</a:t>
            </a:r>
            <a:r>
              <a:rPr lang="mr-IN" sz="1200" dirty="0">
                <a:solidFill>
                  <a:srgbClr val="000000"/>
                </a:solidFill>
                <a:latin typeface="Liberation Mono" charset="0"/>
              </a:rPr>
              <a:t> </a:t>
            </a:r>
            <a:r>
              <a:rPr lang="mr-IN" sz="1200" dirty="0">
                <a:solidFill>
                  <a:srgbClr val="A67F59"/>
                </a:solidFill>
                <a:latin typeface="Liberation Mono" charset="0"/>
              </a:rPr>
              <a:t>+</a:t>
            </a:r>
            <a:r>
              <a:rPr lang="mr-IN" sz="1200" dirty="0">
                <a:solidFill>
                  <a:srgbClr val="000000"/>
                </a:solidFill>
                <a:latin typeface="Liberation Mono" charset="0"/>
              </a:rPr>
              <a:t> </a:t>
            </a:r>
            <a:r>
              <a:rPr lang="mr-IN" sz="1200" dirty="0">
                <a:solidFill>
                  <a:srgbClr val="0077AA"/>
                </a:solidFill>
                <a:latin typeface="Liberation Mono" charset="0"/>
              </a:rPr>
              <a:t>INTERVAL</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DAY</a:t>
            </a:r>
            <a:r>
              <a:rPr lang="mr-IN" sz="1200" dirty="0">
                <a:solidFill>
                  <a:srgbClr val="999999"/>
                </a:solidFill>
                <a:latin typeface="Liberation Mono" charset="0"/>
              </a:rPr>
              <a:t>;</a:t>
            </a:r>
            <a:endParaRPr lang="en-US" sz="1200" dirty="0"/>
          </a:p>
        </p:txBody>
      </p:sp>
      <p:sp>
        <p:nvSpPr>
          <p:cNvPr id="11" name="Rectangle 10"/>
          <p:cNvSpPr/>
          <p:nvPr/>
        </p:nvSpPr>
        <p:spPr>
          <a:xfrm>
            <a:off x="357806" y="3959295"/>
            <a:ext cx="3796745" cy="276999"/>
          </a:xfrm>
          <a:prstGeom prst="rect">
            <a:avLst/>
          </a:prstGeom>
        </p:spPr>
        <p:txBody>
          <a:bodyPr wrap="none">
            <a:spAutoFit/>
          </a:bodyPr>
          <a:lstStyle/>
          <a:p>
            <a:r>
              <a:rPr lang="mr-IN" sz="1200" dirty="0" err="1">
                <a:solidFill>
                  <a:srgbClr val="A67F59"/>
                </a:solidFill>
                <a:latin typeface="Liberation Mono" charset="0"/>
              </a:rPr>
              <a:t>mysql</a:t>
            </a:r>
            <a:r>
              <a:rPr lang="mr-IN" sz="1200" dirty="0">
                <a:solidFill>
                  <a:srgbClr val="A67F59"/>
                </a:solidFill>
                <a:latin typeface="Liberation Mono" charset="0"/>
              </a:rPr>
              <a:t>&gt;</a:t>
            </a:r>
            <a:r>
              <a:rPr lang="mr-IN" sz="1200" dirty="0">
                <a:solidFill>
                  <a:srgbClr val="000000"/>
                </a:solidFill>
                <a:latin typeface="Liberation Mono" charset="0"/>
              </a:rPr>
              <a:t> </a:t>
            </a:r>
            <a:r>
              <a:rPr lang="mr-IN" sz="1200" dirty="0">
                <a:solidFill>
                  <a:srgbClr val="0077AA"/>
                </a:solidFill>
                <a:latin typeface="Liberation Mono" charset="0"/>
              </a:rPr>
              <a:t>SELECT</a:t>
            </a:r>
            <a:r>
              <a:rPr lang="mr-IN" sz="1200" dirty="0">
                <a:solidFill>
                  <a:srgbClr val="000000"/>
                </a:solidFill>
                <a:latin typeface="Liberation Mono" charset="0"/>
              </a:rPr>
              <a:t> </a:t>
            </a:r>
            <a:r>
              <a:rPr lang="mr-IN" sz="1200" dirty="0">
                <a:solidFill>
                  <a:srgbClr val="669900"/>
                </a:solidFill>
                <a:latin typeface="Liberation Mono" charset="0"/>
              </a:rPr>
              <a:t>'2018-10-32'</a:t>
            </a:r>
            <a:r>
              <a:rPr lang="mr-IN" sz="1200" dirty="0">
                <a:solidFill>
                  <a:srgbClr val="000000"/>
                </a:solidFill>
                <a:latin typeface="Liberation Mono" charset="0"/>
              </a:rPr>
              <a:t> </a:t>
            </a:r>
            <a:r>
              <a:rPr lang="mr-IN" sz="1200" dirty="0">
                <a:solidFill>
                  <a:srgbClr val="A67F59"/>
                </a:solidFill>
                <a:latin typeface="Liberation Mono" charset="0"/>
              </a:rPr>
              <a:t>+</a:t>
            </a:r>
            <a:r>
              <a:rPr lang="mr-IN" sz="1200" dirty="0">
                <a:solidFill>
                  <a:srgbClr val="000000"/>
                </a:solidFill>
                <a:latin typeface="Liberation Mono" charset="0"/>
              </a:rPr>
              <a:t> </a:t>
            </a:r>
            <a:r>
              <a:rPr lang="mr-IN" sz="1200" dirty="0">
                <a:solidFill>
                  <a:srgbClr val="0077AA"/>
                </a:solidFill>
                <a:latin typeface="Liberation Mono" charset="0"/>
              </a:rPr>
              <a:t>INTERVAL</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DAY</a:t>
            </a:r>
            <a:r>
              <a:rPr lang="mr-IN" sz="1200" dirty="0">
                <a:solidFill>
                  <a:srgbClr val="999999"/>
                </a:solidFill>
                <a:latin typeface="Liberation Mono" charset="0"/>
              </a:rPr>
              <a:t>;</a:t>
            </a:r>
            <a:endParaRPr lang="en-US" sz="1200" dirty="0"/>
          </a:p>
        </p:txBody>
      </p:sp>
      <p:sp>
        <p:nvSpPr>
          <p:cNvPr id="12" name="Rectangle 11"/>
          <p:cNvSpPr/>
          <p:nvPr/>
        </p:nvSpPr>
        <p:spPr>
          <a:xfrm>
            <a:off x="357806" y="4211586"/>
            <a:ext cx="2024913"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SHOW</a:t>
            </a:r>
            <a:r>
              <a:rPr lang="en-US" sz="1200" dirty="0">
                <a:solidFill>
                  <a:srgbClr val="000000"/>
                </a:solidFill>
                <a:latin typeface="Liberation Mono" charset="0"/>
              </a:rPr>
              <a:t> </a:t>
            </a:r>
            <a:r>
              <a:rPr lang="en-US" sz="1200" dirty="0">
                <a:solidFill>
                  <a:srgbClr val="0077AA"/>
                </a:solidFill>
                <a:latin typeface="Liberation Mono" charset="0"/>
              </a:rPr>
              <a:t>WARNINGS</a:t>
            </a:r>
            <a:r>
              <a:rPr lang="en-US" sz="1200" dirty="0">
                <a:solidFill>
                  <a:srgbClr val="999999"/>
                </a:solidFill>
                <a:latin typeface="Liberation Mono" charset="0"/>
              </a:rPr>
              <a:t>;</a:t>
            </a:r>
            <a:endParaRPr lang="en-US" sz="1200" dirty="0"/>
          </a:p>
        </p:txBody>
      </p:sp>
      <p:sp>
        <p:nvSpPr>
          <p:cNvPr id="13" name="Rectangle 12"/>
          <p:cNvSpPr/>
          <p:nvPr/>
        </p:nvSpPr>
        <p:spPr>
          <a:xfrm>
            <a:off x="357806" y="4538644"/>
            <a:ext cx="2936125" cy="369332"/>
          </a:xfrm>
          <a:prstGeom prst="rect">
            <a:avLst/>
          </a:prstGeom>
        </p:spPr>
        <p:txBody>
          <a:bodyPr wrap="none">
            <a:spAutoFit/>
          </a:bodyPr>
          <a:lstStyle/>
          <a:p>
            <a:pPr fontAlgn="base"/>
            <a:r>
              <a:rPr lang="en-US" b="1" dirty="0">
                <a:solidFill>
                  <a:srgbClr val="555555"/>
                </a:solidFill>
                <a:latin typeface="Open Sans" charset="0"/>
              </a:rPr>
              <a:t>Working with NULL Values</a:t>
            </a:r>
            <a:endParaRPr lang="en-US" b="1" i="0" dirty="0">
              <a:solidFill>
                <a:srgbClr val="555555"/>
              </a:solidFill>
              <a:effectLst/>
              <a:latin typeface="Open Sans" charset="0"/>
            </a:endParaRPr>
          </a:p>
        </p:txBody>
      </p:sp>
      <p:sp>
        <p:nvSpPr>
          <p:cNvPr id="14" name="Rectangle 13"/>
          <p:cNvSpPr/>
          <p:nvPr/>
        </p:nvSpPr>
        <p:spPr>
          <a:xfrm>
            <a:off x="313080" y="4854751"/>
            <a:ext cx="11668540" cy="461665"/>
          </a:xfrm>
          <a:prstGeom prst="rect">
            <a:avLst/>
          </a:prstGeom>
        </p:spPr>
        <p:txBody>
          <a:bodyPr wrap="square">
            <a:spAutoFit/>
          </a:bodyPr>
          <a:lstStyle/>
          <a:p>
            <a:pPr fontAlgn="base"/>
            <a:r>
              <a:rPr lang="en-US" sz="1200" dirty="0">
                <a:solidFill>
                  <a:srgbClr val="555555"/>
                </a:solidFill>
                <a:latin typeface="Open Sans" charset="0"/>
              </a:rPr>
              <a:t>The NULL value can be surprising until you get used to it. Conceptually, NULL means </a:t>
            </a:r>
            <a:r>
              <a:rPr lang="en-US" sz="1200" dirty="0">
                <a:solidFill>
                  <a:srgbClr val="555555"/>
                </a:solidFill>
                <a:latin typeface="inherit" charset="0"/>
              </a:rPr>
              <a:t>“a missing unknown value”</a:t>
            </a:r>
            <a:r>
              <a:rPr lang="en-US" sz="1200" dirty="0">
                <a:solidFill>
                  <a:srgbClr val="555555"/>
                </a:solidFill>
                <a:latin typeface="Open Sans" charset="0"/>
              </a:rPr>
              <a:t> and it is treated somewhat differently from other values.</a:t>
            </a:r>
          </a:p>
          <a:p>
            <a:pPr fontAlgn="base"/>
            <a:r>
              <a:rPr lang="en-US" sz="1200" dirty="0">
                <a:solidFill>
                  <a:srgbClr val="555555"/>
                </a:solidFill>
                <a:latin typeface="Open Sans" charset="0"/>
              </a:rPr>
              <a:t>To test for NULL, use the </a:t>
            </a:r>
            <a:r>
              <a:rPr lang="en-US" sz="1200" dirty="0">
                <a:solidFill>
                  <a:srgbClr val="0074A3"/>
                </a:solidFill>
                <a:latin typeface="Open Sans" charset="0"/>
                <a:hlinkClick r:id="rId3"/>
              </a:rPr>
              <a:t>IS NULL</a:t>
            </a:r>
            <a:r>
              <a:rPr lang="en-US" sz="1200" dirty="0">
                <a:solidFill>
                  <a:srgbClr val="555555"/>
                </a:solidFill>
                <a:latin typeface="Open Sans" charset="0"/>
              </a:rPr>
              <a:t> and </a:t>
            </a:r>
            <a:r>
              <a:rPr lang="en-US" sz="1200" dirty="0">
                <a:solidFill>
                  <a:srgbClr val="0074A3"/>
                </a:solidFill>
                <a:latin typeface="Open Sans" charset="0"/>
                <a:hlinkClick r:id="rId4"/>
              </a:rPr>
              <a:t>IS NOT NULL</a:t>
            </a:r>
            <a:r>
              <a:rPr lang="en-US" sz="1200" dirty="0">
                <a:solidFill>
                  <a:srgbClr val="555555"/>
                </a:solidFill>
                <a:latin typeface="Open Sans" charset="0"/>
              </a:rPr>
              <a:t> operators, as shown here:</a:t>
            </a:r>
            <a:endParaRPr lang="en-US" sz="1200" b="0" i="0" dirty="0">
              <a:solidFill>
                <a:srgbClr val="555555"/>
              </a:solidFill>
              <a:effectLst/>
              <a:latin typeface="Open Sans" charset="0"/>
            </a:endParaRPr>
          </a:p>
        </p:txBody>
      </p:sp>
      <p:sp>
        <p:nvSpPr>
          <p:cNvPr id="15" name="Rectangle 14"/>
          <p:cNvSpPr/>
          <p:nvPr/>
        </p:nvSpPr>
        <p:spPr>
          <a:xfrm>
            <a:off x="357806" y="5360997"/>
            <a:ext cx="3160737" cy="276999"/>
          </a:xfrm>
          <a:prstGeom prst="rect">
            <a:avLst/>
          </a:prstGeom>
        </p:spPr>
        <p:txBody>
          <a:bodyPr wrap="non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990055"/>
                </a:solidFill>
                <a:latin typeface="Liberation Mono" charset="0"/>
              </a:rPr>
              <a:t>1</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990055"/>
                </a:solidFill>
                <a:latin typeface="Liberation Mono" charset="0"/>
              </a:rPr>
              <a:t>1</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A67F59"/>
                </a:solidFill>
                <a:latin typeface="Liberation Mono" charset="0"/>
              </a:rPr>
              <a:t>NOT</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endParaRPr lang="en-US" sz="1200" dirty="0"/>
          </a:p>
        </p:txBody>
      </p:sp>
      <p:sp>
        <p:nvSpPr>
          <p:cNvPr id="16" name="Rectangle 15"/>
          <p:cNvSpPr/>
          <p:nvPr/>
        </p:nvSpPr>
        <p:spPr>
          <a:xfrm>
            <a:off x="357808" y="5626647"/>
            <a:ext cx="6096000" cy="276999"/>
          </a:xfrm>
          <a:prstGeom prst="rect">
            <a:avLst/>
          </a:prstGeom>
        </p:spPr>
        <p:txBody>
          <a:bodyPr>
            <a:spAutoFit/>
          </a:bodyPr>
          <a:lstStyle/>
          <a:p>
            <a:r>
              <a:rPr lang="mr-IN" sz="1200" dirty="0" err="1">
                <a:solidFill>
                  <a:srgbClr val="A67F59"/>
                </a:solidFill>
                <a:latin typeface="Liberation Mono" charset="0"/>
              </a:rPr>
              <a:t>mysql</a:t>
            </a:r>
            <a:r>
              <a:rPr lang="mr-IN" sz="1200" dirty="0">
                <a:solidFill>
                  <a:srgbClr val="A67F59"/>
                </a:solidFill>
                <a:latin typeface="Liberation Mono" charset="0"/>
              </a:rPr>
              <a:t>&gt;</a:t>
            </a:r>
            <a:r>
              <a:rPr lang="mr-IN" sz="1200" dirty="0">
                <a:solidFill>
                  <a:srgbClr val="000000"/>
                </a:solidFill>
                <a:latin typeface="Liberation Mono" charset="0"/>
              </a:rPr>
              <a:t> </a:t>
            </a:r>
            <a:r>
              <a:rPr lang="mr-IN" sz="1200" dirty="0">
                <a:solidFill>
                  <a:srgbClr val="0077AA"/>
                </a:solidFill>
                <a:latin typeface="Liberation Mono" charset="0"/>
              </a:rPr>
              <a:t>SELECT</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a:t>
            </a:r>
            <a:r>
              <a:rPr lang="mr-IN" sz="1200" dirty="0">
                <a:solidFill>
                  <a:srgbClr val="A67F59"/>
                </a:solidFill>
                <a:latin typeface="Liberation Mono" charset="0"/>
              </a:rPr>
              <a:t>=</a:t>
            </a:r>
            <a:r>
              <a:rPr lang="mr-IN" sz="1200" dirty="0">
                <a:solidFill>
                  <a:srgbClr val="000000"/>
                </a:solidFill>
                <a:latin typeface="Liberation Mono" charset="0"/>
              </a:rPr>
              <a:t> </a:t>
            </a:r>
            <a:r>
              <a:rPr lang="mr-IN" sz="1200" dirty="0">
                <a:solidFill>
                  <a:srgbClr val="990055"/>
                </a:solidFill>
                <a:latin typeface="Liberation Mono" charset="0"/>
              </a:rPr>
              <a:t>NULL</a:t>
            </a:r>
            <a:r>
              <a:rPr lang="mr-IN" sz="1200" dirty="0">
                <a:solidFill>
                  <a:srgbClr val="999999"/>
                </a:solidFill>
                <a:latin typeface="Liberation Mono" charset="0"/>
              </a:rPr>
              <a:t>,</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a:t>
            </a:r>
            <a:r>
              <a:rPr lang="mr-IN" sz="1200" dirty="0">
                <a:solidFill>
                  <a:srgbClr val="A67F59"/>
                </a:solidFill>
                <a:latin typeface="Liberation Mono" charset="0"/>
              </a:rPr>
              <a:t>&lt;&gt;</a:t>
            </a:r>
            <a:r>
              <a:rPr lang="mr-IN" sz="1200" dirty="0">
                <a:solidFill>
                  <a:srgbClr val="000000"/>
                </a:solidFill>
                <a:latin typeface="Liberation Mono" charset="0"/>
              </a:rPr>
              <a:t> </a:t>
            </a:r>
            <a:r>
              <a:rPr lang="mr-IN" sz="1200" dirty="0">
                <a:solidFill>
                  <a:srgbClr val="990055"/>
                </a:solidFill>
                <a:latin typeface="Liberation Mono" charset="0"/>
              </a:rPr>
              <a:t>NULL</a:t>
            </a:r>
            <a:r>
              <a:rPr lang="mr-IN" sz="1200" dirty="0">
                <a:solidFill>
                  <a:srgbClr val="999999"/>
                </a:solidFill>
                <a:latin typeface="Liberation Mono" charset="0"/>
              </a:rPr>
              <a:t>,</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a:t>
            </a:r>
            <a:r>
              <a:rPr lang="mr-IN" sz="1200" dirty="0">
                <a:solidFill>
                  <a:srgbClr val="A67F59"/>
                </a:solidFill>
                <a:latin typeface="Liberation Mono" charset="0"/>
              </a:rPr>
              <a:t>&lt;</a:t>
            </a:r>
            <a:r>
              <a:rPr lang="mr-IN" sz="1200" dirty="0">
                <a:solidFill>
                  <a:srgbClr val="000000"/>
                </a:solidFill>
                <a:latin typeface="Liberation Mono" charset="0"/>
              </a:rPr>
              <a:t> </a:t>
            </a:r>
            <a:r>
              <a:rPr lang="mr-IN" sz="1200" dirty="0">
                <a:solidFill>
                  <a:srgbClr val="990055"/>
                </a:solidFill>
                <a:latin typeface="Liberation Mono" charset="0"/>
              </a:rPr>
              <a:t>NULL</a:t>
            </a:r>
            <a:r>
              <a:rPr lang="mr-IN" sz="1200" dirty="0">
                <a:solidFill>
                  <a:srgbClr val="999999"/>
                </a:solidFill>
                <a:latin typeface="Liberation Mono" charset="0"/>
              </a:rPr>
              <a:t>,</a:t>
            </a:r>
            <a:r>
              <a:rPr lang="mr-IN" sz="1200" dirty="0">
                <a:solidFill>
                  <a:srgbClr val="000000"/>
                </a:solidFill>
                <a:latin typeface="Liberation Mono" charset="0"/>
              </a:rPr>
              <a:t> </a:t>
            </a:r>
            <a:r>
              <a:rPr lang="mr-IN" sz="1200" dirty="0">
                <a:solidFill>
                  <a:srgbClr val="990055"/>
                </a:solidFill>
                <a:latin typeface="Liberation Mono" charset="0"/>
              </a:rPr>
              <a:t>1</a:t>
            </a:r>
            <a:r>
              <a:rPr lang="mr-IN" sz="1200" dirty="0">
                <a:solidFill>
                  <a:srgbClr val="000000"/>
                </a:solidFill>
                <a:latin typeface="Liberation Mono" charset="0"/>
              </a:rPr>
              <a:t> </a:t>
            </a:r>
            <a:r>
              <a:rPr lang="mr-IN" sz="1200" dirty="0">
                <a:solidFill>
                  <a:srgbClr val="A67F59"/>
                </a:solidFill>
                <a:latin typeface="Liberation Mono" charset="0"/>
              </a:rPr>
              <a:t>&gt;</a:t>
            </a:r>
            <a:r>
              <a:rPr lang="mr-IN" sz="1200" dirty="0">
                <a:solidFill>
                  <a:srgbClr val="000000"/>
                </a:solidFill>
                <a:latin typeface="Liberation Mono" charset="0"/>
              </a:rPr>
              <a:t> </a:t>
            </a:r>
            <a:r>
              <a:rPr lang="mr-IN" sz="1200" dirty="0">
                <a:solidFill>
                  <a:srgbClr val="990055"/>
                </a:solidFill>
                <a:latin typeface="Liberation Mono" charset="0"/>
              </a:rPr>
              <a:t>NULL</a:t>
            </a:r>
            <a:r>
              <a:rPr lang="mr-IN" sz="1200" dirty="0">
                <a:solidFill>
                  <a:srgbClr val="999999"/>
                </a:solidFill>
                <a:latin typeface="Liberation Mono" charset="0"/>
              </a:rPr>
              <a:t>;</a:t>
            </a:r>
            <a:endParaRPr lang="en-US" sz="1200" dirty="0"/>
          </a:p>
        </p:txBody>
      </p:sp>
      <p:sp>
        <p:nvSpPr>
          <p:cNvPr id="17" name="Rectangle 16"/>
          <p:cNvSpPr/>
          <p:nvPr/>
        </p:nvSpPr>
        <p:spPr>
          <a:xfrm>
            <a:off x="357806" y="5881277"/>
            <a:ext cx="10716930" cy="461665"/>
          </a:xfrm>
          <a:prstGeom prst="rect">
            <a:avLst/>
          </a:prstGeom>
        </p:spPr>
        <p:txBody>
          <a:bodyPr wrap="square">
            <a:spAutoFit/>
          </a:bodyPr>
          <a:lstStyle/>
          <a:p>
            <a:pPr fontAlgn="base"/>
            <a:r>
              <a:rPr lang="en-US" sz="1200" dirty="0">
                <a:solidFill>
                  <a:srgbClr val="555555"/>
                </a:solidFill>
                <a:latin typeface="Open Sans" charset="0"/>
              </a:rPr>
              <a:t>Because the result of any arithmetic comparison with NULL is also NULL, you cannot obtain any meaningful results from such comparisons.</a:t>
            </a:r>
          </a:p>
          <a:p>
            <a:pPr fontAlgn="base"/>
            <a:r>
              <a:rPr lang="en-US" sz="1200" dirty="0">
                <a:solidFill>
                  <a:srgbClr val="555555"/>
                </a:solidFill>
                <a:latin typeface="Open Sans" charset="0"/>
              </a:rPr>
              <a:t>In MySQL, 0 or NULL means false and anything else means true. The default truth value from a </a:t>
            </a:r>
            <a:r>
              <a:rPr lang="en-US" sz="1200" dirty="0" err="1">
                <a:solidFill>
                  <a:srgbClr val="555555"/>
                </a:solidFill>
                <a:latin typeface="Open Sans" charset="0"/>
              </a:rPr>
              <a:t>boolean</a:t>
            </a:r>
            <a:r>
              <a:rPr lang="en-US" sz="1200" dirty="0">
                <a:solidFill>
                  <a:srgbClr val="555555"/>
                </a:solidFill>
                <a:latin typeface="Open Sans" charset="0"/>
              </a:rPr>
              <a:t> operation is 1.</a:t>
            </a:r>
            <a:endParaRPr lang="en-US" sz="1200" b="0" i="0" dirty="0">
              <a:solidFill>
                <a:srgbClr val="555555"/>
              </a:solidFill>
              <a:effectLst/>
              <a:latin typeface="Open Sans" charset="0"/>
            </a:endParaRPr>
          </a:p>
        </p:txBody>
      </p:sp>
      <p:sp>
        <p:nvSpPr>
          <p:cNvPr id="18" name="Rectangle 17"/>
          <p:cNvSpPr/>
          <p:nvPr/>
        </p:nvSpPr>
        <p:spPr>
          <a:xfrm>
            <a:off x="313080" y="6286431"/>
            <a:ext cx="10957894" cy="276999"/>
          </a:xfrm>
          <a:prstGeom prst="rect">
            <a:avLst/>
          </a:prstGeom>
        </p:spPr>
        <p:txBody>
          <a:bodyPr wrap="square">
            <a:spAutoFit/>
          </a:bodyPr>
          <a:lstStyle/>
          <a:p>
            <a:r>
              <a:rPr lang="en-US" sz="1200" dirty="0">
                <a:solidFill>
                  <a:schemeClr val="accent1">
                    <a:lumMod val="75000"/>
                  </a:schemeClr>
                </a:solidFill>
                <a:latin typeface="Open Sans" charset="0"/>
              </a:rPr>
              <a:t>When doing an </a:t>
            </a:r>
            <a:r>
              <a:rPr lang="en-US" sz="1200" dirty="0">
                <a:solidFill>
                  <a:schemeClr val="accent1">
                    <a:lumMod val="75000"/>
                  </a:schemeClr>
                </a:solidFill>
              </a:rPr>
              <a:t>ORDER BY</a:t>
            </a:r>
            <a:r>
              <a:rPr lang="en-US" sz="1200" dirty="0">
                <a:solidFill>
                  <a:schemeClr val="accent1">
                    <a:lumMod val="75000"/>
                  </a:schemeClr>
                </a:solidFill>
                <a:latin typeface="Open Sans" charset="0"/>
              </a:rPr>
              <a:t>, </a:t>
            </a:r>
            <a:r>
              <a:rPr lang="en-US" sz="1200" dirty="0">
                <a:solidFill>
                  <a:schemeClr val="accent1">
                    <a:lumMod val="75000"/>
                  </a:schemeClr>
                </a:solidFill>
              </a:rPr>
              <a:t>NULL</a:t>
            </a:r>
            <a:r>
              <a:rPr lang="en-US" sz="1200" dirty="0">
                <a:solidFill>
                  <a:schemeClr val="accent1">
                    <a:lumMod val="75000"/>
                  </a:schemeClr>
                </a:solidFill>
                <a:latin typeface="Open Sans" charset="0"/>
              </a:rPr>
              <a:t> values are presented first if you do </a:t>
            </a:r>
            <a:r>
              <a:rPr lang="en-US" sz="1200" dirty="0">
                <a:solidFill>
                  <a:schemeClr val="accent1">
                    <a:lumMod val="75000"/>
                  </a:schemeClr>
                </a:solidFill>
              </a:rPr>
              <a:t>ORDER BY ... ASC</a:t>
            </a:r>
            <a:r>
              <a:rPr lang="en-US" sz="1200" dirty="0">
                <a:solidFill>
                  <a:schemeClr val="accent1">
                    <a:lumMod val="75000"/>
                  </a:schemeClr>
                </a:solidFill>
                <a:latin typeface="Open Sans" charset="0"/>
              </a:rPr>
              <a:t> and last if you do </a:t>
            </a:r>
            <a:r>
              <a:rPr lang="en-US" sz="1200" dirty="0">
                <a:solidFill>
                  <a:schemeClr val="accent1">
                    <a:lumMod val="75000"/>
                  </a:schemeClr>
                </a:solidFill>
              </a:rPr>
              <a:t>ORDER BY ... DESC</a:t>
            </a:r>
            <a:r>
              <a:rPr lang="en-US" sz="1200" dirty="0">
                <a:solidFill>
                  <a:schemeClr val="accent1">
                    <a:lumMod val="75000"/>
                  </a:schemeClr>
                </a:solidFill>
                <a:latin typeface="Open Sans" charset="0"/>
              </a:rPr>
              <a:t>.</a:t>
            </a:r>
            <a:endParaRPr lang="en-US" sz="1200" dirty="0">
              <a:solidFill>
                <a:schemeClr val="accent1">
                  <a:lumMod val="75000"/>
                </a:schemeClr>
              </a:solidFill>
            </a:endParaRPr>
          </a:p>
        </p:txBody>
      </p:sp>
      <p:sp>
        <p:nvSpPr>
          <p:cNvPr id="19" name="Rectangle 18"/>
          <p:cNvSpPr/>
          <p:nvPr/>
        </p:nvSpPr>
        <p:spPr>
          <a:xfrm>
            <a:off x="313080" y="6507399"/>
            <a:ext cx="10508208" cy="276999"/>
          </a:xfrm>
          <a:prstGeom prst="rect">
            <a:avLst/>
          </a:prstGeom>
        </p:spPr>
        <p:txBody>
          <a:bodyPr wrap="square">
            <a:spAutoFit/>
          </a:bodyPr>
          <a:lstStyle/>
          <a:p>
            <a:r>
              <a:rPr lang="en-US" sz="1200" dirty="0" err="1">
                <a:solidFill>
                  <a:srgbClr val="A67F59"/>
                </a:solidFill>
                <a:latin typeface="Liberation Mono" charset="0"/>
              </a:rPr>
              <a:t>mysql</a:t>
            </a:r>
            <a:r>
              <a:rPr lang="en-US" sz="1200" dirty="0">
                <a:solidFill>
                  <a:srgbClr val="A67F59"/>
                </a:solidFill>
                <a:latin typeface="Liberation Mono" charset="0"/>
              </a:rPr>
              <a:t>&gt;</a:t>
            </a:r>
            <a:r>
              <a:rPr lang="en-US" sz="1200" dirty="0">
                <a:solidFill>
                  <a:srgbClr val="000000"/>
                </a:solidFill>
                <a:latin typeface="Liberation Mono" charset="0"/>
              </a:rPr>
              <a:t> </a:t>
            </a:r>
            <a:r>
              <a:rPr lang="en-US" sz="1200" dirty="0">
                <a:solidFill>
                  <a:srgbClr val="0077AA"/>
                </a:solidFill>
                <a:latin typeface="Liberation Mono" charset="0"/>
              </a:rPr>
              <a:t>SELECT</a:t>
            </a:r>
            <a:r>
              <a:rPr lang="en-US" sz="1200" dirty="0">
                <a:solidFill>
                  <a:srgbClr val="000000"/>
                </a:solidFill>
                <a:latin typeface="Liberation Mono" charset="0"/>
              </a:rPr>
              <a:t> </a:t>
            </a:r>
            <a:r>
              <a:rPr lang="en-US" sz="1200" dirty="0">
                <a:solidFill>
                  <a:srgbClr val="990055"/>
                </a:solidFill>
                <a:latin typeface="Liberation Mono" charset="0"/>
              </a:rPr>
              <a:t>0</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990055"/>
                </a:solidFill>
                <a:latin typeface="Liberation Mono" charset="0"/>
              </a:rPr>
              <a:t>0</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A67F59"/>
                </a:solidFill>
                <a:latin typeface="Liberation Mono" charset="0"/>
              </a:rPr>
              <a:t>NOT</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r>
              <a:rPr lang="en-US" sz="1200" dirty="0">
                <a:solidFill>
                  <a:srgbClr val="000000"/>
                </a:solidFill>
                <a:latin typeface="Liberation Mono" charset="0"/>
              </a:rPr>
              <a:t> </a:t>
            </a:r>
            <a:r>
              <a:rPr lang="en-US" sz="1200" dirty="0">
                <a:solidFill>
                  <a:srgbClr val="669900"/>
                </a:solidFill>
                <a:latin typeface="Liberation Mono" charset="0"/>
              </a:rPr>
              <a:t>''</a:t>
            </a:r>
            <a:r>
              <a:rPr lang="en-US" sz="1200" dirty="0">
                <a:solidFill>
                  <a:srgbClr val="000000"/>
                </a:solidFill>
                <a:latin typeface="Liberation Mono" charset="0"/>
              </a:rPr>
              <a:t> </a:t>
            </a:r>
            <a:r>
              <a:rPr lang="en-US" sz="1200" dirty="0">
                <a:solidFill>
                  <a:srgbClr val="A67F59"/>
                </a:solidFill>
                <a:latin typeface="Liberation Mono" charset="0"/>
              </a:rPr>
              <a:t>IS</a:t>
            </a:r>
            <a:r>
              <a:rPr lang="en-US" sz="1200" dirty="0">
                <a:solidFill>
                  <a:srgbClr val="000000"/>
                </a:solidFill>
                <a:latin typeface="Liberation Mono" charset="0"/>
              </a:rPr>
              <a:t> </a:t>
            </a:r>
            <a:r>
              <a:rPr lang="en-US" sz="1200" dirty="0">
                <a:solidFill>
                  <a:srgbClr val="A67F59"/>
                </a:solidFill>
                <a:latin typeface="Liberation Mono" charset="0"/>
              </a:rPr>
              <a:t>NOT</a:t>
            </a:r>
            <a:r>
              <a:rPr lang="en-US" sz="1200" dirty="0">
                <a:solidFill>
                  <a:srgbClr val="000000"/>
                </a:solidFill>
                <a:latin typeface="Liberation Mono" charset="0"/>
              </a:rPr>
              <a:t> </a:t>
            </a:r>
            <a:r>
              <a:rPr lang="en-US" sz="1200" dirty="0">
                <a:solidFill>
                  <a:srgbClr val="990055"/>
                </a:solidFill>
                <a:latin typeface="Liberation Mono" charset="0"/>
              </a:rPr>
              <a:t>NULL</a:t>
            </a:r>
            <a:r>
              <a:rPr lang="en-US" sz="1200" dirty="0">
                <a:solidFill>
                  <a:srgbClr val="999999"/>
                </a:solidFill>
                <a:latin typeface="Liberation Mono" charset="0"/>
              </a:rPr>
              <a:t>;</a:t>
            </a:r>
            <a:endParaRPr lang="en-US" sz="1200" dirty="0"/>
          </a:p>
        </p:txBody>
      </p:sp>
    </p:spTree>
    <p:extLst>
      <p:ext uri="{BB962C8B-B14F-4D97-AF65-F5344CB8AC3E}">
        <p14:creationId xmlns:p14="http://schemas.microsoft.com/office/powerpoint/2010/main" val="11091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696" y="141732"/>
            <a:ext cx="7263384" cy="605028"/>
          </a:xfrm>
        </p:spPr>
        <p:txBody>
          <a:bodyPr>
            <a:normAutofit fontScale="90000"/>
          </a:bodyPr>
          <a:lstStyle/>
          <a:p>
            <a:r>
              <a:rPr lang="en-US" dirty="0" smtClean="0"/>
              <a:t>Installation Guide</a:t>
            </a:r>
            <a:endParaRPr lang="en-US" dirty="0"/>
          </a:p>
        </p:txBody>
      </p:sp>
      <p:sp>
        <p:nvSpPr>
          <p:cNvPr id="3" name="Content Placeholder 2"/>
          <p:cNvSpPr>
            <a:spLocks noGrp="1"/>
          </p:cNvSpPr>
          <p:nvPr>
            <p:ph idx="1"/>
          </p:nvPr>
        </p:nvSpPr>
        <p:spPr>
          <a:xfrm>
            <a:off x="106680" y="1082040"/>
            <a:ext cx="12085320" cy="5577840"/>
          </a:xfrm>
        </p:spPr>
        <p:txBody>
          <a:bodyPr/>
          <a:lstStyle/>
          <a:p>
            <a:r>
              <a:rPr lang="en-US" dirty="0"/>
              <a:t>MySQL is available for Microsoft Windows 64-bit operating systems only</a:t>
            </a:r>
            <a:r>
              <a:rPr lang="en-US" dirty="0" smtClean="0"/>
              <a:t>.</a:t>
            </a:r>
          </a:p>
          <a:p>
            <a:r>
              <a:rPr lang="en-US" dirty="0" smtClean="0"/>
              <a:t>For more Info, </a:t>
            </a:r>
            <a:r>
              <a:rPr lang="en-US" dirty="0"/>
              <a:t>regarding supported versions </a:t>
            </a:r>
            <a:r>
              <a:rPr lang="en-US" dirty="0" smtClean="0"/>
              <a:t>visit </a:t>
            </a:r>
            <a:r>
              <a:rPr lang="en-US" dirty="0" smtClean="0">
                <a:hlinkClick r:id="rId2"/>
              </a:rPr>
              <a:t>https</a:t>
            </a:r>
            <a:r>
              <a:rPr lang="en-US" dirty="0">
                <a:hlinkClick r:id="rId2"/>
              </a:rPr>
              <a:t>://</a:t>
            </a:r>
            <a:r>
              <a:rPr lang="en-US" dirty="0" err="1">
                <a:hlinkClick r:id="rId2"/>
              </a:rPr>
              <a:t>www.mysql.com</a:t>
            </a:r>
            <a:r>
              <a:rPr lang="en-US" dirty="0">
                <a:hlinkClick r:id="rId2"/>
              </a:rPr>
              <a:t>/support/</a:t>
            </a:r>
            <a:r>
              <a:rPr lang="en-US" dirty="0" err="1">
                <a:hlinkClick r:id="rId2"/>
              </a:rPr>
              <a:t>supportedplatforms</a:t>
            </a:r>
            <a:r>
              <a:rPr lang="en-US" dirty="0">
                <a:hlinkClick r:id="rId2"/>
              </a:rPr>
              <a:t>/</a:t>
            </a:r>
            <a:r>
              <a:rPr lang="en-US" dirty="0" err="1">
                <a:hlinkClick r:id="rId2"/>
              </a:rPr>
              <a:t>database.html</a:t>
            </a:r>
            <a:endParaRPr lang="en-US" dirty="0"/>
          </a:p>
          <a:p>
            <a:r>
              <a:rPr lang="en-US" sz="2800" dirty="0" smtClean="0"/>
              <a:t>Installation Steps:</a:t>
            </a:r>
            <a:r>
              <a:rPr lang="en-US" dirty="0" smtClean="0"/>
              <a:t/>
            </a:r>
            <a:br>
              <a:rPr lang="en-US" dirty="0" smtClean="0"/>
            </a:br>
            <a:r>
              <a:rPr lang="en-US" dirty="0" smtClean="0"/>
              <a:t>Step 1: Download </a:t>
            </a:r>
            <a:r>
              <a:rPr lang="en-US" dirty="0"/>
              <a:t>MySQL Installer from </a:t>
            </a:r>
            <a:r>
              <a:rPr lang="en-US" dirty="0">
                <a:hlinkClick r:id="rId3"/>
              </a:rPr>
              <a:t>https://dev.mysql.com/downloads/installer/</a:t>
            </a:r>
            <a:r>
              <a:rPr lang="en-US" dirty="0"/>
              <a:t> and execute it</a:t>
            </a:r>
            <a:r>
              <a:rPr lang="en-US" dirty="0" smtClean="0"/>
              <a:t>.</a:t>
            </a:r>
          </a:p>
          <a:p>
            <a:r>
              <a:rPr lang="en-US" dirty="0" smtClean="0"/>
              <a:t>Step 2: </a:t>
            </a:r>
            <a:r>
              <a:rPr lang="en-US" dirty="0"/>
              <a:t>Choose the appropriate </a:t>
            </a:r>
            <a:r>
              <a:rPr lang="en-US" b="1" dirty="0"/>
              <a:t>Setup Type</a:t>
            </a:r>
            <a:r>
              <a:rPr lang="en-US" dirty="0"/>
              <a:t> for your system. Typically you will choose </a:t>
            </a:r>
            <a:r>
              <a:rPr lang="en-US" b="1" dirty="0"/>
              <a:t>Developer Default</a:t>
            </a:r>
            <a:r>
              <a:rPr lang="en-US" dirty="0"/>
              <a:t> to install MySQL server and other MySQL tools related to MySQL development, helpful tools like MySQL Workbench. Or, choose the </a:t>
            </a:r>
            <a:r>
              <a:rPr lang="en-US" b="1" dirty="0"/>
              <a:t>Custom</a:t>
            </a:r>
            <a:r>
              <a:rPr lang="en-US" dirty="0"/>
              <a:t> setup type to manually select your desired MySQL products</a:t>
            </a:r>
            <a:r>
              <a:rPr lang="en-US" dirty="0" smtClean="0"/>
              <a:t>.</a:t>
            </a:r>
          </a:p>
          <a:p>
            <a:r>
              <a:rPr lang="en-US" dirty="0" smtClean="0"/>
              <a:t>Step 3: </a:t>
            </a:r>
            <a:r>
              <a:rPr lang="en-US" dirty="0"/>
              <a:t>Complete the installation process by following the instructions. This will install several MySQL products and start the MySQL server</a:t>
            </a:r>
            <a:r>
              <a:rPr lang="en-US" dirty="0" smtClean="0"/>
              <a:t>.</a:t>
            </a:r>
          </a:p>
          <a:p>
            <a:r>
              <a:rPr lang="en-US" sz="2800" dirty="0" smtClean="0"/>
              <a:t>Start and Stop server On Mac:</a:t>
            </a:r>
          </a:p>
          <a:p>
            <a:r>
              <a:rPr lang="en-US" dirty="0" smtClean="0"/>
              <a:t>Start </a:t>
            </a:r>
            <a:r>
              <a:rPr lang="en-US" dirty="0"/>
              <a:t>o</a:t>
            </a:r>
            <a:r>
              <a:rPr lang="en-US" dirty="0" smtClean="0"/>
              <a:t>n mac: </a:t>
            </a:r>
            <a:r>
              <a:rPr lang="en-US" dirty="0" err="1" smtClean="0"/>
              <a:t>sudo</a:t>
            </a:r>
            <a:r>
              <a:rPr lang="en-US" dirty="0" smtClean="0"/>
              <a:t> </a:t>
            </a:r>
            <a:r>
              <a:rPr lang="en-US" dirty="0"/>
              <a:t>/</a:t>
            </a:r>
            <a:r>
              <a:rPr lang="en-US" dirty="0" err="1"/>
              <a:t>usr</a:t>
            </a:r>
            <a:r>
              <a:rPr lang="en-US" dirty="0"/>
              <a:t>/local/</a:t>
            </a:r>
            <a:r>
              <a:rPr lang="en-US" dirty="0" err="1"/>
              <a:t>mysql</a:t>
            </a:r>
            <a:r>
              <a:rPr lang="en-US" dirty="0"/>
              <a:t>/support-files/</a:t>
            </a:r>
            <a:r>
              <a:rPr lang="en-US" dirty="0" err="1"/>
              <a:t>mysql.server</a:t>
            </a:r>
            <a:r>
              <a:rPr lang="en-US" dirty="0"/>
              <a:t> </a:t>
            </a:r>
            <a:r>
              <a:rPr lang="en-US" dirty="0" smtClean="0"/>
              <a:t>start</a:t>
            </a:r>
          </a:p>
          <a:p>
            <a:r>
              <a:rPr lang="en-US" dirty="0" err="1" smtClean="0"/>
              <a:t>Mysql</a:t>
            </a:r>
            <a:r>
              <a:rPr lang="en-US" dirty="0" smtClean="0"/>
              <a:t> </a:t>
            </a:r>
            <a:r>
              <a:rPr lang="en-US" dirty="0" err="1" smtClean="0"/>
              <a:t>terminlal</a:t>
            </a:r>
            <a:r>
              <a:rPr lang="en-US" dirty="0" smtClean="0"/>
              <a:t> : cd </a:t>
            </a:r>
            <a:r>
              <a:rPr lang="en-US" dirty="0"/>
              <a:t>/</a:t>
            </a:r>
            <a:r>
              <a:rPr lang="en-US" dirty="0" err="1"/>
              <a:t>usr</a:t>
            </a:r>
            <a:r>
              <a:rPr lang="en-US" dirty="0"/>
              <a:t>/local/</a:t>
            </a:r>
            <a:r>
              <a:rPr lang="en-US" dirty="0" err="1"/>
              <a:t>mysql</a:t>
            </a:r>
            <a:r>
              <a:rPr lang="en-US" dirty="0"/>
              <a:t>/bin</a:t>
            </a:r>
            <a:r>
              <a:rPr lang="en-US" dirty="0" smtClean="0"/>
              <a:t>/</a:t>
            </a:r>
          </a:p>
          <a:p>
            <a:r>
              <a:rPr lang="en-US" dirty="0" smtClean="0"/>
              <a:t>Execute </a:t>
            </a:r>
            <a:r>
              <a:rPr lang="en-US" dirty="0"/>
              <a:t>./</a:t>
            </a:r>
            <a:r>
              <a:rPr lang="en-US" dirty="0" err="1"/>
              <a:t>mysql</a:t>
            </a:r>
            <a:r>
              <a:rPr lang="en-US" dirty="0"/>
              <a:t> -u root -p</a:t>
            </a:r>
          </a:p>
          <a:p>
            <a:r>
              <a:rPr lang="en-US" dirty="0" smtClean="0"/>
              <a:t>Enter your </a:t>
            </a:r>
            <a:r>
              <a:rPr lang="en-US" dirty="0" err="1" smtClean="0"/>
              <a:t>mysql</a:t>
            </a:r>
            <a:r>
              <a:rPr lang="en-US" dirty="0" smtClean="0"/>
              <a:t> password</a:t>
            </a:r>
            <a:endParaRPr lang="en-US" dirty="0"/>
          </a:p>
          <a:p>
            <a:endParaRPr lang="en-US" dirty="0"/>
          </a:p>
          <a:p>
            <a:endParaRPr lang="en-US" sz="2800" dirty="0"/>
          </a:p>
        </p:txBody>
      </p:sp>
    </p:spTree>
    <p:extLst>
      <p:ext uri="{BB962C8B-B14F-4D97-AF65-F5344CB8AC3E}">
        <p14:creationId xmlns:p14="http://schemas.microsoft.com/office/powerpoint/2010/main" val="194010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350520"/>
            <a:ext cx="11765280" cy="6385560"/>
          </a:xfrm>
        </p:spPr>
        <p:txBody>
          <a:bodyPr/>
          <a:lstStyle/>
          <a:p>
            <a:r>
              <a:rPr lang="en-US" dirty="0" smtClean="0"/>
              <a:t>To change </a:t>
            </a:r>
            <a:r>
              <a:rPr lang="en-US" dirty="0" err="1" smtClean="0"/>
              <a:t>mysql</a:t>
            </a:r>
            <a:r>
              <a:rPr lang="en-US" dirty="0" smtClean="0"/>
              <a:t> password:</a:t>
            </a:r>
          </a:p>
          <a:p>
            <a:r>
              <a:rPr lang="en-US" dirty="0" smtClean="0"/>
              <a:t>ALTER USER ‘</a:t>
            </a:r>
            <a:r>
              <a:rPr lang="en-US" dirty="0" err="1" smtClean="0"/>
              <a:t>root’@’localhost</a:t>
            </a:r>
            <a:r>
              <a:rPr lang="en-US" dirty="0" smtClean="0"/>
              <a:t>’ IDENTIFIED BY ‘new password’;</a:t>
            </a:r>
          </a:p>
          <a:p>
            <a:endParaRPr lang="en-US" dirty="0"/>
          </a:p>
          <a:p>
            <a:r>
              <a:rPr lang="en-US" sz="2800" dirty="0"/>
              <a:t>Start and Stop server On </a:t>
            </a:r>
            <a:r>
              <a:rPr lang="en-US" sz="2800" dirty="0" smtClean="0"/>
              <a:t>Windows:</a:t>
            </a:r>
            <a:endParaRPr lang="en-US" sz="2800" dirty="0"/>
          </a:p>
          <a:p>
            <a:r>
              <a:rPr lang="en-US" dirty="0" smtClean="0"/>
              <a:t>Start: bin/</a:t>
            </a:r>
            <a:r>
              <a:rPr lang="en-US" dirty="0" err="1" smtClean="0"/>
              <a:t>mysql.server</a:t>
            </a:r>
            <a:r>
              <a:rPr lang="en-US" dirty="0" smtClean="0"/>
              <a:t> </a:t>
            </a:r>
            <a:r>
              <a:rPr lang="en-US" dirty="0"/>
              <a:t>start</a:t>
            </a:r>
          </a:p>
          <a:p>
            <a:r>
              <a:rPr lang="en-US" dirty="0" err="1"/>
              <a:t>Mysql</a:t>
            </a:r>
            <a:r>
              <a:rPr lang="en-US" dirty="0"/>
              <a:t> </a:t>
            </a:r>
            <a:r>
              <a:rPr lang="en-US" dirty="0" err="1"/>
              <a:t>terminlal</a:t>
            </a:r>
            <a:r>
              <a:rPr lang="en-US" dirty="0"/>
              <a:t> : cd </a:t>
            </a:r>
            <a:r>
              <a:rPr lang="en-US" dirty="0" smtClean="0"/>
              <a:t>C://Program Files/</a:t>
            </a:r>
            <a:r>
              <a:rPr lang="en-US" dirty="0" err="1" smtClean="0"/>
              <a:t>MySqlServer</a:t>
            </a:r>
            <a:r>
              <a:rPr lang="en-US" dirty="0" smtClean="0"/>
              <a:t>/bin/</a:t>
            </a:r>
          </a:p>
          <a:p>
            <a:r>
              <a:rPr lang="en-US" dirty="0" smtClean="0"/>
              <a:t>Execute </a:t>
            </a:r>
            <a:r>
              <a:rPr lang="en-US" dirty="0"/>
              <a:t>./</a:t>
            </a:r>
            <a:r>
              <a:rPr lang="en-US" dirty="0" err="1"/>
              <a:t>mysql</a:t>
            </a:r>
            <a:r>
              <a:rPr lang="en-US" dirty="0"/>
              <a:t> -u root -p</a:t>
            </a:r>
          </a:p>
          <a:p>
            <a:r>
              <a:rPr lang="en-US" dirty="0"/>
              <a:t>Enter your </a:t>
            </a:r>
            <a:r>
              <a:rPr lang="en-US" dirty="0" err="1"/>
              <a:t>mysql</a:t>
            </a:r>
            <a:r>
              <a:rPr lang="en-US" dirty="0"/>
              <a:t> password</a:t>
            </a:r>
          </a:p>
          <a:p>
            <a:endParaRPr lang="en-US" dirty="0"/>
          </a:p>
        </p:txBody>
      </p:sp>
    </p:spTree>
    <p:extLst>
      <p:ext uri="{BB962C8B-B14F-4D97-AF65-F5344CB8AC3E}">
        <p14:creationId xmlns:p14="http://schemas.microsoft.com/office/powerpoint/2010/main" val="1080597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33" y="119921"/>
            <a:ext cx="11797259" cy="2638269"/>
          </a:xfrm>
        </p:spPr>
        <p:txBody>
          <a:bodyPr/>
          <a:lstStyle/>
          <a:p>
            <a:r>
              <a:rPr lang="en-US" dirty="0"/>
              <a:t>At this point, it is more important to find out a little about how to issue queries than to jump right in creating tables, loading data into them, and retrieving data from them. </a:t>
            </a:r>
            <a:endParaRPr lang="en-US" dirty="0" smtClean="0"/>
          </a:p>
          <a:p>
            <a:r>
              <a:rPr lang="en-US" dirty="0" smtClean="0"/>
              <a:t>We are going to do the </a:t>
            </a:r>
            <a:r>
              <a:rPr lang="en-US" dirty="0"/>
              <a:t>basic principles of entering queries, using several queries you can try out to familiarize yourself with how </a:t>
            </a:r>
            <a:r>
              <a:rPr lang="en-US" dirty="0" err="1"/>
              <a:t>mysql</a:t>
            </a:r>
            <a:r>
              <a:rPr lang="en-US" dirty="0"/>
              <a:t> works</a:t>
            </a:r>
            <a:r>
              <a:rPr lang="en-US" dirty="0" smtClean="0"/>
              <a:t>.</a:t>
            </a:r>
          </a:p>
          <a:p>
            <a:r>
              <a:rPr lang="en-US" dirty="0"/>
              <a:t>Here is a simple query that asks the server to tell you its version number and the current date. Type it in as shown here following the </a:t>
            </a:r>
            <a:r>
              <a:rPr lang="en-US" dirty="0" err="1"/>
              <a:t>mysql</a:t>
            </a:r>
            <a:r>
              <a:rPr lang="en-US" dirty="0"/>
              <a:t>&gt; prompt and press Enter</a:t>
            </a:r>
            <a:r>
              <a:rPr lang="en-US" dirty="0" smtClean="0"/>
              <a:t>:</a:t>
            </a:r>
          </a:p>
          <a:p>
            <a:endParaRPr lang="en-US" dirty="0"/>
          </a:p>
        </p:txBody>
      </p:sp>
      <p:sp>
        <p:nvSpPr>
          <p:cNvPr id="4" name="Rectangle 3"/>
          <p:cNvSpPr/>
          <p:nvPr/>
        </p:nvSpPr>
        <p:spPr>
          <a:xfrm>
            <a:off x="364761" y="2511093"/>
            <a:ext cx="6096000" cy="2585323"/>
          </a:xfrm>
          <a:prstGeom prst="rect">
            <a:avLst/>
          </a:prstGeom>
        </p:spPr>
        <p:txBody>
          <a:bodyPr>
            <a:spAutoFit/>
          </a:bodyPr>
          <a:lstStyle/>
          <a:p>
            <a:r>
              <a:rPr lang="en-US" dirty="0" err="1">
                <a:solidFill>
                  <a:srgbClr val="000000"/>
                </a:solidFill>
                <a:latin typeface="Menlo" charset="0"/>
              </a:rPr>
              <a:t>mysql</a:t>
            </a:r>
            <a:r>
              <a:rPr lang="en-US" dirty="0">
                <a:solidFill>
                  <a:srgbClr val="000000"/>
                </a:solidFill>
                <a:latin typeface="Menlo" charset="0"/>
              </a:rPr>
              <a:t>&gt;  SELECT VERSION(), CURRENT_DATE;</a:t>
            </a:r>
          </a:p>
          <a:p>
            <a:r>
              <a:rPr lang="en-US" dirty="0">
                <a:solidFill>
                  <a:srgbClr val="000000"/>
                </a:solidFill>
                <a:latin typeface="Menlo" charset="0"/>
              </a:rPr>
              <a:t>+-----------+--------------+</a:t>
            </a:r>
          </a:p>
          <a:p>
            <a:r>
              <a:rPr lang="en-US" dirty="0">
                <a:solidFill>
                  <a:srgbClr val="000000"/>
                </a:solidFill>
                <a:latin typeface="Menlo" charset="0"/>
              </a:rPr>
              <a:t>| VERSION() | CURRENT_DATE |</a:t>
            </a:r>
          </a:p>
          <a:p>
            <a:r>
              <a:rPr lang="en-US" dirty="0">
                <a:solidFill>
                  <a:srgbClr val="000000"/>
                </a:solidFill>
                <a:latin typeface="Menlo" charset="0"/>
              </a:rPr>
              <a:t>+-----------+--------------+</a:t>
            </a:r>
          </a:p>
          <a:p>
            <a:r>
              <a:rPr lang="en-US" dirty="0">
                <a:solidFill>
                  <a:srgbClr val="000000"/>
                </a:solidFill>
                <a:latin typeface="Menlo" charset="0"/>
              </a:rPr>
              <a:t>| 8.0.13    | 2018-12-03   |</a:t>
            </a:r>
          </a:p>
          <a:p>
            <a:r>
              <a:rPr lang="en-US" dirty="0">
                <a:solidFill>
                  <a:srgbClr val="000000"/>
                </a:solidFill>
                <a:latin typeface="Menlo" charset="0"/>
              </a:rPr>
              <a:t>+-----------+--------------+</a:t>
            </a:r>
          </a:p>
          <a:p>
            <a:r>
              <a:rPr lang="en-US" dirty="0">
                <a:solidFill>
                  <a:srgbClr val="000000"/>
                </a:solidFill>
                <a:latin typeface="Menlo" charset="0"/>
              </a:rPr>
              <a:t>1 row in set (0.01 sec)</a:t>
            </a:r>
          </a:p>
          <a:p>
            <a:r>
              <a:rPr lang="en-US" dirty="0">
                <a:solidFill>
                  <a:srgbClr val="000000"/>
                </a:solidFill>
                <a:latin typeface="Menlo" charset="0"/>
              </a:rPr>
              <a:t/>
            </a:r>
            <a:br>
              <a:rPr lang="en-US" dirty="0">
                <a:solidFill>
                  <a:srgbClr val="000000"/>
                </a:solidFill>
                <a:latin typeface="Menlo" charset="0"/>
              </a:rPr>
            </a:br>
            <a:endParaRPr lang="en-US" dirty="0">
              <a:solidFill>
                <a:srgbClr val="000000"/>
              </a:solidFill>
              <a:latin typeface="Menlo" charset="0"/>
            </a:endParaRPr>
          </a:p>
        </p:txBody>
      </p:sp>
    </p:spTree>
    <p:extLst>
      <p:ext uri="{BB962C8B-B14F-4D97-AF65-F5344CB8AC3E}">
        <p14:creationId xmlns:p14="http://schemas.microsoft.com/office/powerpoint/2010/main" val="242196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33" y="239844"/>
            <a:ext cx="11707318" cy="4077324"/>
          </a:xfrm>
        </p:spPr>
        <p:txBody>
          <a:bodyPr/>
          <a:lstStyle/>
          <a:p>
            <a:r>
              <a:rPr lang="en-US" dirty="0" smtClean="0"/>
              <a:t>Above query </a:t>
            </a:r>
            <a:r>
              <a:rPr lang="en-US" dirty="0"/>
              <a:t>illustrates several things about </a:t>
            </a:r>
            <a:r>
              <a:rPr lang="en-US" dirty="0" err="1"/>
              <a:t>mysql</a:t>
            </a:r>
            <a:r>
              <a:rPr lang="en-US" dirty="0"/>
              <a:t>: </a:t>
            </a:r>
            <a:endParaRPr lang="en-US" dirty="0" smtClean="0"/>
          </a:p>
          <a:p>
            <a:r>
              <a:rPr lang="en-US" dirty="0" smtClean="0"/>
              <a:t>A </a:t>
            </a:r>
            <a:r>
              <a:rPr lang="en-US" dirty="0"/>
              <a:t>query normally consists of an SQL statement followed by a semicolon. (There are some exceptions where a semicolon may be omitted. QUIT, mentioned earlier, is one of them. We'll get to others later</a:t>
            </a:r>
            <a:r>
              <a:rPr lang="en-US" dirty="0" smtClean="0"/>
              <a:t>.)</a:t>
            </a:r>
          </a:p>
          <a:p>
            <a:r>
              <a:rPr lang="en-US" dirty="0" smtClean="0"/>
              <a:t> </a:t>
            </a:r>
            <a:r>
              <a:rPr lang="en-US" dirty="0"/>
              <a:t>When you issue a query, </a:t>
            </a:r>
            <a:r>
              <a:rPr lang="en-US" dirty="0" err="1"/>
              <a:t>mysql</a:t>
            </a:r>
            <a:r>
              <a:rPr lang="en-US" dirty="0"/>
              <a:t> sends it to the server for execution and displays the results, then prints another </a:t>
            </a:r>
            <a:r>
              <a:rPr lang="en-US" dirty="0" err="1"/>
              <a:t>mysql</a:t>
            </a:r>
            <a:r>
              <a:rPr lang="en-US" dirty="0"/>
              <a:t>&gt; prompt to indicate that it is ready for another query. </a:t>
            </a:r>
          </a:p>
          <a:p>
            <a:r>
              <a:rPr lang="en-US" dirty="0" err="1" smtClean="0"/>
              <a:t>mysql</a:t>
            </a:r>
            <a:r>
              <a:rPr lang="en-US" dirty="0" smtClean="0"/>
              <a:t> </a:t>
            </a:r>
            <a:r>
              <a:rPr lang="en-US" dirty="0"/>
              <a:t>displays query output in tabular form (rows and columns). The first row contains labels for the columns. The rows following are the query results. Normally, column labels are the names of the columns you fetch from database tables. If you're retrieving the value of an expression rather than a table column (as in the example just shown), </a:t>
            </a:r>
            <a:r>
              <a:rPr lang="en-US" dirty="0" err="1"/>
              <a:t>mysql</a:t>
            </a:r>
            <a:r>
              <a:rPr lang="en-US" dirty="0"/>
              <a:t> labels the column using the expression itself. </a:t>
            </a:r>
          </a:p>
          <a:p>
            <a:r>
              <a:rPr lang="en-US" dirty="0" err="1" smtClean="0"/>
              <a:t>mysql</a:t>
            </a:r>
            <a:r>
              <a:rPr lang="en-US" dirty="0" smtClean="0"/>
              <a:t> </a:t>
            </a:r>
            <a:r>
              <a:rPr lang="en-US" dirty="0"/>
              <a:t>shows how many rows were returned and how long the query took to execute, which gives you a rough idea of server performance. These values are imprecise because they represent wall clock time (not CPU or machine time), and because they are affected by factors such as server load and network latency. </a:t>
            </a:r>
          </a:p>
        </p:txBody>
      </p:sp>
      <p:sp>
        <p:nvSpPr>
          <p:cNvPr id="4" name="Rectangle 3"/>
          <p:cNvSpPr/>
          <p:nvPr/>
        </p:nvSpPr>
        <p:spPr>
          <a:xfrm>
            <a:off x="544642" y="4317168"/>
            <a:ext cx="11522440" cy="1200329"/>
          </a:xfrm>
          <a:prstGeom prst="rect">
            <a:avLst/>
          </a:prstGeom>
        </p:spPr>
        <p:txBody>
          <a:bodyPr wrap="square">
            <a:spAutoFit/>
          </a:bodyPr>
          <a:lstStyle/>
          <a:p>
            <a:r>
              <a:rPr lang="en-US" dirty="0"/>
              <a:t>Keywords may be entered in any </a:t>
            </a:r>
            <a:r>
              <a:rPr lang="en-US" dirty="0" err="1"/>
              <a:t>lettercase</a:t>
            </a:r>
            <a:r>
              <a:rPr lang="en-US" dirty="0"/>
              <a:t>. The following queries are equivalent: </a:t>
            </a:r>
            <a:endParaRPr lang="en-US" dirty="0" smtClean="0"/>
          </a:p>
          <a:p>
            <a:r>
              <a:rPr lang="en-US" dirty="0" err="1" smtClean="0"/>
              <a:t>mysql</a:t>
            </a:r>
            <a:r>
              <a:rPr lang="en-US" dirty="0"/>
              <a:t>&gt; SELECT VERSION(), CURRENT_DATE; </a:t>
            </a:r>
            <a:endParaRPr lang="en-US" dirty="0" smtClean="0"/>
          </a:p>
          <a:p>
            <a:r>
              <a:rPr lang="en-US" dirty="0" err="1" smtClean="0"/>
              <a:t>mysql</a:t>
            </a:r>
            <a:r>
              <a:rPr lang="en-US" dirty="0"/>
              <a:t>&gt; select version(), </a:t>
            </a:r>
            <a:r>
              <a:rPr lang="en-US" dirty="0" err="1"/>
              <a:t>current_date</a:t>
            </a:r>
            <a:r>
              <a:rPr lang="en-US" dirty="0"/>
              <a:t>; </a:t>
            </a:r>
            <a:endParaRPr lang="en-US" dirty="0" smtClean="0"/>
          </a:p>
          <a:p>
            <a:r>
              <a:rPr lang="en-US" dirty="0" err="1" smtClean="0"/>
              <a:t>mysql</a:t>
            </a:r>
            <a:r>
              <a:rPr lang="en-US" dirty="0"/>
              <a:t>&gt; </a:t>
            </a:r>
            <a:r>
              <a:rPr lang="en-US" dirty="0" err="1"/>
              <a:t>SeLeCt</a:t>
            </a:r>
            <a:r>
              <a:rPr lang="en-US" dirty="0"/>
              <a:t> </a:t>
            </a:r>
            <a:r>
              <a:rPr lang="en-US" dirty="0" err="1"/>
              <a:t>vErSiOn</a:t>
            </a:r>
            <a:r>
              <a:rPr lang="en-US" dirty="0"/>
              <a:t>(), </a:t>
            </a:r>
            <a:r>
              <a:rPr lang="en-US" dirty="0" err="1"/>
              <a:t>current_DATE</a:t>
            </a:r>
            <a:r>
              <a:rPr lang="en-US" dirty="0"/>
              <a:t>;</a:t>
            </a:r>
          </a:p>
        </p:txBody>
      </p:sp>
    </p:spTree>
    <p:extLst>
      <p:ext uri="{BB962C8B-B14F-4D97-AF65-F5344CB8AC3E}">
        <p14:creationId xmlns:p14="http://schemas.microsoft.com/office/powerpoint/2010/main" val="767149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9763" y="310491"/>
            <a:ext cx="9398834" cy="923330"/>
          </a:xfrm>
          <a:prstGeom prst="rect">
            <a:avLst/>
          </a:prstGeom>
        </p:spPr>
        <p:txBody>
          <a:bodyPr wrap="square">
            <a:spAutoFit/>
          </a:bodyPr>
          <a:lstStyle/>
          <a:p>
            <a:r>
              <a:rPr lang="en-US" dirty="0"/>
              <a:t>Here is another query. It demonstrates that you can use </a:t>
            </a:r>
            <a:r>
              <a:rPr lang="en-US" dirty="0" err="1"/>
              <a:t>mysql</a:t>
            </a:r>
            <a:r>
              <a:rPr lang="en-US" dirty="0"/>
              <a:t> as a simple calculator:</a:t>
            </a:r>
          </a:p>
          <a:p>
            <a:endParaRPr lang="en-US" dirty="0" smtClean="0"/>
          </a:p>
          <a:p>
            <a:r>
              <a:rPr lang="en-US" dirty="0" err="1" smtClean="0"/>
              <a:t>mysql</a:t>
            </a:r>
            <a:r>
              <a:rPr lang="en-US" dirty="0"/>
              <a:t>&gt; SELECT SIN(PI()/4), (4+1)*5; </a:t>
            </a:r>
            <a:endParaRPr lang="en-US" dirty="0" smtClean="0"/>
          </a:p>
        </p:txBody>
      </p:sp>
      <p:sp>
        <p:nvSpPr>
          <p:cNvPr id="7" name="Rectangle 6"/>
          <p:cNvSpPr/>
          <p:nvPr/>
        </p:nvSpPr>
        <p:spPr>
          <a:xfrm>
            <a:off x="359763" y="1439381"/>
            <a:ext cx="4487703" cy="369332"/>
          </a:xfrm>
          <a:prstGeom prst="rect">
            <a:avLst/>
          </a:prstGeom>
        </p:spPr>
        <p:txBody>
          <a:bodyPr wrap="none">
            <a:spAutoFit/>
          </a:bodyPr>
          <a:lstStyle/>
          <a:p>
            <a:r>
              <a:rPr lang="en-US" dirty="0" err="1"/>
              <a:t>mysql</a:t>
            </a:r>
            <a:r>
              <a:rPr lang="en-US" dirty="0"/>
              <a:t>&gt; SELECT VERSION(); SELECT NOW();</a:t>
            </a:r>
          </a:p>
        </p:txBody>
      </p:sp>
      <p:sp>
        <p:nvSpPr>
          <p:cNvPr id="9" name="Rectangle 8"/>
          <p:cNvSpPr/>
          <p:nvPr/>
        </p:nvSpPr>
        <p:spPr>
          <a:xfrm>
            <a:off x="359763" y="2014273"/>
            <a:ext cx="3148106" cy="1200329"/>
          </a:xfrm>
          <a:prstGeom prst="rect">
            <a:avLst/>
          </a:prstGeom>
        </p:spPr>
        <p:txBody>
          <a:bodyPr wrap="none">
            <a:spAutoFit/>
          </a:bodyPr>
          <a:lstStyle/>
          <a:p>
            <a:r>
              <a:rPr lang="en-US" dirty="0" err="1"/>
              <a:t>mysql</a:t>
            </a:r>
            <a:r>
              <a:rPr lang="en-US" dirty="0"/>
              <a:t>&gt; SELECT </a:t>
            </a:r>
            <a:endParaRPr lang="en-US" dirty="0" smtClean="0"/>
          </a:p>
          <a:p>
            <a:r>
              <a:rPr lang="en-US" dirty="0"/>
              <a:t>	</a:t>
            </a:r>
            <a:r>
              <a:rPr lang="en-US" dirty="0" smtClean="0"/>
              <a:t>-&gt; </a:t>
            </a:r>
            <a:r>
              <a:rPr lang="en-US" dirty="0"/>
              <a:t>USER() </a:t>
            </a:r>
            <a:endParaRPr lang="en-US" dirty="0" smtClean="0"/>
          </a:p>
          <a:p>
            <a:r>
              <a:rPr lang="en-US" dirty="0"/>
              <a:t>	</a:t>
            </a:r>
            <a:r>
              <a:rPr lang="en-US" dirty="0" smtClean="0"/>
              <a:t>-&gt; </a:t>
            </a:r>
            <a:r>
              <a:rPr lang="en-US" dirty="0"/>
              <a:t>, </a:t>
            </a:r>
            <a:endParaRPr lang="en-US" dirty="0" smtClean="0"/>
          </a:p>
          <a:p>
            <a:r>
              <a:rPr lang="en-US" dirty="0"/>
              <a:t>	</a:t>
            </a:r>
            <a:r>
              <a:rPr lang="en-US" dirty="0" smtClean="0"/>
              <a:t>-&gt; </a:t>
            </a:r>
            <a:r>
              <a:rPr lang="en-US" dirty="0"/>
              <a:t>CURRENT_DATE;</a:t>
            </a:r>
          </a:p>
        </p:txBody>
      </p:sp>
      <p:sp>
        <p:nvSpPr>
          <p:cNvPr id="10" name="Rectangle 9"/>
          <p:cNvSpPr/>
          <p:nvPr/>
        </p:nvSpPr>
        <p:spPr>
          <a:xfrm>
            <a:off x="359763" y="3429566"/>
            <a:ext cx="6096000" cy="1477328"/>
          </a:xfrm>
          <a:prstGeom prst="rect">
            <a:avLst/>
          </a:prstGeom>
        </p:spPr>
        <p:txBody>
          <a:bodyPr>
            <a:spAutoFit/>
          </a:bodyPr>
          <a:lstStyle/>
          <a:p>
            <a:r>
              <a:rPr lang="en-US" dirty="0"/>
              <a:t>If you decide you do not want to execute a query that you are in the process of entering, cancel it by typing \c: </a:t>
            </a:r>
            <a:endParaRPr lang="en-US" dirty="0" smtClean="0"/>
          </a:p>
          <a:p>
            <a:r>
              <a:rPr lang="en-US" dirty="0" err="1" smtClean="0"/>
              <a:t>mysql</a:t>
            </a:r>
            <a:r>
              <a:rPr lang="en-US" dirty="0"/>
              <a:t>&gt; SELECT </a:t>
            </a:r>
            <a:endParaRPr lang="en-US" dirty="0" smtClean="0"/>
          </a:p>
          <a:p>
            <a:r>
              <a:rPr lang="en-US" dirty="0"/>
              <a:t>	</a:t>
            </a:r>
            <a:r>
              <a:rPr lang="en-US" dirty="0" smtClean="0"/>
              <a:t>-&gt; </a:t>
            </a:r>
            <a:r>
              <a:rPr lang="en-US" dirty="0"/>
              <a:t>USER() </a:t>
            </a:r>
            <a:endParaRPr lang="en-US" dirty="0" smtClean="0"/>
          </a:p>
          <a:p>
            <a:r>
              <a:rPr lang="en-US" dirty="0"/>
              <a:t>	</a:t>
            </a:r>
            <a:r>
              <a:rPr lang="en-US" dirty="0" smtClean="0"/>
              <a:t>-&gt; </a:t>
            </a:r>
            <a:r>
              <a:rPr lang="en-US" dirty="0"/>
              <a:t>\c</a:t>
            </a:r>
          </a:p>
        </p:txBody>
      </p:sp>
    </p:spTree>
    <p:extLst>
      <p:ext uri="{BB962C8B-B14F-4D97-AF65-F5344CB8AC3E}">
        <p14:creationId xmlns:p14="http://schemas.microsoft.com/office/powerpoint/2010/main" val="9953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234" y="0"/>
            <a:ext cx="7729728" cy="564305"/>
          </a:xfrm>
        </p:spPr>
        <p:txBody>
          <a:bodyPr>
            <a:normAutofit fontScale="90000"/>
          </a:bodyPr>
          <a:lstStyle/>
          <a:p>
            <a:r>
              <a:rPr lang="en-US"/>
              <a:t>Creating and Using a Database</a:t>
            </a:r>
          </a:p>
        </p:txBody>
      </p:sp>
      <p:sp>
        <p:nvSpPr>
          <p:cNvPr id="3" name="Content Placeholder 2"/>
          <p:cNvSpPr>
            <a:spLocks noGrp="1"/>
          </p:cNvSpPr>
          <p:nvPr>
            <p:ph idx="1"/>
          </p:nvPr>
        </p:nvSpPr>
        <p:spPr>
          <a:xfrm>
            <a:off x="224851" y="1004342"/>
            <a:ext cx="11572407" cy="5411448"/>
          </a:xfrm>
        </p:spPr>
        <p:txBody>
          <a:bodyPr/>
          <a:lstStyle/>
          <a:p>
            <a:r>
              <a:rPr lang="en-US" dirty="0"/>
              <a:t>Suppose that you have several pets in your home (your menagerie) and you would like to keep track of various types of information about them. You can do so by creating tables to hold your data and loading them with the desired information. Then you can answer different sorts of questions about your animals by retrieving data from the tables. </a:t>
            </a:r>
            <a:endParaRPr lang="en-US" dirty="0" smtClean="0"/>
          </a:p>
          <a:p>
            <a:r>
              <a:rPr lang="en-US" dirty="0" smtClean="0"/>
              <a:t>This </a:t>
            </a:r>
            <a:r>
              <a:rPr lang="en-US" dirty="0"/>
              <a:t>section shows you how to perform the following operations</a:t>
            </a:r>
            <a:r>
              <a:rPr lang="en-US" dirty="0" smtClean="0"/>
              <a:t>:</a:t>
            </a:r>
          </a:p>
          <a:p>
            <a:r>
              <a:rPr lang="en-US" dirty="0"/>
              <a:t>Create a </a:t>
            </a:r>
            <a:r>
              <a:rPr lang="en-US" dirty="0" smtClean="0"/>
              <a:t>database</a:t>
            </a:r>
          </a:p>
          <a:p>
            <a:r>
              <a:rPr lang="en-US" dirty="0" smtClean="0"/>
              <a:t>Create </a:t>
            </a:r>
            <a:r>
              <a:rPr lang="en-US" dirty="0"/>
              <a:t>a </a:t>
            </a:r>
            <a:r>
              <a:rPr lang="en-US" dirty="0" smtClean="0"/>
              <a:t>table</a:t>
            </a:r>
          </a:p>
          <a:p>
            <a:r>
              <a:rPr lang="en-US" dirty="0" smtClean="0"/>
              <a:t>Load </a:t>
            </a:r>
            <a:r>
              <a:rPr lang="en-US" dirty="0"/>
              <a:t>data into the table </a:t>
            </a:r>
          </a:p>
          <a:p>
            <a:r>
              <a:rPr lang="en-US" dirty="0" smtClean="0"/>
              <a:t>Retrieve </a:t>
            </a:r>
            <a:r>
              <a:rPr lang="en-US" dirty="0"/>
              <a:t>data from the table in various ways </a:t>
            </a:r>
          </a:p>
          <a:p>
            <a:r>
              <a:rPr lang="en-US" dirty="0" smtClean="0"/>
              <a:t>Use </a:t>
            </a:r>
            <a:r>
              <a:rPr lang="en-US" dirty="0"/>
              <a:t>multiple tables</a:t>
            </a:r>
          </a:p>
        </p:txBody>
      </p:sp>
    </p:spTree>
    <p:extLst>
      <p:ext uri="{BB962C8B-B14F-4D97-AF65-F5344CB8AC3E}">
        <p14:creationId xmlns:p14="http://schemas.microsoft.com/office/powerpoint/2010/main" val="60295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803" y="284813"/>
            <a:ext cx="11647358" cy="6355829"/>
          </a:xfrm>
        </p:spPr>
        <p:txBody>
          <a:bodyPr/>
          <a:lstStyle/>
          <a:p>
            <a:r>
              <a:rPr lang="en-US" dirty="0"/>
              <a:t>Use the SHOW statement to find out what databases currently exist on the server</a:t>
            </a:r>
            <a:r>
              <a:rPr lang="en-US" dirty="0" smtClean="0"/>
              <a:t>:</a:t>
            </a:r>
          </a:p>
          <a:p>
            <a:r>
              <a:rPr lang="en-US" dirty="0" err="1"/>
              <a:t>mysql</a:t>
            </a:r>
            <a:r>
              <a:rPr lang="en-US" dirty="0"/>
              <a:t>&gt; SHOW DATABASES</a:t>
            </a:r>
            <a:r>
              <a:rPr lang="en-US" dirty="0" smtClean="0"/>
              <a:t>;</a:t>
            </a:r>
          </a:p>
          <a:p>
            <a:r>
              <a:rPr lang="en-US" dirty="0"/>
              <a:t>If the test database exists, try to access it</a:t>
            </a:r>
            <a:r>
              <a:rPr lang="en-US" dirty="0" smtClean="0"/>
              <a:t>:</a:t>
            </a:r>
          </a:p>
          <a:p>
            <a:r>
              <a:rPr lang="en-US" dirty="0" err="1"/>
              <a:t>mysql</a:t>
            </a:r>
            <a:r>
              <a:rPr lang="en-US" dirty="0"/>
              <a:t>&gt; USE </a:t>
            </a:r>
            <a:r>
              <a:rPr lang="en-US" dirty="0" smtClean="0"/>
              <a:t>test</a:t>
            </a:r>
          </a:p>
          <a:p>
            <a:r>
              <a:rPr lang="en-US" dirty="0"/>
              <a:t>USE, like QUIT, does not require a semicolon. (You can terminate such statements with a semicolon if you like; it does no harm.) The USE statement is special in another way, too: it must be given on a single line</a:t>
            </a:r>
            <a:r>
              <a:rPr lang="en-US" dirty="0" smtClean="0"/>
              <a:t>.</a:t>
            </a:r>
          </a:p>
          <a:p>
            <a:r>
              <a:rPr lang="en-US" dirty="0"/>
              <a:t>You can use the test database (if you have access to it) for the examples that follow, but anything you create in that database can be removed by anyone else with access to it. For this reason, you should probably ask your MySQL </a:t>
            </a:r>
            <a:r>
              <a:rPr lang="en-US" dirty="0">
                <a:solidFill>
                  <a:srgbClr val="FF0000"/>
                </a:solidFill>
              </a:rPr>
              <a:t>administrator for permission to use a database of your own</a:t>
            </a:r>
            <a:r>
              <a:rPr lang="en-US" dirty="0"/>
              <a:t>. Suppose that you want to call yours menagerie. The administrator needs to execute a statement like this: </a:t>
            </a:r>
            <a:endParaRPr lang="en-US" dirty="0" smtClean="0"/>
          </a:p>
          <a:p>
            <a:r>
              <a:rPr lang="en-US" dirty="0" err="1" smtClean="0"/>
              <a:t>mysql</a:t>
            </a:r>
            <a:r>
              <a:rPr lang="en-US" dirty="0"/>
              <a:t>&gt; GRANT ALL ON menagerie</a:t>
            </a:r>
            <a:r>
              <a:rPr lang="en-US" dirty="0" smtClean="0"/>
              <a:t>.* </a:t>
            </a:r>
            <a:r>
              <a:rPr lang="en-US" dirty="0"/>
              <a:t>TO 'your_mysql_name'@'</a:t>
            </a:r>
            <a:r>
              <a:rPr lang="en-US" dirty="0" err="1"/>
              <a:t>your_client_host</a:t>
            </a:r>
            <a:r>
              <a:rPr lang="en-US" dirty="0" smtClean="0"/>
              <a:t>';</a:t>
            </a:r>
          </a:p>
          <a:p>
            <a:r>
              <a:rPr lang="en-US" dirty="0"/>
              <a:t>where </a:t>
            </a:r>
            <a:r>
              <a:rPr lang="en-US" b="1" dirty="0" err="1"/>
              <a:t>your_mysql_name</a:t>
            </a:r>
            <a:r>
              <a:rPr lang="en-US" dirty="0"/>
              <a:t> is the MySQL user name assigned to you and </a:t>
            </a:r>
            <a:r>
              <a:rPr lang="en-US" b="1" dirty="0" err="1"/>
              <a:t>your_client_host</a:t>
            </a:r>
            <a:r>
              <a:rPr lang="en-US" dirty="0"/>
              <a:t> is the host from which you connect to the server.</a:t>
            </a:r>
          </a:p>
        </p:txBody>
      </p:sp>
    </p:spTree>
    <p:extLst>
      <p:ext uri="{BB962C8B-B14F-4D97-AF65-F5344CB8AC3E}">
        <p14:creationId xmlns:p14="http://schemas.microsoft.com/office/powerpoint/2010/main" val="563576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209" y="155223"/>
            <a:ext cx="9363655" cy="594285"/>
          </a:xfrm>
        </p:spPr>
        <p:txBody>
          <a:bodyPr>
            <a:normAutofit fontScale="90000"/>
          </a:bodyPr>
          <a:lstStyle/>
          <a:p>
            <a:r>
              <a:rPr lang="en-US" dirty="0"/>
              <a:t>Creating and Selecting a Database</a:t>
            </a:r>
          </a:p>
        </p:txBody>
      </p:sp>
      <p:sp>
        <p:nvSpPr>
          <p:cNvPr id="3" name="Content Placeholder 2"/>
          <p:cNvSpPr>
            <a:spLocks noGrp="1"/>
          </p:cNvSpPr>
          <p:nvPr>
            <p:ph idx="1"/>
          </p:nvPr>
        </p:nvSpPr>
        <p:spPr>
          <a:xfrm>
            <a:off x="209861" y="1034322"/>
            <a:ext cx="11797259" cy="5823678"/>
          </a:xfrm>
        </p:spPr>
        <p:txBody>
          <a:bodyPr>
            <a:normAutofit fontScale="92500" lnSpcReduction="10000"/>
          </a:bodyPr>
          <a:lstStyle/>
          <a:p>
            <a:r>
              <a:rPr lang="en-US" dirty="0"/>
              <a:t>If the administrator creates your database for you when setting up your permissions, you can begin using it. Otherwise, you need to create it yourself: </a:t>
            </a:r>
            <a:endParaRPr lang="en-US" dirty="0" smtClean="0"/>
          </a:p>
          <a:p>
            <a:r>
              <a:rPr lang="en-US" dirty="0" err="1" smtClean="0"/>
              <a:t>mysql</a:t>
            </a:r>
            <a:r>
              <a:rPr lang="en-US" dirty="0"/>
              <a:t>&gt; CREATE DATABASE menagerie</a:t>
            </a:r>
            <a:r>
              <a:rPr lang="en-US" dirty="0" smtClean="0"/>
              <a:t>;</a:t>
            </a:r>
          </a:p>
          <a:p>
            <a:r>
              <a:rPr lang="en-US" dirty="0"/>
              <a:t>Under Unix, database names are case-sensitive (unlike SQL keywords), so you must always refer to your database as menagerie, not as Menagerie, MENAGERIE, or some other variant. </a:t>
            </a:r>
            <a:endParaRPr lang="en-US" dirty="0" smtClean="0"/>
          </a:p>
          <a:p>
            <a:r>
              <a:rPr lang="en-US" dirty="0" smtClean="0"/>
              <a:t>This </a:t>
            </a:r>
            <a:r>
              <a:rPr lang="en-US" dirty="0"/>
              <a:t>is also true for table names. (Under Windows, this restriction does not apply, although you must refer to databases and tables using the same </a:t>
            </a:r>
            <a:r>
              <a:rPr lang="en-US" dirty="0" err="1"/>
              <a:t>lettercase</a:t>
            </a:r>
            <a:r>
              <a:rPr lang="en-US" dirty="0"/>
              <a:t> throughout a given query. However, for a variety of reasons, the recommended best practice is always to use the same </a:t>
            </a:r>
            <a:r>
              <a:rPr lang="en-US" dirty="0" err="1"/>
              <a:t>lettercase</a:t>
            </a:r>
            <a:r>
              <a:rPr lang="en-US" dirty="0"/>
              <a:t> that was used when the database was created</a:t>
            </a:r>
            <a:r>
              <a:rPr lang="en-US" dirty="0" smtClean="0"/>
              <a:t>.)</a:t>
            </a:r>
          </a:p>
          <a:p>
            <a:r>
              <a:rPr lang="en-US" dirty="0" smtClean="0"/>
              <a:t>Note:</a:t>
            </a:r>
          </a:p>
          <a:p>
            <a:r>
              <a:rPr lang="en-US" dirty="0"/>
              <a:t>If you get an error such as ERROR 1044 (42000): Access denied for user '</a:t>
            </a:r>
            <a:r>
              <a:rPr lang="en-US" dirty="0" err="1"/>
              <a:t>micah</a:t>
            </a:r>
            <a:r>
              <a:rPr lang="en-US" dirty="0"/>
              <a:t>'@'localhost' to database 'menagerie' when attempting to create a database, this means that your user account does not have the necessary privileges to do so. </a:t>
            </a:r>
            <a:endParaRPr lang="en-US" dirty="0" smtClean="0"/>
          </a:p>
          <a:p>
            <a:r>
              <a:rPr lang="en-US" dirty="0"/>
              <a:t>Creating a database does not select it for use; you must do that explicitly. To make menagerie the current database, use this statement: </a:t>
            </a:r>
            <a:endParaRPr lang="en-US" dirty="0" smtClean="0"/>
          </a:p>
          <a:p>
            <a:r>
              <a:rPr lang="en-US" dirty="0" err="1" smtClean="0"/>
              <a:t>mysql</a:t>
            </a:r>
            <a:r>
              <a:rPr lang="en-US" dirty="0"/>
              <a:t>&gt; USE </a:t>
            </a:r>
            <a:r>
              <a:rPr lang="en-US" dirty="0" smtClean="0"/>
              <a:t>menagerie</a:t>
            </a:r>
          </a:p>
          <a:p>
            <a:r>
              <a:rPr lang="en-US" dirty="0"/>
              <a:t>Your database needs to be created only once, but you must select it for use each time you begin a </a:t>
            </a:r>
            <a:r>
              <a:rPr lang="en-US" dirty="0" err="1"/>
              <a:t>mysql</a:t>
            </a:r>
            <a:r>
              <a:rPr lang="en-US" dirty="0"/>
              <a:t> session. You can do this by issuing a USE statement as shown in the example. Alternatively, you can </a:t>
            </a:r>
            <a:r>
              <a:rPr lang="en-US" dirty="0" smtClean="0"/>
              <a:t>select</a:t>
            </a:r>
          </a:p>
          <a:p>
            <a:r>
              <a:rPr lang="en-US" dirty="0"/>
              <a:t>the database on the command line when you invoke </a:t>
            </a:r>
            <a:r>
              <a:rPr lang="en-US" dirty="0" err="1"/>
              <a:t>mysql</a:t>
            </a:r>
            <a:r>
              <a:rPr lang="en-US" dirty="0"/>
              <a:t>. Just specify its name after any connection parameters that you might need to provide. For example</a:t>
            </a:r>
            <a:r>
              <a:rPr lang="en-US" dirty="0" smtClean="0"/>
              <a:t>:</a:t>
            </a:r>
          </a:p>
          <a:p>
            <a:r>
              <a:rPr lang="en-US" dirty="0" err="1"/>
              <a:t>mysql</a:t>
            </a:r>
            <a:r>
              <a:rPr lang="en-US" dirty="0"/>
              <a:t> -h host -u user -p menagerie</a:t>
            </a:r>
            <a:endParaRPr lang="en-US" b="1" dirty="0"/>
          </a:p>
        </p:txBody>
      </p:sp>
    </p:spTree>
    <p:extLst>
      <p:ext uri="{BB962C8B-B14F-4D97-AF65-F5344CB8AC3E}">
        <p14:creationId xmlns:p14="http://schemas.microsoft.com/office/powerpoint/2010/main" val="1509727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1199</TotalTime>
  <Words>2081</Words>
  <Application>Microsoft Macintosh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Gill Sans MT</vt:lpstr>
      <vt:lpstr>inherit</vt:lpstr>
      <vt:lpstr>Liberation Mono</vt:lpstr>
      <vt:lpstr>Mangal</vt:lpstr>
      <vt:lpstr>Menlo</vt:lpstr>
      <vt:lpstr>Open Sans</vt:lpstr>
      <vt:lpstr>Arial</vt:lpstr>
      <vt:lpstr>Parcel</vt:lpstr>
      <vt:lpstr>Mysql</vt:lpstr>
      <vt:lpstr>Installation Guide</vt:lpstr>
      <vt:lpstr>PowerPoint Presentation</vt:lpstr>
      <vt:lpstr>PowerPoint Presentation</vt:lpstr>
      <vt:lpstr>PowerPoint Presentation</vt:lpstr>
      <vt:lpstr>PowerPoint Presentation</vt:lpstr>
      <vt:lpstr>Creating and Using a Database</vt:lpstr>
      <vt:lpstr>PowerPoint Presentation</vt:lpstr>
      <vt:lpstr>Creating and Selecting a Database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Sekhar Pasem</dc:creator>
  <cp:lastModifiedBy>Sekhar Pasem</cp:lastModifiedBy>
  <cp:revision>24</cp:revision>
  <dcterms:created xsi:type="dcterms:W3CDTF">2018-12-02T12:17:12Z</dcterms:created>
  <dcterms:modified xsi:type="dcterms:W3CDTF">2018-12-06T09:34:42Z</dcterms:modified>
</cp:coreProperties>
</file>