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98" r:id="rId2"/>
    <p:sldId id="299" r:id="rId3"/>
    <p:sldId id="260" r:id="rId4"/>
    <p:sldId id="256" r:id="rId5"/>
    <p:sldId id="258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6" r:id="rId17"/>
    <p:sldId id="277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5" r:id="rId27"/>
    <p:sldId id="284" r:id="rId28"/>
    <p:sldId id="287" r:id="rId29"/>
    <p:sldId id="293" r:id="rId30"/>
    <p:sldId id="296" r:id="rId31"/>
    <p:sldId id="294" r:id="rId32"/>
    <p:sldId id="290" r:id="rId33"/>
    <p:sldId id="291" r:id="rId34"/>
    <p:sldId id="292" r:id="rId35"/>
    <p:sldId id="288" r:id="rId36"/>
    <p:sldId id="29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 sekhar pathivada" initials="csp" lastIdx="2" clrIdx="0">
    <p:extLst>
      <p:ext uri="{19B8F6BF-5375-455C-9EA6-DF929625EA0E}">
        <p15:presenceInfo xmlns:p15="http://schemas.microsoft.com/office/powerpoint/2012/main" userId="b440b91e634b33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C3F39-1C9E-4D89-88EC-0DC802BF2D32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6480C-BBF1-459F-B290-89974868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6480C-BBF1-459F-B290-899748681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– 3K / 2 Core ----- Postgres ( enterprise support available from 2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quadrant and commercial products available from enterprise DB)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ORDBMS – treats each entity as an object defined with an OID.. Allows to define custom datatypes , allows to implement inheritance and polymorphism.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6480C-BBF1-459F-B290-899748681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utility called taskset  ( but not recommended)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6480C-BBF1-459F-B290-899748681F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– 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6480C-BBF1-459F-B290-899748681F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Gist(full text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6480C-BBF1-459F-B290-899748681F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.crunchydata.com/blog/managing-transaction-id-wraparound-in-postgresq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ostgresql.org/wiki/Index_Maintenance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6ADD4-6E74-491C-9F2D-D14B6FF58FF6}"/>
              </a:ext>
            </a:extLst>
          </p:cNvPr>
          <p:cNvSpPr txBox="1"/>
          <p:nvPr/>
        </p:nvSpPr>
        <p:spPr>
          <a:xfrm>
            <a:off x="585926" y="834501"/>
            <a:ext cx="110201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4800" dirty="0"/>
              <a:t>East Bay Database Labs</a:t>
            </a:r>
            <a:br>
              <a:rPr lang="en-US" sz="4800" dirty="0"/>
            </a:br>
            <a:r>
              <a:rPr lang="en-US" sz="4800" dirty="0"/>
              <a:t>meetup Group</a:t>
            </a:r>
            <a:br>
              <a:rPr lang="en-US" sz="4800" dirty="0"/>
            </a:br>
            <a:br>
              <a:rPr lang="en-US" sz="4800" dirty="0"/>
            </a:br>
            <a:r>
              <a:rPr lang="en-US" sz="2000" dirty="0"/>
              <a:t>Organized by</a:t>
            </a:r>
          </a:p>
          <a:p>
            <a:pPr lvl="2"/>
            <a:r>
              <a:rPr lang="en-US" dirty="0" err="1"/>
              <a:t>DatAvail</a:t>
            </a:r>
            <a:r>
              <a:rPr lang="en-US" dirty="0"/>
              <a:t> Corporation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Hosting : </a:t>
            </a:r>
            <a:r>
              <a:rPr lang="en-US" dirty="0" err="1"/>
              <a:t>Tharka</a:t>
            </a:r>
            <a:r>
              <a:rPr lang="en-US" dirty="0"/>
              <a:t> Inc, San Ramon, CA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DAC263-4BDC-4CC1-9FF0-014DD90A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20" y="2360384"/>
            <a:ext cx="5420412" cy="29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Operating System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20E5F-E293-4FC9-A9DF-E574CC93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21330"/>
              </p:ext>
            </p:extLst>
          </p:nvPr>
        </p:nvGraphicFramePr>
        <p:xfrm>
          <a:off x="638175" y="2316478"/>
          <a:ext cx="10906126" cy="3227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3063">
                  <a:extLst>
                    <a:ext uri="{9D8B030D-6E8A-4147-A177-3AD203B41FA5}">
                      <a16:colId xmlns:a16="http://schemas.microsoft.com/office/drawing/2014/main" val="2784454019"/>
                    </a:ext>
                  </a:extLst>
                </a:gridCol>
                <a:gridCol w="5453063">
                  <a:extLst>
                    <a:ext uri="{9D8B030D-6E8A-4147-A177-3AD203B41FA5}">
                      <a16:colId xmlns:a16="http://schemas.microsoft.com/office/drawing/2014/main" val="3753359573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1958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dirty="0"/>
                        <a:t>Windows </a:t>
                      </a:r>
                    </a:p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</a:t>
                      </a:r>
                      <a:br>
                        <a:rPr lang="en-US" dirty="0"/>
                      </a:br>
                      <a:r>
                        <a:rPr lang="en-US" dirty="0"/>
                        <a:t>Linux</a:t>
                      </a:r>
                    </a:p>
                    <a:p>
                      <a:r>
                        <a:rPr lang="en-US" dirty="0"/>
                        <a:t>Mac OS</a:t>
                      </a:r>
                      <a:br>
                        <a:rPr lang="en-US" dirty="0"/>
                      </a:br>
                      <a:r>
                        <a:rPr lang="en-US" dirty="0"/>
                        <a:t>Solaris</a:t>
                      </a:r>
                      <a:br>
                        <a:rPr lang="en-US" dirty="0"/>
                      </a:br>
                      <a:r>
                        <a:rPr lang="en-US" dirty="0" err="1"/>
                        <a:t>etc</a:t>
                      </a:r>
                      <a:r>
                        <a:rPr lang="en-US" dirty="0"/>
                        <a:t>,.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47645"/>
                  </a:ext>
                </a:extLst>
              </a:tr>
              <a:tr h="607695">
                <a:tc gridSpan="2">
                  <a:txBody>
                    <a:bodyPr/>
                    <a:lstStyle/>
                    <a:p>
                      <a:r>
                        <a:rPr lang="en-US" dirty="0"/>
                        <a:t>On cloud EC2 on Linux is cheaper than Windows $$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7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39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How many Instances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20E5F-E293-4FC9-A9DF-E574CC93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86829"/>
              </p:ext>
            </p:extLst>
          </p:nvPr>
        </p:nvGraphicFramePr>
        <p:xfrm>
          <a:off x="638175" y="2316478"/>
          <a:ext cx="10906126" cy="1855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3063">
                  <a:extLst>
                    <a:ext uri="{9D8B030D-6E8A-4147-A177-3AD203B41FA5}">
                      <a16:colId xmlns:a16="http://schemas.microsoft.com/office/drawing/2014/main" val="2784454019"/>
                    </a:ext>
                  </a:extLst>
                </a:gridCol>
                <a:gridCol w="5453063">
                  <a:extLst>
                    <a:ext uri="{9D8B030D-6E8A-4147-A177-3AD203B41FA5}">
                      <a16:colId xmlns:a16="http://schemas.microsoft.com/office/drawing/2014/main" val="3753359573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1958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dirty="0"/>
                        <a:t>N +1 instances called Named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to Install more than 1 Postgres on same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47645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7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26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Processor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20E5F-E293-4FC9-A9DF-E574CC93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20198"/>
              </p:ext>
            </p:extLst>
          </p:nvPr>
        </p:nvGraphicFramePr>
        <p:xfrm>
          <a:off x="638175" y="2316478"/>
          <a:ext cx="10906126" cy="2710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3063">
                  <a:extLst>
                    <a:ext uri="{9D8B030D-6E8A-4147-A177-3AD203B41FA5}">
                      <a16:colId xmlns:a16="http://schemas.microsoft.com/office/drawing/2014/main" val="2784454019"/>
                    </a:ext>
                  </a:extLst>
                </a:gridCol>
                <a:gridCol w="5453063">
                  <a:extLst>
                    <a:ext uri="{9D8B030D-6E8A-4147-A177-3AD203B41FA5}">
                      <a16:colId xmlns:a16="http://schemas.microsoft.com/office/drawing/2014/main" val="3753359573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1958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dirty="0"/>
                        <a:t>Can chose n number of processors.</a:t>
                      </a:r>
                      <a:br>
                        <a:rPr lang="en-US" dirty="0"/>
                      </a:br>
                      <a:r>
                        <a:rPr lang="en-US" dirty="0"/>
                        <a:t>&gt; to balance other applications runs on same server</a:t>
                      </a:r>
                    </a:p>
                    <a:p>
                      <a:r>
                        <a:rPr lang="en-US" b="1" dirty="0"/>
                        <a:t>&gt; </a:t>
                      </a:r>
                      <a:r>
                        <a:rPr lang="en-US" b="1" dirty="0" err="1">
                          <a:highlight>
                            <a:srgbClr val="FF0000"/>
                          </a:highlight>
                        </a:rPr>
                        <a:t>no.of</a:t>
                      </a:r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 licenses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47645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dirty="0"/>
                        <a:t>Parallelism  can be 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max_parallel_workers_per_gather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&gt; 0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more parameters for parallel executions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more granular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7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0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WAL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20E5F-E293-4FC9-A9DF-E574CC93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11850"/>
              </p:ext>
            </p:extLst>
          </p:nvPr>
        </p:nvGraphicFramePr>
        <p:xfrm>
          <a:off x="565748" y="1614698"/>
          <a:ext cx="10906126" cy="4926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3063">
                  <a:extLst>
                    <a:ext uri="{9D8B030D-6E8A-4147-A177-3AD203B41FA5}">
                      <a16:colId xmlns:a16="http://schemas.microsoft.com/office/drawing/2014/main" val="2784454019"/>
                    </a:ext>
                  </a:extLst>
                </a:gridCol>
                <a:gridCol w="5453063">
                  <a:extLst>
                    <a:ext uri="{9D8B030D-6E8A-4147-A177-3AD203B41FA5}">
                      <a16:colId xmlns:a16="http://schemas.microsoft.com/office/drawing/2014/main" val="3753359573"/>
                    </a:ext>
                  </a:extLst>
                </a:gridCol>
              </a:tblGrid>
              <a:tr h="7206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19580"/>
                  </a:ext>
                </a:extLst>
              </a:tr>
              <a:tr h="4012040">
                <a:tc gridSpan="2">
                  <a:txBody>
                    <a:bodyPr/>
                    <a:lstStyle/>
                    <a:p>
                      <a:pPr marL="1714500" lvl="3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User updates a record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marL="1714500" marR="0" lvl="3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transaction writes to WAL Cache flush to WAL(SQL Server = VLF) ,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postgres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16 MB segments in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xlog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directory)</a:t>
                      </a:r>
                    </a:p>
                    <a:p>
                      <a:pPr marL="1714500" lvl="3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page from disk writes to shared-buffer</a:t>
                      </a:r>
                    </a:p>
                    <a:p>
                      <a:pPr marL="1714500" lvl="3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Checkpoint </a:t>
                      </a:r>
                    </a:p>
                    <a:p>
                      <a:pPr marL="1714500" lvl="3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flushes blocks to page cache</a:t>
                      </a:r>
                    </a:p>
                    <a:p>
                      <a:pPr marL="1714500" lvl="3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flushes to disk (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fsync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0" lvl="3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 Checkpoint completes</a:t>
                      </a:r>
                    </a:p>
                    <a:p>
                      <a:pPr lvl="3" algn="l"/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lvl="3" algn="l"/>
                      <a:r>
                        <a:rPr lang="en-US" dirty="0">
                          <a:sym typeface="Wingdings" panose="05000000000000000000" pitchFamily="2" charset="2"/>
                        </a:rPr>
                        <a:t>If the server restarts during any power failure before a checkpoint then all  transactions from x-log after recent checkpoint will be recovered. (recovery time)</a:t>
                      </a:r>
                      <a:br>
                        <a:rPr lang="en-US" dirty="0">
                          <a:sym typeface="Wingdings" panose="05000000000000000000" pitchFamily="2" charset="2"/>
                        </a:rPr>
                      </a:br>
                      <a:endParaRPr lang="en-US" dirty="0"/>
                    </a:p>
                    <a:p>
                      <a:pPr lvl="3"/>
                      <a:r>
                        <a:rPr lang="en-US" dirty="0"/>
                        <a:t>Q1. Is x-log removes the committed transactions where the data pages belongs to it written to disk after checkpoint to limit the size of x-log ?</a:t>
                      </a:r>
                    </a:p>
                    <a:p>
                      <a:pPr lvl="3"/>
                      <a:r>
                        <a:rPr lang="en-US" dirty="0"/>
                        <a:t>..cont..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47645"/>
                  </a:ext>
                </a:extLst>
              </a:tr>
            </a:tbl>
          </a:graphicData>
        </a:graphic>
      </p:graphicFrame>
      <p:pic>
        <p:nvPicPr>
          <p:cNvPr id="4" name="Graphic 3" descr="Stopwatch">
            <a:extLst>
              <a:ext uri="{FF2B5EF4-FFF2-40B4-BE49-F238E27FC236}">
                <a16:creationId xmlns:a16="http://schemas.microsoft.com/office/drawing/2014/main" id="{184D545D-C6FB-4329-A199-D1D45552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996" y="3195284"/>
            <a:ext cx="306280" cy="3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Control the size of log</a:t>
            </a:r>
          </a:p>
          <a:p>
            <a:r>
              <a:rPr lang="en-US" sz="2000" dirty="0"/>
              <a:t>Through truncate logs after checkpoint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20E5F-E293-4FC9-A9DF-E574CC93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8086"/>
              </p:ext>
            </p:extLst>
          </p:nvPr>
        </p:nvGraphicFramePr>
        <p:xfrm>
          <a:off x="638174" y="1901698"/>
          <a:ext cx="10906126" cy="3899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3063">
                  <a:extLst>
                    <a:ext uri="{9D8B030D-6E8A-4147-A177-3AD203B41FA5}">
                      <a16:colId xmlns:a16="http://schemas.microsoft.com/office/drawing/2014/main" val="2784454019"/>
                    </a:ext>
                  </a:extLst>
                </a:gridCol>
                <a:gridCol w="5453063">
                  <a:extLst>
                    <a:ext uri="{9D8B030D-6E8A-4147-A177-3AD203B41FA5}">
                      <a16:colId xmlns:a16="http://schemas.microsoft.com/office/drawing/2014/main" val="3753359573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1958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dirty="0"/>
                        <a:t>Recovery Models :</a:t>
                      </a:r>
                      <a:br>
                        <a:rPr lang="en-US" dirty="0"/>
                      </a:br>
                      <a:r>
                        <a:rPr lang="en-US" dirty="0"/>
                        <a:t>“</a:t>
                      </a:r>
                      <a:r>
                        <a:rPr lang="en-US" b="1" dirty="0"/>
                        <a:t>Simple recovery model “</a:t>
                      </a:r>
                      <a:r>
                        <a:rPr lang="en-US" dirty="0"/>
                        <a:t>– truncate log (remove all committed transaction after checkpoint)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wal_level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minimal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47645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dirty="0"/>
                        <a:t>Backup needs committed logs  , but need to truncate once log backup in place</a:t>
                      </a:r>
                      <a:br>
                        <a:rPr lang="en-US" dirty="0"/>
                      </a:br>
                      <a:r>
                        <a:rPr lang="en-US" b="1" dirty="0"/>
                        <a:t>“Full Recovery Model”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Wal_level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=archive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archive_mode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79529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b="0" dirty="0"/>
                        <a:t>Don’t Log each transaction in bulk operations  but take the extent level backup during begin and end of bulk load operations</a:t>
                      </a:r>
                      <a:br>
                        <a:rPr lang="en-US" b="0" dirty="0"/>
                      </a:br>
                      <a:r>
                        <a:rPr lang="en-US" b="0" dirty="0"/>
                        <a:t>“Bulk Logged Recovery Model”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6404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DF1955-4D70-464C-9BFA-6E3082CFE0AD}"/>
              </a:ext>
            </a:extLst>
          </p:cNvPr>
          <p:cNvSpPr/>
          <p:nvPr/>
        </p:nvSpPr>
        <p:spPr>
          <a:xfrm>
            <a:off x="7161522" y="6266397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Next  : Checkpoint configurations. Cont.. </a:t>
            </a:r>
          </a:p>
        </p:txBody>
      </p:sp>
    </p:spTree>
    <p:extLst>
      <p:ext uri="{BB962C8B-B14F-4D97-AF65-F5344CB8AC3E}">
        <p14:creationId xmlns:p14="http://schemas.microsoft.com/office/powerpoint/2010/main" val="78093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Checkpoint configurations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3FA98-D2D0-4CEA-8826-33732D509E82}"/>
              </a:ext>
            </a:extLst>
          </p:cNvPr>
          <p:cNvSpPr/>
          <p:nvPr/>
        </p:nvSpPr>
        <p:spPr>
          <a:xfrm>
            <a:off x="480767" y="1377939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Plays very important role in recovery time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15585"/>
              </p:ext>
            </p:extLst>
          </p:nvPr>
        </p:nvGraphicFramePr>
        <p:xfrm>
          <a:off x="276520" y="1845138"/>
          <a:ext cx="11434713" cy="503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 “recovery time”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control through 3 parameters</a:t>
                      </a:r>
                    </a:p>
                    <a:p>
                      <a:r>
                        <a:rPr lang="en-US" dirty="0"/>
                        <a:t>1.checkpoint_timeout =frequency</a:t>
                      </a:r>
                    </a:p>
                    <a:p>
                      <a:r>
                        <a:rPr lang="en-US" dirty="0"/>
                        <a:t>2.max_wal_size = threshold to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Reduce I/O contention bet. User requests and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stretch checkpoint writes , instead dumping whole data</a:t>
                      </a:r>
                      <a:br>
                        <a:rPr lang="en-US" dirty="0"/>
                      </a:br>
                      <a:r>
                        <a:rPr lang="en-US" dirty="0"/>
                        <a:t>3. </a:t>
                      </a:r>
                      <a:r>
                        <a:rPr lang="en-US" dirty="0" err="1"/>
                        <a:t>checkpoint_completion_target</a:t>
                      </a:r>
                      <a:br>
                        <a:rPr lang="en-US" dirty="0"/>
                      </a:br>
                      <a:r>
                        <a:rPr lang="en-US" dirty="0"/>
                        <a:t>default 0.5 ( a fraction of </a:t>
                      </a:r>
                      <a:r>
                        <a:rPr lang="en-US" dirty="0" err="1"/>
                        <a:t>checkpoint_timeout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If </a:t>
                      </a:r>
                      <a:r>
                        <a:rPr lang="en-US" dirty="0" err="1"/>
                        <a:t>checkpoint_timeout</a:t>
                      </a:r>
                      <a:r>
                        <a:rPr lang="en-US" dirty="0"/>
                        <a:t> = 5 minutes then its “try” to write all pages to disk cache in 2.5 minutes.</a:t>
                      </a:r>
                      <a:br>
                        <a:rPr lang="en-US" dirty="0"/>
                      </a:br>
                      <a:r>
                        <a:rPr lang="en-US" dirty="0"/>
                        <a:t>Leads to slow disk-writes as it stretches , but balances I/O between checkpoints and user writes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 only after writing data-page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synchronous_commit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=on/off/remote at the cost of delays in transaction.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742983-6BD3-4F43-8E49-67E6FC15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89757"/>
              </p:ext>
            </p:extLst>
          </p:nvPr>
        </p:nvGraphicFramePr>
        <p:xfrm>
          <a:off x="5911195" y="6337205"/>
          <a:ext cx="5819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480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248901">
                <a:tc>
                  <a:txBody>
                    <a:bodyPr/>
                    <a:lstStyle/>
                    <a:p>
                      <a:r>
                        <a:rPr lang="en-US" dirty="0" err="1"/>
                        <a:t>Deault</a:t>
                      </a:r>
                      <a:r>
                        <a:rPr lang="en-US" dirty="0"/>
                        <a:t> –On , in AWS-RDS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91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9222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Disabling write to Data Page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37529"/>
              </p:ext>
            </p:extLst>
          </p:nvPr>
        </p:nvGraphicFramePr>
        <p:xfrm>
          <a:off x="304801" y="2335332"/>
          <a:ext cx="11434713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Fsync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off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 : Severe data loss , so make sure before configuring this setting.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performance , rather chose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synchronous_commit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=off instead this.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1F6E751-83BC-4223-BD03-376B5A9DE6BD}"/>
              </a:ext>
            </a:extLst>
          </p:cNvPr>
          <p:cNvSpPr/>
          <p:nvPr/>
        </p:nvSpPr>
        <p:spPr>
          <a:xfrm>
            <a:off x="304801" y="1390157"/>
            <a:ext cx="11434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Only for certain use cases like , making read-only instances from backups and other testing purposes</a:t>
            </a:r>
          </a:p>
        </p:txBody>
      </p:sp>
    </p:spTree>
    <p:extLst>
      <p:ext uri="{BB962C8B-B14F-4D97-AF65-F5344CB8AC3E}">
        <p14:creationId xmlns:p14="http://schemas.microsoft.com/office/powerpoint/2010/main" val="178110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304801" y="429593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Disabling write to WAL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76376"/>
              </p:ext>
            </p:extLst>
          </p:nvPr>
        </p:nvGraphicFramePr>
        <p:xfrm>
          <a:off x="304801" y="2335332"/>
          <a:ext cx="11434713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Unlogged table.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unlogged table….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tables exists forever as long as cluster don’t restart.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are not same as temp tables(session based)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1F6E751-83BC-4223-BD03-376B5A9DE6BD}"/>
              </a:ext>
            </a:extLst>
          </p:cNvPr>
          <p:cNvSpPr/>
          <p:nvPr/>
        </p:nvSpPr>
        <p:spPr>
          <a:xfrm>
            <a:off x="304801" y="1390157"/>
            <a:ext cx="11434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Only for certain use cases like , mostly for </a:t>
            </a:r>
            <a:r>
              <a:rPr lang="en-US" b="1" dirty="0">
                <a:highlight>
                  <a:srgbClr val="FF0000"/>
                </a:highlight>
              </a:rPr>
              <a:t>staging </a:t>
            </a:r>
            <a:r>
              <a:rPr lang="en-US" dirty="0">
                <a:highlight>
                  <a:srgbClr val="FF0000"/>
                </a:highlight>
              </a:rPr>
              <a:t>tables </a:t>
            </a:r>
          </a:p>
        </p:txBody>
      </p:sp>
    </p:spTree>
    <p:extLst>
      <p:ext uri="{BB962C8B-B14F-4D97-AF65-F5344CB8AC3E}">
        <p14:creationId xmlns:p14="http://schemas.microsoft.com/office/powerpoint/2010/main" val="380096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Page Corruptions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66333D-EB22-46BD-9707-5AB05D64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81481"/>
              </p:ext>
            </p:extLst>
          </p:nvPr>
        </p:nvGraphicFramePr>
        <p:xfrm>
          <a:off x="276007" y="1805777"/>
          <a:ext cx="11206899" cy="3246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0685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6476214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771956">
                <a:tc>
                  <a:txBody>
                    <a:bodyPr/>
                    <a:lstStyle/>
                    <a:p>
                      <a:r>
                        <a:rPr lang="en-US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247449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to detect by configuring: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“Torn Page Detection”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“Checksum”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prevent through</a:t>
                      </a:r>
                      <a:br>
                        <a:rPr lang="en-US" dirty="0"/>
                      </a:br>
                      <a:r>
                        <a:rPr lang="en-US" dirty="0"/>
                        <a:t>“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full_page_writes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>
                          <a:effectLst/>
                        </a:rPr>
                        <a:t>= on”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it writes entire page to WAL during the first update on the page to a separate space called </a:t>
                      </a:r>
                      <a:r>
                        <a:rPr lang="en-US" dirty="0" err="1">
                          <a:effectLst/>
                        </a:rPr>
                        <a:t>wal_backups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4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480767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MVCC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58035"/>
              </p:ext>
            </p:extLst>
          </p:nvPr>
        </p:nvGraphicFramePr>
        <p:xfrm>
          <a:off x="555412" y="2687320"/>
          <a:ext cx="905912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 snapshot 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27C190-AAEF-407D-8CCD-4EFFE1E65571}"/>
              </a:ext>
            </a:extLst>
          </p:cNvPr>
          <p:cNvSpPr/>
          <p:nvPr/>
        </p:nvSpPr>
        <p:spPr>
          <a:xfrm>
            <a:off x="480767" y="1799030"/>
            <a:ext cx="667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Writers don’t block readers and readers wont block writers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246-051B-462A-BDC7-01AE998461CC}"/>
              </a:ext>
            </a:extLst>
          </p:cNvPr>
          <p:cNvSpPr/>
          <p:nvPr/>
        </p:nvSpPr>
        <p:spPr>
          <a:xfrm>
            <a:off x="769538" y="4364008"/>
            <a:ext cx="87943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Migrating from SQL Server to Postgres : </a:t>
            </a:r>
            <a:br>
              <a:rPr lang="en-US" b="1" dirty="0"/>
            </a:br>
            <a:endParaRPr lang="en-US" b="1" dirty="0"/>
          </a:p>
          <a:p>
            <a:r>
              <a:rPr lang="en-US" dirty="0">
                <a:highlight>
                  <a:srgbClr val="FF0000"/>
                </a:highlight>
              </a:rPr>
              <a:t>Make sure to fully test your application with MVCC feature before migration s</a:t>
            </a:r>
            <a:br>
              <a:rPr lang="en-US" dirty="0">
                <a:highlight>
                  <a:srgbClr val="FF0000"/>
                </a:highlight>
              </a:rPr>
            </a:br>
            <a:r>
              <a:rPr lang="en-US" dirty="0">
                <a:highlight>
                  <a:srgbClr val="FF0000"/>
                </a:highlight>
              </a:rPr>
              <a:t>from SQL Server to Postgres</a:t>
            </a:r>
          </a:p>
        </p:txBody>
      </p:sp>
    </p:spTree>
    <p:extLst>
      <p:ext uri="{BB962C8B-B14F-4D97-AF65-F5344CB8AC3E}">
        <p14:creationId xmlns:p14="http://schemas.microsoft.com/office/powerpoint/2010/main" val="397930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6ADD4-6E74-491C-9F2D-D14B6FF58FF6}"/>
              </a:ext>
            </a:extLst>
          </p:cNvPr>
          <p:cNvSpPr txBox="1"/>
          <p:nvPr/>
        </p:nvSpPr>
        <p:spPr>
          <a:xfrm>
            <a:off x="585926" y="834501"/>
            <a:ext cx="11020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East Bay Database Labs</a:t>
            </a:r>
            <a:br>
              <a:rPr lang="en-US" sz="4800" dirty="0"/>
            </a:br>
            <a:endParaRPr lang="en-US" sz="4800" dirty="0"/>
          </a:p>
          <a:p>
            <a:r>
              <a:rPr lang="en-US" sz="4800" dirty="0"/>
              <a:t>Sponsored by Datavail</a:t>
            </a:r>
          </a:p>
        </p:txBody>
      </p:sp>
      <p:pic>
        <p:nvPicPr>
          <p:cNvPr id="1026" name="Picture 2" descr="Image result for datavail logo">
            <a:extLst>
              <a:ext uri="{FF2B5EF4-FFF2-40B4-BE49-F238E27FC236}">
                <a16:creationId xmlns:a16="http://schemas.microsoft.com/office/drawing/2014/main" id="{7F787961-2C1C-4802-AAD3-BD6E44DC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1" y="3429000"/>
            <a:ext cx="5967274" cy="13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D970AC-C2E3-437B-8809-7C6D3912575B}"/>
              </a:ext>
            </a:extLst>
          </p:cNvPr>
          <p:cNvSpPr/>
          <p:nvPr/>
        </p:nvSpPr>
        <p:spPr>
          <a:xfrm>
            <a:off x="421668" y="5654167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Sponsored by Datavail</a:t>
            </a:r>
          </a:p>
        </p:txBody>
      </p:sp>
    </p:spTree>
    <p:extLst>
      <p:ext uri="{BB962C8B-B14F-4D97-AF65-F5344CB8AC3E}">
        <p14:creationId xmlns:p14="http://schemas.microsoft.com/office/powerpoint/2010/main" val="119145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vacuum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3FA98-D2D0-4CEA-8826-33732D509E82}"/>
              </a:ext>
            </a:extLst>
          </p:cNvPr>
          <p:cNvSpPr/>
          <p:nvPr/>
        </p:nvSpPr>
        <p:spPr>
          <a:xfrm>
            <a:off x="480767" y="1377939"/>
            <a:ext cx="7805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prevent </a:t>
            </a:r>
            <a:r>
              <a:rPr lang="en-US" u="sng" dirty="0"/>
              <a:t>transaction wrap around limit</a:t>
            </a:r>
          </a:p>
          <a:p>
            <a:r>
              <a:rPr lang="en-US" dirty="0"/>
              <a:t>Release the space by physical deleting deleted-records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07038"/>
              </p:ext>
            </p:extLst>
          </p:nvPr>
        </p:nvGraphicFramePr>
        <p:xfrm>
          <a:off x="295962" y="2448454"/>
          <a:ext cx="905912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Auto-vacuum</a:t>
                      </a:r>
                    </a:p>
                    <a:p>
                      <a:r>
                        <a:rPr lang="en-US" dirty="0"/>
                        <a:t>Manual –vacuum</a:t>
                      </a:r>
                      <a:br>
                        <a:rPr lang="en-US" dirty="0"/>
                      </a:br>
                      <a:r>
                        <a:rPr lang="en-US" dirty="0"/>
                        <a:t>configure at database level and table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742983-6BD3-4F43-8E49-67E6FC15316C}"/>
              </a:ext>
            </a:extLst>
          </p:cNvPr>
          <p:cNvGraphicFramePr>
            <a:graphicFrameLocks noGrp="1"/>
          </p:cNvGraphicFramePr>
          <p:nvPr/>
        </p:nvGraphicFramePr>
        <p:xfrm>
          <a:off x="5911195" y="6337205"/>
          <a:ext cx="5819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480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248901">
                <a:tc>
                  <a:txBody>
                    <a:bodyPr/>
                    <a:lstStyle/>
                    <a:p>
                      <a:r>
                        <a:rPr lang="en-US" dirty="0" err="1"/>
                        <a:t>Deault</a:t>
                      </a:r>
                      <a:r>
                        <a:rPr lang="en-US" dirty="0"/>
                        <a:t> –On , in AWS-RDS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31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Database Snapshots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12241"/>
              </p:ext>
            </p:extLst>
          </p:nvPr>
        </p:nvGraphicFramePr>
        <p:xfrm>
          <a:off x="597655" y="1691378"/>
          <a:ext cx="9059123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snapshot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 read-only, static view of a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database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(the source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The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snapshot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transactionally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consistent with the source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as of the moment of the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snapshot's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creation.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/>
                        <a:t>This is not a replacement for backup , nor cloning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61F6B9-54DD-4531-B2B3-C5923A10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62200"/>
              </p:ext>
            </p:extLst>
          </p:nvPr>
        </p:nvGraphicFramePr>
        <p:xfrm>
          <a:off x="3837298" y="3842758"/>
          <a:ext cx="58194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480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248901">
                <a:tc>
                  <a:txBody>
                    <a:bodyPr/>
                    <a:lstStyle/>
                    <a:p>
                      <a:r>
                        <a:rPr lang="en-US" dirty="0"/>
                        <a:t>AWS-Aurora(</a:t>
                      </a:r>
                      <a:r>
                        <a:rPr lang="en-US" dirty="0" err="1"/>
                        <a:t>postgres</a:t>
                      </a:r>
                      <a:r>
                        <a:rPr lang="en-US" dirty="0"/>
                        <a:t>) database clones replicas acts exactly like in SQL Server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2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276520" y="57058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System Databases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83572"/>
              </p:ext>
            </p:extLst>
          </p:nvPr>
        </p:nvGraphicFramePr>
        <p:xfrm>
          <a:off x="191678" y="1340022"/>
          <a:ext cx="11723802" cy="52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44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129698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7126664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exactly like master , but default database is </a:t>
                      </a:r>
                      <a:r>
                        <a:rPr lang="en-US" dirty="0" err="1"/>
                        <a:t>postgres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System information stored in 3 files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postgressql.config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all configurations)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pg_hba.config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method of authentication , md5,ssl,LDAP 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ident_file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map the remote login with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user) 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pg_settings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(where these files are)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pg_config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config info)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  <a:tr h="73152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Tempdb</a:t>
                      </a:r>
                      <a:r>
                        <a:rPr lang="en-US" dirty="0"/>
                        <a:t> for entire cluster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 schemas with in each database</a:t>
                      </a:r>
                    </a:p>
                    <a:p>
                      <a:r>
                        <a:rPr lang="en-US" dirty="0"/>
                        <a:t>, physically they stored in one file location </a:t>
                      </a:r>
                      <a:br>
                        <a:rPr lang="en-US" dirty="0"/>
                      </a:br>
                      <a:r>
                        <a:rPr lang="en-US" dirty="0"/>
                        <a:t>PGDATA/base/</a:t>
                      </a:r>
                      <a:r>
                        <a:rPr lang="en-US" dirty="0" err="1"/>
                        <a:t>pgsql_tmp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21103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Control temp file limit  for sessions , using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Temp_file_limit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int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disk space limit for internal temp tables per session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5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276520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Database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62722"/>
              </p:ext>
            </p:extLst>
          </p:nvPr>
        </p:nvGraphicFramePr>
        <p:xfrm>
          <a:off x="276520" y="1471838"/>
          <a:ext cx="11434713" cy="467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824104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235019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  <a:p>
                      <a:r>
                        <a:rPr lang="en-US" dirty="0"/>
                        <a:t>     Database</a:t>
                      </a:r>
                    </a:p>
                    <a:p>
                      <a:r>
                        <a:rPr lang="en-US" dirty="0"/>
                        <a:t>           Schema</a:t>
                      </a:r>
                    </a:p>
                    <a:p>
                      <a:r>
                        <a:rPr lang="en-US" dirty="0"/>
                        <a:t>               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6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database has it own Transaction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cluster ( all databases) has  common transaction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physical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tables in a database stored in one/more n files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table stored in each physical file</a:t>
                      </a:r>
                      <a:br>
                        <a:rPr lang="en-US" dirty="0"/>
                      </a:br>
                      <a:r>
                        <a:rPr lang="en-US" dirty="0"/>
                        <a:t>** when you truncate a table , its immediately release the space to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9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5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 database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Allowed by </a:t>
                      </a:r>
                      <a:r>
                        <a:rPr lang="en-US" dirty="0" err="1"/>
                        <a:t>specifiying</a:t>
                      </a:r>
                      <a:r>
                        <a:rPr lang="en-US" dirty="0"/>
                        <a:t> 3 part </a:t>
                      </a:r>
                      <a:r>
                        <a:rPr lang="en-US" dirty="0" err="1"/>
                        <a:t>notiation</a:t>
                      </a:r>
                      <a:br>
                        <a:rPr lang="en-US" dirty="0"/>
                      </a:br>
                      <a:r>
                        <a:rPr lang="en-US" dirty="0" err="1"/>
                        <a:t>db_name.schema_name.tbl_name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br>
                        <a:rPr lang="en-US" dirty="0"/>
                      </a:br>
                      <a:r>
                        <a:rPr lang="en-US" dirty="0"/>
                        <a:t>// alternate way is to use </a:t>
                      </a:r>
                      <a:r>
                        <a:rPr lang="en-US" dirty="0" err="1"/>
                        <a:t>dblink</a:t>
                      </a:r>
                      <a:br>
                        <a:rPr lang="en-US" dirty="0"/>
                      </a:br>
                      <a:r>
                        <a:rPr lang="en-US" dirty="0"/>
                        <a:t>//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postgres_fdw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(extension)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1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302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480767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Tables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03449"/>
              </p:ext>
            </p:extLst>
          </p:nvPr>
        </p:nvGraphicFramePr>
        <p:xfrm>
          <a:off x="276520" y="1845138"/>
          <a:ext cx="11434713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Inheritence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data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  <a:p>
                      <a:r>
                        <a:rPr lang="en-US" dirty="0"/>
                        <a:t>Create FOREIGN table (..) options (file path..)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9923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742983-6BD3-4F43-8E49-67E6FC15316C}"/>
              </a:ext>
            </a:extLst>
          </p:cNvPr>
          <p:cNvGraphicFramePr>
            <a:graphicFrameLocks noGrp="1"/>
          </p:cNvGraphicFramePr>
          <p:nvPr/>
        </p:nvGraphicFramePr>
        <p:xfrm>
          <a:off x="5911195" y="6337205"/>
          <a:ext cx="5819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480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248901">
                <a:tc>
                  <a:txBody>
                    <a:bodyPr/>
                    <a:lstStyle/>
                    <a:p>
                      <a:r>
                        <a:rPr lang="en-US" dirty="0"/>
                        <a:t>AWS RDS 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47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5" y="510631"/>
            <a:ext cx="2506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indexes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3FA98-D2D0-4CEA-8826-33732D509E82}"/>
              </a:ext>
            </a:extLst>
          </p:cNvPr>
          <p:cNvSpPr/>
          <p:nvPr/>
        </p:nvSpPr>
        <p:spPr>
          <a:xfrm>
            <a:off x="480767" y="137793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06483"/>
              </p:ext>
            </p:extLst>
          </p:nvPr>
        </p:nvGraphicFramePr>
        <p:xfrm>
          <a:off x="665498" y="1443922"/>
          <a:ext cx="10703769" cy="514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2521268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on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differently implemented than SS. It recreates the table with sorted order based on clustered column (only 1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time). Helps for range based queries.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 but need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recluster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to sort new data which holds tab lock.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T1 CLUSTER ON idx1;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Non-clustered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Indexes are always on separate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B-tree, Hash,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GIN and BRIN.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Filtered /partial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0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include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( starting version 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9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Composite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0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on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with auto 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Yes.</a:t>
                      </a:r>
                      <a:br>
                        <a:rPr lang="en-US" dirty="0"/>
                      </a:b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but view has to be refreshed to get new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0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5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480767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statistics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74025"/>
              </p:ext>
            </p:extLst>
          </p:nvPr>
        </p:nvGraphicFramePr>
        <p:xfrm>
          <a:off x="276520" y="1845138"/>
          <a:ext cx="11434713" cy="421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500 rows + 20%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granular configuration</a:t>
                      </a:r>
                    </a:p>
                    <a:p>
                      <a:r>
                        <a:rPr lang="en-US" b="1" dirty="0" err="1"/>
                        <a:t>Auto_vacuum_analyze</a:t>
                      </a:r>
                      <a:r>
                        <a:rPr lang="en-US" b="1" dirty="0"/>
                        <a:t> parameter</a:t>
                      </a:r>
                      <a:br>
                        <a:rPr lang="en-US" b="1" dirty="0"/>
                      </a:b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scale_factor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percentage + number of rows</a:t>
                      </a:r>
                      <a:b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_threshold  = after how many rows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Ability to make the settings at table level</a:t>
                      </a:r>
                      <a:b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a_lot_of_inserts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(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autovacuum_analyze_threshold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500 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autautovacuum_analyze_scale_factor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0.01 )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  <a:p>
                      <a:r>
                        <a:rPr lang="en-US" dirty="0"/>
                        <a:t>Update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742983-6BD3-4F43-8E49-67E6FC15316C}"/>
              </a:ext>
            </a:extLst>
          </p:cNvPr>
          <p:cNvGraphicFramePr>
            <a:graphicFrameLocks noGrp="1"/>
          </p:cNvGraphicFramePr>
          <p:nvPr/>
        </p:nvGraphicFramePr>
        <p:xfrm>
          <a:off x="5911195" y="6337205"/>
          <a:ext cx="5819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480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248901">
                <a:tc>
                  <a:txBody>
                    <a:bodyPr/>
                    <a:lstStyle/>
                    <a:p>
                      <a:r>
                        <a:rPr lang="en-US" dirty="0"/>
                        <a:t>AWS RDS 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411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276520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Other objects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3FA98-D2D0-4CEA-8826-33732D509E82}"/>
              </a:ext>
            </a:extLst>
          </p:cNvPr>
          <p:cNvSpPr/>
          <p:nvPr/>
        </p:nvSpPr>
        <p:spPr>
          <a:xfrm>
            <a:off x="480767" y="137793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4372"/>
              </p:ext>
            </p:extLst>
          </p:nvPr>
        </p:nvGraphicFramePr>
        <p:xfrm>
          <a:off x="186612" y="1492898"/>
          <a:ext cx="11544063" cy="433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08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83313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62442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42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1049794">
                <a:tc>
                  <a:txBody>
                    <a:bodyPr/>
                    <a:lstStyle/>
                    <a:p>
                      <a:r>
                        <a:rPr lang="en-US" dirty="0"/>
                        <a:t>Materialized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with auto 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br>
                        <a:rPr lang="en-US" dirty="0"/>
                      </a:br>
                      <a:r>
                        <a:rPr lang="en-US" dirty="0"/>
                        <a:t>need to refresh manually “</a:t>
                      </a:r>
                      <a:r>
                        <a:rPr lang="en-US" i="1" dirty="0"/>
                        <a:t>refresh materialized view </a:t>
                      </a:r>
                      <a:r>
                        <a:rPr lang="en-US" i="1" dirty="0" err="1"/>
                        <a:t>my_view</a:t>
                      </a:r>
                      <a:r>
                        <a:rPr lang="en-US" i="1" dirty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r>
                        <a:rPr lang="en-US" dirty="0"/>
                        <a:t>Trigger on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  <a:tr h="734856">
                <a:tc>
                  <a:txBody>
                    <a:bodyPr/>
                    <a:lstStyle/>
                    <a:p>
                      <a:r>
                        <a:rPr lang="en-US" dirty="0"/>
                        <a:t>DDL ,DML ,EVENT Based triggers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14226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4540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r>
                        <a:rPr lang="en-US" dirty="0"/>
                        <a:t>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, version 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370617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r>
                        <a:rPr lang="en-US" dirty="0"/>
                        <a:t>Datatypes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check this link.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089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742983-6BD3-4F43-8E49-67E6FC15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16942"/>
              </p:ext>
            </p:extLst>
          </p:nvPr>
        </p:nvGraphicFramePr>
        <p:xfrm>
          <a:off x="5911195" y="6056757"/>
          <a:ext cx="58194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480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248901">
                <a:tc>
                  <a:txBody>
                    <a:bodyPr/>
                    <a:lstStyle/>
                    <a:p>
                      <a:r>
                        <a:rPr lang="en-US" dirty="0"/>
                        <a:t>AWS / MS Visual studio – offers SCT which helps to compare side-side differences bet; SQL &amp; Postgres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293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193838" y="482570"/>
            <a:ext cx="2381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security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59478"/>
              </p:ext>
            </p:extLst>
          </p:nvPr>
        </p:nvGraphicFramePr>
        <p:xfrm>
          <a:off x="193838" y="1537228"/>
          <a:ext cx="11434713" cy="413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Logins / Users / Roles are synonymous in </a:t>
                      </a:r>
                      <a:r>
                        <a:rPr lang="en-US" dirty="0" err="1"/>
                        <a:t>postgres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– Database User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 connect on user to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– with set of permissions mapped to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user without connect permission acts as a Role</a:t>
                      </a:r>
                      <a:br>
                        <a:rPr lang="en-US" dirty="0"/>
                      </a:br>
                      <a:r>
                        <a:rPr lang="en-US" dirty="0"/>
                        <a:t>Assign set of permissions and add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Sysadmin,</a:t>
                      </a:r>
                      <a:br>
                        <a:rPr lang="en-US" dirty="0"/>
                      </a:br>
                      <a:r>
                        <a:rPr lang="en-US" dirty="0"/>
                        <a:t>security admin</a:t>
                      </a:r>
                      <a:br>
                        <a:rPr lang="en-US" dirty="0"/>
                      </a:br>
                      <a:r>
                        <a:rPr lang="en-US" dirty="0" err="1"/>
                        <a:t>dbcreator</a:t>
                      </a:r>
                      <a:br>
                        <a:rPr lang="en-US" dirty="0"/>
                      </a:br>
                      <a:r>
                        <a:rPr lang="en-US" dirty="0"/>
                        <a:t>bulk </a:t>
                      </a:r>
                      <a:r>
                        <a:rPr lang="en-US" dirty="0" err="1"/>
                        <a:t>adkin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Superuser</a:t>
                      </a:r>
                      <a:br>
                        <a:rPr lang="en-US" dirty="0"/>
                      </a:br>
                      <a:r>
                        <a:rPr lang="en-US" dirty="0"/>
                        <a:t>create role</a:t>
                      </a:r>
                      <a:br>
                        <a:rPr lang="en-US" dirty="0"/>
                      </a:br>
                      <a:r>
                        <a:rPr lang="en-US" dirty="0"/>
                        <a:t>create database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Priveliges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  , Revoke , 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Grant, Revoke , Drop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3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95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295962" y="504262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Backups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88343"/>
              </p:ext>
            </p:extLst>
          </p:nvPr>
        </p:nvGraphicFramePr>
        <p:xfrm>
          <a:off x="295962" y="1460500"/>
          <a:ext cx="11434713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statement level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br>
                        <a:rPr lang="en-US" dirty="0"/>
                      </a:br>
                      <a:r>
                        <a:rPr lang="en-US" dirty="0"/>
                        <a:t>alternate is to generate statements through GUI , but to get consistent state the database has to be in read-only 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Pg_dump</a:t>
                      </a:r>
                      <a:r>
                        <a:rPr lang="en-US" dirty="0"/>
                        <a:t> (consistent)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Physical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  <a:p>
                      <a:r>
                        <a:rPr lang="en-US" dirty="0"/>
                        <a:t>Differential</a:t>
                      </a:r>
                    </a:p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File system backup.</a:t>
                      </a:r>
                      <a:br>
                        <a:rPr lang="en-US" dirty="0"/>
                      </a:br>
                      <a:r>
                        <a:rPr lang="en-US" dirty="0"/>
                        <a:t>To capture transactions during the backup </a:t>
                      </a:r>
                      <a:br>
                        <a:rPr lang="en-US" dirty="0"/>
                      </a:br>
                      <a:r>
                        <a:rPr lang="en-US" dirty="0" err="1"/>
                        <a:t>pg_start_backup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copy files 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pg_stop_backup</a:t>
                      </a:r>
                      <a:br>
                        <a:rPr lang="en-US" dirty="0"/>
                      </a:br>
                      <a:r>
                        <a:rPr lang="en-US" dirty="0"/>
                        <a:t>2. file system snapshot ( if the storage supports)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Continous</a:t>
                      </a:r>
                      <a:r>
                        <a:rPr lang="en-US" dirty="0"/>
                        <a:t> 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, following with log backups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system backup , following with </a:t>
                      </a:r>
                      <a:r>
                        <a:rPr lang="en-US" dirty="0" err="1"/>
                        <a:t>archving</a:t>
                      </a:r>
                      <a:r>
                        <a:rPr lang="en-US" dirty="0"/>
                        <a:t> x-log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742983-6BD3-4F43-8E49-67E6FC15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89166"/>
              </p:ext>
            </p:extLst>
          </p:nvPr>
        </p:nvGraphicFramePr>
        <p:xfrm>
          <a:off x="6013318" y="6170858"/>
          <a:ext cx="5819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480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248901">
                <a:tc>
                  <a:txBody>
                    <a:bodyPr/>
                    <a:lstStyle/>
                    <a:p>
                      <a:r>
                        <a:rPr lang="en-US" dirty="0"/>
                        <a:t>AWS RDS : snapshots with incremental snapshots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4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D3E7C972-67AA-41D7-BA80-A0482D9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575229"/>
            <a:ext cx="4003298" cy="19150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5B5043-B84E-4405-B9B2-D02278D84C54}"/>
              </a:ext>
            </a:extLst>
          </p:cNvPr>
          <p:cNvSpPr/>
          <p:nvPr/>
        </p:nvSpPr>
        <p:spPr>
          <a:xfrm>
            <a:off x="895350" y="156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Thanks Tharka Inc for 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6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276520" y="753227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Replication	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88506"/>
              </p:ext>
            </p:extLst>
          </p:nvPr>
        </p:nvGraphicFramePr>
        <p:xfrm>
          <a:off x="276520" y="1522668"/>
          <a:ext cx="11434713" cy="431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Transactional streaming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Transactional replication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Streaming replication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Log-shipping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Log-ship single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cluster(all databases)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1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Replication-Single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Publisher-Subscriber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Publisher-Subscriber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Synchronous </a:t>
                      </a:r>
                      <a:r>
                        <a:rPr lang="en-US" dirty="0" err="1"/>
                        <a:t>repl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Yes(2 phase commit)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 /HA with auto failover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 on(DR /HA)</a:t>
                      </a:r>
                      <a:br>
                        <a:rPr lang="en-US" dirty="0"/>
                      </a:br>
                      <a:r>
                        <a:rPr lang="en-US" dirty="0"/>
                        <a:t>sync /async /read-only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Pg_autofailover</a:t>
                      </a:r>
                      <a:br>
                        <a:rPr lang="en-US" dirty="0"/>
                      </a:br>
                      <a:r>
                        <a:rPr lang="en-US" dirty="0"/>
                        <a:t>(will cover in next presentation)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936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742983-6BD3-4F43-8E49-67E6FC15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26010"/>
              </p:ext>
            </p:extLst>
          </p:nvPr>
        </p:nvGraphicFramePr>
        <p:xfrm>
          <a:off x="276520" y="6104773"/>
          <a:ext cx="116746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4692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533564">
                <a:tc>
                  <a:txBody>
                    <a:bodyPr/>
                    <a:lstStyle/>
                    <a:p>
                      <a:r>
                        <a:rPr lang="en-US" dirty="0"/>
                        <a:t>AWS RDS : supports read replicas</a:t>
                      </a:r>
                      <a:br>
                        <a:rPr lang="en-US" dirty="0"/>
                      </a:br>
                      <a:r>
                        <a:rPr lang="en-US" dirty="0"/>
                        <a:t>AWS Aurora – read replicas points to same storage , available in minutes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12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Import/export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3FA98-D2D0-4CEA-8826-33732D509E82}"/>
              </a:ext>
            </a:extLst>
          </p:cNvPr>
          <p:cNvSpPr/>
          <p:nvPr/>
        </p:nvSpPr>
        <p:spPr>
          <a:xfrm>
            <a:off x="480767" y="137793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994"/>
              </p:ext>
            </p:extLst>
          </p:nvPr>
        </p:nvGraphicFramePr>
        <p:xfrm>
          <a:off x="276520" y="1845138"/>
          <a:ext cx="11434713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external files with out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file_fdw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FOREIGN  table (…) options(file path)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Bcp</a:t>
                      </a:r>
                      <a:r>
                        <a:rPr lang="en-US" dirty="0"/>
                        <a:t>(command line)</a:t>
                      </a:r>
                    </a:p>
                    <a:p>
                      <a:r>
                        <a:rPr lang="en-US" dirty="0"/>
                        <a:t>Bulk insert(</a:t>
                      </a:r>
                      <a:r>
                        <a:rPr lang="en-US" dirty="0" err="1"/>
                        <a:t>tsql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data and redirect bad rows to separate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SSIS</a:t>
                      </a:r>
                      <a:br>
                        <a:rPr lang="en-US" dirty="0"/>
                      </a:br>
                      <a:r>
                        <a:rPr lang="en-US" dirty="0"/>
                        <a:t>complete ETL package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pgloader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external tool , apt-get install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pgloader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(advantage  : it redirects bad rows to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seperate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and logs the status, need to write scripts to map the transformations...) ^^^ this has more options than the BCP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742983-6BD3-4F43-8E49-67E6FC15316C}"/>
              </a:ext>
            </a:extLst>
          </p:cNvPr>
          <p:cNvGraphicFramePr>
            <a:graphicFrameLocks noGrp="1"/>
          </p:cNvGraphicFramePr>
          <p:nvPr/>
        </p:nvGraphicFramePr>
        <p:xfrm>
          <a:off x="5911195" y="6337205"/>
          <a:ext cx="5819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480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248901">
                <a:tc>
                  <a:txBody>
                    <a:bodyPr/>
                    <a:lstStyle/>
                    <a:p>
                      <a:r>
                        <a:rPr lang="en-US" dirty="0"/>
                        <a:t>AWS RDS 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01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124990" y="407995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Maintanance</a:t>
            </a:r>
            <a:r>
              <a:rPr lang="en-US" sz="4400" dirty="0"/>
              <a:t> -1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91279"/>
              </p:ext>
            </p:extLst>
          </p:nvPr>
        </p:nvGraphicFramePr>
        <p:xfrm>
          <a:off x="193838" y="1280072"/>
          <a:ext cx="11434713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Vacuum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relname,last_vacuum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last_autovacuum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last_analyze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last_autoanalyze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pg_stat_user_tables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Vacuum (full)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1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TXID Exhaustion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percent_towards_wraparound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&amp;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percent_towards_emergency_autovac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br>
                        <a:rPr lang="en-US" dirty="0">
                          <a:hlinkClick r:id="rId2"/>
                        </a:rPr>
                      </a:br>
                      <a:r>
                        <a:rPr lang="en-US" dirty="0">
                          <a:hlinkClick r:id="rId2"/>
                        </a:rPr>
                        <a:t>https://info.crunchydata.com/blog/managing-transaction-id-wraparound-in-postgresql</a:t>
                      </a:r>
                      <a:br>
                        <a:rPr lang="en-US" dirty="0"/>
                      </a:br>
                      <a:r>
                        <a:rPr lang="en-US" dirty="0"/>
                        <a:t>^^ recommended to create an alert when it reaches certain threshold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0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Scheduled through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Archive command copies </a:t>
                      </a:r>
                      <a:r>
                        <a:rPr lang="en-US" dirty="0" err="1"/>
                        <a:t>wal</a:t>
                      </a:r>
                      <a:r>
                        <a:rPr lang="en-US" dirty="0"/>
                        <a:t> segments to a directory which needs to copied to secondary location through crontab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Monitoring backups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dirty="0" err="1"/>
                        <a:t>msdb</a:t>
                      </a:r>
                      <a:r>
                        <a:rPr lang="en-US" dirty="0"/>
                        <a:t>..</a:t>
                      </a:r>
                      <a:r>
                        <a:rPr lang="en-US" dirty="0" err="1"/>
                        <a:t>backupset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pg_stat_archiver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 other 3</a:t>
                      </a:r>
                      <a:r>
                        <a:rPr lang="en-US" sz="1800" i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tools 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528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1E1E67-7C06-4ADA-9009-26F83EA9426B}"/>
              </a:ext>
            </a:extLst>
          </p:cNvPr>
          <p:cNvSpPr/>
          <p:nvPr/>
        </p:nvSpPr>
        <p:spPr>
          <a:xfrm>
            <a:off x="9184645" y="6164816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..continue</a:t>
            </a:r>
          </a:p>
        </p:txBody>
      </p:sp>
    </p:spTree>
    <p:extLst>
      <p:ext uri="{BB962C8B-B14F-4D97-AF65-F5344CB8AC3E}">
        <p14:creationId xmlns:p14="http://schemas.microsoft.com/office/powerpoint/2010/main" val="101924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276520" y="631929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Maintanance</a:t>
            </a:r>
            <a:r>
              <a:rPr lang="en-US" sz="4400" dirty="0"/>
              <a:t> - 2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8811"/>
              </p:ext>
            </p:extLst>
          </p:nvPr>
        </p:nvGraphicFramePr>
        <p:xfrm>
          <a:off x="276520" y="1503680"/>
          <a:ext cx="11434713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fragmentation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Sys.index_physical_stats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https://wiki.postgresql.org/wiki/Index_Maintenance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 table.. </a:t>
                      </a:r>
                      <a:r>
                        <a:rPr lang="en-US" dirty="0" err="1"/>
                        <a:t>Reindex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Reindex</a:t>
                      </a:r>
                      <a:r>
                        <a:rPr lang="en-US" dirty="0"/>
                        <a:t> &lt;index name&gt;</a:t>
                      </a:r>
                      <a:br>
                        <a:rPr lang="en-US" dirty="0"/>
                      </a:br>
                      <a:r>
                        <a:rPr lang="en-US" dirty="0"/>
                        <a:t>vacuum full  removes fragmentation as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Online </a:t>
                      </a:r>
                      <a:r>
                        <a:rPr lang="en-US" dirty="0" err="1"/>
                        <a:t>reindex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(online)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Alternate is to “create index concurrent…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defrag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arranges contiguous pages instead rebuilding whole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</a:t>
                      </a:r>
                      <a:r>
                        <a:rPr lang="en-US" dirty="0" err="1"/>
                        <a:t>sys.stats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relname,last_vacuum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last_autovacuum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last_analyze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last_autoanalyze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pg_stat_user_tables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 and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and manual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007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742983-6BD3-4F43-8E49-67E6FC15316C}"/>
              </a:ext>
            </a:extLst>
          </p:cNvPr>
          <p:cNvGraphicFramePr>
            <a:graphicFrameLocks noGrp="1"/>
          </p:cNvGraphicFramePr>
          <p:nvPr/>
        </p:nvGraphicFramePr>
        <p:xfrm>
          <a:off x="5911195" y="6337205"/>
          <a:ext cx="5819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480">
                  <a:extLst>
                    <a:ext uri="{9D8B030D-6E8A-4147-A177-3AD203B41FA5}">
                      <a16:colId xmlns:a16="http://schemas.microsoft.com/office/drawing/2014/main" val="260910090"/>
                    </a:ext>
                  </a:extLst>
                </a:gridCol>
              </a:tblGrid>
              <a:tr h="248901">
                <a:tc>
                  <a:txBody>
                    <a:bodyPr/>
                    <a:lstStyle/>
                    <a:p>
                      <a:r>
                        <a:rPr lang="en-US" dirty="0"/>
                        <a:t>AWS RDS 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2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398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276520" y="510631"/>
            <a:ext cx="921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</a:t>
            </a:r>
            <a:r>
              <a:rPr lang="en-US" sz="4400" dirty="0" err="1"/>
              <a:t>nd</a:t>
            </a:r>
            <a:r>
              <a:rPr lang="en-US" sz="4400" dirty="0"/>
              <a:t> </a:t>
            </a:r>
            <a:r>
              <a:rPr lang="en-US" sz="4400" dirty="0" err="1"/>
              <a:t>maintanance</a:t>
            </a:r>
            <a:r>
              <a:rPr lang="en-US" sz="4400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C7599-ACBC-4A6F-B20C-821CED8C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70117"/>
              </p:ext>
            </p:extLst>
          </p:nvPr>
        </p:nvGraphicFramePr>
        <p:xfrm>
          <a:off x="276520" y="1845138"/>
          <a:ext cx="11434713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590">
                  <a:extLst>
                    <a:ext uri="{9D8B030D-6E8A-4147-A177-3AD203B41FA5}">
                      <a16:colId xmlns:a16="http://schemas.microsoft.com/office/drawing/2014/main" val="207530651"/>
                    </a:ext>
                  </a:extLst>
                </a:gridCol>
                <a:gridCol w="3252212">
                  <a:extLst>
                    <a:ext uri="{9D8B030D-6E8A-4147-A177-3AD203B41FA5}">
                      <a16:colId xmlns:a16="http://schemas.microsoft.com/office/drawing/2014/main" val="3280360992"/>
                    </a:ext>
                  </a:extLst>
                </a:gridCol>
                <a:gridCol w="5806911">
                  <a:extLst>
                    <a:ext uri="{9D8B030D-6E8A-4147-A177-3AD203B41FA5}">
                      <a16:colId xmlns:a16="http://schemas.microsoft.com/office/drawing/2014/main" val="327057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Exec_requests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pg_stat_statements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blocking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Sys.sysprocesses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Pg_stat_activity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 activity on tables and indexes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Index_operational_stats</a:t>
                      </a:r>
                      <a:br>
                        <a:rPr lang="en-US" dirty="0"/>
                      </a:br>
                      <a:r>
                        <a:rPr lang="en-US" dirty="0" err="1"/>
                        <a:t>index_usage_stats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Pg_stat_io_all_tables</a:t>
                      </a:r>
                      <a:br>
                        <a:rPr lang="en-US" dirty="0"/>
                      </a:br>
                      <a:r>
                        <a:rPr lang="en-US" dirty="0" err="1"/>
                        <a:t>Pg_stat_io_all_indexes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Kill blocking 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 SPID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Pg_cancel_backend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spid</a:t>
                      </a:r>
                      <a:r>
                        <a:rPr lang="en-US" dirty="0"/>
                        <a:t>) – kills the transaction</a:t>
                      </a:r>
                      <a:br>
                        <a:rPr lang="en-US" dirty="0"/>
                      </a:br>
                      <a:r>
                        <a:rPr lang="en-US" dirty="0" err="1"/>
                        <a:t>pg_terminate_backend</a:t>
                      </a:r>
                      <a:r>
                        <a:rPr lang="en-US" dirty="0"/>
                        <a:t>- kills and terminates 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5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67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4277113" y="2889937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382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68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6ADD4-6E74-491C-9F2D-D14B6FF58FF6}"/>
              </a:ext>
            </a:extLst>
          </p:cNvPr>
          <p:cNvSpPr txBox="1"/>
          <p:nvPr/>
        </p:nvSpPr>
        <p:spPr>
          <a:xfrm>
            <a:off x="585926" y="834501"/>
            <a:ext cx="11020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Postgres for SQL Server DBAs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F66BD-5918-45D2-B5F8-F6D88DE40246}"/>
              </a:ext>
            </a:extLst>
          </p:cNvPr>
          <p:cNvSpPr/>
          <p:nvPr/>
        </p:nvSpPr>
        <p:spPr>
          <a:xfrm>
            <a:off x="585926" y="2003363"/>
            <a:ext cx="50385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Chandra sekhar Pathivada |PMP,AWS CCS</a:t>
            </a:r>
            <a:br>
              <a:rPr lang="en-US" dirty="0"/>
            </a:br>
            <a:r>
              <a:rPr lang="en-US" dirty="0"/>
              <a:t>cloud database architect</a:t>
            </a:r>
            <a:br>
              <a:rPr lang="en-US" dirty="0"/>
            </a:br>
            <a:r>
              <a:rPr lang="en-US" dirty="0"/>
              <a:t>Datavail Corporation</a:t>
            </a:r>
          </a:p>
        </p:txBody>
      </p:sp>
      <p:pic>
        <p:nvPicPr>
          <p:cNvPr id="6" name="Picture 2" descr="Image result for datavail logo">
            <a:extLst>
              <a:ext uri="{FF2B5EF4-FFF2-40B4-BE49-F238E27FC236}">
                <a16:creationId xmlns:a16="http://schemas.microsoft.com/office/drawing/2014/main" id="{FC3DDCAC-2A7A-44EE-AE3E-235232D0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1" y="3429000"/>
            <a:ext cx="5967274" cy="13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896645" y="1198485"/>
            <a:ext cx="299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Postgres ?</a:t>
            </a:r>
          </a:p>
        </p:txBody>
      </p:sp>
    </p:spTree>
    <p:extLst>
      <p:ext uri="{BB962C8B-B14F-4D97-AF65-F5344CB8AC3E}">
        <p14:creationId xmlns:p14="http://schemas.microsoft.com/office/powerpoint/2010/main" val="18948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1094608" y="2305615"/>
            <a:ext cx="69233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Cost $$$</a:t>
            </a:r>
          </a:p>
          <a:p>
            <a:endParaRPr lang="en-US" sz="2800" dirty="0"/>
          </a:p>
          <a:p>
            <a:r>
              <a:rPr lang="en-US" sz="2800" dirty="0"/>
              <a:t>Extension Support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Performance ( /Depends)</a:t>
            </a:r>
          </a:p>
          <a:p>
            <a:endParaRPr lang="en-US" sz="2800" dirty="0"/>
          </a:p>
          <a:p>
            <a:r>
              <a:rPr lang="en-US" sz="2800" dirty="0"/>
              <a:t>ORDBMS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B6797-2EF8-4F19-AD91-62AEACD6D397}"/>
              </a:ext>
            </a:extLst>
          </p:cNvPr>
          <p:cNvSpPr/>
          <p:nvPr/>
        </p:nvSpPr>
        <p:spPr>
          <a:xfrm>
            <a:off x="1094608" y="925339"/>
            <a:ext cx="404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Why Postgres ?</a:t>
            </a:r>
          </a:p>
        </p:txBody>
      </p:sp>
    </p:spTree>
    <p:extLst>
      <p:ext uri="{BB962C8B-B14F-4D97-AF65-F5344CB8AC3E}">
        <p14:creationId xmlns:p14="http://schemas.microsoft.com/office/powerpoint/2010/main" val="166183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5" y="510631"/>
            <a:ext cx="278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Cost $$$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20E5F-E293-4FC9-A9DF-E574CC93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7527"/>
              </p:ext>
            </p:extLst>
          </p:nvPr>
        </p:nvGraphicFramePr>
        <p:xfrm>
          <a:off x="638175" y="2316478"/>
          <a:ext cx="10906126" cy="3626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3063">
                  <a:extLst>
                    <a:ext uri="{9D8B030D-6E8A-4147-A177-3AD203B41FA5}">
                      <a16:colId xmlns:a16="http://schemas.microsoft.com/office/drawing/2014/main" val="2784454019"/>
                    </a:ext>
                  </a:extLst>
                </a:gridCol>
                <a:gridCol w="5453063">
                  <a:extLst>
                    <a:ext uri="{9D8B030D-6E8A-4147-A177-3AD203B41FA5}">
                      <a16:colId xmlns:a16="http://schemas.microsoft.com/office/drawing/2014/main" val="3753359573"/>
                    </a:ext>
                  </a:extLst>
                </a:gridCol>
              </a:tblGrid>
              <a:tr h="558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19580"/>
                  </a:ext>
                </a:extLst>
              </a:tr>
              <a:tr h="1595990">
                <a:tc>
                  <a:txBody>
                    <a:bodyPr/>
                    <a:lstStyle/>
                    <a:p>
                      <a:r>
                        <a:rPr lang="en-US" dirty="0"/>
                        <a:t>3K / Core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</a:t>
                      </a:r>
                      <a:br>
                        <a:rPr lang="en-US" dirty="0"/>
                      </a:br>
                      <a:r>
                        <a:rPr lang="en-US" dirty="0"/>
                        <a:t>commercial versions are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47645"/>
                  </a:ext>
                </a:extLst>
              </a:tr>
              <a:tr h="558246">
                <a:tc>
                  <a:txBody>
                    <a:bodyPr/>
                    <a:lstStyle/>
                    <a:p>
                      <a:r>
                        <a:rPr lang="en-US" dirty="0"/>
                        <a:t>Support from 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 support from Enterprise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79529"/>
                  </a:ext>
                </a:extLst>
              </a:tr>
              <a:tr h="8399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 cloud it may cost More than on-premise due to licenses / core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7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78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Extensions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20E5F-E293-4FC9-A9DF-E574CC93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43921"/>
              </p:ext>
            </p:extLst>
          </p:nvPr>
        </p:nvGraphicFramePr>
        <p:xfrm>
          <a:off x="638174" y="1383225"/>
          <a:ext cx="10906126" cy="5147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3063">
                  <a:extLst>
                    <a:ext uri="{9D8B030D-6E8A-4147-A177-3AD203B41FA5}">
                      <a16:colId xmlns:a16="http://schemas.microsoft.com/office/drawing/2014/main" val="2784454019"/>
                    </a:ext>
                  </a:extLst>
                </a:gridCol>
                <a:gridCol w="5453063">
                  <a:extLst>
                    <a:ext uri="{9D8B030D-6E8A-4147-A177-3AD203B41FA5}">
                      <a16:colId xmlns:a16="http://schemas.microsoft.com/office/drawing/2014/main" val="3753359573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1958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dirty="0"/>
                        <a:t>Inbuilt . Cant create any extensions to enable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Extensions uncovers some of the features available in other vendor based DBMS.</a:t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columnar index 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(location based queries)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postpic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(image processing)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access data from external sources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MS-SQL / SYBASE  /Redshift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 – Any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</a:t>
                      </a:r>
                    </a:p>
                    <a:p>
                      <a:pPr lvl="0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Dblink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linked server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47645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dirty="0"/>
                        <a:t>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Procedures with Python/Perl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7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9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B4C4-5100-4121-9C24-57AF2BE5FBA0}"/>
              </a:ext>
            </a:extLst>
          </p:cNvPr>
          <p:cNvSpPr txBox="1"/>
          <p:nvPr/>
        </p:nvSpPr>
        <p:spPr>
          <a:xfrm>
            <a:off x="638174" y="510631"/>
            <a:ext cx="764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Case Sensitivity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20E5F-E293-4FC9-A9DF-E574CC93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83527"/>
              </p:ext>
            </p:extLst>
          </p:nvPr>
        </p:nvGraphicFramePr>
        <p:xfrm>
          <a:off x="207390" y="1371627"/>
          <a:ext cx="11393472" cy="426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736">
                  <a:extLst>
                    <a:ext uri="{9D8B030D-6E8A-4147-A177-3AD203B41FA5}">
                      <a16:colId xmlns:a16="http://schemas.microsoft.com/office/drawing/2014/main" val="2784454019"/>
                    </a:ext>
                  </a:extLst>
                </a:gridCol>
                <a:gridCol w="5696736">
                  <a:extLst>
                    <a:ext uri="{9D8B030D-6E8A-4147-A177-3AD203B41FA5}">
                      <a16:colId xmlns:a16="http://schemas.microsoft.com/office/drawing/2014/main" val="3753359573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Postgres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1958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r>
                        <a:rPr lang="en-US" dirty="0"/>
                        <a:t>Case sensitive   / Case Insensitive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Data is </a:t>
                      </a:r>
                      <a:r>
                        <a:rPr lang="en-US" b="1" dirty="0"/>
                        <a:t>Case sensitive Only</a:t>
                      </a:r>
                    </a:p>
                    <a:p>
                      <a:r>
                        <a:rPr lang="en-US" dirty="0"/>
                        <a:t>schema case insensitive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dirty="0"/>
                        <a:t>Alternate :</a:t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citext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datatype extension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ILIKE instead of LIKE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Postgres' lower() function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an index on lower(last name)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!! You can create index on lower case , but make sure to avoid unique constraint collision if its unique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47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3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</TotalTime>
  <Words>1508</Words>
  <Application>Microsoft Office PowerPoint</Application>
  <PresentationFormat>Widescreen</PresentationFormat>
  <Paragraphs>415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Pathivada</dc:creator>
  <cp:lastModifiedBy>Chandra Pathivada</cp:lastModifiedBy>
  <cp:revision>21</cp:revision>
  <dcterms:created xsi:type="dcterms:W3CDTF">2019-11-18T02:05:21Z</dcterms:created>
  <dcterms:modified xsi:type="dcterms:W3CDTF">2020-02-01T04:32:51Z</dcterms:modified>
</cp:coreProperties>
</file>