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5"/>
  </p:notesMasterIdLst>
  <p:sldIdLst>
    <p:sldId id="357" r:id="rId2"/>
    <p:sldId id="358" r:id="rId3"/>
    <p:sldId id="282" r:id="rId4"/>
    <p:sldId id="285" r:id="rId5"/>
    <p:sldId id="312" r:id="rId6"/>
    <p:sldId id="284" r:id="rId7"/>
    <p:sldId id="286" r:id="rId8"/>
    <p:sldId id="313" r:id="rId9"/>
    <p:sldId id="368" r:id="rId10"/>
    <p:sldId id="316" r:id="rId11"/>
    <p:sldId id="299" r:id="rId12"/>
    <p:sldId id="362" r:id="rId13"/>
    <p:sldId id="361" r:id="rId14"/>
    <p:sldId id="314" r:id="rId15"/>
    <p:sldId id="315" r:id="rId16"/>
    <p:sldId id="317" r:id="rId17"/>
    <p:sldId id="318" r:id="rId18"/>
    <p:sldId id="319" r:id="rId19"/>
    <p:sldId id="320" r:id="rId20"/>
    <p:sldId id="323" r:id="rId21"/>
    <p:sldId id="322" r:id="rId22"/>
    <p:sldId id="321" r:id="rId23"/>
    <p:sldId id="324" r:id="rId24"/>
    <p:sldId id="325" r:id="rId25"/>
    <p:sldId id="326" r:id="rId26"/>
    <p:sldId id="328" r:id="rId27"/>
    <p:sldId id="327" r:id="rId28"/>
    <p:sldId id="371" r:id="rId29"/>
    <p:sldId id="372" r:id="rId30"/>
    <p:sldId id="373" r:id="rId31"/>
    <p:sldId id="370" r:id="rId32"/>
    <p:sldId id="329" r:id="rId33"/>
    <p:sldId id="330" r:id="rId34"/>
    <p:sldId id="331" r:id="rId35"/>
    <p:sldId id="332" r:id="rId36"/>
    <p:sldId id="333" r:id="rId37"/>
    <p:sldId id="334" r:id="rId38"/>
    <p:sldId id="336" r:id="rId39"/>
    <p:sldId id="335" r:id="rId40"/>
    <p:sldId id="337" r:id="rId41"/>
    <p:sldId id="338" r:id="rId42"/>
    <p:sldId id="339" r:id="rId43"/>
    <p:sldId id="340" r:id="rId44"/>
    <p:sldId id="365" r:id="rId45"/>
    <p:sldId id="366" r:id="rId46"/>
    <p:sldId id="352" r:id="rId47"/>
    <p:sldId id="353" r:id="rId48"/>
    <p:sldId id="343" r:id="rId49"/>
    <p:sldId id="369" r:id="rId50"/>
    <p:sldId id="342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5" r:id="rId60"/>
    <p:sldId id="356" r:id="rId61"/>
    <p:sldId id="359" r:id="rId62"/>
    <p:sldId id="364" r:id="rId63"/>
    <p:sldId id="367" r:id="rId6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1623" autoAdjust="0"/>
  </p:normalViewPr>
  <p:slideViewPr>
    <p:cSldViewPr>
      <p:cViewPr varScale="1">
        <p:scale>
          <a:sx n="67" d="100"/>
          <a:sy n="67" d="100"/>
        </p:scale>
        <p:origin x="17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aws</a:t>
            </a:r>
            <a:r>
              <a:rPr lang="en-US" dirty="0" smtClean="0"/>
              <a:t>]</a:t>
            </a:r>
          </a:p>
          <a:p>
            <a:r>
              <a:rPr lang="en-US" dirty="0" smtClean="0"/>
              <a:t>ec2-instance </a:t>
            </a:r>
            <a:r>
              <a:rPr lang="en-US" dirty="0" err="1" smtClean="0"/>
              <a:t>ansible_host</a:t>
            </a:r>
            <a:r>
              <a:rPr lang="en-US" dirty="0" smtClean="0"/>
              <a:t>=&lt;&lt;ec2-private-ip&gt;&gt; </a:t>
            </a:r>
            <a:r>
              <a:rPr lang="en-US" dirty="0" err="1" smtClean="0"/>
              <a:t>ansible_user</a:t>
            </a:r>
            <a:r>
              <a:rPr lang="en-US" dirty="0" smtClean="0"/>
              <a:t>=&lt;&lt;ec2-user&gt;&gt; </a:t>
            </a:r>
            <a:r>
              <a:rPr lang="en-US" dirty="0" err="1" smtClean="0"/>
              <a:t>ansible_ssh_private_key_file</a:t>
            </a:r>
            <a:r>
              <a:rPr lang="en-US" dirty="0" smtClean="0"/>
              <a:t>=/location/of/the/</a:t>
            </a:r>
            <a:r>
              <a:rPr lang="en-US" dirty="0" err="1" smtClean="0"/>
              <a:t>keypair</a:t>
            </a:r>
            <a:r>
              <a:rPr lang="en-US" dirty="0" smtClean="0"/>
              <a:t>/your-</a:t>
            </a:r>
            <a:r>
              <a:rPr lang="en-US" dirty="0" err="1" smtClean="0"/>
              <a:t>key.pem</a:t>
            </a:r>
            <a:endParaRPr lang="en-US" dirty="0" smtClean="0"/>
          </a:p>
          <a:p>
            <a:r>
              <a:rPr lang="en-US" dirty="0" smtClean="0"/>
              <a:t>------------------------------------------</a:t>
            </a:r>
          </a:p>
          <a:p>
            <a:r>
              <a:rPr lang="en-US" dirty="0" smtClean="0"/>
              <a:t>$ pip install cryptography</a:t>
            </a:r>
          </a:p>
          <a:p>
            <a:r>
              <a:rPr lang="en-US" dirty="0" smtClean="0"/>
              <a:t>$ yum install -y python-cryptography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0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AWS EC2 </a:t>
            </a:r>
            <a:r>
              <a:rPr lang="en-US" dirty="0" err="1" smtClean="0"/>
              <a:t>Insances</a:t>
            </a:r>
            <a:r>
              <a:rPr lang="en-US" dirty="0" smtClean="0"/>
              <a:t>: vim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yum.repos.d</a:t>
            </a:r>
            <a:r>
              <a:rPr lang="en-US" dirty="0" smtClean="0"/>
              <a:t>/</a:t>
            </a:r>
            <a:r>
              <a:rPr lang="en-US" dirty="0" err="1" smtClean="0"/>
              <a:t>epel.repo</a:t>
            </a:r>
            <a:r>
              <a:rPr lang="en-US" dirty="0" smtClean="0"/>
              <a:t> &amp;&amp; change enabled=1 (Alternatively</a:t>
            </a:r>
            <a:r>
              <a:rPr lang="en-US" baseline="0" dirty="0" smtClean="0"/>
              <a:t> run “</a:t>
            </a:r>
            <a:r>
              <a:rPr lang="en-US" dirty="0" err="1" smtClean="0"/>
              <a:t>sudo</a:t>
            </a:r>
            <a:r>
              <a:rPr lang="en-US" dirty="0" smtClean="0"/>
              <a:t> yum-</a:t>
            </a:r>
            <a:r>
              <a:rPr lang="en-US" dirty="0" err="1" smtClean="0"/>
              <a:t>config</a:t>
            </a:r>
            <a:r>
              <a:rPr lang="en-US" dirty="0" smtClean="0"/>
              <a:t>-manager --enable </a:t>
            </a:r>
            <a:r>
              <a:rPr lang="en-US" dirty="0" err="1" smtClean="0"/>
              <a:t>epel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 smtClean="0"/>
              <a:t>yum list installed |grep http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wait until a string is in the file add</a:t>
            </a:r>
            <a:r>
              <a:rPr lang="en-US" baseline="0" dirty="0" smtClean="0"/>
              <a:t> this to the </a:t>
            </a:r>
            <a:r>
              <a:rPr lang="en-US" b="1" baseline="0" dirty="0" err="1" smtClean="0"/>
              <a:t>wait_for</a:t>
            </a:r>
            <a:r>
              <a:rPr lang="en-US" b="1" baseline="0" dirty="0" smtClean="0"/>
              <a:t>:</a:t>
            </a:r>
          </a:p>
          <a:p>
            <a:r>
              <a:rPr lang="en-US" dirty="0" smtClean="0"/>
              <a:t>                                                                              </a:t>
            </a:r>
            <a:r>
              <a:rPr lang="en-US" b="1" dirty="0" err="1" smtClean="0"/>
              <a:t>search_regex</a:t>
            </a:r>
            <a:r>
              <a:rPr lang="en-US" b="1" dirty="0" smtClean="0"/>
              <a:t>: completed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* If you want to run a playbook without certain tasks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$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--skip-tags "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28/05/2019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wezva" TargetMode="External"/><Relationship Id="rId3" Type="http://schemas.openxmlformats.org/officeDocument/2006/relationships/image" Target="../media/image15.png"/><Relationship Id="rId7" Type="http://schemas.openxmlformats.org/officeDocument/2006/relationships/hyperlink" Target="mailto:mailme@wezva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ezva.com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61996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SSH</a:t>
            </a:r>
            <a:r>
              <a:rPr lang="en-US" dirty="0"/>
              <a:t>, which is an acronym for Secure </a:t>
            </a:r>
            <a:r>
              <a:rPr lang="en-US" dirty="0" smtClean="0"/>
              <a:t>Shell</a:t>
            </a:r>
            <a:r>
              <a:rPr lang="en-US" dirty="0"/>
              <a:t>, was designed and created to provide the best security when accessing another computer remotely</a:t>
            </a:r>
          </a:p>
          <a:p>
            <a:r>
              <a:rPr lang="en-US" b="1" dirty="0" smtClean="0"/>
              <a:t>	Syntax</a:t>
            </a:r>
            <a:r>
              <a:rPr lang="en-US" b="1" dirty="0"/>
              <a:t>: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ssh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username@machinename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cmd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When we connect to a machine through SSH, the following happens: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Environment(Shell) is assigned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Login script is executed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Default location will be home-directory</a:t>
            </a: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Connecting </a:t>
            </a:r>
            <a:r>
              <a:rPr lang="en-US" b="1" dirty="0" smtClean="0"/>
              <a:t>to a Linux </a:t>
            </a:r>
            <a:r>
              <a:rPr lang="en-US" b="1" dirty="0"/>
              <a:t>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Configuration file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1025352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Settings in </a:t>
            </a:r>
            <a:r>
              <a:rPr lang="en-US" sz="2400" dirty="0" err="1"/>
              <a:t>Ansible</a:t>
            </a:r>
            <a:r>
              <a:rPr lang="en-US" sz="2400" dirty="0"/>
              <a:t> are adjustable via a configuration </a:t>
            </a:r>
            <a:r>
              <a:rPr lang="en-US" sz="2400" dirty="0" smtClean="0"/>
              <a:t>file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Changes </a:t>
            </a:r>
            <a:r>
              <a:rPr lang="en-US" sz="2400" dirty="0"/>
              <a:t>can be made and used in a configuration file which will be processed in the following order</a:t>
            </a:r>
            <a:r>
              <a:rPr lang="en-US" sz="2400" dirty="0" smtClean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ANSIBLE_CONFIG </a:t>
            </a:r>
            <a:r>
              <a:rPr lang="en-US" dirty="0"/>
              <a:t>(an environment variable)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sz="2400" dirty="0"/>
              <a:t>(in the current directory</a:t>
            </a:r>
            <a:r>
              <a:rPr lang="en-US" sz="2400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/>
              <a:t>.</a:t>
            </a:r>
            <a:r>
              <a:rPr lang="en-US" sz="2400" dirty="0" err="1"/>
              <a:t>ansible.cfg</a:t>
            </a:r>
            <a:r>
              <a:rPr lang="en-US" sz="2400" dirty="0"/>
              <a:t> (in the home directory</a:t>
            </a:r>
            <a:r>
              <a:rPr lang="en-US" sz="2400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</a:t>
            </a:r>
            <a:r>
              <a:rPr lang="en-US" sz="2400" dirty="0" err="1"/>
              <a:t>ansible.cfg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Ansible</a:t>
            </a:r>
            <a:r>
              <a:rPr lang="en-US" sz="2400" dirty="0" smtClean="0"/>
              <a:t> </a:t>
            </a:r>
            <a:r>
              <a:rPr lang="en-US" sz="2400" dirty="0"/>
              <a:t>will process the above list and use the first file found. 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Settings </a:t>
            </a:r>
            <a:r>
              <a:rPr lang="en-US" sz="2400" dirty="0"/>
              <a:t>in files are not merged.</a:t>
            </a:r>
            <a:endParaRPr lang="en-US" sz="2400" b="1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836712"/>
            <a:ext cx="10297144" cy="5342784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/>
              <a:t>yum </a:t>
            </a:r>
            <a:r>
              <a:rPr lang="en-US" sz="2400" b="1" dirty="0"/>
              <a:t>update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yum </a:t>
            </a:r>
            <a:r>
              <a:rPr lang="en-US" sz="2400" b="1" dirty="0"/>
              <a:t>install -y </a:t>
            </a:r>
            <a:r>
              <a:rPr lang="en-US" sz="2400" b="1" dirty="0" err="1"/>
              <a:t>git</a:t>
            </a:r>
            <a:endParaRPr lang="en-US" sz="2400" b="1" dirty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cd </a:t>
            </a:r>
            <a:r>
              <a:rPr lang="en-US" sz="2400" b="1" dirty="0"/>
              <a:t>/</a:t>
            </a:r>
            <a:r>
              <a:rPr lang="en-US" sz="2400" b="1" dirty="0" err="1"/>
              <a:t>usr</a:t>
            </a:r>
            <a:r>
              <a:rPr lang="en-US" sz="2400" b="1" dirty="0"/>
              <a:t>/local/</a:t>
            </a:r>
            <a:r>
              <a:rPr lang="en-US" sz="2400" b="1" dirty="0" err="1"/>
              <a:t>src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yum </a:t>
            </a:r>
            <a:r>
              <a:rPr lang="en-US" sz="2400" b="1" dirty="0"/>
              <a:t>-y install </a:t>
            </a:r>
            <a:r>
              <a:rPr lang="en-US" sz="2400" b="1" dirty="0" err="1"/>
              <a:t>git</a:t>
            </a:r>
            <a:r>
              <a:rPr lang="en-US" sz="2400" b="1" dirty="0"/>
              <a:t> python-jinja2 python-</a:t>
            </a:r>
            <a:r>
              <a:rPr lang="en-US" sz="2400" b="1" dirty="0" err="1"/>
              <a:t>paramiko</a:t>
            </a:r>
            <a:r>
              <a:rPr lang="en-US" sz="2400" b="1" dirty="0"/>
              <a:t> </a:t>
            </a:r>
            <a:r>
              <a:rPr lang="en-US" sz="2400" b="1" dirty="0" err="1"/>
              <a:t>PyYAML</a:t>
            </a:r>
            <a:r>
              <a:rPr lang="en-US" sz="2400" b="1" dirty="0"/>
              <a:t> make MySQL-python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clone git://github.com/ansible/ansible.git --recursive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cd </a:t>
            </a:r>
            <a:r>
              <a:rPr lang="en-US" sz="2400" b="1" dirty="0" err="1"/>
              <a:t>ansible</a:t>
            </a:r>
            <a:r>
              <a:rPr lang="en-US" sz="2400" b="1" dirty="0"/>
              <a:t>/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source </a:t>
            </a:r>
            <a:r>
              <a:rPr lang="en-US" sz="2400" b="1" dirty="0"/>
              <a:t>./hacking/</a:t>
            </a:r>
            <a:r>
              <a:rPr lang="en-US" sz="2400" b="1" dirty="0" err="1"/>
              <a:t>env</a:t>
            </a:r>
            <a:r>
              <a:rPr lang="en-US" sz="2400" b="1" dirty="0"/>
              <a:t>-setup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echo </a:t>
            </a:r>
            <a:r>
              <a:rPr lang="en-US" sz="2400" b="1" dirty="0"/>
              <a:t>"source ~/</a:t>
            </a:r>
            <a:r>
              <a:rPr lang="en-US" sz="2400" b="1" dirty="0" err="1"/>
              <a:t>ansible</a:t>
            </a:r>
            <a:r>
              <a:rPr lang="en-US" sz="2400" b="1" dirty="0"/>
              <a:t>/hacking/</a:t>
            </a:r>
            <a:r>
              <a:rPr lang="en-US" sz="2400" b="1" dirty="0" err="1"/>
              <a:t>env</a:t>
            </a:r>
            <a:r>
              <a:rPr lang="en-US" sz="2400" b="1" dirty="0"/>
              <a:t>-setup" &gt;&gt; ~/.</a:t>
            </a:r>
            <a:r>
              <a:rPr lang="en-US" sz="2400" b="1" dirty="0" err="1"/>
              <a:t>bashrc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pip </a:t>
            </a:r>
            <a:r>
              <a:rPr lang="en-US" sz="2400" b="1" dirty="0"/>
              <a:t>install </a:t>
            </a:r>
            <a:r>
              <a:rPr lang="en-US" sz="2400" b="1" dirty="0" err="1"/>
              <a:t>paramiko</a:t>
            </a:r>
            <a:r>
              <a:rPr lang="en-US" sz="2400" b="1" dirty="0"/>
              <a:t> </a:t>
            </a:r>
            <a:r>
              <a:rPr lang="en-US" sz="2400" b="1" dirty="0" err="1"/>
              <a:t>PyYAML</a:t>
            </a:r>
            <a:r>
              <a:rPr lang="en-US" sz="2400" b="1" dirty="0"/>
              <a:t> Jinja2 httplib2 </a:t>
            </a:r>
            <a:r>
              <a:rPr lang="en-US" sz="2400" b="1" dirty="0" smtClean="0"/>
              <a:t>six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err="1" smtClean="0"/>
              <a:t>mkdir</a:t>
            </a:r>
            <a:r>
              <a:rPr lang="en-US" sz="2400" b="1" dirty="0" smtClean="0"/>
              <a:t>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copy </a:t>
            </a:r>
            <a:r>
              <a:rPr lang="en-US" sz="2400" b="1" dirty="0"/>
              <a:t>the </a:t>
            </a:r>
            <a:r>
              <a:rPr lang="en-US" sz="2400" b="1" dirty="0" err="1"/>
              <a:t>wezva.pem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err="1" smtClean="0"/>
              <a:t>chmod</a:t>
            </a:r>
            <a:r>
              <a:rPr lang="en-US" sz="2400" b="1" dirty="0" smtClean="0"/>
              <a:t> </a:t>
            </a:r>
            <a:r>
              <a:rPr lang="en-US" sz="2400" b="1" dirty="0"/>
              <a:t>600 </a:t>
            </a:r>
            <a:r>
              <a:rPr lang="en-US" sz="2400" b="1" dirty="0" err="1"/>
              <a:t>wezva.pem</a:t>
            </a:r>
            <a:endParaRPr lang="en-US" sz="24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579296" cy="711081"/>
          </a:xfrm>
        </p:spPr>
        <p:txBody>
          <a:bodyPr/>
          <a:lstStyle/>
          <a:p>
            <a:r>
              <a:rPr lang="en-US" b="1" dirty="0" smtClean="0"/>
              <a:t>Setup </a:t>
            </a:r>
            <a:r>
              <a:rPr lang="en-US" b="1" dirty="0" err="1" smtClean="0"/>
              <a:t>Ansible</a:t>
            </a:r>
            <a:r>
              <a:rPr lang="en-US" b="1" dirty="0" smtClean="0"/>
              <a:t> on AWS(Amazon Linux AMI)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836712"/>
            <a:ext cx="10297144" cy="5342784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/>
              <a:t>apt-get update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 </a:t>
            </a:r>
            <a:r>
              <a:rPr lang="en-US" sz="2400" b="1" dirty="0"/>
              <a:t>apt-get </a:t>
            </a:r>
            <a:r>
              <a:rPr lang="en-US" sz="2400" b="1" dirty="0" smtClean="0"/>
              <a:t>install –y </a:t>
            </a:r>
            <a:r>
              <a:rPr lang="en-US" sz="2400" b="1" dirty="0" err="1" smtClean="0"/>
              <a:t>ansible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%  </a:t>
            </a:r>
            <a:r>
              <a:rPr lang="en-US" sz="2400" b="1" dirty="0" smtClean="0"/>
              <a:t>vi /</a:t>
            </a:r>
            <a:r>
              <a:rPr lang="en-US" sz="2400" b="1" dirty="0" err="1" smtClean="0"/>
              <a:t>etc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/hosts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2100" b="1" dirty="0"/>
              <a:t>[</a:t>
            </a:r>
            <a:r>
              <a:rPr lang="en-US" sz="2100" b="1" dirty="0" err="1"/>
              <a:t>aws</a:t>
            </a:r>
            <a:r>
              <a:rPr lang="en-US" sz="2100" b="1" dirty="0"/>
              <a:t>]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2100" b="1" dirty="0"/>
              <a:t>ec2-instance </a:t>
            </a:r>
            <a:r>
              <a:rPr lang="en-US" sz="2100" b="1" dirty="0" err="1"/>
              <a:t>ansible_host</a:t>
            </a:r>
            <a:r>
              <a:rPr lang="en-US" sz="2100" b="1" dirty="0"/>
              <a:t>=&lt;&lt;ec2-private-ip&gt;&gt; </a:t>
            </a:r>
            <a:r>
              <a:rPr lang="en-US" sz="2100" b="1" dirty="0" err="1"/>
              <a:t>ansible_user</a:t>
            </a:r>
            <a:r>
              <a:rPr lang="en-US" sz="2100" b="1" dirty="0"/>
              <a:t>=&lt;&lt;ec2-user&gt;&gt; </a:t>
            </a:r>
            <a:r>
              <a:rPr lang="en-US" sz="2100" b="1" dirty="0" err="1"/>
              <a:t>ansible_ssh_private_key_file</a:t>
            </a:r>
            <a:r>
              <a:rPr lang="en-US" sz="2100" b="1" dirty="0"/>
              <a:t>=/location/of/the/</a:t>
            </a:r>
            <a:r>
              <a:rPr lang="en-US" sz="2100" b="1" dirty="0" err="1"/>
              <a:t>keypair</a:t>
            </a:r>
            <a:r>
              <a:rPr lang="en-US" sz="2100" b="1" dirty="0"/>
              <a:t>/your-</a:t>
            </a:r>
            <a:r>
              <a:rPr lang="en-US" sz="2100" b="1" dirty="0" err="1"/>
              <a:t>key.pem</a:t>
            </a:r>
            <a:endParaRPr lang="en-US" sz="2100" b="1" dirty="0"/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60575"/>
            <a:ext cx="9036496" cy="711081"/>
          </a:xfrm>
        </p:spPr>
        <p:txBody>
          <a:bodyPr/>
          <a:lstStyle/>
          <a:p>
            <a:r>
              <a:rPr lang="en-US" sz="3200" b="1" dirty="0" smtClean="0"/>
              <a:t>Setup </a:t>
            </a:r>
            <a:r>
              <a:rPr lang="en-US" sz="3200" b="1" dirty="0" err="1" smtClean="0"/>
              <a:t>Ansible</a:t>
            </a:r>
            <a:r>
              <a:rPr lang="en-US" sz="3200" b="1" dirty="0" smtClean="0"/>
              <a:t> on AWS(Ubuntu </a:t>
            </a:r>
            <a:r>
              <a:rPr lang="en-US" sz="3200" b="1" dirty="0"/>
              <a:t>Server 16.04 LTS</a:t>
            </a:r>
            <a:r>
              <a:rPr lang="en-US" sz="3200" b="1" dirty="0" smtClean="0"/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40568" y="1340768"/>
            <a:ext cx="10297144" cy="498773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 smtClean="0"/>
              <a:t>epel</a:t>
            </a:r>
            <a:r>
              <a:rPr lang="en-US" sz="2400" b="1" dirty="0" smtClean="0"/>
              <a:t>-release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</a:t>
            </a:r>
            <a:r>
              <a:rPr lang="en-US" sz="2400" b="1" dirty="0" smtClean="0"/>
              <a:t>update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/>
              <a:t>git</a:t>
            </a:r>
            <a:r>
              <a:rPr lang="en-US" sz="2400" b="1" dirty="0"/>
              <a:t> python python-</a:t>
            </a:r>
            <a:r>
              <a:rPr lang="en-US" sz="2400" b="1" dirty="0" err="1"/>
              <a:t>devel</a:t>
            </a:r>
            <a:r>
              <a:rPr lang="en-US" sz="2400" b="1" dirty="0"/>
              <a:t> python-pip </a:t>
            </a:r>
            <a:r>
              <a:rPr lang="en-US" sz="2400" b="1" dirty="0" err="1"/>
              <a:t>openssl</a:t>
            </a:r>
            <a:r>
              <a:rPr lang="en-US" sz="2400" b="1" dirty="0"/>
              <a:t> </a:t>
            </a:r>
            <a:r>
              <a:rPr lang="en-US" sz="2400" b="1" dirty="0" err="1" smtClean="0"/>
              <a:t>ansible</a:t>
            </a:r>
            <a:endParaRPr lang="en-US" sz="2400" b="1" dirty="0" smtClean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–version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vim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</a:t>
            </a:r>
            <a:r>
              <a:rPr lang="en-US" sz="2400" b="1" dirty="0" err="1"/>
              <a:t>ansible.cfg</a:t>
            </a:r>
            <a:r>
              <a:rPr lang="en-US" sz="2400" b="1" dirty="0"/>
              <a:t> &amp; enable the below lines</a:t>
            </a:r>
          </a:p>
          <a:p>
            <a:pPr lvl="1">
              <a:buNone/>
            </a:pPr>
            <a:r>
              <a:rPr lang="en-US" sz="2400" b="1" dirty="0"/>
              <a:t> 	</a:t>
            </a:r>
            <a:r>
              <a:rPr lang="en-US" sz="2400" b="1" dirty="0" smtClean="0"/>
              <a:t>	inventory </a:t>
            </a:r>
            <a:r>
              <a:rPr lang="en-US" sz="2400" b="1" dirty="0"/>
              <a:t>=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None/>
            </a:pPr>
            <a:r>
              <a:rPr lang="en-US" sz="2400" b="1" dirty="0" smtClean="0"/>
              <a:t>	   </a:t>
            </a:r>
            <a:r>
              <a:rPr lang="en-US" sz="2400" b="1" dirty="0" err="1"/>
              <a:t>sudo_user</a:t>
            </a:r>
            <a:r>
              <a:rPr lang="en-US" sz="2400" b="1" dirty="0"/>
              <a:t> = </a:t>
            </a:r>
            <a:r>
              <a:rPr lang="en-US" sz="2400" b="1" dirty="0" smtClean="0"/>
              <a:t>root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Secure Sockets Layer (SSL) </a:t>
            </a:r>
            <a:r>
              <a:rPr lang="en-US" sz="1800" dirty="0"/>
              <a:t>is a standard security technology </a:t>
            </a:r>
            <a:r>
              <a:rPr lang="en-US" sz="1800" dirty="0" smtClean="0"/>
              <a:t>for establishing </a:t>
            </a:r>
            <a:r>
              <a:rPr lang="en-US" sz="1800" dirty="0"/>
              <a:t>an encrypted </a:t>
            </a:r>
            <a:r>
              <a:rPr lang="en-US" sz="1800" dirty="0" smtClean="0"/>
              <a:t>link</a:t>
            </a:r>
          </a:p>
          <a:p>
            <a:pPr lvl="1">
              <a:buNone/>
            </a:pPr>
            <a:r>
              <a:rPr lang="en-US" sz="1800" dirty="0" smtClean="0"/>
              <a:t>between </a:t>
            </a:r>
            <a:r>
              <a:rPr lang="en-US" sz="1800" dirty="0"/>
              <a:t>a server and a </a:t>
            </a:r>
            <a:r>
              <a:rPr lang="en-US" sz="1800" dirty="0" smtClean="0"/>
              <a:t>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OpenSSL</a:t>
            </a:r>
            <a:r>
              <a:rPr lang="en-US" sz="1800" dirty="0"/>
              <a:t> is a general purpose cryptography library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EPEL (Extra Packages for Enterprise Linux) </a:t>
            </a:r>
            <a:r>
              <a:rPr lang="en-US" sz="1800" i="1" dirty="0"/>
              <a:t>is open source and free community based repository </a:t>
            </a:r>
            <a:endParaRPr lang="en-US" sz="1800" i="1" dirty="0" smtClean="0"/>
          </a:p>
          <a:p>
            <a:pPr lvl="1">
              <a:buNone/>
            </a:pPr>
            <a:r>
              <a:rPr lang="en-US" sz="1800" i="1" dirty="0" smtClean="0"/>
              <a:t>which </a:t>
            </a:r>
            <a:r>
              <a:rPr lang="en-US" sz="1800" i="1" dirty="0"/>
              <a:t>provides </a:t>
            </a:r>
            <a:r>
              <a:rPr lang="en-US" sz="1800" i="1" dirty="0" smtClean="0"/>
              <a:t>add-on </a:t>
            </a:r>
            <a:r>
              <a:rPr lang="en-US" sz="1800" i="1" dirty="0"/>
              <a:t>software packages for Linux distribution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/>
          <a:lstStyle/>
          <a:p>
            <a:r>
              <a:rPr lang="en-US" b="1" dirty="0" smtClean="0"/>
              <a:t>Setup </a:t>
            </a:r>
            <a:r>
              <a:rPr lang="en-US" b="1" dirty="0" err="1" smtClean="0"/>
              <a:t>Ansible</a:t>
            </a:r>
            <a:r>
              <a:rPr lang="en-US" b="1" dirty="0" smtClean="0"/>
              <a:t> on CentOS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/>
          <a:lstStyle/>
          <a:p>
            <a:r>
              <a:rPr lang="en-US" b="1" dirty="0" smtClean="0"/>
              <a:t>Test Environment Setup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/>
              <a:t>adduser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passwd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visudo</a:t>
            </a:r>
            <a:r>
              <a:rPr lang="en-US" sz="2400" b="1" dirty="0" smtClean="0"/>
              <a:t> </a:t>
            </a:r>
            <a:r>
              <a:rPr lang="en-US" sz="2400" dirty="0" smtClean="0"/>
              <a:t>(add a line as below)</a:t>
            </a:r>
          </a:p>
          <a:p>
            <a:pPr lvl="1">
              <a:buNone/>
            </a:pPr>
            <a:r>
              <a:rPr lang="en-US" sz="2400" b="1" dirty="0" smtClean="0"/>
              <a:t>	 </a:t>
            </a:r>
            <a:r>
              <a:rPr lang="en-US" sz="2400" b="1" dirty="0" err="1" smtClean="0"/>
              <a:t>ansibleadmin</a:t>
            </a:r>
            <a:r>
              <a:rPr lang="en-US" sz="2400" b="1" dirty="0" smtClean="0"/>
              <a:t> </a:t>
            </a:r>
            <a:r>
              <a:rPr lang="en-US" sz="2400" b="1" dirty="0"/>
              <a:t>ALL=(ALL) NOPASSWD: ALL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Check </a:t>
            </a:r>
            <a:r>
              <a:rPr lang="en-US" sz="2400" dirty="0" err="1" smtClean="0"/>
              <a:t>sudo</a:t>
            </a:r>
            <a:r>
              <a:rPr lang="en-US" sz="2400" dirty="0" smtClean="0"/>
              <a:t> works without asking password</a:t>
            </a:r>
          </a:p>
          <a:p>
            <a:pPr marL="609494" lvl="1" indent="0">
              <a:buNone/>
            </a:pPr>
            <a:r>
              <a:rPr lang="en-US" sz="2400" b="1" dirty="0" smtClean="0"/>
              <a:t>       $ </a:t>
            </a:r>
            <a:r>
              <a:rPr lang="en-US" sz="2400" b="1" dirty="0" err="1" smtClean="0"/>
              <a:t>su</a:t>
            </a:r>
            <a:r>
              <a:rPr lang="en-US" sz="2400" b="1" dirty="0" smtClean="0"/>
              <a:t> </a:t>
            </a:r>
            <a:r>
              <a:rPr lang="en-US" sz="2400" b="1" dirty="0"/>
              <a:t>-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609494" lvl="1" indent="0">
              <a:buNone/>
            </a:pPr>
            <a:r>
              <a:rPr lang="en-US" sz="2400" b="1" dirty="0" smtClean="0"/>
              <a:t>       $ </a:t>
            </a:r>
            <a:r>
              <a:rPr lang="en-US" sz="2400" b="1" dirty="0" err="1"/>
              <a:t>sudo</a:t>
            </a:r>
            <a:r>
              <a:rPr lang="en-US" sz="2400" b="1" dirty="0"/>
              <a:t> yum </a:t>
            </a:r>
            <a:r>
              <a:rPr lang="en-US" sz="2400" b="1" dirty="0" smtClean="0"/>
              <a:t>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Run </a:t>
            </a:r>
            <a:r>
              <a:rPr lang="en-US" sz="2400" dirty="0"/>
              <a:t>the following as </a:t>
            </a:r>
            <a:r>
              <a:rPr lang="en-US" sz="2400" b="1" dirty="0" err="1"/>
              <a:t>ansible</a:t>
            </a:r>
            <a:r>
              <a:rPr lang="en-US" sz="2400" dirty="0"/>
              <a:t> user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/>
              <a:t>ssh-keygen</a:t>
            </a: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copy </a:t>
            </a:r>
            <a:r>
              <a:rPr lang="en-US" sz="2400" dirty="0"/>
              <a:t>the </a:t>
            </a:r>
            <a:r>
              <a:rPr lang="en-US" sz="2400" dirty="0" err="1"/>
              <a:t>ssh</a:t>
            </a:r>
            <a:r>
              <a:rPr lang="en-US" sz="2400" dirty="0"/>
              <a:t> keys to all the nodes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 smtClean="0"/>
              <a:t>ssh</a:t>
            </a:r>
            <a:r>
              <a:rPr lang="en-US" sz="2400" b="1" dirty="0" smtClean="0"/>
              <a:t>-copy-id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@&lt;</a:t>
            </a:r>
            <a:r>
              <a:rPr lang="en-US" sz="2400" b="1" dirty="0" err="1" smtClean="0"/>
              <a:t>testmachine</a:t>
            </a:r>
            <a:r>
              <a:rPr lang="en-US" sz="2400" b="1" dirty="0" smtClean="0"/>
              <a:t>&gt;</a:t>
            </a: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Test </a:t>
            </a:r>
            <a:r>
              <a:rPr lang="en-US" sz="2400" dirty="0" err="1"/>
              <a:t>ssh</a:t>
            </a:r>
            <a:r>
              <a:rPr lang="en-US" sz="2400" dirty="0"/>
              <a:t> to </a:t>
            </a:r>
            <a:r>
              <a:rPr lang="en-US" sz="2400" dirty="0" err="1" smtClean="0"/>
              <a:t>testmachine</a:t>
            </a:r>
            <a:r>
              <a:rPr lang="en-US" sz="2400" dirty="0" smtClean="0"/>
              <a:t> </a:t>
            </a:r>
            <a:r>
              <a:rPr lang="en-US" sz="2400" dirty="0"/>
              <a:t>, it should not ask </a:t>
            </a:r>
            <a:r>
              <a:rPr lang="en-US" sz="2400" dirty="0" smtClean="0"/>
              <a:t>password</a:t>
            </a:r>
            <a:endParaRPr lang="en-US" sz="2400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</a:t>
            </a:r>
            <a:r>
              <a:rPr lang="en-US" sz="2400" b="1" dirty="0"/>
              <a:t>-copy-id localhost</a:t>
            </a:r>
          </a:p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err="1" smtClean="0"/>
              <a:t>Ansible</a:t>
            </a:r>
            <a:r>
              <a:rPr lang="en-US" b="1" dirty="0" smtClean="0"/>
              <a:t> Inventory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764704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Ansible</a:t>
            </a:r>
            <a:r>
              <a:rPr lang="en-US" sz="2400" dirty="0" smtClean="0"/>
              <a:t> recognizes </a:t>
            </a:r>
            <a:r>
              <a:rPr lang="en-US" sz="2400" dirty="0"/>
              <a:t>systems listed in </a:t>
            </a:r>
            <a:r>
              <a:rPr lang="en-US" sz="2400" dirty="0" err="1"/>
              <a:t>Ansible’s</a:t>
            </a:r>
            <a:r>
              <a:rPr lang="en-US" sz="2400" dirty="0"/>
              <a:t> inventory file, </a:t>
            </a:r>
            <a:r>
              <a:rPr lang="en-US" sz="2400" dirty="0" smtClean="0"/>
              <a:t>which defaults </a:t>
            </a:r>
            <a:r>
              <a:rPr lang="en-US" sz="2400" dirty="0"/>
              <a:t>to being saved in the location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You </a:t>
            </a:r>
            <a:r>
              <a:rPr lang="en-US" sz="2400" dirty="0"/>
              <a:t>can specify a different inventory file using the </a:t>
            </a:r>
            <a:r>
              <a:rPr lang="en-US" sz="2400" b="1" dirty="0"/>
              <a:t>-</a:t>
            </a:r>
            <a:r>
              <a:rPr lang="en-US" sz="2400" b="1" dirty="0" err="1"/>
              <a:t>i</a:t>
            </a:r>
            <a:r>
              <a:rPr lang="en-US" sz="2400" b="1" dirty="0"/>
              <a:t> &lt;path&gt; </a:t>
            </a:r>
            <a:r>
              <a:rPr lang="en-US" sz="2400" dirty="0"/>
              <a:t>option on the command line.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format for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/hosts is an INI-like format and looks </a:t>
            </a:r>
            <a:r>
              <a:rPr lang="en-US" sz="2400" dirty="0" smtClean="0"/>
              <a:t>like this</a:t>
            </a:r>
            <a:r>
              <a:rPr lang="en-US" sz="2400" dirty="0"/>
              <a:t>:</a:t>
            </a:r>
          </a:p>
          <a:p>
            <a:pPr lvl="1">
              <a:buNone/>
            </a:pPr>
            <a:r>
              <a:rPr lang="en-US" sz="2400" b="1" dirty="0" smtClean="0"/>
              <a:t>		[</a:t>
            </a:r>
            <a:r>
              <a:rPr lang="en-US" sz="2400" b="1" dirty="0" err="1"/>
              <a:t>groupname</a:t>
            </a:r>
            <a:r>
              <a:rPr lang="en-US" sz="2400" b="1" dirty="0"/>
              <a:t>]</a:t>
            </a:r>
          </a:p>
          <a:p>
            <a:pPr lvl="1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machinename|machineIP</a:t>
            </a:r>
            <a:endParaRPr lang="en-US" sz="2400" b="1" dirty="0"/>
          </a:p>
          <a:p>
            <a:pPr lvl="1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aliasname</a:t>
            </a:r>
            <a:r>
              <a:rPr lang="en-US" sz="2400" b="1" dirty="0" smtClean="0"/>
              <a:t> </a:t>
            </a:r>
            <a:r>
              <a:rPr lang="en-US" sz="2400" b="1" dirty="0" err="1"/>
              <a:t>ansible_host</a:t>
            </a:r>
            <a:r>
              <a:rPr lang="en-US" sz="2400" b="1" dirty="0"/>
              <a:t>=</a:t>
            </a:r>
            <a:r>
              <a:rPr lang="en-US" sz="2400" b="1" dirty="0" err="1"/>
              <a:t>machinename|machineIP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r>
              <a:rPr lang="en-US" sz="2400" b="1" dirty="0" smtClean="0"/>
              <a:t>        Ex:</a:t>
            </a:r>
          </a:p>
          <a:p>
            <a:pPr lvl="1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[demo]</a:t>
            </a:r>
          </a:p>
          <a:p>
            <a:pPr lvl="1">
              <a:buNone/>
            </a:pPr>
            <a:r>
              <a:rPr lang="en-US" sz="2400" b="1" dirty="0" smtClean="0"/>
              <a:t>         Testserver1</a:t>
            </a:r>
          </a:p>
          <a:p>
            <a:pPr lvl="1">
              <a:buNone/>
            </a:pPr>
            <a:r>
              <a:rPr lang="en-US" sz="2400" b="1" dirty="0" smtClean="0"/>
              <a:t>		testserver2.mylabserver.com</a:t>
            </a:r>
          </a:p>
          <a:p>
            <a:pPr lvl="1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smtClean="0"/>
              <a:t>Host Patterns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764704"/>
            <a:ext cx="986509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Patterns </a:t>
            </a:r>
            <a:r>
              <a:rPr lang="en-US" sz="2000" dirty="0"/>
              <a:t>in </a:t>
            </a:r>
            <a:r>
              <a:rPr lang="en-US" sz="2000" dirty="0" err="1"/>
              <a:t>Ansible</a:t>
            </a:r>
            <a:r>
              <a:rPr lang="en-US" sz="2000" dirty="0"/>
              <a:t> are how we decide which hosts to manage.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This </a:t>
            </a:r>
            <a:r>
              <a:rPr lang="en-US" sz="2000" dirty="0"/>
              <a:t>can mean what hosts to communicate with, but in terms of Playbooks it actually means what hosts to apply a particular configuration or IT process to</a:t>
            </a:r>
          </a:p>
          <a:p>
            <a:pPr marL="609494" lvl="1" indent="0">
              <a:buNone/>
            </a:pPr>
            <a:r>
              <a:rPr lang="en-US" sz="2000" dirty="0" smtClean="0"/>
              <a:t>      $ </a:t>
            </a:r>
            <a:r>
              <a:rPr lang="en-US" sz="2000" b="1" dirty="0" err="1" smtClean="0"/>
              <a:t>ansible</a:t>
            </a:r>
            <a:r>
              <a:rPr lang="en-US" sz="2000" b="1" dirty="0" smtClean="0"/>
              <a:t> </a:t>
            </a:r>
            <a:r>
              <a:rPr lang="en-US" sz="2000" b="1" dirty="0"/>
              <a:t>&lt;</a:t>
            </a:r>
            <a:r>
              <a:rPr lang="en-US" sz="2000" b="1" dirty="0" err="1"/>
              <a:t>host_pattern</a:t>
            </a:r>
            <a:r>
              <a:rPr lang="en-US" sz="2000" b="1" dirty="0"/>
              <a:t>&gt; -m &lt;</a:t>
            </a:r>
            <a:r>
              <a:rPr lang="en-US" sz="2000" b="1" dirty="0" err="1"/>
              <a:t>module_name</a:t>
            </a:r>
            <a:r>
              <a:rPr lang="en-US" sz="2000" b="1" dirty="0"/>
              <a:t>&gt; -a &lt;arguments&gt;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 </a:t>
            </a:r>
            <a:r>
              <a:rPr lang="en-US" sz="2000" dirty="0"/>
              <a:t>pattern can usually refer to a particular machine or an </a:t>
            </a:r>
            <a:r>
              <a:rPr lang="en-US" sz="2000" dirty="0" err="1"/>
              <a:t>groupname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"</a:t>
            </a:r>
            <a:r>
              <a:rPr lang="en-US" sz="2000" dirty="0"/>
              <a:t>all" pattern refers to all the machines in an inventory</a:t>
            </a:r>
          </a:p>
          <a:p>
            <a:pPr marL="609494" lvl="1" indent="0">
              <a:buNone/>
            </a:pPr>
            <a:r>
              <a:rPr lang="en-US" sz="2000" dirty="0" smtClean="0"/>
              <a:t>      $ </a:t>
            </a:r>
            <a:r>
              <a:rPr lang="en-US" sz="2000" b="1" dirty="0" err="1"/>
              <a:t>ansible</a:t>
            </a:r>
            <a:r>
              <a:rPr lang="en-US" sz="2000" b="1" dirty="0"/>
              <a:t> all --list-hosts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You </a:t>
            </a:r>
            <a:r>
              <a:rPr lang="en-US" sz="2000" dirty="0"/>
              <a:t>can refer to hosts within the group by adding a subscript to the group name while giving the pattern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[0</a:t>
            </a:r>
            <a:r>
              <a:rPr lang="en-US" sz="2000" dirty="0"/>
              <a:t>] --  picks the first machine in the group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[1</a:t>
            </a:r>
            <a:r>
              <a:rPr lang="en-US" sz="2000" dirty="0"/>
              <a:t>] -- picks the second machine in the group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/>
              <a:t>[-1] -- picks the last machine in the group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[0:1</a:t>
            </a:r>
            <a:r>
              <a:rPr lang="en-US" sz="2000" dirty="0"/>
              <a:t>] -- picks first 2 machine in the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Groups </a:t>
            </a:r>
            <a:r>
              <a:rPr lang="en-US" sz="2000" dirty="0"/>
              <a:t>separated by a colon can be used to use hosts from multiple groups</a:t>
            </a:r>
          </a:p>
          <a:p>
            <a:pPr marL="609494" lvl="1" indent="0">
              <a:buNone/>
            </a:pPr>
            <a:r>
              <a:rPr lang="en-US" sz="2000" dirty="0" smtClean="0"/>
              <a:t>	groupname1:groupname2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err="1" smtClean="0"/>
              <a:t>Ansible</a:t>
            </a:r>
            <a:r>
              <a:rPr lang="en-US" b="1" dirty="0" smtClean="0"/>
              <a:t> Ad-Hoc Commands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764704"/>
            <a:ext cx="975657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Use </a:t>
            </a:r>
            <a:r>
              <a:rPr lang="en-US" sz="2400" b="1" dirty="0"/>
              <a:t>/</a:t>
            </a:r>
            <a:r>
              <a:rPr lang="en-US" sz="2400" b="1" dirty="0" err="1"/>
              <a:t>usr</a:t>
            </a:r>
            <a:r>
              <a:rPr lang="en-US" sz="2400" b="1" dirty="0"/>
              <a:t>/bin/</a:t>
            </a:r>
            <a:r>
              <a:rPr lang="en-US" sz="2400" b="1" dirty="0" err="1"/>
              <a:t>ansible</a:t>
            </a:r>
            <a:r>
              <a:rPr lang="en-US" sz="2400" dirty="0"/>
              <a:t> to run ad-hoc tasks really quick &amp; don’t want to save for later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These are quick one-liner without writing a </a:t>
            </a:r>
            <a:r>
              <a:rPr lang="en-US" sz="2400" dirty="0" smtClean="0"/>
              <a:t>playbook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To </a:t>
            </a:r>
            <a:r>
              <a:rPr lang="en-US" sz="2400" dirty="0"/>
              <a:t>run an </a:t>
            </a:r>
            <a:r>
              <a:rPr lang="en-US" sz="2400" dirty="0" smtClean="0"/>
              <a:t>arbitrary </a:t>
            </a:r>
            <a:r>
              <a:rPr lang="en-US" sz="2400" dirty="0" err="1"/>
              <a:t>cmd</a:t>
            </a:r>
            <a:r>
              <a:rPr lang="en-US" sz="2400" dirty="0"/>
              <a:t> use </a:t>
            </a:r>
            <a:r>
              <a:rPr lang="en-US" sz="2400" b="1" dirty="0"/>
              <a:t>-a </a:t>
            </a:r>
            <a:r>
              <a:rPr lang="en-US" sz="2400" dirty="0"/>
              <a:t>&amp; use </a:t>
            </a:r>
            <a:r>
              <a:rPr lang="en-US" sz="2400" b="1" dirty="0"/>
              <a:t>-m </a:t>
            </a:r>
            <a:r>
              <a:rPr lang="en-US" sz="2400" dirty="0"/>
              <a:t>to run a module </a:t>
            </a:r>
            <a:endParaRPr lang="en-US" sz="2400" dirty="0" smtClean="0"/>
          </a:p>
          <a:p>
            <a:pPr marL="609494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ansible</a:t>
            </a:r>
            <a:r>
              <a:rPr lang="en-US" sz="2400" b="1" dirty="0" smtClean="0">
                <a:solidFill>
                  <a:schemeClr val="tx2"/>
                </a:solidFill>
              </a:rPr>
              <a:t> [</a:t>
            </a:r>
            <a:r>
              <a:rPr lang="en-US" sz="2400" b="1" dirty="0" err="1" smtClean="0">
                <a:solidFill>
                  <a:schemeClr val="tx2"/>
                </a:solidFill>
              </a:rPr>
              <a:t>group|host</a:t>
            </a:r>
            <a:r>
              <a:rPr lang="en-US" sz="2400" b="1" dirty="0" smtClean="0">
                <a:solidFill>
                  <a:schemeClr val="tx2"/>
                </a:solidFill>
              </a:rPr>
              <a:t>] -m &lt;module&gt; -a &lt;</a:t>
            </a:r>
            <a:r>
              <a:rPr lang="en-US" sz="2400" b="1" dirty="0" err="1" smtClean="0">
                <a:solidFill>
                  <a:schemeClr val="tx2"/>
                </a:solidFill>
              </a:rPr>
              <a:t>cmd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</a:p>
          <a:p>
            <a:pPr marL="609494" lvl="1" indent="0">
              <a:buNone/>
            </a:pPr>
            <a:endParaRPr lang="en-US" sz="2400" b="1" dirty="0"/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--list-hosts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-m ping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-a "ls -al /home/</a:t>
            </a:r>
            <a:r>
              <a:rPr lang="en-US" sz="2400" b="1" dirty="0" err="1"/>
              <a:t>ansible</a:t>
            </a:r>
            <a:r>
              <a:rPr lang="en-US" sz="2400" b="1" dirty="0"/>
              <a:t>"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-a "cat /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/log/messages“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To run </a:t>
            </a:r>
            <a:r>
              <a:rPr lang="en-US" sz="2400" dirty="0"/>
              <a:t>anything with </a:t>
            </a:r>
            <a:r>
              <a:rPr lang="en-US" sz="2400" dirty="0" err="1"/>
              <a:t>sudo</a:t>
            </a:r>
            <a:r>
              <a:rPr lang="en-US" sz="2400" dirty="0"/>
              <a:t>, use </a:t>
            </a:r>
            <a:r>
              <a:rPr lang="en-US" sz="2400" b="1" dirty="0"/>
              <a:t>-</a:t>
            </a:r>
            <a:r>
              <a:rPr lang="en-US" sz="2400" b="1" dirty="0" smtClean="0"/>
              <a:t>s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local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 </a:t>
            </a:r>
            <a:endParaRPr lang="en-US" sz="2400" b="1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Copy </a:t>
            </a:r>
            <a:r>
              <a:rPr lang="en-US" sz="2400" dirty="0"/>
              <a:t>a file test.txt from local host to node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$</a:t>
            </a:r>
            <a:r>
              <a:rPr lang="en-US" sz="2400" b="1" dirty="0" smtClean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-m copy -a "</a:t>
            </a:r>
            <a:r>
              <a:rPr lang="en-US" sz="2400" b="1" dirty="0" err="1"/>
              <a:t>src</a:t>
            </a:r>
            <a:r>
              <a:rPr lang="en-US" sz="2400" b="1" dirty="0"/>
              <a:t>=test.txt </a:t>
            </a:r>
            <a:r>
              <a:rPr lang="en-US" sz="2400" b="1" dirty="0" err="1"/>
              <a:t>dest</a:t>
            </a:r>
            <a:r>
              <a:rPr lang="en-US" sz="2400" b="1" dirty="0"/>
              <a:t>=/</a:t>
            </a:r>
            <a:r>
              <a:rPr lang="en-US" sz="2400" b="1" dirty="0" err="1" smtClean="0"/>
              <a:t>tmp</a:t>
            </a:r>
            <a:r>
              <a:rPr lang="en-US" sz="2400" b="1" dirty="0" smtClean="0"/>
              <a:t>/test.txt”</a:t>
            </a:r>
          </a:p>
          <a:p>
            <a:pPr marL="609494" lvl="1" indent="0">
              <a:buNone/>
            </a:pPr>
            <a:endParaRPr lang="en-US" sz="2400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Install/Remove a Package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state=present”</a:t>
            </a:r>
            <a:endParaRPr lang="en-US" sz="2400" dirty="0" smtClean="0"/>
          </a:p>
          <a:p>
            <a:pPr marL="609494" lvl="1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$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all  </a:t>
            </a:r>
            <a:r>
              <a:rPr lang="en-US" sz="2400" b="1" dirty="0"/>
              <a:t>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state=latest”</a:t>
            </a:r>
          </a:p>
          <a:p>
            <a:pPr marL="609494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state=absent”</a:t>
            </a:r>
          </a:p>
          <a:p>
            <a:pPr marL="609494" lvl="1" indent="0">
              <a:buNone/>
            </a:pPr>
            <a:r>
              <a:rPr lang="en-US" sz="2400" b="1" dirty="0"/>
              <a:t>   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state=present will install it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	state=latest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will update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	state=absent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will remove it</a:t>
            </a:r>
          </a:p>
          <a:p>
            <a:pPr marL="609494" lvl="1" indent="0">
              <a:buNone/>
            </a:pPr>
            <a:r>
              <a:rPr lang="en-US" sz="2400" dirty="0" smtClean="0"/>
              <a:t> Start/Stop a Service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state=started</a:t>
            </a:r>
            <a:r>
              <a:rPr lang="en-US" sz="2400" b="1" dirty="0"/>
              <a:t>”</a:t>
            </a:r>
            <a:endParaRPr lang="en-US" sz="2400" b="1" dirty="0" smtClean="0"/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all  </a:t>
            </a:r>
            <a:r>
              <a:rPr lang="en-US" sz="2400" b="1" dirty="0"/>
              <a:t>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state=restarted”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state=stopped"</a:t>
            </a:r>
            <a:endParaRPr lang="en-US" sz="2400" b="1" dirty="0"/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Create/Delete a User account</a:t>
            </a:r>
            <a:endParaRPr lang="en-US" sz="2400" dirty="0"/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</a:t>
            </a:r>
            <a:r>
              <a:rPr lang="en-US" sz="2400" b="1" dirty="0" smtClean="0"/>
              <a:t> </a:t>
            </a:r>
            <a:r>
              <a:rPr lang="en-US" sz="2400" b="1" dirty="0"/>
              <a:t>-s -m user -a "</a:t>
            </a:r>
            <a:r>
              <a:rPr lang="en-US" sz="2400" b="1" dirty="0" smtClean="0"/>
              <a:t>name=test”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</a:t>
            </a:r>
            <a:r>
              <a:rPr lang="en-US" sz="2400" b="1" dirty="0" smtClean="0"/>
              <a:t> </a:t>
            </a:r>
            <a:r>
              <a:rPr lang="en-US" sz="2400" b="1" dirty="0"/>
              <a:t>-s -m user -a "</a:t>
            </a:r>
            <a:r>
              <a:rPr lang="en-US" sz="2400" b="1" dirty="0" smtClean="0"/>
              <a:t>name=test state=absent”</a:t>
            </a:r>
          </a:p>
          <a:p>
            <a:pPr marL="609494" lvl="1" indent="0">
              <a:buNone/>
            </a:pPr>
            <a:endParaRPr lang="en-US" sz="2400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Add/Remove a </a:t>
            </a:r>
            <a:r>
              <a:rPr lang="en-US" sz="2400" dirty="0" err="1" smtClean="0"/>
              <a:t>Cron</a:t>
            </a:r>
            <a:r>
              <a:rPr lang="en-US" sz="2400" dirty="0" smtClean="0"/>
              <a:t> Job</a:t>
            </a:r>
          </a:p>
          <a:p>
            <a:pPr marL="609494" lvl="1" indent="0">
              <a:buNone/>
            </a:pPr>
            <a:r>
              <a:rPr lang="en-US" sz="2400" b="1" dirty="0" smtClean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</a:t>
            </a:r>
            <a:r>
              <a:rPr lang="en-US" sz="2400" b="1" dirty="0"/>
              <a:t>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minute='0' </a:t>
            </a:r>
            <a:r>
              <a:rPr lang="en-US" sz="2400" b="1" dirty="0" smtClean="0"/>
              <a:t>hour='12</a:t>
            </a:r>
            <a:r>
              <a:rPr lang="en-US" sz="2400" b="1" dirty="0"/>
              <a:t>' job='ls -al /</a:t>
            </a:r>
            <a:r>
              <a:rPr lang="en-US" sz="2400" b="1" dirty="0" err="1"/>
              <a:t>var</a:t>
            </a:r>
            <a:r>
              <a:rPr lang="en-US" sz="2400" b="1" dirty="0"/>
              <a:t> &gt; /</a:t>
            </a:r>
            <a:r>
              <a:rPr lang="en-US" sz="2400" b="1" dirty="0" err="1"/>
              <a:t>tmp</a:t>
            </a:r>
            <a:r>
              <a:rPr lang="en-US" sz="2400" b="1" dirty="0"/>
              <a:t>/test.log'"</a:t>
            </a:r>
          </a:p>
          <a:p>
            <a:pPr marL="609494" lvl="1" indent="0">
              <a:buNone/>
            </a:pPr>
            <a:r>
              <a:rPr lang="en-US" sz="2400" b="1" dirty="0" smtClean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all</a:t>
            </a:r>
            <a:r>
              <a:rPr lang="en-US" sz="2400" b="1" dirty="0" smtClean="0"/>
              <a:t> </a:t>
            </a:r>
            <a:r>
              <a:rPr lang="en-US" sz="2400" b="1" dirty="0"/>
              <a:t>-u test </a:t>
            </a:r>
            <a:r>
              <a:rPr lang="en-US" sz="2400" b="1" dirty="0" smtClean="0"/>
              <a:t>-s -m </a:t>
            </a:r>
            <a:r>
              <a:rPr lang="en-US" sz="2400" b="1" dirty="0" err="1" smtClean="0"/>
              <a:t>cron</a:t>
            </a:r>
            <a:r>
              <a:rPr lang="en-US" sz="2400" b="1" dirty="0" smtClean="0"/>
              <a:t> -a "name='</a:t>
            </a:r>
            <a:r>
              <a:rPr lang="en-US" sz="2400" b="1" dirty="0" err="1" smtClean="0"/>
              <a:t>crontest</a:t>
            </a:r>
            <a:r>
              <a:rPr lang="en-US" sz="2400" b="1" dirty="0" smtClean="0"/>
              <a:t>' state='absent’”</a:t>
            </a:r>
            <a:endParaRPr lang="en-US" sz="2400" b="1" dirty="0"/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61996"/>
            <a:ext cx="90364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Installing software on Linux is not by downloading and running .exe files from websites like on Windows.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Each Linux distribution hosts their own </a:t>
            </a:r>
            <a:r>
              <a:rPr lang="en-US" b="1" dirty="0"/>
              <a:t>software repositories </a:t>
            </a:r>
            <a:r>
              <a:rPr lang="en-US" dirty="0"/>
              <a:t>&amp;  contain software packages specially compiled for each Linux distribution and version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b="1" dirty="0"/>
              <a:t>“package” </a:t>
            </a:r>
            <a:r>
              <a:rPr lang="en-US" dirty="0"/>
              <a:t>refers to a compressed file archive containing all of the files that come with a particular application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Package Manager </a:t>
            </a:r>
            <a:r>
              <a:rPr lang="en-US" dirty="0"/>
              <a:t>is a tool that automates the process of installing, upgrading, configuring &amp; removing software on Linux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Ex: yum, apt-get, rpm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Service manager </a:t>
            </a:r>
            <a:r>
              <a:rPr lang="en-US" dirty="0"/>
              <a:t>is used to start, stop, restart the specific daemon process of the software</a:t>
            </a:r>
            <a:endParaRPr lang="en-US" dirty="0" smtClean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Software Installation on Linux: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42"/>
            <a:ext cx="9756576" cy="711081"/>
          </a:xfrm>
        </p:spPr>
        <p:txBody>
          <a:bodyPr/>
          <a:lstStyle/>
          <a:p>
            <a:r>
              <a:rPr lang="en-US" b="1" dirty="0"/>
              <a:t>Gathering Facts (</a:t>
            </a:r>
            <a:r>
              <a:rPr lang="en-US" b="1" dirty="0" err="1"/>
              <a:t>idempotence</a:t>
            </a:r>
            <a:r>
              <a:rPr lang="en-US" b="1" dirty="0"/>
              <a:t> or </a:t>
            </a:r>
            <a:r>
              <a:rPr lang="en-US" b="1" dirty="0" smtClean="0"/>
              <a:t>convergence)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 smtClean="0"/>
              <a:t>ansible</a:t>
            </a:r>
            <a:r>
              <a:rPr lang="en-US" b="1" dirty="0" smtClean="0"/>
              <a:t> all -m </a:t>
            </a:r>
            <a:r>
              <a:rPr lang="en-US" b="1" dirty="0"/>
              <a:t>setup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Save </a:t>
            </a:r>
            <a:r>
              <a:rPr lang="en-US" dirty="0"/>
              <a:t>the output to facts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 smtClean="0"/>
              <a:t>ansible</a:t>
            </a:r>
            <a:r>
              <a:rPr lang="en-US" b="1" dirty="0" smtClean="0"/>
              <a:t> all </a:t>
            </a:r>
            <a:r>
              <a:rPr lang="en-US" b="1" dirty="0"/>
              <a:t>-m setup --tree </a:t>
            </a:r>
            <a:r>
              <a:rPr lang="en-US" b="1" dirty="0" smtClean="0"/>
              <a:t>facts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Filter only the specific field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</a:t>
            </a:r>
            <a:r>
              <a:rPr lang="en-US" b="1" dirty="0" smtClean="0"/>
              <a:t>all </a:t>
            </a:r>
            <a:r>
              <a:rPr lang="en-US" b="1" dirty="0"/>
              <a:t>-m setup -a </a:t>
            </a:r>
            <a:r>
              <a:rPr lang="en-US" b="1" dirty="0" smtClean="0"/>
              <a:t>'filter</a:t>
            </a:r>
            <a:r>
              <a:rPr lang="en-US" b="1" dirty="0"/>
              <a:t>=*ipv4</a:t>
            </a:r>
            <a:r>
              <a:rPr lang="en-US" b="1" dirty="0" smtClean="0"/>
              <a:t>*</a:t>
            </a:r>
            <a:r>
              <a:rPr lang="en-US" b="1" dirty="0"/>
              <a:t>'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 smtClean="0"/>
              <a:t>ansible</a:t>
            </a:r>
            <a:r>
              <a:rPr lang="en-US" b="1" dirty="0" smtClean="0"/>
              <a:t> all </a:t>
            </a:r>
            <a:r>
              <a:rPr lang="en-US" b="1" dirty="0"/>
              <a:t>-m setup -a </a:t>
            </a:r>
            <a:r>
              <a:rPr lang="en-US" b="1" dirty="0" smtClean="0"/>
              <a:t>'filter=</a:t>
            </a:r>
            <a:r>
              <a:rPr lang="en-US" b="1" dirty="0" err="1" smtClean="0"/>
              <a:t>ansible_domain</a:t>
            </a:r>
            <a:r>
              <a:rPr lang="en-US" b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196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274038"/>
          </a:xfrm>
        </p:spPr>
        <p:txBody>
          <a:bodyPr/>
          <a:lstStyle/>
          <a:p>
            <a:r>
              <a:rPr lang="en-US" b="1" dirty="0" smtClean="0"/>
              <a:t>Playbooks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55" y="836712"/>
            <a:ext cx="91399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describe a policy you want your remote systems to enforce, or a set of steps in a general IT process.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orchestrate steps of any manual ordered process, even as different steps must bounce back and forth between sets of machines in particular orders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If </a:t>
            </a:r>
            <a:r>
              <a:rPr lang="en-US" dirty="0" err="1"/>
              <a:t>Ansible</a:t>
            </a:r>
            <a:r>
              <a:rPr lang="en-US" dirty="0"/>
              <a:t> modules are the tools in your workshop, playbooks are your instruction manuals, and your inventory of hosts are your raw material.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dirty="0"/>
              <a:t>is used for running configurations from an playbook</a:t>
            </a:r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/>
              <a:t>&lt;playbook&gt;.</a:t>
            </a:r>
            <a:r>
              <a:rPr lang="en-US" b="1" dirty="0" err="1"/>
              <a:t>yml</a:t>
            </a:r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are expressed in YAML format</a:t>
            </a:r>
          </a:p>
        </p:txBody>
      </p:sp>
    </p:spTree>
    <p:extLst>
      <p:ext uri="{BB962C8B-B14F-4D97-AF65-F5344CB8AC3E}">
        <p14:creationId xmlns:p14="http://schemas.microsoft.com/office/powerpoint/2010/main" val="13057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43"/>
            <a:ext cx="9289032" cy="418054"/>
          </a:xfrm>
        </p:spPr>
        <p:txBody>
          <a:bodyPr/>
          <a:lstStyle/>
          <a:p>
            <a:r>
              <a:rPr lang="en-US" b="1" dirty="0" smtClean="0"/>
              <a:t>YAML(YAML </a:t>
            </a:r>
            <a:r>
              <a:rPr lang="en-US" b="1" dirty="0" err="1"/>
              <a:t>Ain't</a:t>
            </a:r>
            <a:r>
              <a:rPr lang="en-US" b="1" dirty="0"/>
              <a:t> Markup </a:t>
            </a:r>
            <a:r>
              <a:rPr lang="en-US" b="1" dirty="0" smtClean="0"/>
              <a:t>Language</a:t>
            </a:r>
            <a:r>
              <a:rPr lang="en-US" b="1" dirty="0"/>
              <a:t>)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9505056" cy="613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For </a:t>
            </a:r>
            <a:r>
              <a:rPr lang="en-US" sz="1800" dirty="0" err="1"/>
              <a:t>Ansible</a:t>
            </a:r>
            <a:r>
              <a:rPr lang="en-US" sz="1800" dirty="0"/>
              <a:t>, nearly every YAML file starts with a list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Each </a:t>
            </a:r>
            <a:r>
              <a:rPr lang="en-US" sz="1800" dirty="0"/>
              <a:t>item in the list is a list of key/value pairs, commonly called a "hash" or a "dictionary"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All </a:t>
            </a:r>
            <a:r>
              <a:rPr lang="en-US" sz="1800" dirty="0"/>
              <a:t>YAML files can optionally begin with "---" and end with "...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All </a:t>
            </a:r>
            <a:r>
              <a:rPr lang="en-US" sz="1800" dirty="0"/>
              <a:t>members of a list are lines beginning at the same indentation level </a:t>
            </a:r>
            <a:r>
              <a:rPr lang="en-US" sz="1800" dirty="0" smtClean="0"/>
              <a:t>starting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/>
              <a:t>with a "- "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 list of tasty fruits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fruits: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Apple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Orange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Strawberry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Mango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 </a:t>
            </a:r>
            <a:r>
              <a:rPr lang="en-US" sz="1800" dirty="0"/>
              <a:t>dictionary is represented in a simple key: value form (the colon must be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followed </a:t>
            </a:r>
            <a:r>
              <a:rPr lang="en-US" sz="1800" dirty="0"/>
              <a:t>by a space)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 smtClean="0"/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An employee record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Employee: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name: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job: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DevOps Engineer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skill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Elite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9769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Each playbook is composed of one or more </a:t>
            </a:r>
            <a:r>
              <a:rPr lang="en-US" sz="2400" dirty="0" smtClean="0"/>
              <a:t>‘plays</a:t>
            </a:r>
            <a:r>
              <a:rPr lang="en-US" sz="2400" dirty="0"/>
              <a:t>’ in a </a:t>
            </a:r>
            <a:r>
              <a:rPr lang="en-US" sz="2400" dirty="0" smtClean="0"/>
              <a:t>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goal of a play is to map a group of </a:t>
            </a:r>
            <a:r>
              <a:rPr lang="en-US" sz="2400" dirty="0" smtClean="0"/>
              <a:t>hosts to run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Task </a:t>
            </a:r>
            <a:r>
              <a:rPr lang="en-US" sz="2400" dirty="0"/>
              <a:t>is nothing more than a call to an </a:t>
            </a:r>
            <a:r>
              <a:rPr lang="en-US" sz="2400" dirty="0" err="1"/>
              <a:t>ansible</a:t>
            </a:r>
            <a:r>
              <a:rPr lang="en-US" sz="2400" dirty="0"/>
              <a:t> </a:t>
            </a:r>
            <a:r>
              <a:rPr lang="en-US" sz="2400" dirty="0" smtClean="0"/>
              <a:t>module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Playbooks are divided into 3 sections:</a:t>
            </a:r>
          </a:p>
          <a:p>
            <a:pPr marL="609494" lvl="1" indent="0">
              <a:buNone/>
            </a:pPr>
            <a:r>
              <a:rPr lang="en-US" sz="2400" b="1" dirty="0" smtClean="0"/>
              <a:t>    1</a:t>
            </a:r>
            <a:r>
              <a:rPr lang="en-US" sz="2400" b="1" dirty="0"/>
              <a:t>. Target Section - </a:t>
            </a:r>
            <a:r>
              <a:rPr lang="en-US" sz="2400" dirty="0"/>
              <a:t>Defines the hosts against which playbooks tasks has to be executed</a:t>
            </a:r>
          </a:p>
          <a:p>
            <a:pPr marL="609494" lvl="1" indent="0">
              <a:buNone/>
            </a:pPr>
            <a:r>
              <a:rPr lang="en-US" sz="2400" b="1" dirty="0" smtClean="0"/>
              <a:t>    2</a:t>
            </a:r>
            <a:r>
              <a:rPr lang="en-US" sz="2400" b="1" dirty="0"/>
              <a:t>. Variable Section - </a:t>
            </a:r>
            <a:r>
              <a:rPr lang="en-US" sz="2400" dirty="0"/>
              <a:t>Defines variables</a:t>
            </a:r>
          </a:p>
          <a:p>
            <a:pPr marL="609494" lvl="1" indent="0">
              <a:buNone/>
            </a:pPr>
            <a:r>
              <a:rPr lang="en-US" sz="2400" b="1" dirty="0" smtClean="0"/>
              <a:t>    3</a:t>
            </a:r>
            <a:r>
              <a:rPr lang="en-US" sz="2400" b="1" dirty="0"/>
              <a:t>. Tasks Section - </a:t>
            </a:r>
            <a:r>
              <a:rPr lang="en-US" sz="2400" dirty="0"/>
              <a:t>List of all modules that we need to run, in an order</a:t>
            </a:r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Playbook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ll </a:t>
            </a:r>
            <a:r>
              <a:rPr lang="en-US" dirty="0">
                <a:solidFill>
                  <a:srgbClr val="C00000"/>
                </a:solidFill>
              </a:rPr>
              <a:t>sections begin with "-" &amp; its </a:t>
            </a:r>
            <a:r>
              <a:rPr lang="en-US" dirty="0" err="1">
                <a:solidFill>
                  <a:srgbClr val="C00000"/>
                </a:solidFill>
              </a:rPr>
              <a:t>attributes|parameters</a:t>
            </a:r>
            <a:r>
              <a:rPr lang="en-US" dirty="0">
                <a:solidFill>
                  <a:srgbClr val="C00000"/>
                </a:solidFill>
              </a:rPr>
              <a:t> beneath </a:t>
            </a:r>
            <a:r>
              <a:rPr lang="en-US" dirty="0" smtClean="0">
                <a:solidFill>
                  <a:srgbClr val="C00000"/>
                </a:solidFill>
              </a:rPr>
              <a:t>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C00000"/>
                </a:solidFill>
              </a:rPr>
              <a:t>Identation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is </a:t>
            </a:r>
            <a:r>
              <a:rPr lang="en-US" dirty="0" smtClean="0">
                <a:solidFill>
                  <a:srgbClr val="C00000"/>
                </a:solidFill>
              </a:rPr>
              <a:t>imp, use only spaces &amp; not tabs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first.yml</a:t>
            </a:r>
            <a:endParaRPr lang="en-US" dirty="0" smtClean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r>
              <a:rPr lang="en-US" dirty="0" smtClean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 err="1" smtClean="0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07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11081"/>
          </a:xfrm>
        </p:spPr>
        <p:txBody>
          <a:bodyPr/>
          <a:lstStyle/>
          <a:p>
            <a:r>
              <a:rPr lang="en-US" b="1" dirty="0"/>
              <a:t>Target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all      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become: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yes              # yes or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#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paramico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       # yes or no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r>
              <a:rPr lang="en-US" dirty="0" smtClean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 err="1" smtClean="0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2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 smtClean="0"/>
              <a:t>Task Section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361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Example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all     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user: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become: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yes       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tasks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state=installed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r>
              <a:rPr lang="en-US" dirty="0" smtClean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 err="1" smtClean="0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32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 err="1" smtClean="0"/>
              <a:t>Ansible</a:t>
            </a:r>
            <a:r>
              <a:rPr lang="en-US" b="1" dirty="0" smtClean="0"/>
              <a:t> Variables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Refer </a:t>
            </a:r>
            <a:r>
              <a:rPr lang="en-US" sz="2000" dirty="0"/>
              <a:t>various items for debug, set constant instead of </a:t>
            </a:r>
            <a:r>
              <a:rPr lang="en-US" sz="2000" dirty="0" smtClean="0"/>
              <a:t>typing every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foo_port</a:t>
            </a:r>
            <a:r>
              <a:rPr lang="en-US" sz="2000" dirty="0" smtClean="0"/>
              <a:t> </a:t>
            </a:r>
            <a:r>
              <a:rPr lang="en-US" sz="2000" dirty="0"/>
              <a:t>is a great variable. </a:t>
            </a:r>
            <a:r>
              <a:rPr lang="en-US" sz="2000" b="1" dirty="0"/>
              <a:t>foo5</a:t>
            </a:r>
            <a:r>
              <a:rPr lang="en-US" sz="2000" dirty="0"/>
              <a:t> is fine too.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foo-port, foo port, </a:t>
            </a:r>
            <a:r>
              <a:rPr lang="en-US" sz="2000" b="1" dirty="0" err="1" smtClean="0"/>
              <a:t>foo.port</a:t>
            </a:r>
            <a:r>
              <a:rPr lang="en-US" sz="2000" b="1" dirty="0" smtClean="0"/>
              <a:t> </a:t>
            </a:r>
            <a:r>
              <a:rPr lang="en-US" sz="2000" dirty="0" smtClean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12</a:t>
            </a:r>
            <a:r>
              <a:rPr lang="en-US" sz="2000" dirty="0"/>
              <a:t> are not valid variable names</a:t>
            </a:r>
            <a:r>
              <a:rPr lang="en-US" sz="2000" dirty="0" smtClean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Registered Variables:</a:t>
            </a:r>
          </a:p>
          <a:p>
            <a:r>
              <a:rPr lang="en-US" sz="2000" dirty="0"/>
              <a:t>Running a command and using the result of that command to save the result into a variable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Memory Used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'{{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ansible_memfree_mb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# If this is not given use -v while invoking the playbook #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Accessing Complex Variable Data: </a:t>
            </a:r>
            <a:endParaRPr lang="en-US" sz="2000" dirty="0" smtClean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IP Address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{{ ansible_eth0["ipv4"]["address"]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{{ ansible_eth0.ipv4.address }}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05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3649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Magic Variables, and How To Access Information About Other Hosts</a:t>
            </a:r>
            <a:r>
              <a:rPr lang="en-US" sz="2200" b="1" dirty="0" smtClean="0"/>
              <a:t>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hostvars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en-US" sz="2000" dirty="0"/>
              <a:t>lets you ask about the variables of another host, including facts that have been gathered about that host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Print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Distribution for the host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hostvars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['test.mylabserver.com']['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ansible_distribution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']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# If this is not given use -v while invoking the playbook #</a:t>
            </a:r>
          </a:p>
          <a:p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group_names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en-US" sz="2000" dirty="0"/>
              <a:t>is a list (array) of all the groups the current host is </a:t>
            </a:r>
            <a:r>
              <a:rPr lang="en-US" sz="2000" dirty="0" smtClean="0"/>
              <a:t>in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Print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Group Names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group_names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register: output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debug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"groups" </a:t>
            </a:r>
            <a:r>
              <a:rPr lang="en-US" sz="2000" dirty="0"/>
              <a:t>is a list of all the groups (and hosts) in the inventory. This can be used to enumerate all hosts within a </a:t>
            </a:r>
            <a:r>
              <a:rPr lang="en-US" sz="2000" dirty="0" smtClean="0"/>
              <a:t>group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Group Names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{{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485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364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Group Variables through Inventory:</a:t>
            </a:r>
          </a:p>
          <a:p>
            <a:r>
              <a:rPr lang="en-US" sz="2000" dirty="0"/>
              <a:t>Variables can also be applied to an entire group at once</a:t>
            </a:r>
            <a:r>
              <a:rPr lang="en-US" sz="2000" dirty="0" smtClean="0"/>
              <a:t>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[demo]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demo:vars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ame=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Battlecat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Example:</a:t>
            </a:r>
            <a:endParaRPr lang="en-US" sz="2000" dirty="0" smtClean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Print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‘{{name}}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register: output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debug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 smtClean="0"/>
              <a:t>Global Variables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86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7618809" cy="60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36496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Group Variables through “</a:t>
            </a:r>
            <a:r>
              <a:rPr lang="en-US" b="1" dirty="0" err="1" smtClean="0"/>
              <a:t>group_vars</a:t>
            </a:r>
            <a:r>
              <a:rPr lang="en-US" b="1" dirty="0" smtClean="0"/>
              <a:t>” or “</a:t>
            </a:r>
            <a:r>
              <a:rPr lang="en-US" b="1" dirty="0" err="1" smtClean="0"/>
              <a:t>host_vars</a:t>
            </a:r>
            <a:r>
              <a:rPr lang="en-US" b="1" dirty="0" smtClean="0"/>
              <a:t>” </a:t>
            </a:r>
            <a:r>
              <a:rPr lang="en-US" b="1" dirty="0" err="1" smtClean="0"/>
              <a:t>dir</a:t>
            </a:r>
            <a:r>
              <a:rPr lang="en-US" b="1" dirty="0" smtClean="0"/>
              <a:t>:</a:t>
            </a:r>
          </a:p>
          <a:p>
            <a:r>
              <a:rPr lang="en-US" sz="2000" dirty="0"/>
              <a:t>In addition to storing variables directly in the inventory file, host and group variables can be stored in individual files relative to the </a:t>
            </a:r>
            <a:r>
              <a:rPr lang="en-US" sz="2000" dirty="0" smtClean="0"/>
              <a:t>group name under </a:t>
            </a:r>
          </a:p>
          <a:p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/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ansible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group_vars</a:t>
            </a:r>
            <a:r>
              <a:rPr lang="en-US" sz="2000" b="1" dirty="0" smtClean="0"/>
              <a:t>/&lt;</a:t>
            </a:r>
            <a:r>
              <a:rPr lang="en-US" sz="2000" b="1" dirty="0" err="1" smtClean="0"/>
              <a:t>group_name</a:t>
            </a:r>
            <a:r>
              <a:rPr lang="en-US" sz="2000" b="1" dirty="0" smtClean="0"/>
              <a:t>&gt;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Example:</a:t>
            </a:r>
            <a:endParaRPr lang="en-US" sz="2000" dirty="0"/>
          </a:p>
          <a:p>
            <a:r>
              <a:rPr lang="en-US" sz="2000" b="1" dirty="0"/>
              <a:t>/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ansible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group_vars</a:t>
            </a:r>
            <a:r>
              <a:rPr lang="en-US" sz="2000" b="1" dirty="0" smtClean="0"/>
              <a:t>/all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GROUP_VARS_ALL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r>
              <a:rPr lang="en-US" sz="2000" b="1" dirty="0"/>
              <a:t>/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ansible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group_vars</a:t>
            </a:r>
            <a:r>
              <a:rPr lang="en-US" sz="2000" b="1" dirty="0" smtClean="0"/>
              <a:t>/demo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GROUP_VARS_DEMO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/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ansible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host_vars</a:t>
            </a:r>
            <a:r>
              <a:rPr lang="en-US" sz="2000" b="1" dirty="0" smtClean="0"/>
              <a:t>/&lt;</a:t>
            </a:r>
            <a:r>
              <a:rPr lang="en-US" sz="2000" b="1" dirty="0" err="1" smtClean="0"/>
              <a:t>host_name</a:t>
            </a:r>
            <a:r>
              <a:rPr lang="en-US" sz="2000" b="1" dirty="0" smtClean="0"/>
              <a:t>&gt;</a:t>
            </a:r>
            <a:endParaRPr lang="en-US" sz="2000" b="1" dirty="0"/>
          </a:p>
          <a:p>
            <a:r>
              <a:rPr lang="en-US" sz="2000" dirty="0">
                <a:solidFill>
                  <a:schemeClr val="accent2"/>
                </a:solidFill>
              </a:rPr>
              <a:t>Example:</a:t>
            </a:r>
            <a:endParaRPr lang="en-US" sz="2000" dirty="0"/>
          </a:p>
          <a:p>
            <a:r>
              <a:rPr lang="en-US" sz="2000" b="1" dirty="0"/>
              <a:t>/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ansible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host_vars</a:t>
            </a:r>
            <a:r>
              <a:rPr lang="en-US" sz="2000" b="1" dirty="0" smtClean="0"/>
              <a:t>/master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GROUP_VARS_MASTER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430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/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Create </a:t>
            </a:r>
            <a:r>
              <a:rPr lang="en-US" sz="2000" dirty="0"/>
              <a:t>a section called </a:t>
            </a:r>
            <a:r>
              <a:rPr lang="en-US" sz="2000" dirty="0" err="1"/>
              <a:t>vars</a:t>
            </a:r>
            <a:r>
              <a:rPr lang="en-US" sz="2000" dirty="0"/>
              <a:t> within a playbook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Put </a:t>
            </a:r>
            <a:r>
              <a:rPr lang="en-US" sz="2000" dirty="0" err="1" smtClean="0"/>
              <a:t>vars</a:t>
            </a:r>
            <a:r>
              <a:rPr lang="en-US" sz="2000" dirty="0" smtClean="0"/>
              <a:t> </a:t>
            </a:r>
            <a:r>
              <a:rPr lang="en-US" sz="2000" dirty="0"/>
              <a:t>above tasks so that we define it first &amp; use it later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Defining variables </a:t>
            </a:r>
            <a:r>
              <a:rPr lang="en-US" sz="2000" dirty="0"/>
              <a:t>per playbook: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Put </a:t>
            </a:r>
            <a:r>
              <a:rPr lang="en-US" sz="2000" dirty="0"/>
              <a:t>all the common variables in a file &amp; include the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24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/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124744"/>
            <a:ext cx="856895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vars.yml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Prompt </a:t>
            </a:r>
            <a:r>
              <a:rPr lang="en-US" dirty="0"/>
              <a:t>the user for the value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Your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Passing Variables from Command Line </a:t>
            </a:r>
            <a:endParaRPr lang="en-US" dirty="0" smtClean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%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register.yml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--extra-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Adam_M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60032" y="1556792"/>
            <a:ext cx="273630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476672"/>
            <a:ext cx="705678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Example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all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playbook_version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0.1b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app state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/>
              <a:t>first.yml</a:t>
            </a:r>
            <a:endParaRPr lang="en-US" sz="2000" b="1" dirty="0"/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580599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vars.yml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</a:rPr>
              <a:t>tempvar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dummyvalue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463"/>
            <a:ext cx="8229600" cy="576064"/>
          </a:xfrm>
        </p:spPr>
        <p:txBody>
          <a:bodyPr/>
          <a:lstStyle/>
          <a:p>
            <a:r>
              <a:rPr lang="en-US" b="1" dirty="0"/>
              <a:t>Handler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903649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Consists the ability to notify when something </a:t>
            </a:r>
            <a:r>
              <a:rPr lang="en-US" sz="2000" dirty="0" smtClean="0"/>
              <a:t>happens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Also </a:t>
            </a:r>
            <a:r>
              <a:rPr lang="en-US" sz="2000" dirty="0"/>
              <a:t>call another set of </a:t>
            </a:r>
            <a:r>
              <a:rPr lang="en-US" sz="2000" dirty="0" smtClean="0"/>
              <a:t>tasks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all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notify: Restart HTTPD   # this is called only if the action is ran &amp; successful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handlers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Restart HTTPD   # this has to match the notify name #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action: service name=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 smtClean="0"/>
              <a:t>playbook.yml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 smtClean="0"/>
              <a:t>Outlining </a:t>
            </a:r>
            <a:r>
              <a:rPr lang="en-US" b="1" dirty="0"/>
              <a:t>your playbook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980728"/>
            <a:ext cx="8478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vim webserver.txt &amp; list down the tasks we want to </a:t>
            </a:r>
            <a:r>
              <a:rPr lang="en-US" dirty="0" smtClean="0"/>
              <a:t>do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webservers # perform this against a list of webservers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user # we need to run this using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account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rights # we need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privilage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for running the tasks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playbook starts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the apache web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verify that the web service is running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client software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telnet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log all the packages installed on the system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tasks is completed</a:t>
            </a:r>
          </a:p>
        </p:txBody>
      </p:sp>
    </p:spTree>
    <p:extLst>
      <p:ext uri="{BB962C8B-B14F-4D97-AF65-F5344CB8AC3E}">
        <p14:creationId xmlns:p14="http://schemas.microsoft.com/office/powerpoint/2010/main" val="33880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/>
              <a:t>Creating a playbook from our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69269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--- # Outline to  playbook Translation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date/time stamp for playbook start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/playbook_start.log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install the apache web server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notify: restart the HTTPD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- name: install client software - telnet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=telnet state=latest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log all the packages installed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raw: yum list installed &gt; /home/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/installed.log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date/time stamp for playbook end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/playbook_end.log</a:t>
            </a:r>
          </a:p>
          <a:p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- name: restart the HTTPD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 smtClean="0"/>
              <a:t>Dry Run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6379" y="1412776"/>
            <a:ext cx="9001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Check whether </a:t>
            </a:r>
            <a:r>
              <a:rPr lang="en-US" dirty="0"/>
              <a:t>the playbook is formatted </a:t>
            </a:r>
            <a:r>
              <a:rPr lang="en-US" dirty="0" smtClean="0"/>
              <a:t>correctly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Test how the playbook is going to behave without running the tasks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$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webserver.yml</a:t>
            </a:r>
            <a:r>
              <a:rPr lang="en-US" b="1" dirty="0"/>
              <a:t> --check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Asynchronous Actions and Polling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556792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While using </a:t>
            </a:r>
            <a:r>
              <a:rPr lang="en-US" sz="2000" dirty="0" err="1"/>
              <a:t>Ansible</a:t>
            </a:r>
            <a:r>
              <a:rPr lang="en-US" sz="2000" dirty="0"/>
              <a:t> against multiple machines, the operations may run longer than </a:t>
            </a:r>
            <a:r>
              <a:rPr lang="en-US" sz="2000" dirty="0" smtClean="0"/>
              <a:t>SSH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While </a:t>
            </a:r>
            <a:r>
              <a:rPr lang="en-US" sz="2000" dirty="0"/>
              <a:t>one long task is running, another short task can be executed in asynchronous </a:t>
            </a:r>
            <a:r>
              <a:rPr lang="en-US" sz="2000" dirty="0" smtClean="0"/>
              <a:t>mode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Specify the maximum runtime to timeout &amp; how frequently to poll for </a:t>
            </a:r>
            <a:r>
              <a:rPr lang="en-US" sz="2000" dirty="0" smtClean="0"/>
              <a:t>status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async</a:t>
            </a:r>
            <a:r>
              <a:rPr lang="en-US" sz="2000" dirty="0"/>
              <a:t>: &lt;seconds to timeout the task</a:t>
            </a:r>
            <a:r>
              <a:rPr lang="en-US" sz="2000" dirty="0" smtClean="0"/>
              <a:t>&gt;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poll: &lt;seconds to poll for the status of the task&gt;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Running tasks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Apache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300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poll: 3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notify: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04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90364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infrastructure refers to the </a:t>
            </a:r>
            <a:r>
              <a:rPr lang="en-US" dirty="0" smtClean="0"/>
              <a:t>composite of :</a:t>
            </a:r>
          </a:p>
          <a:p>
            <a:pPr lvl="0"/>
            <a:r>
              <a:rPr lang="en-US" dirty="0" smtClean="0"/>
              <a:t>      </a:t>
            </a:r>
            <a:r>
              <a:rPr lang="en-US" sz="2800" dirty="0" smtClean="0"/>
              <a:t>Hardware </a:t>
            </a:r>
            <a:endParaRPr lang="en-US" sz="2800" dirty="0"/>
          </a:p>
          <a:p>
            <a:pPr lvl="0"/>
            <a:r>
              <a:rPr lang="en-US" sz="2800" dirty="0" smtClean="0"/>
              <a:t>              Software </a:t>
            </a:r>
            <a:endParaRPr lang="en-US" sz="2800" dirty="0"/>
          </a:p>
          <a:p>
            <a:pPr lvl="0"/>
            <a:r>
              <a:rPr lang="en-US" sz="2800" dirty="0"/>
              <a:t> </a:t>
            </a:r>
            <a:r>
              <a:rPr lang="en-US" sz="2800" dirty="0" smtClean="0"/>
              <a:t>                 Network</a:t>
            </a:r>
          </a:p>
          <a:p>
            <a:pPr lvl="0"/>
            <a:r>
              <a:rPr lang="en-US" sz="2800" dirty="0" smtClean="0"/>
              <a:t>	           People </a:t>
            </a:r>
          </a:p>
          <a:p>
            <a:pPr lvl="0"/>
            <a:r>
              <a:rPr lang="en-US" sz="2800" dirty="0" smtClean="0"/>
              <a:t>		Process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r>
              <a:rPr lang="en-US" u="sng" dirty="0" smtClean="0"/>
              <a:t>Pain points</a:t>
            </a:r>
            <a:r>
              <a:rPr lang="en-US" dirty="0" smtClean="0"/>
              <a:t>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user account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patch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backup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deploying applications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configure </a:t>
            </a:r>
            <a:r>
              <a:rPr lang="en-US" sz="2000" dirty="0" smtClean="0"/>
              <a:t>services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ocumenting steps</a:t>
            </a:r>
            <a:endParaRPr lang="en-US" sz="2000" dirty="0"/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dirty="0" smtClean="0"/>
              <a:t>underlying </a:t>
            </a:r>
            <a:r>
              <a:rPr lang="en-US" dirty="0"/>
              <a:t>problem is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servers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720080" cy="37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393576" cy="393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499120" cy="49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392836" cy="39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329456" cy="32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1853952" cy="1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Run Once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some cases there may be need to only run a task one time &amp; </a:t>
            </a:r>
            <a:r>
              <a:rPr lang="en-US" sz="2000" dirty="0" smtClean="0"/>
              <a:t>on </a:t>
            </a:r>
            <a:r>
              <a:rPr lang="en-US" sz="2000" dirty="0"/>
              <a:t>one host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</a:t>
            </a:r>
            <a:r>
              <a:rPr lang="en-US" sz="2000" dirty="0"/>
              <a:t>can achieved by configuring "</a:t>
            </a:r>
            <a:r>
              <a:rPr lang="en-US" sz="2000" dirty="0" err="1"/>
              <a:t>run_once</a:t>
            </a:r>
            <a:r>
              <a:rPr lang="en-US" sz="2000" dirty="0"/>
              <a:t>" on a task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</a:t>
            </a:r>
            <a:r>
              <a:rPr lang="en-US" sz="2000" dirty="0"/>
              <a:t>can be optionally paired with "</a:t>
            </a:r>
            <a:r>
              <a:rPr lang="en-US" sz="2000" dirty="0" err="1"/>
              <a:t>delegate_to</a:t>
            </a:r>
            <a:r>
              <a:rPr lang="en-US" sz="2000" dirty="0"/>
              <a:t>" to specify an individual host to execute </a:t>
            </a:r>
            <a:r>
              <a:rPr lang="en-US" sz="2000" dirty="0" smtClean="0"/>
              <a:t>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list the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ls -la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/var.log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run_once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delegate_to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anmuruga3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Often you’ll want to do many things in one task, such as create a lot of users, install a lot of packages, or repeat a polling step until a certain result is reached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add a list of users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user: name={{ item }} state=present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user3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Conditionals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Few tasks might be needed to execute only on specific </a:t>
            </a:r>
            <a:r>
              <a:rPr lang="en-US" sz="2000" dirty="0" smtClean="0"/>
              <a:t>scenario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When statement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S</a:t>
            </a:r>
            <a:r>
              <a:rPr lang="en-US" sz="2000" dirty="0" smtClean="0"/>
              <a:t>ometimes </a:t>
            </a:r>
            <a:r>
              <a:rPr lang="en-US" sz="2000" dirty="0"/>
              <a:t>you will want to skip a </a:t>
            </a:r>
            <a:r>
              <a:rPr lang="en-US" sz="2000" dirty="0" smtClean="0"/>
              <a:t>particular </a:t>
            </a:r>
            <a:r>
              <a:rPr lang="en-US" sz="2000" dirty="0"/>
              <a:t>step on a particular </a:t>
            </a:r>
            <a:r>
              <a:rPr lang="en-US" sz="2000" dirty="0" smtClean="0"/>
              <a:t>host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Example 1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apt-get -y install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yum -y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782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Example 2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{{ item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[ 0, 2, 4, 6, 8, 10 ]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item &gt;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Example </a:t>
            </a:r>
            <a:r>
              <a:rPr lang="en-US" sz="2000" b="1" dirty="0" smtClean="0">
                <a:solidFill>
                  <a:schemeClr val="accent2"/>
                </a:solidFill>
              </a:rPr>
              <a:t>3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epic: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echo “this is certainly epic !”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when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epic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- command: echo “this certainly isn’t epic!”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when: not epic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Example </a:t>
            </a:r>
            <a:r>
              <a:rPr lang="en-US" sz="2000" b="1" dirty="0" smtClean="0">
                <a:solidFill>
                  <a:schemeClr val="accent2"/>
                </a:solidFill>
              </a:rPr>
              <a:t>4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stat: path=/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thefile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get_md5=no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get_checksum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shell: touch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thefile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not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st.stat.exists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Error Handling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Sometimes </a:t>
            </a:r>
            <a:r>
              <a:rPr lang="en-US" sz="2000" dirty="0"/>
              <a:t>a command that returns different than 0 isn’t an error</a:t>
            </a:r>
            <a:r>
              <a:rPr lang="en-US" sz="2000" dirty="0" smtClean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Sometimes </a:t>
            </a:r>
            <a:r>
              <a:rPr lang="en-US" sz="2000" dirty="0"/>
              <a:t>a command might not always need to report that it ‘changed’ the remote system.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Example 1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- name:  This will not be considered as Failure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command: /bin/false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Fail task when the command error output prints FAILED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command: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/bin/example-command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register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6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Example 2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Fail task when the command error output prints FAILED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command: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/bin/example-command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- name: fail the play if the previous command did not succeed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fail: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="the command failed"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when: "'FAILED' in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command_result.stderr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dirty="0" smtClean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Fail task when both files are identical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raw: diff file1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file2   # checks the files in the home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dir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</a:rPr>
              <a:t>of the user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failed_when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0 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&gt;= 2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964488" cy="576064"/>
          </a:xfrm>
        </p:spPr>
        <p:txBody>
          <a:bodyPr/>
          <a:lstStyle/>
          <a:p>
            <a:r>
              <a:rPr lang="en-US" sz="3200" b="1" dirty="0" err="1" smtClean="0"/>
              <a:t>wait_for</a:t>
            </a:r>
            <a:r>
              <a:rPr lang="en-US" sz="3200" b="1" dirty="0" smtClean="0"/>
              <a:t> </a:t>
            </a:r>
            <a:r>
              <a:rPr lang="en-US" sz="3200" b="1" dirty="0"/>
              <a:t>- Waits for a condition before continuing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You can wait for a set amount of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Waiting </a:t>
            </a:r>
            <a:r>
              <a:rPr lang="en-US" sz="2000" dirty="0"/>
              <a:t>for a port to become available is useful for when services are not immediately available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Wait </a:t>
            </a:r>
            <a:r>
              <a:rPr lang="en-US" sz="2000" dirty="0"/>
              <a:t>for a regex match a string to be present in a file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/>
              <a:t>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wait for the service to start listening on port 80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port: 80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state: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Wait for </a:t>
            </a:r>
            <a:r>
              <a:rPr lang="en-US" sz="2000" dirty="0"/>
              <a:t>port 80 to become open for the host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While </a:t>
            </a:r>
            <a:r>
              <a:rPr lang="en-US" sz="2000" dirty="0"/>
              <a:t>executing the playbook </a:t>
            </a:r>
            <a:r>
              <a:rPr lang="en-US" sz="2000" dirty="0" err="1"/>
              <a:t>ansible</a:t>
            </a:r>
            <a:r>
              <a:rPr lang="en-US" sz="2000" dirty="0"/>
              <a:t> will be wait for http service to be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Once you </a:t>
            </a:r>
            <a:r>
              <a:rPr lang="en-US" sz="2000" dirty="0"/>
              <a:t>start the service </a:t>
            </a:r>
            <a:r>
              <a:rPr lang="en-US" sz="2000" dirty="0" err="1"/>
              <a:t>ansible</a:t>
            </a:r>
            <a:r>
              <a:rPr lang="en-US" sz="2000" dirty="0"/>
              <a:t> will proceed with its play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systemctl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4664"/>
            <a:ext cx="90364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wait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until the file is present before continuing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path: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/dummy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b="1" dirty="0" smtClean="0"/>
              <a:t>Tags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 </a:t>
            </a:r>
            <a:r>
              <a:rPr lang="en-US" sz="2000" dirty="0"/>
              <a:t>If you have a large playbook it may become useful to be able to run a specific part of the configuration without running the whole playbook.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Tag functionality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first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ADAM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/LOG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second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/LOG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b="1" dirty="0" smtClean="0"/>
              <a:t>Securing Certificates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Create a </a:t>
            </a:r>
            <a:r>
              <a:rPr lang="en-US" sz="2000" dirty="0" smtClean="0"/>
              <a:t>file through </a:t>
            </a:r>
            <a:r>
              <a:rPr lang="en-US" sz="2000" dirty="0" err="1" smtClean="0"/>
              <a:t>valut</a:t>
            </a:r>
            <a:r>
              <a:rPr lang="en-US" sz="2000" dirty="0" smtClean="0"/>
              <a:t> </a:t>
            </a:r>
            <a:r>
              <a:rPr lang="en-US" sz="2000" dirty="0"/>
              <a:t>to hold your secrets – </a:t>
            </a:r>
            <a:r>
              <a:rPr lang="en-US" sz="2000" dirty="0" err="1" smtClean="0"/>
              <a:t>secrets.yml</a:t>
            </a:r>
            <a:endParaRPr lang="en-US" sz="2000" dirty="0" smtClean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create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secrets.yml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Add </a:t>
            </a:r>
            <a:r>
              <a:rPr lang="en-US" sz="2000" dirty="0"/>
              <a:t>the certificate and private keys as variables: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ssl_certificate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|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-----BEGIN CERTIFICATE-----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...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-----END CERTIFICATE-----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ssl_private_key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|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-----BEGIN PRIVATE KEY-----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...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-----END PRIVATE KEY-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----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Make sure the vault is </a:t>
            </a:r>
            <a:r>
              <a:rPr lang="en-US" sz="2000" dirty="0" smtClean="0"/>
              <a:t>loaded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  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secrets.yml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Run the playbook using</a:t>
            </a:r>
            <a:r>
              <a:rPr lang="en-US" sz="2000" dirty="0"/>
              <a:t>  </a:t>
            </a:r>
            <a:r>
              <a:rPr lang="en-US" sz="2000" dirty="0" smtClean="0"/>
              <a:t>“--ask-vault-pass”</a:t>
            </a:r>
            <a:r>
              <a:rPr lang="en-US" sz="2000" dirty="0"/>
              <a:t> or </a:t>
            </a:r>
            <a:r>
              <a:rPr lang="en-US" sz="2000" dirty="0" smtClean="0"/>
              <a:t>“--</a:t>
            </a:r>
            <a:r>
              <a:rPr lang="en-US" sz="2000" dirty="0"/>
              <a:t>vault-password-file </a:t>
            </a:r>
            <a:r>
              <a:rPr lang="en-US" sz="2000" dirty="0" smtClean="0"/>
              <a:t>FILE”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/>
          <a:lstStyle/>
          <a:p>
            <a:r>
              <a:rPr lang="en-US" b="1" dirty="0"/>
              <a:t>What Is Configuration Management?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961996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Configuration </a:t>
            </a:r>
            <a:r>
              <a:rPr lang="en-US" dirty="0"/>
              <a:t>management (CM) refers to the process of systematically handling changes to a system in a way that it maintains integrity over </a:t>
            </a:r>
            <a:r>
              <a:rPr lang="en-US" dirty="0" smtClean="0"/>
              <a:t>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CM helps to implement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Policies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Procedures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Techniques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Tools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Why Configuration Management 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 	</a:t>
            </a:r>
            <a:r>
              <a:rPr lang="en-US" b="1" dirty="0" smtClean="0"/>
              <a:t>Increase Uptime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Improve Performance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Ensure Compliance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Prevent Errors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Reduces Cost</a:t>
            </a:r>
          </a:p>
          <a:p>
            <a:pPr lvl="1"/>
            <a:endParaRPr lang="en-US" b="1" dirty="0" smtClean="0"/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Vault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913" y="1225689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Ansible</a:t>
            </a:r>
            <a:r>
              <a:rPr lang="en-US" sz="2000" dirty="0" smtClean="0"/>
              <a:t> allows </a:t>
            </a:r>
            <a:r>
              <a:rPr lang="en-US" sz="2000" dirty="0"/>
              <a:t>keeping sensitive data such as passwords or keys in encrypted files, rather than as plaintext in your </a:t>
            </a:r>
            <a:r>
              <a:rPr lang="en-US" sz="2000" dirty="0" smtClean="0"/>
              <a:t>playbooks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Creating </a:t>
            </a:r>
            <a:r>
              <a:rPr lang="en-US" sz="2000" b="1" dirty="0"/>
              <a:t>a new Encrypted Files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create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Edit </a:t>
            </a:r>
            <a:r>
              <a:rPr lang="en-US" sz="2000" b="1" dirty="0"/>
              <a:t>the Encrypted File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edit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Change </a:t>
            </a:r>
            <a:r>
              <a:rPr lang="en-US" sz="2000" b="1" dirty="0"/>
              <a:t>the password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rekey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Uncrypt</a:t>
            </a:r>
            <a:r>
              <a:rPr lang="en-US" sz="2000" b="1" dirty="0" smtClean="0"/>
              <a:t> </a:t>
            </a:r>
            <a:r>
              <a:rPr lang="en-US" sz="2000" b="1" dirty="0"/>
              <a:t>the file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decrypt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Encrypt </a:t>
            </a:r>
            <a:r>
              <a:rPr lang="en-US" sz="2000" b="1" dirty="0"/>
              <a:t>an existing file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encrypt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04056"/>
          </a:xfrm>
        </p:spPr>
        <p:txBody>
          <a:bodyPr/>
          <a:lstStyle/>
          <a:p>
            <a:r>
              <a:rPr lang="en-US" b="1" dirty="0"/>
              <a:t>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Common tasks can be put in a file &amp; can be included anywhere in the playbook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Create </a:t>
            </a:r>
            <a:r>
              <a:rPr lang="en-US" sz="2000" b="1" dirty="0" err="1"/>
              <a:t>includestat.yml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yum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state=latest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</a:t>
            </a:r>
            <a:r>
              <a:rPr lang="en-US" sz="2000" b="1" dirty="0" smtClean="0"/>
              <a:t>reate </a:t>
            </a:r>
            <a:r>
              <a:rPr lang="en-US" sz="2000" b="1" dirty="0"/>
              <a:t>a new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Include Task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include: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includestat.yml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verify the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is 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raw: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yum list installed |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/result.log</a:t>
            </a:r>
          </a:p>
        </p:txBody>
      </p:sp>
    </p:spTree>
    <p:extLst>
      <p:ext uri="{BB962C8B-B14F-4D97-AF65-F5344CB8AC3E}">
        <p14:creationId xmlns:p14="http://schemas.microsoft.com/office/powerpoint/2010/main" val="32673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Adding more &amp; more functionality to the playbooks will make it difficult to maintain in a single file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We can organize playbooks into a directory structure called roles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is already possible by ‘include’ directives however Roles are automation around 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Creating Role Framework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Master.yml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roles/&lt;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rolename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&gt;/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tasks/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handlers/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default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meta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Task Order - Pre &amp; Post Tasks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In </a:t>
            </a:r>
            <a:r>
              <a:rPr lang="en-US" sz="2000" b="1" dirty="0"/>
              <a:t>Master playbook Roles will always run first, regardless of where the tasks appear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Set </a:t>
            </a:r>
            <a:r>
              <a:rPr lang="en-US" sz="2000" b="1" dirty="0"/>
              <a:t>tasks to </a:t>
            </a:r>
            <a:r>
              <a:rPr lang="en-US" sz="2000" b="1" dirty="0" smtClean="0"/>
              <a:t>run </a:t>
            </a:r>
            <a:r>
              <a:rPr lang="en-US" sz="2000" b="1" dirty="0"/>
              <a:t>before </a:t>
            </a:r>
            <a:r>
              <a:rPr lang="en-US" sz="2000" b="1" dirty="0" smtClean="0"/>
              <a:t>or </a:t>
            </a:r>
            <a:r>
              <a:rPr lang="en-US" sz="2000" b="1" dirty="0"/>
              <a:t>after the Roles using </a:t>
            </a:r>
            <a:r>
              <a:rPr lang="en-US" sz="2000" b="1" dirty="0" err="1"/>
              <a:t>pre_tasks</a:t>
            </a:r>
            <a:r>
              <a:rPr lang="en-US" sz="2000" b="1" dirty="0"/>
              <a:t> &amp; </a:t>
            </a:r>
            <a:r>
              <a:rPr lang="en-US" sz="2000" b="1" dirty="0" err="1" smtClean="0"/>
              <a:t>post_tasks</a:t>
            </a:r>
            <a:endParaRPr lang="en-US" sz="2000" b="1" dirty="0" smtClean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</a:t>
            </a:r>
            <a:r>
              <a:rPr lang="en-US" sz="2000" b="1" dirty="0" err="1" smtClean="0"/>
              <a:t>master.yml</a:t>
            </a:r>
            <a:endParaRPr lang="en-US" sz="2000" b="1" dirty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roles: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   - webservers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post_tasks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End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/roleend.log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Conditional Execution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Just like master playbook we can set conditional execution on the roles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roles/&lt;</a:t>
            </a:r>
            <a:r>
              <a:rPr lang="en-US" sz="2000" b="1" dirty="0" err="1" smtClean="0"/>
              <a:t>rolename</a:t>
            </a:r>
            <a:r>
              <a:rPr lang="en-US" sz="2000" b="1" dirty="0" smtClean="0"/>
              <a:t>&gt;/tasks/</a:t>
            </a:r>
            <a:r>
              <a:rPr lang="en-US" sz="2000" b="1" dirty="0" err="1" smtClean="0"/>
              <a:t>main.yml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 yes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 Roles - Variable Substitution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Create roles/&lt;</a:t>
            </a:r>
            <a:r>
              <a:rPr lang="en-US" sz="2000" b="1" dirty="0" err="1" smtClean="0"/>
              <a:t>rolename</a:t>
            </a:r>
            <a:r>
              <a:rPr lang="en-US" sz="2000" b="1" dirty="0" smtClean="0"/>
              <a:t>&gt;/</a:t>
            </a:r>
            <a:r>
              <a:rPr lang="en-US" sz="2000" b="1" dirty="0" err="1" smtClean="0"/>
              <a:t>vars</a:t>
            </a:r>
            <a:r>
              <a:rPr lang="en-US" sz="2000" b="1" dirty="0" smtClean="0"/>
              <a:t> </a:t>
            </a:r>
            <a:r>
              <a:rPr lang="en-US" sz="2000" b="1" dirty="0" err="1"/>
              <a:t>dir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apache2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/>
              <a:t>roles</a:t>
            </a:r>
            <a:r>
              <a:rPr lang="en-US" sz="2000" b="1" dirty="0" smtClean="0"/>
              <a:t>/&lt;</a:t>
            </a:r>
            <a:r>
              <a:rPr lang="en-US" sz="2000" b="1" dirty="0" err="1" smtClean="0"/>
              <a:t>rolename</a:t>
            </a:r>
            <a:r>
              <a:rPr lang="en-US" sz="2000" b="1" dirty="0" smtClean="0"/>
              <a:t>&gt;/tasks/</a:t>
            </a:r>
            <a:r>
              <a:rPr lang="en-US" sz="2000" b="1" dirty="0" err="1" smtClean="0"/>
              <a:t>main.yml</a:t>
            </a:r>
            <a:endParaRPr lang="en-US" sz="2000" b="1" dirty="0" smtClean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</p:txBody>
      </p:sp>
    </p:spTree>
    <p:extLst>
      <p:ext uri="{BB962C8B-B14F-4D97-AF65-F5344CB8AC3E}">
        <p14:creationId xmlns:p14="http://schemas.microsoft.com/office/powerpoint/2010/main" val="33438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Handlers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Create </a:t>
            </a:r>
            <a:r>
              <a:rPr lang="en-US" sz="2000" b="1" dirty="0"/>
              <a:t>roles/webserver/handlers </a:t>
            </a:r>
            <a:r>
              <a:rPr lang="en-US" sz="2000" b="1" dirty="0" err="1" smtClean="0"/>
              <a:t>dir</a:t>
            </a: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state=restarted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state=restarted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smtClean="0"/>
              <a:t>roles/webserver/tasks/</a:t>
            </a:r>
            <a:r>
              <a:rPr lang="en-US" sz="2000" b="1" dirty="0" err="1" smtClean="0"/>
              <a:t>main.yml</a:t>
            </a:r>
            <a:endParaRPr lang="en-US" sz="2000" b="1" dirty="0" smtClean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Apache2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87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Configuring Alternate Roles Paths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Default path for Roles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/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/playbooks/roles:/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/roles:&lt;PWD&gt;</a:t>
            </a:r>
          </a:p>
          <a:p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We </a:t>
            </a:r>
            <a:r>
              <a:rPr lang="en-US" sz="2000" dirty="0"/>
              <a:t>can alternatively keep the master playbook in a different location &amp; specify the Role path in </a:t>
            </a:r>
            <a:r>
              <a:rPr lang="en-US" sz="2000" dirty="0" err="1" smtClean="0"/>
              <a:t>ansible.cfg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 </a:t>
            </a:r>
            <a:r>
              <a:rPr lang="en-US" sz="2000" dirty="0"/>
              <a:t>the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ansible</a:t>
            </a:r>
            <a:r>
              <a:rPr lang="en-US" sz="2000" dirty="0"/>
              <a:t>/</a:t>
            </a:r>
            <a:r>
              <a:rPr lang="en-US" sz="2000" dirty="0" err="1"/>
              <a:t>ansible.cfg</a:t>
            </a:r>
            <a:r>
              <a:rPr lang="en-US" sz="2000" dirty="0"/>
              <a:t>, uncomment </a:t>
            </a:r>
            <a:r>
              <a:rPr lang="en-US" sz="2000" dirty="0" err="1"/>
              <a:t>roles_path</a:t>
            </a:r>
            <a:r>
              <a:rPr lang="en-US" sz="2000" dirty="0"/>
              <a:t> &amp; add the roles </a:t>
            </a:r>
            <a:r>
              <a:rPr lang="en-US" sz="2000" dirty="0" err="1"/>
              <a:t>dir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roles_path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</a:t>
            </a:r>
          </a:p>
        </p:txBody>
      </p:sp>
    </p:spTree>
    <p:extLst>
      <p:ext uri="{BB962C8B-B14F-4D97-AF65-F5344CB8AC3E}">
        <p14:creationId xmlns:p14="http://schemas.microsoft.com/office/powerpoint/2010/main" val="11163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Conditional 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When we have multiple roles &amp; choose a specific role based on a condition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 smtClean="0"/>
              <a:t>mkdir</a:t>
            </a:r>
            <a:r>
              <a:rPr lang="en-US" sz="2000" b="1" dirty="0" smtClean="0"/>
              <a:t> </a:t>
            </a:r>
            <a:r>
              <a:rPr lang="en-US" sz="2000" b="1" dirty="0" err="1"/>
              <a:t>redhatwebservers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 smtClean="0"/>
              <a:t>mkdir</a:t>
            </a:r>
            <a:r>
              <a:rPr lang="en-US" sz="2000" b="1" dirty="0" smtClean="0"/>
              <a:t> </a:t>
            </a:r>
            <a:r>
              <a:rPr lang="en-US" sz="2000" b="1" dirty="0" err="1"/>
              <a:t>debianwebservers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 err="1" smtClean="0"/>
              <a:t>master.yml</a:t>
            </a: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roles: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1567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466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AWS_ACCESS_KEY_ID </a:t>
            </a:r>
            <a:r>
              <a:rPr lang="en-US" b="1" dirty="0"/>
              <a:t>&amp; AWS_SECRET_ACCESS_KEY 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Generate Access key: 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Open the AWS Console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your username in the top right and select "My Security Credentials"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Users in the sidebar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your username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the Security Credentials tab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Create Access Key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Show User Security </a:t>
            </a:r>
            <a:r>
              <a:rPr lang="en-US" sz="2000" b="1" dirty="0" smtClean="0"/>
              <a:t>Credentials</a:t>
            </a:r>
          </a:p>
          <a:p>
            <a:endParaRPr lang="en-US" sz="2000" b="1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Create ~/.</a:t>
            </a:r>
            <a:r>
              <a:rPr lang="en-US" b="1" dirty="0" err="1" smtClean="0"/>
              <a:t>boto</a:t>
            </a:r>
            <a:r>
              <a:rPr lang="en-US" b="1" dirty="0" smtClean="0"/>
              <a:t> &amp; put the values obtained from the above steps: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Credentials]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aws_access_key_id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your_access_key_here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aws_secret_access_key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your_secret_key_here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Copy the </a:t>
            </a:r>
            <a:r>
              <a:rPr lang="en-US" b="1" dirty="0" err="1" smtClean="0"/>
              <a:t>keypair.pem</a:t>
            </a:r>
            <a:r>
              <a:rPr lang="en-US" b="1" dirty="0" smtClean="0"/>
              <a:t> file to the </a:t>
            </a:r>
            <a:r>
              <a:rPr lang="en-US" b="1" dirty="0" err="1" smtClean="0"/>
              <a:t>Ansible</a:t>
            </a:r>
            <a:r>
              <a:rPr lang="en-US" b="1" dirty="0" smtClean="0"/>
              <a:t> Master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76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 err="1" smtClean="0"/>
              <a:t>Ansible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is an automation engine that automates software provisioning, configuration management, and application </a:t>
            </a:r>
            <a:r>
              <a:rPr lang="en-US" dirty="0" smtClean="0"/>
              <a:t>deployment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Manages infrastructure </a:t>
            </a:r>
            <a:r>
              <a:rPr lang="en-US" dirty="0"/>
              <a:t>whether it is on-premises or in the </a:t>
            </a:r>
            <a:r>
              <a:rPr lang="en-US" dirty="0" smtClean="0"/>
              <a:t>cloud.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It turns your infrastructure as code </a:t>
            </a:r>
            <a:r>
              <a:rPr lang="en-US" dirty="0" err="1" smtClean="0"/>
              <a:t>i.e</a:t>
            </a:r>
            <a:r>
              <a:rPr lang="en-US" dirty="0" smtClean="0"/>
              <a:t>  </a:t>
            </a:r>
            <a:r>
              <a:rPr lang="en-US" dirty="0"/>
              <a:t>your computing environment has some of the same attributes as your application: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</a:t>
            </a:r>
            <a:r>
              <a:rPr lang="en-US" sz="2000" dirty="0" err="1"/>
              <a:t>versionable</a:t>
            </a:r>
            <a:r>
              <a:rPr lang="en-US" sz="2000" dirty="0"/>
              <a:t>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repeatable.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testable. </a:t>
            </a:r>
            <a:endParaRPr lang="en-US" sz="2000" dirty="0" smtClean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You </a:t>
            </a:r>
            <a:r>
              <a:rPr lang="en-US" dirty="0"/>
              <a:t>only need to tell </a:t>
            </a:r>
            <a:r>
              <a:rPr lang="en-US" dirty="0" smtClean="0"/>
              <a:t>what </a:t>
            </a:r>
            <a:r>
              <a:rPr lang="en-US" dirty="0"/>
              <a:t>the desired configuration should be, not how to achieve 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Creating EC2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Instances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 AWS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localhost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become: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become_user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local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python-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library  # prerequisite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pip: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Create AWS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Instances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ec2: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key_name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wezva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instance_type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"t2.micro"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image: "ami-c58c1dd3"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wait: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region: "us-east-1"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576064"/>
          </a:xfrm>
        </p:spPr>
        <p:txBody>
          <a:bodyPr/>
          <a:lstStyle/>
          <a:p>
            <a:r>
              <a:rPr lang="en-US" sz="3200" b="1" dirty="0" smtClean="0"/>
              <a:t>Creating EC2 Instances in AWS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02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9036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Creating EC2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Instances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 AWS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localhost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become: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become_user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local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python-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library  # prerequisite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pip: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name=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boto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s3_bucket: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name: mys3bucket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region: "us-east-1 "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state: present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----------------------------------------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- s3_bucket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name: mys3bucket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state: absent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force: yes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576064"/>
          </a:xfrm>
        </p:spPr>
        <p:txBody>
          <a:bodyPr/>
          <a:lstStyle/>
          <a:p>
            <a:r>
              <a:rPr lang="en-US" sz="3200" b="1" dirty="0" smtClean="0"/>
              <a:t>Creating/Deleting S3 Buckets in AWS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48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3040" y="1866921"/>
            <a:ext cx="9036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576064"/>
          </a:xfrm>
        </p:spPr>
        <p:txBody>
          <a:bodyPr/>
          <a:lstStyle/>
          <a:p>
            <a:r>
              <a:rPr lang="en-US" sz="3200" b="1" dirty="0" smtClean="0"/>
              <a:t>Authentication Options</a:t>
            </a:r>
            <a:endParaRPr lang="en-US" sz="3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04647"/>
              </p:ext>
            </p:extLst>
          </p:nvPr>
        </p:nvGraphicFramePr>
        <p:xfrm>
          <a:off x="457200" y="1894840"/>
          <a:ext cx="7787210" cy="3013310"/>
        </p:xfrm>
        <a:graphic>
          <a:graphicData uri="http://schemas.openxmlformats.org/drawingml/2006/table">
            <a:tbl>
              <a:tblPr/>
              <a:tblGrid>
                <a:gridCol w="1557442">
                  <a:extLst>
                    <a:ext uri="{9D8B030D-6E8A-4147-A177-3AD203B41FA5}">
                      <a16:colId xmlns:a16="http://schemas.microsoft.com/office/drawing/2014/main" val="4219137454"/>
                    </a:ext>
                  </a:extLst>
                </a:gridCol>
                <a:gridCol w="1557442">
                  <a:extLst>
                    <a:ext uri="{9D8B030D-6E8A-4147-A177-3AD203B41FA5}">
                      <a16:colId xmlns:a16="http://schemas.microsoft.com/office/drawing/2014/main" val="890111045"/>
                    </a:ext>
                  </a:extLst>
                </a:gridCol>
                <a:gridCol w="1557442">
                  <a:extLst>
                    <a:ext uri="{9D8B030D-6E8A-4147-A177-3AD203B41FA5}">
                      <a16:colId xmlns:a16="http://schemas.microsoft.com/office/drawing/2014/main" val="2845445846"/>
                    </a:ext>
                  </a:extLst>
                </a:gridCol>
                <a:gridCol w="1557442">
                  <a:extLst>
                    <a:ext uri="{9D8B030D-6E8A-4147-A177-3AD203B41FA5}">
                      <a16:colId xmlns:a16="http://schemas.microsoft.com/office/drawing/2014/main" val="2870035359"/>
                    </a:ext>
                  </a:extLst>
                </a:gridCol>
                <a:gridCol w="1557442">
                  <a:extLst>
                    <a:ext uri="{9D8B030D-6E8A-4147-A177-3AD203B41FA5}">
                      <a16:colId xmlns:a16="http://schemas.microsoft.com/office/drawing/2014/main" val="1883400282"/>
                    </a:ext>
                  </a:extLst>
                </a:gridCol>
              </a:tblGrid>
              <a:tr h="814080">
                <a:tc>
                  <a:txBody>
                    <a:bodyPr/>
                    <a:lstStyle/>
                    <a:p>
                      <a:r>
                        <a:rPr lang="en-US" sz="1800" dirty="0"/>
                        <a:t>Option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Active Directory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Credential Delegation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 Encryption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1008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 dirty="0"/>
                        <a:t>Basic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250861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/>
                        <a:t>Certificate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53924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/>
                        <a:t>Kerberos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19204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/>
                        <a:t>NTLM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03666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CredSSP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0533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820283"/>
            <a:ext cx="8507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authentication type may be set on inventory hosts or groups with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ansible_winrm_transport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variable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86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84983"/>
            <a:ext cx="1512168" cy="15121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4784"/>
            <a:ext cx="2520280" cy="18272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1512168" cy="15121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1561700" cy="14914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620688"/>
            <a:ext cx="3076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492896"/>
            <a:ext cx="2894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>
                    <a:lumMod val="50000"/>
                  </a:schemeClr>
                </a:solidFill>
                <a:effectLst/>
              </a:rPr>
              <a:t>Feedback</a:t>
            </a:r>
            <a:endParaRPr lang="en-US" sz="5400" b="1" cap="none" spc="0" dirty="0">
              <a:ln/>
              <a:solidFill>
                <a:schemeClr val="accent3">
                  <a:lumMod val="50000"/>
                </a:schemeClr>
              </a:solidFill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1520" y="5301208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93965" y="5301208"/>
            <a:ext cx="7226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hlinkClick r:id="rId6"/>
              </a:rPr>
              <a:t>www.wezva.com</a:t>
            </a:r>
            <a:endParaRPr lang="en-US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hlinkClick r:id="rId7"/>
              </a:rPr>
              <a:t>mailme@wezva.com</a:t>
            </a:r>
            <a:endParaRPr lang="en-US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+91-9739110917 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 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6216" y="620688"/>
            <a:ext cx="2419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B64A38"/>
                </a:solidFill>
                <a:effectLst/>
              </a:rPr>
              <a:t>Queries</a:t>
            </a:r>
            <a:endParaRPr lang="en-US" sz="5400" b="1" cap="none" spc="0" dirty="0">
              <a:ln/>
              <a:solidFill>
                <a:srgbClr val="B64A38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https://www.linkedin.com/in/wezva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err="1" smtClean="0"/>
              <a:t>Ansible</a:t>
            </a:r>
            <a:r>
              <a:rPr lang="en-US" b="1" dirty="0" smtClean="0"/>
              <a:t> Works …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443711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Writes code that describes the state of a Server</a:t>
            </a:r>
            <a:endParaRPr lang="en-US" sz="1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157192"/>
            <a:ext cx="699937" cy="699098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 rot="5400000" flipH="1" flipV="1">
            <a:off x="1943711" y="4041068"/>
            <a:ext cx="1728192" cy="1368152"/>
          </a:xfrm>
          <a:prstGeom prst="bentArrow">
            <a:avLst>
              <a:gd name="adj1" fmla="val 6700"/>
              <a:gd name="adj2" fmla="val 1157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4788024" y="5301208"/>
            <a:ext cx="1368152" cy="432048"/>
          </a:xfrm>
          <a:prstGeom prst="leftArrow">
            <a:avLst>
              <a:gd name="adj1" fmla="val 20045"/>
              <a:gd name="adj2" fmla="val 66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1088418" cy="8003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47864" y="23488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Node’s state </a:t>
            </a:r>
          </a:p>
          <a:p>
            <a:r>
              <a:rPr lang="en-US" sz="1800" b="1" dirty="0" smtClean="0"/>
              <a:t>is updated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567716"/>
            <a:ext cx="1224136" cy="1011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85184"/>
            <a:ext cx="720080" cy="72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2376264" cy="25206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07904" y="5949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YAML</a:t>
            </a:r>
            <a:endParaRPr lang="en-US" sz="1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39752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SSH</a:t>
            </a:r>
            <a:endParaRPr lang="en-US" sz="1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464840" cy="4648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5536" y="285293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Gather the</a:t>
            </a:r>
          </a:p>
          <a:p>
            <a:r>
              <a:rPr lang="en-US" sz="1800" b="1" dirty="0" smtClean="0"/>
              <a:t>Facts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058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23" grpId="0"/>
      <p:bldP spid="24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Ansible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tools in the market can be really complicated ..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huge overhead of I</a:t>
            </a:r>
            <a:r>
              <a:rPr lang="en-US" dirty="0" smtClean="0"/>
              <a:t>nfrastructure 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complicated </a:t>
            </a:r>
            <a:r>
              <a:rPr lang="en-US" dirty="0" smtClean="0"/>
              <a:t>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Pull </a:t>
            </a:r>
            <a:r>
              <a:rPr lang="en-US" dirty="0" smtClean="0"/>
              <a:t>mechanism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Lot of learning required</a:t>
            </a:r>
          </a:p>
          <a:p>
            <a:endParaRPr lang="en-US" dirty="0"/>
          </a:p>
          <a:p>
            <a:r>
              <a:rPr lang="en-US" dirty="0" smtClean="0"/>
              <a:t>Pros of </a:t>
            </a:r>
            <a:r>
              <a:rPr lang="en-US" dirty="0" err="1" smtClean="0"/>
              <a:t>Ansible</a:t>
            </a:r>
            <a:r>
              <a:rPr lang="en-US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Agentless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err="1"/>
              <a:t>ssh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Uses </a:t>
            </a:r>
            <a:r>
              <a:rPr lang="en-US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Push </a:t>
            </a:r>
            <a:r>
              <a:rPr lang="en-US" dirty="0"/>
              <a:t>mechanism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8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92080" y="0"/>
            <a:ext cx="8229600" cy="836712"/>
          </a:xfrm>
        </p:spPr>
        <p:txBody>
          <a:bodyPr/>
          <a:lstStyle/>
          <a:p>
            <a:r>
              <a:rPr lang="en-US" sz="2800" b="1" dirty="0" err="1" smtClean="0"/>
              <a:t>Ansible</a:t>
            </a:r>
            <a:r>
              <a:rPr lang="en-US" sz="2800" b="1" dirty="0"/>
              <a:t> </a:t>
            </a:r>
            <a:r>
              <a:rPr lang="en-US" sz="2800" b="1" dirty="0" smtClean="0"/>
              <a:t>vs Chef/Puppet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91440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Workflow </a:t>
            </a:r>
            <a:r>
              <a:rPr lang="en-US" b="1" dirty="0" smtClean="0"/>
              <a:t>management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With </a:t>
            </a:r>
            <a:r>
              <a:rPr lang="en-US" sz="2000" dirty="0" err="1"/>
              <a:t>Ansible</a:t>
            </a:r>
            <a:r>
              <a:rPr lang="en-US" sz="2000" dirty="0"/>
              <a:t>, what you see on disk is what you’re deploying. Everything is in source control. You can hotfix one branch, merge it back to </a:t>
            </a:r>
            <a:r>
              <a:rPr lang="en-US" sz="2000" dirty="0" smtClean="0"/>
              <a:t>develop</a:t>
            </a:r>
            <a:endParaRPr lang="en-US" sz="2000" b="1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Dependency </a:t>
            </a:r>
            <a:r>
              <a:rPr lang="en-US" b="1" dirty="0" smtClean="0"/>
              <a:t>management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Ansible</a:t>
            </a:r>
            <a:r>
              <a:rPr lang="en-US" sz="2000" dirty="0"/>
              <a:t> doesn’t have the </a:t>
            </a:r>
            <a:r>
              <a:rPr lang="en-US" sz="2000" dirty="0" smtClean="0"/>
              <a:t>dependencies </a:t>
            </a:r>
            <a:r>
              <a:rPr lang="en-US" sz="2000" dirty="0"/>
              <a:t>of dependencies in community cookbooks that Chef has </a:t>
            </a:r>
            <a:r>
              <a:rPr lang="en-US" sz="2000" dirty="0" smtClean="0"/>
              <a:t>something </a:t>
            </a:r>
            <a:r>
              <a:rPr lang="en-US" sz="2000" dirty="0"/>
              <a:t>like </a:t>
            </a:r>
            <a:r>
              <a:rPr lang="en-US" sz="2000" dirty="0" err="1"/>
              <a:t>Berkshelf</a:t>
            </a:r>
            <a:r>
              <a:rPr lang="en-US" sz="2000" dirty="0"/>
              <a:t> 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Maintenance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No need for hosted server or periodic server-client upgrade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Speed – Development/Deployment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Having </a:t>
            </a:r>
            <a:r>
              <a:rPr lang="en-US" sz="2000" dirty="0"/>
              <a:t>an agent is going to be a faster startup connection than </a:t>
            </a:r>
            <a:r>
              <a:rPr lang="en-US" sz="2000" dirty="0" smtClean="0"/>
              <a:t>SSH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Roughly it take 25MB per fork (</a:t>
            </a:r>
            <a:r>
              <a:rPr lang="en-US" sz="2000" dirty="0" err="1"/>
              <a:t>ssh</a:t>
            </a:r>
            <a:r>
              <a:rPr lang="en-US" sz="2000" dirty="0"/>
              <a:t> takes 2mb &amp; python 20mb),add more memory as </a:t>
            </a:r>
            <a:r>
              <a:rPr lang="en-US" sz="2000" dirty="0" smtClean="0"/>
              <a:t>needed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Host that fails in an </a:t>
            </a:r>
            <a:r>
              <a:rPr lang="en-US" sz="2000" dirty="0" err="1"/>
              <a:t>ansible</a:t>
            </a:r>
            <a:r>
              <a:rPr lang="en-US" sz="2000" dirty="0"/>
              <a:t>-playbook will be listed in </a:t>
            </a:r>
            <a:r>
              <a:rPr lang="en-US" sz="2000" dirty="0" err="1" smtClean="0"/>
              <a:t>failed_playbook.retry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Fact </a:t>
            </a:r>
            <a:r>
              <a:rPr lang="en-US" b="1" dirty="0" smtClean="0"/>
              <a:t>caching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Y</a:t>
            </a:r>
            <a:r>
              <a:rPr lang="en-US" sz="2000" dirty="0" smtClean="0"/>
              <a:t>ou </a:t>
            </a:r>
            <a:r>
              <a:rPr lang="en-US" sz="2000" dirty="0"/>
              <a:t>can start caching the facts in </a:t>
            </a:r>
            <a:r>
              <a:rPr lang="en-US" sz="2000" dirty="0" err="1" smtClean="0"/>
              <a:t>redis</a:t>
            </a:r>
            <a:endParaRPr lang="en-US" sz="2000" b="1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Tags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Choose which task to run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Scalability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No </a:t>
            </a:r>
            <a:r>
              <a:rPr lang="en-US" sz="2000" dirty="0"/>
              <a:t>maintenance cost of </a:t>
            </a:r>
            <a:r>
              <a:rPr lang="en-US" sz="2000" dirty="0" smtClean="0"/>
              <a:t>upgrading agents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 smtClean="0"/>
              <a:t>Ansible</a:t>
            </a:r>
            <a:r>
              <a:rPr lang="en-US" sz="2000" dirty="0" smtClean="0"/>
              <a:t> Tower or your own centralized server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7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4815</Words>
  <Application>Microsoft Office PowerPoint</Application>
  <PresentationFormat>On-screen Show (4:3)</PresentationFormat>
  <Paragraphs>991</Paragraphs>
  <Slides>63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What Is Configuration Management? </vt:lpstr>
      <vt:lpstr>What is Ansible? </vt:lpstr>
      <vt:lpstr>How Ansible Works … </vt:lpstr>
      <vt:lpstr>Why Ansible? </vt:lpstr>
      <vt:lpstr>Ansible vs Chef/Puppet </vt:lpstr>
      <vt:lpstr>Ansible Configuration file</vt:lpstr>
      <vt:lpstr>Setup Ansible on AWS(Amazon Linux AMI) </vt:lpstr>
      <vt:lpstr>Setup Ansible on AWS(Ubuntu Server 16.04 LTS) </vt:lpstr>
      <vt:lpstr>Setup Ansible on CentOS </vt:lpstr>
      <vt:lpstr>Test Environment Setup</vt:lpstr>
      <vt:lpstr>Ansible Inventory</vt:lpstr>
      <vt:lpstr>Host Patterns</vt:lpstr>
      <vt:lpstr>Ansible Ad-Hoc Commands</vt:lpstr>
      <vt:lpstr>PowerPoint Presentation</vt:lpstr>
      <vt:lpstr>PowerPoint Presentation</vt:lpstr>
      <vt:lpstr>Gathering Facts (idempotence or convergence)</vt:lpstr>
      <vt:lpstr>Playbooks</vt:lpstr>
      <vt:lpstr>YAML(YAML Ain't Markup Language) Basics</vt:lpstr>
      <vt:lpstr>PowerPoint Presentation</vt:lpstr>
      <vt:lpstr>Our First Playbook</vt:lpstr>
      <vt:lpstr>Target Section</vt:lpstr>
      <vt:lpstr>Task Section</vt:lpstr>
      <vt:lpstr>Ansible Variables</vt:lpstr>
      <vt:lpstr>PowerPoint Presentation</vt:lpstr>
      <vt:lpstr>Global Variables</vt:lpstr>
      <vt:lpstr>PowerPoint Presentation</vt:lpstr>
      <vt:lpstr>Variables: Inclusion Types</vt:lpstr>
      <vt:lpstr>Variables: Inclusion Types</vt:lpstr>
      <vt:lpstr>PowerPoint Presentation</vt:lpstr>
      <vt:lpstr>Handler Section</vt:lpstr>
      <vt:lpstr>Outlining your playbook</vt:lpstr>
      <vt:lpstr>Creating a playbook from our outline</vt:lpstr>
      <vt:lpstr>Dry Run</vt:lpstr>
      <vt:lpstr>Asynchronous Actions and Polling</vt:lpstr>
      <vt:lpstr>PowerPoint Presentation</vt:lpstr>
      <vt:lpstr>Run Once</vt:lpstr>
      <vt:lpstr>Loops</vt:lpstr>
      <vt:lpstr>Conditionals  </vt:lpstr>
      <vt:lpstr> </vt:lpstr>
      <vt:lpstr>Error Handling </vt:lpstr>
      <vt:lpstr> </vt:lpstr>
      <vt:lpstr>wait_for - Waits for a condition before continuing</vt:lpstr>
      <vt:lpstr>PowerPoint Presentation</vt:lpstr>
      <vt:lpstr>Tags</vt:lpstr>
      <vt:lpstr>Securing Certificates </vt:lpstr>
      <vt:lpstr>Vault</vt:lpstr>
      <vt:lpstr>Include statements</vt:lpstr>
      <vt:lpstr>Roles</vt:lpstr>
      <vt:lpstr>Roles Task Order - Pre &amp; Post Tasks</vt:lpstr>
      <vt:lpstr>Roles - Conditional Execution</vt:lpstr>
      <vt:lpstr> Roles - Variable Substitution </vt:lpstr>
      <vt:lpstr>Roles - Handlers</vt:lpstr>
      <vt:lpstr>Roles - Configuring Alternate Roles Paths</vt:lpstr>
      <vt:lpstr>Roles - Conditional Include Statements</vt:lpstr>
      <vt:lpstr>PowerPoint Presentation</vt:lpstr>
      <vt:lpstr>Creating EC2 Instances in AWS</vt:lpstr>
      <vt:lpstr>Creating/Deleting S3 Buckets in AWS</vt:lpstr>
      <vt:lpstr>Authentication Options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2019-05-28T10:00:06Z</dcterms:modified>
</cp:coreProperties>
</file>