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rol Flow Statemetns" id="{9FDB3040-C104-1746-9BCE-FAD781016CD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6"/>
    <p:restoredTop sz="945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06CBEB-9209-C14E-BBCA-06DC7CBAAF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3982F3-CD93-2844-B760-4CA21CD72BD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CBEB-9209-C14E-BBCA-06DC7CBAAF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82F3-CD93-2844-B760-4CA21CD72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CBEB-9209-C14E-BBCA-06DC7CBAAF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82F3-CD93-2844-B760-4CA21CD72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CBEB-9209-C14E-BBCA-06DC7CBAAF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82F3-CD93-2844-B760-4CA21CD72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06CBEB-9209-C14E-BBCA-06DC7CBAAF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982F3-CD93-2844-B760-4CA21CD72B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CBEB-9209-C14E-BBCA-06DC7CBAAF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82F3-CD93-2844-B760-4CA21CD72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CBEB-9209-C14E-BBCA-06DC7CBAAF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82F3-CD93-2844-B760-4CA21CD72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CBEB-9209-C14E-BBCA-06DC7CBAAF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82F3-CD93-2844-B760-4CA21CD72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CBEB-9209-C14E-BBCA-06DC7CBAAF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82F3-CD93-2844-B760-4CA21CD72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06CBEB-9209-C14E-BBCA-06DC7CBAAF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982F3-CD93-2844-B760-4CA21CD72B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06CBEB-9209-C14E-BBCA-06DC7CBAAF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982F3-CD93-2844-B760-4CA21CD72B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506CBEB-9209-C14E-BBCA-06DC7CBAAF3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43982F3-CD93-2844-B760-4CA21CD72B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3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se/tutorial/collections/index.html" TargetMode="External"/><Relationship Id="rId3" Type="http://schemas.openxmlformats.org/officeDocument/2006/relationships/hyperlink" Target="https://docs.oracle.com/javase/tutorial/java/nutsandbolts/array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haracter.html" TargetMode="External"/><Relationship Id="rId4" Type="http://schemas.openxmlformats.org/officeDocument/2006/relationships/hyperlink" Target="https://docs.oracle.com/javase/8/docs/api/java/lang/Byte.html" TargetMode="External"/><Relationship Id="rId5" Type="http://schemas.openxmlformats.org/officeDocument/2006/relationships/hyperlink" Target="https://docs.oracle.com/javase/8/docs/api/java/lang/Short.html" TargetMode="External"/><Relationship Id="rId6" Type="http://schemas.openxmlformats.org/officeDocument/2006/relationships/hyperlink" Target="https://docs.oracle.com/javase/8/docs/api/java/lang/Integ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se/8/docs/api/java/lang/String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6686" y="1774373"/>
            <a:ext cx="9829800" cy="2824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Control flow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1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7457"/>
            <a:ext cx="9601200" cy="816429"/>
          </a:xfrm>
        </p:spPr>
        <p:txBody>
          <a:bodyPr/>
          <a:lstStyle/>
          <a:p>
            <a:r>
              <a:rPr lang="en-US" b="1" dirty="0"/>
              <a:t>do-while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3886"/>
            <a:ext cx="9601200" cy="1251857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dirty="0"/>
              <a:t>difference between </a:t>
            </a:r>
            <a:r>
              <a:rPr lang="en-US" dirty="0"/>
              <a:t>do-while</a:t>
            </a:r>
            <a:r>
              <a:rPr lang="en-US" dirty="0"/>
              <a:t> and </a:t>
            </a:r>
            <a:r>
              <a:rPr lang="en-US" dirty="0"/>
              <a:t>while</a:t>
            </a:r>
            <a:r>
              <a:rPr lang="en-US" dirty="0"/>
              <a:t> is that </a:t>
            </a:r>
            <a:r>
              <a:rPr lang="en-US" dirty="0"/>
              <a:t>do-while</a:t>
            </a:r>
            <a:r>
              <a:rPr lang="en-US" dirty="0"/>
              <a:t> evaluates its expression at the bottom of the loop instead of the top</a:t>
            </a:r>
            <a:r>
              <a:rPr lang="en-US"/>
              <a:t>. </a:t>
            </a:r>
            <a:endParaRPr lang="en-US" smtClean="0"/>
          </a:p>
          <a:p>
            <a:r>
              <a:rPr lang="en-US" dirty="0" smtClean="0"/>
              <a:t>Therefore</a:t>
            </a:r>
            <a:r>
              <a:rPr lang="en-US" dirty="0"/>
              <a:t>, the statements within the </a:t>
            </a:r>
            <a:r>
              <a:rPr lang="en-US" dirty="0"/>
              <a:t>do</a:t>
            </a:r>
            <a:r>
              <a:rPr lang="en-US" dirty="0"/>
              <a:t> block are always executed at least once,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24057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Syntax: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dirty="0">
              <a:solidFill>
                <a:srgbClr val="000000"/>
              </a:solidFill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do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statement(s)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 while (expression);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4266219"/>
            <a:ext cx="936171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class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DoWhileDemo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public static void main(String[]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count = 1;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do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("Count is: " + count);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count++;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 while (count &lt; 11);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32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7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b="1"/>
              <a:t>The </a:t>
            </a:r>
            <a:r>
              <a:rPr lang="en-US" b="1"/>
              <a:t>for </a:t>
            </a:r>
            <a:r>
              <a:rPr lang="en-US" b="1" smtClean="0"/>
              <a:t>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9444"/>
            <a:ext cx="9601200" cy="5328556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/>
              <a:t>for</a:t>
            </a:r>
            <a:r>
              <a:rPr lang="en-US" dirty="0"/>
              <a:t> statement provides a compact way to iterate over a range of values. </a:t>
            </a:r>
            <a:endParaRPr lang="en-US" dirty="0" smtClean="0"/>
          </a:p>
          <a:p>
            <a:r>
              <a:rPr lang="en-US" dirty="0"/>
              <a:t>Programmers often refer to it as the "for loop" because of the way in which it repeatedly loops until a particular condition is satisfied</a:t>
            </a:r>
            <a:r>
              <a:rPr lang="en-US" dirty="0" smtClean="0"/>
              <a:t>.</a:t>
            </a:r>
          </a:p>
          <a:p>
            <a:r>
              <a:rPr lang="en-US" dirty="0"/>
              <a:t>The general form of the </a:t>
            </a:r>
            <a:r>
              <a:rPr lang="en-US" dirty="0"/>
              <a:t>for</a:t>
            </a:r>
            <a:r>
              <a:rPr lang="en-US" dirty="0"/>
              <a:t> statement can be expressed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When using this version of the </a:t>
            </a:r>
            <a:r>
              <a:rPr lang="en-US" dirty="0"/>
              <a:t>for</a:t>
            </a:r>
            <a:r>
              <a:rPr lang="en-US" dirty="0"/>
              <a:t> statement, keep in mind that</a:t>
            </a:r>
            <a:r>
              <a:rPr lang="en-US" dirty="0" smtClean="0"/>
              <a:t>:</a:t>
            </a:r>
          </a:p>
          <a:p>
            <a:pPr lvl="1"/>
            <a:r>
              <a:rPr lang="en-US" i="0" dirty="0"/>
              <a:t>The </a:t>
            </a:r>
            <a:r>
              <a:rPr lang="en-US" dirty="0"/>
              <a:t>initialization</a:t>
            </a:r>
            <a:r>
              <a:rPr lang="en-US" i="0" dirty="0"/>
              <a:t> expression initializes the loop; it's executed once, as the loop </a:t>
            </a:r>
            <a:r>
              <a:rPr lang="en-US" i="0" dirty="0" smtClean="0"/>
              <a:t>begins.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 </a:t>
            </a:r>
            <a:r>
              <a:rPr lang="en-US" i="1" dirty="0"/>
              <a:t>termination</a:t>
            </a:r>
            <a:r>
              <a:rPr lang="en-US" dirty="0"/>
              <a:t> expression evaluates to false, the loop terminates</a:t>
            </a:r>
            <a:r>
              <a:rPr lang="en-US" dirty="0" smtClean="0"/>
              <a:t>.</a:t>
            </a:r>
          </a:p>
          <a:p>
            <a:pPr lvl="1"/>
            <a:r>
              <a:rPr lang="en-US" i="0" dirty="0"/>
              <a:t>The </a:t>
            </a:r>
            <a:r>
              <a:rPr lang="en-US" dirty="0"/>
              <a:t>increment</a:t>
            </a:r>
            <a:r>
              <a:rPr lang="en-US" i="0" dirty="0"/>
              <a:t> expression is invoked after each iteration through the loop; it is perfectly acceptable for this expression to increment </a:t>
            </a:r>
            <a:r>
              <a:rPr lang="en-US" dirty="0"/>
              <a:t>or</a:t>
            </a:r>
            <a:r>
              <a:rPr lang="en-US" i="0" dirty="0"/>
              <a:t> decrement a </a:t>
            </a:r>
            <a:r>
              <a:rPr lang="en-US" i="0" dirty="0" smtClean="0"/>
              <a:t>value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7915" y="32439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for (</a:t>
            </a:r>
            <a:r>
              <a:rPr lang="en-GB" i="1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initialization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; </a:t>
            </a:r>
            <a:r>
              <a:rPr lang="en-GB" i="1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termination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</a:t>
            </a:r>
            <a:r>
              <a:rPr lang="en-GB" i="1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increment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</a:t>
            </a:r>
            <a:r>
              <a:rPr lang="en-GB" i="1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statement(s)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4920346"/>
            <a:ext cx="9601200" cy="1632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9057" y="2181016"/>
            <a:ext cx="9144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class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ForDemo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public static void main(String[]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for(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=1;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&lt;11;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++){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("Count is: " +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32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7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422345"/>
            <a:ext cx="9753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// infinite loop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for ( ; ; )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// your code goes here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9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1534886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/>
              <a:t>for</a:t>
            </a:r>
            <a:r>
              <a:rPr lang="en-US" dirty="0"/>
              <a:t> statement also has another form designed for iteration through </a:t>
            </a:r>
            <a:r>
              <a:rPr lang="en-US" dirty="0">
                <a:hlinkClick r:id="rId2"/>
              </a:rPr>
              <a:t>Collections</a:t>
            </a:r>
            <a:r>
              <a:rPr lang="en-US" dirty="0"/>
              <a:t> and </a:t>
            </a:r>
            <a:r>
              <a:rPr lang="en-US" dirty="0" smtClean="0">
                <a:hlinkClick r:id="rId3"/>
              </a:rPr>
              <a:t>arrays</a:t>
            </a:r>
            <a:r>
              <a:rPr lang="en-US" dirty="0" smtClean="0"/>
              <a:t>.</a:t>
            </a:r>
          </a:p>
          <a:p>
            <a:r>
              <a:rPr lang="en-US" dirty="0"/>
              <a:t>This form is sometimes referred to as the </a:t>
            </a:r>
            <a:r>
              <a:rPr lang="en-US" i="1" dirty="0"/>
              <a:t>enhanced for</a:t>
            </a:r>
            <a:r>
              <a:rPr lang="en-US" dirty="0"/>
              <a:t> statement, and can be used to make your loops more compact and easy to read.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715" y="3373589"/>
            <a:ext cx="1001485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class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EnhancedForDemo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public static void main(String[]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[] numbers ={1,2,3,4,5,6,7,8,9,10};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for (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item : numbers)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("Count is: " + item);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32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1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b="1" dirty="0"/>
              <a:t>Branching </a:t>
            </a:r>
            <a:r>
              <a:rPr lang="en-US" b="1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9601200" cy="3581400"/>
          </a:xfrm>
        </p:spPr>
        <p:txBody>
          <a:bodyPr/>
          <a:lstStyle/>
          <a:p>
            <a:r>
              <a:rPr lang="en-US" b="1" dirty="0" smtClean="0"/>
              <a:t>Break Statement (break):</a:t>
            </a:r>
          </a:p>
          <a:p>
            <a:r>
              <a:rPr lang="en-US" dirty="0"/>
              <a:t>The </a:t>
            </a:r>
            <a:r>
              <a:rPr lang="en-US" dirty="0"/>
              <a:t>break</a:t>
            </a:r>
            <a:r>
              <a:rPr lang="en-US" dirty="0"/>
              <a:t> statement has two forms: labeled and </a:t>
            </a:r>
            <a:r>
              <a:rPr lang="en-US" dirty="0" smtClean="0"/>
              <a:t>unlabeled.</a:t>
            </a:r>
          </a:p>
          <a:p>
            <a:r>
              <a:rPr lang="en-US" dirty="0"/>
              <a:t>You saw the unlabeled form in the previous discussion of the </a:t>
            </a:r>
            <a:r>
              <a:rPr lang="en-US" dirty="0"/>
              <a:t>switch</a:t>
            </a:r>
            <a:r>
              <a:rPr lang="en-US" dirty="0"/>
              <a:t> statement.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also use an unlabeled </a:t>
            </a:r>
            <a:r>
              <a:rPr lang="en-US" dirty="0"/>
              <a:t>break</a:t>
            </a:r>
            <a:r>
              <a:rPr lang="en-US" dirty="0"/>
              <a:t> to terminate a </a:t>
            </a:r>
            <a:r>
              <a:rPr lang="en-US" dirty="0"/>
              <a:t>for</a:t>
            </a:r>
            <a:r>
              <a:rPr lang="en-US" dirty="0"/>
              <a:t>, </a:t>
            </a:r>
            <a:r>
              <a:rPr lang="en-US" dirty="0"/>
              <a:t>while</a:t>
            </a:r>
            <a:r>
              <a:rPr lang="en-US" dirty="0"/>
              <a:t>, or </a:t>
            </a:r>
            <a:r>
              <a:rPr lang="en-US" dirty="0"/>
              <a:t>do-</a:t>
            </a:r>
            <a:r>
              <a:rPr lang="en-US" dirty="0" err="1"/>
              <a:t>while</a:t>
            </a:r>
            <a:r>
              <a:rPr lang="en-US" dirty="0" err="1"/>
              <a:t>loop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dirty="0"/>
              <a:t>An unlabeled </a:t>
            </a:r>
            <a:r>
              <a:rPr lang="en-US" dirty="0"/>
              <a:t>break</a:t>
            </a:r>
            <a:r>
              <a:rPr lang="en-US" dirty="0"/>
              <a:t> statement terminates the innermost </a:t>
            </a:r>
            <a:r>
              <a:rPr lang="en-US" dirty="0"/>
              <a:t>switch</a:t>
            </a:r>
            <a:r>
              <a:rPr lang="en-US" dirty="0"/>
              <a:t>, </a:t>
            </a:r>
            <a:r>
              <a:rPr lang="en-US" dirty="0"/>
              <a:t>for</a:t>
            </a:r>
            <a:r>
              <a:rPr lang="en-US" dirty="0"/>
              <a:t>, </a:t>
            </a:r>
            <a:r>
              <a:rPr lang="en-US" dirty="0"/>
              <a:t>while</a:t>
            </a:r>
            <a:r>
              <a:rPr lang="en-US" dirty="0"/>
              <a:t>, or </a:t>
            </a:r>
            <a:r>
              <a:rPr lang="en-US" dirty="0"/>
              <a:t>do-while</a:t>
            </a:r>
            <a:r>
              <a:rPr lang="en-US" dirty="0"/>
              <a:t> statement, but a labeled </a:t>
            </a:r>
            <a:r>
              <a:rPr lang="en-US" dirty="0"/>
              <a:t>break</a:t>
            </a:r>
            <a:r>
              <a:rPr lang="en-US" dirty="0"/>
              <a:t> terminates an outer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3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9714" y="0"/>
            <a:ext cx="1171302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class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BreakDemo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public static void main(String[]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[]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arrayOfInts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{ 32, 87, 3, 589,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12, 1076, 2000,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8, 622, 127 };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searchfor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12;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;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boolean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foundIt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false;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for (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0;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&lt;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arrayOfInts.length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;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++) {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if (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arrayOfInts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[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] ==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searchfor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foundIt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true;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</a:t>
            </a:r>
            <a:r>
              <a:rPr lang="en-GB" sz="1600" b="1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break;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}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if (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foundIt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("Found " +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searchfor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+ " at index " +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);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 else {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searchfor</a:t>
            </a: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+ " not in the array");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}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16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16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1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7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1486" y="98463"/>
            <a:ext cx="945968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class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BreakWithLabelDemo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public static void main(String[]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[][]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arrayOfInts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{ 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{ 32, 87, 3, 589 },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{ 12, 1076, 2000, 8 },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{ 622, 127, 77, 955 }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searchfor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12;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j = 0;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boolean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foundIt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false;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search: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for (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0;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&lt;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arrayOfInts.length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;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++) {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for (j = 0; j &lt;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arrayOfInts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[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].length;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j++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if (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arrayOfInts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[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][j] ==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searchfor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foundIt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true;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break search;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}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}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if (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foundIt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("Found " +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searchfor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+ " at " +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+ ", " + j);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 else {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</a:t>
            </a:r>
            <a:r>
              <a:rPr lang="en-GB" sz="12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searchfor</a:t>
            </a: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+ " not in the array");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}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This is the output of the program.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Found 12 at 1, 0</a:t>
            </a:r>
            <a:endParaRPr lang="en-GB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1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2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5" y="359229"/>
            <a:ext cx="9601200" cy="1600200"/>
          </a:xfrm>
        </p:spPr>
        <p:txBody>
          <a:bodyPr/>
          <a:lstStyle/>
          <a:p>
            <a:r>
              <a:rPr lang="en-US" b="1" u="sng" dirty="0"/>
              <a:t>The continue </a:t>
            </a:r>
            <a:r>
              <a:rPr lang="en-US" b="1" u="sng" dirty="0" smtClean="0"/>
              <a:t>Statement </a:t>
            </a:r>
            <a:r>
              <a:rPr lang="en-US" b="1" dirty="0" smtClean="0"/>
              <a:t>: </a:t>
            </a:r>
            <a:endParaRPr lang="en-US" b="1" dirty="0"/>
          </a:p>
          <a:p>
            <a:r>
              <a:rPr lang="en-US" dirty="0"/>
              <a:t>The </a:t>
            </a:r>
            <a:r>
              <a:rPr lang="en-US" dirty="0"/>
              <a:t>continue</a:t>
            </a:r>
            <a:r>
              <a:rPr lang="en-US" dirty="0"/>
              <a:t> statement skips the current iteration of a </a:t>
            </a:r>
            <a:r>
              <a:rPr lang="en-US" dirty="0"/>
              <a:t>for</a:t>
            </a:r>
            <a:r>
              <a:rPr lang="en-US" dirty="0"/>
              <a:t>, </a:t>
            </a:r>
            <a:r>
              <a:rPr lang="en-US" dirty="0"/>
              <a:t>while</a:t>
            </a:r>
            <a:r>
              <a:rPr lang="en-US" dirty="0"/>
              <a:t> , or </a:t>
            </a:r>
            <a:r>
              <a:rPr lang="en-US" dirty="0"/>
              <a:t>do-while</a:t>
            </a:r>
            <a:r>
              <a:rPr lang="en-US" dirty="0"/>
              <a:t> 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5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4657" y="366623"/>
            <a:ext cx="1129937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class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ContinueDemo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public static void main(String[]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String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searchMe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"peter piper picked a " + "peck of pickled peppers";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max =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searchMe.length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numPs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0;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for (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0;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&lt; max;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++)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// interested only in p's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if (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searchMe.charAt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 != 'p')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continue;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// process p's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numPs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++;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("Found " +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numPs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+ " p's in the string.");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32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5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3624935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Types of Control statements:</a:t>
            </a:r>
            <a:endParaRPr lang="en-US" b="1" dirty="0" smtClean="0"/>
          </a:p>
          <a:p>
            <a:r>
              <a:rPr lang="en-US" dirty="0"/>
              <a:t>D</a:t>
            </a:r>
            <a:r>
              <a:rPr lang="en-US" dirty="0" smtClean="0"/>
              <a:t>ecision-making </a:t>
            </a:r>
            <a:r>
              <a:rPr lang="en-US" dirty="0"/>
              <a:t>statements (</a:t>
            </a:r>
            <a:r>
              <a:rPr lang="en-US" dirty="0"/>
              <a:t>if-then</a:t>
            </a:r>
            <a:r>
              <a:rPr lang="en-US" dirty="0"/>
              <a:t>, </a:t>
            </a:r>
            <a:r>
              <a:rPr lang="en-US" dirty="0"/>
              <a:t>if-then-else</a:t>
            </a:r>
            <a:r>
              <a:rPr lang="en-US" dirty="0"/>
              <a:t>, </a:t>
            </a:r>
            <a:r>
              <a:rPr lang="en-US" dirty="0"/>
              <a:t>switch</a:t>
            </a:r>
            <a:r>
              <a:rPr lang="en-US" dirty="0" smtClean="0"/>
              <a:t>)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looping statements (</a:t>
            </a:r>
            <a:r>
              <a:rPr lang="en-US" dirty="0"/>
              <a:t>for</a:t>
            </a:r>
            <a:r>
              <a:rPr lang="en-US" dirty="0"/>
              <a:t>, </a:t>
            </a:r>
            <a:r>
              <a:rPr lang="en-US" dirty="0"/>
              <a:t>while</a:t>
            </a:r>
            <a:r>
              <a:rPr lang="en-US" dirty="0"/>
              <a:t>, </a:t>
            </a:r>
            <a:r>
              <a:rPr lang="en-US" dirty="0"/>
              <a:t>do-while</a:t>
            </a:r>
            <a:r>
              <a:rPr lang="en-US" dirty="0" smtClean="0"/>
              <a:t>)</a:t>
            </a:r>
          </a:p>
          <a:p>
            <a:r>
              <a:rPr lang="en-US" dirty="0"/>
              <a:t>B</a:t>
            </a:r>
            <a:r>
              <a:rPr lang="en-US" dirty="0" smtClean="0"/>
              <a:t>ranching </a:t>
            </a:r>
            <a:r>
              <a:rPr lang="en-US" dirty="0"/>
              <a:t>statements (</a:t>
            </a:r>
            <a:r>
              <a:rPr lang="en-US" dirty="0"/>
              <a:t>break</a:t>
            </a:r>
            <a:r>
              <a:rPr lang="en-US" dirty="0"/>
              <a:t>, </a:t>
            </a:r>
            <a:r>
              <a:rPr lang="en-US" dirty="0"/>
              <a:t>continue</a:t>
            </a:r>
            <a:r>
              <a:rPr lang="en-US" dirty="0"/>
              <a:t>, </a:t>
            </a:r>
            <a:r>
              <a:rPr lang="en-US" dirty="0"/>
              <a:t>return</a:t>
            </a:r>
            <a:r>
              <a:rPr lang="en-US" dirty="0"/>
              <a:t>) 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6914" y="457197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Control Statements:</a:t>
            </a:r>
          </a:p>
          <a:p>
            <a:endParaRPr lang="en-US" dirty="0"/>
          </a:p>
          <a:p>
            <a:r>
              <a:rPr lang="en-US" dirty="0"/>
              <a:t>The statements inside your source files are generally executed from top to bottom, in the order that they appear</a:t>
            </a:r>
            <a:r>
              <a:rPr lang="en-US" dirty="0" smtClean="0"/>
              <a:t>.</a:t>
            </a:r>
          </a:p>
          <a:p>
            <a:r>
              <a:rPr lang="en-US" i="1" dirty="0"/>
              <a:t>Control flow statements</a:t>
            </a:r>
            <a:r>
              <a:rPr lang="en-US" dirty="0"/>
              <a:t>, however, break up the flow of execution by employing decision making, looping, and branching, enabling your program to </a:t>
            </a:r>
            <a:r>
              <a:rPr lang="en-US" i="1" dirty="0"/>
              <a:t>conditionally</a:t>
            </a:r>
            <a:r>
              <a:rPr lang="en-US" dirty="0"/>
              <a:t> execute particular blocks of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0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314" y="478971"/>
            <a:ext cx="9601200" cy="4191000"/>
          </a:xfrm>
        </p:spPr>
        <p:txBody>
          <a:bodyPr>
            <a:normAutofit/>
          </a:bodyPr>
          <a:lstStyle/>
          <a:p>
            <a:r>
              <a:rPr lang="en-US" b="1" u="sng" dirty="0"/>
              <a:t>The return </a:t>
            </a:r>
            <a:r>
              <a:rPr lang="en-US" b="1" u="sng" dirty="0" smtClean="0"/>
              <a:t>Statement : </a:t>
            </a:r>
            <a:endParaRPr lang="en-US" b="1" u="sng" dirty="0"/>
          </a:p>
          <a:p>
            <a:r>
              <a:rPr lang="en-US" dirty="0"/>
              <a:t>The </a:t>
            </a:r>
            <a:r>
              <a:rPr lang="en-US" dirty="0"/>
              <a:t>return</a:t>
            </a:r>
            <a:r>
              <a:rPr lang="en-US" dirty="0"/>
              <a:t> statement exits from the current method, and control flow returns to where the method was invoked. </a:t>
            </a:r>
            <a:endParaRPr lang="en-US" dirty="0" smtClean="0"/>
          </a:p>
          <a:p>
            <a:r>
              <a:rPr lang="en-US" dirty="0"/>
              <a:t>The </a:t>
            </a:r>
            <a:r>
              <a:rPr lang="en-US" dirty="0"/>
              <a:t>return</a:t>
            </a:r>
            <a:r>
              <a:rPr lang="en-US" dirty="0"/>
              <a:t> statement has two forms: one that returns a value, and one that doesn't</a:t>
            </a:r>
            <a:r>
              <a:rPr lang="en-US" dirty="0" smtClean="0"/>
              <a:t>.</a:t>
            </a:r>
          </a:p>
          <a:p>
            <a:r>
              <a:rPr lang="en-US" dirty="0"/>
              <a:t>To return a value, simply put the value (or an expression that calculates the value) after the </a:t>
            </a:r>
            <a:r>
              <a:rPr lang="en-US" dirty="0"/>
              <a:t>return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r>
              <a:rPr lang="en-US" dirty="0"/>
              <a:t>return ++count</a:t>
            </a:r>
            <a:r>
              <a:rPr lang="en-US" dirty="0" smtClean="0"/>
              <a:t>;</a:t>
            </a:r>
          </a:p>
          <a:p>
            <a:r>
              <a:rPr lang="en-US" dirty="0"/>
              <a:t>The data type of the returned value must match the type of the method's declared return value. When a method is declared </a:t>
            </a:r>
            <a:r>
              <a:rPr lang="en-US" dirty="0"/>
              <a:t>void</a:t>
            </a:r>
            <a:r>
              <a:rPr lang="en-US" dirty="0"/>
              <a:t>, use the form of </a:t>
            </a:r>
            <a:r>
              <a:rPr lang="en-US" dirty="0"/>
              <a:t>return</a:t>
            </a:r>
            <a:r>
              <a:rPr lang="en-US" dirty="0"/>
              <a:t> that doesn't return a value</a:t>
            </a:r>
            <a:r>
              <a:rPr lang="en-US" dirty="0" smtClean="0"/>
              <a:t>.</a:t>
            </a:r>
          </a:p>
          <a:p>
            <a:r>
              <a:rPr lang="en-US" dirty="0"/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11837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Decision-making statements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if-then, if-then-else, switch)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 if-then </a:t>
            </a:r>
            <a:r>
              <a:rPr lang="en-US" b="1" dirty="0" smtClean="0"/>
              <a:t>Statement:</a:t>
            </a:r>
            <a:endParaRPr lang="en-US" b="1" dirty="0"/>
          </a:p>
          <a:p>
            <a:pPr lvl="1"/>
            <a:r>
              <a:rPr lang="en-US" i="0" dirty="0"/>
              <a:t>The </a:t>
            </a:r>
            <a:r>
              <a:rPr lang="en-US" dirty="0"/>
              <a:t>if-then</a:t>
            </a:r>
            <a:r>
              <a:rPr lang="en-US" i="0" dirty="0"/>
              <a:t> statement is the most basic of all the control flow statements. It tells your program to execute a certain section of code </a:t>
            </a:r>
            <a:r>
              <a:rPr lang="en-US" dirty="0"/>
              <a:t>only if</a:t>
            </a:r>
            <a:r>
              <a:rPr lang="en-US" i="0" dirty="0"/>
              <a:t> a particular test evaluates to 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85257" y="3637393"/>
            <a:ext cx="105700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b</a:t>
            </a:r>
            <a:r>
              <a:rPr lang="en-GB" dirty="0" err="1" smtClean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oolean</a:t>
            </a:r>
            <a:r>
              <a:rPr lang="en-GB" dirty="0" smtClean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isMoving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true;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dirty="0" err="1" smtClean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nt</a:t>
            </a:r>
            <a:r>
              <a:rPr lang="en-GB" dirty="0" smtClean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currentSpeed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50;</a:t>
            </a:r>
            <a:endParaRPr lang="en-GB" dirty="0" smtClean="0">
              <a:solidFill>
                <a:srgbClr val="000000"/>
              </a:solidFill>
              <a:effectLst/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dirty="0">
              <a:solidFill>
                <a:srgbClr val="000000"/>
              </a:solidFill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if (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isMoving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){ 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currentSpeed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--;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6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 </a:t>
            </a:r>
            <a:r>
              <a:rPr lang="en-US" sz="4000" b="1" dirty="0"/>
              <a:t>if-then-else</a:t>
            </a:r>
            <a:r>
              <a:rPr lang="en-US" b="1" dirty="0"/>
              <a:t> 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1085"/>
            <a:ext cx="9601200" cy="3581400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/>
              <a:t>if-then-else</a:t>
            </a:r>
            <a:r>
              <a:rPr lang="en-US" dirty="0"/>
              <a:t> statement provides a secondary path of execution when an "if" clause evaluates to </a:t>
            </a:r>
            <a:r>
              <a:rPr lang="en-US" dirty="0"/>
              <a:t>false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1970" y="2689391"/>
            <a:ext cx="105700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b</a:t>
            </a:r>
            <a:r>
              <a:rPr lang="en-GB" dirty="0" err="1" smtClean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oolean</a:t>
            </a:r>
            <a:r>
              <a:rPr lang="en-GB" dirty="0" smtClean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isMoving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true;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i</a:t>
            </a:r>
            <a:r>
              <a:rPr lang="en-GB" dirty="0" err="1" smtClean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nt</a:t>
            </a:r>
            <a:r>
              <a:rPr lang="en-GB" dirty="0" smtClean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currentSpeed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50;</a:t>
            </a:r>
            <a:endParaRPr lang="en-GB" dirty="0" smtClean="0">
              <a:solidFill>
                <a:srgbClr val="000000"/>
              </a:solidFill>
              <a:effectLst/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dirty="0">
              <a:solidFill>
                <a:srgbClr val="000000"/>
              </a:solidFill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if (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isMoving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){ 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currentSpeed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--;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}else{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currentSpeed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++;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	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(“The bicycle has already stopped”);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dirty="0">
              <a:solidFill>
                <a:srgbClr val="000000"/>
              </a:solidFill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dirty="0" smtClean="0">
              <a:solidFill>
                <a:srgbClr val="000000"/>
              </a:solidFill>
              <a:effectLst/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1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4257" y="811769"/>
            <a:ext cx="99277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		</a:t>
            </a:r>
            <a:r>
              <a:rPr lang="en-GB" sz="20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testscore</a:t>
            </a: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76;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char grade;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if (</a:t>
            </a:r>
            <a:r>
              <a:rPr lang="en-GB" sz="20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testscore</a:t>
            </a: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&gt;= 90) {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grade = 'A';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 else if (</a:t>
            </a:r>
            <a:r>
              <a:rPr lang="en-GB" sz="20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testscore</a:t>
            </a: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&gt;= 80) {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grade = 'B';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 else if (</a:t>
            </a:r>
            <a:r>
              <a:rPr lang="en-GB" sz="20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testscore</a:t>
            </a: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&gt;= 70) {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grade = 'C';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 else if (</a:t>
            </a:r>
            <a:r>
              <a:rPr lang="en-GB" sz="20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testscore</a:t>
            </a: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&gt;= 60) {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grade = 'D';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 else {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grade = 'F';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20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sz="20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("Grade = " + grade);</a:t>
            </a:r>
            <a:endParaRPr lang="en-GB" sz="20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20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1857" y="326571"/>
            <a:ext cx="392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</a:t>
            </a:r>
            <a:r>
              <a:rPr lang="en-US" sz="2000" dirty="0" smtClean="0"/>
              <a:t>Program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switch </a:t>
            </a:r>
            <a:r>
              <a:rPr lang="en-US" b="1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 </a:t>
            </a:r>
            <a:r>
              <a:rPr lang="en-US" dirty="0"/>
              <a:t>if-then</a:t>
            </a:r>
            <a:r>
              <a:rPr lang="en-US" dirty="0"/>
              <a:t> and </a:t>
            </a:r>
            <a:r>
              <a:rPr lang="en-US" dirty="0"/>
              <a:t>if-then-else</a:t>
            </a:r>
            <a:r>
              <a:rPr lang="en-US" dirty="0"/>
              <a:t> statements, the </a:t>
            </a:r>
            <a:r>
              <a:rPr lang="en-US" dirty="0"/>
              <a:t>switch</a:t>
            </a:r>
            <a:r>
              <a:rPr lang="en-US" dirty="0"/>
              <a:t> statement can have a number of possible execution paths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dirty="0"/>
              <a:t>switch</a:t>
            </a:r>
            <a:r>
              <a:rPr lang="en-US" dirty="0"/>
              <a:t> works with the </a:t>
            </a:r>
            <a:r>
              <a:rPr lang="en-US" dirty="0"/>
              <a:t>byte</a:t>
            </a:r>
            <a:r>
              <a:rPr lang="en-US" dirty="0"/>
              <a:t>, </a:t>
            </a:r>
            <a:r>
              <a:rPr lang="en-US" dirty="0"/>
              <a:t>short</a:t>
            </a:r>
            <a:r>
              <a:rPr lang="en-US" dirty="0"/>
              <a:t>, </a:t>
            </a:r>
            <a:r>
              <a:rPr lang="en-US" dirty="0"/>
              <a:t>char</a:t>
            </a:r>
            <a:r>
              <a:rPr lang="en-US" dirty="0"/>
              <a:t>, and </a:t>
            </a:r>
            <a:r>
              <a:rPr lang="en-US" dirty="0" err="1"/>
              <a:t>int</a:t>
            </a:r>
            <a:r>
              <a:rPr lang="en-US" dirty="0"/>
              <a:t> primitive data types</a:t>
            </a:r>
            <a:r>
              <a:rPr lang="en-US" dirty="0" smtClean="0"/>
              <a:t>.</a:t>
            </a:r>
          </a:p>
          <a:p>
            <a:r>
              <a:rPr lang="en-US" dirty="0"/>
              <a:t>It also works with </a:t>
            </a:r>
            <a:r>
              <a:rPr lang="en-US" i="1" dirty="0"/>
              <a:t>enumerated </a:t>
            </a:r>
            <a:r>
              <a:rPr lang="en-US" i="1" dirty="0" smtClean="0"/>
              <a:t>types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String</a:t>
            </a:r>
            <a:r>
              <a:rPr lang="en-US" dirty="0"/>
              <a:t> class, and a few special classes that wrap certain primitive types: </a:t>
            </a:r>
            <a:r>
              <a:rPr lang="en-US" dirty="0">
                <a:hlinkClick r:id="rId3"/>
              </a:rPr>
              <a:t>Character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Byte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Short</a:t>
            </a:r>
            <a:r>
              <a:rPr lang="en-US" dirty="0"/>
              <a:t>, and </a:t>
            </a:r>
            <a:r>
              <a:rPr lang="en-US" dirty="0" smtClean="0">
                <a:hlinkClick r:id="rId6"/>
              </a:rPr>
              <a:t>Integer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4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9542" y="0"/>
            <a:ext cx="827314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	  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month = 8;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String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switch (month) {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1: 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"January";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break;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2: 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"February";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break;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3: 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"March";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break;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4: 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"April";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break;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5: 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"May";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break;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6: 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"June";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break;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7: 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"July";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break;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8: 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"August";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break;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9: 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"September";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break;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10: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"October";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break;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11: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"November";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break;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case 12: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"December";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break;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default: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= "Invalid month";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         break;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monthString</a:t>
            </a:r>
            <a:r>
              <a:rPr lang="en-GB" sz="1400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);</a:t>
            </a:r>
            <a:endParaRPr lang="en-GB" sz="14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1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while </a:t>
            </a:r>
            <a:r>
              <a:rPr lang="en-US" b="1" dirty="0" smtClean="0"/>
              <a:t>Statement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/>
              <a:t>while</a:t>
            </a:r>
            <a:r>
              <a:rPr lang="en-US" dirty="0"/>
              <a:t> statement continually executes a block of statements while a particular condition is </a:t>
            </a:r>
            <a:r>
              <a:rPr lang="en-US" dirty="0"/>
              <a:t>true</a:t>
            </a:r>
            <a:r>
              <a:rPr lang="en-US" dirty="0" smtClean="0"/>
              <a:t>.</a:t>
            </a:r>
          </a:p>
          <a:p>
            <a:r>
              <a:rPr lang="en-US" dirty="0"/>
              <a:t>Its syntax can be expressed as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dirty="0"/>
              <a:t>while</a:t>
            </a:r>
            <a:r>
              <a:rPr lang="en-US" dirty="0"/>
              <a:t> statement evaluates </a:t>
            </a:r>
            <a:r>
              <a:rPr lang="en-US" i="1" dirty="0"/>
              <a:t>expression</a:t>
            </a:r>
            <a:r>
              <a:rPr lang="en-US" dirty="0"/>
              <a:t>, which must return a </a:t>
            </a:r>
            <a:r>
              <a:rPr lang="en-US" dirty="0" err="1"/>
              <a:t>boolean</a:t>
            </a:r>
            <a:r>
              <a:rPr lang="en-US" dirty="0"/>
              <a:t> value</a:t>
            </a:r>
            <a:r>
              <a:rPr lang="en-US" dirty="0" smtClean="0"/>
              <a:t>.</a:t>
            </a:r>
          </a:p>
          <a:p>
            <a:r>
              <a:rPr lang="en-US" dirty="0"/>
              <a:t>If the expression evaluates to </a:t>
            </a:r>
            <a:r>
              <a:rPr lang="en-US" dirty="0"/>
              <a:t>true</a:t>
            </a:r>
            <a:r>
              <a:rPr lang="en-US" dirty="0"/>
              <a:t>, the </a:t>
            </a:r>
            <a:r>
              <a:rPr lang="en-US" dirty="0"/>
              <a:t>while</a:t>
            </a:r>
            <a:r>
              <a:rPr lang="en-US" dirty="0"/>
              <a:t> statement executes the </a:t>
            </a:r>
            <a:r>
              <a:rPr lang="en-US" i="1" dirty="0"/>
              <a:t>statement</a:t>
            </a:r>
            <a:r>
              <a:rPr lang="en-US" dirty="0"/>
              <a:t>(s) in the </a:t>
            </a:r>
            <a:r>
              <a:rPr lang="en-US" dirty="0"/>
              <a:t>while</a:t>
            </a:r>
            <a:r>
              <a:rPr lang="en-US" dirty="0"/>
              <a:t> </a:t>
            </a:r>
            <a:r>
              <a:rPr lang="en-US" dirty="0" smtClean="0"/>
              <a:t>block</a:t>
            </a:r>
          </a:p>
          <a:p>
            <a:r>
              <a:rPr lang="en-US" dirty="0"/>
              <a:t>The </a:t>
            </a:r>
            <a:r>
              <a:rPr lang="en-US" dirty="0"/>
              <a:t>while</a:t>
            </a:r>
            <a:r>
              <a:rPr lang="en-US" dirty="0"/>
              <a:t> statement continues testing the expression and executing its block until the expression evaluates to </a:t>
            </a:r>
            <a:r>
              <a:rPr lang="en-US" dirty="0"/>
              <a:t>false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714" y="25904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while (expression)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statement(s)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7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3256" y="206830"/>
            <a:ext cx="957942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class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WhileDemo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public static void main(String[]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){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count = 1;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while (count &lt; 11) {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("Count is: " + count);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count++;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GB" sz="32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3256" y="3284596"/>
            <a:ext cx="8871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/>
              <a:t>You can implement an infinite loop using the while statement as follows: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dirty="0" smtClean="0">
              <a:solidFill>
                <a:srgbClr val="000000"/>
              </a:solidFill>
              <a:effectLst/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dirty="0">
              <a:solidFill>
                <a:srgbClr val="000000"/>
              </a:solidFill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while (true){</a:t>
            </a:r>
            <a:endParaRPr lang="en-GB" sz="28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// your code goes here</a:t>
            </a:r>
            <a:endParaRPr lang="en-GB" sz="28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GB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593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2203</TotalTime>
  <Words>399</Words>
  <Application>Microsoft Macintosh PowerPoint</Application>
  <PresentationFormat>Widescreen</PresentationFormat>
  <Paragraphs>264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Courier New</vt:lpstr>
      <vt:lpstr>Franklin Gothic Book</vt:lpstr>
      <vt:lpstr>Times New Roman</vt:lpstr>
      <vt:lpstr>Arial</vt:lpstr>
      <vt:lpstr>Crop</vt:lpstr>
      <vt:lpstr>PowerPoint Presentation</vt:lpstr>
      <vt:lpstr>PowerPoint Presentation</vt:lpstr>
      <vt:lpstr>Decision-making statements  (if-then, if-then-else, switch) </vt:lpstr>
      <vt:lpstr>The if-then-else Statement </vt:lpstr>
      <vt:lpstr>PowerPoint Presentation</vt:lpstr>
      <vt:lpstr>The switch Statement</vt:lpstr>
      <vt:lpstr>PowerPoint Presentation</vt:lpstr>
      <vt:lpstr>The while Statement </vt:lpstr>
      <vt:lpstr>PowerPoint Presentation</vt:lpstr>
      <vt:lpstr>do-while Statements</vt:lpstr>
      <vt:lpstr>The for Statement</vt:lpstr>
      <vt:lpstr>PowerPoint Presentation</vt:lpstr>
      <vt:lpstr>PowerPoint Presentation</vt:lpstr>
      <vt:lpstr>Enhanced For loop</vt:lpstr>
      <vt:lpstr>Branching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Sekhar Pasem</dc:creator>
  <cp:lastModifiedBy>Sekhar Pasem</cp:lastModifiedBy>
  <cp:revision>13</cp:revision>
  <dcterms:created xsi:type="dcterms:W3CDTF">2018-11-01T15:41:24Z</dcterms:created>
  <dcterms:modified xsi:type="dcterms:W3CDTF">2018-11-03T04:24:37Z</dcterms:modified>
</cp:coreProperties>
</file>