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6"/>
    <p:restoredTop sz="94661"/>
  </p:normalViewPr>
  <p:slideViewPr>
    <p:cSldViewPr snapToGrid="0" snapToObjects="1">
      <p:cViewPr varScale="1">
        <p:scale>
          <a:sx n="88" d="100"/>
          <a:sy n="88" d="100"/>
        </p:scale>
        <p:origin x="192"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171090-CD95-F644-9006-FDE441F51BF4}"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71090-CD95-F644-9006-FDE441F51BF4}" type="datetimeFigureOut">
              <a:rPr lang="en-US" smtClean="0"/>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71090-CD95-F644-9006-FDE441F51BF4}"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71090-CD95-F644-9006-FDE441F51BF4}"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71090-CD95-F644-9006-FDE441F51BF4}"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171090-CD95-F644-9006-FDE441F51BF4}" type="datetimeFigureOut">
              <a:rPr lang="en-US" smtClean="0"/>
              <a:t>11/9/18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171090-CD95-F644-9006-FDE441F51BF4}" type="datetimeFigureOut">
              <a:rPr lang="en-US" smtClean="0"/>
              <a:t>11/9/18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171090-CD95-F644-9006-FDE441F51BF4}"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171090-CD95-F644-9006-FDE441F51BF4}"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9171090-CD95-F644-9006-FDE441F51BF4}"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71090-CD95-F644-9006-FDE441F51BF4}"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171090-CD95-F644-9006-FDE441F51BF4}" type="datetimeFigureOut">
              <a:rPr lang="en-US" smtClean="0"/>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171090-CD95-F644-9006-FDE441F51BF4}" type="datetimeFigureOut">
              <a:rPr lang="en-US" smtClean="0"/>
              <a:t>11/9/18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9171090-CD95-F644-9006-FDE441F51BF4}" type="datetimeFigureOut">
              <a:rPr lang="en-US" smtClean="0"/>
              <a:t>11/9/18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171090-CD95-F644-9006-FDE441F51BF4}" type="datetimeFigureOut">
              <a:rPr lang="en-US" smtClean="0"/>
              <a:t>11/9/18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9171090-CD95-F644-9006-FDE441F51BF4}" type="datetimeFigureOut">
              <a:rPr lang="en-US" smtClean="0"/>
              <a:t>11/9/18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71090-CD95-F644-9006-FDE441F51BF4}" type="datetimeFigureOut">
              <a:rPr lang="en-US" smtClean="0"/>
              <a:t>11/9/18</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5997C611-820F-EA44-9A23-435E354C9F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171090-CD95-F644-9006-FDE441F51BF4}" type="datetimeFigureOut">
              <a:rPr lang="en-US" smtClean="0"/>
              <a:t>11/9/18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97C611-820F-EA44-9A23-435E354C9FF5}" type="slidenum">
              <a:rPr lang="en-US" smtClean="0"/>
              <a:t>‹#›</a:t>
            </a:fld>
            <a:endParaRPr lang="en-US"/>
          </a:p>
        </p:txBody>
      </p:sp>
    </p:spTree>
    <p:extLst>
      <p:ext uri="{BB962C8B-B14F-4D97-AF65-F5344CB8AC3E}">
        <p14:creationId xmlns:p14="http://schemas.microsoft.com/office/powerpoint/2010/main" val="89152499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javase/tutorial/java/javaOO/examples/Point.java" TargetMode="External"/><Relationship Id="rId3" Type="http://schemas.openxmlformats.org/officeDocument/2006/relationships/hyperlink" Target="https://docs.oracle.com/javase/tutorial/java/javaOO/examples/Rectangle.jav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javase/tutorial/java/javaOO/examples/Rectangle.jav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326" y="326571"/>
            <a:ext cx="10862874" cy="1349828"/>
          </a:xfrm>
        </p:spPr>
        <p:txBody>
          <a:bodyPr/>
          <a:lstStyle/>
          <a:p>
            <a:r>
              <a:rPr lang="en-US" sz="4000" b="1" dirty="0"/>
              <a:t>Questions and Exercises: Control </a:t>
            </a:r>
            <a:r>
              <a:rPr lang="en-US" sz="4000" b="1"/>
              <a:t>Flow </a:t>
            </a:r>
            <a:r>
              <a:rPr lang="en-US" sz="4000" b="1" smtClean="0"/>
              <a:t>Statements.</a:t>
            </a:r>
            <a:endParaRPr lang="en-US" sz="4000" dirty="0"/>
          </a:p>
        </p:txBody>
      </p:sp>
      <p:sp>
        <p:nvSpPr>
          <p:cNvPr id="3" name="Subtitle 2"/>
          <p:cNvSpPr>
            <a:spLocks noGrp="1"/>
          </p:cNvSpPr>
          <p:nvPr>
            <p:ph type="subTitle" idx="1"/>
          </p:nvPr>
        </p:nvSpPr>
        <p:spPr>
          <a:xfrm>
            <a:off x="861040" y="2012408"/>
            <a:ext cx="10645159" cy="4094477"/>
          </a:xfrm>
        </p:spPr>
        <p:txBody>
          <a:bodyPr>
            <a:normAutofit fontScale="92500" lnSpcReduction="10000"/>
          </a:bodyPr>
          <a:lstStyle/>
          <a:p>
            <a:r>
              <a:rPr lang="en-US" dirty="0"/>
              <a:t>The most basic control flow statement supported by the Java programming language is the </a:t>
            </a:r>
            <a:r>
              <a:rPr lang="en-US" dirty="0" smtClean="0"/>
              <a:t>______</a:t>
            </a:r>
            <a:r>
              <a:rPr lang="en-US" dirty="0"/>
              <a:t> </a:t>
            </a:r>
            <a:r>
              <a:rPr lang="en-US" dirty="0" smtClean="0"/>
              <a:t>statement ?</a:t>
            </a:r>
          </a:p>
          <a:p>
            <a:endParaRPr lang="en-US" dirty="0"/>
          </a:p>
          <a:p>
            <a:r>
              <a:rPr lang="en-US" dirty="0"/>
              <a:t>The </a:t>
            </a:r>
            <a:r>
              <a:rPr lang="en-US" dirty="0" smtClean="0"/>
              <a:t>______</a:t>
            </a:r>
            <a:r>
              <a:rPr lang="en-US" dirty="0"/>
              <a:t> statement allows for any number of possible execution </a:t>
            </a:r>
            <a:r>
              <a:rPr lang="en-US" dirty="0" smtClean="0"/>
              <a:t>paths?</a:t>
            </a:r>
          </a:p>
          <a:p>
            <a:endParaRPr lang="en-US" dirty="0"/>
          </a:p>
          <a:p>
            <a:r>
              <a:rPr lang="en-US" dirty="0"/>
              <a:t>The </a:t>
            </a:r>
            <a:r>
              <a:rPr lang="en-US" b="1" dirty="0" smtClean="0"/>
              <a:t>______</a:t>
            </a:r>
            <a:r>
              <a:rPr lang="en-US" dirty="0"/>
              <a:t> statement is similar to the while statement, but evaluates its expression at the </a:t>
            </a:r>
            <a:r>
              <a:rPr lang="en-US" b="1" dirty="0"/>
              <a:t>bottom</a:t>
            </a:r>
            <a:r>
              <a:rPr lang="en-US" dirty="0"/>
              <a:t> of the </a:t>
            </a:r>
            <a:r>
              <a:rPr lang="en-US" dirty="0" smtClean="0"/>
              <a:t>loop?</a:t>
            </a:r>
            <a:endParaRPr lang="en-US" dirty="0"/>
          </a:p>
          <a:p>
            <a:endParaRPr lang="en-US" dirty="0"/>
          </a:p>
          <a:p>
            <a:r>
              <a:rPr lang="en-US" dirty="0"/>
              <a:t> How do you write an infinite loop using the for statement</a:t>
            </a:r>
            <a:r>
              <a:rPr lang="en-US" dirty="0" smtClean="0"/>
              <a:t>?</a:t>
            </a:r>
          </a:p>
          <a:p>
            <a:endParaRPr lang="en-US" dirty="0"/>
          </a:p>
          <a:p>
            <a:r>
              <a:rPr lang="en-US" dirty="0"/>
              <a:t>How do you write an infinite loop using the while statement?</a:t>
            </a:r>
          </a:p>
          <a:p>
            <a:endParaRPr lang="en-US" dirty="0"/>
          </a:p>
        </p:txBody>
      </p:sp>
    </p:spTree>
    <p:extLst>
      <p:ext uri="{BB962C8B-B14F-4D97-AF65-F5344CB8AC3E}">
        <p14:creationId xmlns:p14="http://schemas.microsoft.com/office/powerpoint/2010/main" val="1896633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112" y="354746"/>
            <a:ext cx="11328174" cy="6187568"/>
          </a:xfrm>
        </p:spPr>
        <p:txBody>
          <a:bodyPr>
            <a:normAutofit fontScale="92500" lnSpcReduction="20000"/>
          </a:bodyPr>
          <a:lstStyle/>
          <a:p>
            <a:r>
              <a:rPr lang="en-US" dirty="0">
                <a:solidFill>
                  <a:srgbClr val="92D050"/>
                </a:solidFill>
              </a:rPr>
              <a:t>Two of the components of a method declaration comprise the </a:t>
            </a:r>
            <a:r>
              <a:rPr lang="en-US" i="1" dirty="0">
                <a:solidFill>
                  <a:srgbClr val="92D050"/>
                </a:solidFill>
              </a:rPr>
              <a:t>method signature</a:t>
            </a:r>
            <a:r>
              <a:rPr lang="en-US" dirty="0">
                <a:solidFill>
                  <a:srgbClr val="92D050"/>
                </a:solidFill>
              </a:rPr>
              <a:t>—the method's name and the parameter types</a:t>
            </a:r>
            <a:r>
              <a:rPr lang="en-US" dirty="0" smtClean="0">
                <a:solidFill>
                  <a:srgbClr val="92D050"/>
                </a:solidFill>
              </a:rPr>
              <a:t>.</a:t>
            </a:r>
          </a:p>
          <a:p>
            <a:r>
              <a:rPr lang="en-US" dirty="0"/>
              <a:t>The signature of the method declared above is:</a:t>
            </a:r>
          </a:p>
          <a:p>
            <a:r>
              <a:rPr lang="en-US" dirty="0" err="1">
                <a:solidFill>
                  <a:srgbClr val="92D050"/>
                </a:solidFill>
              </a:rPr>
              <a:t>calculateAnswer</a:t>
            </a:r>
            <a:r>
              <a:rPr lang="en-US" dirty="0">
                <a:solidFill>
                  <a:srgbClr val="92D050"/>
                </a:solidFill>
              </a:rPr>
              <a:t>(double, </a:t>
            </a:r>
            <a:r>
              <a:rPr lang="en-US" dirty="0" err="1">
                <a:solidFill>
                  <a:srgbClr val="92D050"/>
                </a:solidFill>
              </a:rPr>
              <a:t>int</a:t>
            </a:r>
            <a:r>
              <a:rPr lang="en-US" dirty="0">
                <a:solidFill>
                  <a:srgbClr val="92D050"/>
                </a:solidFill>
              </a:rPr>
              <a:t>, double, double)</a:t>
            </a:r>
          </a:p>
          <a:p>
            <a:endParaRPr lang="en-US" dirty="0" smtClean="0">
              <a:solidFill>
                <a:srgbClr val="92D050"/>
              </a:solidFill>
            </a:endParaRPr>
          </a:p>
          <a:p>
            <a:pPr marL="0" indent="0">
              <a:buNone/>
            </a:pPr>
            <a:r>
              <a:rPr lang="en-US" sz="2600" b="1" dirty="0">
                <a:latin typeface="Arial" charset="0"/>
              </a:rPr>
              <a:t>Naming a Method</a:t>
            </a:r>
          </a:p>
          <a:p>
            <a:endParaRPr lang="en-US" dirty="0">
              <a:solidFill>
                <a:srgbClr val="92D050"/>
              </a:solidFill>
            </a:endParaRPr>
          </a:p>
          <a:p>
            <a:r>
              <a:rPr lang="en-US" dirty="0"/>
              <a:t>Although a method name can be any legal identifier, code conventions restrict method names. By convention, method names should be a verb in lowercase or a multi-word name that begins with a verb in lowercase, followed by adjectives, nouns, etc. In multi-word names, the first letter of each of the second and following words should be capitalized. Here are some examples:</a:t>
            </a:r>
          </a:p>
          <a:p>
            <a:pPr lvl="1"/>
            <a:r>
              <a:rPr lang="en-US" dirty="0"/>
              <a:t>run </a:t>
            </a:r>
            <a:endParaRPr lang="en-US" dirty="0" smtClean="0"/>
          </a:p>
          <a:p>
            <a:pPr lvl="1"/>
            <a:r>
              <a:rPr lang="en-US" dirty="0" err="1" smtClean="0"/>
              <a:t>runFast</a:t>
            </a:r>
            <a:r>
              <a:rPr lang="en-US" dirty="0" smtClean="0"/>
              <a:t> </a:t>
            </a:r>
          </a:p>
          <a:p>
            <a:pPr lvl="1"/>
            <a:r>
              <a:rPr lang="en-US" dirty="0" err="1" smtClean="0"/>
              <a:t>getBackground</a:t>
            </a:r>
            <a:r>
              <a:rPr lang="en-US" dirty="0" smtClean="0"/>
              <a:t> </a:t>
            </a:r>
          </a:p>
          <a:p>
            <a:pPr lvl="1"/>
            <a:r>
              <a:rPr lang="en-US" dirty="0" err="1" smtClean="0"/>
              <a:t>getFinalData</a:t>
            </a:r>
            <a:r>
              <a:rPr lang="en-US" dirty="0" smtClean="0"/>
              <a:t> </a:t>
            </a:r>
          </a:p>
          <a:p>
            <a:pPr lvl="1"/>
            <a:r>
              <a:rPr lang="en-US" dirty="0" err="1" smtClean="0"/>
              <a:t>compareTo</a:t>
            </a:r>
            <a:r>
              <a:rPr lang="en-US" dirty="0" smtClean="0"/>
              <a:t> </a:t>
            </a:r>
          </a:p>
          <a:p>
            <a:pPr lvl="1"/>
            <a:r>
              <a:rPr lang="en-US" dirty="0" err="1" smtClean="0"/>
              <a:t>setX</a:t>
            </a:r>
            <a:r>
              <a:rPr lang="en-US" dirty="0" smtClean="0"/>
              <a:t> </a:t>
            </a:r>
          </a:p>
          <a:p>
            <a:pPr lvl="1"/>
            <a:r>
              <a:rPr lang="en-US" dirty="0" err="1" smtClean="0"/>
              <a:t>isEmpty</a:t>
            </a:r>
            <a:endParaRPr lang="en-US" dirty="0"/>
          </a:p>
          <a:p>
            <a:endParaRPr lang="en-US" dirty="0">
              <a:solidFill>
                <a:srgbClr val="92D050"/>
              </a:solidFill>
            </a:endParaRPr>
          </a:p>
        </p:txBody>
      </p:sp>
    </p:spTree>
    <p:extLst>
      <p:ext uri="{BB962C8B-B14F-4D97-AF65-F5344CB8AC3E}">
        <p14:creationId xmlns:p14="http://schemas.microsoft.com/office/powerpoint/2010/main" val="69451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486" y="272144"/>
            <a:ext cx="11408228" cy="903513"/>
          </a:xfrm>
        </p:spPr>
        <p:txBody>
          <a:bodyPr/>
          <a:lstStyle/>
          <a:p>
            <a:r>
              <a:rPr lang="en-US" dirty="0"/>
              <a:t>Typically, a method has a unique name within its class. However, a method might have the same name as other methods due to </a:t>
            </a:r>
            <a:r>
              <a:rPr lang="en-US" i="1" dirty="0"/>
              <a:t>method </a:t>
            </a:r>
            <a:r>
              <a:rPr lang="en-US" i="1" dirty="0">
                <a:solidFill>
                  <a:srgbClr val="FFFF00"/>
                </a:solidFill>
              </a:rPr>
              <a:t>overloading</a:t>
            </a:r>
            <a:r>
              <a:rPr lang="en-US" dirty="0"/>
              <a:t>.</a:t>
            </a:r>
          </a:p>
        </p:txBody>
      </p:sp>
      <p:sp>
        <p:nvSpPr>
          <p:cNvPr id="4" name="Rectangle 3"/>
          <p:cNvSpPr/>
          <p:nvPr/>
        </p:nvSpPr>
        <p:spPr>
          <a:xfrm>
            <a:off x="338943" y="1372382"/>
            <a:ext cx="3328155" cy="461665"/>
          </a:xfrm>
          <a:prstGeom prst="rect">
            <a:avLst/>
          </a:prstGeom>
        </p:spPr>
        <p:txBody>
          <a:bodyPr wrap="none">
            <a:spAutoFit/>
          </a:bodyPr>
          <a:lstStyle/>
          <a:p>
            <a:r>
              <a:rPr lang="en-US" sz="2400" b="1" i="0" dirty="0" smtClean="0">
                <a:effectLst/>
                <a:latin typeface="Arial" charset="0"/>
              </a:rPr>
              <a:t>Overloading Methods</a:t>
            </a:r>
            <a:endParaRPr lang="en-US" sz="2400" b="1" i="0" dirty="0">
              <a:effectLst/>
              <a:latin typeface="Arial" charset="0"/>
            </a:endParaRPr>
          </a:p>
        </p:txBody>
      </p:sp>
      <p:sp>
        <p:nvSpPr>
          <p:cNvPr id="5" name="Content Placeholder 2"/>
          <p:cNvSpPr txBox="1">
            <a:spLocks/>
          </p:cNvSpPr>
          <p:nvPr/>
        </p:nvSpPr>
        <p:spPr>
          <a:xfrm>
            <a:off x="239486" y="2030772"/>
            <a:ext cx="11408228" cy="9035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sp>
        <p:nvSpPr>
          <p:cNvPr id="7" name="Content Placeholder 2"/>
          <p:cNvSpPr txBox="1">
            <a:spLocks/>
          </p:cNvSpPr>
          <p:nvPr/>
        </p:nvSpPr>
        <p:spPr>
          <a:xfrm>
            <a:off x="239486" y="2369794"/>
            <a:ext cx="11408228" cy="33343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The Java programming language supports </a:t>
            </a:r>
            <a:r>
              <a:rPr lang="en-US" i="1" dirty="0"/>
              <a:t>overloading</a:t>
            </a:r>
            <a:r>
              <a:rPr lang="en-US" dirty="0"/>
              <a:t> methods, and Java can distinguish between methods with different </a:t>
            </a:r>
            <a:r>
              <a:rPr lang="en-US" i="1" dirty="0"/>
              <a:t>method signatures</a:t>
            </a:r>
            <a:r>
              <a:rPr lang="en-US" dirty="0"/>
              <a:t>. </a:t>
            </a:r>
            <a:endParaRPr lang="en-US" dirty="0" smtClean="0"/>
          </a:p>
          <a:p>
            <a:r>
              <a:rPr lang="en-US" dirty="0" smtClean="0"/>
              <a:t>This </a:t>
            </a:r>
            <a:r>
              <a:rPr lang="en-US" dirty="0"/>
              <a:t>means that methods within a class can have the same name if they have different parameter </a:t>
            </a:r>
            <a:r>
              <a:rPr lang="en-US" dirty="0" smtClean="0"/>
              <a:t>lists.</a:t>
            </a:r>
            <a:endParaRPr lang="en-US" dirty="0"/>
          </a:p>
        </p:txBody>
      </p:sp>
    </p:spTree>
    <p:extLst>
      <p:ext uri="{BB962C8B-B14F-4D97-AF65-F5344CB8AC3E}">
        <p14:creationId xmlns:p14="http://schemas.microsoft.com/office/powerpoint/2010/main" val="1809447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486" y="250372"/>
            <a:ext cx="11843657" cy="2460171"/>
          </a:xfrm>
        </p:spPr>
        <p:txBody>
          <a:bodyPr/>
          <a:lstStyle/>
          <a:p>
            <a:r>
              <a:rPr lang="en-US" dirty="0"/>
              <a:t>Suppose that you have a class that can use calligraphy to draw various types of data (strings, integers, and so on) and that contains a method for drawing each data type. It is cumbersome to use a new name for each method—for example, </a:t>
            </a:r>
            <a:r>
              <a:rPr lang="en-US" dirty="0" err="1"/>
              <a:t>drawString</a:t>
            </a:r>
            <a:r>
              <a:rPr lang="en-US" dirty="0"/>
              <a:t>, </a:t>
            </a:r>
            <a:r>
              <a:rPr lang="en-US" dirty="0" err="1"/>
              <a:t>drawInteger</a:t>
            </a:r>
            <a:r>
              <a:rPr lang="en-US" dirty="0"/>
              <a:t>, </a:t>
            </a:r>
            <a:r>
              <a:rPr lang="en-US" dirty="0" err="1"/>
              <a:t>drawFloat</a:t>
            </a:r>
            <a:r>
              <a:rPr lang="en-US" dirty="0"/>
              <a:t>, and so on. In the Java programming language, you can use the same name for all the drawing methods but pass a different argument list to each method. Thus, the data drawing class might declare four methods named draw, each of which has a different parameter list.</a:t>
            </a:r>
          </a:p>
        </p:txBody>
      </p:sp>
      <p:sp>
        <p:nvSpPr>
          <p:cNvPr id="4" name="Rectangle 3"/>
          <p:cNvSpPr/>
          <p:nvPr/>
        </p:nvSpPr>
        <p:spPr>
          <a:xfrm>
            <a:off x="473528" y="2539578"/>
            <a:ext cx="12006943" cy="4247317"/>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class </a:t>
            </a:r>
            <a:r>
              <a:rPr lang="en-GB" dirty="0" err="1" smtClean="0">
                <a:effectLst/>
                <a:latin typeface="Courier New" charset="0"/>
                <a:ea typeface="Calibri" charset="0"/>
                <a:cs typeface="Times New Roman" charset="0"/>
              </a:rPr>
              <a:t>DataArtist</a:t>
            </a: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public void draw(String s)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public void draw(</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i</a:t>
            </a: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public void draw(double f)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public void draw(</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i</a:t>
            </a:r>
            <a:r>
              <a:rPr lang="en-GB" dirty="0" smtClean="0">
                <a:effectLst/>
                <a:latin typeface="Courier New" charset="0"/>
                <a:ea typeface="Calibri" charset="0"/>
                <a:cs typeface="Times New Roman" charset="0"/>
              </a:rPr>
              <a:t>, double f)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p:txBody>
      </p:sp>
    </p:spTree>
    <p:extLst>
      <p:ext uri="{BB962C8B-B14F-4D97-AF65-F5344CB8AC3E}">
        <p14:creationId xmlns:p14="http://schemas.microsoft.com/office/powerpoint/2010/main" val="1208116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71" y="376518"/>
            <a:ext cx="11462657" cy="4195481"/>
          </a:xfrm>
        </p:spPr>
        <p:txBody>
          <a:bodyPr/>
          <a:lstStyle/>
          <a:p>
            <a:r>
              <a:rPr lang="en-US" dirty="0">
                <a:solidFill>
                  <a:srgbClr val="92D050"/>
                </a:solidFill>
              </a:rPr>
              <a:t>Overloaded methods are differentiated by the number and the type of the arguments passed into the method. In the code sample, draw(String s) and draw(</a:t>
            </a:r>
            <a:r>
              <a:rPr lang="en-US" dirty="0" err="1">
                <a:solidFill>
                  <a:srgbClr val="92D050"/>
                </a:solidFill>
              </a:rPr>
              <a:t>int</a:t>
            </a:r>
            <a:r>
              <a:rPr lang="en-US" dirty="0">
                <a:solidFill>
                  <a:srgbClr val="92D050"/>
                </a:solidFill>
              </a:rPr>
              <a:t> </a:t>
            </a:r>
            <a:r>
              <a:rPr lang="en-US" dirty="0" err="1">
                <a:solidFill>
                  <a:srgbClr val="92D050"/>
                </a:solidFill>
              </a:rPr>
              <a:t>i</a:t>
            </a:r>
            <a:r>
              <a:rPr lang="en-US" dirty="0">
                <a:solidFill>
                  <a:srgbClr val="92D050"/>
                </a:solidFill>
              </a:rPr>
              <a:t>) are distinct and unique methods because they require different argument types</a:t>
            </a:r>
            <a:r>
              <a:rPr lang="en-US" dirty="0" smtClean="0">
                <a:solidFill>
                  <a:srgbClr val="92D050"/>
                </a:solidFill>
              </a:rPr>
              <a:t>.</a:t>
            </a:r>
          </a:p>
          <a:p>
            <a:endParaRPr lang="en-US" dirty="0">
              <a:solidFill>
                <a:srgbClr val="92D050"/>
              </a:solidFill>
            </a:endParaRPr>
          </a:p>
          <a:p>
            <a:r>
              <a:rPr lang="en-US" dirty="0">
                <a:solidFill>
                  <a:srgbClr val="92D050"/>
                </a:solidFill>
              </a:rPr>
              <a:t>You cannot declare more than one method with the same name and the same number and type of </a:t>
            </a:r>
            <a:r>
              <a:rPr lang="en-US" dirty="0" smtClean="0">
                <a:solidFill>
                  <a:srgbClr val="92D050"/>
                </a:solidFill>
              </a:rPr>
              <a:t>arguments</a:t>
            </a:r>
          </a:p>
          <a:p>
            <a:endParaRPr lang="en-US" dirty="0">
              <a:solidFill>
                <a:srgbClr val="92D050"/>
              </a:solidFill>
            </a:endParaRPr>
          </a:p>
          <a:p>
            <a:r>
              <a:rPr lang="en-US" dirty="0">
                <a:solidFill>
                  <a:srgbClr val="92D050"/>
                </a:solidFill>
              </a:rPr>
              <a:t>The compiler does not consider return type when differentiating methods, so you cannot declare two methods with the same signature even if they have a different return type.</a:t>
            </a:r>
          </a:p>
        </p:txBody>
      </p:sp>
    </p:spTree>
    <p:extLst>
      <p:ext uri="{BB962C8B-B14F-4D97-AF65-F5344CB8AC3E}">
        <p14:creationId xmlns:p14="http://schemas.microsoft.com/office/powerpoint/2010/main" val="102938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Providing Constructors for Your Classes</a:t>
            </a:r>
            <a:br>
              <a:rPr lang="en-US" b="1" dirty="0"/>
            </a:br>
            <a:endParaRPr lang="en-US" dirty="0"/>
          </a:p>
        </p:txBody>
      </p:sp>
      <p:sp>
        <p:nvSpPr>
          <p:cNvPr id="3" name="Content Placeholder 2"/>
          <p:cNvSpPr>
            <a:spLocks noGrp="1"/>
          </p:cNvSpPr>
          <p:nvPr>
            <p:ph idx="1"/>
          </p:nvPr>
        </p:nvSpPr>
        <p:spPr>
          <a:xfrm>
            <a:off x="544286" y="2052918"/>
            <a:ext cx="11506200" cy="1278111"/>
          </a:xfrm>
        </p:spPr>
        <p:txBody>
          <a:bodyPr/>
          <a:lstStyle/>
          <a:p>
            <a:r>
              <a:rPr lang="en-US" dirty="0"/>
              <a:t>A class contains constructors that are invoked to create objects from the class blueprint. Constructor declarations look like method declarations—except that they use the name of the class and have no return type</a:t>
            </a:r>
            <a:r>
              <a:rPr lang="en-US" dirty="0" smtClean="0"/>
              <a:t>.</a:t>
            </a:r>
          </a:p>
          <a:p>
            <a:endParaRPr lang="en-US" dirty="0"/>
          </a:p>
        </p:txBody>
      </p:sp>
      <p:sp>
        <p:nvSpPr>
          <p:cNvPr id="4" name="Rectangle 3"/>
          <p:cNvSpPr/>
          <p:nvPr/>
        </p:nvSpPr>
        <p:spPr>
          <a:xfrm>
            <a:off x="544286" y="3221151"/>
            <a:ext cx="10940142" cy="1754326"/>
          </a:xfrm>
          <a:prstGeom prst="rect">
            <a:avLst/>
          </a:prstGeom>
        </p:spPr>
        <p:txBody>
          <a:bodyPr wrap="square">
            <a:spAutoFit/>
          </a:bodyPr>
          <a:lstStyle/>
          <a:p>
            <a:pPr>
              <a:spcAft>
                <a:spcPts val="0"/>
              </a:spcAft>
            </a:pPr>
            <a:r>
              <a:rPr lang="en-GB" dirty="0" smtClean="0">
                <a:effectLst/>
                <a:latin typeface="Monaco" charset="0"/>
                <a:ea typeface="Calibri" charset="0"/>
                <a:cs typeface="Courier New" charset="0"/>
              </a:rPr>
              <a:t>Bicycle</a:t>
            </a:r>
            <a:r>
              <a:rPr lang="en-GB" dirty="0" smtClean="0">
                <a:effectLst/>
                <a:latin typeface="Arial" charset="0"/>
                <a:ea typeface="Calibri" charset="0"/>
                <a:cs typeface="Times New Roman" charset="0"/>
              </a:rPr>
              <a:t> has one constructor:</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Bicycle(</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startCadence</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startSpeed</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startGear</a:t>
            </a:r>
            <a:r>
              <a:rPr lang="en-GB" dirty="0" smtClean="0">
                <a:effectLst/>
                <a:latin typeface="Courier New" charset="0"/>
                <a:ea typeface="Calibri" charset="0"/>
                <a:cs typeface="Times New Roman" charset="0"/>
              </a:rPr>
              <a:t>) {</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gear = </a:t>
            </a:r>
            <a:r>
              <a:rPr lang="en-GB" dirty="0" err="1" smtClean="0">
                <a:effectLst/>
                <a:latin typeface="Courier New" charset="0"/>
                <a:ea typeface="Calibri" charset="0"/>
                <a:cs typeface="Times New Roman" charset="0"/>
              </a:rPr>
              <a:t>startGear</a:t>
            </a:r>
            <a:r>
              <a:rPr lang="en-GB" dirty="0" smtClean="0">
                <a:effectLst/>
                <a:latin typeface="Courier New" charset="0"/>
                <a:ea typeface="Calibri" charset="0"/>
                <a:cs typeface="Times New Roman" charset="0"/>
              </a:rPr>
              <a:t>;</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cadence = </a:t>
            </a:r>
            <a:r>
              <a:rPr lang="en-GB" dirty="0" err="1" smtClean="0">
                <a:effectLst/>
                <a:latin typeface="Courier New" charset="0"/>
                <a:ea typeface="Calibri" charset="0"/>
                <a:cs typeface="Times New Roman" charset="0"/>
              </a:rPr>
              <a:t>startCadence</a:t>
            </a:r>
            <a:r>
              <a:rPr lang="en-GB" dirty="0" smtClean="0">
                <a:effectLst/>
                <a:latin typeface="Courier New" charset="0"/>
                <a:ea typeface="Calibri" charset="0"/>
                <a:cs typeface="Times New Roman" charset="0"/>
              </a:rPr>
              <a:t>;</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speed = </a:t>
            </a:r>
            <a:r>
              <a:rPr lang="en-GB" dirty="0" err="1" smtClean="0">
                <a:effectLst/>
                <a:latin typeface="Courier New" charset="0"/>
                <a:ea typeface="Calibri" charset="0"/>
                <a:cs typeface="Times New Roman" charset="0"/>
              </a:rPr>
              <a:t>startSpeed</a:t>
            </a:r>
            <a:r>
              <a:rPr lang="en-GB" dirty="0" smtClean="0">
                <a:effectLst/>
                <a:latin typeface="Courier New" charset="0"/>
                <a:ea typeface="Calibri" charset="0"/>
                <a:cs typeface="Times New Roman" charset="0"/>
              </a:rPr>
              <a:t>;</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2800" dirty="0" smtClean="0">
              <a:effectLst/>
              <a:latin typeface="Calibri" charset="0"/>
              <a:ea typeface="Calibri" charset="0"/>
              <a:cs typeface="Times New Roman" charset="0"/>
            </a:endParaRPr>
          </a:p>
        </p:txBody>
      </p:sp>
      <p:sp>
        <p:nvSpPr>
          <p:cNvPr id="5" name="Content Placeholder 2"/>
          <p:cNvSpPr txBox="1">
            <a:spLocks/>
          </p:cNvSpPr>
          <p:nvPr/>
        </p:nvSpPr>
        <p:spPr>
          <a:xfrm>
            <a:off x="544286" y="5028017"/>
            <a:ext cx="11506200" cy="1278111"/>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To create a new </a:t>
            </a:r>
            <a:r>
              <a:rPr lang="en-US" dirty="0">
                <a:solidFill>
                  <a:srgbClr val="FFFF00"/>
                </a:solidFill>
              </a:rPr>
              <a:t>Bicycle</a:t>
            </a:r>
            <a:r>
              <a:rPr lang="en-US" dirty="0"/>
              <a:t> object called </a:t>
            </a:r>
            <a:r>
              <a:rPr lang="en-US" dirty="0" err="1"/>
              <a:t>myBike</a:t>
            </a:r>
            <a:r>
              <a:rPr lang="en-US" dirty="0"/>
              <a:t>, a constructor is called by the new operator:</a:t>
            </a:r>
          </a:p>
          <a:p>
            <a:r>
              <a:rPr lang="en-US" dirty="0"/>
              <a:t>Bicycle </a:t>
            </a:r>
            <a:r>
              <a:rPr lang="en-US" dirty="0" err="1"/>
              <a:t>myBike</a:t>
            </a:r>
            <a:r>
              <a:rPr lang="en-US" dirty="0"/>
              <a:t> = new Bicycle(30, 0, 8</a:t>
            </a:r>
            <a:r>
              <a:rPr lang="en-US" dirty="0" smtClean="0"/>
              <a:t>);</a:t>
            </a:r>
          </a:p>
          <a:p>
            <a:r>
              <a:rPr lang="en-US" dirty="0"/>
              <a:t>new </a:t>
            </a:r>
            <a:r>
              <a:rPr lang="en-US" dirty="0">
                <a:solidFill>
                  <a:srgbClr val="FFFF00"/>
                </a:solidFill>
              </a:rPr>
              <a:t>Bicycle</a:t>
            </a:r>
            <a:r>
              <a:rPr lang="en-US" dirty="0"/>
              <a:t>(30, 0, 8) creates space in memory for the object and initializes its fields.</a:t>
            </a:r>
          </a:p>
        </p:txBody>
      </p:sp>
    </p:spTree>
    <p:extLst>
      <p:ext uri="{BB962C8B-B14F-4D97-AF65-F5344CB8AC3E}">
        <p14:creationId xmlns:p14="http://schemas.microsoft.com/office/powerpoint/2010/main" val="1645386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113" y="2307771"/>
            <a:ext cx="10958059" cy="2950674"/>
          </a:xfrm>
        </p:spPr>
        <p:txBody>
          <a:bodyPr>
            <a:normAutofit lnSpcReduction="10000"/>
          </a:bodyPr>
          <a:lstStyle/>
          <a:p>
            <a:r>
              <a:rPr lang="en-US" dirty="0"/>
              <a:t>Bicycle </a:t>
            </a:r>
            <a:r>
              <a:rPr lang="en-US" dirty="0" err="1"/>
              <a:t>yourBike</a:t>
            </a:r>
            <a:r>
              <a:rPr lang="en-US" dirty="0"/>
              <a:t> = new Bicycle(); invokes the no-argument constructor to create a new Bicycle object called </a:t>
            </a:r>
            <a:r>
              <a:rPr lang="en-US" dirty="0" err="1"/>
              <a:t>yourBike</a:t>
            </a:r>
            <a:r>
              <a:rPr lang="en-US" dirty="0" smtClean="0"/>
              <a:t>.</a:t>
            </a:r>
          </a:p>
          <a:p>
            <a:endParaRPr lang="en-US" dirty="0"/>
          </a:p>
          <a:p>
            <a:r>
              <a:rPr lang="en-US" dirty="0">
                <a:solidFill>
                  <a:srgbClr val="92D050"/>
                </a:solidFill>
              </a:rPr>
              <a:t>Both constructors could have been declared in Bicycle because they have different argument lists. As with methods, the Java platform differentiates constructors on the basis of the number of arguments in the list and their types. You cannot write two constructors that have the same number and type of arguments for the same class, because the platform would not be able to tell them apart. Doing so causes a compile-time error.</a:t>
            </a:r>
          </a:p>
        </p:txBody>
      </p:sp>
      <p:sp>
        <p:nvSpPr>
          <p:cNvPr id="4" name="Rectangle 3"/>
          <p:cNvSpPr/>
          <p:nvPr/>
        </p:nvSpPr>
        <p:spPr>
          <a:xfrm>
            <a:off x="446315" y="282008"/>
            <a:ext cx="11081656" cy="2185214"/>
          </a:xfrm>
          <a:prstGeom prst="rect">
            <a:avLst/>
          </a:prstGeom>
        </p:spPr>
        <p:txBody>
          <a:bodyPr wrap="square">
            <a:spAutoFit/>
          </a:bodyPr>
          <a:lstStyle/>
          <a:p>
            <a:pPr>
              <a:spcAft>
                <a:spcPts val="0"/>
              </a:spcAft>
            </a:pPr>
            <a:r>
              <a:rPr lang="en-GB" dirty="0" smtClean="0">
                <a:effectLst/>
                <a:latin typeface="Arial" charset="0"/>
                <a:ea typeface="Calibri" charset="0"/>
                <a:cs typeface="Times New Roman" charset="0"/>
              </a:rPr>
              <a:t>Although </a:t>
            </a:r>
            <a:r>
              <a:rPr lang="en-GB" dirty="0" smtClean="0">
                <a:effectLst/>
                <a:latin typeface="Monaco" charset="0"/>
                <a:ea typeface="Calibri" charset="0"/>
                <a:cs typeface="Courier New" charset="0"/>
              </a:rPr>
              <a:t>Bicycle</a:t>
            </a:r>
            <a:r>
              <a:rPr lang="en-GB" dirty="0" smtClean="0">
                <a:effectLst/>
                <a:latin typeface="Arial" charset="0"/>
                <a:ea typeface="Calibri" charset="0"/>
                <a:cs typeface="Times New Roman" charset="0"/>
              </a:rPr>
              <a:t> only has one constructor, it could have others, including a no-argument constructor:</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Bicycle() {</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gear = 1;</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cadence = 10;</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speed = 0;</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2800" dirty="0" smtClean="0">
              <a:effectLst/>
              <a:latin typeface="Calibri" charset="0"/>
              <a:ea typeface="Calibri" charset="0"/>
              <a:cs typeface="Times New Roman" charset="0"/>
            </a:endParaRPr>
          </a:p>
          <a:p>
            <a:pPr>
              <a:spcAft>
                <a:spcPts val="0"/>
              </a:spcAft>
            </a:pPr>
            <a:r>
              <a:rPr lang="en-GB" sz="2800" dirty="0" smtClean="0">
                <a:effectLst/>
                <a:latin typeface="Calibri" charset="0"/>
                <a:ea typeface="Calibri" charset="0"/>
                <a:cs typeface="Times New Roman" charset="0"/>
              </a:rPr>
              <a:t> </a:t>
            </a:r>
            <a:endParaRPr lang="en-GB" sz="2800" dirty="0">
              <a:effectLst/>
              <a:latin typeface="Calibri" charset="0"/>
              <a:ea typeface="Calibri" charset="0"/>
              <a:cs typeface="Times New Roman" charset="0"/>
            </a:endParaRPr>
          </a:p>
        </p:txBody>
      </p:sp>
    </p:spTree>
    <p:extLst>
      <p:ext uri="{BB962C8B-B14F-4D97-AF65-F5344CB8AC3E}">
        <p14:creationId xmlns:p14="http://schemas.microsoft.com/office/powerpoint/2010/main" val="1906397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715" y="757518"/>
            <a:ext cx="11375571" cy="4195481"/>
          </a:xfrm>
        </p:spPr>
        <p:txBody>
          <a:bodyPr/>
          <a:lstStyle/>
          <a:p>
            <a:r>
              <a:rPr lang="en-US" dirty="0" smtClean="0"/>
              <a:t>You </a:t>
            </a:r>
            <a:r>
              <a:rPr lang="en-US" dirty="0"/>
              <a:t>don't have to provide any constructors for your class, but you must be careful when doing this. The compiler automatically provides a no-argument, default constructor for any class without constructors. </a:t>
            </a:r>
            <a:endParaRPr lang="en-US" dirty="0" smtClean="0"/>
          </a:p>
          <a:p>
            <a:r>
              <a:rPr lang="en-US" dirty="0" smtClean="0"/>
              <a:t>This </a:t>
            </a:r>
            <a:r>
              <a:rPr lang="en-US" dirty="0"/>
              <a:t>default constructor will call the no-argument constructor of the superclass. In this situation, the compiler will complain if the superclass doesn't have a no-argument constructor so you must verify that it does. </a:t>
            </a:r>
            <a:endParaRPr lang="en-US" dirty="0" smtClean="0"/>
          </a:p>
          <a:p>
            <a:r>
              <a:rPr lang="en-US" dirty="0" smtClean="0"/>
              <a:t>If </a:t>
            </a:r>
            <a:r>
              <a:rPr lang="en-US" dirty="0"/>
              <a:t>your class has no explicit superclass, then it has an implicit superclass of Object, which </a:t>
            </a:r>
            <a:r>
              <a:rPr lang="en-US" i="1" dirty="0"/>
              <a:t>does</a:t>
            </a:r>
            <a:r>
              <a:rPr lang="en-US" dirty="0"/>
              <a:t> have a no-argument constructor.</a:t>
            </a:r>
          </a:p>
        </p:txBody>
      </p:sp>
    </p:spTree>
    <p:extLst>
      <p:ext uri="{BB962C8B-B14F-4D97-AF65-F5344CB8AC3E}">
        <p14:creationId xmlns:p14="http://schemas.microsoft.com/office/powerpoint/2010/main" val="1166378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2718"/>
            <a:ext cx="12192000" cy="853568"/>
          </a:xfrm>
        </p:spPr>
        <p:txBody>
          <a:bodyPr/>
          <a:lstStyle/>
          <a:p>
            <a:r>
              <a:rPr lang="en-US" sz="4000" b="1" dirty="0"/>
              <a:t>Passing Information to a Method or </a:t>
            </a:r>
            <a:r>
              <a:rPr lang="en-US" sz="4000" b="1"/>
              <a:t>a </a:t>
            </a:r>
            <a:r>
              <a:rPr lang="en-US" sz="4000" b="1" smtClean="0"/>
              <a:t>Constructor</a:t>
            </a:r>
            <a:endParaRPr lang="en-US" sz="4000" dirty="0"/>
          </a:p>
        </p:txBody>
      </p:sp>
      <p:sp>
        <p:nvSpPr>
          <p:cNvPr id="3" name="Content Placeholder 2"/>
          <p:cNvSpPr>
            <a:spLocks noGrp="1"/>
          </p:cNvSpPr>
          <p:nvPr>
            <p:ph idx="1"/>
          </p:nvPr>
        </p:nvSpPr>
        <p:spPr>
          <a:xfrm>
            <a:off x="97973" y="1225604"/>
            <a:ext cx="11538856" cy="1931254"/>
          </a:xfrm>
        </p:spPr>
        <p:txBody>
          <a:bodyPr/>
          <a:lstStyle/>
          <a:p>
            <a:r>
              <a:rPr lang="en-US" dirty="0"/>
              <a:t>The declaration for a method or a constructor declares the number and the type of the arguments for that method or constructor. For example, the following is a method that computes the monthly payments for a home loan, based on the amount of the loan, the interest rate, the length of the loan (the number of periods), and the future value of the loan:</a:t>
            </a:r>
          </a:p>
        </p:txBody>
      </p:sp>
      <p:sp>
        <p:nvSpPr>
          <p:cNvPr id="4" name="Rectangle 3"/>
          <p:cNvSpPr/>
          <p:nvPr/>
        </p:nvSpPr>
        <p:spPr>
          <a:xfrm>
            <a:off x="228601" y="2872180"/>
            <a:ext cx="13128172" cy="4185761"/>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double </a:t>
            </a:r>
            <a:r>
              <a:rPr lang="en-GB" dirty="0" err="1" smtClean="0">
                <a:effectLst/>
                <a:latin typeface="Courier New" charset="0"/>
                <a:ea typeface="Calibri" charset="0"/>
                <a:cs typeface="Times New Roman" charset="0"/>
              </a:rPr>
              <a:t>computePayment</a:t>
            </a: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double </a:t>
            </a:r>
            <a:r>
              <a:rPr lang="en-GB" b="1" dirty="0" err="1" smtClean="0">
                <a:effectLst/>
                <a:latin typeface="Courier New" charset="0"/>
                <a:ea typeface="Calibri" charset="0"/>
                <a:cs typeface="Times New Roman" charset="0"/>
              </a:rPr>
              <a:t>loanAmt</a:t>
            </a: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double </a:t>
            </a:r>
            <a:r>
              <a:rPr lang="en-GB" b="1" dirty="0" smtClean="0">
                <a:effectLst/>
                <a:latin typeface="Courier New" charset="0"/>
                <a:ea typeface="Calibri" charset="0"/>
                <a:cs typeface="Times New Roman" charset="0"/>
              </a:rPr>
              <a:t>rate</a:t>
            </a: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double </a:t>
            </a:r>
            <a:r>
              <a:rPr lang="en-GB" b="1" dirty="0" err="1" smtClean="0">
                <a:effectLst/>
                <a:latin typeface="Courier New" charset="0"/>
                <a:ea typeface="Calibri" charset="0"/>
                <a:cs typeface="Times New Roman" charset="0"/>
              </a:rPr>
              <a:t>futureValue</a:t>
            </a: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a:t>
            </a:r>
            <a:r>
              <a:rPr lang="en-GB" b="1" dirty="0" err="1" smtClean="0">
                <a:effectLst/>
                <a:latin typeface="Courier New" charset="0"/>
                <a:ea typeface="Calibri" charset="0"/>
                <a:cs typeface="Times New Roman" charset="0"/>
              </a:rPr>
              <a:t>numPeriods</a:t>
            </a: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double interest = </a:t>
            </a:r>
            <a:r>
              <a:rPr lang="en-GB" b="1" dirty="0" smtClean="0">
                <a:effectLst/>
                <a:latin typeface="Courier New" charset="0"/>
                <a:ea typeface="Calibri" charset="0"/>
                <a:cs typeface="Times New Roman" charset="0"/>
              </a:rPr>
              <a:t>rate</a:t>
            </a:r>
            <a:r>
              <a:rPr lang="en-GB" dirty="0" smtClean="0">
                <a:effectLst/>
                <a:latin typeface="Courier New" charset="0"/>
                <a:ea typeface="Calibri" charset="0"/>
                <a:cs typeface="Times New Roman" charset="0"/>
              </a:rPr>
              <a:t> / 100.0;</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double partial1 = </a:t>
            </a:r>
            <a:r>
              <a:rPr lang="en-GB" dirty="0" err="1" smtClean="0">
                <a:effectLst/>
                <a:latin typeface="Courier New" charset="0"/>
                <a:ea typeface="Calibri" charset="0"/>
                <a:cs typeface="Times New Roman" charset="0"/>
              </a:rPr>
              <a:t>Math.pow</a:t>
            </a:r>
            <a:r>
              <a:rPr lang="en-GB" dirty="0" smtClean="0">
                <a:effectLst/>
                <a:latin typeface="Courier New" charset="0"/>
                <a:ea typeface="Calibri" charset="0"/>
                <a:cs typeface="Times New Roman" charset="0"/>
              </a:rPr>
              <a:t>((1 + interest),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 </a:t>
            </a:r>
            <a:r>
              <a:rPr lang="en-GB" b="1" dirty="0" err="1" smtClean="0">
                <a:effectLst/>
                <a:latin typeface="Courier New" charset="0"/>
                <a:ea typeface="Calibri" charset="0"/>
                <a:cs typeface="Times New Roman" charset="0"/>
              </a:rPr>
              <a:t>numPeriods</a:t>
            </a: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double denominator = (1 - partial1) / interest;</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double answer = (-</a:t>
            </a:r>
            <a:r>
              <a:rPr lang="en-GB" b="1" dirty="0" err="1" smtClean="0">
                <a:effectLst/>
                <a:latin typeface="Courier New" charset="0"/>
                <a:ea typeface="Calibri" charset="0"/>
                <a:cs typeface="Times New Roman" charset="0"/>
              </a:rPr>
              <a:t>loanAmt</a:t>
            </a:r>
            <a:r>
              <a:rPr lang="en-GB" dirty="0" smtClean="0">
                <a:effectLst/>
                <a:latin typeface="Courier New" charset="0"/>
                <a:ea typeface="Calibri" charset="0"/>
                <a:cs typeface="Times New Roman" charset="0"/>
              </a:rPr>
              <a:t> / denominator)</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 ((</a:t>
            </a:r>
            <a:r>
              <a:rPr lang="en-GB" b="1" dirty="0" err="1" smtClean="0">
                <a:effectLst/>
                <a:latin typeface="Courier New" charset="0"/>
                <a:ea typeface="Calibri" charset="0"/>
                <a:cs typeface="Times New Roman" charset="0"/>
              </a:rPr>
              <a:t>futureValue</a:t>
            </a:r>
            <a:r>
              <a:rPr lang="en-GB" dirty="0" smtClean="0">
                <a:effectLst/>
                <a:latin typeface="Courier New" charset="0"/>
                <a:ea typeface="Calibri" charset="0"/>
                <a:cs typeface="Times New Roman" charset="0"/>
              </a:rPr>
              <a:t> * partial1) / denominator);</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return answer;</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a:p>
            <a:pPr>
              <a:spcAft>
                <a:spcPts val="0"/>
              </a:spcAft>
            </a:pPr>
            <a:r>
              <a:rPr lang="en-GB" sz="3200" dirty="0" smtClean="0">
                <a:effectLst/>
                <a:latin typeface="Calibri" charset="0"/>
                <a:ea typeface="Calibri" charset="0"/>
                <a:cs typeface="Times New Roman" charset="0"/>
              </a:rPr>
              <a:t> </a:t>
            </a:r>
            <a:endParaRPr lang="en-GB" sz="3200" dirty="0">
              <a:effectLst/>
              <a:latin typeface="Calibri" charset="0"/>
              <a:ea typeface="Calibri" charset="0"/>
              <a:cs typeface="Times New Roman" charset="0"/>
            </a:endParaRPr>
          </a:p>
        </p:txBody>
      </p:sp>
    </p:spTree>
    <p:extLst>
      <p:ext uri="{BB962C8B-B14F-4D97-AF65-F5344CB8AC3E}">
        <p14:creationId xmlns:p14="http://schemas.microsoft.com/office/powerpoint/2010/main" val="424860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4711"/>
          </a:xfrm>
        </p:spPr>
        <p:txBody>
          <a:bodyPr/>
          <a:lstStyle/>
          <a:p>
            <a:r>
              <a:rPr lang="en-US" b="1"/>
              <a:t>Creating </a:t>
            </a:r>
            <a:r>
              <a:rPr lang="en-US" b="1" smtClean="0"/>
              <a:t>Objects</a:t>
            </a:r>
            <a:endParaRPr lang="en-US"/>
          </a:p>
        </p:txBody>
      </p:sp>
      <p:sp>
        <p:nvSpPr>
          <p:cNvPr id="3" name="Content Placeholder 2"/>
          <p:cNvSpPr>
            <a:spLocks noGrp="1"/>
          </p:cNvSpPr>
          <p:nvPr>
            <p:ph idx="1"/>
          </p:nvPr>
        </p:nvSpPr>
        <p:spPr>
          <a:xfrm>
            <a:off x="533400" y="1356232"/>
            <a:ext cx="11114314" cy="4195481"/>
          </a:xfrm>
        </p:spPr>
        <p:txBody>
          <a:bodyPr>
            <a:normAutofit/>
          </a:bodyPr>
          <a:lstStyle/>
          <a:p>
            <a:r>
              <a:rPr lang="en-US" dirty="0"/>
              <a:t>As you know, a class provides the blueprint for objects; you create an object from a class</a:t>
            </a:r>
            <a:r>
              <a:rPr lang="en-US" dirty="0" smtClean="0"/>
              <a:t>.</a:t>
            </a:r>
            <a:endParaRPr lang="en-US" dirty="0"/>
          </a:p>
          <a:p>
            <a:r>
              <a:rPr lang="en-US" dirty="0"/>
              <a:t>The first line creates an object of the </a:t>
            </a:r>
            <a:r>
              <a:rPr lang="en-US" dirty="0">
                <a:hlinkClick r:id="rId2"/>
              </a:rPr>
              <a:t>Point</a:t>
            </a:r>
            <a:r>
              <a:rPr lang="en-US" dirty="0"/>
              <a:t> class, and the second and third lines each create an object of the </a:t>
            </a:r>
            <a:r>
              <a:rPr lang="en-US" dirty="0">
                <a:hlinkClick r:id="rId3"/>
              </a:rPr>
              <a:t>Rectangle</a:t>
            </a:r>
            <a:r>
              <a:rPr lang="en-US" dirty="0"/>
              <a:t> class</a:t>
            </a:r>
            <a:r>
              <a:rPr lang="en-US" dirty="0" smtClean="0"/>
              <a:t>.</a:t>
            </a:r>
            <a:endParaRPr lang="en-US" dirty="0"/>
          </a:p>
          <a:p>
            <a:r>
              <a:rPr lang="en-US" dirty="0"/>
              <a:t>Each of these statements has three parts (discussed in detail below):</a:t>
            </a:r>
          </a:p>
          <a:p>
            <a:r>
              <a:rPr lang="en-US" b="1" dirty="0"/>
              <a:t>Declaration</a:t>
            </a:r>
            <a:r>
              <a:rPr lang="en-US" dirty="0"/>
              <a:t>: The code set in </a:t>
            </a:r>
            <a:r>
              <a:rPr lang="en-US" b="1" dirty="0"/>
              <a:t>bold</a:t>
            </a:r>
            <a:r>
              <a:rPr lang="en-US" dirty="0"/>
              <a:t> are all variable declarations that associate a variable name with an object type.</a:t>
            </a:r>
          </a:p>
          <a:p>
            <a:r>
              <a:rPr lang="en-US" b="1" dirty="0"/>
              <a:t>Instantiation</a:t>
            </a:r>
            <a:r>
              <a:rPr lang="en-US" dirty="0"/>
              <a:t>: The new keyword is a Java operator that creates the object.</a:t>
            </a:r>
          </a:p>
          <a:p>
            <a:r>
              <a:rPr lang="en-US" b="1" dirty="0"/>
              <a:t>Initialization</a:t>
            </a:r>
            <a:r>
              <a:rPr lang="en-US" dirty="0"/>
              <a:t>: The new operator is followed by a call to a constructor, which initializes the new object.</a:t>
            </a:r>
          </a:p>
          <a:p>
            <a:endParaRPr lang="en-US" dirty="0"/>
          </a:p>
        </p:txBody>
      </p:sp>
      <p:sp>
        <p:nvSpPr>
          <p:cNvPr id="4" name="Rectangle 3"/>
          <p:cNvSpPr/>
          <p:nvPr/>
        </p:nvSpPr>
        <p:spPr>
          <a:xfrm>
            <a:off x="646111" y="5551713"/>
            <a:ext cx="6096000" cy="923330"/>
          </a:xfrm>
          <a:prstGeom prst="rect">
            <a:avLst/>
          </a:prstGeom>
        </p:spPr>
        <p:txBody>
          <a:bodyPr>
            <a:spAutoFit/>
          </a:bodyPr>
          <a:lstStyle/>
          <a:p>
            <a:r>
              <a:rPr lang="en-US" b="1" dirty="0" smtClean="0"/>
              <a:t>Point </a:t>
            </a:r>
            <a:r>
              <a:rPr lang="en-US" b="1" dirty="0" err="1" smtClean="0"/>
              <a:t>originOne</a:t>
            </a:r>
            <a:r>
              <a:rPr lang="en-US" dirty="0" smtClean="0"/>
              <a:t> = new Point(23, 94); </a:t>
            </a:r>
            <a:r>
              <a:rPr lang="en-US" b="1" dirty="0" smtClean="0"/>
              <a:t>Rectangle </a:t>
            </a:r>
            <a:r>
              <a:rPr lang="en-US" b="1" dirty="0" err="1" smtClean="0"/>
              <a:t>rectOne</a:t>
            </a:r>
            <a:r>
              <a:rPr lang="en-US" dirty="0" smtClean="0"/>
              <a:t> = new Rectangle(</a:t>
            </a:r>
            <a:r>
              <a:rPr lang="en-US" dirty="0" err="1" smtClean="0"/>
              <a:t>originOne</a:t>
            </a:r>
            <a:r>
              <a:rPr lang="en-US" dirty="0" smtClean="0"/>
              <a:t>, 100, 200); </a:t>
            </a:r>
            <a:r>
              <a:rPr lang="en-US" b="1" dirty="0" smtClean="0"/>
              <a:t>Rectangle </a:t>
            </a:r>
            <a:r>
              <a:rPr lang="en-US" b="1" dirty="0" err="1" smtClean="0"/>
              <a:t>rectTwo</a:t>
            </a:r>
            <a:r>
              <a:rPr lang="en-US" dirty="0" smtClean="0"/>
              <a:t> = new Rectangle(50, 100);</a:t>
            </a:r>
            <a:endParaRPr lang="en-US" dirty="0"/>
          </a:p>
        </p:txBody>
      </p:sp>
    </p:spTree>
    <p:extLst>
      <p:ext uri="{BB962C8B-B14F-4D97-AF65-F5344CB8AC3E}">
        <p14:creationId xmlns:p14="http://schemas.microsoft.com/office/powerpoint/2010/main" val="1269890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Declaring a Variable to Refer to an Object</a:t>
            </a:r>
            <a:br>
              <a:rPr lang="en-US" b="1" dirty="0"/>
            </a:br>
            <a:endParaRPr lang="en-US" dirty="0"/>
          </a:p>
        </p:txBody>
      </p:sp>
      <p:sp>
        <p:nvSpPr>
          <p:cNvPr id="3" name="Content Placeholder 2"/>
          <p:cNvSpPr>
            <a:spLocks noGrp="1"/>
          </p:cNvSpPr>
          <p:nvPr>
            <p:ph idx="1"/>
          </p:nvPr>
        </p:nvSpPr>
        <p:spPr>
          <a:xfrm>
            <a:off x="646111" y="2052918"/>
            <a:ext cx="11295517" cy="4195481"/>
          </a:xfrm>
        </p:spPr>
        <p:txBody>
          <a:bodyPr>
            <a:normAutofit lnSpcReduction="10000"/>
          </a:bodyPr>
          <a:lstStyle/>
          <a:p>
            <a:r>
              <a:rPr lang="en-US" dirty="0"/>
              <a:t>Previously, you learned that to declare a variable, you write:</a:t>
            </a:r>
          </a:p>
          <a:p>
            <a:r>
              <a:rPr lang="en-US" i="1" dirty="0"/>
              <a:t>type name</a:t>
            </a:r>
            <a:r>
              <a:rPr lang="en-US" dirty="0"/>
              <a:t>;</a:t>
            </a:r>
          </a:p>
          <a:p>
            <a:r>
              <a:rPr lang="en-US" dirty="0"/>
              <a:t>This notifies the compiler that you will use </a:t>
            </a:r>
            <a:r>
              <a:rPr lang="en-US" i="1" dirty="0"/>
              <a:t>name</a:t>
            </a:r>
            <a:r>
              <a:rPr lang="en-US" dirty="0"/>
              <a:t> to refer to data whose type is </a:t>
            </a:r>
            <a:r>
              <a:rPr lang="en-US" i="1" dirty="0"/>
              <a:t>type</a:t>
            </a:r>
            <a:r>
              <a:rPr lang="en-US" dirty="0"/>
              <a:t>. With a primitive variable, this declaration also reserves the proper amount of memory for the variable</a:t>
            </a:r>
            <a:r>
              <a:rPr lang="en-US" dirty="0" smtClean="0"/>
              <a:t>.</a:t>
            </a:r>
          </a:p>
          <a:p>
            <a:r>
              <a:rPr lang="en-US" dirty="0"/>
              <a:t>You can also declare a reference variable on its own line. For example:</a:t>
            </a:r>
          </a:p>
          <a:p>
            <a:r>
              <a:rPr lang="en-US" dirty="0">
                <a:solidFill>
                  <a:srgbClr val="FFFF00"/>
                </a:solidFill>
              </a:rPr>
              <a:t>Point</a:t>
            </a:r>
            <a:r>
              <a:rPr lang="en-US" dirty="0"/>
              <a:t> </a:t>
            </a:r>
            <a:r>
              <a:rPr lang="en-US" dirty="0" err="1"/>
              <a:t>originOne</a:t>
            </a:r>
            <a:r>
              <a:rPr lang="en-US" dirty="0" smtClean="0"/>
              <a:t>;</a:t>
            </a:r>
          </a:p>
          <a:p>
            <a:r>
              <a:rPr lang="en-US" dirty="0"/>
              <a:t>If you declare </a:t>
            </a:r>
            <a:r>
              <a:rPr lang="en-US" dirty="0" err="1">
                <a:solidFill>
                  <a:srgbClr val="FFFF00"/>
                </a:solidFill>
              </a:rPr>
              <a:t>originOne</a:t>
            </a:r>
            <a:r>
              <a:rPr lang="en-US" dirty="0"/>
              <a:t> like this, its value will be undetermined until an object is actually created and assigned to it. Simply declaring a reference variable does not create an object. For that, you need to use the new </a:t>
            </a:r>
            <a:r>
              <a:rPr lang="en-US" dirty="0" smtClean="0"/>
              <a:t>operator, </a:t>
            </a:r>
            <a:r>
              <a:rPr lang="en-US" dirty="0" smtClean="0">
                <a:solidFill>
                  <a:srgbClr val="92D050"/>
                </a:solidFill>
              </a:rPr>
              <a:t>You </a:t>
            </a:r>
            <a:r>
              <a:rPr lang="en-US" dirty="0">
                <a:solidFill>
                  <a:srgbClr val="92D050"/>
                </a:solidFill>
              </a:rPr>
              <a:t>must assign an object to </a:t>
            </a:r>
            <a:r>
              <a:rPr lang="en-US" dirty="0" err="1">
                <a:solidFill>
                  <a:srgbClr val="92D050"/>
                </a:solidFill>
              </a:rPr>
              <a:t>originOne</a:t>
            </a:r>
            <a:r>
              <a:rPr lang="en-US" dirty="0">
                <a:solidFill>
                  <a:srgbClr val="92D050"/>
                </a:solidFill>
              </a:rPr>
              <a:t> before you use it in your code. Otherwise, you will get a compiler error</a:t>
            </a:r>
            <a:r>
              <a:rPr lang="en-US" dirty="0"/>
              <a:t>.</a:t>
            </a:r>
          </a:p>
          <a:p>
            <a:endParaRPr lang="en-US" dirty="0"/>
          </a:p>
        </p:txBody>
      </p:sp>
    </p:spTree>
    <p:extLst>
      <p:ext uri="{BB962C8B-B14F-4D97-AF65-F5344CB8AC3E}">
        <p14:creationId xmlns:p14="http://schemas.microsoft.com/office/powerpoint/2010/main" val="84689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799" y="193788"/>
            <a:ext cx="8490857" cy="6186309"/>
          </a:xfrm>
          <a:prstGeom prst="rect">
            <a:avLst/>
          </a:prstGeom>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What is the output?</a:t>
            </a:r>
            <a:endParaRPr lang="en-US" b="1" dirty="0" smtClean="0"/>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err="1" smtClean="0"/>
              <a:t>aNumber</a:t>
            </a:r>
            <a:r>
              <a:rPr lang="en-US" b="1" dirty="0" smtClean="0"/>
              <a:t> = 3</a:t>
            </a:r>
            <a:endParaRPr lang="en-GB" b="1" dirty="0" smtClean="0">
              <a:effectLst/>
              <a:latin typeface="Courier New"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b="1" dirty="0">
              <a:latin typeface="Courier New"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if (</a:t>
            </a:r>
            <a:r>
              <a:rPr lang="en-GB" b="1" dirty="0" err="1" smtClean="0">
                <a:effectLst/>
                <a:latin typeface="Courier New" charset="0"/>
                <a:ea typeface="Calibri" charset="0"/>
                <a:cs typeface="Times New Roman" charset="0"/>
              </a:rPr>
              <a:t>aNumber</a:t>
            </a:r>
            <a:r>
              <a:rPr lang="en-GB" b="1" dirty="0" smtClean="0">
                <a:effectLst/>
                <a:latin typeface="Courier New" charset="0"/>
                <a:ea typeface="Calibri" charset="0"/>
                <a:cs typeface="Times New Roman" charset="0"/>
              </a:rPr>
              <a:t> &gt;= 0)</a:t>
            </a:r>
            <a:endParaRPr lang="en-GB" b="1"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    if (</a:t>
            </a:r>
            <a:r>
              <a:rPr lang="en-GB" b="1" dirty="0" err="1" smtClean="0">
                <a:effectLst/>
                <a:latin typeface="Courier New" charset="0"/>
                <a:ea typeface="Calibri" charset="0"/>
                <a:cs typeface="Times New Roman" charset="0"/>
              </a:rPr>
              <a:t>aNumber</a:t>
            </a:r>
            <a:r>
              <a:rPr lang="en-GB" b="1" dirty="0" smtClean="0">
                <a:effectLst/>
                <a:latin typeface="Courier New" charset="0"/>
                <a:ea typeface="Calibri" charset="0"/>
                <a:cs typeface="Times New Roman" charset="0"/>
              </a:rPr>
              <a:t> == 0)</a:t>
            </a:r>
            <a:endParaRPr lang="en-GB" b="1"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        </a:t>
            </a:r>
            <a:r>
              <a:rPr lang="en-GB" b="1" dirty="0" err="1" smtClean="0">
                <a:effectLst/>
                <a:latin typeface="Courier New" charset="0"/>
                <a:ea typeface="Calibri" charset="0"/>
                <a:cs typeface="Times New Roman" charset="0"/>
              </a:rPr>
              <a:t>System.out.println</a:t>
            </a:r>
            <a:r>
              <a:rPr lang="en-GB" b="1" dirty="0" smtClean="0">
                <a:effectLst/>
                <a:latin typeface="Courier New" charset="0"/>
                <a:ea typeface="Calibri" charset="0"/>
                <a:cs typeface="Times New Roman" charset="0"/>
              </a:rPr>
              <a:t>("first string");</a:t>
            </a:r>
            <a:endParaRPr lang="en-GB" b="1"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else </a:t>
            </a:r>
            <a:endParaRPr lang="en-GB" b="1"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    </a:t>
            </a:r>
            <a:r>
              <a:rPr lang="en-GB" b="1" dirty="0" err="1" smtClean="0">
                <a:effectLst/>
                <a:latin typeface="Courier New" charset="0"/>
                <a:ea typeface="Calibri" charset="0"/>
                <a:cs typeface="Times New Roman" charset="0"/>
              </a:rPr>
              <a:t>System.out.println</a:t>
            </a:r>
            <a:r>
              <a:rPr lang="en-GB" b="1" dirty="0" smtClean="0">
                <a:effectLst/>
                <a:latin typeface="Courier New" charset="0"/>
                <a:ea typeface="Calibri" charset="0"/>
                <a:cs typeface="Times New Roman" charset="0"/>
              </a:rPr>
              <a:t>("second string");</a:t>
            </a:r>
            <a:endParaRPr lang="en-GB" b="1"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err="1" smtClean="0">
                <a:effectLst/>
                <a:latin typeface="Courier New" charset="0"/>
                <a:ea typeface="Calibri" charset="0"/>
                <a:cs typeface="Times New Roman" charset="0"/>
              </a:rPr>
              <a:t>System.out.println</a:t>
            </a:r>
            <a:r>
              <a:rPr lang="en-GB" b="1" dirty="0" smtClean="0">
                <a:effectLst/>
                <a:latin typeface="Courier New" charset="0"/>
                <a:ea typeface="Calibri" charset="0"/>
                <a:cs typeface="Times New Roman" charset="0"/>
              </a:rPr>
              <a:t>("third string");</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b="1" dirty="0">
              <a:latin typeface="Courier New" charset="0"/>
              <a:ea typeface="Calibri" charset="0"/>
              <a:cs typeface="Times New Roman"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b="1" dirty="0" smtClean="0">
              <a:effectLst/>
              <a:latin typeface="Courier New" charset="0"/>
              <a:ea typeface="Calibri" charset="0"/>
              <a:cs typeface="Times New Roman"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What is the output?</a:t>
            </a:r>
            <a:endParaRPr lang="en-GB" b="1"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b="1" dirty="0" smtClean="0">
              <a:effectLst/>
              <a:latin typeface="Courier New"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latin typeface="Courier New" charset="0"/>
                <a:ea typeface="Calibri" charset="0"/>
                <a:cs typeface="Times New Roman" charset="0"/>
              </a:rPr>
              <a:t>for( ; ; ){</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latin typeface="Courier New" charset="0"/>
                <a:ea typeface="Calibri" charset="0"/>
                <a:cs typeface="Times New Roman" charset="0"/>
              </a:rPr>
              <a:t>	Sop(“I’m tricky!”);</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r>
              <a:rPr lang="en-GB" b="1" dirty="0" smtClean="0">
                <a:latin typeface="Courier New" charset="0"/>
                <a:ea typeface="Calibri" charset="0"/>
                <a:cs typeface="Times New Roman" charset="0"/>
              </a:rPr>
              <a:t>if(true){</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r>
              <a:rPr lang="en-GB" b="1" dirty="0" smtClean="0">
                <a:latin typeface="Courier New" charset="0"/>
                <a:ea typeface="Calibri" charset="0"/>
                <a:cs typeface="Times New Roman" charset="0"/>
              </a:rPr>
              <a:t>break;</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r>
              <a:rPr lang="en-GB" b="1" dirty="0" smtClean="0">
                <a:latin typeface="Courier New" charset="0"/>
                <a:ea typeface="Calibri" charset="0"/>
                <a:cs typeface="Times New Roman" charset="0"/>
              </a:rPr>
              <a:t>}</a:t>
            </a:r>
            <a:endParaRPr lang="en-GB" b="1" dirty="0">
              <a:latin typeface="Courier New"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latin typeface="Courier New" charset="0"/>
                <a:ea typeface="Calibri" charset="0"/>
                <a:cs typeface="Times New Roman" charset="0"/>
              </a:rPr>
              <a:t>}</a:t>
            </a:r>
            <a:endParaRPr lang="en-GB" b="1" dirty="0" smtClean="0">
              <a:effectLst/>
              <a:latin typeface="Courier New"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b="1" dirty="0">
              <a:latin typeface="Courier New" charset="0"/>
              <a:ea typeface="Calibri" charset="0"/>
              <a:cs typeface="Times New Roman" charset="0"/>
            </a:endParaRPr>
          </a:p>
          <a:p>
            <a:pPr>
              <a:spcAft>
                <a:spcPts val="0"/>
              </a:spcAft>
            </a:pPr>
            <a:r>
              <a:rPr lang="en-GB" b="1" dirty="0" smtClean="0">
                <a:effectLst/>
                <a:latin typeface="Calibri" charset="0"/>
                <a:ea typeface="Calibri" charset="0"/>
                <a:cs typeface="Times New Roman" charset="0"/>
              </a:rPr>
              <a:t> </a:t>
            </a:r>
            <a:endParaRPr lang="en-GB" b="1" dirty="0">
              <a:effectLst/>
              <a:latin typeface="Calibri" charset="0"/>
              <a:ea typeface="Calibri" charset="0"/>
              <a:cs typeface="Times New Roman" charset="0"/>
            </a:endParaRPr>
          </a:p>
        </p:txBody>
      </p:sp>
    </p:spTree>
    <p:extLst>
      <p:ext uri="{BB962C8B-B14F-4D97-AF65-F5344CB8AC3E}">
        <p14:creationId xmlns:p14="http://schemas.microsoft.com/office/powerpoint/2010/main" val="867118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620603" cy="788253"/>
          </a:xfrm>
        </p:spPr>
        <p:txBody>
          <a:bodyPr/>
          <a:lstStyle/>
          <a:p>
            <a:r>
              <a:rPr lang="en-US" b="1"/>
              <a:t>Instantiating a </a:t>
            </a:r>
            <a:r>
              <a:rPr lang="en-US" b="1" smtClean="0"/>
              <a:t>Class</a:t>
            </a:r>
            <a:endParaRPr lang="en-US"/>
          </a:p>
        </p:txBody>
      </p:sp>
      <p:sp>
        <p:nvSpPr>
          <p:cNvPr id="3" name="Content Placeholder 2"/>
          <p:cNvSpPr>
            <a:spLocks noGrp="1"/>
          </p:cNvSpPr>
          <p:nvPr>
            <p:ph idx="1"/>
          </p:nvPr>
        </p:nvSpPr>
        <p:spPr>
          <a:xfrm>
            <a:off x="250371" y="2052918"/>
            <a:ext cx="11941629" cy="4195481"/>
          </a:xfrm>
        </p:spPr>
        <p:txBody>
          <a:bodyPr/>
          <a:lstStyle/>
          <a:p>
            <a:r>
              <a:rPr lang="en-US" dirty="0"/>
              <a:t>The new operator instantiates a class by allocating memory for a new object and returning a reference to that memory. The new operator also invokes the object constructor</a:t>
            </a:r>
            <a:r>
              <a:rPr lang="en-US" dirty="0" smtClean="0"/>
              <a:t>.</a:t>
            </a:r>
          </a:p>
          <a:p>
            <a:r>
              <a:rPr lang="en-US" b="1" dirty="0"/>
              <a:t>Note:</a:t>
            </a:r>
            <a:r>
              <a:rPr lang="en-US" dirty="0"/>
              <a:t> The phrase </a:t>
            </a:r>
            <a:r>
              <a:rPr lang="en-US" dirty="0">
                <a:solidFill>
                  <a:srgbClr val="92D050"/>
                </a:solidFill>
              </a:rPr>
              <a:t>"instantiating a class" means the same thing as "creating an object." When you create an object, you are creating an "instance" of a class, therefore "instantiating" a class</a:t>
            </a:r>
            <a:r>
              <a:rPr lang="en-US" dirty="0" smtClean="0">
                <a:solidFill>
                  <a:srgbClr val="92D050"/>
                </a:solidFill>
              </a:rPr>
              <a:t>.</a:t>
            </a:r>
          </a:p>
          <a:p>
            <a:r>
              <a:rPr lang="en-US" dirty="0"/>
              <a:t>The new operator requires a single, postfix argument: a call to a constructor. The name of the constructor provides the name of the class to instantiate</a:t>
            </a:r>
            <a:r>
              <a:rPr lang="en-US" dirty="0" smtClean="0"/>
              <a:t>.</a:t>
            </a:r>
          </a:p>
          <a:p>
            <a:r>
              <a:rPr lang="en-US" dirty="0"/>
              <a:t>The new operator returns a reference to the object it created. This reference is usually assigned to a variable of the appropriate type, like</a:t>
            </a:r>
            <a:r>
              <a:rPr lang="en-US" dirty="0" smtClean="0"/>
              <a:t>:</a:t>
            </a:r>
          </a:p>
          <a:p>
            <a:r>
              <a:rPr lang="en-US" dirty="0">
                <a:solidFill>
                  <a:srgbClr val="92D050"/>
                </a:solidFill>
              </a:rPr>
              <a:t>Point</a:t>
            </a:r>
            <a:r>
              <a:rPr lang="en-US" dirty="0"/>
              <a:t> </a:t>
            </a:r>
            <a:r>
              <a:rPr lang="en-US" dirty="0" err="1"/>
              <a:t>originOne</a:t>
            </a:r>
            <a:r>
              <a:rPr lang="en-US" dirty="0"/>
              <a:t> = new </a:t>
            </a:r>
            <a:r>
              <a:rPr lang="en-US" dirty="0">
                <a:solidFill>
                  <a:srgbClr val="92D050"/>
                </a:solidFill>
              </a:rPr>
              <a:t>Point(23</a:t>
            </a:r>
            <a:r>
              <a:rPr lang="en-US" dirty="0"/>
              <a:t>, 94);</a:t>
            </a:r>
            <a:endParaRPr lang="en-US" dirty="0">
              <a:solidFill>
                <a:srgbClr val="92D050"/>
              </a:solidFill>
            </a:endParaRPr>
          </a:p>
        </p:txBody>
      </p:sp>
    </p:spTree>
    <p:extLst>
      <p:ext uri="{BB962C8B-B14F-4D97-AF65-F5344CB8AC3E}">
        <p14:creationId xmlns:p14="http://schemas.microsoft.com/office/powerpoint/2010/main" val="191109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914" y="544286"/>
            <a:ext cx="11593286" cy="5704113"/>
          </a:xfrm>
        </p:spPr>
        <p:txBody>
          <a:bodyPr/>
          <a:lstStyle/>
          <a:p>
            <a:r>
              <a:rPr lang="en-US" dirty="0"/>
              <a:t>The reference returned by the new operator does not have to be assigned to a variable. It can also be used directly in an expression. For example</a:t>
            </a:r>
            <a:r>
              <a:rPr lang="en-US" dirty="0" smtClean="0"/>
              <a:t>:</a:t>
            </a:r>
          </a:p>
          <a:p>
            <a:r>
              <a:rPr lang="en-US" dirty="0" err="1"/>
              <a:t>int</a:t>
            </a:r>
            <a:r>
              <a:rPr lang="en-US" dirty="0"/>
              <a:t> height = new </a:t>
            </a:r>
            <a:r>
              <a:rPr lang="en-US" dirty="0">
                <a:solidFill>
                  <a:srgbClr val="92D050"/>
                </a:solidFill>
              </a:rPr>
              <a:t>Rectangle</a:t>
            </a:r>
            <a:r>
              <a:rPr lang="en-US" dirty="0"/>
              <a:t>().height;</a:t>
            </a:r>
          </a:p>
        </p:txBody>
      </p:sp>
    </p:spTree>
    <p:extLst>
      <p:ext uri="{BB962C8B-B14F-4D97-AF65-F5344CB8AC3E}">
        <p14:creationId xmlns:p14="http://schemas.microsoft.com/office/powerpoint/2010/main" val="800517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1796"/>
          </a:xfrm>
        </p:spPr>
        <p:txBody>
          <a:bodyPr/>
          <a:lstStyle/>
          <a:p>
            <a:r>
              <a:rPr lang="en-US" b="1"/>
              <a:t>Initializing an </a:t>
            </a:r>
            <a:r>
              <a:rPr lang="en-US" b="1" smtClean="0"/>
              <a:t>Object</a:t>
            </a:r>
            <a:endParaRPr lang="en-US"/>
          </a:p>
        </p:txBody>
      </p:sp>
      <p:sp>
        <p:nvSpPr>
          <p:cNvPr id="3" name="Content Placeholder 2"/>
          <p:cNvSpPr>
            <a:spLocks noGrp="1"/>
          </p:cNvSpPr>
          <p:nvPr>
            <p:ph idx="1"/>
          </p:nvPr>
        </p:nvSpPr>
        <p:spPr>
          <a:xfrm>
            <a:off x="330426" y="4320417"/>
            <a:ext cx="11567660" cy="2352526"/>
          </a:xfrm>
        </p:spPr>
        <p:txBody>
          <a:bodyPr>
            <a:normAutofit/>
          </a:bodyPr>
          <a:lstStyle/>
          <a:p>
            <a:r>
              <a:rPr lang="en-US" dirty="0"/>
              <a:t>This class contains a single constructor. You can recognize a constructor because its declaration uses the same name as the class and it has no return type. </a:t>
            </a:r>
            <a:endParaRPr lang="en-US" dirty="0" smtClean="0"/>
          </a:p>
          <a:p>
            <a:r>
              <a:rPr lang="en-US" dirty="0" smtClean="0"/>
              <a:t>The </a:t>
            </a:r>
            <a:r>
              <a:rPr lang="en-US" dirty="0"/>
              <a:t>constructor in the </a:t>
            </a:r>
            <a:r>
              <a:rPr lang="en-US" dirty="0">
                <a:solidFill>
                  <a:srgbClr val="92D050"/>
                </a:solidFill>
              </a:rPr>
              <a:t>Point</a:t>
            </a:r>
            <a:r>
              <a:rPr lang="en-US" dirty="0"/>
              <a:t> class takes two integer arguments, as declared by the code (</a:t>
            </a:r>
            <a:r>
              <a:rPr lang="en-US" dirty="0" err="1"/>
              <a:t>int</a:t>
            </a:r>
            <a:r>
              <a:rPr lang="en-US" dirty="0"/>
              <a:t> a, </a:t>
            </a:r>
            <a:r>
              <a:rPr lang="en-US" dirty="0" err="1"/>
              <a:t>int</a:t>
            </a:r>
            <a:r>
              <a:rPr lang="en-US" dirty="0"/>
              <a:t> b). The following statement provides 23 and 94 as values for those arguments</a:t>
            </a:r>
            <a:r>
              <a:rPr lang="en-US" dirty="0" smtClean="0"/>
              <a:t>:</a:t>
            </a:r>
          </a:p>
          <a:p>
            <a:r>
              <a:rPr lang="en-US" dirty="0"/>
              <a:t>Point </a:t>
            </a:r>
            <a:r>
              <a:rPr lang="en-US" dirty="0" err="1"/>
              <a:t>originOne</a:t>
            </a:r>
            <a:r>
              <a:rPr lang="en-US" dirty="0"/>
              <a:t> = new Point(23, 94);</a:t>
            </a:r>
          </a:p>
        </p:txBody>
      </p:sp>
      <p:sp>
        <p:nvSpPr>
          <p:cNvPr id="5" name="Rectangle 4"/>
          <p:cNvSpPr/>
          <p:nvPr/>
        </p:nvSpPr>
        <p:spPr>
          <a:xfrm>
            <a:off x="646111" y="1458095"/>
            <a:ext cx="10972800" cy="2862322"/>
          </a:xfrm>
          <a:prstGeom prst="rect">
            <a:avLst/>
          </a:prstGeom>
        </p:spPr>
        <p:txBody>
          <a:bodyPr wrap="square">
            <a:spAutoFit/>
          </a:bodyPr>
          <a:lstStyle/>
          <a:p>
            <a:pPr>
              <a:spcAft>
                <a:spcPts val="0"/>
              </a:spcAft>
            </a:pPr>
            <a:r>
              <a:rPr lang="en-GB" dirty="0" smtClean="0">
                <a:effectLst/>
                <a:latin typeface="Arial" charset="0"/>
                <a:ea typeface="Calibri" charset="0"/>
                <a:cs typeface="Times New Roman" charset="0"/>
              </a:rPr>
              <a:t>Here's the code for the </a:t>
            </a:r>
            <a:r>
              <a:rPr lang="en-GB" dirty="0" smtClean="0">
                <a:effectLst/>
                <a:latin typeface="Courier New" charset="0"/>
                <a:ea typeface="Calibri" charset="0"/>
                <a:cs typeface="Times New Roman" charset="0"/>
              </a:rPr>
              <a:t>Point</a:t>
            </a:r>
            <a:r>
              <a:rPr lang="en-GB" dirty="0" smtClean="0">
                <a:effectLst/>
                <a:latin typeface="Arial" charset="0"/>
                <a:ea typeface="Calibri" charset="0"/>
                <a:cs typeface="Times New Roman" charset="0"/>
              </a:rPr>
              <a:t> class:</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class Point {</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public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x = 0;</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public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y = 0;</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    //constructor</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    public Point(</a:t>
            </a:r>
            <a:r>
              <a:rPr lang="en-GB" b="1" dirty="0" err="1" smtClean="0">
                <a:effectLst/>
                <a:latin typeface="Courier New" charset="0"/>
                <a:ea typeface="Calibri" charset="0"/>
                <a:cs typeface="Times New Roman" charset="0"/>
              </a:rPr>
              <a:t>int</a:t>
            </a:r>
            <a:r>
              <a:rPr lang="en-GB" b="1" dirty="0" smtClean="0">
                <a:effectLst/>
                <a:latin typeface="Courier New" charset="0"/>
                <a:ea typeface="Calibri" charset="0"/>
                <a:cs typeface="Times New Roman" charset="0"/>
              </a:rPr>
              <a:t> a, </a:t>
            </a:r>
            <a:r>
              <a:rPr lang="en-GB" b="1" dirty="0" err="1" smtClean="0">
                <a:effectLst/>
                <a:latin typeface="Courier New" charset="0"/>
                <a:ea typeface="Calibri" charset="0"/>
                <a:cs typeface="Times New Roman" charset="0"/>
              </a:rPr>
              <a:t>int</a:t>
            </a:r>
            <a:r>
              <a:rPr lang="en-GB" b="1" dirty="0" smtClean="0">
                <a:effectLst/>
                <a:latin typeface="Courier New" charset="0"/>
                <a:ea typeface="Calibri" charset="0"/>
                <a:cs typeface="Times New Roman" charset="0"/>
              </a:rPr>
              <a:t> b) {</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        x = a;</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        y = b;</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effectLst/>
                <a:latin typeface="Courier New" charset="0"/>
                <a:ea typeface="Calibri" charset="0"/>
                <a:cs typeface="Times New Roman" charset="0"/>
              </a:rPr>
              <a:t>    }</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2800" dirty="0" smtClean="0">
              <a:effectLst/>
              <a:latin typeface="Calibri" charset="0"/>
              <a:ea typeface="Calibri" charset="0"/>
              <a:cs typeface="Times New Roman" charset="0"/>
            </a:endParaRPr>
          </a:p>
        </p:txBody>
      </p:sp>
      <p:pic>
        <p:nvPicPr>
          <p:cNvPr id="6" name="Picture 5"/>
          <p:cNvPicPr>
            <a:picLocks noChangeAspect="1"/>
          </p:cNvPicPr>
          <p:nvPr/>
        </p:nvPicPr>
        <p:blipFill>
          <a:blip r:embed="rId2"/>
          <a:stretch>
            <a:fillRect/>
          </a:stretch>
        </p:blipFill>
        <p:spPr>
          <a:xfrm>
            <a:off x="8482069" y="1768323"/>
            <a:ext cx="3408451" cy="2068286"/>
          </a:xfrm>
          <a:prstGeom prst="rect">
            <a:avLst/>
          </a:prstGeom>
        </p:spPr>
      </p:pic>
    </p:spTree>
    <p:extLst>
      <p:ext uri="{BB962C8B-B14F-4D97-AF65-F5344CB8AC3E}">
        <p14:creationId xmlns:p14="http://schemas.microsoft.com/office/powerpoint/2010/main" val="90033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1" y="258034"/>
            <a:ext cx="11234057" cy="6186309"/>
          </a:xfrm>
          <a:prstGeom prst="rect">
            <a:avLst/>
          </a:prstGeom>
        </p:spPr>
        <p:txBody>
          <a:bodyPr wrap="square">
            <a:spAutoFit/>
          </a:bodyPr>
          <a:lstStyle/>
          <a:p>
            <a:pPr>
              <a:spcAft>
                <a:spcPts val="0"/>
              </a:spcAft>
            </a:pPr>
            <a:r>
              <a:rPr lang="en-GB" sz="1100" dirty="0" smtClean="0">
                <a:effectLst/>
                <a:latin typeface="Arial" charset="0"/>
                <a:ea typeface="Calibri" charset="0"/>
                <a:cs typeface="Times New Roman" charset="0"/>
              </a:rPr>
              <a:t>Here's the code for the </a:t>
            </a:r>
            <a:r>
              <a:rPr lang="en-GB" sz="1100" dirty="0" smtClean="0">
                <a:effectLst/>
                <a:latin typeface="Courier New" charset="0"/>
                <a:ea typeface="Calibri" charset="0"/>
                <a:cs typeface="Times New Roman" charset="0"/>
              </a:rPr>
              <a:t>Rectangle</a:t>
            </a:r>
            <a:r>
              <a:rPr lang="en-GB" sz="1100" dirty="0" smtClean="0">
                <a:effectLst/>
                <a:latin typeface="Arial" charset="0"/>
                <a:ea typeface="Calibri" charset="0"/>
                <a:cs typeface="Times New Roman" charset="0"/>
              </a:rPr>
              <a:t> class, which contains four constructors:</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public class Rectangle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width = 0;</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height = 0;</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Point origin;</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 four constructors</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Rectangle()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origin = new Point(0, 0);</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Rectangle(Point p)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origin = p;</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Rectangle(</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w, </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h)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origin = new Point(0, 0);</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width = w;</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height = h;</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Rectangle(Point p, </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w, </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h)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origin = p;</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width = w;</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height = h;</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 a method for moving the rectangle</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void move(</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x, </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y)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origin.x = x;</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r>
              <a:rPr lang="en-GB" sz="1100" dirty="0" err="1" smtClean="0">
                <a:effectLst/>
                <a:latin typeface="Courier New" charset="0"/>
                <a:ea typeface="Calibri" charset="0"/>
                <a:cs typeface="Times New Roman" charset="0"/>
              </a:rPr>
              <a:t>origin.y</a:t>
            </a:r>
            <a:r>
              <a:rPr lang="en-GB" sz="1100" dirty="0" smtClean="0">
                <a:effectLst/>
                <a:latin typeface="Courier New" charset="0"/>
                <a:ea typeface="Calibri" charset="0"/>
                <a:cs typeface="Times New Roman" charset="0"/>
              </a:rPr>
              <a:t> = y;</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 a method for computing the area of the rectangle</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public </a:t>
            </a:r>
            <a:r>
              <a:rPr lang="en-GB" sz="1100" dirty="0" err="1" smtClean="0">
                <a:effectLst/>
                <a:latin typeface="Courier New" charset="0"/>
                <a:ea typeface="Calibri" charset="0"/>
                <a:cs typeface="Times New Roman" charset="0"/>
              </a:rPr>
              <a:t>int</a:t>
            </a:r>
            <a:r>
              <a:rPr lang="en-GB" sz="1100" dirty="0" smtClean="0">
                <a:effectLst/>
                <a:latin typeface="Courier New" charset="0"/>
                <a:ea typeface="Calibri" charset="0"/>
                <a:cs typeface="Times New Roman" charset="0"/>
              </a:rPr>
              <a:t> </a:t>
            </a:r>
            <a:r>
              <a:rPr lang="en-GB" sz="1100" dirty="0" err="1" smtClean="0">
                <a:effectLst/>
                <a:latin typeface="Courier New" charset="0"/>
                <a:ea typeface="Calibri" charset="0"/>
                <a:cs typeface="Times New Roman" charset="0"/>
              </a:rPr>
              <a:t>getArea</a:t>
            </a: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return width * height;</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    }</a:t>
            </a:r>
            <a:endParaRPr lang="en-GB" sz="11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dirty="0" smtClean="0">
                <a:effectLst/>
                <a:latin typeface="Courier New" charset="0"/>
                <a:ea typeface="Calibri" charset="0"/>
                <a:cs typeface="Times New Roman" charset="0"/>
              </a:rPr>
              <a:t>}</a:t>
            </a:r>
            <a:endParaRPr lang="en-GB" sz="1100" dirty="0" smtClean="0">
              <a:effectLst/>
              <a:latin typeface="Calibri" charset="0"/>
              <a:ea typeface="Calibri" charset="0"/>
              <a:cs typeface="Times New Roman" charset="0"/>
            </a:endParaRPr>
          </a:p>
          <a:p>
            <a:pPr>
              <a:spcAft>
                <a:spcPts val="0"/>
              </a:spcAft>
            </a:pPr>
            <a:r>
              <a:rPr lang="en-GB" sz="1100" dirty="0" smtClean="0">
                <a:effectLst/>
                <a:latin typeface="Calibri" charset="0"/>
                <a:ea typeface="Calibri" charset="0"/>
                <a:cs typeface="Times New Roman" charset="0"/>
              </a:rPr>
              <a:t> </a:t>
            </a:r>
            <a:endParaRPr lang="en-GB" sz="1100" dirty="0">
              <a:effectLst/>
              <a:latin typeface="Calibri" charset="0"/>
              <a:ea typeface="Calibri" charset="0"/>
              <a:cs typeface="Times New Roman" charset="0"/>
            </a:endParaRPr>
          </a:p>
        </p:txBody>
      </p:sp>
      <p:pic>
        <p:nvPicPr>
          <p:cNvPr id="6" name="Picture 5"/>
          <p:cNvPicPr>
            <a:picLocks noChangeAspect="1"/>
          </p:cNvPicPr>
          <p:nvPr/>
        </p:nvPicPr>
        <p:blipFill>
          <a:blip r:embed="rId2"/>
          <a:stretch>
            <a:fillRect/>
          </a:stretch>
        </p:blipFill>
        <p:spPr>
          <a:xfrm>
            <a:off x="5830329" y="897581"/>
            <a:ext cx="5029200" cy="4445000"/>
          </a:xfrm>
          <a:prstGeom prst="rect">
            <a:avLst/>
          </a:prstGeom>
        </p:spPr>
      </p:pic>
    </p:spTree>
    <p:extLst>
      <p:ext uri="{BB962C8B-B14F-4D97-AF65-F5344CB8AC3E}">
        <p14:creationId xmlns:p14="http://schemas.microsoft.com/office/powerpoint/2010/main" val="426859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272144"/>
            <a:ext cx="11527971" cy="5976256"/>
          </a:xfrm>
        </p:spPr>
        <p:txBody>
          <a:bodyPr/>
          <a:lstStyle/>
          <a:p>
            <a:r>
              <a:rPr lang="en-US" dirty="0"/>
              <a:t>Each constructor lets you provide initial values for the rectangle's origin, width, and height, using both primitive and reference types. </a:t>
            </a:r>
            <a:endParaRPr lang="en-US" dirty="0" smtClean="0"/>
          </a:p>
          <a:p>
            <a:r>
              <a:rPr lang="en-US" dirty="0" smtClean="0"/>
              <a:t>If </a:t>
            </a:r>
            <a:r>
              <a:rPr lang="en-US" dirty="0"/>
              <a:t>a class has multiple constructors, they must have different signatures. </a:t>
            </a:r>
            <a:endParaRPr lang="en-US" dirty="0" smtClean="0"/>
          </a:p>
          <a:p>
            <a:r>
              <a:rPr lang="en-US" dirty="0" smtClean="0"/>
              <a:t>The </a:t>
            </a:r>
            <a:r>
              <a:rPr lang="en-US" dirty="0"/>
              <a:t>Java compiler differentiates the constructors based </a:t>
            </a:r>
            <a:r>
              <a:rPr lang="en-US" dirty="0">
                <a:solidFill>
                  <a:srgbClr val="92D050"/>
                </a:solidFill>
              </a:rPr>
              <a:t>on the number and the type of the arguments</a:t>
            </a:r>
            <a:r>
              <a:rPr lang="en-US" dirty="0"/>
              <a:t>. </a:t>
            </a:r>
            <a:endParaRPr lang="en-US" dirty="0" smtClean="0"/>
          </a:p>
          <a:p>
            <a:r>
              <a:rPr lang="en-US" dirty="0" smtClean="0"/>
              <a:t>When </a:t>
            </a:r>
            <a:r>
              <a:rPr lang="en-US" dirty="0"/>
              <a:t>the Java compiler encounters the following code, it knows to call the constructor in the </a:t>
            </a:r>
            <a:r>
              <a:rPr lang="en-US" dirty="0">
                <a:solidFill>
                  <a:srgbClr val="92D050"/>
                </a:solidFill>
              </a:rPr>
              <a:t>Rectangle</a:t>
            </a:r>
            <a:r>
              <a:rPr lang="en-US" dirty="0"/>
              <a:t> class that requires a </a:t>
            </a:r>
            <a:r>
              <a:rPr lang="en-US" dirty="0">
                <a:solidFill>
                  <a:srgbClr val="92D050"/>
                </a:solidFill>
              </a:rPr>
              <a:t>Point</a:t>
            </a:r>
            <a:r>
              <a:rPr lang="en-US" dirty="0"/>
              <a:t> argument followed by two integer arguments:</a:t>
            </a:r>
          </a:p>
          <a:p>
            <a:r>
              <a:rPr lang="en-US" dirty="0"/>
              <a:t>Rectangle </a:t>
            </a:r>
            <a:r>
              <a:rPr lang="en-US" dirty="0" err="1"/>
              <a:t>rectOne</a:t>
            </a:r>
            <a:r>
              <a:rPr lang="en-US" dirty="0"/>
              <a:t> = new Rectangle(</a:t>
            </a:r>
            <a:r>
              <a:rPr lang="en-US" dirty="0" err="1"/>
              <a:t>originOne</a:t>
            </a:r>
            <a:r>
              <a:rPr lang="en-US" dirty="0"/>
              <a:t>, 100, 200</a:t>
            </a:r>
            <a:r>
              <a:rPr lang="en-US" dirty="0" smtClean="0"/>
              <a:t>);</a:t>
            </a:r>
          </a:p>
          <a:p>
            <a:r>
              <a:rPr lang="en-US" dirty="0"/>
              <a:t>This calls one of Rectangle's constructors that initializes origin to </a:t>
            </a:r>
            <a:r>
              <a:rPr lang="en-US" dirty="0" err="1"/>
              <a:t>originOne</a:t>
            </a:r>
            <a:r>
              <a:rPr lang="en-US" dirty="0"/>
              <a:t>. Also, the constructor sets width to 100 and height to 200. Now there are two references to the same Point object—an object can have multiple references to </a:t>
            </a:r>
            <a:r>
              <a:rPr lang="en-US" dirty="0" smtClean="0"/>
              <a:t>it.</a:t>
            </a:r>
            <a:endParaRPr lang="en-US" dirty="0"/>
          </a:p>
        </p:txBody>
      </p:sp>
    </p:spTree>
    <p:extLst>
      <p:ext uri="{BB962C8B-B14F-4D97-AF65-F5344CB8AC3E}">
        <p14:creationId xmlns:p14="http://schemas.microsoft.com/office/powerpoint/2010/main" val="894384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Objects</a:t>
            </a:r>
            <a:br>
              <a:rPr lang="en-US" b="1" dirty="0"/>
            </a:br>
            <a:endParaRPr lang="en-US" dirty="0"/>
          </a:p>
        </p:txBody>
      </p:sp>
      <p:sp>
        <p:nvSpPr>
          <p:cNvPr id="3" name="Content Placeholder 2"/>
          <p:cNvSpPr>
            <a:spLocks noGrp="1"/>
          </p:cNvSpPr>
          <p:nvPr>
            <p:ph idx="1"/>
          </p:nvPr>
        </p:nvSpPr>
        <p:spPr>
          <a:xfrm>
            <a:off x="108858" y="1349830"/>
            <a:ext cx="11800114" cy="4898570"/>
          </a:xfrm>
        </p:spPr>
        <p:txBody>
          <a:bodyPr/>
          <a:lstStyle/>
          <a:p>
            <a:r>
              <a:rPr lang="en-US" dirty="0"/>
              <a:t>Once you've created an object, you probably want to use it for something. You may need to use the value of one of its fields, change one of its fields, or call one of its methods to perform an action</a:t>
            </a:r>
            <a:r>
              <a:rPr lang="en-US" dirty="0" smtClean="0"/>
              <a:t>.</a:t>
            </a:r>
          </a:p>
          <a:p>
            <a:r>
              <a:rPr lang="en-US" b="1" dirty="0"/>
              <a:t>Referencing an Object's Fields</a:t>
            </a:r>
          </a:p>
          <a:p>
            <a:r>
              <a:rPr lang="en-US" dirty="0" err="1" smtClean="0"/>
              <a:t>objectReference.fieldName</a:t>
            </a:r>
            <a:endParaRPr lang="en-US" dirty="0" smtClean="0"/>
          </a:p>
          <a:p>
            <a:endParaRPr lang="en-US" dirty="0" smtClean="0"/>
          </a:p>
          <a:p>
            <a:r>
              <a:rPr lang="en-US" dirty="0" err="1" smtClean="0"/>
              <a:t>System.out.println</a:t>
            </a:r>
            <a:r>
              <a:rPr lang="en-US" dirty="0"/>
              <a:t>("Width of </a:t>
            </a:r>
            <a:r>
              <a:rPr lang="en-US" dirty="0" err="1"/>
              <a:t>rectOne</a:t>
            </a:r>
            <a:r>
              <a:rPr lang="en-US" dirty="0"/>
              <a:t>: " + </a:t>
            </a:r>
            <a:r>
              <a:rPr lang="en-US" dirty="0" err="1"/>
              <a:t>rectOne.width</a:t>
            </a:r>
            <a:r>
              <a:rPr lang="en-US" dirty="0" smtClean="0"/>
              <a:t>);</a:t>
            </a:r>
          </a:p>
          <a:p>
            <a:r>
              <a:rPr lang="en-US" dirty="0" smtClean="0"/>
              <a:t> </a:t>
            </a:r>
            <a:r>
              <a:rPr lang="en-US" dirty="0" err="1"/>
              <a:t>System.out.println</a:t>
            </a:r>
            <a:r>
              <a:rPr lang="en-US" dirty="0"/>
              <a:t>("Height of </a:t>
            </a:r>
            <a:r>
              <a:rPr lang="en-US" dirty="0" err="1"/>
              <a:t>rectOne</a:t>
            </a:r>
            <a:r>
              <a:rPr lang="en-US" dirty="0"/>
              <a:t>: " + </a:t>
            </a:r>
            <a:r>
              <a:rPr lang="en-US" dirty="0" err="1"/>
              <a:t>rectOne.height</a:t>
            </a:r>
            <a:r>
              <a:rPr lang="en-US" dirty="0" smtClean="0"/>
              <a:t>);</a:t>
            </a:r>
          </a:p>
          <a:p>
            <a:endParaRPr lang="en-US" dirty="0" smtClean="0"/>
          </a:p>
          <a:p>
            <a:r>
              <a:rPr lang="en-US" dirty="0" err="1" smtClean="0"/>
              <a:t>int</a:t>
            </a:r>
            <a:r>
              <a:rPr lang="en-US" dirty="0" smtClean="0"/>
              <a:t> </a:t>
            </a:r>
            <a:r>
              <a:rPr lang="en-US" dirty="0"/>
              <a:t>height = new Rectangle().height;</a:t>
            </a:r>
          </a:p>
        </p:txBody>
      </p:sp>
    </p:spTree>
    <p:extLst>
      <p:ext uri="{BB962C8B-B14F-4D97-AF65-F5344CB8AC3E}">
        <p14:creationId xmlns:p14="http://schemas.microsoft.com/office/powerpoint/2010/main" val="1995135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Calling an Object's Methods</a:t>
            </a:r>
            <a:br>
              <a:rPr lang="en-US" b="1" dirty="0"/>
            </a:br>
            <a:endParaRPr lang="en-US" dirty="0"/>
          </a:p>
        </p:txBody>
      </p:sp>
      <p:sp>
        <p:nvSpPr>
          <p:cNvPr id="3" name="Content Placeholder 2"/>
          <p:cNvSpPr>
            <a:spLocks noGrp="1"/>
          </p:cNvSpPr>
          <p:nvPr>
            <p:ph idx="1"/>
          </p:nvPr>
        </p:nvSpPr>
        <p:spPr/>
        <p:txBody>
          <a:bodyPr/>
          <a:lstStyle/>
          <a:p>
            <a:r>
              <a:rPr lang="en-US" dirty="0" err="1"/>
              <a:t>objectReference.methodName</a:t>
            </a:r>
            <a:r>
              <a:rPr lang="en-US" dirty="0"/>
              <a:t>(</a:t>
            </a:r>
            <a:r>
              <a:rPr lang="en-US" dirty="0" err="1"/>
              <a:t>argumentList</a:t>
            </a:r>
            <a:r>
              <a:rPr lang="en-US" dirty="0" smtClean="0"/>
              <a:t>);</a:t>
            </a:r>
          </a:p>
          <a:p>
            <a:r>
              <a:rPr lang="en-US" dirty="0"/>
              <a:t>Or </a:t>
            </a:r>
            <a:endParaRPr lang="en-US" dirty="0" smtClean="0"/>
          </a:p>
          <a:p>
            <a:r>
              <a:rPr lang="en-US" dirty="0" err="1" smtClean="0"/>
              <a:t>objectReference.methodName</a:t>
            </a:r>
            <a:r>
              <a:rPr lang="en-US" dirty="0"/>
              <a:t>();</a:t>
            </a:r>
          </a:p>
        </p:txBody>
      </p:sp>
    </p:spTree>
    <p:extLst>
      <p:ext uri="{BB962C8B-B14F-4D97-AF65-F5344CB8AC3E}">
        <p14:creationId xmlns:p14="http://schemas.microsoft.com/office/powerpoint/2010/main" val="2038415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Garbage Collector</a:t>
            </a:r>
            <a:br>
              <a:rPr lang="en-US" b="1" dirty="0"/>
            </a:br>
            <a:endParaRPr lang="en-US" dirty="0"/>
          </a:p>
        </p:txBody>
      </p:sp>
      <p:sp>
        <p:nvSpPr>
          <p:cNvPr id="3" name="Content Placeholder 2"/>
          <p:cNvSpPr>
            <a:spLocks noGrp="1"/>
          </p:cNvSpPr>
          <p:nvPr>
            <p:ph idx="1"/>
          </p:nvPr>
        </p:nvSpPr>
        <p:spPr>
          <a:xfrm>
            <a:off x="163286" y="1367118"/>
            <a:ext cx="12028714" cy="4195481"/>
          </a:xfrm>
        </p:spPr>
        <p:txBody>
          <a:bodyPr>
            <a:normAutofit lnSpcReduction="10000"/>
          </a:bodyPr>
          <a:lstStyle/>
          <a:p>
            <a:r>
              <a:rPr lang="en-US" dirty="0"/>
              <a:t>Some object-oriented languages require that you keep track of all the objects you create and that you explicitly destroy them when they are no longer needed. Managing memory explicitly is tedious and error-prone. The Java platform allows you to create as many objects as you want (limited, of course, by what your system can handle), and you don't have to worry about destroying them. The Java runtime environment deletes objects when it determines that they are no longer being used. This process is called </a:t>
            </a:r>
            <a:r>
              <a:rPr lang="en-US" i="1" dirty="0"/>
              <a:t>garbage collection</a:t>
            </a:r>
            <a:r>
              <a:rPr lang="en-US" dirty="0" smtClean="0"/>
              <a:t>.</a:t>
            </a:r>
          </a:p>
          <a:p>
            <a:r>
              <a:rPr lang="en-US" dirty="0"/>
              <a:t>An object is eligible for garbage collection when there are no more references to that object. </a:t>
            </a:r>
            <a:endParaRPr lang="en-US" dirty="0" smtClean="0"/>
          </a:p>
          <a:p>
            <a:r>
              <a:rPr lang="en-US" dirty="0" smtClean="0"/>
              <a:t>References </a:t>
            </a:r>
            <a:r>
              <a:rPr lang="en-US" dirty="0"/>
              <a:t>that are held in a variable are usually dropped when the variable goes out of scope. Or, you can explicitly drop an object reference by setting the variable to the special value null. </a:t>
            </a:r>
            <a:endParaRPr lang="en-US" dirty="0" smtClean="0"/>
          </a:p>
          <a:p>
            <a:r>
              <a:rPr lang="en-US" dirty="0" smtClean="0"/>
              <a:t>Remember </a:t>
            </a:r>
            <a:r>
              <a:rPr lang="en-US" dirty="0"/>
              <a:t>that a program can have multiple references to the same object; all references to an object must be dropped before the object is eligible for garbage collection.</a:t>
            </a:r>
          </a:p>
        </p:txBody>
      </p:sp>
    </p:spTree>
    <p:extLst>
      <p:ext uri="{BB962C8B-B14F-4D97-AF65-F5344CB8AC3E}">
        <p14:creationId xmlns:p14="http://schemas.microsoft.com/office/powerpoint/2010/main" val="965816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6436"/>
          </a:xfrm>
        </p:spPr>
        <p:txBody>
          <a:bodyPr/>
          <a:lstStyle/>
          <a:p>
            <a:r>
              <a:rPr lang="en-US" b="1"/>
              <a:t>Returning a Value from </a:t>
            </a:r>
            <a:r>
              <a:rPr lang="en-US" b="1"/>
              <a:t>a </a:t>
            </a:r>
            <a:r>
              <a:rPr lang="en-US" b="1" smtClean="0"/>
              <a:t>Method</a:t>
            </a:r>
            <a:endParaRPr lang="en-US"/>
          </a:p>
        </p:txBody>
      </p:sp>
      <p:sp>
        <p:nvSpPr>
          <p:cNvPr id="3" name="Content Placeholder 2"/>
          <p:cNvSpPr>
            <a:spLocks noGrp="1"/>
          </p:cNvSpPr>
          <p:nvPr>
            <p:ph idx="1"/>
          </p:nvPr>
        </p:nvSpPr>
        <p:spPr>
          <a:xfrm>
            <a:off x="646112" y="1454046"/>
            <a:ext cx="11405980" cy="5201587"/>
          </a:xfrm>
        </p:spPr>
        <p:txBody>
          <a:bodyPr>
            <a:normAutofit fontScale="92500"/>
          </a:bodyPr>
          <a:lstStyle/>
          <a:p>
            <a:r>
              <a:rPr lang="en-US" b="1" dirty="0"/>
              <a:t>A method returns to the code that invoked it when </a:t>
            </a:r>
            <a:r>
              <a:rPr lang="en-US" b="1" dirty="0" smtClean="0"/>
              <a:t>it</a:t>
            </a:r>
          </a:p>
          <a:p>
            <a:r>
              <a:rPr lang="en-US" dirty="0"/>
              <a:t>C</a:t>
            </a:r>
            <a:r>
              <a:rPr lang="en-US" dirty="0" smtClean="0"/>
              <a:t>ompletes </a:t>
            </a:r>
            <a:r>
              <a:rPr lang="en-US" dirty="0"/>
              <a:t>all the statements in the </a:t>
            </a:r>
            <a:r>
              <a:rPr lang="en-US" dirty="0" smtClean="0"/>
              <a:t>method.</a:t>
            </a:r>
          </a:p>
          <a:p>
            <a:r>
              <a:rPr lang="en-US" dirty="0"/>
              <a:t>R</a:t>
            </a:r>
            <a:r>
              <a:rPr lang="en-US" dirty="0" smtClean="0"/>
              <a:t>eaches a return statement, or</a:t>
            </a:r>
          </a:p>
          <a:p>
            <a:r>
              <a:rPr lang="en-US" dirty="0" smtClean="0"/>
              <a:t>throws </a:t>
            </a:r>
            <a:r>
              <a:rPr lang="en-US" dirty="0"/>
              <a:t>an exception (covered later</a:t>
            </a:r>
            <a:r>
              <a:rPr lang="en-US" dirty="0" smtClean="0"/>
              <a:t>), </a:t>
            </a:r>
            <a:r>
              <a:rPr lang="en-US" dirty="0"/>
              <a:t>whichever occurs first</a:t>
            </a:r>
            <a:r>
              <a:rPr lang="en-US" dirty="0" smtClean="0"/>
              <a:t>.</a:t>
            </a:r>
          </a:p>
          <a:p>
            <a:r>
              <a:rPr lang="en-US" b="1" dirty="0"/>
              <a:t>You declare a method's return type in its method declaration. Within the body of the method, you use the </a:t>
            </a:r>
            <a:r>
              <a:rPr lang="en-US" b="1" dirty="0"/>
              <a:t>return</a:t>
            </a:r>
            <a:r>
              <a:rPr lang="en-US" b="1" dirty="0"/>
              <a:t> statement to return the value.</a:t>
            </a:r>
          </a:p>
          <a:p>
            <a:r>
              <a:rPr lang="en-US" dirty="0"/>
              <a:t>Any method declared void doesn't return a value. It does not need to contain a return statement, but it may do so. In such a case, a return statement can be used to branch out of a control flow block and exit the method and is simply used like </a:t>
            </a:r>
            <a:r>
              <a:rPr lang="en-US" dirty="0" smtClean="0"/>
              <a:t>this: return;</a:t>
            </a:r>
          </a:p>
          <a:p>
            <a:r>
              <a:rPr lang="en-US" dirty="0"/>
              <a:t>If you try to return a value from a method that is declared </a:t>
            </a:r>
            <a:r>
              <a:rPr lang="en-US" dirty="0"/>
              <a:t>void</a:t>
            </a:r>
            <a:r>
              <a:rPr lang="en-US" dirty="0"/>
              <a:t>, you will get a compiler error</a:t>
            </a:r>
            <a:r>
              <a:rPr lang="en-US" dirty="0" smtClean="0"/>
              <a:t>.</a:t>
            </a:r>
          </a:p>
          <a:p>
            <a:r>
              <a:rPr lang="en-US" dirty="0"/>
              <a:t>Any method that is not declared void must contain a return statement with a corresponding return value, like this:</a:t>
            </a:r>
          </a:p>
          <a:p>
            <a:r>
              <a:rPr lang="en-US" i="1" dirty="0"/>
              <a:t>return </a:t>
            </a:r>
            <a:r>
              <a:rPr lang="en-US" i="1" dirty="0" err="1"/>
              <a:t>returnValue</a:t>
            </a:r>
            <a:r>
              <a:rPr lang="en-US" i="1" dirty="0"/>
              <a:t>;</a:t>
            </a:r>
          </a:p>
          <a:p>
            <a:endParaRPr lang="en-US" dirty="0"/>
          </a:p>
          <a:p>
            <a:endParaRPr lang="en-US" dirty="0"/>
          </a:p>
        </p:txBody>
      </p:sp>
    </p:spTree>
    <p:extLst>
      <p:ext uri="{BB962C8B-B14F-4D97-AF65-F5344CB8AC3E}">
        <p14:creationId xmlns:p14="http://schemas.microsoft.com/office/powerpoint/2010/main" val="1586228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21" y="194872"/>
            <a:ext cx="11857219" cy="1708879"/>
          </a:xfrm>
        </p:spPr>
        <p:txBody>
          <a:bodyPr/>
          <a:lstStyle/>
          <a:p>
            <a:r>
              <a:rPr lang="en-US" dirty="0"/>
              <a:t>The data type of the return value must match the method's declared return type; you can't return an </a:t>
            </a:r>
            <a:r>
              <a:rPr lang="en-US" i="1" dirty="0"/>
              <a:t>integer</a:t>
            </a:r>
            <a:r>
              <a:rPr lang="en-US" dirty="0"/>
              <a:t> value from a method declared to return a </a:t>
            </a:r>
            <a:r>
              <a:rPr lang="en-US" i="1" dirty="0" err="1"/>
              <a:t>boolean</a:t>
            </a:r>
            <a:r>
              <a:rPr lang="en-US" dirty="0" smtClean="0"/>
              <a:t>.</a:t>
            </a:r>
          </a:p>
          <a:p>
            <a:r>
              <a:rPr lang="en-US" dirty="0"/>
              <a:t>The </a:t>
            </a:r>
            <a:r>
              <a:rPr lang="en-US" dirty="0" err="1"/>
              <a:t>getArea</a:t>
            </a:r>
            <a:r>
              <a:rPr lang="en-US" dirty="0"/>
              <a:t>() method in the Rectangle </a:t>
            </a:r>
            <a:r>
              <a:rPr lang="en-US" dirty="0">
                <a:hlinkClick r:id="rId2"/>
              </a:rPr>
              <a:t>Rectangle</a:t>
            </a:r>
            <a:r>
              <a:rPr lang="en-US" dirty="0"/>
              <a:t> class that was discussed in the sections on objects returns an integer</a:t>
            </a:r>
            <a:r>
              <a:rPr lang="en-US" dirty="0" smtClean="0"/>
              <a:t>: </a:t>
            </a:r>
          </a:p>
          <a:p>
            <a:endParaRPr lang="en-US" dirty="0"/>
          </a:p>
        </p:txBody>
      </p:sp>
      <p:sp>
        <p:nvSpPr>
          <p:cNvPr id="4" name="Rectangle 3"/>
          <p:cNvSpPr/>
          <p:nvPr/>
        </p:nvSpPr>
        <p:spPr>
          <a:xfrm>
            <a:off x="454703" y="1903751"/>
            <a:ext cx="11737297" cy="1477328"/>
          </a:xfrm>
          <a:prstGeom prst="rect">
            <a:avLst/>
          </a:prstGeom>
        </p:spPr>
        <p:txBody>
          <a:bodyPr wrap="square">
            <a:spAutoFit/>
          </a:bodyPr>
          <a:lstStyle/>
          <a:p>
            <a:pPr>
              <a:spcAft>
                <a:spcPts val="0"/>
              </a:spcAft>
            </a:pPr>
            <a:r>
              <a:rPr lang="en-GB" dirty="0">
                <a:latin typeface="Arial" charset="0"/>
                <a:ea typeface="Calibri" charset="0"/>
                <a:cs typeface="Times New Roman" charset="0"/>
              </a:rPr>
              <a:t>The </a:t>
            </a:r>
            <a:r>
              <a:rPr lang="en-GB" dirty="0" err="1">
                <a:latin typeface="Monaco" charset="0"/>
                <a:ea typeface="Calibri" charset="0"/>
                <a:cs typeface="Courier New" charset="0"/>
              </a:rPr>
              <a:t>getArea</a:t>
            </a:r>
            <a:r>
              <a:rPr lang="en-GB" dirty="0">
                <a:latin typeface="Monaco" charset="0"/>
                <a:ea typeface="Calibri" charset="0"/>
                <a:cs typeface="Courier New" charset="0"/>
              </a:rPr>
              <a:t>()</a:t>
            </a:r>
            <a:r>
              <a:rPr lang="en-GB" dirty="0">
                <a:latin typeface="Arial" charset="0"/>
                <a:ea typeface="Calibri" charset="0"/>
                <a:cs typeface="Times New Roman" charset="0"/>
              </a:rPr>
              <a:t> method in the </a:t>
            </a:r>
            <a:r>
              <a:rPr lang="en-GB" dirty="0">
                <a:latin typeface="Monaco" charset="0"/>
                <a:ea typeface="Calibri" charset="0"/>
                <a:cs typeface="Courier New" charset="0"/>
              </a:rPr>
              <a:t>Rectangle</a:t>
            </a:r>
            <a:r>
              <a:rPr lang="en-GB" dirty="0">
                <a:latin typeface="Arial" charset="0"/>
                <a:ea typeface="Calibri" charset="0"/>
                <a:cs typeface="Times New Roman" charset="0"/>
              </a:rPr>
              <a:t> </a:t>
            </a:r>
            <a:r>
              <a:rPr lang="en-GB" dirty="0">
                <a:latin typeface="Monaco" charset="0"/>
                <a:ea typeface="Calibri" charset="0"/>
                <a:cs typeface="Courier New" charset="0"/>
                <a:hlinkClick r:id="rId2"/>
              </a:rPr>
              <a:t>Rectangle</a:t>
            </a:r>
            <a:r>
              <a:rPr lang="en-GB" dirty="0">
                <a:latin typeface="Arial" charset="0"/>
                <a:ea typeface="Calibri" charset="0"/>
                <a:cs typeface="Times New Roman" charset="0"/>
              </a:rPr>
              <a:t> class that was discussed </a:t>
            </a:r>
            <a:endParaRPr lang="en-GB" dirty="0" smtClean="0">
              <a:latin typeface="Arial" charset="0"/>
              <a:ea typeface="Calibri" charset="0"/>
              <a:cs typeface="Times New Roman" charset="0"/>
            </a:endParaRPr>
          </a:p>
          <a:p>
            <a:pPr>
              <a:spcAft>
                <a:spcPts val="0"/>
              </a:spcAft>
            </a:pPr>
            <a:r>
              <a:rPr lang="en-GB" dirty="0" smtClean="0">
                <a:latin typeface="Courier New" charset="0"/>
                <a:ea typeface="Calibri" charset="0"/>
                <a:cs typeface="Times New Roman" charset="0"/>
              </a:rPr>
              <a:t>// </a:t>
            </a:r>
            <a:r>
              <a:rPr lang="en-GB" dirty="0">
                <a:latin typeface="Courier New" charset="0"/>
                <a:ea typeface="Calibri" charset="0"/>
                <a:cs typeface="Times New Roman" charset="0"/>
              </a:rPr>
              <a:t>a method for computing the area of the rectangle</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getArea</a:t>
            </a:r>
            <a:r>
              <a:rPr lang="en-GB" dirty="0">
                <a:latin typeface="Courier New" charset="0"/>
                <a:ea typeface="Calibri" charset="0"/>
                <a:cs typeface="Times New Roman" charset="0"/>
              </a:rPr>
              <a:t>()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return width * height;</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r>
              <a:rPr lang="en-GB" dirty="0" smtClean="0">
                <a:latin typeface="Courier New" charset="0"/>
                <a:ea typeface="Calibri" charset="0"/>
                <a:cs typeface="Times New Roman" charset="0"/>
              </a:rPr>
              <a:t>}</a:t>
            </a:r>
            <a:endParaRPr lang="en-GB" sz="2800" dirty="0">
              <a:latin typeface="Calibri" charset="0"/>
              <a:ea typeface="Calibri" charset="0"/>
              <a:cs typeface="Times New Roman" charset="0"/>
            </a:endParaRPr>
          </a:p>
        </p:txBody>
      </p:sp>
    </p:spTree>
    <p:extLst>
      <p:ext uri="{BB962C8B-B14F-4D97-AF65-F5344CB8AC3E}">
        <p14:creationId xmlns:p14="http://schemas.microsoft.com/office/powerpoint/2010/main" val="1024410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a:xfrm>
            <a:off x="1103312" y="1371600"/>
            <a:ext cx="8946541" cy="3679371"/>
          </a:xfrm>
        </p:spPr>
        <p:txBody>
          <a:bodyPr>
            <a:normAutofit lnSpcReduction="10000"/>
          </a:bodyPr>
          <a:lstStyle/>
          <a:p>
            <a:r>
              <a:rPr lang="en-US" dirty="0"/>
              <a:t>C</a:t>
            </a:r>
            <a:r>
              <a:rPr lang="en-US" dirty="0" smtClean="0"/>
              <a:t>lass </a:t>
            </a:r>
            <a:r>
              <a:rPr lang="en-US" dirty="0"/>
              <a:t>declarations can include these components, in order:</a:t>
            </a:r>
          </a:p>
          <a:p>
            <a:r>
              <a:rPr lang="en-US" dirty="0"/>
              <a:t>Modifiers such as </a:t>
            </a:r>
            <a:r>
              <a:rPr lang="en-US" i="1" dirty="0"/>
              <a:t>public</a:t>
            </a:r>
            <a:r>
              <a:rPr lang="en-US" dirty="0"/>
              <a:t>, </a:t>
            </a:r>
            <a:r>
              <a:rPr lang="en-US" i="1" dirty="0"/>
              <a:t>private</a:t>
            </a:r>
            <a:r>
              <a:rPr lang="en-US" dirty="0"/>
              <a:t>, and a number of others that you will encounter later.</a:t>
            </a:r>
          </a:p>
          <a:p>
            <a:r>
              <a:rPr lang="en-US" dirty="0"/>
              <a:t>The class name, with the initial letter capitalized by convention.</a:t>
            </a:r>
          </a:p>
          <a:p>
            <a:r>
              <a:rPr lang="en-US" dirty="0"/>
              <a:t>The name of the class's parent (superclass), if any, preceded by the keyword </a:t>
            </a:r>
            <a:r>
              <a:rPr lang="en-US" i="1" dirty="0"/>
              <a:t>extends</a:t>
            </a:r>
            <a:r>
              <a:rPr lang="en-US" dirty="0"/>
              <a:t>. A class can only </a:t>
            </a:r>
            <a:r>
              <a:rPr lang="en-US" i="1" dirty="0"/>
              <a:t>extend</a:t>
            </a:r>
            <a:r>
              <a:rPr lang="en-US" dirty="0"/>
              <a:t> (subclass) one parent.</a:t>
            </a:r>
          </a:p>
          <a:p>
            <a:r>
              <a:rPr lang="en-US" dirty="0"/>
              <a:t>A comma-separated list of interfaces implemented by the class, if any, preceded by the keyword </a:t>
            </a:r>
            <a:r>
              <a:rPr lang="en-US" i="1" dirty="0"/>
              <a:t>implements</a:t>
            </a:r>
            <a:r>
              <a:rPr lang="en-US" dirty="0"/>
              <a:t>. A class can </a:t>
            </a:r>
            <a:r>
              <a:rPr lang="en-US" i="1" dirty="0"/>
              <a:t>implement</a:t>
            </a:r>
            <a:r>
              <a:rPr lang="en-US" dirty="0"/>
              <a:t> more than one interface.</a:t>
            </a:r>
          </a:p>
          <a:p>
            <a:r>
              <a:rPr lang="en-US" dirty="0"/>
              <a:t>The class body, surrounded by braces, {}.</a:t>
            </a:r>
          </a:p>
          <a:p>
            <a:endParaRPr lang="en-US" dirty="0"/>
          </a:p>
        </p:txBody>
      </p:sp>
      <p:sp>
        <p:nvSpPr>
          <p:cNvPr id="4" name="Rectangle 3"/>
          <p:cNvSpPr/>
          <p:nvPr/>
        </p:nvSpPr>
        <p:spPr>
          <a:xfrm>
            <a:off x="1103312" y="5165229"/>
            <a:ext cx="6096000" cy="1692771"/>
          </a:xfrm>
          <a:prstGeom prst="rect">
            <a:avLst/>
          </a:prstGeom>
        </p:spPr>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class </a:t>
            </a:r>
            <a:r>
              <a:rPr lang="en-GB" i="1" dirty="0" err="1" smtClean="0">
                <a:effectLst/>
                <a:latin typeface="Courier New" charset="0"/>
                <a:ea typeface="Calibri" charset="0"/>
                <a:cs typeface="Times New Roman" charset="0"/>
              </a:rPr>
              <a:t>MyClass</a:t>
            </a: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 fields, constructors, and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 method declarations</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a:p>
            <a:pPr>
              <a:spcAft>
                <a:spcPts val="0"/>
              </a:spcAft>
            </a:pPr>
            <a:r>
              <a:rPr lang="en-GB" sz="3200" dirty="0" smtClean="0">
                <a:effectLst/>
                <a:latin typeface="Calibri" charset="0"/>
                <a:ea typeface="Calibri" charset="0"/>
                <a:cs typeface="Times New Roman" charset="0"/>
              </a:rPr>
              <a:t> </a:t>
            </a:r>
            <a:endParaRPr lang="en-GB" sz="3200" dirty="0">
              <a:effectLst/>
              <a:latin typeface="Calibri" charset="0"/>
              <a:ea typeface="Calibri" charset="0"/>
              <a:cs typeface="Times New Roman" charset="0"/>
            </a:endParaRPr>
          </a:p>
        </p:txBody>
      </p:sp>
    </p:spTree>
    <p:extLst>
      <p:ext uri="{BB962C8B-B14F-4D97-AF65-F5344CB8AC3E}">
        <p14:creationId xmlns:p14="http://schemas.microsoft.com/office/powerpoint/2010/main" val="828298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914" y="1648918"/>
            <a:ext cx="12177011" cy="3570208"/>
          </a:xfrm>
          <a:prstGeom prst="rect">
            <a:avLst/>
          </a:prstGeom>
        </p:spPr>
        <p:txBody>
          <a:bodyPr wrap="square">
            <a:spAutoFit/>
          </a:bodyPr>
          <a:lstStyle/>
          <a:p>
            <a:pPr>
              <a:spcAft>
                <a:spcPts val="0"/>
              </a:spcAft>
            </a:pPr>
            <a:r>
              <a:rPr lang="en-GB" dirty="0">
                <a:latin typeface="Arial" charset="0"/>
                <a:ea typeface="Calibri" charset="0"/>
                <a:cs typeface="Times New Roman" charset="0"/>
              </a:rPr>
              <a:t>A method can also return a reference type. For example, in a program to manipulate </a:t>
            </a:r>
            <a:r>
              <a:rPr lang="en-GB" dirty="0">
                <a:latin typeface="Monaco" charset="0"/>
                <a:ea typeface="Calibri" charset="0"/>
                <a:cs typeface="Courier New" charset="0"/>
              </a:rPr>
              <a:t>Bicycle</a:t>
            </a:r>
            <a:r>
              <a:rPr lang="en-GB" dirty="0">
                <a:latin typeface="Arial" charset="0"/>
                <a:ea typeface="Calibri" charset="0"/>
                <a:cs typeface="Times New Roman" charset="0"/>
              </a:rPr>
              <a:t> objects, we might have a method like this:</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public Bicycle </a:t>
            </a:r>
            <a:r>
              <a:rPr lang="en-GB" dirty="0" err="1">
                <a:latin typeface="Courier New" charset="0"/>
                <a:ea typeface="Calibri" charset="0"/>
                <a:cs typeface="Times New Roman" charset="0"/>
              </a:rPr>
              <a:t>seeWhosFastest</a:t>
            </a:r>
            <a:r>
              <a:rPr lang="en-GB" dirty="0">
                <a:latin typeface="Courier New" charset="0"/>
                <a:ea typeface="Calibri" charset="0"/>
                <a:cs typeface="Times New Roman" charset="0"/>
              </a:rPr>
              <a:t>(Bicycle </a:t>
            </a:r>
            <a:r>
              <a:rPr lang="en-GB" dirty="0" err="1">
                <a:latin typeface="Courier New" charset="0"/>
                <a:ea typeface="Calibri" charset="0"/>
                <a:cs typeface="Times New Roman" charset="0"/>
              </a:rPr>
              <a:t>myBike</a:t>
            </a:r>
            <a:r>
              <a:rPr lang="en-GB" dirty="0">
                <a:latin typeface="Courier New" charset="0"/>
                <a:ea typeface="Calibri" charset="0"/>
                <a:cs typeface="Times New Roman" charset="0"/>
              </a:rPr>
              <a:t>, Bicycle </a:t>
            </a:r>
            <a:r>
              <a:rPr lang="en-GB" dirty="0" err="1">
                <a:latin typeface="Courier New" charset="0"/>
                <a:ea typeface="Calibri" charset="0"/>
                <a:cs typeface="Times New Roman" charset="0"/>
              </a:rPr>
              <a:t>yourBike</a:t>
            </a:r>
            <a:r>
              <a:rPr lang="en-GB" dirty="0">
                <a:latin typeface="Courier New" charset="0"/>
                <a:ea typeface="Calibri" charset="0"/>
                <a:cs typeface="Times New Roman" charset="0"/>
              </a:rPr>
              <a:t>,</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Environment </a:t>
            </a:r>
            <a:r>
              <a:rPr lang="en-GB" dirty="0" err="1">
                <a:latin typeface="Courier New" charset="0"/>
                <a:ea typeface="Calibri" charset="0"/>
                <a:cs typeface="Times New Roman" charset="0"/>
              </a:rPr>
              <a:t>env</a:t>
            </a:r>
            <a:r>
              <a:rPr lang="en-GB" dirty="0">
                <a:latin typeface="Courier New" charset="0"/>
                <a:ea typeface="Calibri" charset="0"/>
                <a:cs typeface="Times New Roman" charset="0"/>
              </a:rPr>
              <a:t>)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Bicycle fastest;</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 code to calculate which bike is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 faster, given each bike's gear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 and cadence and given the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 environment (terrain and wind)</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return fastest;</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a:t>
            </a:r>
            <a:endParaRPr lang="en-GB" sz="2800" dirty="0">
              <a:latin typeface="Calibri" charset="0"/>
              <a:ea typeface="Calibri" charset="0"/>
              <a:cs typeface="Times New Roman" charset="0"/>
            </a:endParaRPr>
          </a:p>
          <a:p>
            <a:pPr>
              <a:spcAft>
                <a:spcPts val="0"/>
              </a:spcAft>
            </a:pPr>
            <a:r>
              <a:rPr lang="en-GB" sz="2800" dirty="0">
                <a:latin typeface="Calibri" charset="0"/>
                <a:ea typeface="Calibri" charset="0"/>
                <a:cs typeface="Times New Roman" charset="0"/>
              </a:rPr>
              <a:t> </a:t>
            </a:r>
            <a:endParaRPr lang="en-GB" sz="2800" dirty="0">
              <a:effectLst/>
              <a:latin typeface="Calibri" charset="0"/>
              <a:ea typeface="Calibri" charset="0"/>
              <a:cs typeface="Times New Roman" charset="0"/>
            </a:endParaRPr>
          </a:p>
        </p:txBody>
      </p:sp>
    </p:spTree>
    <p:extLst>
      <p:ext uri="{BB962C8B-B14F-4D97-AF65-F5344CB8AC3E}">
        <p14:creationId xmlns:p14="http://schemas.microsoft.com/office/powerpoint/2010/main" val="1545322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the this </a:t>
            </a:r>
            <a:r>
              <a:rPr lang="en-US" b="1" dirty="0" smtClean="0"/>
              <a:t>Keyword</a:t>
            </a:r>
            <a:endParaRPr lang="en-US" dirty="0"/>
          </a:p>
        </p:txBody>
      </p:sp>
      <p:sp>
        <p:nvSpPr>
          <p:cNvPr id="3" name="Content Placeholder 2"/>
          <p:cNvSpPr>
            <a:spLocks noGrp="1"/>
          </p:cNvSpPr>
          <p:nvPr>
            <p:ph idx="1"/>
          </p:nvPr>
        </p:nvSpPr>
        <p:spPr>
          <a:xfrm>
            <a:off x="524656" y="1379096"/>
            <a:ext cx="11467475" cy="1349114"/>
          </a:xfrm>
        </p:spPr>
        <p:txBody>
          <a:bodyPr/>
          <a:lstStyle/>
          <a:p>
            <a:r>
              <a:rPr lang="en-US" dirty="0"/>
              <a:t>Within an instance method or a constructor, </a:t>
            </a:r>
            <a:r>
              <a:rPr lang="en-US" dirty="0"/>
              <a:t>this</a:t>
            </a:r>
            <a:r>
              <a:rPr lang="en-US" dirty="0"/>
              <a:t> is a reference to the </a:t>
            </a:r>
            <a:r>
              <a:rPr lang="en-US" i="1" dirty="0"/>
              <a:t>current object</a:t>
            </a:r>
            <a:r>
              <a:rPr lang="en-US" dirty="0"/>
              <a:t> — the object whose method or constructor is being called. You can refer to any member of the current object from within an instance method or a constructor by using </a:t>
            </a:r>
            <a:r>
              <a:rPr lang="en-US" dirty="0"/>
              <a:t>this</a:t>
            </a:r>
            <a:r>
              <a:rPr lang="en-US" dirty="0"/>
              <a:t>.</a:t>
            </a:r>
            <a:endParaRPr lang="en-US" dirty="0"/>
          </a:p>
        </p:txBody>
      </p:sp>
    </p:spTree>
    <p:extLst>
      <p:ext uri="{BB962C8B-B14F-4D97-AF65-F5344CB8AC3E}">
        <p14:creationId xmlns:p14="http://schemas.microsoft.com/office/powerpoint/2010/main" val="2119898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775" y="1867871"/>
            <a:ext cx="11557416" cy="750243"/>
          </a:xfrm>
        </p:spPr>
        <p:txBody>
          <a:bodyPr/>
          <a:lstStyle/>
          <a:p>
            <a:r>
              <a:rPr lang="en-US" dirty="0"/>
              <a:t>The most common reason for using the </a:t>
            </a:r>
            <a:r>
              <a:rPr lang="en-US" i="1" dirty="0"/>
              <a:t>this</a:t>
            </a:r>
            <a:r>
              <a:rPr lang="en-US" dirty="0"/>
              <a:t> keyword is because a field is shadowed by a method or constructor parameter.</a:t>
            </a:r>
            <a:endParaRPr lang="en-US" dirty="0"/>
          </a:p>
        </p:txBody>
      </p:sp>
      <p:sp>
        <p:nvSpPr>
          <p:cNvPr id="4" name="Title 3"/>
          <p:cNvSpPr>
            <a:spLocks noGrp="1"/>
          </p:cNvSpPr>
          <p:nvPr>
            <p:ph type="title"/>
          </p:nvPr>
        </p:nvSpPr>
        <p:spPr>
          <a:xfrm>
            <a:off x="646111" y="212875"/>
            <a:ext cx="9404723" cy="1400530"/>
          </a:xfrm>
          <a:prstGeom prst="rect">
            <a:avLst/>
          </a:prstGeom>
        </p:spPr>
        <p:txBody>
          <a:bodyPr wrap="none">
            <a:spAutoFit/>
          </a:bodyPr>
          <a:lstStyle/>
          <a:p>
            <a:r>
              <a:rPr lang="en-US" b="1" dirty="0">
                <a:latin typeface="Arial" charset="0"/>
              </a:rPr>
              <a:t>Using this with a Field</a:t>
            </a:r>
            <a:endParaRPr lang="en-US" b="1" i="0" dirty="0">
              <a:effectLst/>
              <a:latin typeface="Arial" charset="0"/>
            </a:endParaRPr>
          </a:p>
        </p:txBody>
      </p:sp>
      <p:sp>
        <p:nvSpPr>
          <p:cNvPr id="5" name="Rectangle 4"/>
          <p:cNvSpPr/>
          <p:nvPr/>
        </p:nvSpPr>
        <p:spPr>
          <a:xfrm>
            <a:off x="840217" y="2642562"/>
            <a:ext cx="10566532" cy="3570208"/>
          </a:xfrm>
          <a:prstGeom prst="rect">
            <a:avLst/>
          </a:prstGeom>
        </p:spPr>
        <p:txBody>
          <a:bodyPr wrap="square">
            <a:spAutoFit/>
          </a:bodyPr>
          <a:lstStyle/>
          <a:p>
            <a:pPr>
              <a:spcAft>
                <a:spcPts val="0"/>
              </a:spcAft>
            </a:pPr>
            <a:r>
              <a:rPr lang="en-GB" dirty="0">
                <a:latin typeface="Arial" charset="0"/>
                <a:ea typeface="Calibri" charset="0"/>
                <a:cs typeface="Times New Roman" charset="0"/>
              </a:rPr>
              <a:t>For example, the </a:t>
            </a:r>
            <a:r>
              <a:rPr lang="en-GB" dirty="0">
                <a:latin typeface="Monaco" charset="0"/>
                <a:ea typeface="Calibri" charset="0"/>
                <a:cs typeface="Courier New" charset="0"/>
              </a:rPr>
              <a:t>Point</a:t>
            </a:r>
            <a:r>
              <a:rPr lang="en-GB" dirty="0">
                <a:latin typeface="Arial" charset="0"/>
                <a:ea typeface="Calibri" charset="0"/>
                <a:cs typeface="Times New Roman" charset="0"/>
              </a:rPr>
              <a:t> class was written like this</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public class Point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x = 0;</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y = 0;</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//constructor</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public Point(</a:t>
            </a:r>
            <a:r>
              <a:rPr lang="en-GB" b="1" dirty="0" err="1">
                <a:latin typeface="Courier New" charset="0"/>
                <a:ea typeface="Calibri" charset="0"/>
                <a:cs typeface="Times New Roman" charset="0"/>
              </a:rPr>
              <a:t>int</a:t>
            </a:r>
            <a:r>
              <a:rPr lang="en-GB" b="1" dirty="0">
                <a:latin typeface="Courier New" charset="0"/>
                <a:ea typeface="Calibri" charset="0"/>
                <a:cs typeface="Times New Roman" charset="0"/>
              </a:rPr>
              <a:t> a, </a:t>
            </a:r>
            <a:r>
              <a:rPr lang="en-GB" b="1" dirty="0" err="1">
                <a:latin typeface="Courier New" charset="0"/>
                <a:ea typeface="Calibri" charset="0"/>
                <a:cs typeface="Times New Roman" charset="0"/>
              </a:rPr>
              <a:t>int</a:t>
            </a:r>
            <a:r>
              <a:rPr lang="en-GB" b="1" dirty="0">
                <a:latin typeface="Courier New" charset="0"/>
                <a:ea typeface="Calibri" charset="0"/>
                <a:cs typeface="Times New Roman" charset="0"/>
              </a:rPr>
              <a:t> b)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x = a;</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y = b;</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a:t>
            </a:r>
            <a:endParaRPr lang="en-GB" sz="2800" dirty="0">
              <a:latin typeface="Calibri" charset="0"/>
              <a:ea typeface="Calibri" charset="0"/>
              <a:cs typeface="Times New Roman" charset="0"/>
            </a:endParaRPr>
          </a:p>
          <a:p>
            <a:pPr>
              <a:spcAft>
                <a:spcPts val="0"/>
              </a:spcAft>
            </a:pPr>
            <a:r>
              <a:rPr lang="en-GB" sz="2800" dirty="0">
                <a:latin typeface="Calibri" charset="0"/>
                <a:ea typeface="Calibri" charset="0"/>
                <a:cs typeface="Times New Roman" charset="0"/>
              </a:rPr>
              <a:t> </a:t>
            </a:r>
            <a:endParaRPr lang="en-GB" sz="2800" dirty="0">
              <a:effectLst/>
              <a:latin typeface="Calibri" charset="0"/>
              <a:ea typeface="Calibri" charset="0"/>
              <a:cs typeface="Times New Roman" charset="0"/>
            </a:endParaRPr>
          </a:p>
        </p:txBody>
      </p:sp>
    </p:spTree>
    <p:extLst>
      <p:ext uri="{BB962C8B-B14F-4D97-AF65-F5344CB8AC3E}">
        <p14:creationId xmlns:p14="http://schemas.microsoft.com/office/powerpoint/2010/main" val="310092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6" y="3462728"/>
            <a:ext cx="10912838" cy="2905592"/>
          </a:xfrm>
        </p:spPr>
        <p:txBody>
          <a:bodyPr/>
          <a:lstStyle/>
          <a:p>
            <a:r>
              <a:rPr lang="en-US" dirty="0"/>
              <a:t>Each argument to the constructor shadows one of the object's fields — inside the constructor </a:t>
            </a:r>
            <a:r>
              <a:rPr lang="en-US" b="1" dirty="0"/>
              <a:t>x</a:t>
            </a:r>
            <a:r>
              <a:rPr lang="en-US" dirty="0"/>
              <a:t> is a local copy of the constructor's first argument. To refer to the </a:t>
            </a:r>
            <a:r>
              <a:rPr lang="en-US" dirty="0"/>
              <a:t>Point</a:t>
            </a:r>
            <a:r>
              <a:rPr lang="en-US" dirty="0"/>
              <a:t> field </a:t>
            </a:r>
            <a:r>
              <a:rPr lang="en-US" b="1" dirty="0"/>
              <a:t>x</a:t>
            </a:r>
            <a:r>
              <a:rPr lang="en-US" dirty="0"/>
              <a:t>, the constructor must use </a:t>
            </a:r>
            <a:r>
              <a:rPr lang="en-US" dirty="0" err="1"/>
              <a:t>this.x</a:t>
            </a:r>
            <a:r>
              <a:rPr lang="en-US" dirty="0"/>
              <a:t>.</a:t>
            </a:r>
            <a:endParaRPr lang="en-US" dirty="0"/>
          </a:p>
        </p:txBody>
      </p:sp>
      <p:sp>
        <p:nvSpPr>
          <p:cNvPr id="4" name="Rectangle 3"/>
          <p:cNvSpPr/>
          <p:nvPr/>
        </p:nvSpPr>
        <p:spPr>
          <a:xfrm>
            <a:off x="389743" y="114899"/>
            <a:ext cx="11032761" cy="3570208"/>
          </a:xfrm>
          <a:prstGeom prst="rect">
            <a:avLst/>
          </a:prstGeom>
        </p:spPr>
        <p:txBody>
          <a:bodyPr wrap="square">
            <a:spAutoFit/>
          </a:bodyPr>
          <a:lstStyle/>
          <a:p>
            <a:pPr>
              <a:spcAft>
                <a:spcPts val="0"/>
              </a:spcAft>
            </a:pPr>
            <a:r>
              <a:rPr lang="en-GB" dirty="0" smtClean="0">
                <a:latin typeface="Arial" charset="0"/>
                <a:ea typeface="Calibri" charset="0"/>
                <a:cs typeface="Times New Roman" charset="0"/>
              </a:rPr>
              <a:t>But </a:t>
            </a:r>
            <a:r>
              <a:rPr lang="en-GB" dirty="0">
                <a:latin typeface="Arial" charset="0"/>
                <a:ea typeface="Calibri" charset="0"/>
                <a:cs typeface="Times New Roman" charset="0"/>
              </a:rPr>
              <a:t>it could have been written like this:</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public class Point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x = 0;</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y = 0;</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//constructor</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public Point(</a:t>
            </a:r>
            <a:r>
              <a:rPr lang="en-GB" b="1" dirty="0" err="1">
                <a:latin typeface="Courier New" charset="0"/>
                <a:ea typeface="Calibri" charset="0"/>
                <a:cs typeface="Times New Roman" charset="0"/>
              </a:rPr>
              <a:t>int</a:t>
            </a:r>
            <a:r>
              <a:rPr lang="en-GB" b="1" dirty="0">
                <a:latin typeface="Courier New" charset="0"/>
                <a:ea typeface="Calibri" charset="0"/>
                <a:cs typeface="Times New Roman" charset="0"/>
              </a:rPr>
              <a:t> x, </a:t>
            </a:r>
            <a:r>
              <a:rPr lang="en-GB" b="1" dirty="0" err="1">
                <a:latin typeface="Courier New" charset="0"/>
                <a:ea typeface="Calibri" charset="0"/>
                <a:cs typeface="Times New Roman" charset="0"/>
              </a:rPr>
              <a:t>int</a:t>
            </a:r>
            <a:r>
              <a:rPr lang="en-GB" b="1" dirty="0">
                <a:latin typeface="Courier New" charset="0"/>
                <a:ea typeface="Calibri" charset="0"/>
                <a:cs typeface="Times New Roman" charset="0"/>
              </a:rPr>
              <a:t> y)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r>
              <a:rPr lang="en-GB" b="1" dirty="0" err="1">
                <a:latin typeface="Courier New" charset="0"/>
                <a:ea typeface="Calibri" charset="0"/>
                <a:cs typeface="Times New Roman" charset="0"/>
              </a:rPr>
              <a:t>this.x</a:t>
            </a:r>
            <a:r>
              <a:rPr lang="en-GB" b="1" dirty="0">
                <a:latin typeface="Courier New" charset="0"/>
                <a:ea typeface="Calibri" charset="0"/>
                <a:cs typeface="Times New Roman" charset="0"/>
              </a:rPr>
              <a:t> = x;</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r>
              <a:rPr lang="en-GB" b="1" dirty="0" err="1">
                <a:latin typeface="Courier New" charset="0"/>
                <a:ea typeface="Calibri" charset="0"/>
                <a:cs typeface="Times New Roman" charset="0"/>
              </a:rPr>
              <a:t>this.y</a:t>
            </a:r>
            <a:r>
              <a:rPr lang="en-GB" b="1" dirty="0">
                <a:latin typeface="Courier New" charset="0"/>
                <a:ea typeface="Calibri" charset="0"/>
                <a:cs typeface="Times New Roman" charset="0"/>
              </a:rPr>
              <a:t> = y;</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a:t>
            </a:r>
            <a:endParaRPr lang="en-GB" sz="2800" dirty="0">
              <a:latin typeface="Calibri" charset="0"/>
              <a:ea typeface="Calibri" charset="0"/>
              <a:cs typeface="Times New Roman" charset="0"/>
            </a:endParaRPr>
          </a:p>
          <a:p>
            <a:pPr>
              <a:spcAft>
                <a:spcPts val="0"/>
              </a:spcAft>
            </a:pPr>
            <a:r>
              <a:rPr lang="en-GB" sz="2800" dirty="0">
                <a:latin typeface="Calibri" charset="0"/>
                <a:ea typeface="Calibri" charset="0"/>
                <a:cs typeface="Times New Roman" charset="0"/>
              </a:rPr>
              <a:t> </a:t>
            </a:r>
            <a:endParaRPr lang="en-GB" sz="2800" dirty="0">
              <a:effectLst/>
              <a:latin typeface="Calibri" charset="0"/>
              <a:ea typeface="Calibri" charset="0"/>
              <a:cs typeface="Times New Roman" charset="0"/>
            </a:endParaRPr>
          </a:p>
        </p:txBody>
      </p:sp>
    </p:spTree>
    <p:extLst>
      <p:ext uri="{BB962C8B-B14F-4D97-AF65-F5344CB8AC3E}">
        <p14:creationId xmlns:p14="http://schemas.microsoft.com/office/powerpoint/2010/main" val="632934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783" y="257846"/>
            <a:ext cx="9404723" cy="776475"/>
          </a:xfrm>
        </p:spPr>
        <p:txBody>
          <a:bodyPr/>
          <a:lstStyle/>
          <a:p>
            <a:r>
              <a:rPr lang="en-US" b="1"/>
              <a:t>Using this with </a:t>
            </a:r>
            <a:r>
              <a:rPr lang="en-US" b="1"/>
              <a:t>a </a:t>
            </a:r>
            <a:r>
              <a:rPr lang="en-US" b="1" smtClean="0"/>
              <a:t>Constructor</a:t>
            </a:r>
            <a:endParaRPr lang="en-US"/>
          </a:p>
        </p:txBody>
      </p:sp>
      <p:sp>
        <p:nvSpPr>
          <p:cNvPr id="3" name="Content Placeholder 2"/>
          <p:cNvSpPr>
            <a:spLocks noGrp="1"/>
          </p:cNvSpPr>
          <p:nvPr>
            <p:ph idx="1"/>
          </p:nvPr>
        </p:nvSpPr>
        <p:spPr>
          <a:xfrm>
            <a:off x="541180" y="1236688"/>
            <a:ext cx="11301049" cy="809469"/>
          </a:xfrm>
        </p:spPr>
        <p:txBody>
          <a:bodyPr/>
          <a:lstStyle/>
          <a:p>
            <a:r>
              <a:rPr lang="en-US" dirty="0"/>
              <a:t>From within a constructor, you can also use the </a:t>
            </a:r>
            <a:r>
              <a:rPr lang="en-US" i="1" dirty="0"/>
              <a:t>this</a:t>
            </a:r>
            <a:r>
              <a:rPr lang="en-US" dirty="0"/>
              <a:t> keyword to call another constructor in the same class. Doing so is called an </a:t>
            </a:r>
            <a:r>
              <a:rPr lang="en-US" i="1" dirty="0"/>
              <a:t>explicit constructor invocation</a:t>
            </a:r>
            <a:r>
              <a:rPr lang="en-US" dirty="0"/>
              <a:t>. </a:t>
            </a:r>
            <a:endParaRPr lang="en-US" dirty="0"/>
          </a:p>
        </p:txBody>
      </p:sp>
      <p:sp>
        <p:nvSpPr>
          <p:cNvPr id="4" name="Rectangle 3"/>
          <p:cNvSpPr/>
          <p:nvPr/>
        </p:nvSpPr>
        <p:spPr>
          <a:xfrm>
            <a:off x="329783" y="2046157"/>
            <a:ext cx="12701666" cy="5078313"/>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public class Rectangle {</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private </a:t>
            </a:r>
            <a:r>
              <a:rPr lang="en-GB" b="1" dirty="0" err="1">
                <a:latin typeface="Courier New" charset="0"/>
                <a:ea typeface="Calibri" charset="0"/>
                <a:cs typeface="Times New Roman" charset="0"/>
              </a:rPr>
              <a:t>int</a:t>
            </a:r>
            <a:r>
              <a:rPr lang="en-GB" b="1" dirty="0">
                <a:latin typeface="Courier New" charset="0"/>
                <a:ea typeface="Calibri" charset="0"/>
                <a:cs typeface="Times New Roman" charset="0"/>
              </a:rPr>
              <a:t> x, y;</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private </a:t>
            </a:r>
            <a:r>
              <a:rPr lang="en-GB" b="1" dirty="0" err="1">
                <a:latin typeface="Courier New" charset="0"/>
                <a:ea typeface="Calibri" charset="0"/>
                <a:cs typeface="Times New Roman" charset="0"/>
              </a:rPr>
              <a:t>int</a:t>
            </a:r>
            <a:r>
              <a:rPr lang="en-GB" b="1" dirty="0">
                <a:latin typeface="Courier New" charset="0"/>
                <a:ea typeface="Calibri" charset="0"/>
                <a:cs typeface="Times New Roman" charset="0"/>
              </a:rPr>
              <a:t> width, height;</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public Rectangle() {</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this(0, 0, 1, 1);</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public Rectangle(</a:t>
            </a:r>
            <a:r>
              <a:rPr lang="en-GB" b="1" dirty="0" err="1">
                <a:latin typeface="Courier New" charset="0"/>
                <a:ea typeface="Calibri" charset="0"/>
                <a:cs typeface="Times New Roman" charset="0"/>
              </a:rPr>
              <a:t>int</a:t>
            </a:r>
            <a:r>
              <a:rPr lang="en-GB" b="1" dirty="0">
                <a:latin typeface="Courier New" charset="0"/>
                <a:ea typeface="Calibri" charset="0"/>
                <a:cs typeface="Times New Roman" charset="0"/>
              </a:rPr>
              <a:t> width, </a:t>
            </a:r>
            <a:r>
              <a:rPr lang="en-GB" b="1" dirty="0" err="1">
                <a:latin typeface="Courier New" charset="0"/>
                <a:ea typeface="Calibri" charset="0"/>
                <a:cs typeface="Times New Roman" charset="0"/>
              </a:rPr>
              <a:t>int</a:t>
            </a:r>
            <a:r>
              <a:rPr lang="en-GB" b="1" dirty="0">
                <a:latin typeface="Courier New" charset="0"/>
                <a:ea typeface="Calibri" charset="0"/>
                <a:cs typeface="Times New Roman" charset="0"/>
              </a:rPr>
              <a:t> height) {</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this(0, 0, width, height);</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public Rectangle(</a:t>
            </a:r>
            <a:r>
              <a:rPr lang="en-GB" b="1" dirty="0" err="1">
                <a:latin typeface="Courier New" charset="0"/>
                <a:ea typeface="Calibri" charset="0"/>
                <a:cs typeface="Times New Roman" charset="0"/>
              </a:rPr>
              <a:t>int</a:t>
            </a:r>
            <a:r>
              <a:rPr lang="en-GB" b="1" dirty="0">
                <a:latin typeface="Courier New" charset="0"/>
                <a:ea typeface="Calibri" charset="0"/>
                <a:cs typeface="Times New Roman" charset="0"/>
              </a:rPr>
              <a:t> x, </a:t>
            </a:r>
            <a:r>
              <a:rPr lang="en-GB" b="1" dirty="0" err="1">
                <a:latin typeface="Courier New" charset="0"/>
                <a:ea typeface="Calibri" charset="0"/>
                <a:cs typeface="Times New Roman" charset="0"/>
              </a:rPr>
              <a:t>int</a:t>
            </a:r>
            <a:r>
              <a:rPr lang="en-GB" b="1" dirty="0">
                <a:latin typeface="Courier New" charset="0"/>
                <a:ea typeface="Calibri" charset="0"/>
                <a:cs typeface="Times New Roman" charset="0"/>
              </a:rPr>
              <a:t> y, </a:t>
            </a:r>
            <a:r>
              <a:rPr lang="en-GB" b="1" dirty="0" err="1">
                <a:latin typeface="Courier New" charset="0"/>
                <a:ea typeface="Calibri" charset="0"/>
                <a:cs typeface="Times New Roman" charset="0"/>
              </a:rPr>
              <a:t>int</a:t>
            </a:r>
            <a:r>
              <a:rPr lang="en-GB" b="1" dirty="0">
                <a:latin typeface="Courier New" charset="0"/>
                <a:ea typeface="Calibri" charset="0"/>
                <a:cs typeface="Times New Roman" charset="0"/>
              </a:rPr>
              <a:t> width, </a:t>
            </a:r>
            <a:r>
              <a:rPr lang="en-GB" b="1" dirty="0" err="1">
                <a:latin typeface="Courier New" charset="0"/>
                <a:ea typeface="Calibri" charset="0"/>
                <a:cs typeface="Times New Roman" charset="0"/>
              </a:rPr>
              <a:t>int</a:t>
            </a:r>
            <a:r>
              <a:rPr lang="en-GB" b="1" dirty="0">
                <a:latin typeface="Courier New" charset="0"/>
                <a:ea typeface="Calibri" charset="0"/>
                <a:cs typeface="Times New Roman" charset="0"/>
              </a:rPr>
              <a:t> height) {</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r>
              <a:rPr lang="en-GB" b="1" dirty="0" err="1">
                <a:latin typeface="Courier New" charset="0"/>
                <a:ea typeface="Calibri" charset="0"/>
                <a:cs typeface="Times New Roman" charset="0"/>
              </a:rPr>
              <a:t>this.x</a:t>
            </a:r>
            <a:r>
              <a:rPr lang="en-GB" b="1" dirty="0">
                <a:latin typeface="Courier New" charset="0"/>
                <a:ea typeface="Calibri" charset="0"/>
                <a:cs typeface="Times New Roman" charset="0"/>
              </a:rPr>
              <a:t> = x;</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r>
              <a:rPr lang="en-GB" b="1" dirty="0" err="1">
                <a:latin typeface="Courier New" charset="0"/>
                <a:ea typeface="Calibri" charset="0"/>
                <a:cs typeface="Times New Roman" charset="0"/>
              </a:rPr>
              <a:t>this.y</a:t>
            </a:r>
            <a:r>
              <a:rPr lang="en-GB" b="1" dirty="0">
                <a:latin typeface="Courier New" charset="0"/>
                <a:ea typeface="Calibri" charset="0"/>
                <a:cs typeface="Times New Roman" charset="0"/>
              </a:rPr>
              <a:t> = y;</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r>
              <a:rPr lang="en-GB" b="1" dirty="0" err="1">
                <a:latin typeface="Courier New" charset="0"/>
                <a:ea typeface="Calibri" charset="0"/>
                <a:cs typeface="Times New Roman" charset="0"/>
              </a:rPr>
              <a:t>this.width</a:t>
            </a:r>
            <a:r>
              <a:rPr lang="en-GB" b="1" dirty="0">
                <a:latin typeface="Courier New" charset="0"/>
                <a:ea typeface="Calibri" charset="0"/>
                <a:cs typeface="Times New Roman" charset="0"/>
              </a:rPr>
              <a:t> = width;</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r>
              <a:rPr lang="en-GB" b="1" dirty="0" err="1">
                <a:latin typeface="Courier New" charset="0"/>
                <a:ea typeface="Calibri" charset="0"/>
                <a:cs typeface="Times New Roman" charset="0"/>
              </a:rPr>
              <a:t>this.height</a:t>
            </a:r>
            <a:r>
              <a:rPr lang="en-GB" b="1" dirty="0">
                <a:latin typeface="Courier New" charset="0"/>
                <a:ea typeface="Calibri" charset="0"/>
                <a:cs typeface="Times New Roman" charset="0"/>
              </a:rPr>
              <a:t> = height;</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latin typeface="Courier New" charset="0"/>
                <a:ea typeface="Calibri" charset="0"/>
                <a:cs typeface="Times New Roman" charset="0"/>
              </a:rPr>
              <a:t>    ...</a:t>
            </a:r>
            <a:endParaRPr lang="en-GB" sz="3200" b="1"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smtClean="0">
                <a:latin typeface="Courier New" charset="0"/>
                <a:ea typeface="Calibri" charset="0"/>
                <a:cs typeface="Times New Roman" charset="0"/>
              </a:rPr>
              <a:t>}</a:t>
            </a:r>
            <a:endParaRPr lang="en-GB" sz="3200" b="1" dirty="0">
              <a:latin typeface="Calibri" charset="0"/>
              <a:ea typeface="Calibri" charset="0"/>
              <a:cs typeface="Times New Roman" charset="0"/>
            </a:endParaRPr>
          </a:p>
        </p:txBody>
      </p:sp>
    </p:spTree>
    <p:extLst>
      <p:ext uri="{BB962C8B-B14F-4D97-AF65-F5344CB8AC3E}">
        <p14:creationId xmlns:p14="http://schemas.microsoft.com/office/powerpoint/2010/main" val="324403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844" y="194872"/>
            <a:ext cx="11952156" cy="6053528"/>
          </a:xfrm>
        </p:spPr>
        <p:txBody>
          <a:bodyPr/>
          <a:lstStyle/>
          <a:p>
            <a:r>
              <a:rPr lang="en-US" dirty="0"/>
              <a:t>This class contains a set of constructors. </a:t>
            </a:r>
            <a:endParaRPr lang="en-US" dirty="0" smtClean="0"/>
          </a:p>
          <a:p>
            <a:r>
              <a:rPr lang="en-US" dirty="0" smtClean="0"/>
              <a:t>Each </a:t>
            </a:r>
            <a:r>
              <a:rPr lang="en-US" dirty="0"/>
              <a:t>constructor initializes some or all of the rectangle's member variables. </a:t>
            </a:r>
            <a:endParaRPr lang="en-US" dirty="0" smtClean="0"/>
          </a:p>
          <a:p>
            <a:r>
              <a:rPr lang="en-US" dirty="0" smtClean="0"/>
              <a:t>The </a:t>
            </a:r>
            <a:r>
              <a:rPr lang="en-US" dirty="0"/>
              <a:t>constructors provide a default value for any member variable whose initial value is not provided by an argument. </a:t>
            </a:r>
            <a:endParaRPr lang="en-US" dirty="0" smtClean="0"/>
          </a:p>
          <a:p>
            <a:r>
              <a:rPr lang="en-US" dirty="0" smtClean="0"/>
              <a:t>For </a:t>
            </a:r>
            <a:r>
              <a:rPr lang="en-US" dirty="0"/>
              <a:t>example, the no-argument constructor creates a 1x1 </a:t>
            </a:r>
            <a:r>
              <a:rPr lang="en-US" dirty="0"/>
              <a:t>Rectangle</a:t>
            </a:r>
            <a:r>
              <a:rPr lang="en-US" dirty="0"/>
              <a:t> at coordinates 0,0. The two-argument constructor calls the four-argument constructor, passing in the width and height but always using the 0,0 coordinates. As before, the compiler determines which constructor to call, based on the number and the type of arguments</a:t>
            </a:r>
            <a:r>
              <a:rPr lang="en-US" dirty="0" smtClean="0"/>
              <a:t>.</a:t>
            </a:r>
          </a:p>
          <a:p>
            <a:endParaRPr lang="en-US" dirty="0"/>
          </a:p>
          <a:p>
            <a:r>
              <a:rPr lang="en-US" dirty="0" smtClean="0">
                <a:solidFill>
                  <a:schemeClr val="accent1">
                    <a:lumMod val="60000"/>
                    <a:lumOff val="40000"/>
                  </a:schemeClr>
                </a:solidFill>
              </a:rPr>
              <a:t>Note : </a:t>
            </a:r>
            <a:r>
              <a:rPr lang="en-US" dirty="0">
                <a:solidFill>
                  <a:schemeClr val="accent1">
                    <a:lumMod val="60000"/>
                    <a:lumOff val="40000"/>
                  </a:schemeClr>
                </a:solidFill>
              </a:rPr>
              <a:t>If present, the invocation of another constructor must be the first line in the constructor.</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251736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2875"/>
            <a:ext cx="11587397" cy="851427"/>
          </a:xfrm>
        </p:spPr>
        <p:txBody>
          <a:bodyPr/>
          <a:lstStyle/>
          <a:p>
            <a:r>
              <a:rPr lang="en-US" b="1"/>
              <a:t>Controlling Access to Members of </a:t>
            </a:r>
            <a:r>
              <a:rPr lang="en-US" b="1"/>
              <a:t>a </a:t>
            </a:r>
            <a:r>
              <a:rPr lang="en-US" b="1" smtClean="0"/>
              <a:t>Class</a:t>
            </a:r>
            <a:endParaRPr lang="en-US"/>
          </a:p>
        </p:txBody>
      </p:sp>
      <p:sp>
        <p:nvSpPr>
          <p:cNvPr id="3" name="Content Placeholder 2"/>
          <p:cNvSpPr>
            <a:spLocks noGrp="1"/>
          </p:cNvSpPr>
          <p:nvPr>
            <p:ph idx="1"/>
          </p:nvPr>
        </p:nvSpPr>
        <p:spPr>
          <a:xfrm>
            <a:off x="329784" y="1199214"/>
            <a:ext cx="11587396" cy="5658786"/>
          </a:xfrm>
        </p:spPr>
        <p:txBody>
          <a:bodyPr>
            <a:normAutofit lnSpcReduction="10000"/>
          </a:bodyPr>
          <a:lstStyle/>
          <a:p>
            <a:r>
              <a:rPr lang="en-US" dirty="0"/>
              <a:t>Access level modifiers determine </a:t>
            </a:r>
            <a:r>
              <a:rPr lang="en-US" dirty="0">
                <a:solidFill>
                  <a:srgbClr val="00B0F0"/>
                </a:solidFill>
              </a:rPr>
              <a:t>whether other classes can use a particular field or invoke a particular method</a:t>
            </a:r>
            <a:r>
              <a:rPr lang="en-US" dirty="0"/>
              <a:t>. </a:t>
            </a:r>
            <a:endParaRPr lang="en-US" dirty="0" smtClean="0"/>
          </a:p>
          <a:p>
            <a:r>
              <a:rPr lang="en-US" dirty="0" smtClean="0"/>
              <a:t>There </a:t>
            </a:r>
            <a:r>
              <a:rPr lang="en-US" dirty="0"/>
              <a:t>are two levels of access control</a:t>
            </a:r>
            <a:r>
              <a:rPr lang="en-US" dirty="0" smtClean="0"/>
              <a:t>:</a:t>
            </a:r>
          </a:p>
          <a:p>
            <a:pPr lvl="2"/>
            <a:r>
              <a:rPr lang="en-US" dirty="0"/>
              <a:t>At the top level—public, or </a:t>
            </a:r>
            <a:r>
              <a:rPr lang="en-US" i="1" dirty="0"/>
              <a:t>package-private</a:t>
            </a:r>
            <a:r>
              <a:rPr lang="en-US" dirty="0"/>
              <a:t> (no explicit modifier).</a:t>
            </a:r>
          </a:p>
          <a:p>
            <a:pPr lvl="2"/>
            <a:r>
              <a:rPr lang="en-US" dirty="0"/>
              <a:t>At the member level—public, private, protected, or </a:t>
            </a:r>
            <a:r>
              <a:rPr lang="en-US" i="1" dirty="0"/>
              <a:t>package-private</a:t>
            </a:r>
            <a:r>
              <a:rPr lang="en-US" dirty="0"/>
              <a:t> (no explicit modifier</a:t>
            </a:r>
            <a:r>
              <a:rPr lang="en-US" dirty="0" smtClean="0"/>
              <a:t>).</a:t>
            </a:r>
          </a:p>
          <a:p>
            <a:pPr lvl="2"/>
            <a:endParaRPr lang="en-US" dirty="0"/>
          </a:p>
          <a:p>
            <a:r>
              <a:rPr lang="en-US" dirty="0"/>
              <a:t>A </a:t>
            </a:r>
            <a:r>
              <a:rPr lang="en-US" i="1" dirty="0">
                <a:solidFill>
                  <a:srgbClr val="00B0F0"/>
                </a:solidFill>
              </a:rPr>
              <a:t>class</a:t>
            </a:r>
            <a:r>
              <a:rPr lang="en-US" dirty="0">
                <a:solidFill>
                  <a:srgbClr val="00B0F0"/>
                </a:solidFill>
              </a:rPr>
              <a:t> </a:t>
            </a:r>
            <a:r>
              <a:rPr lang="en-US" dirty="0"/>
              <a:t>may be declared with the modifier </a:t>
            </a:r>
            <a:r>
              <a:rPr lang="en-US" dirty="0">
                <a:solidFill>
                  <a:srgbClr val="00B0F0"/>
                </a:solidFill>
              </a:rPr>
              <a:t>public</a:t>
            </a:r>
            <a:r>
              <a:rPr lang="en-US" dirty="0"/>
              <a:t>, </a:t>
            </a:r>
            <a:r>
              <a:rPr lang="en-US" dirty="0">
                <a:solidFill>
                  <a:srgbClr val="92D050"/>
                </a:solidFill>
              </a:rPr>
              <a:t>in which case that class is visible to all classes everywhere</a:t>
            </a:r>
            <a:r>
              <a:rPr lang="en-US" dirty="0"/>
              <a:t>. </a:t>
            </a:r>
            <a:r>
              <a:rPr lang="en-US" dirty="0">
                <a:solidFill>
                  <a:schemeClr val="accent2">
                    <a:lumMod val="60000"/>
                    <a:lumOff val="40000"/>
                  </a:schemeClr>
                </a:solidFill>
              </a:rPr>
              <a:t>If a class has no modifier (the default, also known as </a:t>
            </a:r>
            <a:r>
              <a:rPr lang="en-US" i="1" dirty="0">
                <a:solidFill>
                  <a:schemeClr val="accent2">
                    <a:lumMod val="60000"/>
                    <a:lumOff val="40000"/>
                  </a:schemeClr>
                </a:solidFill>
              </a:rPr>
              <a:t>package-private</a:t>
            </a:r>
            <a:r>
              <a:rPr lang="en-US" dirty="0">
                <a:solidFill>
                  <a:schemeClr val="accent2">
                    <a:lumMod val="60000"/>
                    <a:lumOff val="40000"/>
                  </a:schemeClr>
                </a:solidFill>
              </a:rPr>
              <a:t>), it is visible only within its own </a:t>
            </a:r>
            <a:r>
              <a:rPr lang="en-US" dirty="0" smtClean="0">
                <a:solidFill>
                  <a:schemeClr val="accent2">
                    <a:lumMod val="60000"/>
                    <a:lumOff val="40000"/>
                  </a:schemeClr>
                </a:solidFill>
              </a:rPr>
              <a:t>package.</a:t>
            </a:r>
          </a:p>
          <a:p>
            <a:r>
              <a:rPr lang="en-US" dirty="0"/>
              <a:t>At the </a:t>
            </a:r>
            <a:r>
              <a:rPr lang="en-US" i="1" dirty="0"/>
              <a:t>member</a:t>
            </a:r>
            <a:r>
              <a:rPr lang="en-US" dirty="0"/>
              <a:t> level, you can also use the </a:t>
            </a:r>
            <a:r>
              <a:rPr lang="en-US" dirty="0">
                <a:solidFill>
                  <a:srgbClr val="92D050"/>
                </a:solidFill>
              </a:rPr>
              <a:t>public</a:t>
            </a:r>
            <a:r>
              <a:rPr lang="en-US" dirty="0"/>
              <a:t> modifier or no modifier (</a:t>
            </a:r>
            <a:r>
              <a:rPr lang="en-US" i="1" dirty="0"/>
              <a:t>package-private</a:t>
            </a:r>
            <a:r>
              <a:rPr lang="en-US" dirty="0"/>
              <a:t>) just as with top-level classes, and with the same </a:t>
            </a:r>
            <a:r>
              <a:rPr lang="en-US" dirty="0" smtClean="0"/>
              <a:t>meaning.</a:t>
            </a:r>
          </a:p>
          <a:p>
            <a:r>
              <a:rPr lang="en-US" dirty="0"/>
              <a:t>For members, there are two additional access modifiers: </a:t>
            </a:r>
            <a:r>
              <a:rPr lang="en-US" dirty="0">
                <a:solidFill>
                  <a:srgbClr val="92D050"/>
                </a:solidFill>
              </a:rPr>
              <a:t>private</a:t>
            </a:r>
            <a:r>
              <a:rPr lang="en-US" dirty="0"/>
              <a:t> and </a:t>
            </a:r>
            <a:r>
              <a:rPr lang="en-US" dirty="0">
                <a:solidFill>
                  <a:srgbClr val="92D050"/>
                </a:solidFill>
              </a:rPr>
              <a:t>protected</a:t>
            </a:r>
            <a:r>
              <a:rPr lang="en-US" dirty="0" smtClean="0"/>
              <a:t>.</a:t>
            </a:r>
          </a:p>
          <a:p>
            <a:r>
              <a:rPr lang="en-US" dirty="0"/>
              <a:t>The </a:t>
            </a:r>
            <a:r>
              <a:rPr lang="en-US" dirty="0">
                <a:solidFill>
                  <a:srgbClr val="92D050"/>
                </a:solidFill>
              </a:rPr>
              <a:t>private</a:t>
            </a:r>
            <a:r>
              <a:rPr lang="en-US" dirty="0"/>
              <a:t> modifier </a:t>
            </a:r>
            <a:r>
              <a:rPr lang="en-US" dirty="0">
                <a:solidFill>
                  <a:srgbClr val="FFC000"/>
                </a:solidFill>
              </a:rPr>
              <a:t>specifies that the member can only be accessed in its own class</a:t>
            </a:r>
            <a:r>
              <a:rPr lang="en-US" dirty="0"/>
              <a:t>. The </a:t>
            </a:r>
            <a:r>
              <a:rPr lang="en-US" dirty="0">
                <a:solidFill>
                  <a:srgbClr val="92D050"/>
                </a:solidFill>
              </a:rPr>
              <a:t>protected</a:t>
            </a:r>
            <a:r>
              <a:rPr lang="en-US" dirty="0"/>
              <a:t> modifier </a:t>
            </a:r>
            <a:r>
              <a:rPr lang="en-US" dirty="0">
                <a:solidFill>
                  <a:srgbClr val="FFC000"/>
                </a:solidFill>
              </a:rPr>
              <a:t>specifies that the member can only be accessed within its own package (as with </a:t>
            </a:r>
            <a:r>
              <a:rPr lang="en-US" i="1" dirty="0">
                <a:solidFill>
                  <a:srgbClr val="FFC000"/>
                </a:solidFill>
              </a:rPr>
              <a:t>package-private</a:t>
            </a:r>
            <a:r>
              <a:rPr lang="en-US" dirty="0">
                <a:solidFill>
                  <a:srgbClr val="FFC000"/>
                </a:solidFill>
              </a:rPr>
              <a:t>) and, in addition, by a subclass of its class in another package.</a:t>
            </a:r>
            <a:endParaRPr lang="en-US" dirty="0">
              <a:solidFill>
                <a:srgbClr val="FFC000"/>
              </a:solidFill>
            </a:endParaRPr>
          </a:p>
        </p:txBody>
      </p:sp>
    </p:spTree>
    <p:extLst>
      <p:ext uri="{BB962C8B-B14F-4D97-AF65-F5344CB8AC3E}">
        <p14:creationId xmlns:p14="http://schemas.microsoft.com/office/powerpoint/2010/main" val="1718390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465050739"/>
              </p:ext>
            </p:extLst>
          </p:nvPr>
        </p:nvGraphicFramePr>
        <p:xfrm>
          <a:off x="609602" y="1746227"/>
          <a:ext cx="9724570" cy="2674620"/>
        </p:xfrm>
        <a:graphic>
          <a:graphicData uri="http://schemas.openxmlformats.org/drawingml/2006/table">
            <a:tbl>
              <a:tblPr firstRow="1" firstCol="1" bandRow="1">
                <a:tableStyleId>{5C22544A-7EE6-4342-B048-85BDC9FD1C3A}</a:tableStyleId>
              </a:tblPr>
              <a:tblGrid>
                <a:gridCol w="2224197"/>
                <a:gridCol w="1665631"/>
                <a:gridCol w="1944914"/>
                <a:gridCol w="1944914"/>
                <a:gridCol w="1944914"/>
              </a:tblGrid>
              <a:tr h="0">
                <a:tc gridSpan="5">
                  <a:txBody>
                    <a:bodyPr/>
                    <a:lstStyle/>
                    <a:p>
                      <a:pPr algn="ctr">
                        <a:spcAft>
                          <a:spcPts val="0"/>
                        </a:spcAft>
                      </a:pPr>
                      <a:r>
                        <a:rPr lang="en-GB" sz="2800">
                          <a:effectLst/>
                        </a:rPr>
                        <a:t>Access Levels</a:t>
                      </a:r>
                      <a:endParaRPr lang="en-GB" sz="2800">
                        <a:effectLst/>
                        <a:latin typeface="Calibri" charset="0"/>
                        <a:ea typeface="Calibri" charset="0"/>
                        <a:cs typeface="Times New Roman" charset="0"/>
                      </a:endParaRPr>
                    </a:p>
                  </a:txBody>
                  <a:tcPr marL="9525" marR="9525" marT="9525" marB="95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a:spcAft>
                          <a:spcPts val="0"/>
                        </a:spcAft>
                      </a:pPr>
                      <a:r>
                        <a:rPr lang="en-GB" sz="2800">
                          <a:effectLst/>
                        </a:rPr>
                        <a:t>Modifier</a:t>
                      </a:r>
                      <a:endParaRPr lang="en-GB" sz="2800">
                        <a:effectLst/>
                        <a:latin typeface="Calibri" charset="0"/>
                        <a:ea typeface="Calibri" charset="0"/>
                        <a:cs typeface="Times New Roman" charset="0"/>
                      </a:endParaRPr>
                    </a:p>
                  </a:txBody>
                  <a:tcPr marL="9525" marR="9525" marT="9525" marB="9525" anchor="ctr"/>
                </a:tc>
                <a:tc>
                  <a:txBody>
                    <a:bodyPr/>
                    <a:lstStyle/>
                    <a:p>
                      <a:pPr algn="ctr">
                        <a:spcAft>
                          <a:spcPts val="0"/>
                        </a:spcAft>
                      </a:pPr>
                      <a:r>
                        <a:rPr lang="en-GB" sz="2800">
                          <a:effectLst/>
                        </a:rPr>
                        <a:t>Class</a:t>
                      </a:r>
                      <a:endParaRPr lang="en-GB" sz="2800">
                        <a:effectLst/>
                        <a:latin typeface="Calibri" charset="0"/>
                        <a:ea typeface="Calibri" charset="0"/>
                        <a:cs typeface="Times New Roman" charset="0"/>
                      </a:endParaRPr>
                    </a:p>
                  </a:txBody>
                  <a:tcPr marL="9525" marR="9525" marT="9525" marB="9525" anchor="ctr"/>
                </a:tc>
                <a:tc>
                  <a:txBody>
                    <a:bodyPr/>
                    <a:lstStyle/>
                    <a:p>
                      <a:pPr algn="ctr">
                        <a:spcAft>
                          <a:spcPts val="0"/>
                        </a:spcAft>
                      </a:pPr>
                      <a:r>
                        <a:rPr lang="en-GB" sz="2800">
                          <a:effectLst/>
                        </a:rPr>
                        <a:t>Package</a:t>
                      </a:r>
                      <a:endParaRPr lang="en-GB" sz="2800">
                        <a:effectLst/>
                        <a:latin typeface="Calibri" charset="0"/>
                        <a:ea typeface="Calibri" charset="0"/>
                        <a:cs typeface="Times New Roman" charset="0"/>
                      </a:endParaRPr>
                    </a:p>
                  </a:txBody>
                  <a:tcPr marL="9525" marR="9525" marT="9525" marB="9525" anchor="ctr"/>
                </a:tc>
                <a:tc>
                  <a:txBody>
                    <a:bodyPr/>
                    <a:lstStyle/>
                    <a:p>
                      <a:pPr algn="ctr">
                        <a:spcAft>
                          <a:spcPts val="0"/>
                        </a:spcAft>
                      </a:pPr>
                      <a:r>
                        <a:rPr lang="en-GB" sz="2800">
                          <a:effectLst/>
                        </a:rPr>
                        <a:t>Subclass</a:t>
                      </a:r>
                      <a:endParaRPr lang="en-GB" sz="2800">
                        <a:effectLst/>
                        <a:latin typeface="Calibri" charset="0"/>
                        <a:ea typeface="Calibri" charset="0"/>
                        <a:cs typeface="Times New Roman" charset="0"/>
                      </a:endParaRPr>
                    </a:p>
                  </a:txBody>
                  <a:tcPr marL="9525" marR="9525" marT="9525" marB="9525" anchor="ctr"/>
                </a:tc>
                <a:tc>
                  <a:txBody>
                    <a:bodyPr/>
                    <a:lstStyle/>
                    <a:p>
                      <a:pPr algn="ctr">
                        <a:spcAft>
                          <a:spcPts val="0"/>
                        </a:spcAft>
                      </a:pPr>
                      <a:r>
                        <a:rPr lang="en-GB" sz="2800">
                          <a:effectLst/>
                        </a:rPr>
                        <a:t>World</a:t>
                      </a:r>
                      <a:endParaRPr lang="en-GB" sz="2800">
                        <a:effectLst/>
                        <a:latin typeface="Calibri" charset="0"/>
                        <a:ea typeface="Calibri" charset="0"/>
                        <a:cs typeface="Times New Roman" charset="0"/>
                      </a:endParaRPr>
                    </a:p>
                  </a:txBody>
                  <a:tcPr marL="9525" marR="9525" marT="9525" marB="9525" anchor="ctr"/>
                </a:tc>
              </a:tr>
              <a:tr h="0">
                <a:tc>
                  <a:txBody>
                    <a:bodyPr/>
                    <a:lstStyle/>
                    <a:p>
                      <a:pPr>
                        <a:spcAft>
                          <a:spcPts val="0"/>
                        </a:spcAft>
                      </a:pPr>
                      <a:r>
                        <a:rPr lang="en-GB" sz="2800">
                          <a:effectLst/>
                        </a:rPr>
                        <a:t>public</a:t>
                      </a:r>
                      <a:endParaRPr lang="en-GB" sz="28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800">
                          <a:effectLst/>
                        </a:rPr>
                        <a:t>Y</a:t>
                      </a:r>
                      <a:endParaRPr lang="en-GB" sz="28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800">
                          <a:effectLst/>
                        </a:rPr>
                        <a:t>Y</a:t>
                      </a:r>
                      <a:endParaRPr lang="en-GB" sz="28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800">
                          <a:effectLst/>
                        </a:rPr>
                        <a:t>Y</a:t>
                      </a:r>
                      <a:endParaRPr lang="en-GB" sz="28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800">
                          <a:effectLst/>
                        </a:rPr>
                        <a:t>Y</a:t>
                      </a:r>
                      <a:endParaRPr lang="en-GB" sz="2800">
                        <a:effectLst/>
                        <a:latin typeface="Calibri" charset="0"/>
                        <a:ea typeface="Calibri" charset="0"/>
                        <a:cs typeface="Times New Roman" charset="0"/>
                      </a:endParaRPr>
                    </a:p>
                  </a:txBody>
                  <a:tcPr marL="9525" marR="9525" marT="9525" marB="9525" anchor="ctr"/>
                </a:tc>
              </a:tr>
              <a:tr h="0">
                <a:tc>
                  <a:txBody>
                    <a:bodyPr/>
                    <a:lstStyle/>
                    <a:p>
                      <a:pPr>
                        <a:spcAft>
                          <a:spcPts val="0"/>
                        </a:spcAft>
                      </a:pPr>
                      <a:r>
                        <a:rPr lang="en-GB" sz="2800">
                          <a:effectLst/>
                        </a:rPr>
                        <a:t>protected</a:t>
                      </a:r>
                      <a:endParaRPr lang="en-GB" sz="28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800">
                          <a:effectLst/>
                        </a:rPr>
                        <a:t>Y</a:t>
                      </a:r>
                      <a:endParaRPr lang="en-GB" sz="28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800">
                          <a:effectLst/>
                        </a:rPr>
                        <a:t>Y</a:t>
                      </a:r>
                      <a:endParaRPr lang="en-GB" sz="28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800">
                          <a:effectLst/>
                        </a:rPr>
                        <a:t>Y</a:t>
                      </a:r>
                      <a:endParaRPr lang="en-GB" sz="28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800">
                          <a:effectLst/>
                        </a:rPr>
                        <a:t>N</a:t>
                      </a:r>
                      <a:endParaRPr lang="en-GB" sz="2800">
                        <a:effectLst/>
                        <a:latin typeface="Calibri" charset="0"/>
                        <a:ea typeface="Calibri" charset="0"/>
                        <a:cs typeface="Times New Roman" charset="0"/>
                      </a:endParaRPr>
                    </a:p>
                  </a:txBody>
                  <a:tcPr marL="9525" marR="9525" marT="9525" marB="9525" anchor="ctr"/>
                </a:tc>
              </a:tr>
              <a:tr h="0">
                <a:tc>
                  <a:txBody>
                    <a:bodyPr/>
                    <a:lstStyle/>
                    <a:p>
                      <a:pPr>
                        <a:spcAft>
                          <a:spcPts val="0"/>
                        </a:spcAft>
                      </a:pPr>
                      <a:r>
                        <a:rPr lang="en-GB" sz="2800">
                          <a:effectLst/>
                        </a:rPr>
                        <a:t>no modifier</a:t>
                      </a:r>
                      <a:endParaRPr lang="en-GB" sz="28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800">
                          <a:effectLst/>
                        </a:rPr>
                        <a:t>Y</a:t>
                      </a:r>
                      <a:endParaRPr lang="en-GB" sz="28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800">
                          <a:effectLst/>
                        </a:rPr>
                        <a:t>Y</a:t>
                      </a:r>
                      <a:endParaRPr lang="en-GB" sz="28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800">
                          <a:effectLst/>
                        </a:rPr>
                        <a:t>N</a:t>
                      </a:r>
                      <a:endParaRPr lang="en-GB" sz="28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800">
                          <a:effectLst/>
                        </a:rPr>
                        <a:t>N</a:t>
                      </a:r>
                      <a:endParaRPr lang="en-GB" sz="2800">
                        <a:effectLst/>
                        <a:latin typeface="Calibri" charset="0"/>
                        <a:ea typeface="Calibri" charset="0"/>
                        <a:cs typeface="Times New Roman" charset="0"/>
                      </a:endParaRPr>
                    </a:p>
                  </a:txBody>
                  <a:tcPr marL="9525" marR="9525" marT="9525" marB="9525" anchor="ctr"/>
                </a:tc>
              </a:tr>
              <a:tr h="0">
                <a:tc>
                  <a:txBody>
                    <a:bodyPr/>
                    <a:lstStyle/>
                    <a:p>
                      <a:pPr>
                        <a:spcAft>
                          <a:spcPts val="0"/>
                        </a:spcAft>
                      </a:pPr>
                      <a:r>
                        <a:rPr lang="en-GB" sz="2800">
                          <a:effectLst/>
                        </a:rPr>
                        <a:t>private</a:t>
                      </a:r>
                      <a:endParaRPr lang="en-GB" sz="28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800">
                          <a:effectLst/>
                        </a:rPr>
                        <a:t>Y</a:t>
                      </a:r>
                      <a:endParaRPr lang="en-GB" sz="28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800">
                          <a:effectLst/>
                        </a:rPr>
                        <a:t>N</a:t>
                      </a:r>
                      <a:endParaRPr lang="en-GB" sz="28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800">
                          <a:effectLst/>
                        </a:rPr>
                        <a:t>N</a:t>
                      </a:r>
                      <a:endParaRPr lang="en-GB" sz="28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800" dirty="0">
                          <a:effectLst/>
                        </a:rPr>
                        <a:t>N</a:t>
                      </a:r>
                      <a:endParaRPr lang="en-GB" sz="2800" dirty="0">
                        <a:effectLst/>
                        <a:latin typeface="Calibri" charset="0"/>
                        <a:ea typeface="Calibri" charset="0"/>
                        <a:cs typeface="Times New Roman" charset="0"/>
                      </a:endParaRPr>
                    </a:p>
                  </a:txBody>
                  <a:tcPr marL="9525" marR="9525" marT="9525" marB="9525" anchor="ctr"/>
                </a:tc>
              </a:tr>
            </a:tbl>
          </a:graphicData>
        </a:graphic>
      </p:graphicFrame>
      <p:sp>
        <p:nvSpPr>
          <p:cNvPr id="11" name="Rectangle 10"/>
          <p:cNvSpPr/>
          <p:nvPr/>
        </p:nvSpPr>
        <p:spPr>
          <a:xfrm>
            <a:off x="609601" y="1146407"/>
            <a:ext cx="10189027" cy="400110"/>
          </a:xfrm>
          <a:prstGeom prst="rect">
            <a:avLst/>
          </a:prstGeom>
        </p:spPr>
        <p:txBody>
          <a:bodyPr wrap="square">
            <a:spAutoFit/>
          </a:bodyPr>
          <a:lstStyle/>
          <a:p>
            <a:r>
              <a:rPr lang="en-US" sz="2000" b="1" dirty="0">
                <a:latin typeface="Arial" charset="0"/>
              </a:rPr>
              <a:t>The following table shows the access to members permitted by each modifier.</a:t>
            </a:r>
            <a:endParaRPr lang="en-US" sz="2000" b="1" dirty="0"/>
          </a:p>
        </p:txBody>
      </p:sp>
    </p:spTree>
    <p:extLst>
      <p:ext uri="{BB962C8B-B14F-4D97-AF65-F5344CB8AC3E}">
        <p14:creationId xmlns:p14="http://schemas.microsoft.com/office/powerpoint/2010/main" val="1115792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286" y="325735"/>
            <a:ext cx="11901714" cy="646331"/>
          </a:xfrm>
          <a:prstGeom prst="rect">
            <a:avLst/>
          </a:prstGeom>
        </p:spPr>
        <p:txBody>
          <a:bodyPr wrap="square">
            <a:spAutoFit/>
          </a:bodyPr>
          <a:lstStyle/>
          <a:p>
            <a:r>
              <a:rPr lang="en-US" dirty="0">
                <a:latin typeface="Arial" charset="0"/>
              </a:rPr>
              <a:t>Let's look at a collection of classes and see how access levels affect visibility. The following figure shows the four classes in this example and how they are related.</a:t>
            </a:r>
            <a:endParaRPr lang="en-US" dirty="0"/>
          </a:p>
        </p:txBody>
      </p:sp>
      <p:pic>
        <p:nvPicPr>
          <p:cNvPr id="5" name="Picture 4"/>
          <p:cNvPicPr>
            <a:picLocks noChangeAspect="1"/>
          </p:cNvPicPr>
          <p:nvPr/>
        </p:nvPicPr>
        <p:blipFill>
          <a:blip r:embed="rId2"/>
          <a:stretch>
            <a:fillRect/>
          </a:stretch>
        </p:blipFill>
        <p:spPr>
          <a:xfrm>
            <a:off x="2728685" y="1104991"/>
            <a:ext cx="5094515" cy="2206482"/>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049602211"/>
              </p:ext>
            </p:extLst>
          </p:nvPr>
        </p:nvGraphicFramePr>
        <p:xfrm>
          <a:off x="1407887" y="3444397"/>
          <a:ext cx="8787720" cy="3101340"/>
        </p:xfrm>
        <a:graphic>
          <a:graphicData uri="http://schemas.openxmlformats.org/drawingml/2006/table">
            <a:tbl>
              <a:tblPr firstRow="1" firstCol="1" bandRow="1">
                <a:tableStyleId>{5C22544A-7EE6-4342-B048-85BDC9FD1C3A}</a:tableStyleId>
              </a:tblPr>
              <a:tblGrid>
                <a:gridCol w="1757544"/>
                <a:gridCol w="1757544"/>
                <a:gridCol w="1757544"/>
                <a:gridCol w="1757544"/>
                <a:gridCol w="1757544"/>
              </a:tblGrid>
              <a:tr h="391854">
                <a:tc gridSpan="5">
                  <a:txBody>
                    <a:bodyPr/>
                    <a:lstStyle/>
                    <a:p>
                      <a:pPr algn="ctr">
                        <a:spcAft>
                          <a:spcPts val="0"/>
                        </a:spcAft>
                      </a:pPr>
                      <a:r>
                        <a:rPr lang="en-GB" sz="2000" dirty="0">
                          <a:effectLst/>
                        </a:rPr>
                        <a:t>Visibility</a:t>
                      </a:r>
                      <a:endParaRPr lang="en-GB" sz="2000" dirty="0">
                        <a:effectLst/>
                        <a:latin typeface="Calibri" charset="0"/>
                        <a:ea typeface="Calibri" charset="0"/>
                        <a:cs typeface="Times New Roman" charset="0"/>
                      </a:endParaRPr>
                    </a:p>
                  </a:txBody>
                  <a:tcPr marL="9525" marR="9525" marT="9525" marB="95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1854">
                <a:tc>
                  <a:txBody>
                    <a:bodyPr/>
                    <a:lstStyle/>
                    <a:p>
                      <a:pPr algn="ctr">
                        <a:spcAft>
                          <a:spcPts val="0"/>
                        </a:spcAft>
                      </a:pPr>
                      <a:r>
                        <a:rPr lang="en-GB" sz="2000">
                          <a:effectLst/>
                        </a:rPr>
                        <a:t>Modifier</a:t>
                      </a:r>
                      <a:endParaRPr lang="en-GB" sz="2000">
                        <a:effectLst/>
                        <a:latin typeface="Calibri" charset="0"/>
                        <a:ea typeface="Calibri" charset="0"/>
                        <a:cs typeface="Times New Roman" charset="0"/>
                      </a:endParaRPr>
                    </a:p>
                  </a:txBody>
                  <a:tcPr marL="9525" marR="9525" marT="9525" marB="9525" anchor="ctr"/>
                </a:tc>
                <a:tc>
                  <a:txBody>
                    <a:bodyPr/>
                    <a:lstStyle/>
                    <a:p>
                      <a:pPr algn="ctr">
                        <a:spcAft>
                          <a:spcPts val="0"/>
                        </a:spcAft>
                      </a:pPr>
                      <a:r>
                        <a:rPr lang="en-GB" sz="2000">
                          <a:effectLst/>
                        </a:rPr>
                        <a:t>Alpha</a:t>
                      </a:r>
                      <a:endParaRPr lang="en-GB" sz="2000">
                        <a:effectLst/>
                        <a:latin typeface="Calibri" charset="0"/>
                        <a:ea typeface="Calibri" charset="0"/>
                        <a:cs typeface="Times New Roman" charset="0"/>
                      </a:endParaRPr>
                    </a:p>
                  </a:txBody>
                  <a:tcPr marL="9525" marR="9525" marT="9525" marB="9525" anchor="ctr"/>
                </a:tc>
                <a:tc>
                  <a:txBody>
                    <a:bodyPr/>
                    <a:lstStyle/>
                    <a:p>
                      <a:pPr algn="ctr">
                        <a:spcAft>
                          <a:spcPts val="0"/>
                        </a:spcAft>
                      </a:pPr>
                      <a:r>
                        <a:rPr lang="en-GB" sz="2000">
                          <a:effectLst/>
                        </a:rPr>
                        <a:t>Beta</a:t>
                      </a:r>
                      <a:endParaRPr lang="en-GB" sz="2000">
                        <a:effectLst/>
                        <a:latin typeface="Calibri" charset="0"/>
                        <a:ea typeface="Calibri" charset="0"/>
                        <a:cs typeface="Times New Roman" charset="0"/>
                      </a:endParaRPr>
                    </a:p>
                  </a:txBody>
                  <a:tcPr marL="9525" marR="9525" marT="9525" marB="9525" anchor="ctr"/>
                </a:tc>
                <a:tc>
                  <a:txBody>
                    <a:bodyPr/>
                    <a:lstStyle/>
                    <a:p>
                      <a:pPr algn="ctr">
                        <a:spcAft>
                          <a:spcPts val="0"/>
                        </a:spcAft>
                      </a:pPr>
                      <a:r>
                        <a:rPr lang="en-GB" sz="2000">
                          <a:effectLst/>
                        </a:rPr>
                        <a:t>Alphasub</a:t>
                      </a:r>
                      <a:endParaRPr lang="en-GB" sz="2000">
                        <a:effectLst/>
                        <a:latin typeface="Calibri" charset="0"/>
                        <a:ea typeface="Calibri" charset="0"/>
                        <a:cs typeface="Times New Roman" charset="0"/>
                      </a:endParaRPr>
                    </a:p>
                  </a:txBody>
                  <a:tcPr marL="9525" marR="9525" marT="9525" marB="9525" anchor="ctr"/>
                </a:tc>
                <a:tc>
                  <a:txBody>
                    <a:bodyPr/>
                    <a:lstStyle/>
                    <a:p>
                      <a:pPr algn="ctr">
                        <a:spcAft>
                          <a:spcPts val="0"/>
                        </a:spcAft>
                      </a:pPr>
                      <a:r>
                        <a:rPr lang="en-GB" sz="2000">
                          <a:effectLst/>
                        </a:rPr>
                        <a:t>Gamma</a:t>
                      </a:r>
                      <a:endParaRPr lang="en-GB" sz="2000">
                        <a:effectLst/>
                        <a:latin typeface="Calibri" charset="0"/>
                        <a:ea typeface="Calibri" charset="0"/>
                        <a:cs typeface="Times New Roman" charset="0"/>
                      </a:endParaRPr>
                    </a:p>
                  </a:txBody>
                  <a:tcPr marL="9525" marR="9525" marT="9525" marB="9525" anchor="ctr"/>
                </a:tc>
              </a:tr>
              <a:tr h="391854">
                <a:tc>
                  <a:txBody>
                    <a:bodyPr/>
                    <a:lstStyle/>
                    <a:p>
                      <a:pPr>
                        <a:spcAft>
                          <a:spcPts val="0"/>
                        </a:spcAft>
                      </a:pPr>
                      <a:r>
                        <a:rPr lang="en-GB" sz="2000">
                          <a:effectLst/>
                        </a:rPr>
                        <a:t>public</a:t>
                      </a:r>
                      <a:endParaRPr lang="en-GB" sz="20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000">
                          <a:effectLst/>
                        </a:rPr>
                        <a:t>Y</a:t>
                      </a:r>
                      <a:endParaRPr lang="en-GB" sz="20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000">
                          <a:effectLst/>
                        </a:rPr>
                        <a:t>Y</a:t>
                      </a:r>
                      <a:endParaRPr lang="en-GB" sz="20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000">
                          <a:effectLst/>
                        </a:rPr>
                        <a:t>Y</a:t>
                      </a:r>
                      <a:endParaRPr lang="en-GB" sz="20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000">
                          <a:effectLst/>
                        </a:rPr>
                        <a:t>Y</a:t>
                      </a:r>
                      <a:endParaRPr lang="en-GB" sz="2000">
                        <a:effectLst/>
                        <a:latin typeface="Calibri" charset="0"/>
                        <a:ea typeface="Calibri" charset="0"/>
                        <a:cs typeface="Times New Roman" charset="0"/>
                      </a:endParaRPr>
                    </a:p>
                  </a:txBody>
                  <a:tcPr marL="9525" marR="9525" marT="9525" marB="9525" anchor="ctr"/>
                </a:tc>
              </a:tr>
              <a:tr h="766962">
                <a:tc>
                  <a:txBody>
                    <a:bodyPr/>
                    <a:lstStyle/>
                    <a:p>
                      <a:pPr>
                        <a:spcAft>
                          <a:spcPts val="0"/>
                        </a:spcAft>
                      </a:pPr>
                      <a:r>
                        <a:rPr lang="en-GB" sz="2000">
                          <a:effectLst/>
                        </a:rPr>
                        <a:t>protected</a:t>
                      </a:r>
                      <a:endParaRPr lang="en-GB" sz="20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000">
                          <a:effectLst/>
                        </a:rPr>
                        <a:t>Y</a:t>
                      </a:r>
                      <a:endParaRPr lang="en-GB" sz="20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000">
                          <a:effectLst/>
                        </a:rPr>
                        <a:t>Y</a:t>
                      </a:r>
                      <a:endParaRPr lang="en-GB" sz="20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000">
                          <a:effectLst/>
                        </a:rPr>
                        <a:t>Y</a:t>
                      </a:r>
                      <a:endParaRPr lang="en-GB" sz="20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000">
                          <a:effectLst/>
                        </a:rPr>
                        <a:t>N</a:t>
                      </a:r>
                      <a:endParaRPr lang="en-GB" sz="2000">
                        <a:effectLst/>
                        <a:latin typeface="Calibri" charset="0"/>
                        <a:ea typeface="Calibri" charset="0"/>
                        <a:cs typeface="Times New Roman" charset="0"/>
                      </a:endParaRPr>
                    </a:p>
                  </a:txBody>
                  <a:tcPr marL="9525" marR="9525" marT="9525" marB="9525" anchor="ctr"/>
                </a:tc>
              </a:tr>
              <a:tr h="766962">
                <a:tc>
                  <a:txBody>
                    <a:bodyPr/>
                    <a:lstStyle/>
                    <a:p>
                      <a:pPr>
                        <a:spcAft>
                          <a:spcPts val="0"/>
                        </a:spcAft>
                      </a:pPr>
                      <a:r>
                        <a:rPr lang="en-GB" sz="2000">
                          <a:effectLst/>
                        </a:rPr>
                        <a:t>no modifier</a:t>
                      </a:r>
                      <a:endParaRPr lang="en-GB" sz="20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000">
                          <a:effectLst/>
                        </a:rPr>
                        <a:t>Y</a:t>
                      </a:r>
                      <a:endParaRPr lang="en-GB" sz="20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000">
                          <a:effectLst/>
                        </a:rPr>
                        <a:t>Y</a:t>
                      </a:r>
                      <a:endParaRPr lang="en-GB" sz="20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000">
                          <a:effectLst/>
                        </a:rPr>
                        <a:t>N</a:t>
                      </a:r>
                      <a:endParaRPr lang="en-GB" sz="20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000">
                          <a:effectLst/>
                        </a:rPr>
                        <a:t>N</a:t>
                      </a:r>
                      <a:endParaRPr lang="en-GB" sz="2000">
                        <a:effectLst/>
                        <a:latin typeface="Calibri" charset="0"/>
                        <a:ea typeface="Calibri" charset="0"/>
                        <a:cs typeface="Times New Roman" charset="0"/>
                      </a:endParaRPr>
                    </a:p>
                  </a:txBody>
                  <a:tcPr marL="9525" marR="9525" marT="9525" marB="9525" anchor="ctr"/>
                </a:tc>
              </a:tr>
              <a:tr h="391854">
                <a:tc>
                  <a:txBody>
                    <a:bodyPr/>
                    <a:lstStyle/>
                    <a:p>
                      <a:pPr>
                        <a:spcAft>
                          <a:spcPts val="0"/>
                        </a:spcAft>
                      </a:pPr>
                      <a:r>
                        <a:rPr lang="en-GB" sz="2000">
                          <a:effectLst/>
                        </a:rPr>
                        <a:t>private</a:t>
                      </a:r>
                      <a:endParaRPr lang="en-GB" sz="20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000">
                          <a:effectLst/>
                        </a:rPr>
                        <a:t>Y</a:t>
                      </a:r>
                      <a:endParaRPr lang="en-GB" sz="20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000">
                          <a:effectLst/>
                        </a:rPr>
                        <a:t>N</a:t>
                      </a:r>
                      <a:endParaRPr lang="en-GB" sz="20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000">
                          <a:effectLst/>
                        </a:rPr>
                        <a:t>N</a:t>
                      </a:r>
                      <a:endParaRPr lang="en-GB" sz="2000">
                        <a:effectLst/>
                        <a:latin typeface="Calibri" charset="0"/>
                        <a:ea typeface="Calibri" charset="0"/>
                        <a:cs typeface="Times New Roman" charset="0"/>
                      </a:endParaRPr>
                    </a:p>
                  </a:txBody>
                  <a:tcPr marL="9525" marR="9525" marT="9525" marB="9525" anchor="ctr"/>
                </a:tc>
                <a:tc>
                  <a:txBody>
                    <a:bodyPr/>
                    <a:lstStyle/>
                    <a:p>
                      <a:pPr>
                        <a:spcAft>
                          <a:spcPts val="0"/>
                        </a:spcAft>
                      </a:pPr>
                      <a:r>
                        <a:rPr lang="en-GB" sz="2000" dirty="0">
                          <a:effectLst/>
                        </a:rPr>
                        <a:t>N</a:t>
                      </a:r>
                      <a:endParaRPr lang="en-GB" sz="2000" dirty="0">
                        <a:effectLst/>
                        <a:latin typeface="Calibri" charset="0"/>
                        <a:ea typeface="Calibri" charset="0"/>
                        <a:cs typeface="Times New Roman" charset="0"/>
                      </a:endParaRPr>
                    </a:p>
                  </a:txBody>
                  <a:tcPr marL="9525" marR="9525" marT="9525" marB="9525" anchor="ctr"/>
                </a:tc>
              </a:tr>
            </a:tbl>
          </a:graphicData>
        </a:graphic>
      </p:graphicFrame>
    </p:spTree>
    <p:extLst>
      <p:ext uri="{BB962C8B-B14F-4D97-AF65-F5344CB8AC3E}">
        <p14:creationId xmlns:p14="http://schemas.microsoft.com/office/powerpoint/2010/main" val="1414778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5511"/>
          </a:xfrm>
        </p:spPr>
        <p:txBody>
          <a:bodyPr/>
          <a:lstStyle/>
          <a:p>
            <a:r>
              <a:rPr lang="en-US" b="1"/>
              <a:t>Tips on Choosing an Access Level:</a:t>
            </a:r>
            <a:r>
              <a:rPr lang="en-US"/>
              <a:t> </a:t>
            </a:r>
            <a:endParaRPr lang="en-US"/>
          </a:p>
        </p:txBody>
      </p:sp>
      <p:sp>
        <p:nvSpPr>
          <p:cNvPr id="3" name="Content Placeholder 2"/>
          <p:cNvSpPr>
            <a:spLocks noGrp="1"/>
          </p:cNvSpPr>
          <p:nvPr>
            <p:ph idx="1"/>
          </p:nvPr>
        </p:nvSpPr>
        <p:spPr>
          <a:xfrm>
            <a:off x="391886" y="1828800"/>
            <a:ext cx="11408228" cy="4419599"/>
          </a:xfrm>
        </p:spPr>
        <p:txBody>
          <a:bodyPr>
            <a:normAutofit/>
          </a:bodyPr>
          <a:lstStyle/>
          <a:p>
            <a:r>
              <a:rPr lang="en-US" sz="2400" b="1" dirty="0"/>
              <a:t>If other programmers use your class, you want to ensure that errors from misuse cannot happen. Access levels can help you do this</a:t>
            </a:r>
            <a:r>
              <a:rPr lang="en-US" sz="2400" b="1" dirty="0" smtClean="0"/>
              <a:t>.</a:t>
            </a:r>
          </a:p>
          <a:p>
            <a:r>
              <a:rPr lang="en-US" sz="1800" dirty="0"/>
              <a:t>Use the most restrictive access level that makes sense for a particular member. Use private unless you have a good reason not to.</a:t>
            </a:r>
          </a:p>
          <a:p>
            <a:r>
              <a:rPr lang="en-US" sz="1800" dirty="0"/>
              <a:t>Avoid </a:t>
            </a:r>
            <a:r>
              <a:rPr lang="en-US" sz="1800" dirty="0"/>
              <a:t>public</a:t>
            </a:r>
            <a:r>
              <a:rPr lang="en-US" sz="1800" dirty="0"/>
              <a:t> fields except for constants</a:t>
            </a:r>
            <a:endParaRPr lang="en-US" sz="1800" dirty="0"/>
          </a:p>
        </p:txBody>
      </p:sp>
    </p:spTree>
    <p:extLst>
      <p:ext uri="{BB962C8B-B14F-4D97-AF65-F5344CB8AC3E}">
        <p14:creationId xmlns:p14="http://schemas.microsoft.com/office/powerpoint/2010/main" val="202666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5339"/>
          </a:xfrm>
        </p:spPr>
        <p:txBody>
          <a:bodyPr/>
          <a:lstStyle/>
          <a:p>
            <a:r>
              <a:rPr lang="en-US" b="1"/>
              <a:t>Declaring Member </a:t>
            </a:r>
            <a:r>
              <a:rPr lang="en-US" b="1" smtClean="0"/>
              <a:t>Variables</a:t>
            </a:r>
            <a:endParaRPr lang="en-US"/>
          </a:p>
        </p:txBody>
      </p:sp>
      <p:sp>
        <p:nvSpPr>
          <p:cNvPr id="3" name="Content Placeholder 2"/>
          <p:cNvSpPr>
            <a:spLocks noGrp="1"/>
          </p:cNvSpPr>
          <p:nvPr>
            <p:ph idx="1"/>
          </p:nvPr>
        </p:nvSpPr>
        <p:spPr>
          <a:xfrm>
            <a:off x="787627" y="1541289"/>
            <a:ext cx="8946541" cy="4195481"/>
          </a:xfrm>
        </p:spPr>
        <p:txBody>
          <a:bodyPr/>
          <a:lstStyle/>
          <a:p>
            <a:r>
              <a:rPr lang="en-US" dirty="0"/>
              <a:t>There are several kinds of variables:</a:t>
            </a:r>
          </a:p>
          <a:p>
            <a:r>
              <a:rPr lang="en-US" dirty="0"/>
              <a:t>Member variables in a class—these are called </a:t>
            </a:r>
            <a:r>
              <a:rPr lang="en-US" i="1" dirty="0"/>
              <a:t>fields</a:t>
            </a:r>
            <a:r>
              <a:rPr lang="en-US" dirty="0"/>
              <a:t>.</a:t>
            </a:r>
          </a:p>
          <a:p>
            <a:r>
              <a:rPr lang="en-US" dirty="0"/>
              <a:t>Variables in a method or block of code—these are called </a:t>
            </a:r>
            <a:r>
              <a:rPr lang="en-US" i="1" dirty="0"/>
              <a:t>local variables</a:t>
            </a:r>
            <a:r>
              <a:rPr lang="en-US" dirty="0"/>
              <a:t>.</a:t>
            </a:r>
          </a:p>
          <a:p>
            <a:r>
              <a:rPr lang="en-US" dirty="0"/>
              <a:t>Variables in method declarations—these are called </a:t>
            </a:r>
            <a:r>
              <a:rPr lang="en-US" i="1" dirty="0"/>
              <a:t>parameters</a:t>
            </a:r>
            <a:r>
              <a:rPr lang="en-US" dirty="0"/>
              <a:t>.</a:t>
            </a:r>
          </a:p>
          <a:p>
            <a:endParaRPr lang="en-US" dirty="0"/>
          </a:p>
        </p:txBody>
      </p:sp>
      <p:sp>
        <p:nvSpPr>
          <p:cNvPr id="4" name="Rectangle 3"/>
          <p:cNvSpPr/>
          <p:nvPr/>
        </p:nvSpPr>
        <p:spPr>
          <a:xfrm>
            <a:off x="925285" y="3828555"/>
            <a:ext cx="6096000" cy="1908215"/>
          </a:xfrm>
          <a:prstGeom prst="rect">
            <a:avLst/>
          </a:prstGeom>
        </p:spPr>
        <p:txBody>
          <a:bodyPr>
            <a:spAutoFit/>
          </a:bodyPr>
          <a:lstStyle/>
          <a:p>
            <a:pPr>
              <a:spcAft>
                <a:spcPts val="0"/>
              </a:spcAft>
            </a:pPr>
            <a:r>
              <a:rPr lang="en-GB" dirty="0" smtClean="0">
                <a:effectLst/>
                <a:latin typeface="Arial" charset="0"/>
                <a:ea typeface="Calibri" charset="0"/>
                <a:cs typeface="Times New Roman" charset="0"/>
              </a:rPr>
              <a:t>The </a:t>
            </a:r>
            <a:r>
              <a:rPr lang="en-GB" dirty="0" smtClean="0">
                <a:effectLst/>
                <a:latin typeface="Monaco" charset="0"/>
                <a:ea typeface="Calibri" charset="0"/>
                <a:cs typeface="Courier New" charset="0"/>
              </a:rPr>
              <a:t>Bicycle</a:t>
            </a:r>
            <a:r>
              <a:rPr lang="en-GB" dirty="0" smtClean="0">
                <a:effectLst/>
                <a:latin typeface="Arial" charset="0"/>
                <a:ea typeface="Calibri" charset="0"/>
                <a:cs typeface="Times New Roman" charset="0"/>
              </a:rPr>
              <a:t> class uses the following lines of code to define its fields:</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cadence;</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gear;</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speed;</a:t>
            </a:r>
            <a:endParaRPr lang="en-GB" sz="2800" dirty="0" smtClean="0">
              <a:effectLst/>
              <a:latin typeface="Calibri" charset="0"/>
              <a:ea typeface="Calibri" charset="0"/>
              <a:cs typeface="Times New Roman" charset="0"/>
            </a:endParaRPr>
          </a:p>
          <a:p>
            <a:pPr>
              <a:spcAft>
                <a:spcPts val="0"/>
              </a:spcAft>
            </a:pPr>
            <a:r>
              <a:rPr lang="en-GB" sz="2800" dirty="0" smtClean="0">
                <a:effectLst/>
                <a:latin typeface="Calibri" charset="0"/>
                <a:ea typeface="Calibri" charset="0"/>
                <a:cs typeface="Times New Roman" charset="0"/>
              </a:rPr>
              <a:t> </a:t>
            </a:r>
            <a:endParaRPr lang="en-GB" sz="2800" dirty="0">
              <a:effectLst/>
              <a:latin typeface="Calibri" charset="0"/>
              <a:ea typeface="Calibri" charset="0"/>
              <a:cs typeface="Times New Roman" charset="0"/>
            </a:endParaRPr>
          </a:p>
        </p:txBody>
      </p:sp>
      <p:sp>
        <p:nvSpPr>
          <p:cNvPr id="5" name="Rectangle 4"/>
          <p:cNvSpPr/>
          <p:nvPr/>
        </p:nvSpPr>
        <p:spPr>
          <a:xfrm>
            <a:off x="925285" y="5380672"/>
            <a:ext cx="6096000" cy="1477328"/>
          </a:xfrm>
          <a:prstGeom prst="rect">
            <a:avLst/>
          </a:prstGeom>
        </p:spPr>
        <p:txBody>
          <a:bodyPr>
            <a:spAutoFit/>
          </a:bodyPr>
          <a:lstStyle/>
          <a:p>
            <a:r>
              <a:rPr lang="en-US" b="0" i="0" dirty="0" smtClean="0">
                <a:effectLst/>
                <a:latin typeface="Arial" charset="0"/>
              </a:rPr>
              <a:t>Field declarations are composed of three components, in order:</a:t>
            </a:r>
          </a:p>
          <a:p>
            <a:pPr>
              <a:buFont typeface="+mj-lt"/>
              <a:buAutoNum type="arabicPeriod"/>
            </a:pPr>
            <a:r>
              <a:rPr lang="en-US" b="0" i="0" dirty="0" smtClean="0">
                <a:effectLst/>
                <a:latin typeface="Arial" charset="0"/>
              </a:rPr>
              <a:t>Zero or more modifiers, such as public or private.</a:t>
            </a:r>
          </a:p>
          <a:p>
            <a:pPr>
              <a:buFont typeface="+mj-lt"/>
              <a:buAutoNum type="arabicPeriod"/>
            </a:pPr>
            <a:r>
              <a:rPr lang="en-US" b="0" i="0" dirty="0" smtClean="0">
                <a:effectLst/>
                <a:latin typeface="Arial" charset="0"/>
              </a:rPr>
              <a:t>The field's type.</a:t>
            </a:r>
          </a:p>
          <a:p>
            <a:pPr>
              <a:buFont typeface="+mj-lt"/>
              <a:buAutoNum type="arabicPeriod"/>
            </a:pPr>
            <a:r>
              <a:rPr lang="en-US" b="0" i="0" dirty="0" smtClean="0">
                <a:effectLst/>
                <a:latin typeface="Arial" charset="0"/>
              </a:rPr>
              <a:t>The field's name.</a:t>
            </a:r>
            <a:endParaRPr lang="en-US" b="0" i="0" dirty="0">
              <a:effectLst/>
              <a:latin typeface="Arial" charset="0"/>
            </a:endParaRPr>
          </a:p>
        </p:txBody>
      </p:sp>
    </p:spTree>
    <p:extLst>
      <p:ext uri="{BB962C8B-B14F-4D97-AF65-F5344CB8AC3E}">
        <p14:creationId xmlns:p14="http://schemas.microsoft.com/office/powerpoint/2010/main" val="2109629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4539"/>
          </a:xfrm>
        </p:spPr>
        <p:txBody>
          <a:bodyPr/>
          <a:lstStyle/>
          <a:p>
            <a:r>
              <a:rPr lang="en-US" b="1"/>
              <a:t>Understanding </a:t>
            </a:r>
            <a:r>
              <a:rPr lang="en-US" b="1"/>
              <a:t>Class </a:t>
            </a:r>
            <a:r>
              <a:rPr lang="en-US" b="1" smtClean="0"/>
              <a:t>Members</a:t>
            </a:r>
            <a:endParaRPr lang="en-US"/>
          </a:p>
        </p:txBody>
      </p:sp>
      <p:sp>
        <p:nvSpPr>
          <p:cNvPr id="3" name="Content Placeholder 2"/>
          <p:cNvSpPr>
            <a:spLocks noGrp="1"/>
          </p:cNvSpPr>
          <p:nvPr>
            <p:ph idx="1"/>
          </p:nvPr>
        </p:nvSpPr>
        <p:spPr>
          <a:xfrm>
            <a:off x="217714" y="1494972"/>
            <a:ext cx="11596915" cy="885372"/>
          </a:xfrm>
        </p:spPr>
        <p:txBody>
          <a:bodyPr/>
          <a:lstStyle/>
          <a:p>
            <a:r>
              <a:rPr lang="en-US" dirty="0" smtClean="0"/>
              <a:t>we discuss the use of the static keyword to create fields and methods that belong to the class, rather than to an instance of the class.</a:t>
            </a:r>
            <a:endParaRPr lang="en-US" dirty="0"/>
          </a:p>
        </p:txBody>
      </p:sp>
      <p:sp>
        <p:nvSpPr>
          <p:cNvPr id="4" name="Rectangle 3"/>
          <p:cNvSpPr/>
          <p:nvPr/>
        </p:nvSpPr>
        <p:spPr>
          <a:xfrm>
            <a:off x="646111" y="2339948"/>
            <a:ext cx="5841775" cy="523220"/>
          </a:xfrm>
          <a:prstGeom prst="rect">
            <a:avLst/>
          </a:prstGeom>
        </p:spPr>
        <p:txBody>
          <a:bodyPr wrap="square">
            <a:spAutoFit/>
          </a:bodyPr>
          <a:lstStyle/>
          <a:p>
            <a:r>
              <a:rPr lang="en-US" sz="2800" b="1" dirty="0">
                <a:latin typeface="Arial" charset="0"/>
              </a:rPr>
              <a:t>Class </a:t>
            </a:r>
            <a:r>
              <a:rPr lang="en-US" sz="2800" b="1" dirty="0" smtClean="0">
                <a:latin typeface="Arial" charset="0"/>
              </a:rPr>
              <a:t>Variables:</a:t>
            </a:r>
            <a:endParaRPr lang="en-US" sz="2800" b="1" i="0" dirty="0">
              <a:effectLst/>
              <a:latin typeface="Arial" charset="0"/>
            </a:endParaRPr>
          </a:p>
        </p:txBody>
      </p:sp>
      <p:sp>
        <p:nvSpPr>
          <p:cNvPr id="6" name="Content Placeholder 2"/>
          <p:cNvSpPr txBox="1">
            <a:spLocks/>
          </p:cNvSpPr>
          <p:nvPr/>
        </p:nvSpPr>
        <p:spPr>
          <a:xfrm>
            <a:off x="217714" y="2815774"/>
            <a:ext cx="11596915" cy="40422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When a number of objects are created from the same class blueprint, they each have their own distinct copies of </a:t>
            </a:r>
            <a:r>
              <a:rPr lang="en-US" i="1" dirty="0">
                <a:solidFill>
                  <a:srgbClr val="92D050"/>
                </a:solidFill>
              </a:rPr>
              <a:t>instance</a:t>
            </a:r>
            <a:r>
              <a:rPr lang="en-US" i="1" dirty="0"/>
              <a:t> </a:t>
            </a:r>
            <a:r>
              <a:rPr lang="en-US" i="1" dirty="0">
                <a:solidFill>
                  <a:srgbClr val="92D050"/>
                </a:solidFill>
              </a:rPr>
              <a:t>variables</a:t>
            </a:r>
            <a:r>
              <a:rPr lang="en-US" dirty="0"/>
              <a:t>. In the case of the </a:t>
            </a:r>
            <a:r>
              <a:rPr lang="en-US" dirty="0">
                <a:solidFill>
                  <a:srgbClr val="92D050"/>
                </a:solidFill>
              </a:rPr>
              <a:t>Bicycle</a:t>
            </a:r>
            <a:r>
              <a:rPr lang="en-US" dirty="0"/>
              <a:t> class, the </a:t>
            </a:r>
            <a:r>
              <a:rPr lang="en-US" dirty="0">
                <a:solidFill>
                  <a:srgbClr val="92D050"/>
                </a:solidFill>
              </a:rPr>
              <a:t>instance variables are </a:t>
            </a:r>
            <a:r>
              <a:rPr lang="en-US" dirty="0">
                <a:solidFill>
                  <a:srgbClr val="92D050"/>
                </a:solidFill>
              </a:rPr>
              <a:t>cadence</a:t>
            </a:r>
            <a:r>
              <a:rPr lang="en-US" dirty="0">
                <a:solidFill>
                  <a:srgbClr val="92D050"/>
                </a:solidFill>
              </a:rPr>
              <a:t>, </a:t>
            </a:r>
            <a:r>
              <a:rPr lang="en-US" dirty="0">
                <a:solidFill>
                  <a:srgbClr val="92D050"/>
                </a:solidFill>
              </a:rPr>
              <a:t>gear</a:t>
            </a:r>
            <a:r>
              <a:rPr lang="en-US" dirty="0">
                <a:solidFill>
                  <a:srgbClr val="92D050"/>
                </a:solidFill>
              </a:rPr>
              <a:t>, and </a:t>
            </a:r>
            <a:r>
              <a:rPr lang="en-US" dirty="0">
                <a:solidFill>
                  <a:srgbClr val="92D050"/>
                </a:solidFill>
              </a:rPr>
              <a:t>speed</a:t>
            </a:r>
            <a:r>
              <a:rPr lang="en-US" dirty="0"/>
              <a:t>. Each </a:t>
            </a:r>
            <a:r>
              <a:rPr lang="en-US" dirty="0">
                <a:solidFill>
                  <a:srgbClr val="92D050"/>
                </a:solidFill>
              </a:rPr>
              <a:t>Bicycle</a:t>
            </a:r>
            <a:r>
              <a:rPr lang="en-US" dirty="0"/>
              <a:t> object has its own values for these variables, stored in different memory locations</a:t>
            </a:r>
            <a:r>
              <a:rPr lang="en-US" dirty="0" smtClean="0"/>
              <a:t>.</a:t>
            </a:r>
            <a:endParaRPr lang="en-US" dirty="0"/>
          </a:p>
          <a:p>
            <a:r>
              <a:rPr lang="en-US" dirty="0"/>
              <a:t>Sometimes, you want to have variables that are common to all objects</a:t>
            </a:r>
            <a:r>
              <a:rPr lang="en-US" dirty="0" smtClean="0"/>
              <a:t>.</a:t>
            </a:r>
          </a:p>
          <a:p>
            <a:r>
              <a:rPr lang="en-US" dirty="0"/>
              <a:t>This is accomplished with the </a:t>
            </a:r>
            <a:r>
              <a:rPr lang="en-US" dirty="0">
                <a:solidFill>
                  <a:srgbClr val="92D050"/>
                </a:solidFill>
              </a:rPr>
              <a:t>static</a:t>
            </a:r>
            <a:r>
              <a:rPr lang="en-US" dirty="0"/>
              <a:t> modifier. Fields that have the </a:t>
            </a:r>
            <a:r>
              <a:rPr lang="en-US" dirty="0">
                <a:solidFill>
                  <a:srgbClr val="92D050"/>
                </a:solidFill>
              </a:rPr>
              <a:t>static</a:t>
            </a:r>
            <a:r>
              <a:rPr lang="en-US" dirty="0"/>
              <a:t> modifier in their declaration are called </a:t>
            </a:r>
            <a:r>
              <a:rPr lang="en-US" i="1" dirty="0">
                <a:solidFill>
                  <a:srgbClr val="FFC000"/>
                </a:solidFill>
              </a:rPr>
              <a:t>static fields</a:t>
            </a:r>
            <a:r>
              <a:rPr lang="en-US" dirty="0">
                <a:solidFill>
                  <a:srgbClr val="FFC000"/>
                </a:solidFill>
              </a:rPr>
              <a:t> or </a:t>
            </a:r>
            <a:r>
              <a:rPr lang="en-US" i="1" dirty="0">
                <a:solidFill>
                  <a:srgbClr val="FFC000"/>
                </a:solidFill>
              </a:rPr>
              <a:t>class variables</a:t>
            </a:r>
            <a:r>
              <a:rPr lang="en-US" dirty="0">
                <a:solidFill>
                  <a:srgbClr val="FFC000"/>
                </a:solidFill>
              </a:rPr>
              <a:t>. </a:t>
            </a:r>
            <a:endParaRPr lang="en-US" dirty="0" smtClean="0">
              <a:solidFill>
                <a:srgbClr val="FFC000"/>
              </a:solidFill>
            </a:endParaRPr>
          </a:p>
          <a:p>
            <a:r>
              <a:rPr lang="en-US" dirty="0"/>
              <a:t>They are associated with the class, rather than with any object. </a:t>
            </a:r>
            <a:endParaRPr lang="en-US" dirty="0" smtClean="0"/>
          </a:p>
          <a:p>
            <a:r>
              <a:rPr lang="en-US" dirty="0"/>
              <a:t>Every instance of the class shares a class variable, which is in one fixed location in memory. Any object can change the value of a class variable, but class variables can also be manipulated without creating an instance of the class.</a:t>
            </a:r>
            <a:endParaRPr lang="en-US" dirty="0">
              <a:solidFill>
                <a:srgbClr val="FFC000"/>
              </a:solidFill>
            </a:endParaRPr>
          </a:p>
        </p:txBody>
      </p:sp>
    </p:spTree>
    <p:extLst>
      <p:ext uri="{BB962C8B-B14F-4D97-AF65-F5344CB8AC3E}">
        <p14:creationId xmlns:p14="http://schemas.microsoft.com/office/powerpoint/2010/main" val="878014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829" y="362858"/>
            <a:ext cx="11016341" cy="2409371"/>
          </a:xfrm>
        </p:spPr>
        <p:txBody>
          <a:bodyPr/>
          <a:lstStyle/>
          <a:p>
            <a:r>
              <a:rPr lang="en-US" dirty="0"/>
              <a:t>For example, suppose you want to create a number of </a:t>
            </a:r>
            <a:r>
              <a:rPr lang="en-US" dirty="0">
                <a:solidFill>
                  <a:srgbClr val="92D050"/>
                </a:solidFill>
              </a:rPr>
              <a:t>Bicycle</a:t>
            </a:r>
            <a:r>
              <a:rPr lang="en-US" dirty="0"/>
              <a:t> objects and assign each a serial number, beginning with 1 for the first object. This ID number is unique to each object and is therefore an instance variable. At the same time, you need a field to keep track of how many </a:t>
            </a:r>
            <a:r>
              <a:rPr lang="en-US" dirty="0">
                <a:solidFill>
                  <a:srgbClr val="92D050"/>
                </a:solidFill>
              </a:rPr>
              <a:t>Bicycle</a:t>
            </a:r>
            <a:r>
              <a:rPr lang="en-US" dirty="0"/>
              <a:t> objects have been created so that you know what ID to assign to the next one. Such a field is not related to any individual object, but to the class as a whole. For this you need a class variable, </a:t>
            </a:r>
            <a:r>
              <a:rPr lang="en-US" dirty="0" err="1"/>
              <a:t>numberOfBicycles</a:t>
            </a:r>
            <a:r>
              <a:rPr lang="en-US" dirty="0"/>
              <a:t>, as follows:</a:t>
            </a:r>
            <a:endParaRPr lang="en-US" dirty="0"/>
          </a:p>
        </p:txBody>
      </p:sp>
      <p:sp>
        <p:nvSpPr>
          <p:cNvPr id="4" name="Rectangle 3"/>
          <p:cNvSpPr/>
          <p:nvPr/>
        </p:nvSpPr>
        <p:spPr>
          <a:xfrm>
            <a:off x="580571" y="2581894"/>
            <a:ext cx="11887200" cy="3970318"/>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public class Bicycle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cadence;</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gear;</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speed;</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 add an instance variable for the object ID</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id;</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 add a class variable for the</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 number of Bicycle objects instantiated</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static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numberOfBicycles</a:t>
            </a:r>
            <a:r>
              <a:rPr lang="en-GB" dirty="0">
                <a:latin typeface="Courier New" charset="0"/>
                <a:ea typeface="Calibri" charset="0"/>
                <a:cs typeface="Times New Roman" charset="0"/>
              </a:rPr>
              <a:t> = 0;</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latin typeface="Courier New" charset="0"/>
                <a:ea typeface="Calibri" charset="0"/>
                <a:cs typeface="Times New Roman" charset="0"/>
              </a:rPr>
              <a:t>}</a:t>
            </a:r>
            <a:endParaRPr lang="en-GB" sz="3200" dirty="0">
              <a:latin typeface="Calibri" charset="0"/>
              <a:ea typeface="Calibri" charset="0"/>
              <a:cs typeface="Times New Roman" charset="0"/>
            </a:endParaRPr>
          </a:p>
        </p:txBody>
      </p:sp>
    </p:spTree>
    <p:extLst>
      <p:ext uri="{BB962C8B-B14F-4D97-AF65-F5344CB8AC3E}">
        <p14:creationId xmlns:p14="http://schemas.microsoft.com/office/powerpoint/2010/main" val="113376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0286"/>
            <a:ext cx="11161486" cy="6197600"/>
          </a:xfrm>
        </p:spPr>
        <p:txBody>
          <a:bodyPr/>
          <a:lstStyle/>
          <a:p>
            <a:r>
              <a:rPr lang="en-US" dirty="0"/>
              <a:t>Class variables are referenced by the class name itself, as </a:t>
            </a:r>
            <a:r>
              <a:rPr lang="en-US" dirty="0" smtClean="0"/>
              <a:t>in</a:t>
            </a:r>
          </a:p>
          <a:p>
            <a:pPr lvl="1"/>
            <a:r>
              <a:rPr lang="en-US" i="1" dirty="0" err="1" smtClean="0"/>
              <a:t>Bicycle.numberOfBicycles</a:t>
            </a:r>
            <a:endParaRPr lang="en-US" i="1" dirty="0" smtClean="0"/>
          </a:p>
          <a:p>
            <a:pPr lvl="1"/>
            <a:r>
              <a:rPr lang="en-US" dirty="0"/>
              <a:t>This makes it clear that they are class variables</a:t>
            </a:r>
            <a:r>
              <a:rPr lang="en-US" dirty="0" smtClean="0"/>
              <a:t>.</a:t>
            </a:r>
            <a:endParaRPr lang="en-US" i="1" dirty="0" smtClean="0"/>
          </a:p>
          <a:p>
            <a:r>
              <a:rPr lang="en-US" b="1" dirty="0"/>
              <a:t>Note:</a:t>
            </a:r>
            <a:r>
              <a:rPr lang="en-US" dirty="0"/>
              <a:t> You can also refer to static fields with an object reference </a:t>
            </a:r>
            <a:r>
              <a:rPr lang="en-US" dirty="0" err="1"/>
              <a:t>likemyBike.numberOfBicycles</a:t>
            </a:r>
            <a:r>
              <a:rPr lang="en-US" dirty="0"/>
              <a:t> </a:t>
            </a:r>
          </a:p>
          <a:p>
            <a:r>
              <a:rPr lang="en-US" dirty="0"/>
              <a:t>but </a:t>
            </a:r>
            <a:r>
              <a:rPr lang="en-US" dirty="0">
                <a:solidFill>
                  <a:srgbClr val="FF0000"/>
                </a:solidFill>
              </a:rPr>
              <a:t>this is discouraged because it does not make it clear that they are class variables.</a:t>
            </a:r>
            <a:endParaRPr lang="en-US" dirty="0" smtClean="0">
              <a:solidFill>
                <a:srgbClr val="FF0000"/>
              </a:solidFill>
            </a:endParaRPr>
          </a:p>
        </p:txBody>
      </p:sp>
      <p:sp>
        <p:nvSpPr>
          <p:cNvPr id="4" name="Rectangle 3"/>
          <p:cNvSpPr/>
          <p:nvPr/>
        </p:nvSpPr>
        <p:spPr>
          <a:xfrm>
            <a:off x="188684" y="2952820"/>
            <a:ext cx="12206515" cy="646331"/>
          </a:xfrm>
          <a:prstGeom prst="rect">
            <a:avLst/>
          </a:prstGeom>
        </p:spPr>
        <p:txBody>
          <a:bodyPr wrap="square">
            <a:spAutoFit/>
          </a:bodyPr>
          <a:lstStyle/>
          <a:p>
            <a:r>
              <a:rPr lang="en-US" dirty="0">
                <a:latin typeface="Arial" charset="0"/>
              </a:rPr>
              <a:t>You can use the </a:t>
            </a:r>
            <a:r>
              <a:rPr lang="en-US" b="1" dirty="0"/>
              <a:t>Bicycle</a:t>
            </a:r>
            <a:r>
              <a:rPr lang="en-US" dirty="0">
                <a:latin typeface="Arial" charset="0"/>
              </a:rPr>
              <a:t> constructor to set the </a:t>
            </a:r>
            <a:r>
              <a:rPr lang="en-US" b="1" dirty="0"/>
              <a:t>id</a:t>
            </a:r>
            <a:r>
              <a:rPr lang="en-US" dirty="0">
                <a:latin typeface="Arial" charset="0"/>
              </a:rPr>
              <a:t> instance variable and increment the </a:t>
            </a:r>
            <a:r>
              <a:rPr lang="en-US" dirty="0" err="1"/>
              <a:t>numberOfBicycles</a:t>
            </a:r>
            <a:r>
              <a:rPr lang="en-US" dirty="0">
                <a:latin typeface="Arial" charset="0"/>
              </a:rPr>
              <a:t> class variable</a:t>
            </a:r>
            <a:r>
              <a:rPr lang="en-US" dirty="0" smtClean="0">
                <a:latin typeface="Arial" charset="0"/>
              </a:rPr>
              <a:t>: In the next slide</a:t>
            </a:r>
            <a:endParaRPr lang="en-US" dirty="0"/>
          </a:p>
        </p:txBody>
      </p:sp>
    </p:spTree>
    <p:extLst>
      <p:ext uri="{BB962C8B-B14F-4D97-AF65-F5344CB8AC3E}">
        <p14:creationId xmlns:p14="http://schemas.microsoft.com/office/powerpoint/2010/main" val="977058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629" y="0"/>
            <a:ext cx="12540342" cy="6740307"/>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public class Bicycle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cadence;</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gear;</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speed;</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id;</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static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numberOfBicycles</a:t>
            </a:r>
            <a:r>
              <a:rPr lang="en-GB" dirty="0">
                <a:latin typeface="Courier New" charset="0"/>
                <a:ea typeface="Calibri" charset="0"/>
                <a:cs typeface="Times New Roman" charset="0"/>
              </a:rPr>
              <a:t> = 0;</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Bicycle(</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startCadence</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startSpeed</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startGear</a:t>
            </a:r>
            <a:r>
              <a:rPr lang="en-GB" dirty="0">
                <a:latin typeface="Courier New" charset="0"/>
                <a:ea typeface="Calibri" charset="0"/>
                <a:cs typeface="Times New Roman" charset="0"/>
              </a:rPr>
              <a:t>){</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gear = </a:t>
            </a:r>
            <a:r>
              <a:rPr lang="en-GB" dirty="0" err="1">
                <a:latin typeface="Courier New" charset="0"/>
                <a:ea typeface="Calibri" charset="0"/>
                <a:cs typeface="Times New Roman" charset="0"/>
              </a:rPr>
              <a:t>startGear</a:t>
            </a:r>
            <a:r>
              <a:rPr lang="en-GB" dirty="0">
                <a:latin typeface="Courier New" charset="0"/>
                <a:ea typeface="Calibri" charset="0"/>
                <a:cs typeface="Times New Roman" charset="0"/>
              </a:rPr>
              <a:t>;</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cadence = </a:t>
            </a:r>
            <a:r>
              <a:rPr lang="en-GB" dirty="0" err="1">
                <a:latin typeface="Courier New" charset="0"/>
                <a:ea typeface="Calibri" charset="0"/>
                <a:cs typeface="Times New Roman" charset="0"/>
              </a:rPr>
              <a:t>startCadence</a:t>
            </a:r>
            <a:r>
              <a:rPr lang="en-GB" dirty="0">
                <a:latin typeface="Courier New" charset="0"/>
                <a:ea typeface="Calibri" charset="0"/>
                <a:cs typeface="Times New Roman" charset="0"/>
              </a:rPr>
              <a:t>;</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speed = </a:t>
            </a:r>
            <a:r>
              <a:rPr lang="en-GB" dirty="0" err="1">
                <a:latin typeface="Courier New" charset="0"/>
                <a:ea typeface="Calibri" charset="0"/>
                <a:cs typeface="Times New Roman" charset="0"/>
              </a:rPr>
              <a:t>startSpeed</a:t>
            </a:r>
            <a:r>
              <a:rPr lang="en-GB" dirty="0">
                <a:latin typeface="Courier New" charset="0"/>
                <a:ea typeface="Calibri" charset="0"/>
                <a:cs typeface="Times New Roman" charset="0"/>
              </a:rPr>
              <a:t>;</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 increment number of Bicycles</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 and assign ID number</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id = ++</a:t>
            </a:r>
            <a:r>
              <a:rPr lang="en-GB" dirty="0" err="1">
                <a:latin typeface="Courier New" charset="0"/>
                <a:ea typeface="Calibri" charset="0"/>
                <a:cs typeface="Times New Roman" charset="0"/>
              </a:rPr>
              <a:t>numberOfBicycles</a:t>
            </a:r>
            <a:r>
              <a:rPr lang="en-GB" dirty="0">
                <a:latin typeface="Courier New" charset="0"/>
                <a:ea typeface="Calibri" charset="0"/>
                <a:cs typeface="Times New Roman" charset="0"/>
              </a:rPr>
              <a:t>;</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 new method to return the ID instance variable</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getID</a:t>
            </a: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return id;</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latin typeface="Courier New" charset="0"/>
                <a:ea typeface="Calibri" charset="0"/>
                <a:cs typeface="Times New Roman" charset="0"/>
              </a:rPr>
              <a:t>}</a:t>
            </a:r>
            <a:endParaRPr lang="en-GB" sz="3200" dirty="0">
              <a:latin typeface="Calibri" charset="0"/>
              <a:ea typeface="Calibri" charset="0"/>
              <a:cs typeface="Times New Roman" charset="0"/>
            </a:endParaRPr>
          </a:p>
        </p:txBody>
      </p:sp>
    </p:spTree>
    <p:extLst>
      <p:ext uri="{BB962C8B-B14F-4D97-AF65-F5344CB8AC3E}">
        <p14:creationId xmlns:p14="http://schemas.microsoft.com/office/powerpoint/2010/main" val="1553395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9053"/>
          </a:xfrm>
        </p:spPr>
        <p:txBody>
          <a:bodyPr/>
          <a:lstStyle/>
          <a:p>
            <a:r>
              <a:rPr lang="en-US" b="1" smtClean="0"/>
              <a:t>Class Methods</a:t>
            </a:r>
            <a:endParaRPr lang="en-US" b="1"/>
          </a:p>
        </p:txBody>
      </p:sp>
      <p:sp>
        <p:nvSpPr>
          <p:cNvPr id="3" name="Content Placeholder 2"/>
          <p:cNvSpPr>
            <a:spLocks noGrp="1"/>
          </p:cNvSpPr>
          <p:nvPr>
            <p:ph idx="1"/>
          </p:nvPr>
        </p:nvSpPr>
        <p:spPr>
          <a:xfrm>
            <a:off x="290286" y="1640114"/>
            <a:ext cx="11495314" cy="4891315"/>
          </a:xfrm>
        </p:spPr>
        <p:txBody>
          <a:bodyPr/>
          <a:lstStyle/>
          <a:p>
            <a:r>
              <a:rPr lang="en-US" dirty="0"/>
              <a:t>The Java programming language supports static methods as well as static variables. </a:t>
            </a:r>
            <a:endParaRPr lang="en-US" dirty="0" smtClean="0"/>
          </a:p>
          <a:p>
            <a:r>
              <a:rPr lang="en-US" dirty="0" smtClean="0"/>
              <a:t>Static </a:t>
            </a:r>
            <a:r>
              <a:rPr lang="en-US" dirty="0"/>
              <a:t>methods, which have the </a:t>
            </a:r>
            <a:r>
              <a:rPr lang="en-US" i="1" dirty="0"/>
              <a:t>static</a:t>
            </a:r>
            <a:r>
              <a:rPr lang="en-US" dirty="0"/>
              <a:t> modifier in their declarations, </a:t>
            </a:r>
            <a:r>
              <a:rPr lang="en-US" dirty="0">
                <a:solidFill>
                  <a:srgbClr val="FFC000"/>
                </a:solidFill>
              </a:rPr>
              <a:t>should be invoked with the class name</a:t>
            </a:r>
            <a:r>
              <a:rPr lang="en-US" dirty="0"/>
              <a:t>, without </a:t>
            </a:r>
            <a:r>
              <a:rPr lang="en-US" dirty="0" smtClean="0"/>
              <a:t>the </a:t>
            </a:r>
            <a:r>
              <a:rPr lang="en-US" dirty="0"/>
              <a:t>need for creating an instance of the class, as </a:t>
            </a:r>
            <a:r>
              <a:rPr lang="en-US" dirty="0" smtClean="0"/>
              <a:t>in</a:t>
            </a:r>
          </a:p>
          <a:p>
            <a:r>
              <a:rPr lang="en-US" i="1" dirty="0" err="1"/>
              <a:t>ClassName.methodName</a:t>
            </a:r>
            <a:r>
              <a:rPr lang="en-US" i="1" dirty="0"/>
              <a:t>(</a:t>
            </a:r>
            <a:r>
              <a:rPr lang="en-US" i="1" dirty="0" err="1"/>
              <a:t>args</a:t>
            </a:r>
            <a:r>
              <a:rPr lang="en-US" i="1" dirty="0" smtClean="0"/>
              <a:t>)</a:t>
            </a:r>
          </a:p>
          <a:p>
            <a:endParaRPr lang="en-US" i="1" dirty="0"/>
          </a:p>
          <a:p>
            <a:r>
              <a:rPr lang="en-US" b="1" dirty="0"/>
              <a:t>Note:</a:t>
            </a:r>
            <a:r>
              <a:rPr lang="en-US" dirty="0"/>
              <a:t> You can also refer to static methods with an object reference </a:t>
            </a:r>
            <a:r>
              <a:rPr lang="en-US" dirty="0" err="1"/>
              <a:t>likeinstanceName.methodName</a:t>
            </a:r>
            <a:r>
              <a:rPr lang="en-US" dirty="0"/>
              <a:t>(</a:t>
            </a:r>
            <a:r>
              <a:rPr lang="en-US" dirty="0" err="1"/>
              <a:t>args</a:t>
            </a:r>
            <a:r>
              <a:rPr lang="en-US" dirty="0"/>
              <a:t>) </a:t>
            </a:r>
          </a:p>
          <a:p>
            <a:r>
              <a:rPr lang="en-US" dirty="0"/>
              <a:t>but </a:t>
            </a:r>
            <a:r>
              <a:rPr lang="en-US" dirty="0">
                <a:solidFill>
                  <a:srgbClr val="FF0000"/>
                </a:solidFill>
              </a:rPr>
              <a:t>this is discouraged because it does not make it clear that they are class methods.</a:t>
            </a:r>
            <a:endParaRPr lang="en-US" i="1" dirty="0">
              <a:solidFill>
                <a:srgbClr val="FF0000"/>
              </a:solidFill>
            </a:endParaRPr>
          </a:p>
        </p:txBody>
      </p:sp>
    </p:spTree>
    <p:extLst>
      <p:ext uri="{BB962C8B-B14F-4D97-AF65-F5344CB8AC3E}">
        <p14:creationId xmlns:p14="http://schemas.microsoft.com/office/powerpoint/2010/main" val="997648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857" y="333829"/>
            <a:ext cx="11480799" cy="986971"/>
          </a:xfrm>
        </p:spPr>
        <p:txBody>
          <a:bodyPr/>
          <a:lstStyle/>
          <a:p>
            <a:r>
              <a:rPr lang="en-US" dirty="0" smtClean="0"/>
              <a:t>A common use for static methods is to access static fields. For example, we could add a static method to the </a:t>
            </a:r>
            <a:r>
              <a:rPr lang="en-US" i="1" dirty="0" smtClean="0"/>
              <a:t>Bicycle</a:t>
            </a:r>
            <a:r>
              <a:rPr lang="en-US" dirty="0" smtClean="0"/>
              <a:t> class to access the </a:t>
            </a:r>
            <a:r>
              <a:rPr lang="en-US" i="1" dirty="0" err="1" smtClean="0"/>
              <a:t>numberOfBicycles</a:t>
            </a:r>
            <a:r>
              <a:rPr lang="en-US" dirty="0" smtClean="0"/>
              <a:t> static field:</a:t>
            </a:r>
            <a:endParaRPr lang="en-US" dirty="0"/>
          </a:p>
        </p:txBody>
      </p:sp>
      <p:sp>
        <p:nvSpPr>
          <p:cNvPr id="4" name="Rectangle 3"/>
          <p:cNvSpPr/>
          <p:nvPr/>
        </p:nvSpPr>
        <p:spPr>
          <a:xfrm>
            <a:off x="682172" y="1248230"/>
            <a:ext cx="6096000" cy="923330"/>
          </a:xfrm>
          <a:prstGeom prst="rect">
            <a:avLst/>
          </a:prstGeom>
        </p:spPr>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public </a:t>
            </a:r>
            <a:r>
              <a:rPr lang="en-GB" b="1" dirty="0">
                <a:latin typeface="Courier New" charset="0"/>
                <a:ea typeface="Calibri" charset="0"/>
                <a:cs typeface="Times New Roman" charset="0"/>
              </a:rPr>
              <a:t>static</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getNumberOfBicycles</a:t>
            </a: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return </a:t>
            </a:r>
            <a:r>
              <a:rPr lang="en-GB" dirty="0" err="1">
                <a:latin typeface="Courier New" charset="0"/>
                <a:ea typeface="Calibri" charset="0"/>
                <a:cs typeface="Times New Roman" charset="0"/>
              </a:rPr>
              <a:t>numberOfBicycles</a:t>
            </a:r>
            <a:r>
              <a:rPr lang="en-GB" dirty="0">
                <a:latin typeface="Courier New" charset="0"/>
                <a:ea typeface="Calibri" charset="0"/>
                <a:cs typeface="Times New Roman" charset="0"/>
              </a:rPr>
              <a:t>;</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latin typeface="Courier New" charset="0"/>
                <a:ea typeface="Calibri" charset="0"/>
                <a:cs typeface="Times New Roman" charset="0"/>
              </a:rPr>
              <a:t>}</a:t>
            </a:r>
            <a:endParaRPr lang="en-GB" sz="3200" dirty="0">
              <a:latin typeface="Calibri" charset="0"/>
              <a:ea typeface="Calibri" charset="0"/>
              <a:cs typeface="Times New Roman" charset="0"/>
            </a:endParaRPr>
          </a:p>
        </p:txBody>
      </p:sp>
      <p:sp>
        <p:nvSpPr>
          <p:cNvPr id="5" name="Content Placeholder 2"/>
          <p:cNvSpPr txBox="1">
            <a:spLocks/>
          </p:cNvSpPr>
          <p:nvPr/>
        </p:nvSpPr>
        <p:spPr>
          <a:xfrm>
            <a:off x="362856" y="2244130"/>
            <a:ext cx="11480799" cy="4374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Not all combinations of instance and class variables and methods are allowed</a:t>
            </a:r>
            <a:r>
              <a:rPr lang="en-US" dirty="0" smtClean="0"/>
              <a:t>:</a:t>
            </a:r>
          </a:p>
          <a:p>
            <a:pPr lvl="1">
              <a:buFont typeface="Arial" charset="0"/>
              <a:buChar char="•"/>
            </a:pPr>
            <a:r>
              <a:rPr lang="en-US" dirty="0"/>
              <a:t>Instance methods can access instance variables and instance methods directly.</a:t>
            </a:r>
          </a:p>
          <a:p>
            <a:pPr lvl="1">
              <a:buFont typeface="Arial" charset="0"/>
              <a:buChar char="•"/>
            </a:pPr>
            <a:r>
              <a:rPr lang="en-US" dirty="0"/>
              <a:t>Instance methods can access class variables and class methods directly.</a:t>
            </a:r>
          </a:p>
          <a:p>
            <a:pPr lvl="1">
              <a:buFont typeface="Arial" charset="0"/>
              <a:buChar char="•"/>
            </a:pPr>
            <a:r>
              <a:rPr lang="en-US" dirty="0"/>
              <a:t>Class methods can access class variables and class methods directly.</a:t>
            </a:r>
          </a:p>
          <a:p>
            <a:pPr lvl="1">
              <a:buFont typeface="Arial" charset="0"/>
              <a:buChar char="•"/>
            </a:pPr>
            <a:r>
              <a:rPr lang="en-US" dirty="0"/>
              <a:t>Class methods </a:t>
            </a:r>
            <a:r>
              <a:rPr lang="en-US" b="1" i="1" dirty="0"/>
              <a:t>cannot</a:t>
            </a:r>
            <a:r>
              <a:rPr lang="en-US" dirty="0"/>
              <a:t> access instance variables or instance methods directly—they must use an object reference. Also, class methods cannot use </a:t>
            </a:r>
            <a:r>
              <a:rPr lang="en-US" i="1" dirty="0"/>
              <a:t>the</a:t>
            </a:r>
            <a:r>
              <a:rPr lang="en-US" dirty="0"/>
              <a:t> this keyword as there is no instance for this to refer to</a:t>
            </a:r>
          </a:p>
          <a:p>
            <a:pPr lvl="1"/>
            <a:endParaRPr lang="en-US" dirty="0"/>
          </a:p>
        </p:txBody>
      </p:sp>
    </p:spTree>
    <p:extLst>
      <p:ext uri="{BB962C8B-B14F-4D97-AF65-F5344CB8AC3E}">
        <p14:creationId xmlns:p14="http://schemas.microsoft.com/office/powerpoint/2010/main" val="80026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8082"/>
          </a:xfrm>
        </p:spPr>
        <p:txBody>
          <a:bodyPr/>
          <a:lstStyle/>
          <a:p>
            <a:r>
              <a:rPr lang="en-US" b="1" smtClean="0"/>
              <a:t>Constants</a:t>
            </a:r>
            <a:endParaRPr lang="en-US"/>
          </a:p>
        </p:txBody>
      </p:sp>
      <p:sp>
        <p:nvSpPr>
          <p:cNvPr id="3" name="Content Placeholder 2"/>
          <p:cNvSpPr>
            <a:spLocks noGrp="1"/>
          </p:cNvSpPr>
          <p:nvPr>
            <p:ph idx="1"/>
          </p:nvPr>
        </p:nvSpPr>
        <p:spPr>
          <a:xfrm>
            <a:off x="203201" y="1320799"/>
            <a:ext cx="11988800" cy="5326743"/>
          </a:xfrm>
        </p:spPr>
        <p:txBody>
          <a:bodyPr>
            <a:normAutofit/>
          </a:bodyPr>
          <a:lstStyle/>
          <a:p>
            <a:r>
              <a:rPr lang="en-US" dirty="0"/>
              <a:t>The </a:t>
            </a:r>
            <a:r>
              <a:rPr lang="en-US" b="1" dirty="0"/>
              <a:t>static</a:t>
            </a:r>
            <a:r>
              <a:rPr lang="en-US" dirty="0"/>
              <a:t> modifier, in combination with the </a:t>
            </a:r>
            <a:r>
              <a:rPr lang="en-US" b="1" dirty="0"/>
              <a:t>final</a:t>
            </a:r>
            <a:r>
              <a:rPr lang="en-US" dirty="0"/>
              <a:t> modifier, is also used to define constants. The </a:t>
            </a:r>
            <a:r>
              <a:rPr lang="en-US" b="1" dirty="0"/>
              <a:t>final</a:t>
            </a:r>
            <a:r>
              <a:rPr lang="en-US" dirty="0"/>
              <a:t> modifier indicates that the value of this field cannot change</a:t>
            </a:r>
            <a:r>
              <a:rPr lang="en-US" dirty="0" smtClean="0"/>
              <a:t>.</a:t>
            </a:r>
          </a:p>
          <a:p>
            <a:r>
              <a:rPr lang="en-US" dirty="0"/>
              <a:t>For example, the following variable declaration defines a constant named </a:t>
            </a:r>
            <a:r>
              <a:rPr lang="en-US" dirty="0"/>
              <a:t>PI</a:t>
            </a:r>
            <a:r>
              <a:rPr lang="en-US" dirty="0"/>
              <a:t>, whose value is an approximation of pi (the ratio of the circumference of a circle to its diameter</a:t>
            </a:r>
            <a:r>
              <a:rPr lang="en-US" dirty="0" smtClean="0"/>
              <a:t>):</a:t>
            </a:r>
          </a:p>
          <a:p>
            <a:pPr lvl="1"/>
            <a:r>
              <a:rPr lang="en-US" dirty="0"/>
              <a:t>static final double PI = 3.141592653589793</a:t>
            </a:r>
            <a:r>
              <a:rPr lang="en-US" dirty="0" smtClean="0"/>
              <a:t>;</a:t>
            </a:r>
          </a:p>
          <a:p>
            <a:r>
              <a:rPr lang="en-US" dirty="0">
                <a:solidFill>
                  <a:srgbClr val="FFC000"/>
                </a:solidFill>
              </a:rPr>
              <a:t>Constants defined in this way cannot be reassigned, and it is a compile-time error if your program tries to do so. </a:t>
            </a:r>
            <a:endParaRPr lang="en-US" dirty="0" smtClean="0">
              <a:solidFill>
                <a:srgbClr val="FFC000"/>
              </a:solidFill>
            </a:endParaRPr>
          </a:p>
          <a:p>
            <a:r>
              <a:rPr lang="en-US" dirty="0" smtClean="0">
                <a:solidFill>
                  <a:srgbClr val="92D050"/>
                </a:solidFill>
              </a:rPr>
              <a:t>By </a:t>
            </a:r>
            <a:r>
              <a:rPr lang="en-US" dirty="0">
                <a:solidFill>
                  <a:srgbClr val="92D050"/>
                </a:solidFill>
              </a:rPr>
              <a:t>convention, the names of constant values are spelled in uppercase letters. If the name is composed of more than one word, the words are separated by an underscore </a:t>
            </a:r>
            <a:endParaRPr lang="en-US" dirty="0" smtClean="0">
              <a:solidFill>
                <a:srgbClr val="92D050"/>
              </a:solidFill>
            </a:endParaRPr>
          </a:p>
          <a:p>
            <a:r>
              <a:rPr lang="en-US" b="1" dirty="0"/>
              <a:t>Note:</a:t>
            </a:r>
            <a:r>
              <a:rPr lang="en-US" dirty="0"/>
              <a:t> If a primitive type or a string is defined as a constant and the value is known at compile time, the compiler replaces the constant name everywhere in the code with its value. This is called a </a:t>
            </a:r>
            <a:r>
              <a:rPr lang="en-US" i="1" dirty="0"/>
              <a:t>compile-time constant</a:t>
            </a:r>
            <a:r>
              <a:rPr lang="en-US" dirty="0"/>
              <a:t>. If the value of the constant in the outside world changes (for example, if it is legislated that pi actually should be 3.975), you will need to recompile any classes that use this constant to get the current value.</a:t>
            </a:r>
            <a:endParaRPr lang="en-US" dirty="0" smtClean="0">
              <a:solidFill>
                <a:srgbClr val="92D050"/>
              </a:solidFill>
            </a:endParaRPr>
          </a:p>
          <a:p>
            <a:pPr lvl="1"/>
            <a:endParaRPr lang="en-US" dirty="0">
              <a:solidFill>
                <a:srgbClr val="92D050"/>
              </a:solidFill>
            </a:endParaRPr>
          </a:p>
        </p:txBody>
      </p:sp>
    </p:spTree>
    <p:extLst>
      <p:ext uri="{BB962C8B-B14F-4D97-AF65-F5344CB8AC3E}">
        <p14:creationId xmlns:p14="http://schemas.microsoft.com/office/powerpoint/2010/main" val="7534874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2230" y="0"/>
            <a:ext cx="11959770" cy="7294305"/>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public class Bicycle {</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cadence;</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gear;</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speed;</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r>
              <a:rPr lang="en-GB" dirty="0" smtClean="0">
                <a:latin typeface="Courier New" charset="0"/>
                <a:ea typeface="Calibri" charset="0"/>
                <a:cs typeface="Times New Roman" charset="0"/>
              </a:rPr>
              <a:t>   private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id</a:t>
            </a:r>
            <a:r>
              <a:rPr lang="en-GB" dirty="0" smtClean="0">
                <a:latin typeface="Courier New" charset="0"/>
                <a:ea typeface="Calibri" charset="0"/>
                <a:cs typeface="Times New Roman" charset="0"/>
              </a:rPr>
              <a:t>;</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a:t>
            </a:r>
            <a:r>
              <a:rPr lang="en-GB" b="1" dirty="0">
                <a:latin typeface="Courier New" charset="0"/>
                <a:ea typeface="Calibri" charset="0"/>
                <a:cs typeface="Times New Roman" charset="0"/>
              </a:rPr>
              <a:t>static</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numberOfBicycles</a:t>
            </a:r>
            <a:r>
              <a:rPr lang="en-GB" dirty="0">
                <a:latin typeface="Courier New" charset="0"/>
                <a:ea typeface="Calibri" charset="0"/>
                <a:cs typeface="Times New Roman" charset="0"/>
              </a:rPr>
              <a:t> = 0</a:t>
            </a:r>
            <a:r>
              <a:rPr lang="en-GB" dirty="0" smtClean="0">
                <a:latin typeface="Courier New" charset="0"/>
                <a:ea typeface="Calibri" charset="0"/>
                <a:cs typeface="Times New Roman" charset="0"/>
              </a:rPr>
              <a:t>;</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Bicycle(</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startCadence</a:t>
            </a:r>
            <a:r>
              <a:rPr lang="en-GB" dirty="0" smtClean="0">
                <a:latin typeface="Courier New" charset="0"/>
                <a:ea typeface="Calibri" charset="0"/>
                <a:cs typeface="Times New Roman" charset="0"/>
              </a:rPr>
              <a:t>,</a:t>
            </a:r>
            <a:r>
              <a:rPr lang="en-GB" dirty="0" smtClean="0">
                <a:latin typeface="Calibri" charset="0"/>
                <a:ea typeface="Calibri" charset="0"/>
                <a:cs typeface="Times New Roman" charset="0"/>
              </a:rPr>
              <a:t> </a:t>
            </a:r>
            <a:r>
              <a:rPr lang="en-GB" dirty="0" err="1" smtClean="0">
                <a:latin typeface="Courier New" charset="0"/>
                <a:ea typeface="Calibri" charset="0"/>
                <a:cs typeface="Times New Roman" charset="0"/>
              </a:rPr>
              <a:t>int</a:t>
            </a:r>
            <a:r>
              <a:rPr lang="en-GB" dirty="0" smtClean="0">
                <a:latin typeface="Courier New" charset="0"/>
                <a:ea typeface="Calibri" charset="0"/>
                <a:cs typeface="Times New Roman" charset="0"/>
              </a:rPr>
              <a:t> </a:t>
            </a:r>
            <a:r>
              <a:rPr lang="en-GB" dirty="0" err="1">
                <a:latin typeface="Courier New" charset="0"/>
                <a:ea typeface="Calibri" charset="0"/>
                <a:cs typeface="Times New Roman" charset="0"/>
              </a:rPr>
              <a:t>startSpeed</a:t>
            </a:r>
            <a:r>
              <a:rPr lang="en-GB" dirty="0" smtClean="0">
                <a:latin typeface="Courier New" charset="0"/>
                <a:ea typeface="Calibri" charset="0"/>
                <a:cs typeface="Times New Roman" charset="0"/>
              </a:rPr>
              <a:t>,</a:t>
            </a:r>
            <a:r>
              <a:rPr lang="en-GB" dirty="0" smtClean="0">
                <a:latin typeface="Calibri" charset="0"/>
                <a:ea typeface="Calibri" charset="0"/>
                <a:cs typeface="Times New Roman" charset="0"/>
              </a:rPr>
              <a:t> </a:t>
            </a:r>
            <a:r>
              <a:rPr lang="en-GB" dirty="0" err="1" smtClean="0">
                <a:latin typeface="Courier New" charset="0"/>
                <a:ea typeface="Calibri" charset="0"/>
                <a:cs typeface="Times New Roman" charset="0"/>
              </a:rPr>
              <a:t>int</a:t>
            </a:r>
            <a:r>
              <a:rPr lang="en-GB" dirty="0" smtClean="0">
                <a:latin typeface="Courier New" charset="0"/>
                <a:ea typeface="Calibri" charset="0"/>
                <a:cs typeface="Times New Roman" charset="0"/>
              </a:rPr>
              <a:t> </a:t>
            </a:r>
            <a:r>
              <a:rPr lang="en-GB" dirty="0" err="1">
                <a:latin typeface="Courier New" charset="0"/>
                <a:ea typeface="Calibri" charset="0"/>
                <a:cs typeface="Times New Roman" charset="0"/>
              </a:rPr>
              <a:t>startGear</a:t>
            </a:r>
            <a:r>
              <a:rPr lang="en-GB" dirty="0">
                <a:latin typeface="Courier New" charset="0"/>
                <a:ea typeface="Calibri" charset="0"/>
                <a:cs typeface="Times New Roman" charset="0"/>
              </a:rPr>
              <a:t>) {</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gear = </a:t>
            </a:r>
            <a:r>
              <a:rPr lang="en-GB" dirty="0" err="1">
                <a:latin typeface="Courier New" charset="0"/>
                <a:ea typeface="Calibri" charset="0"/>
                <a:cs typeface="Times New Roman" charset="0"/>
              </a:rPr>
              <a:t>startGear</a:t>
            </a:r>
            <a:r>
              <a:rPr lang="en-GB" dirty="0">
                <a:latin typeface="Courier New" charset="0"/>
                <a:ea typeface="Calibri" charset="0"/>
                <a:cs typeface="Times New Roman" charset="0"/>
              </a:rPr>
              <a:t>;</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cadence = </a:t>
            </a:r>
            <a:r>
              <a:rPr lang="en-GB" dirty="0" err="1">
                <a:latin typeface="Courier New" charset="0"/>
                <a:ea typeface="Calibri" charset="0"/>
                <a:cs typeface="Times New Roman" charset="0"/>
              </a:rPr>
              <a:t>startCadence</a:t>
            </a:r>
            <a:r>
              <a:rPr lang="en-GB" dirty="0">
                <a:latin typeface="Courier New" charset="0"/>
                <a:ea typeface="Calibri" charset="0"/>
                <a:cs typeface="Times New Roman" charset="0"/>
              </a:rPr>
              <a:t>;</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speed = </a:t>
            </a:r>
            <a:r>
              <a:rPr lang="en-GB" dirty="0" err="1">
                <a:latin typeface="Courier New" charset="0"/>
                <a:ea typeface="Calibri" charset="0"/>
                <a:cs typeface="Times New Roman" charset="0"/>
              </a:rPr>
              <a:t>startSpeed</a:t>
            </a:r>
            <a:r>
              <a:rPr lang="en-GB" dirty="0" smtClean="0">
                <a:latin typeface="Courier New" charset="0"/>
                <a:ea typeface="Calibri" charset="0"/>
                <a:cs typeface="Times New Roman" charset="0"/>
              </a:rPr>
              <a:t>;</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id = ++</a:t>
            </a:r>
            <a:r>
              <a:rPr lang="en-GB" dirty="0" err="1">
                <a:latin typeface="Courier New" charset="0"/>
                <a:ea typeface="Calibri" charset="0"/>
                <a:cs typeface="Times New Roman" charset="0"/>
              </a:rPr>
              <a:t>numberOfBicycles</a:t>
            </a:r>
            <a:r>
              <a:rPr lang="en-GB" dirty="0">
                <a:latin typeface="Courier New" charset="0"/>
                <a:ea typeface="Calibri" charset="0"/>
                <a:cs typeface="Times New Roman" charset="0"/>
              </a:rPr>
              <a:t>;</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r>
              <a:rPr lang="en-GB" dirty="0" smtClean="0">
                <a:latin typeface="Courier New" charset="0"/>
                <a:ea typeface="Calibri" charset="0"/>
                <a:cs typeface="Times New Roman" charset="0"/>
              </a:rPr>
              <a:t>}</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getID</a:t>
            </a:r>
            <a:r>
              <a:rPr lang="en-GB" dirty="0">
                <a:latin typeface="Courier New" charset="0"/>
                <a:ea typeface="Calibri" charset="0"/>
                <a:cs typeface="Times New Roman" charset="0"/>
              </a:rPr>
              <a:t>() </a:t>
            </a:r>
            <a:r>
              <a:rPr lang="en-GB" dirty="0" smtClean="0">
                <a:latin typeface="Courier New" charset="0"/>
                <a:ea typeface="Calibri" charset="0"/>
                <a:cs typeface="Times New Roman" charset="0"/>
              </a:rPr>
              <a:t>{ return </a:t>
            </a:r>
            <a:r>
              <a:rPr lang="en-GB" dirty="0">
                <a:latin typeface="Courier New" charset="0"/>
                <a:ea typeface="Calibri" charset="0"/>
                <a:cs typeface="Times New Roman" charset="0"/>
              </a:rPr>
              <a:t>id</a:t>
            </a:r>
            <a:r>
              <a:rPr lang="en-GB" dirty="0" smtClean="0">
                <a:latin typeface="Courier New" charset="0"/>
                <a:ea typeface="Calibri" charset="0"/>
                <a:cs typeface="Times New Roman" charset="0"/>
              </a:rPr>
              <a:t>;}</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static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getNumberOfBicycles</a:t>
            </a:r>
            <a:r>
              <a:rPr lang="en-GB" dirty="0">
                <a:latin typeface="Courier New" charset="0"/>
                <a:ea typeface="Calibri" charset="0"/>
                <a:cs typeface="Times New Roman" charset="0"/>
              </a:rPr>
              <a:t>() </a:t>
            </a:r>
            <a:r>
              <a:rPr lang="en-GB" dirty="0" smtClean="0">
                <a:latin typeface="Courier New" charset="0"/>
                <a:ea typeface="Calibri" charset="0"/>
                <a:cs typeface="Times New Roman" charset="0"/>
              </a:rPr>
              <a:t>{return </a:t>
            </a:r>
            <a:r>
              <a:rPr lang="en-GB" dirty="0" err="1">
                <a:latin typeface="Courier New" charset="0"/>
                <a:ea typeface="Calibri" charset="0"/>
                <a:cs typeface="Times New Roman" charset="0"/>
              </a:rPr>
              <a:t>numberOfBicycles</a:t>
            </a:r>
            <a:r>
              <a:rPr lang="en-GB" dirty="0" smtClean="0">
                <a:latin typeface="Courier New" charset="0"/>
                <a:ea typeface="Calibri" charset="0"/>
                <a:cs typeface="Times New Roman" charset="0"/>
              </a:rPr>
              <a:t>;}</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getCadence</a:t>
            </a:r>
            <a:r>
              <a:rPr lang="en-GB" dirty="0">
                <a:latin typeface="Courier New" charset="0"/>
                <a:ea typeface="Calibri" charset="0"/>
                <a:cs typeface="Times New Roman" charset="0"/>
              </a:rPr>
              <a:t>() </a:t>
            </a:r>
            <a:r>
              <a:rPr lang="en-GB" dirty="0" smtClean="0">
                <a:latin typeface="Courier New" charset="0"/>
                <a:ea typeface="Calibri" charset="0"/>
                <a:cs typeface="Times New Roman" charset="0"/>
              </a:rPr>
              <a:t>{return </a:t>
            </a:r>
            <a:r>
              <a:rPr lang="en-GB" dirty="0">
                <a:latin typeface="Courier New" charset="0"/>
                <a:ea typeface="Calibri" charset="0"/>
                <a:cs typeface="Times New Roman" charset="0"/>
              </a:rPr>
              <a:t>cadence</a:t>
            </a:r>
            <a:r>
              <a:rPr lang="en-GB" dirty="0" smtClean="0">
                <a:latin typeface="Courier New" charset="0"/>
                <a:ea typeface="Calibri" charset="0"/>
                <a:cs typeface="Times New Roman" charset="0"/>
              </a:rPr>
              <a:t>;}</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void </a:t>
            </a:r>
            <a:r>
              <a:rPr lang="en-GB" dirty="0" err="1">
                <a:latin typeface="Courier New" charset="0"/>
                <a:ea typeface="Calibri" charset="0"/>
                <a:cs typeface="Times New Roman" charset="0"/>
              </a:rPr>
              <a:t>setCadence</a:t>
            </a:r>
            <a:r>
              <a:rPr lang="en-GB" dirty="0">
                <a:latin typeface="Courier New" charset="0"/>
                <a:ea typeface="Calibri" charset="0"/>
                <a:cs typeface="Times New Roman" charset="0"/>
              </a:rPr>
              <a:t>(</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newValue</a:t>
            </a:r>
            <a:r>
              <a:rPr lang="en-GB" dirty="0">
                <a:latin typeface="Courier New" charset="0"/>
                <a:ea typeface="Calibri" charset="0"/>
                <a:cs typeface="Times New Roman" charset="0"/>
              </a:rPr>
              <a:t>) </a:t>
            </a:r>
            <a:r>
              <a:rPr lang="en-GB" dirty="0" smtClean="0">
                <a:latin typeface="Courier New" charset="0"/>
                <a:ea typeface="Calibri" charset="0"/>
                <a:cs typeface="Times New Roman" charset="0"/>
              </a:rPr>
              <a:t>{cadence </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newValue</a:t>
            </a:r>
            <a:r>
              <a:rPr lang="en-GB" dirty="0" smtClean="0">
                <a:latin typeface="Courier New" charset="0"/>
                <a:ea typeface="Calibri" charset="0"/>
                <a:cs typeface="Times New Roman" charset="0"/>
              </a:rPr>
              <a:t>;}</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getGear</a:t>
            </a:r>
            <a:r>
              <a:rPr lang="en-GB" dirty="0" smtClean="0">
                <a:latin typeface="Courier New" charset="0"/>
                <a:ea typeface="Calibri" charset="0"/>
                <a:cs typeface="Times New Roman" charset="0"/>
              </a:rPr>
              <a:t>(){return </a:t>
            </a:r>
            <a:r>
              <a:rPr lang="en-GB" dirty="0">
                <a:latin typeface="Courier New" charset="0"/>
                <a:ea typeface="Calibri" charset="0"/>
                <a:cs typeface="Times New Roman" charset="0"/>
              </a:rPr>
              <a:t>gear</a:t>
            </a:r>
            <a:r>
              <a:rPr lang="en-GB" dirty="0" smtClean="0">
                <a:latin typeface="Courier New" charset="0"/>
                <a:ea typeface="Calibri" charset="0"/>
                <a:cs typeface="Times New Roman" charset="0"/>
              </a:rPr>
              <a:t>;} </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void </a:t>
            </a:r>
            <a:r>
              <a:rPr lang="en-GB" dirty="0" err="1">
                <a:latin typeface="Courier New" charset="0"/>
                <a:ea typeface="Calibri" charset="0"/>
                <a:cs typeface="Times New Roman" charset="0"/>
              </a:rPr>
              <a:t>setGear</a:t>
            </a:r>
            <a:r>
              <a:rPr lang="en-GB" dirty="0">
                <a:latin typeface="Courier New" charset="0"/>
                <a:ea typeface="Calibri" charset="0"/>
                <a:cs typeface="Times New Roman" charset="0"/>
              </a:rPr>
              <a:t>(</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newValue</a:t>
            </a:r>
            <a:r>
              <a:rPr lang="en-GB" dirty="0">
                <a:latin typeface="Courier New" charset="0"/>
                <a:ea typeface="Calibri" charset="0"/>
                <a:cs typeface="Times New Roman" charset="0"/>
              </a:rPr>
              <a:t>) </a:t>
            </a:r>
            <a:r>
              <a:rPr lang="en-GB" dirty="0" smtClean="0">
                <a:latin typeface="Courier New" charset="0"/>
                <a:ea typeface="Calibri" charset="0"/>
                <a:cs typeface="Times New Roman" charset="0"/>
              </a:rPr>
              <a:t>{gear </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newValue</a:t>
            </a:r>
            <a:r>
              <a:rPr lang="en-GB" dirty="0" smtClean="0">
                <a:latin typeface="Courier New" charset="0"/>
                <a:ea typeface="Calibri" charset="0"/>
                <a:cs typeface="Times New Roman" charset="0"/>
              </a:rPr>
              <a:t>;}   </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getSpeed</a:t>
            </a:r>
            <a:r>
              <a:rPr lang="en-GB" dirty="0">
                <a:latin typeface="Courier New" charset="0"/>
                <a:ea typeface="Calibri" charset="0"/>
                <a:cs typeface="Times New Roman" charset="0"/>
              </a:rPr>
              <a:t>() </a:t>
            </a:r>
            <a:r>
              <a:rPr lang="en-GB" dirty="0" smtClean="0">
                <a:latin typeface="Courier New" charset="0"/>
                <a:ea typeface="Calibri" charset="0"/>
                <a:cs typeface="Times New Roman" charset="0"/>
              </a:rPr>
              <a:t>{return </a:t>
            </a:r>
            <a:r>
              <a:rPr lang="en-GB" dirty="0">
                <a:latin typeface="Courier New" charset="0"/>
                <a:ea typeface="Calibri" charset="0"/>
                <a:cs typeface="Times New Roman" charset="0"/>
              </a:rPr>
              <a:t>speed</a:t>
            </a:r>
            <a:r>
              <a:rPr lang="en-GB" dirty="0" smtClean="0">
                <a:latin typeface="Courier New" charset="0"/>
                <a:ea typeface="Calibri" charset="0"/>
                <a:cs typeface="Times New Roman" charset="0"/>
              </a:rPr>
              <a:t>;} </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void </a:t>
            </a:r>
            <a:r>
              <a:rPr lang="en-GB" dirty="0" err="1">
                <a:latin typeface="Courier New" charset="0"/>
                <a:ea typeface="Calibri" charset="0"/>
                <a:cs typeface="Times New Roman" charset="0"/>
              </a:rPr>
              <a:t>applyBrake</a:t>
            </a:r>
            <a:r>
              <a:rPr lang="en-GB" dirty="0">
                <a:latin typeface="Courier New" charset="0"/>
                <a:ea typeface="Calibri" charset="0"/>
                <a:cs typeface="Times New Roman" charset="0"/>
              </a:rPr>
              <a:t>(</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decrement) </a:t>
            </a:r>
            <a:r>
              <a:rPr lang="en-GB" dirty="0" smtClean="0">
                <a:latin typeface="Courier New" charset="0"/>
                <a:ea typeface="Calibri" charset="0"/>
                <a:cs typeface="Times New Roman" charset="0"/>
              </a:rPr>
              <a:t>{speed </a:t>
            </a:r>
            <a:r>
              <a:rPr lang="en-GB" dirty="0">
                <a:latin typeface="Courier New" charset="0"/>
                <a:ea typeface="Calibri" charset="0"/>
                <a:cs typeface="Times New Roman" charset="0"/>
              </a:rPr>
              <a:t>-= decrement</a:t>
            </a:r>
            <a:r>
              <a:rPr lang="en-GB" dirty="0" smtClean="0">
                <a:latin typeface="Courier New" charset="0"/>
                <a:ea typeface="Calibri" charset="0"/>
                <a:cs typeface="Times New Roman" charset="0"/>
              </a:rPr>
              <a:t>;} </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void </a:t>
            </a:r>
            <a:r>
              <a:rPr lang="en-GB" dirty="0" err="1">
                <a:latin typeface="Courier New" charset="0"/>
                <a:ea typeface="Calibri" charset="0"/>
                <a:cs typeface="Times New Roman" charset="0"/>
              </a:rPr>
              <a:t>speedUp</a:t>
            </a:r>
            <a:r>
              <a:rPr lang="en-GB" dirty="0">
                <a:latin typeface="Courier New" charset="0"/>
                <a:ea typeface="Calibri" charset="0"/>
                <a:cs typeface="Times New Roman" charset="0"/>
              </a:rPr>
              <a:t>(</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increment) </a:t>
            </a:r>
            <a:r>
              <a:rPr lang="en-GB" dirty="0" smtClean="0">
                <a:latin typeface="Courier New" charset="0"/>
                <a:ea typeface="Calibri" charset="0"/>
                <a:cs typeface="Times New Roman" charset="0"/>
              </a:rPr>
              <a:t>{speed </a:t>
            </a:r>
            <a:r>
              <a:rPr lang="en-GB" dirty="0">
                <a:latin typeface="Courier New" charset="0"/>
                <a:ea typeface="Calibri" charset="0"/>
                <a:cs typeface="Times New Roman" charset="0"/>
              </a:rPr>
              <a:t>+= increment</a:t>
            </a:r>
            <a:r>
              <a:rPr lang="en-GB" dirty="0" smtClean="0">
                <a:latin typeface="Courier New" charset="0"/>
                <a:ea typeface="Calibri" charset="0"/>
                <a:cs typeface="Times New Roman" charset="0"/>
              </a:rPr>
              <a:t>;}</a:t>
            </a:r>
            <a:endParaRPr lang="en-GB"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latin typeface="Courier New" charset="0"/>
                <a:ea typeface="Calibri" charset="0"/>
                <a:cs typeface="Times New Roman" charset="0"/>
              </a:rPr>
              <a:t>}</a:t>
            </a:r>
            <a:endParaRPr lang="en-GB" dirty="0">
              <a:latin typeface="Calibri" charset="0"/>
              <a:ea typeface="Calibri" charset="0"/>
              <a:cs typeface="Times New Roman" charset="0"/>
            </a:endParaRPr>
          </a:p>
        </p:txBody>
      </p:sp>
    </p:spTree>
    <p:extLst>
      <p:ext uri="{BB962C8B-B14F-4D97-AF65-F5344CB8AC3E}">
        <p14:creationId xmlns:p14="http://schemas.microsoft.com/office/powerpoint/2010/main" val="29052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0996"/>
          </a:xfrm>
        </p:spPr>
        <p:txBody>
          <a:bodyPr/>
          <a:lstStyle/>
          <a:p>
            <a:r>
              <a:rPr lang="en-US" b="1"/>
              <a:t>Initializing </a:t>
            </a:r>
            <a:r>
              <a:rPr lang="en-US" b="1" smtClean="0"/>
              <a:t>Fields</a:t>
            </a:r>
            <a:endParaRPr lang="en-US"/>
          </a:p>
        </p:txBody>
      </p:sp>
      <p:sp>
        <p:nvSpPr>
          <p:cNvPr id="4" name="Rectangle 3"/>
          <p:cNvSpPr/>
          <p:nvPr/>
        </p:nvSpPr>
        <p:spPr>
          <a:xfrm>
            <a:off x="646110" y="1233714"/>
            <a:ext cx="10341203" cy="369332"/>
          </a:xfrm>
          <a:prstGeom prst="rect">
            <a:avLst/>
          </a:prstGeom>
        </p:spPr>
        <p:txBody>
          <a:bodyPr wrap="square">
            <a:spAutoFit/>
          </a:bodyPr>
          <a:lstStyle/>
          <a:p>
            <a:r>
              <a:rPr lang="en-US"/>
              <a:t>As you have seen, you can often provide an initial value for a field in its declaration:</a:t>
            </a:r>
            <a:endParaRPr lang="en-US" dirty="0"/>
          </a:p>
        </p:txBody>
      </p:sp>
      <p:sp>
        <p:nvSpPr>
          <p:cNvPr id="5" name="Rectangle 4"/>
          <p:cNvSpPr/>
          <p:nvPr/>
        </p:nvSpPr>
        <p:spPr>
          <a:xfrm>
            <a:off x="646110" y="1681015"/>
            <a:ext cx="9013371" cy="2800767"/>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public class </a:t>
            </a:r>
            <a:r>
              <a:rPr lang="en-GB" dirty="0" err="1">
                <a:latin typeface="Courier New" charset="0"/>
                <a:ea typeface="Calibri" charset="0"/>
                <a:cs typeface="Times New Roman" charset="0"/>
              </a:rPr>
              <a:t>BedAndBreakfast</a:t>
            </a: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 initialize to 10</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static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capacity = 10;</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 initialize to false</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a:t>
            </a:r>
            <a:r>
              <a:rPr lang="en-GB" dirty="0" err="1">
                <a:latin typeface="Courier New" charset="0"/>
                <a:ea typeface="Calibri" charset="0"/>
                <a:cs typeface="Times New Roman" charset="0"/>
              </a:rPr>
              <a:t>boolean</a:t>
            </a:r>
            <a:r>
              <a:rPr lang="en-GB" dirty="0">
                <a:latin typeface="Courier New" charset="0"/>
                <a:ea typeface="Calibri" charset="0"/>
                <a:cs typeface="Times New Roman" charset="0"/>
              </a:rPr>
              <a:t> full = false;</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a:t>
            </a:r>
            <a:endParaRPr lang="en-GB" sz="3200" dirty="0">
              <a:latin typeface="Calibri" charset="0"/>
              <a:ea typeface="Calibri" charset="0"/>
              <a:cs typeface="Times New Roman" charset="0"/>
            </a:endParaRPr>
          </a:p>
          <a:p>
            <a:pPr>
              <a:spcAft>
                <a:spcPts val="0"/>
              </a:spcAft>
            </a:pPr>
            <a:r>
              <a:rPr lang="en-GB" sz="3200" dirty="0">
                <a:latin typeface="Calibri" charset="0"/>
                <a:ea typeface="Calibri" charset="0"/>
                <a:cs typeface="Times New Roman" charset="0"/>
              </a:rPr>
              <a:t> </a:t>
            </a:r>
            <a:endParaRPr lang="en-GB" sz="3200" dirty="0">
              <a:effectLst/>
              <a:latin typeface="Calibri" charset="0"/>
              <a:ea typeface="Calibri" charset="0"/>
              <a:cs typeface="Times New Roman" charset="0"/>
            </a:endParaRPr>
          </a:p>
        </p:txBody>
      </p:sp>
      <p:sp>
        <p:nvSpPr>
          <p:cNvPr id="7" name="Content Placeholder 2"/>
          <p:cNvSpPr>
            <a:spLocks noGrp="1"/>
          </p:cNvSpPr>
          <p:nvPr>
            <p:ph idx="1"/>
          </p:nvPr>
        </p:nvSpPr>
        <p:spPr>
          <a:xfrm>
            <a:off x="94567" y="4005943"/>
            <a:ext cx="12097433" cy="3067066"/>
          </a:xfrm>
        </p:spPr>
        <p:txBody>
          <a:bodyPr/>
          <a:lstStyle/>
          <a:p>
            <a:r>
              <a:rPr lang="en-US" dirty="0"/>
              <a:t>This works well when the initialization value is available and the initialization can be put on one line. However, this form of initialization has limitations because of its simplicity. </a:t>
            </a:r>
            <a:endParaRPr lang="en-US" dirty="0" smtClean="0"/>
          </a:p>
          <a:p>
            <a:r>
              <a:rPr lang="en-US" dirty="0" smtClean="0"/>
              <a:t>If </a:t>
            </a:r>
            <a:r>
              <a:rPr lang="en-US" dirty="0"/>
              <a:t>initialization requires some logic (for example, error handling or a </a:t>
            </a:r>
            <a:r>
              <a:rPr lang="en-US" dirty="0"/>
              <a:t>for</a:t>
            </a:r>
            <a:r>
              <a:rPr lang="en-US" dirty="0"/>
              <a:t> loop to fill a complex array), simple assignment is inadequate</a:t>
            </a:r>
            <a:r>
              <a:rPr lang="en-US" dirty="0" smtClean="0"/>
              <a:t>.</a:t>
            </a:r>
          </a:p>
          <a:p>
            <a:r>
              <a:rPr lang="en-US" dirty="0" smtClean="0"/>
              <a:t> </a:t>
            </a:r>
            <a:r>
              <a:rPr lang="en-US" dirty="0"/>
              <a:t>Instance variables can be initialized in constructors, where error handling or other logic can be used. To provide the same capability for class variables, the Java programming language includes </a:t>
            </a:r>
            <a:r>
              <a:rPr lang="en-US" i="1" dirty="0">
                <a:solidFill>
                  <a:srgbClr val="FFC000"/>
                </a:solidFill>
              </a:rPr>
              <a:t>static initialization blocks</a:t>
            </a:r>
            <a:r>
              <a:rPr lang="en-US" dirty="0"/>
              <a:t>.</a:t>
            </a:r>
            <a:endParaRPr lang="en-US" dirty="0"/>
          </a:p>
        </p:txBody>
      </p:sp>
    </p:spTree>
    <p:extLst>
      <p:ext uri="{BB962C8B-B14F-4D97-AF65-F5344CB8AC3E}">
        <p14:creationId xmlns:p14="http://schemas.microsoft.com/office/powerpoint/2010/main" val="12670400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314" y="1161143"/>
            <a:ext cx="11306629" cy="885371"/>
          </a:xfrm>
        </p:spPr>
        <p:txBody>
          <a:bodyPr/>
          <a:lstStyle/>
          <a:p>
            <a:r>
              <a:rPr lang="en-US" dirty="0"/>
              <a:t>A </a:t>
            </a:r>
            <a:r>
              <a:rPr lang="en-US" i="1" dirty="0"/>
              <a:t>static initialization block</a:t>
            </a:r>
            <a:r>
              <a:rPr lang="en-US" dirty="0"/>
              <a:t> is a normal block of code enclosed in braces, </a:t>
            </a:r>
            <a:r>
              <a:rPr lang="en-US" dirty="0"/>
              <a:t>{ }</a:t>
            </a:r>
            <a:r>
              <a:rPr lang="en-US" dirty="0"/>
              <a:t>, and preceded by the </a:t>
            </a:r>
            <a:r>
              <a:rPr lang="en-US" dirty="0"/>
              <a:t>static</a:t>
            </a:r>
            <a:r>
              <a:rPr lang="en-US" dirty="0"/>
              <a:t> keyword. Here is an example:</a:t>
            </a:r>
            <a:endParaRPr lang="en-US" dirty="0"/>
          </a:p>
        </p:txBody>
      </p:sp>
      <p:sp>
        <p:nvSpPr>
          <p:cNvPr id="4" name="Rectangle 3"/>
          <p:cNvSpPr/>
          <p:nvPr/>
        </p:nvSpPr>
        <p:spPr>
          <a:xfrm>
            <a:off x="319314" y="341477"/>
            <a:ext cx="4818743" cy="461665"/>
          </a:xfrm>
          <a:prstGeom prst="rect">
            <a:avLst/>
          </a:prstGeom>
        </p:spPr>
        <p:txBody>
          <a:bodyPr wrap="square">
            <a:spAutoFit/>
          </a:bodyPr>
          <a:lstStyle/>
          <a:p>
            <a:r>
              <a:rPr lang="en-US" sz="2400" b="1" dirty="0">
                <a:latin typeface="Arial" charset="0"/>
              </a:rPr>
              <a:t>Static Initialization Blocks</a:t>
            </a:r>
            <a:endParaRPr lang="en-US" sz="2400" b="1" i="0" dirty="0">
              <a:effectLst/>
              <a:latin typeface="Arial" charset="0"/>
            </a:endParaRPr>
          </a:p>
        </p:txBody>
      </p:sp>
      <p:sp>
        <p:nvSpPr>
          <p:cNvPr id="5" name="Rectangle 4"/>
          <p:cNvSpPr/>
          <p:nvPr/>
        </p:nvSpPr>
        <p:spPr>
          <a:xfrm>
            <a:off x="624114" y="2205244"/>
            <a:ext cx="8621486" cy="923330"/>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static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 whatever code is needed for initialization goes here</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latin typeface="Courier New" charset="0"/>
                <a:ea typeface="Calibri" charset="0"/>
                <a:cs typeface="Times New Roman" charset="0"/>
              </a:rPr>
              <a:t>}</a:t>
            </a:r>
            <a:endParaRPr lang="en-GB" sz="3200" dirty="0">
              <a:latin typeface="Calibri" charset="0"/>
              <a:ea typeface="Calibri" charset="0"/>
              <a:cs typeface="Times New Roman" charset="0"/>
            </a:endParaRPr>
          </a:p>
        </p:txBody>
      </p:sp>
      <p:sp>
        <p:nvSpPr>
          <p:cNvPr id="6" name="Content Placeholder 2"/>
          <p:cNvSpPr txBox="1">
            <a:spLocks/>
          </p:cNvSpPr>
          <p:nvPr/>
        </p:nvSpPr>
        <p:spPr>
          <a:xfrm>
            <a:off x="442685" y="3286378"/>
            <a:ext cx="11306629" cy="15323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 class can have any number of static initialization blocks, and they can appear anywhere in the class body</a:t>
            </a:r>
            <a:r>
              <a:rPr lang="en-US"/>
              <a:t>. </a:t>
            </a:r>
            <a:endParaRPr lang="en-US" smtClean="0"/>
          </a:p>
          <a:p>
            <a:r>
              <a:rPr lang="en-US" dirty="0" smtClean="0"/>
              <a:t>The </a:t>
            </a:r>
            <a:r>
              <a:rPr lang="en-US" dirty="0"/>
              <a:t>runtime system guarantees that static initialization blocks are called in the order that they appear in the source code.</a:t>
            </a:r>
            <a:endParaRPr lang="en-US" dirty="0"/>
          </a:p>
        </p:txBody>
      </p:sp>
    </p:spTree>
    <p:extLst>
      <p:ext uri="{BB962C8B-B14F-4D97-AF65-F5344CB8AC3E}">
        <p14:creationId xmlns:p14="http://schemas.microsoft.com/office/powerpoint/2010/main" val="61336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9139"/>
          </a:xfrm>
        </p:spPr>
        <p:txBody>
          <a:bodyPr/>
          <a:lstStyle/>
          <a:p>
            <a:r>
              <a:rPr lang="en-US" b="1"/>
              <a:t>Access </a:t>
            </a:r>
            <a:r>
              <a:rPr lang="en-US" b="1" smtClean="0"/>
              <a:t>Modifiers</a:t>
            </a:r>
            <a:endParaRPr lang="en-US"/>
          </a:p>
        </p:txBody>
      </p:sp>
      <p:sp>
        <p:nvSpPr>
          <p:cNvPr id="3" name="Content Placeholder 2"/>
          <p:cNvSpPr>
            <a:spLocks noGrp="1"/>
          </p:cNvSpPr>
          <p:nvPr>
            <p:ph idx="1"/>
          </p:nvPr>
        </p:nvSpPr>
        <p:spPr>
          <a:xfrm>
            <a:off x="875201" y="1378004"/>
            <a:ext cx="8946541" cy="4195481"/>
          </a:xfrm>
        </p:spPr>
        <p:txBody>
          <a:bodyPr/>
          <a:lstStyle/>
          <a:p>
            <a:r>
              <a:rPr lang="en-US" dirty="0"/>
              <a:t>The first (left-most) modifier used lets you control what other classes have access to a member field. For the moment, consider only </a:t>
            </a:r>
            <a:r>
              <a:rPr lang="en-US" dirty="0">
                <a:solidFill>
                  <a:srgbClr val="FFFF00"/>
                </a:solidFill>
              </a:rPr>
              <a:t>public</a:t>
            </a:r>
            <a:r>
              <a:rPr lang="en-US" dirty="0"/>
              <a:t> and </a:t>
            </a:r>
            <a:r>
              <a:rPr lang="en-US" dirty="0">
                <a:solidFill>
                  <a:srgbClr val="FFFF00"/>
                </a:solidFill>
              </a:rPr>
              <a:t>private</a:t>
            </a:r>
            <a:r>
              <a:rPr lang="en-US" dirty="0"/>
              <a:t>. Other access modifiers will be discussed later</a:t>
            </a:r>
            <a:r>
              <a:rPr lang="en-US" dirty="0" smtClean="0"/>
              <a:t>.</a:t>
            </a:r>
          </a:p>
          <a:p>
            <a:r>
              <a:rPr lang="en-US" dirty="0">
                <a:solidFill>
                  <a:srgbClr val="FFFF00"/>
                </a:solidFill>
              </a:rPr>
              <a:t>public</a:t>
            </a:r>
            <a:r>
              <a:rPr lang="en-US" dirty="0"/>
              <a:t> modifier—the field is accessible from all classes.</a:t>
            </a:r>
          </a:p>
          <a:p>
            <a:r>
              <a:rPr lang="en-US" dirty="0">
                <a:solidFill>
                  <a:srgbClr val="FFFF00"/>
                </a:solidFill>
              </a:rPr>
              <a:t>private</a:t>
            </a:r>
            <a:r>
              <a:rPr lang="en-US" dirty="0"/>
              <a:t> modifier—the field is accessible only within its own class.</a:t>
            </a:r>
          </a:p>
          <a:p>
            <a:r>
              <a:rPr lang="en-US" dirty="0"/>
              <a:t>In the spirit of </a:t>
            </a:r>
            <a:r>
              <a:rPr lang="en-US" dirty="0">
                <a:solidFill>
                  <a:srgbClr val="FFFF00"/>
                </a:solidFill>
              </a:rPr>
              <a:t>encapsulation</a:t>
            </a:r>
            <a:r>
              <a:rPr lang="en-US" dirty="0"/>
              <a:t>, it is common to make fields private. This means that they can only be </a:t>
            </a:r>
            <a:r>
              <a:rPr lang="en-US" i="1" dirty="0"/>
              <a:t>directly</a:t>
            </a:r>
            <a:r>
              <a:rPr lang="en-US" dirty="0"/>
              <a:t> accessed from the Bicycle class. We still need access to these values, however. This can be done </a:t>
            </a:r>
            <a:r>
              <a:rPr lang="en-US" i="1" dirty="0"/>
              <a:t>indirectly</a:t>
            </a:r>
            <a:r>
              <a:rPr lang="en-US" dirty="0"/>
              <a:t> by adding public methods that obtain the field values for us:</a:t>
            </a:r>
          </a:p>
        </p:txBody>
      </p:sp>
    </p:spTree>
    <p:extLst>
      <p:ext uri="{BB962C8B-B14F-4D97-AF65-F5344CB8AC3E}">
        <p14:creationId xmlns:p14="http://schemas.microsoft.com/office/powerpoint/2010/main" val="1847019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314" y="203199"/>
            <a:ext cx="11350172" cy="595087"/>
          </a:xfrm>
        </p:spPr>
        <p:txBody>
          <a:bodyPr/>
          <a:lstStyle/>
          <a:p>
            <a:r>
              <a:rPr lang="en-US"/>
              <a:t>There is an alternative to static blocks — you can write a private static method:</a:t>
            </a:r>
            <a:endParaRPr lang="en-US"/>
          </a:p>
        </p:txBody>
      </p:sp>
      <p:sp>
        <p:nvSpPr>
          <p:cNvPr id="4" name="Rectangle 3"/>
          <p:cNvSpPr/>
          <p:nvPr/>
        </p:nvSpPr>
        <p:spPr>
          <a:xfrm>
            <a:off x="507999" y="798286"/>
            <a:ext cx="10755085" cy="2800767"/>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class Whatever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static </a:t>
            </a:r>
            <a:r>
              <a:rPr lang="en-GB" dirty="0" err="1">
                <a:latin typeface="Courier New" charset="0"/>
                <a:ea typeface="Calibri" charset="0"/>
                <a:cs typeface="Times New Roman" charset="0"/>
              </a:rPr>
              <a:t>varType</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myVar</a:t>
            </a:r>
            <a:r>
              <a:rPr lang="en-GB" dirty="0">
                <a:latin typeface="Courier New" charset="0"/>
                <a:ea typeface="Calibri" charset="0"/>
                <a:cs typeface="Times New Roman" charset="0"/>
              </a:rPr>
              <a:t> = </a:t>
            </a:r>
            <a:r>
              <a:rPr lang="en-GB" dirty="0" err="1">
                <a:latin typeface="Courier New" charset="0"/>
                <a:ea typeface="Calibri" charset="0"/>
                <a:cs typeface="Times New Roman" charset="0"/>
              </a:rPr>
              <a:t>initializeClassVariable</a:t>
            </a:r>
            <a:r>
              <a:rPr lang="en-GB" dirty="0">
                <a:latin typeface="Courier New" charset="0"/>
                <a:ea typeface="Calibri" charset="0"/>
                <a:cs typeface="Times New Roman" charset="0"/>
              </a:rPr>
              <a:t>();</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static </a:t>
            </a:r>
            <a:r>
              <a:rPr lang="en-GB" dirty="0" err="1">
                <a:latin typeface="Courier New" charset="0"/>
                <a:ea typeface="Calibri" charset="0"/>
                <a:cs typeface="Times New Roman" charset="0"/>
              </a:rPr>
              <a:t>varType</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initializeClassVariable</a:t>
            </a: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 initialization code goes here</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a:t>
            </a:r>
            <a:endParaRPr lang="en-GB" sz="3200" dirty="0">
              <a:latin typeface="Calibri" charset="0"/>
              <a:ea typeface="Calibri" charset="0"/>
              <a:cs typeface="Times New Roman" charset="0"/>
            </a:endParaRPr>
          </a:p>
          <a:p>
            <a:pPr>
              <a:spcAft>
                <a:spcPts val="0"/>
              </a:spcAft>
            </a:pPr>
            <a:r>
              <a:rPr lang="en-GB" sz="3200" dirty="0">
                <a:latin typeface="Calibri" charset="0"/>
                <a:ea typeface="Calibri" charset="0"/>
                <a:cs typeface="Times New Roman" charset="0"/>
              </a:rPr>
              <a:t> </a:t>
            </a:r>
            <a:endParaRPr lang="en-GB" sz="3200" dirty="0">
              <a:effectLst/>
              <a:latin typeface="Calibri" charset="0"/>
              <a:ea typeface="Calibri" charset="0"/>
              <a:cs typeface="Times New Roman" charset="0"/>
            </a:endParaRPr>
          </a:p>
        </p:txBody>
      </p:sp>
      <p:sp>
        <p:nvSpPr>
          <p:cNvPr id="5" name="Rectangle 4"/>
          <p:cNvSpPr/>
          <p:nvPr/>
        </p:nvSpPr>
        <p:spPr>
          <a:xfrm>
            <a:off x="507999" y="3156021"/>
            <a:ext cx="11611427" cy="646331"/>
          </a:xfrm>
          <a:prstGeom prst="rect">
            <a:avLst/>
          </a:prstGeom>
        </p:spPr>
        <p:txBody>
          <a:bodyPr wrap="square">
            <a:spAutoFit/>
          </a:bodyPr>
          <a:lstStyle/>
          <a:p>
            <a:r>
              <a:rPr lang="en-US" dirty="0">
                <a:latin typeface="Arial" charset="0"/>
              </a:rPr>
              <a:t>The advantage of private static methods is that they can be reused later if you need to reinitialize the class variable.</a:t>
            </a:r>
            <a:endParaRPr lang="en-US" dirty="0"/>
          </a:p>
        </p:txBody>
      </p:sp>
    </p:spTree>
    <p:extLst>
      <p:ext uri="{BB962C8B-B14F-4D97-AF65-F5344CB8AC3E}">
        <p14:creationId xmlns:p14="http://schemas.microsoft.com/office/powerpoint/2010/main" val="204310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Initializing Instance Members</a:t>
            </a:r>
            <a:br>
              <a:rPr lang="en-US" b="1" dirty="0"/>
            </a:br>
            <a:endParaRPr lang="en-US" dirty="0"/>
          </a:p>
        </p:txBody>
      </p:sp>
      <p:sp>
        <p:nvSpPr>
          <p:cNvPr id="3" name="Content Placeholder 2"/>
          <p:cNvSpPr>
            <a:spLocks noGrp="1"/>
          </p:cNvSpPr>
          <p:nvPr>
            <p:ph idx="1"/>
          </p:nvPr>
        </p:nvSpPr>
        <p:spPr>
          <a:xfrm>
            <a:off x="203200" y="1393372"/>
            <a:ext cx="11669486" cy="4855028"/>
          </a:xfrm>
        </p:spPr>
        <p:txBody>
          <a:bodyPr/>
          <a:lstStyle/>
          <a:p>
            <a:r>
              <a:rPr lang="en-US" dirty="0"/>
              <a:t>Normally, you would put code to initialize an instance variable in a constructor. There are two alternatives to using a constructor to initialize instance variables: initializer blocks and final methods.</a:t>
            </a:r>
          </a:p>
          <a:p>
            <a:r>
              <a:rPr lang="en-US" dirty="0"/>
              <a:t>Initializer blocks for instance variables look just like static initializer blocks, but without the static keyword:</a:t>
            </a:r>
          </a:p>
          <a:p>
            <a:pPr marL="457200" lvl="1" indent="0">
              <a:buNone/>
            </a:pPr>
            <a:r>
              <a:rPr lang="en-GB" dirty="0"/>
              <a:t>{</a:t>
            </a:r>
          </a:p>
          <a:p>
            <a:pPr marL="457200" lvl="1" indent="0">
              <a:buNone/>
            </a:pPr>
            <a:r>
              <a:rPr lang="en-GB" dirty="0"/>
              <a:t>    // whatever code is needed for initialization goes here</a:t>
            </a:r>
          </a:p>
          <a:p>
            <a:pPr marL="457200" lvl="1" indent="0">
              <a:buNone/>
            </a:pPr>
            <a:r>
              <a:rPr lang="en-GB" dirty="0"/>
              <a:t>}</a:t>
            </a:r>
          </a:p>
          <a:p>
            <a:r>
              <a:rPr lang="en-GB" dirty="0"/>
              <a:t> </a:t>
            </a:r>
            <a:r>
              <a:rPr lang="en-GB" dirty="0">
                <a:solidFill>
                  <a:srgbClr val="FFC000"/>
                </a:solidFill>
              </a:rPr>
              <a:t>The Java compiler copies initializer blocks into every constructor. Therefore, this approach can be used to share a block of code between multiple constructors.</a:t>
            </a:r>
          </a:p>
          <a:p>
            <a:r>
              <a:rPr lang="en-GB" dirty="0">
                <a:solidFill>
                  <a:srgbClr val="FFC000"/>
                </a:solidFill>
              </a:rPr>
              <a:t> </a:t>
            </a:r>
          </a:p>
          <a:p>
            <a:r>
              <a:rPr lang="en-US" dirty="0"/>
              <a:t/>
            </a:r>
            <a:br>
              <a:rPr lang="en-US" dirty="0"/>
            </a:br>
            <a:endParaRPr lang="en-US" dirty="0"/>
          </a:p>
          <a:p>
            <a:endParaRPr lang="en-US" dirty="0"/>
          </a:p>
        </p:txBody>
      </p:sp>
    </p:spTree>
    <p:extLst>
      <p:ext uri="{BB962C8B-B14F-4D97-AF65-F5344CB8AC3E}">
        <p14:creationId xmlns:p14="http://schemas.microsoft.com/office/powerpoint/2010/main" val="1822057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799" y="1751618"/>
            <a:ext cx="11350171" cy="2800767"/>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class Whatever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private </a:t>
            </a:r>
            <a:r>
              <a:rPr lang="en-GB" dirty="0" err="1">
                <a:latin typeface="Courier New" charset="0"/>
                <a:ea typeface="Calibri" charset="0"/>
                <a:cs typeface="Times New Roman" charset="0"/>
              </a:rPr>
              <a:t>varType</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myVar</a:t>
            </a:r>
            <a:r>
              <a:rPr lang="en-GB" dirty="0">
                <a:latin typeface="Courier New" charset="0"/>
                <a:ea typeface="Calibri" charset="0"/>
                <a:cs typeface="Times New Roman" charset="0"/>
              </a:rPr>
              <a:t> = </a:t>
            </a:r>
            <a:r>
              <a:rPr lang="en-GB" dirty="0" err="1">
                <a:latin typeface="Courier New" charset="0"/>
                <a:ea typeface="Calibri" charset="0"/>
                <a:cs typeface="Times New Roman" charset="0"/>
              </a:rPr>
              <a:t>initializeInstanceVariable</a:t>
            </a:r>
            <a:r>
              <a:rPr lang="en-GB" dirty="0">
                <a:latin typeface="Courier New" charset="0"/>
                <a:ea typeface="Calibri" charset="0"/>
                <a:cs typeface="Times New Roman" charset="0"/>
              </a:rPr>
              <a:t>();</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protected final </a:t>
            </a:r>
            <a:r>
              <a:rPr lang="en-GB" dirty="0" err="1">
                <a:latin typeface="Courier New" charset="0"/>
                <a:ea typeface="Calibri" charset="0"/>
                <a:cs typeface="Times New Roman" charset="0"/>
              </a:rPr>
              <a:t>varType</a:t>
            </a: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initializeInstanceVariable</a:t>
            </a: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 initialization code goes here</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32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a:t>
            </a:r>
            <a:endParaRPr lang="en-GB" sz="3200" dirty="0">
              <a:latin typeface="Calibri" charset="0"/>
              <a:ea typeface="Calibri" charset="0"/>
              <a:cs typeface="Times New Roman" charset="0"/>
            </a:endParaRPr>
          </a:p>
          <a:p>
            <a:pPr>
              <a:spcAft>
                <a:spcPts val="0"/>
              </a:spcAft>
            </a:pPr>
            <a:r>
              <a:rPr lang="en-GB" sz="3200" dirty="0">
                <a:latin typeface="Calibri" charset="0"/>
                <a:ea typeface="Calibri" charset="0"/>
                <a:cs typeface="Times New Roman" charset="0"/>
              </a:rPr>
              <a:t> </a:t>
            </a:r>
            <a:endParaRPr lang="en-GB" sz="3200" dirty="0">
              <a:effectLst/>
              <a:latin typeface="Calibri" charset="0"/>
              <a:ea typeface="Calibri" charset="0"/>
              <a:cs typeface="Times New Roman" charset="0"/>
            </a:endParaRPr>
          </a:p>
        </p:txBody>
      </p:sp>
      <p:sp>
        <p:nvSpPr>
          <p:cNvPr id="5" name="Rectangle 4"/>
          <p:cNvSpPr/>
          <p:nvPr/>
        </p:nvSpPr>
        <p:spPr>
          <a:xfrm>
            <a:off x="304799" y="4251236"/>
            <a:ext cx="11045372" cy="646331"/>
          </a:xfrm>
          <a:prstGeom prst="rect">
            <a:avLst/>
          </a:prstGeom>
        </p:spPr>
        <p:txBody>
          <a:bodyPr wrap="square">
            <a:spAutoFit/>
          </a:bodyPr>
          <a:lstStyle/>
          <a:p>
            <a:r>
              <a:rPr lang="en-US" dirty="0">
                <a:latin typeface="Arial" charset="0"/>
              </a:rPr>
              <a:t>This is especially useful if subclasses might want to reuse the initialization method. The method is final because calling non-final methods during instance initialization can cause problems.</a:t>
            </a:r>
            <a:endParaRPr lang="en-US" dirty="0"/>
          </a:p>
        </p:txBody>
      </p:sp>
      <p:sp>
        <p:nvSpPr>
          <p:cNvPr id="6" name="Rectangle 5"/>
          <p:cNvSpPr/>
          <p:nvPr/>
        </p:nvSpPr>
        <p:spPr>
          <a:xfrm>
            <a:off x="454284" y="747877"/>
            <a:ext cx="6659195" cy="461665"/>
          </a:xfrm>
          <a:prstGeom prst="rect">
            <a:avLst/>
          </a:prstGeom>
        </p:spPr>
        <p:txBody>
          <a:bodyPr wrap="none">
            <a:spAutoFit/>
          </a:bodyPr>
          <a:lstStyle/>
          <a:p>
            <a:r>
              <a:rPr lang="en-US" sz="2400" dirty="0" smtClean="0">
                <a:latin typeface="Arial" charset="0"/>
              </a:rPr>
              <a:t>Final </a:t>
            </a:r>
            <a:r>
              <a:rPr lang="en-US" sz="2400" dirty="0">
                <a:latin typeface="Arial" charset="0"/>
              </a:rPr>
              <a:t>method for initializing an instance variable</a:t>
            </a:r>
            <a:endParaRPr lang="en-US" sz="2400" dirty="0"/>
          </a:p>
        </p:txBody>
      </p:sp>
    </p:spTree>
    <p:extLst>
      <p:ext uri="{BB962C8B-B14F-4D97-AF65-F5344CB8AC3E}">
        <p14:creationId xmlns:p14="http://schemas.microsoft.com/office/powerpoint/2010/main" val="134986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657" y="225362"/>
            <a:ext cx="3942105" cy="369332"/>
          </a:xfrm>
          <a:prstGeom prst="rect">
            <a:avLst/>
          </a:prstGeom>
        </p:spPr>
        <p:txBody>
          <a:bodyPr wrap="none">
            <a:spAutoFit/>
          </a:bodyPr>
          <a:lstStyle/>
          <a:p>
            <a:r>
              <a:rPr lang="en-US" b="1">
                <a:latin typeface="Arial" charset="0"/>
              </a:rPr>
              <a:t>Questions and Exercises: Classes</a:t>
            </a:r>
            <a:endParaRPr lang="en-US" b="1" i="0">
              <a:effectLst/>
              <a:latin typeface="Arial" charset="0"/>
            </a:endParaRPr>
          </a:p>
        </p:txBody>
      </p:sp>
      <p:sp>
        <p:nvSpPr>
          <p:cNvPr id="5" name="Rectangle 4"/>
          <p:cNvSpPr/>
          <p:nvPr/>
        </p:nvSpPr>
        <p:spPr>
          <a:xfrm>
            <a:off x="711200" y="1071801"/>
            <a:ext cx="11234056" cy="5786199"/>
          </a:xfrm>
          <a:prstGeom prst="rect">
            <a:avLst/>
          </a:prstGeom>
        </p:spPr>
        <p:txBody>
          <a:bodyPr wrap="square">
            <a:spAutoFit/>
          </a:bodyPr>
          <a:lstStyle/>
          <a:p>
            <a:pPr>
              <a:spcAft>
                <a:spcPts val="0"/>
              </a:spcAft>
            </a:pPr>
            <a:r>
              <a:rPr lang="en-GB" dirty="0">
                <a:latin typeface="Arial" charset="0"/>
                <a:ea typeface="Calibri" charset="0"/>
                <a:cs typeface="Times New Roman" charset="0"/>
              </a:rPr>
              <a:t>Consider the following class:</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public class </a:t>
            </a:r>
            <a:r>
              <a:rPr lang="en-GB" dirty="0" err="1">
                <a:latin typeface="Courier New" charset="0"/>
                <a:ea typeface="Calibri" charset="0"/>
                <a:cs typeface="Times New Roman" charset="0"/>
              </a:rPr>
              <a:t>IdentifyMyParts</a:t>
            </a:r>
            <a:r>
              <a:rPr lang="en-GB" dirty="0">
                <a:latin typeface="Courier New" charset="0"/>
                <a:ea typeface="Calibri" charset="0"/>
                <a:cs typeface="Times New Roman" charset="0"/>
              </a:rPr>
              <a:t>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static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x = 7;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a:t>
            </a:r>
            <a:r>
              <a:rPr lang="en-GB" dirty="0" err="1">
                <a:latin typeface="Courier New" charset="0"/>
                <a:ea typeface="Calibri" charset="0"/>
                <a:cs typeface="Times New Roman" charset="0"/>
              </a:rPr>
              <a:t>int</a:t>
            </a:r>
            <a:r>
              <a:rPr lang="en-GB" dirty="0">
                <a:latin typeface="Courier New" charset="0"/>
                <a:ea typeface="Calibri" charset="0"/>
                <a:cs typeface="Times New Roman" charset="0"/>
              </a:rPr>
              <a:t> y = 3;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a:t>
            </a:r>
            <a:endParaRPr lang="en-GB" sz="2800" dirty="0">
              <a:latin typeface="Calibri" charset="0"/>
              <a:ea typeface="Calibri" charset="0"/>
              <a:cs typeface="Times New Roman" charset="0"/>
            </a:endParaRPr>
          </a:p>
          <a:p>
            <a:pPr marL="342900" lvl="0" indent="-342900">
              <a:spcAft>
                <a:spcPts val="0"/>
              </a:spcAft>
              <a:buFont typeface="+mj-lt"/>
              <a:buAutoNum type="alphaLcPeriod"/>
              <a:tabLst>
                <a:tab pos="457200" algn="l"/>
              </a:tabLst>
            </a:pPr>
            <a:r>
              <a:rPr lang="en-GB" dirty="0">
                <a:latin typeface="Arial" charset="0"/>
                <a:ea typeface="Calibri" charset="0"/>
                <a:cs typeface="Times New Roman" charset="0"/>
              </a:rPr>
              <a:t>What are the class variables?</a:t>
            </a:r>
            <a:endParaRPr lang="en-GB" sz="2800" dirty="0">
              <a:latin typeface="Calibri" charset="0"/>
              <a:ea typeface="Calibri" charset="0"/>
              <a:cs typeface="Times New Roman" charset="0"/>
            </a:endParaRPr>
          </a:p>
          <a:p>
            <a:pPr marL="342900" lvl="0" indent="-342900">
              <a:spcAft>
                <a:spcPts val="0"/>
              </a:spcAft>
              <a:buFont typeface="+mj-lt"/>
              <a:buAutoNum type="alphaLcPeriod"/>
              <a:tabLst>
                <a:tab pos="457200" algn="l"/>
              </a:tabLst>
            </a:pPr>
            <a:r>
              <a:rPr lang="en-GB" dirty="0">
                <a:latin typeface="Arial" charset="0"/>
                <a:ea typeface="Calibri" charset="0"/>
                <a:cs typeface="Times New Roman" charset="0"/>
              </a:rPr>
              <a:t>What are the instance variables?</a:t>
            </a:r>
            <a:endParaRPr lang="en-GB" sz="2800" dirty="0">
              <a:latin typeface="Calibri" charset="0"/>
              <a:ea typeface="Calibri" charset="0"/>
              <a:cs typeface="Times New Roman" charset="0"/>
            </a:endParaRPr>
          </a:p>
          <a:p>
            <a:pPr marL="342900" lvl="0" indent="-342900">
              <a:spcAft>
                <a:spcPts val="0"/>
              </a:spcAft>
              <a:buFont typeface="+mj-lt"/>
              <a:buAutoNum type="alphaLcPeriod"/>
              <a:tabLst>
                <a:tab pos="457200" algn="l"/>
              </a:tabLst>
            </a:pPr>
            <a:r>
              <a:rPr lang="en-GB" dirty="0">
                <a:latin typeface="Arial" charset="0"/>
                <a:ea typeface="Calibri" charset="0"/>
                <a:cs typeface="Times New Roman" charset="0"/>
              </a:rPr>
              <a:t>What is the output from the following code:</a:t>
            </a:r>
            <a:endParaRPr lang="en-GB" sz="2800" dirty="0">
              <a:latin typeface="Calibri" charset="0"/>
              <a:ea typeface="Calibri" charset="0"/>
              <a:cs typeface="Times New Roman" charset="0"/>
            </a:endParaRPr>
          </a:p>
          <a:p>
            <a:pPr marL="342900" lvl="0" indent="-342900">
              <a:spcAft>
                <a:spcPts val="0"/>
              </a:spcAft>
              <a:buFont typeface="+mj-lt"/>
              <a:buAutoNum type="alpha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err="1">
                <a:latin typeface="Courier New" charset="0"/>
                <a:ea typeface="Calibri" charset="0"/>
                <a:cs typeface="Times New Roman" charset="0"/>
              </a:rPr>
              <a:t>IdentifyMyParts</a:t>
            </a:r>
            <a:r>
              <a:rPr lang="en-GB" dirty="0">
                <a:latin typeface="Courier New" charset="0"/>
                <a:ea typeface="Calibri" charset="0"/>
                <a:cs typeface="Times New Roman" charset="0"/>
              </a:rPr>
              <a:t> a = new </a:t>
            </a:r>
            <a:r>
              <a:rPr lang="en-GB" dirty="0" err="1">
                <a:latin typeface="Courier New" charset="0"/>
                <a:ea typeface="Calibri" charset="0"/>
                <a:cs typeface="Times New Roman" charset="0"/>
              </a:rPr>
              <a:t>IdentifyMyParts</a:t>
            </a:r>
            <a:r>
              <a:rPr lang="en-GB" dirty="0">
                <a:latin typeface="Courier New" charset="0"/>
                <a:ea typeface="Calibri" charset="0"/>
                <a:cs typeface="Times New Roman" charset="0"/>
              </a:rPr>
              <a:t>();</a:t>
            </a:r>
            <a:endParaRPr lang="en-GB" sz="2800" dirty="0">
              <a:latin typeface="Calibri" charset="0"/>
              <a:ea typeface="Calibri" charset="0"/>
              <a:cs typeface="Times New Roman" charset="0"/>
            </a:endParaRPr>
          </a:p>
          <a:p>
            <a:pPr marL="342900" lvl="0" indent="-342900">
              <a:spcAft>
                <a:spcPts val="0"/>
              </a:spcAft>
              <a:buFont typeface="+mj-lt"/>
              <a:buAutoNum type="alpha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err="1">
                <a:latin typeface="Courier New" charset="0"/>
                <a:ea typeface="Calibri" charset="0"/>
                <a:cs typeface="Times New Roman" charset="0"/>
              </a:rPr>
              <a:t>IdentifyMyParts</a:t>
            </a:r>
            <a:r>
              <a:rPr lang="en-GB" dirty="0">
                <a:latin typeface="Courier New" charset="0"/>
                <a:ea typeface="Calibri" charset="0"/>
                <a:cs typeface="Times New Roman" charset="0"/>
              </a:rPr>
              <a:t> b = new </a:t>
            </a:r>
            <a:r>
              <a:rPr lang="en-GB" dirty="0" err="1">
                <a:latin typeface="Courier New" charset="0"/>
                <a:ea typeface="Calibri" charset="0"/>
                <a:cs typeface="Times New Roman" charset="0"/>
              </a:rPr>
              <a:t>IdentifyMyParts</a:t>
            </a:r>
            <a:r>
              <a:rPr lang="en-GB" dirty="0">
                <a:latin typeface="Courier New" charset="0"/>
                <a:ea typeface="Calibri" charset="0"/>
                <a:cs typeface="Times New Roman" charset="0"/>
              </a:rPr>
              <a:t>();</a:t>
            </a:r>
            <a:endParaRPr lang="en-GB" sz="2800" dirty="0">
              <a:latin typeface="Calibri" charset="0"/>
              <a:ea typeface="Calibri" charset="0"/>
              <a:cs typeface="Times New Roman" charset="0"/>
            </a:endParaRPr>
          </a:p>
          <a:p>
            <a:pPr marL="342900" lvl="0" indent="-342900">
              <a:spcAft>
                <a:spcPts val="0"/>
              </a:spcAft>
              <a:buFont typeface="+mj-lt"/>
              <a:buAutoNum type="alpha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err="1">
                <a:latin typeface="Courier New" charset="0"/>
                <a:ea typeface="Calibri" charset="0"/>
                <a:cs typeface="Times New Roman" charset="0"/>
              </a:rPr>
              <a:t>a.y</a:t>
            </a:r>
            <a:r>
              <a:rPr lang="en-GB" dirty="0">
                <a:latin typeface="Courier New" charset="0"/>
                <a:ea typeface="Calibri" charset="0"/>
                <a:cs typeface="Times New Roman" charset="0"/>
              </a:rPr>
              <a:t> = 5;</a:t>
            </a:r>
            <a:endParaRPr lang="en-GB" sz="2800" dirty="0">
              <a:latin typeface="Calibri" charset="0"/>
              <a:ea typeface="Calibri" charset="0"/>
              <a:cs typeface="Times New Roman" charset="0"/>
            </a:endParaRPr>
          </a:p>
          <a:p>
            <a:pPr marL="342900" lvl="0" indent="-342900">
              <a:spcAft>
                <a:spcPts val="0"/>
              </a:spcAft>
              <a:buFont typeface="+mj-lt"/>
              <a:buAutoNum type="alpha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err="1">
                <a:latin typeface="Courier New" charset="0"/>
                <a:ea typeface="Calibri" charset="0"/>
                <a:cs typeface="Times New Roman" charset="0"/>
              </a:rPr>
              <a:t>b.y</a:t>
            </a:r>
            <a:r>
              <a:rPr lang="en-GB" dirty="0">
                <a:latin typeface="Courier New" charset="0"/>
                <a:ea typeface="Calibri" charset="0"/>
                <a:cs typeface="Times New Roman" charset="0"/>
              </a:rPr>
              <a:t> = 6;</a:t>
            </a:r>
            <a:endParaRPr lang="en-GB" sz="2800" dirty="0">
              <a:latin typeface="Calibri" charset="0"/>
              <a:ea typeface="Calibri" charset="0"/>
              <a:cs typeface="Times New Roman" charset="0"/>
            </a:endParaRPr>
          </a:p>
          <a:p>
            <a:pPr marL="342900" lvl="0" indent="-342900">
              <a:spcAft>
                <a:spcPts val="0"/>
              </a:spcAft>
              <a:buFont typeface="+mj-lt"/>
              <a:buAutoNum type="alpha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err="1">
                <a:latin typeface="Courier New" charset="0"/>
                <a:ea typeface="Calibri" charset="0"/>
                <a:cs typeface="Times New Roman" charset="0"/>
              </a:rPr>
              <a:t>a.x</a:t>
            </a:r>
            <a:r>
              <a:rPr lang="en-GB" dirty="0">
                <a:latin typeface="Courier New" charset="0"/>
                <a:ea typeface="Calibri" charset="0"/>
                <a:cs typeface="Times New Roman" charset="0"/>
              </a:rPr>
              <a:t> = 1;</a:t>
            </a:r>
            <a:endParaRPr lang="en-GB" sz="2800" dirty="0">
              <a:latin typeface="Calibri" charset="0"/>
              <a:ea typeface="Calibri" charset="0"/>
              <a:cs typeface="Times New Roman" charset="0"/>
            </a:endParaRPr>
          </a:p>
          <a:p>
            <a:pPr marL="342900" lvl="0" indent="-342900">
              <a:spcAft>
                <a:spcPts val="0"/>
              </a:spcAft>
              <a:buFont typeface="+mj-lt"/>
              <a:buAutoNum type="alpha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err="1">
                <a:latin typeface="Courier New" charset="0"/>
                <a:ea typeface="Calibri" charset="0"/>
                <a:cs typeface="Times New Roman" charset="0"/>
              </a:rPr>
              <a:t>b.x</a:t>
            </a:r>
            <a:r>
              <a:rPr lang="en-GB" dirty="0">
                <a:latin typeface="Courier New" charset="0"/>
                <a:ea typeface="Calibri" charset="0"/>
                <a:cs typeface="Times New Roman" charset="0"/>
              </a:rPr>
              <a:t> = 2;</a:t>
            </a:r>
            <a:endParaRPr lang="en-GB" sz="2800" dirty="0">
              <a:latin typeface="Calibri" charset="0"/>
              <a:ea typeface="Calibri" charset="0"/>
              <a:cs typeface="Times New Roman" charset="0"/>
            </a:endParaRPr>
          </a:p>
          <a:p>
            <a:pPr marL="342900" lvl="0" indent="-342900">
              <a:spcAft>
                <a:spcPts val="0"/>
              </a:spcAft>
              <a:buFont typeface="+mj-lt"/>
              <a:buAutoNum type="alpha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err="1">
                <a:latin typeface="Courier New" charset="0"/>
                <a:ea typeface="Calibri" charset="0"/>
                <a:cs typeface="Times New Roman" charset="0"/>
              </a:rPr>
              <a:t>System.out.println</a:t>
            </a:r>
            <a:r>
              <a:rPr lang="en-GB" dirty="0">
                <a:latin typeface="Courier New" charset="0"/>
                <a:ea typeface="Calibri" charset="0"/>
                <a:cs typeface="Times New Roman" charset="0"/>
              </a:rPr>
              <a:t>("</a:t>
            </a:r>
            <a:r>
              <a:rPr lang="en-GB" dirty="0" err="1">
                <a:latin typeface="Courier New" charset="0"/>
                <a:ea typeface="Calibri" charset="0"/>
                <a:cs typeface="Times New Roman" charset="0"/>
              </a:rPr>
              <a:t>a.y</a:t>
            </a:r>
            <a:r>
              <a:rPr lang="en-GB" dirty="0">
                <a:latin typeface="Courier New" charset="0"/>
                <a:ea typeface="Calibri" charset="0"/>
                <a:cs typeface="Times New Roman" charset="0"/>
              </a:rPr>
              <a:t> = " + </a:t>
            </a:r>
            <a:r>
              <a:rPr lang="en-GB" dirty="0" err="1">
                <a:latin typeface="Courier New" charset="0"/>
                <a:ea typeface="Calibri" charset="0"/>
                <a:cs typeface="Times New Roman" charset="0"/>
              </a:rPr>
              <a:t>a.y</a:t>
            </a:r>
            <a:r>
              <a:rPr lang="en-GB" dirty="0">
                <a:latin typeface="Courier New" charset="0"/>
                <a:ea typeface="Calibri" charset="0"/>
                <a:cs typeface="Times New Roman" charset="0"/>
              </a:rPr>
              <a:t>);</a:t>
            </a:r>
            <a:endParaRPr lang="en-GB" sz="2800" dirty="0">
              <a:latin typeface="Calibri" charset="0"/>
              <a:ea typeface="Calibri" charset="0"/>
              <a:cs typeface="Times New Roman" charset="0"/>
            </a:endParaRPr>
          </a:p>
          <a:p>
            <a:pPr marL="342900" lvl="0" indent="-342900">
              <a:spcAft>
                <a:spcPts val="0"/>
              </a:spcAft>
              <a:buFont typeface="+mj-lt"/>
              <a:buAutoNum type="alpha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err="1">
                <a:latin typeface="Courier New" charset="0"/>
                <a:ea typeface="Calibri" charset="0"/>
                <a:cs typeface="Times New Roman" charset="0"/>
              </a:rPr>
              <a:t>System.out.println</a:t>
            </a:r>
            <a:r>
              <a:rPr lang="en-GB" dirty="0">
                <a:latin typeface="Courier New" charset="0"/>
                <a:ea typeface="Calibri" charset="0"/>
                <a:cs typeface="Times New Roman" charset="0"/>
              </a:rPr>
              <a:t>("</a:t>
            </a:r>
            <a:r>
              <a:rPr lang="en-GB" dirty="0" err="1">
                <a:latin typeface="Courier New" charset="0"/>
                <a:ea typeface="Calibri" charset="0"/>
                <a:cs typeface="Times New Roman" charset="0"/>
              </a:rPr>
              <a:t>b.y</a:t>
            </a:r>
            <a:r>
              <a:rPr lang="en-GB" dirty="0">
                <a:latin typeface="Courier New" charset="0"/>
                <a:ea typeface="Calibri" charset="0"/>
                <a:cs typeface="Times New Roman" charset="0"/>
              </a:rPr>
              <a:t> = " + </a:t>
            </a:r>
            <a:r>
              <a:rPr lang="en-GB" dirty="0" err="1">
                <a:latin typeface="Courier New" charset="0"/>
                <a:ea typeface="Calibri" charset="0"/>
                <a:cs typeface="Times New Roman" charset="0"/>
              </a:rPr>
              <a:t>b.y</a:t>
            </a:r>
            <a:r>
              <a:rPr lang="en-GB" dirty="0">
                <a:latin typeface="Courier New" charset="0"/>
                <a:ea typeface="Calibri" charset="0"/>
                <a:cs typeface="Times New Roman" charset="0"/>
              </a:rPr>
              <a:t>);</a:t>
            </a:r>
            <a:endParaRPr lang="en-GB" sz="2800" dirty="0">
              <a:latin typeface="Calibri" charset="0"/>
              <a:ea typeface="Calibri" charset="0"/>
              <a:cs typeface="Times New Roman" charset="0"/>
            </a:endParaRPr>
          </a:p>
          <a:p>
            <a:pPr marL="342900" lvl="0" indent="-342900">
              <a:spcAft>
                <a:spcPts val="0"/>
              </a:spcAft>
              <a:buFont typeface="+mj-lt"/>
              <a:buAutoNum type="alpha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err="1">
                <a:latin typeface="Courier New" charset="0"/>
                <a:ea typeface="Calibri" charset="0"/>
                <a:cs typeface="Times New Roman" charset="0"/>
              </a:rPr>
              <a:t>System.out.println</a:t>
            </a:r>
            <a:r>
              <a:rPr lang="en-GB" dirty="0">
                <a:latin typeface="Courier New" charset="0"/>
                <a:ea typeface="Calibri" charset="0"/>
                <a:cs typeface="Times New Roman" charset="0"/>
              </a:rPr>
              <a:t>("</a:t>
            </a:r>
            <a:r>
              <a:rPr lang="en-GB" dirty="0" err="1">
                <a:latin typeface="Courier New" charset="0"/>
                <a:ea typeface="Calibri" charset="0"/>
                <a:cs typeface="Times New Roman" charset="0"/>
              </a:rPr>
              <a:t>a.x</a:t>
            </a:r>
            <a:r>
              <a:rPr lang="en-GB" dirty="0">
                <a:latin typeface="Courier New" charset="0"/>
                <a:ea typeface="Calibri" charset="0"/>
                <a:cs typeface="Times New Roman" charset="0"/>
              </a:rPr>
              <a:t> = " + </a:t>
            </a:r>
            <a:r>
              <a:rPr lang="en-GB" dirty="0" err="1">
                <a:latin typeface="Courier New" charset="0"/>
                <a:ea typeface="Calibri" charset="0"/>
                <a:cs typeface="Times New Roman" charset="0"/>
              </a:rPr>
              <a:t>a.x</a:t>
            </a:r>
            <a:r>
              <a:rPr lang="en-GB" dirty="0">
                <a:latin typeface="Courier New" charset="0"/>
                <a:ea typeface="Calibri" charset="0"/>
                <a:cs typeface="Times New Roman" charset="0"/>
              </a:rPr>
              <a:t>);</a:t>
            </a:r>
            <a:endParaRPr lang="en-GB" sz="2800" dirty="0">
              <a:latin typeface="Calibri" charset="0"/>
              <a:ea typeface="Calibri" charset="0"/>
              <a:cs typeface="Times New Roman" charset="0"/>
            </a:endParaRPr>
          </a:p>
          <a:p>
            <a:pPr marL="342900" lvl="0" indent="-342900">
              <a:spcAft>
                <a:spcPts val="0"/>
              </a:spcAft>
              <a:buFont typeface="+mj-lt"/>
              <a:buAutoNum type="alpha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err="1">
                <a:latin typeface="Courier New" charset="0"/>
                <a:ea typeface="Calibri" charset="0"/>
                <a:cs typeface="Times New Roman" charset="0"/>
              </a:rPr>
              <a:t>System.out.println</a:t>
            </a:r>
            <a:r>
              <a:rPr lang="en-GB" dirty="0">
                <a:latin typeface="Courier New" charset="0"/>
                <a:ea typeface="Calibri" charset="0"/>
                <a:cs typeface="Times New Roman" charset="0"/>
              </a:rPr>
              <a:t>("</a:t>
            </a:r>
            <a:r>
              <a:rPr lang="en-GB" dirty="0" err="1">
                <a:latin typeface="Courier New" charset="0"/>
                <a:ea typeface="Calibri" charset="0"/>
                <a:cs typeface="Times New Roman" charset="0"/>
              </a:rPr>
              <a:t>b.x</a:t>
            </a:r>
            <a:r>
              <a:rPr lang="en-GB" dirty="0">
                <a:latin typeface="Courier New" charset="0"/>
                <a:ea typeface="Calibri" charset="0"/>
                <a:cs typeface="Times New Roman" charset="0"/>
              </a:rPr>
              <a:t> = " + </a:t>
            </a:r>
            <a:r>
              <a:rPr lang="en-GB" dirty="0" err="1">
                <a:latin typeface="Courier New" charset="0"/>
                <a:ea typeface="Calibri" charset="0"/>
                <a:cs typeface="Times New Roman" charset="0"/>
              </a:rPr>
              <a:t>b.x</a:t>
            </a:r>
            <a:r>
              <a:rPr lang="en-GB" dirty="0">
                <a:latin typeface="Courier New" charset="0"/>
                <a:ea typeface="Calibri" charset="0"/>
                <a:cs typeface="Times New Roman" charset="0"/>
              </a:rPr>
              <a:t>);</a:t>
            </a:r>
            <a:endParaRPr lang="en-GB" sz="2800" dirty="0">
              <a:latin typeface="Calibri" charset="0"/>
              <a:ea typeface="Calibri" charset="0"/>
              <a:cs typeface="Times New Roman" charset="0"/>
            </a:endParaRPr>
          </a:p>
          <a:p>
            <a:pPr marL="7429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err="1">
                <a:latin typeface="Courier New" charset="0"/>
                <a:ea typeface="Calibri" charset="0"/>
                <a:cs typeface="Times New Roman" charset="0"/>
              </a:rPr>
              <a:t>System.out.println</a:t>
            </a:r>
            <a:r>
              <a:rPr lang="en-GB" dirty="0">
                <a:latin typeface="Courier New" charset="0"/>
                <a:ea typeface="Calibri" charset="0"/>
                <a:cs typeface="Times New Roman" charset="0"/>
              </a:rPr>
              <a:t>("</a:t>
            </a:r>
            <a:r>
              <a:rPr lang="en-GB" dirty="0" err="1">
                <a:latin typeface="Courier New" charset="0"/>
                <a:ea typeface="Calibri" charset="0"/>
                <a:cs typeface="Times New Roman" charset="0"/>
              </a:rPr>
              <a:t>IdentifyMyParts.x</a:t>
            </a:r>
            <a:r>
              <a:rPr lang="en-GB" dirty="0">
                <a:latin typeface="Courier New" charset="0"/>
                <a:ea typeface="Calibri" charset="0"/>
                <a:cs typeface="Times New Roman" charset="0"/>
              </a:rPr>
              <a:t> = " + </a:t>
            </a:r>
            <a:r>
              <a:rPr lang="en-GB" dirty="0" err="1">
                <a:latin typeface="Courier New" charset="0"/>
                <a:ea typeface="Calibri" charset="0"/>
                <a:cs typeface="Times New Roman" charset="0"/>
              </a:rPr>
              <a:t>IdentifyMyParts.x</a:t>
            </a:r>
            <a:r>
              <a:rPr lang="en-GB" dirty="0">
                <a:latin typeface="Courier New" charset="0"/>
                <a:ea typeface="Calibri" charset="0"/>
                <a:cs typeface="Times New Roman" charset="0"/>
              </a:rPr>
              <a:t>);</a:t>
            </a:r>
            <a:endParaRPr lang="en-GB" sz="2800" dirty="0">
              <a:latin typeface="Calibri" charset="0"/>
              <a:ea typeface="Calibri" charset="0"/>
              <a:cs typeface="Times New Roman" charset="0"/>
            </a:endParaRPr>
          </a:p>
          <a:p>
            <a:pPr>
              <a:spcAft>
                <a:spcPts val="0"/>
              </a:spcAft>
            </a:pPr>
            <a:r>
              <a:rPr lang="en-GB" sz="2800" dirty="0">
                <a:latin typeface="Calibri" charset="0"/>
                <a:ea typeface="Calibri" charset="0"/>
                <a:cs typeface="Times New Roman" charset="0"/>
              </a:rPr>
              <a:t> </a:t>
            </a:r>
            <a:endParaRPr lang="en-GB" sz="2800" dirty="0">
              <a:effectLst/>
              <a:latin typeface="Calibri" charset="0"/>
              <a:ea typeface="Calibri" charset="0"/>
              <a:cs typeface="Times New Roman" charset="0"/>
            </a:endParaRPr>
          </a:p>
        </p:txBody>
      </p:sp>
    </p:spTree>
    <p:extLst>
      <p:ext uri="{BB962C8B-B14F-4D97-AF65-F5344CB8AC3E}">
        <p14:creationId xmlns:p14="http://schemas.microsoft.com/office/powerpoint/2010/main" val="20148320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914" y="341477"/>
            <a:ext cx="3916457" cy="369332"/>
          </a:xfrm>
          <a:prstGeom prst="rect">
            <a:avLst/>
          </a:prstGeom>
        </p:spPr>
        <p:txBody>
          <a:bodyPr wrap="none">
            <a:spAutoFit/>
          </a:bodyPr>
          <a:lstStyle/>
          <a:p>
            <a:r>
              <a:rPr lang="en-US" b="1" dirty="0">
                <a:latin typeface="Arial" charset="0"/>
              </a:rPr>
              <a:t>Questions and Exercises: Objects</a:t>
            </a:r>
            <a:endParaRPr lang="en-US" b="1" i="0" dirty="0">
              <a:effectLst/>
              <a:latin typeface="Arial" charset="0"/>
            </a:endParaRPr>
          </a:p>
        </p:txBody>
      </p:sp>
      <p:sp>
        <p:nvSpPr>
          <p:cNvPr id="5" name="Rectangle 4"/>
          <p:cNvSpPr/>
          <p:nvPr/>
        </p:nvSpPr>
        <p:spPr>
          <a:xfrm>
            <a:off x="725713" y="1114018"/>
            <a:ext cx="11625943" cy="5940088"/>
          </a:xfrm>
          <a:prstGeom prst="rect">
            <a:avLst/>
          </a:prstGeom>
        </p:spPr>
        <p:txBody>
          <a:bodyPr wrap="square">
            <a:spAutoFit/>
          </a:bodyPr>
          <a:lstStyle/>
          <a:p>
            <a:pPr marL="342900" lvl="0" indent="-342900">
              <a:spcAft>
                <a:spcPts val="0"/>
              </a:spcAft>
              <a:tabLst>
                <a:tab pos="457200" algn="l"/>
              </a:tabLst>
            </a:pPr>
            <a:r>
              <a:rPr lang="en-GB" dirty="0">
                <a:latin typeface="Arial" charset="0"/>
                <a:ea typeface="Calibri" charset="0"/>
                <a:cs typeface="Times New Roman" charset="0"/>
              </a:rPr>
              <a:t>What's wrong with the following program?</a:t>
            </a:r>
            <a:endParaRPr lang="en-GB" sz="2800" dirty="0">
              <a:latin typeface="Calibri" charset="0"/>
              <a:ea typeface="Calibri" charset="0"/>
              <a:cs typeface="Times New Roman" charset="0"/>
            </a:endParaRPr>
          </a:p>
          <a:p>
            <a:pPr marL="342900" lvl="0" indent="-3429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public class </a:t>
            </a:r>
            <a:r>
              <a:rPr lang="en-GB" dirty="0" err="1">
                <a:latin typeface="Courier New" charset="0"/>
                <a:ea typeface="Calibri" charset="0"/>
                <a:cs typeface="Times New Roman" charset="0"/>
              </a:rPr>
              <a:t>SomethingIsWrong</a:t>
            </a:r>
            <a:r>
              <a:rPr lang="en-GB" dirty="0">
                <a:latin typeface="Courier New" charset="0"/>
                <a:ea typeface="Calibri" charset="0"/>
                <a:cs typeface="Times New Roman" charset="0"/>
              </a:rPr>
              <a:t> {</a:t>
            </a:r>
            <a:endParaRPr lang="en-GB" sz="2800" dirty="0">
              <a:latin typeface="Calibri" charset="0"/>
              <a:ea typeface="Calibri" charset="0"/>
              <a:cs typeface="Times New Roman" charset="0"/>
            </a:endParaRPr>
          </a:p>
          <a:p>
            <a:pPr marL="342900" lvl="0" indent="-3429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public static void main(String[] </a:t>
            </a:r>
            <a:r>
              <a:rPr lang="en-GB" dirty="0" err="1">
                <a:latin typeface="Courier New" charset="0"/>
                <a:ea typeface="Calibri" charset="0"/>
                <a:cs typeface="Times New Roman" charset="0"/>
              </a:rPr>
              <a:t>args</a:t>
            </a:r>
            <a:r>
              <a:rPr lang="en-GB" dirty="0">
                <a:latin typeface="Courier New" charset="0"/>
                <a:ea typeface="Calibri" charset="0"/>
                <a:cs typeface="Times New Roman" charset="0"/>
              </a:rPr>
              <a:t>) {</a:t>
            </a:r>
            <a:endParaRPr lang="en-GB" sz="2800" dirty="0">
              <a:latin typeface="Calibri" charset="0"/>
              <a:ea typeface="Calibri" charset="0"/>
              <a:cs typeface="Times New Roman" charset="0"/>
            </a:endParaRPr>
          </a:p>
          <a:p>
            <a:pPr marL="342900" lvl="0" indent="-3429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Rectangle </a:t>
            </a:r>
            <a:r>
              <a:rPr lang="en-GB" dirty="0" err="1">
                <a:latin typeface="Courier New" charset="0"/>
                <a:ea typeface="Calibri" charset="0"/>
                <a:cs typeface="Times New Roman" charset="0"/>
              </a:rPr>
              <a:t>myRect</a:t>
            </a:r>
            <a:r>
              <a:rPr lang="en-GB" dirty="0">
                <a:latin typeface="Courier New" charset="0"/>
                <a:ea typeface="Calibri" charset="0"/>
                <a:cs typeface="Times New Roman" charset="0"/>
              </a:rPr>
              <a:t>;</a:t>
            </a:r>
            <a:endParaRPr lang="en-GB" sz="2800" dirty="0">
              <a:latin typeface="Calibri" charset="0"/>
              <a:ea typeface="Calibri" charset="0"/>
              <a:cs typeface="Times New Roman" charset="0"/>
            </a:endParaRPr>
          </a:p>
          <a:p>
            <a:pPr marL="342900" lvl="0" indent="-3429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myRect.width</a:t>
            </a:r>
            <a:r>
              <a:rPr lang="en-GB" dirty="0">
                <a:latin typeface="Courier New" charset="0"/>
                <a:ea typeface="Calibri" charset="0"/>
                <a:cs typeface="Times New Roman" charset="0"/>
              </a:rPr>
              <a:t> = 40;</a:t>
            </a:r>
            <a:endParaRPr lang="en-GB" sz="2800" dirty="0">
              <a:latin typeface="Calibri" charset="0"/>
              <a:ea typeface="Calibri" charset="0"/>
              <a:cs typeface="Times New Roman" charset="0"/>
            </a:endParaRPr>
          </a:p>
          <a:p>
            <a:pPr marL="342900" lvl="0" indent="-3429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myRect.height</a:t>
            </a:r>
            <a:r>
              <a:rPr lang="en-GB" dirty="0">
                <a:latin typeface="Courier New" charset="0"/>
                <a:ea typeface="Calibri" charset="0"/>
                <a:cs typeface="Times New Roman" charset="0"/>
              </a:rPr>
              <a:t> = 50;</a:t>
            </a:r>
            <a:endParaRPr lang="en-GB" sz="2800" dirty="0">
              <a:latin typeface="Calibri" charset="0"/>
              <a:ea typeface="Calibri" charset="0"/>
              <a:cs typeface="Times New Roman" charset="0"/>
            </a:endParaRPr>
          </a:p>
          <a:p>
            <a:pPr marL="342900" lvl="0" indent="-3429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r>
              <a:rPr lang="en-GB" dirty="0" err="1">
                <a:latin typeface="Courier New" charset="0"/>
                <a:ea typeface="Calibri" charset="0"/>
                <a:cs typeface="Times New Roman" charset="0"/>
              </a:rPr>
              <a:t>System.out.println</a:t>
            </a:r>
            <a:r>
              <a:rPr lang="en-GB" dirty="0">
                <a:latin typeface="Courier New" charset="0"/>
                <a:ea typeface="Calibri" charset="0"/>
                <a:cs typeface="Times New Roman" charset="0"/>
              </a:rPr>
              <a:t>("</a:t>
            </a:r>
            <a:r>
              <a:rPr lang="en-GB" dirty="0" err="1">
                <a:latin typeface="Courier New" charset="0"/>
                <a:ea typeface="Calibri" charset="0"/>
                <a:cs typeface="Times New Roman" charset="0"/>
              </a:rPr>
              <a:t>myRect's</a:t>
            </a:r>
            <a:r>
              <a:rPr lang="en-GB" dirty="0">
                <a:latin typeface="Courier New" charset="0"/>
                <a:ea typeface="Calibri" charset="0"/>
                <a:cs typeface="Times New Roman" charset="0"/>
              </a:rPr>
              <a:t> area is " + </a:t>
            </a:r>
            <a:r>
              <a:rPr lang="en-GB" dirty="0" err="1">
                <a:latin typeface="Courier New" charset="0"/>
                <a:ea typeface="Calibri" charset="0"/>
                <a:cs typeface="Times New Roman" charset="0"/>
              </a:rPr>
              <a:t>myRect.area</a:t>
            </a:r>
            <a:r>
              <a:rPr lang="en-GB" dirty="0">
                <a:latin typeface="Courier New" charset="0"/>
                <a:ea typeface="Calibri" charset="0"/>
                <a:cs typeface="Times New Roman" charset="0"/>
              </a:rPr>
              <a:t>());</a:t>
            </a:r>
            <a:endParaRPr lang="en-GB" sz="2800" dirty="0">
              <a:latin typeface="Calibri" charset="0"/>
              <a:ea typeface="Calibri" charset="0"/>
              <a:cs typeface="Times New Roman" charset="0"/>
            </a:endParaRPr>
          </a:p>
          <a:p>
            <a:pPr marL="342900" lvl="0" indent="-3429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2800" dirty="0">
              <a:latin typeface="Calibri" charset="0"/>
              <a:ea typeface="Calibri" charset="0"/>
              <a:cs typeface="Times New Roman" charset="0"/>
            </a:endParaRPr>
          </a:p>
          <a:p>
            <a:pPr marL="342900" lvl="0" indent="-3429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latin typeface="Courier New" charset="0"/>
                <a:ea typeface="Calibri" charset="0"/>
                <a:cs typeface="Times New Roman" charset="0"/>
              </a:rPr>
              <a:t>}</a:t>
            </a:r>
            <a:endParaRPr lang="en-GB" sz="2800" dirty="0" smtClean="0">
              <a:latin typeface="Calibri" charset="0"/>
              <a:ea typeface="Calibri" charset="0"/>
              <a:cs typeface="Times New Roman" charset="0"/>
            </a:endParaRPr>
          </a:p>
          <a:p>
            <a:pPr marL="342900" lvl="0" indent="-3429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2800" dirty="0">
              <a:latin typeface="Calibri" charset="0"/>
              <a:ea typeface="Calibri" charset="0"/>
              <a:cs typeface="Times New Roman" charset="0"/>
            </a:endParaRPr>
          </a:p>
          <a:p>
            <a:pPr marL="342900" lvl="0" indent="-3429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latin typeface="Arial" charset="0"/>
                <a:ea typeface="Calibri" charset="0"/>
                <a:cs typeface="Times New Roman" charset="0"/>
              </a:rPr>
              <a:t>2</a:t>
            </a:r>
            <a:r>
              <a:rPr lang="en-GB" dirty="0">
                <a:latin typeface="Arial" charset="0"/>
                <a:ea typeface="Calibri" charset="0"/>
                <a:cs typeface="Times New Roman" charset="0"/>
              </a:rPr>
              <a:t>.   The following code creates one array and one string object. How many references to those objects exist after the code executes? Is either object eligible for garbage collection?</a:t>
            </a:r>
            <a:endParaRPr lang="en-GB" sz="2800" dirty="0">
              <a:latin typeface="Calibri" charset="0"/>
              <a:ea typeface="Calibri" charset="0"/>
              <a:cs typeface="Times New Roman" charset="0"/>
            </a:endParaRPr>
          </a:p>
          <a:p>
            <a:pPr marL="800100" lvl="1"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latin typeface="Courier New" charset="0"/>
                <a:ea typeface="Calibri" charset="0"/>
                <a:cs typeface="Times New Roman" charset="0"/>
              </a:rPr>
              <a:t>...</a:t>
            </a:r>
            <a:endParaRPr lang="en-GB" sz="2800" dirty="0" smtClean="0">
              <a:latin typeface="Calibri" charset="0"/>
              <a:ea typeface="Calibri" charset="0"/>
              <a:cs typeface="Times New Roman" charset="0"/>
            </a:endParaRPr>
          </a:p>
          <a:p>
            <a:pPr marL="800100" lvl="1"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latin typeface="Courier New" charset="0"/>
                <a:ea typeface="Calibri" charset="0"/>
                <a:cs typeface="Times New Roman" charset="0"/>
              </a:rPr>
              <a:t>String[] students = new String[10];</a:t>
            </a:r>
            <a:endParaRPr lang="en-GB" sz="2800" dirty="0" smtClean="0">
              <a:latin typeface="Calibri" charset="0"/>
              <a:ea typeface="Calibri" charset="0"/>
              <a:cs typeface="Times New Roman" charset="0"/>
            </a:endParaRPr>
          </a:p>
          <a:p>
            <a:pPr marL="800100" lvl="1"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latin typeface="Courier New" charset="0"/>
                <a:ea typeface="Calibri" charset="0"/>
                <a:cs typeface="Times New Roman" charset="0"/>
              </a:rPr>
              <a:t>String </a:t>
            </a:r>
            <a:r>
              <a:rPr lang="en-GB" dirty="0" err="1" smtClean="0">
                <a:latin typeface="Courier New" charset="0"/>
                <a:ea typeface="Calibri" charset="0"/>
                <a:cs typeface="Times New Roman" charset="0"/>
              </a:rPr>
              <a:t>studentName</a:t>
            </a:r>
            <a:r>
              <a:rPr lang="en-GB" dirty="0" smtClean="0">
                <a:latin typeface="Courier New" charset="0"/>
                <a:ea typeface="Calibri" charset="0"/>
                <a:cs typeface="Times New Roman" charset="0"/>
              </a:rPr>
              <a:t> = "Peter Parker";</a:t>
            </a:r>
            <a:endParaRPr lang="en-GB" sz="2800" dirty="0" smtClean="0">
              <a:latin typeface="Calibri" charset="0"/>
              <a:ea typeface="Calibri" charset="0"/>
              <a:cs typeface="Times New Roman" charset="0"/>
            </a:endParaRPr>
          </a:p>
          <a:p>
            <a:pPr marL="800100" lvl="1"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latin typeface="Courier New" charset="0"/>
                <a:ea typeface="Calibri" charset="0"/>
                <a:cs typeface="Times New Roman" charset="0"/>
              </a:rPr>
              <a:t>students[0] = </a:t>
            </a:r>
            <a:r>
              <a:rPr lang="en-GB" dirty="0" err="1" smtClean="0">
                <a:latin typeface="Courier New" charset="0"/>
                <a:ea typeface="Calibri" charset="0"/>
                <a:cs typeface="Times New Roman" charset="0"/>
              </a:rPr>
              <a:t>studentName</a:t>
            </a:r>
            <a:r>
              <a:rPr lang="en-GB" dirty="0" smtClean="0">
                <a:latin typeface="Courier New" charset="0"/>
                <a:ea typeface="Calibri" charset="0"/>
                <a:cs typeface="Times New Roman" charset="0"/>
              </a:rPr>
              <a:t>;</a:t>
            </a:r>
            <a:endParaRPr lang="en-GB" sz="2800" dirty="0" smtClean="0">
              <a:latin typeface="Calibri" charset="0"/>
              <a:ea typeface="Calibri" charset="0"/>
              <a:cs typeface="Times New Roman" charset="0"/>
            </a:endParaRPr>
          </a:p>
          <a:p>
            <a:pPr marL="800100" lvl="1"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err="1" smtClean="0">
                <a:latin typeface="Courier New" charset="0"/>
                <a:ea typeface="Calibri" charset="0"/>
                <a:cs typeface="Times New Roman" charset="0"/>
              </a:rPr>
              <a:t>studentName</a:t>
            </a:r>
            <a:r>
              <a:rPr lang="en-GB" dirty="0" smtClean="0">
                <a:latin typeface="Courier New" charset="0"/>
                <a:ea typeface="Calibri" charset="0"/>
                <a:cs typeface="Times New Roman" charset="0"/>
              </a:rPr>
              <a:t> = null;</a:t>
            </a:r>
            <a:endParaRPr lang="en-GB" sz="2800" dirty="0" smtClean="0">
              <a:latin typeface="Calibri" charset="0"/>
              <a:ea typeface="Calibri" charset="0"/>
              <a:cs typeface="Times New Roman" charset="0"/>
            </a:endParaRPr>
          </a:p>
          <a:p>
            <a:pPr marL="800100" lvl="1"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latin typeface="Courier New" charset="0"/>
                <a:ea typeface="Calibri" charset="0"/>
                <a:cs typeface="Times New Roman" charset="0"/>
              </a:rPr>
              <a:t>...</a:t>
            </a:r>
            <a:endParaRPr lang="en-GB" sz="2800" dirty="0" smtClean="0">
              <a:latin typeface="Calibri" charset="0"/>
              <a:ea typeface="Calibri" charset="0"/>
              <a:cs typeface="Times New Roman" charset="0"/>
            </a:endParaRPr>
          </a:p>
          <a:p>
            <a:pPr marL="228600">
              <a:spcAft>
                <a:spcPts val="0"/>
              </a:spcAft>
            </a:pPr>
            <a:r>
              <a:rPr lang="en-GB" dirty="0" smtClean="0">
                <a:latin typeface="Arial" charset="0"/>
                <a:ea typeface="Calibri" charset="0"/>
                <a:cs typeface="Times New Roman" charset="0"/>
              </a:rPr>
              <a:t>3.   How does a program destroy an object that it creates?</a:t>
            </a:r>
            <a:endParaRPr lang="en-GB" sz="2800" dirty="0" smtClean="0">
              <a:latin typeface="Calibri" charset="0"/>
              <a:ea typeface="Calibri" charset="0"/>
              <a:cs typeface="Times New Roman" charset="0"/>
            </a:endParaRPr>
          </a:p>
          <a:p>
            <a:pPr>
              <a:spcAft>
                <a:spcPts val="0"/>
              </a:spcAft>
            </a:pPr>
            <a:r>
              <a:rPr lang="en-GB" sz="2800" dirty="0">
                <a:latin typeface="Calibri" charset="0"/>
                <a:ea typeface="Calibri" charset="0"/>
                <a:cs typeface="Times New Roman" charset="0"/>
              </a:rPr>
              <a:t> </a:t>
            </a:r>
            <a:endParaRPr lang="en-GB" sz="2800" dirty="0">
              <a:effectLst/>
              <a:latin typeface="Calibri" charset="0"/>
              <a:ea typeface="Calibri" charset="0"/>
              <a:cs typeface="Times New Roman" charset="0"/>
            </a:endParaRPr>
          </a:p>
        </p:txBody>
      </p:sp>
    </p:spTree>
    <p:extLst>
      <p:ext uri="{BB962C8B-B14F-4D97-AF65-F5344CB8AC3E}">
        <p14:creationId xmlns:p14="http://schemas.microsoft.com/office/powerpoint/2010/main" val="159618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058" y="38054"/>
            <a:ext cx="13030200" cy="7201972"/>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public class Bicycle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private </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cadence;</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private </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gear;</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private </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speed;</a:t>
            </a:r>
            <a:endParaRPr lang="en-GB" sz="14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latin typeface="Calibri" charset="0"/>
                <a:ea typeface="Calibri" charset="0"/>
                <a:cs typeface="Times New Roman" charset="0"/>
              </a:rPr>
              <a:t> </a:t>
            </a:r>
            <a:r>
              <a:rPr lang="en-GB" sz="1400" dirty="0" smtClean="0">
                <a:latin typeface="Calibri" charset="0"/>
                <a:ea typeface="Calibri" charset="0"/>
                <a:cs typeface="Times New Roman" charset="0"/>
              </a:rPr>
              <a:t>         </a:t>
            </a:r>
            <a:r>
              <a:rPr lang="en-GB" sz="1400" dirty="0" smtClean="0">
                <a:effectLst/>
                <a:latin typeface="Courier New" charset="0"/>
                <a:ea typeface="Calibri" charset="0"/>
                <a:cs typeface="Times New Roman" charset="0"/>
              </a:rPr>
              <a:t>public Bicycle(</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startCadence</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startSpeed</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startGear</a:t>
            </a:r>
            <a:r>
              <a:rPr lang="en-GB" sz="1400" dirty="0" smtClean="0">
                <a:effectLst/>
                <a:latin typeface="Courier New" charset="0"/>
                <a:ea typeface="Calibri" charset="0"/>
                <a:cs typeface="Times New Roman" charset="0"/>
              </a:rPr>
              <a: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gear = </a:t>
            </a:r>
            <a:r>
              <a:rPr lang="en-GB" sz="1400" dirty="0" err="1" smtClean="0">
                <a:effectLst/>
                <a:latin typeface="Courier New" charset="0"/>
                <a:ea typeface="Calibri" charset="0"/>
                <a:cs typeface="Times New Roman" charset="0"/>
              </a:rPr>
              <a:t>startGear</a:t>
            </a:r>
            <a:r>
              <a:rPr lang="en-GB" sz="1400" dirty="0" smtClean="0">
                <a:effectLst/>
                <a:latin typeface="Courier New" charset="0"/>
                <a:ea typeface="Calibri" charset="0"/>
                <a:cs typeface="Times New Roman" charset="0"/>
              </a:rPr>
              <a:t>;</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cadence = </a:t>
            </a:r>
            <a:r>
              <a:rPr lang="en-GB" sz="1400" dirty="0" err="1" smtClean="0">
                <a:effectLst/>
                <a:latin typeface="Courier New" charset="0"/>
                <a:ea typeface="Calibri" charset="0"/>
                <a:cs typeface="Times New Roman" charset="0"/>
              </a:rPr>
              <a:t>startCadence</a:t>
            </a:r>
            <a:r>
              <a:rPr lang="en-GB" sz="1400" dirty="0" smtClean="0">
                <a:effectLst/>
                <a:latin typeface="Courier New" charset="0"/>
                <a:ea typeface="Calibri" charset="0"/>
                <a:cs typeface="Times New Roman" charset="0"/>
              </a:rPr>
              <a:t>;</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speed = </a:t>
            </a:r>
            <a:r>
              <a:rPr lang="en-GB" sz="1400" dirty="0" err="1" smtClean="0">
                <a:effectLst/>
                <a:latin typeface="Courier New" charset="0"/>
                <a:ea typeface="Calibri" charset="0"/>
                <a:cs typeface="Times New Roman" charset="0"/>
              </a:rPr>
              <a:t>startSpeed</a:t>
            </a:r>
            <a:r>
              <a:rPr lang="en-GB" sz="1400" dirty="0" smtClean="0">
                <a:effectLst/>
                <a:latin typeface="Courier New" charset="0"/>
                <a:ea typeface="Calibri" charset="0"/>
                <a:cs typeface="Times New Roman" charset="0"/>
              </a:rPr>
              <a:t>;</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public </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getCadence</a:t>
            </a:r>
            <a:r>
              <a:rPr lang="en-GB" sz="1400" dirty="0" smtClean="0">
                <a:effectLst/>
                <a:latin typeface="Courier New" charset="0"/>
                <a:ea typeface="Calibri" charset="0"/>
                <a:cs typeface="Times New Roman" charset="0"/>
              </a:rPr>
              <a: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return cadence;</a:t>
            </a:r>
            <a:endParaRPr lang="en-GB" sz="14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alibri" charset="0"/>
                <a:ea typeface="Calibri" charset="0"/>
                <a:cs typeface="Times New Roman" charset="0"/>
              </a:rPr>
              <a:t>	</a:t>
            </a:r>
            <a:r>
              <a:rPr lang="en-GB" sz="1400" dirty="0" smtClean="0">
                <a:effectLst/>
                <a:latin typeface="Courier New" charset="0"/>
                <a:ea typeface="Calibri" charset="0"/>
                <a:cs typeface="Times New Roman" charset="0"/>
              </a:rPr>
              <a:t>}</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public void </a:t>
            </a:r>
            <a:r>
              <a:rPr lang="en-GB" sz="1400" dirty="0" err="1" smtClean="0">
                <a:effectLst/>
                <a:latin typeface="Courier New" charset="0"/>
                <a:ea typeface="Calibri" charset="0"/>
                <a:cs typeface="Times New Roman" charset="0"/>
              </a:rPr>
              <a:t>setCadence</a:t>
            </a:r>
            <a:r>
              <a:rPr lang="en-GB" sz="1400" dirty="0" smtClean="0">
                <a:effectLst/>
                <a:latin typeface="Courier New" charset="0"/>
                <a:ea typeface="Calibri" charset="0"/>
                <a:cs typeface="Times New Roman" charset="0"/>
              </a:rPr>
              <a:t>(</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newValue</a:t>
            </a:r>
            <a:r>
              <a:rPr lang="en-GB" sz="1400" dirty="0" smtClean="0">
                <a:effectLst/>
                <a:latin typeface="Courier New" charset="0"/>
                <a:ea typeface="Calibri" charset="0"/>
                <a:cs typeface="Times New Roman" charset="0"/>
              </a:rPr>
              <a: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cadence = </a:t>
            </a:r>
            <a:r>
              <a:rPr lang="en-GB" sz="1400" dirty="0" err="1" smtClean="0">
                <a:effectLst/>
                <a:latin typeface="Courier New" charset="0"/>
                <a:ea typeface="Calibri" charset="0"/>
                <a:cs typeface="Times New Roman" charset="0"/>
              </a:rPr>
              <a:t>newValue</a:t>
            </a:r>
            <a:r>
              <a:rPr lang="en-GB" sz="1400" dirty="0" smtClean="0">
                <a:effectLst/>
                <a:latin typeface="Courier New" charset="0"/>
                <a:ea typeface="Calibri" charset="0"/>
                <a:cs typeface="Times New Roman" charset="0"/>
              </a:rPr>
              <a:t>;</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public </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getGear</a:t>
            </a:r>
            <a:r>
              <a:rPr lang="en-GB" sz="1400" dirty="0" smtClean="0">
                <a:effectLst/>
                <a:latin typeface="Courier New" charset="0"/>
                <a:ea typeface="Calibri" charset="0"/>
                <a:cs typeface="Times New Roman" charset="0"/>
              </a:rPr>
              <a: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return gear;</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public void </a:t>
            </a:r>
            <a:r>
              <a:rPr lang="en-GB" sz="1400" dirty="0" err="1" smtClean="0">
                <a:effectLst/>
                <a:latin typeface="Courier New" charset="0"/>
                <a:ea typeface="Calibri" charset="0"/>
                <a:cs typeface="Times New Roman" charset="0"/>
              </a:rPr>
              <a:t>setGear</a:t>
            </a:r>
            <a:r>
              <a:rPr lang="en-GB" sz="1400" dirty="0" smtClean="0">
                <a:effectLst/>
                <a:latin typeface="Courier New" charset="0"/>
                <a:ea typeface="Calibri" charset="0"/>
                <a:cs typeface="Times New Roman" charset="0"/>
              </a:rPr>
              <a:t>(</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newValue</a:t>
            </a:r>
            <a:r>
              <a:rPr lang="en-GB" sz="1400" dirty="0" smtClean="0">
                <a:effectLst/>
                <a:latin typeface="Courier New" charset="0"/>
                <a:ea typeface="Calibri" charset="0"/>
                <a:cs typeface="Times New Roman" charset="0"/>
              </a:rPr>
              <a: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gear = </a:t>
            </a:r>
            <a:r>
              <a:rPr lang="en-GB" sz="1400" dirty="0" err="1" smtClean="0">
                <a:effectLst/>
                <a:latin typeface="Courier New" charset="0"/>
                <a:ea typeface="Calibri" charset="0"/>
                <a:cs typeface="Times New Roman" charset="0"/>
              </a:rPr>
              <a:t>newValue</a:t>
            </a:r>
            <a:r>
              <a:rPr lang="en-GB" sz="1400" dirty="0" smtClean="0">
                <a:effectLst/>
                <a:latin typeface="Courier New" charset="0"/>
                <a:ea typeface="Calibri" charset="0"/>
                <a:cs typeface="Times New Roman" charset="0"/>
              </a:rPr>
              <a:t>;</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public </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a:t>
            </a:r>
            <a:r>
              <a:rPr lang="en-GB" sz="1400" dirty="0" err="1" smtClean="0">
                <a:effectLst/>
                <a:latin typeface="Courier New" charset="0"/>
                <a:ea typeface="Calibri" charset="0"/>
                <a:cs typeface="Times New Roman" charset="0"/>
              </a:rPr>
              <a:t>getSpeed</a:t>
            </a:r>
            <a:r>
              <a:rPr lang="en-GB" sz="1400" dirty="0" smtClean="0">
                <a:effectLst/>
                <a:latin typeface="Courier New" charset="0"/>
                <a:ea typeface="Calibri" charset="0"/>
                <a:cs typeface="Times New Roman" charset="0"/>
              </a:rPr>
              <a: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return speed;</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public void </a:t>
            </a:r>
            <a:r>
              <a:rPr lang="en-GB" sz="1400" dirty="0" err="1" smtClean="0">
                <a:effectLst/>
                <a:latin typeface="Courier New" charset="0"/>
                <a:ea typeface="Calibri" charset="0"/>
                <a:cs typeface="Times New Roman" charset="0"/>
              </a:rPr>
              <a:t>applyBrake</a:t>
            </a:r>
            <a:r>
              <a:rPr lang="en-GB" sz="1400" dirty="0" smtClean="0">
                <a:effectLst/>
                <a:latin typeface="Courier New" charset="0"/>
                <a:ea typeface="Calibri" charset="0"/>
                <a:cs typeface="Times New Roman" charset="0"/>
              </a:rPr>
              <a:t>(</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decrement)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speed -= decrement;</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public void </a:t>
            </a:r>
            <a:r>
              <a:rPr lang="en-GB" sz="1400" dirty="0" err="1" smtClean="0">
                <a:effectLst/>
                <a:latin typeface="Courier New" charset="0"/>
                <a:ea typeface="Calibri" charset="0"/>
                <a:cs typeface="Times New Roman" charset="0"/>
              </a:rPr>
              <a:t>speedUp</a:t>
            </a:r>
            <a:r>
              <a:rPr lang="en-GB" sz="1400" dirty="0" smtClean="0">
                <a:effectLst/>
                <a:latin typeface="Courier New" charset="0"/>
                <a:ea typeface="Calibri" charset="0"/>
                <a:cs typeface="Times New Roman" charset="0"/>
              </a:rPr>
              <a:t>(</a:t>
            </a:r>
            <a:r>
              <a:rPr lang="en-GB" sz="1400" dirty="0" err="1" smtClean="0">
                <a:effectLst/>
                <a:latin typeface="Courier New" charset="0"/>
                <a:ea typeface="Calibri" charset="0"/>
                <a:cs typeface="Times New Roman" charset="0"/>
              </a:rPr>
              <a:t>int</a:t>
            </a:r>
            <a:r>
              <a:rPr lang="en-GB" sz="1400" dirty="0" smtClean="0">
                <a:effectLst/>
                <a:latin typeface="Courier New" charset="0"/>
                <a:ea typeface="Calibri" charset="0"/>
                <a:cs typeface="Times New Roman" charset="0"/>
              </a:rPr>
              <a:t> increment)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speed += increment;</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    }</a:t>
            </a:r>
            <a:endParaRPr lang="en-GB" sz="14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charset="0"/>
                <a:ea typeface="Calibri" charset="0"/>
                <a:cs typeface="Times New Roman" charset="0"/>
              </a:rPr>
              <a:t>}</a:t>
            </a:r>
            <a:endParaRPr lang="en-GB" sz="1400" dirty="0" smtClean="0">
              <a:effectLst/>
              <a:latin typeface="Calibri" charset="0"/>
              <a:ea typeface="Calibri" charset="0"/>
              <a:cs typeface="Times New Roman" charset="0"/>
            </a:endParaRPr>
          </a:p>
          <a:p>
            <a:pPr>
              <a:spcAft>
                <a:spcPts val="0"/>
              </a:spcAft>
            </a:pPr>
            <a:r>
              <a:rPr lang="en-GB" sz="1400" dirty="0" smtClean="0">
                <a:effectLst/>
                <a:latin typeface="Calibri" charset="0"/>
                <a:ea typeface="Calibri" charset="0"/>
                <a:cs typeface="Times New Roman" charset="0"/>
              </a:rPr>
              <a:t> </a:t>
            </a:r>
            <a:endParaRPr lang="en-GB" sz="1400" dirty="0">
              <a:effectLst/>
              <a:latin typeface="Calibri" charset="0"/>
              <a:ea typeface="Calibri" charset="0"/>
              <a:cs typeface="Times New Roman" charset="0"/>
            </a:endParaRPr>
          </a:p>
        </p:txBody>
      </p:sp>
    </p:spTree>
    <p:extLst>
      <p:ext uri="{BB962C8B-B14F-4D97-AF65-F5344CB8AC3E}">
        <p14:creationId xmlns:p14="http://schemas.microsoft.com/office/powerpoint/2010/main" val="1986983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7" y="191461"/>
            <a:ext cx="2514600" cy="940653"/>
          </a:xfrm>
        </p:spPr>
        <p:txBody>
          <a:bodyPr/>
          <a:lstStyle/>
          <a:p>
            <a:r>
              <a:rPr lang="en-US" b="1" dirty="0"/>
              <a:t>Types</a:t>
            </a:r>
            <a:br>
              <a:rPr lang="en-US" b="1" dirty="0"/>
            </a:br>
            <a:endParaRPr lang="en-US" dirty="0"/>
          </a:p>
        </p:txBody>
      </p:sp>
      <p:sp>
        <p:nvSpPr>
          <p:cNvPr id="3" name="Content Placeholder 2"/>
          <p:cNvSpPr>
            <a:spLocks noGrp="1"/>
          </p:cNvSpPr>
          <p:nvPr>
            <p:ph idx="1"/>
          </p:nvPr>
        </p:nvSpPr>
        <p:spPr>
          <a:xfrm>
            <a:off x="163286" y="1486861"/>
            <a:ext cx="11691256" cy="4162825"/>
          </a:xfrm>
        </p:spPr>
        <p:txBody>
          <a:bodyPr/>
          <a:lstStyle/>
          <a:p>
            <a:r>
              <a:rPr lang="en-US" dirty="0"/>
              <a:t>All variables must have a type. You can use primitive types such as </a:t>
            </a:r>
            <a:r>
              <a:rPr lang="en-US" dirty="0" err="1"/>
              <a:t>int</a:t>
            </a:r>
            <a:r>
              <a:rPr lang="en-US" dirty="0"/>
              <a:t>, float, </a:t>
            </a:r>
            <a:r>
              <a:rPr lang="en-US" dirty="0" err="1"/>
              <a:t>boolean</a:t>
            </a:r>
            <a:r>
              <a:rPr lang="en-US" dirty="0"/>
              <a:t>, etc. Or you can use reference types, such as strings, arrays, or objects.</a:t>
            </a:r>
          </a:p>
        </p:txBody>
      </p:sp>
    </p:spTree>
    <p:extLst>
      <p:ext uri="{BB962C8B-B14F-4D97-AF65-F5344CB8AC3E}">
        <p14:creationId xmlns:p14="http://schemas.microsoft.com/office/powerpoint/2010/main" val="143309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Defining Methods</a:t>
            </a:r>
            <a:br>
              <a:rPr lang="en-US" b="1" dirty="0" smtClean="0"/>
            </a:br>
            <a:endParaRPr lang="en-US" dirty="0"/>
          </a:p>
        </p:txBody>
      </p:sp>
      <p:sp>
        <p:nvSpPr>
          <p:cNvPr id="3" name="Content Placeholder 2"/>
          <p:cNvSpPr>
            <a:spLocks noGrp="1"/>
          </p:cNvSpPr>
          <p:nvPr>
            <p:ph idx="1"/>
          </p:nvPr>
        </p:nvSpPr>
        <p:spPr>
          <a:xfrm>
            <a:off x="734179" y="1371814"/>
            <a:ext cx="8946541" cy="3691628"/>
          </a:xfrm>
        </p:spPr>
        <p:txBody>
          <a:bodyPr>
            <a:normAutofit fontScale="62500" lnSpcReduction="20000"/>
          </a:bodyPr>
          <a:lstStyle/>
          <a:p>
            <a:r>
              <a:rPr lang="en-US" dirty="0"/>
              <a:t>Method is a set of statements to perform an operation</a:t>
            </a:r>
            <a:r>
              <a:rPr lang="en-US" dirty="0" smtClean="0"/>
              <a:t>,</a:t>
            </a:r>
          </a:p>
          <a:p>
            <a:r>
              <a:rPr lang="en-US" dirty="0"/>
              <a:t>In Java we use methods for code </a:t>
            </a:r>
            <a:r>
              <a:rPr lang="en-US" dirty="0" smtClean="0"/>
              <a:t>reusability</a:t>
            </a:r>
          </a:p>
          <a:p>
            <a:r>
              <a:rPr lang="en-US" dirty="0"/>
              <a:t>Whenever we want perform same operations multiple times then we use methods, using methods we can reduce the code size</a:t>
            </a:r>
            <a:r>
              <a:rPr lang="en-US" dirty="0" smtClean="0"/>
              <a:t>.</a:t>
            </a:r>
          </a:p>
          <a:p>
            <a:r>
              <a:rPr lang="en-US" dirty="0"/>
              <a:t>Basically we have two types of methods in java</a:t>
            </a:r>
            <a:r>
              <a:rPr lang="en-US" dirty="0" smtClean="0"/>
              <a:t>.</a:t>
            </a:r>
          </a:p>
          <a:p>
            <a:endParaRPr lang="en-US" dirty="0"/>
          </a:p>
          <a:p>
            <a:r>
              <a:rPr lang="en-US" dirty="0" err="1"/>
              <a:t>i</a:t>
            </a:r>
            <a:r>
              <a:rPr lang="en-US" dirty="0"/>
              <a:t>) Built in </a:t>
            </a:r>
            <a:r>
              <a:rPr lang="en-US" dirty="0" smtClean="0"/>
              <a:t>methods</a:t>
            </a:r>
          </a:p>
          <a:p>
            <a:pPr lvl="1"/>
            <a:r>
              <a:rPr lang="en-US" dirty="0" err="1" smtClean="0"/>
              <a:t>System.out.print</a:t>
            </a:r>
            <a:r>
              <a:rPr lang="en-US" dirty="0" smtClean="0"/>
              <a:t>()</a:t>
            </a:r>
          </a:p>
          <a:p>
            <a:pPr lvl="1"/>
            <a:r>
              <a:rPr lang="en-US" dirty="0" err="1" smtClean="0"/>
              <a:t>System.out.println</a:t>
            </a:r>
            <a:r>
              <a:rPr lang="en-US" dirty="0" smtClean="0"/>
              <a:t>()</a:t>
            </a:r>
          </a:p>
          <a:p>
            <a:pPr lvl="1"/>
            <a:r>
              <a:rPr lang="en-US" dirty="0" smtClean="0"/>
              <a:t>String methods</a:t>
            </a:r>
          </a:p>
          <a:p>
            <a:pPr lvl="1"/>
            <a:r>
              <a:rPr lang="en-US" dirty="0" smtClean="0"/>
              <a:t>Character methods</a:t>
            </a:r>
          </a:p>
          <a:p>
            <a:pPr lvl="1"/>
            <a:r>
              <a:rPr lang="en-US" dirty="0" smtClean="0"/>
              <a:t>Number methods</a:t>
            </a:r>
          </a:p>
          <a:p>
            <a:pPr lvl="1"/>
            <a:r>
              <a:rPr lang="en-US" dirty="0" smtClean="0"/>
              <a:t>Arrays methods</a:t>
            </a:r>
            <a:endParaRPr lang="en-US" dirty="0"/>
          </a:p>
          <a:p>
            <a:r>
              <a:rPr lang="en-US" dirty="0"/>
              <a:t>ii) User defined methods.</a:t>
            </a:r>
          </a:p>
          <a:p>
            <a:endParaRPr lang="en-US" dirty="0"/>
          </a:p>
        </p:txBody>
      </p:sp>
      <p:sp>
        <p:nvSpPr>
          <p:cNvPr id="4" name="Rectangle 3"/>
          <p:cNvSpPr/>
          <p:nvPr/>
        </p:nvSpPr>
        <p:spPr>
          <a:xfrm>
            <a:off x="646111" y="5243874"/>
            <a:ext cx="10689772" cy="1477328"/>
          </a:xfrm>
          <a:prstGeom prst="rect">
            <a:avLst/>
          </a:prstGeom>
        </p:spPr>
        <p:txBody>
          <a:bodyPr wrap="square">
            <a:spAutoFit/>
          </a:bodyPr>
          <a:lstStyle/>
          <a:p>
            <a:pPr>
              <a:spcAft>
                <a:spcPts val="0"/>
              </a:spcAft>
            </a:pPr>
            <a:r>
              <a:rPr lang="en-GB" dirty="0">
                <a:latin typeface="Arial" charset="0"/>
                <a:ea typeface="Calibri" charset="0"/>
                <a:cs typeface="Times New Roman" charset="0"/>
              </a:rPr>
              <a:t>E</a:t>
            </a:r>
            <a:r>
              <a:rPr lang="en-GB" dirty="0" smtClean="0">
                <a:effectLst/>
                <a:latin typeface="Arial" charset="0"/>
                <a:ea typeface="Calibri" charset="0"/>
                <a:cs typeface="Times New Roman" charset="0"/>
              </a:rPr>
              <a:t>xample of a typical method declaration:</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public double </a:t>
            </a:r>
            <a:r>
              <a:rPr lang="en-GB" dirty="0" err="1" smtClean="0">
                <a:effectLst/>
                <a:latin typeface="Courier New" charset="0"/>
                <a:ea typeface="Calibri" charset="0"/>
                <a:cs typeface="Times New Roman" charset="0"/>
              </a:rPr>
              <a:t>calculateAnswer</a:t>
            </a:r>
            <a:r>
              <a:rPr lang="en-GB" dirty="0" smtClean="0">
                <a:effectLst/>
                <a:latin typeface="Courier New" charset="0"/>
                <a:ea typeface="Calibri" charset="0"/>
                <a:cs typeface="Times New Roman" charset="0"/>
              </a:rPr>
              <a:t>(double </a:t>
            </a:r>
            <a:r>
              <a:rPr lang="en-GB" dirty="0" err="1" smtClean="0">
                <a:effectLst/>
                <a:latin typeface="Courier New" charset="0"/>
                <a:ea typeface="Calibri" charset="0"/>
                <a:cs typeface="Times New Roman" charset="0"/>
              </a:rPr>
              <a:t>wingSpan</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int</a:t>
            </a:r>
            <a:r>
              <a:rPr lang="en-GB" dirty="0" smtClean="0">
                <a:effectLst/>
                <a:latin typeface="Courier New" charset="0"/>
                <a:ea typeface="Calibri" charset="0"/>
                <a:cs typeface="Times New Roman" charset="0"/>
              </a:rPr>
              <a:t> </a:t>
            </a:r>
            <a:r>
              <a:rPr lang="en-GB" dirty="0" err="1" smtClean="0">
                <a:effectLst/>
                <a:latin typeface="Courier New" charset="0"/>
                <a:ea typeface="Calibri" charset="0"/>
                <a:cs typeface="Times New Roman" charset="0"/>
              </a:rPr>
              <a:t>numberOfEngines</a:t>
            </a:r>
            <a:r>
              <a:rPr lang="en-GB" dirty="0" smtClean="0">
                <a:effectLst/>
                <a:latin typeface="Courier New" charset="0"/>
                <a:ea typeface="Calibri" charset="0"/>
                <a:cs typeface="Times New Roman" charset="0"/>
              </a:rPr>
              <a:t>,</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double length, double </a:t>
            </a:r>
            <a:r>
              <a:rPr lang="en-GB" dirty="0" err="1" smtClean="0">
                <a:effectLst/>
                <a:latin typeface="Courier New" charset="0"/>
                <a:ea typeface="Calibri" charset="0"/>
                <a:cs typeface="Times New Roman" charset="0"/>
              </a:rPr>
              <a:t>grossTons</a:t>
            </a:r>
            <a:r>
              <a:rPr lang="en-GB" dirty="0" smtClean="0">
                <a:effectLst/>
                <a:latin typeface="Courier New" charset="0"/>
                <a:ea typeface="Calibri" charset="0"/>
                <a:cs typeface="Times New Roman" charset="0"/>
              </a:rPr>
              <a:t>) {</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//do the calculation here</a:t>
            </a:r>
            <a:endParaRPr lang="en-GB" sz="28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2800" dirty="0" smtClean="0">
              <a:effectLst/>
              <a:latin typeface="Calibri" charset="0"/>
              <a:ea typeface="Calibri" charset="0"/>
              <a:cs typeface="Times New Roman" charset="0"/>
            </a:endParaRPr>
          </a:p>
        </p:txBody>
      </p:sp>
    </p:spTree>
    <p:extLst>
      <p:ext uri="{BB962C8B-B14F-4D97-AF65-F5344CB8AC3E}">
        <p14:creationId xmlns:p14="http://schemas.microsoft.com/office/powerpoint/2010/main" val="166712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627" y="376518"/>
            <a:ext cx="11600316" cy="6067825"/>
          </a:xfrm>
        </p:spPr>
        <p:txBody>
          <a:bodyPr>
            <a:normAutofit/>
          </a:bodyPr>
          <a:lstStyle/>
          <a:p>
            <a:r>
              <a:rPr lang="en-US" dirty="0"/>
              <a:t>More generally, method declarations have six components, in order:</a:t>
            </a:r>
          </a:p>
          <a:p>
            <a:r>
              <a:rPr lang="en-US" dirty="0"/>
              <a:t>Modifiers—such as public, private, and others you will learn about later.</a:t>
            </a:r>
          </a:p>
          <a:p>
            <a:r>
              <a:rPr lang="en-US" dirty="0"/>
              <a:t>The return type—the data type of the value returned by the method, or void if the method does not return a value.</a:t>
            </a:r>
          </a:p>
          <a:p>
            <a:r>
              <a:rPr lang="en-US" dirty="0"/>
              <a:t>The method name—the rules for field names apply to method names as well, but the convention is a little different.</a:t>
            </a:r>
          </a:p>
          <a:p>
            <a:r>
              <a:rPr lang="en-US" dirty="0"/>
              <a:t>The parameter list in parenthesis—a comma-delimited list of input parameters, preceded by their data types, enclosed by parentheses, (). If there are no parameters, you must use empty parentheses.</a:t>
            </a:r>
          </a:p>
          <a:p>
            <a:r>
              <a:rPr lang="en-US" dirty="0"/>
              <a:t>An exception list—to be discussed later.</a:t>
            </a:r>
          </a:p>
          <a:p>
            <a:r>
              <a:rPr lang="en-US" dirty="0"/>
              <a:t>The method body, enclosed between braces—the method's code, including the declaration of local variables, goes here.</a:t>
            </a:r>
          </a:p>
          <a:p>
            <a:endParaRPr lang="en-US" dirty="0"/>
          </a:p>
        </p:txBody>
      </p:sp>
    </p:spTree>
    <p:extLst>
      <p:ext uri="{BB962C8B-B14F-4D97-AF65-F5344CB8AC3E}">
        <p14:creationId xmlns:p14="http://schemas.microsoft.com/office/powerpoint/2010/main" val="743764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235</TotalTime>
  <Words>2628</Words>
  <Application>Microsoft Macintosh PowerPoint</Application>
  <PresentationFormat>Widescreen</PresentationFormat>
  <Paragraphs>645</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Calibri</vt:lpstr>
      <vt:lpstr>Century Gothic</vt:lpstr>
      <vt:lpstr>Courier New</vt:lpstr>
      <vt:lpstr>Monaco</vt:lpstr>
      <vt:lpstr>Times New Roman</vt:lpstr>
      <vt:lpstr>Wingdings 3</vt:lpstr>
      <vt:lpstr>Arial</vt:lpstr>
      <vt:lpstr>Ion</vt:lpstr>
      <vt:lpstr>Questions and Exercises: Control Flow Statements.</vt:lpstr>
      <vt:lpstr>PowerPoint Presentation</vt:lpstr>
      <vt:lpstr>Classes</vt:lpstr>
      <vt:lpstr>Declaring Member Variables</vt:lpstr>
      <vt:lpstr>Access Modifiers</vt:lpstr>
      <vt:lpstr>PowerPoint Presentation</vt:lpstr>
      <vt:lpstr>Types </vt:lpstr>
      <vt:lpstr>Defining Methods </vt:lpstr>
      <vt:lpstr>PowerPoint Presentation</vt:lpstr>
      <vt:lpstr>PowerPoint Presentation</vt:lpstr>
      <vt:lpstr>PowerPoint Presentation</vt:lpstr>
      <vt:lpstr>PowerPoint Presentation</vt:lpstr>
      <vt:lpstr>PowerPoint Presentation</vt:lpstr>
      <vt:lpstr>Providing Constructors for Your Classes </vt:lpstr>
      <vt:lpstr>PowerPoint Presentation</vt:lpstr>
      <vt:lpstr>PowerPoint Presentation</vt:lpstr>
      <vt:lpstr>Passing Information to a Method or a Constructor</vt:lpstr>
      <vt:lpstr>Creating Objects</vt:lpstr>
      <vt:lpstr>Declaring a Variable to Refer to an Object </vt:lpstr>
      <vt:lpstr>Instantiating a Class</vt:lpstr>
      <vt:lpstr>PowerPoint Presentation</vt:lpstr>
      <vt:lpstr>Initializing an Object</vt:lpstr>
      <vt:lpstr>PowerPoint Presentation</vt:lpstr>
      <vt:lpstr>PowerPoint Presentation</vt:lpstr>
      <vt:lpstr>Using Objects </vt:lpstr>
      <vt:lpstr>Calling an Object's Methods </vt:lpstr>
      <vt:lpstr>The Garbage Collector </vt:lpstr>
      <vt:lpstr>Returning a Value from a Method</vt:lpstr>
      <vt:lpstr>PowerPoint Presentation</vt:lpstr>
      <vt:lpstr>PowerPoint Presentation</vt:lpstr>
      <vt:lpstr>Using the this Keyword</vt:lpstr>
      <vt:lpstr>Using this with a Field</vt:lpstr>
      <vt:lpstr>PowerPoint Presentation</vt:lpstr>
      <vt:lpstr>Using this with a Constructor</vt:lpstr>
      <vt:lpstr>PowerPoint Presentation</vt:lpstr>
      <vt:lpstr>Controlling Access to Members of a Class</vt:lpstr>
      <vt:lpstr>PowerPoint Presentation</vt:lpstr>
      <vt:lpstr>PowerPoint Presentation</vt:lpstr>
      <vt:lpstr>Tips on Choosing an Access Level: </vt:lpstr>
      <vt:lpstr>Understanding Class Members</vt:lpstr>
      <vt:lpstr>PowerPoint Presentation</vt:lpstr>
      <vt:lpstr>PowerPoint Presentation</vt:lpstr>
      <vt:lpstr>PowerPoint Presentation</vt:lpstr>
      <vt:lpstr>Class Methods</vt:lpstr>
      <vt:lpstr>PowerPoint Presentation</vt:lpstr>
      <vt:lpstr>Constants</vt:lpstr>
      <vt:lpstr>PowerPoint Presentation</vt:lpstr>
      <vt:lpstr>Initializing Fields</vt:lpstr>
      <vt:lpstr>PowerPoint Presentation</vt:lpstr>
      <vt:lpstr>PowerPoint Presentation</vt:lpstr>
      <vt:lpstr>Initializing Instance Members </vt:lpstr>
      <vt:lpstr>PowerPoint Presentation</vt:lpstr>
      <vt:lpstr>PowerPoint Presentation</vt:lpstr>
      <vt:lpstr>PowerPoint Presentation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 and Exercises: Control Flow Statements.</dc:title>
  <dc:creator>Sekhar Pasem</dc:creator>
  <cp:lastModifiedBy>Sekhar Pasem</cp:lastModifiedBy>
  <cp:revision>25</cp:revision>
  <dcterms:created xsi:type="dcterms:W3CDTF">2018-11-04T14:00:22Z</dcterms:created>
  <dcterms:modified xsi:type="dcterms:W3CDTF">2018-11-09T16:21:20Z</dcterms:modified>
</cp:coreProperties>
</file>