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09"/>
    <p:restoredTop sz="94635"/>
  </p:normalViewPr>
  <p:slideViewPr>
    <p:cSldViewPr snapToGrid="0" snapToObjects="1">
      <p:cViewPr varScale="1">
        <p:scale>
          <a:sx n="110" d="100"/>
          <a:sy n="110" d="100"/>
        </p:scale>
        <p:origin x="77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4BCEFB-49DD-EB42-9EAA-DE3372BECA2E}"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1348D791-D4FF-574C-845D-42DA6ADA1764}"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4BCEFB-49DD-EB42-9EAA-DE3372BECA2E}"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8D791-D4FF-574C-845D-42DA6ADA176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4BCEFB-49DD-EB42-9EAA-DE3372BECA2E}"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8D791-D4FF-574C-845D-42DA6ADA176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4BCEFB-49DD-EB42-9EAA-DE3372BECA2E}"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8D791-D4FF-574C-845D-42DA6ADA1764}"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4BCEFB-49DD-EB42-9EAA-DE3372BECA2E}"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8D791-D4FF-574C-845D-42DA6ADA176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4BCEFB-49DD-EB42-9EAA-DE3372BECA2E}" type="datetimeFigureOut">
              <a:rPr lang="en-US" smtClean="0"/>
              <a:t>11/14/18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8D791-D4FF-574C-845D-42DA6ADA1764}"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4BCEFB-49DD-EB42-9EAA-DE3372BECA2E}" type="datetimeFigureOut">
              <a:rPr lang="en-US" smtClean="0"/>
              <a:t>11/14/18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48D791-D4FF-574C-845D-42DA6ADA176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4BCEFB-49DD-EB42-9EAA-DE3372BECA2E}" type="datetimeFigureOut">
              <a:rPr lang="en-US" smtClean="0"/>
              <a:t>11/14/18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48D791-D4FF-574C-845D-42DA6ADA1764}"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74BCEFB-49DD-EB42-9EAA-DE3372BECA2E}" type="datetimeFigureOut">
              <a:rPr lang="en-US" smtClean="0"/>
              <a:t>11/14/18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48D791-D4FF-574C-845D-42DA6ADA176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4BCEFB-49DD-EB42-9EAA-DE3372BECA2E}" type="datetimeFigureOut">
              <a:rPr lang="en-US" smtClean="0"/>
              <a:t>11/14/18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8D791-D4FF-574C-845D-42DA6ADA176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4BCEFB-49DD-EB42-9EAA-DE3372BECA2E}" type="datetimeFigureOut">
              <a:rPr lang="en-US" smtClean="0"/>
              <a:t>11/14/18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8D791-D4FF-574C-845D-42DA6ADA176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E74BCEFB-49DD-EB42-9EAA-DE3372BECA2E}" type="datetimeFigureOut">
              <a:rPr lang="en-US" smtClean="0"/>
              <a:t>11/14/18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1348D791-D4FF-574C-845D-42DA6ADA1764}"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026406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oracle.com/javase/tutorial/java/javaOO/examples/ShadowTest.jav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oracle.com/javase/tutorial/java/javaOO/localclasses.html" TargetMode="External"/><Relationship Id="rId3" Type="http://schemas.openxmlformats.org/officeDocument/2006/relationships/hyperlink" Target="https://docs.oracle.com/javase/tutorial/java/javaOO/anonymousclasse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oracle.com/javase/tutorial/java/javaOO/examples/HelloWorldAnonymousClasses.jav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oracle.com/javase/tutorial/java/javaOO/anonymousclasses.html" TargetMode="External"/><Relationship Id="rId4" Type="http://schemas.openxmlformats.org/officeDocument/2006/relationships/hyperlink" Target="https://docs.oracle.com/javase/tutorial/java/javaOO/nested.html" TargetMode="External"/><Relationship Id="rId1" Type="http://schemas.openxmlformats.org/officeDocument/2006/relationships/slideLayout" Target="../slideLayouts/slideLayout2.xml"/><Relationship Id="rId2" Type="http://schemas.openxmlformats.org/officeDocument/2006/relationships/hyperlink" Target="https://docs.oracle.com/javase/tutorial/java/javaOO/localclasses.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oracle.com/javase/tutorial/java/javaOO/QandE/Problem.jav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oracle.com/javase/tutorial/java/javaOO/localclasses.html" TargetMode="External"/><Relationship Id="rId3" Type="http://schemas.openxmlformats.org/officeDocument/2006/relationships/hyperlink" Target="https://docs.oracle.com/javase/tutorial/java/javaOO/anonymousclasse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7589" y="3280717"/>
            <a:ext cx="6375215" cy="1192429"/>
          </a:xfrm>
        </p:spPr>
        <p:txBody>
          <a:bodyPr/>
          <a:lstStyle/>
          <a:p>
            <a:r>
              <a:rPr lang="en-US" smtClean="0"/>
              <a:t>Nested Classes</a:t>
            </a:r>
            <a:endParaRPr lang="en-US"/>
          </a:p>
        </p:txBody>
      </p:sp>
    </p:spTree>
    <p:extLst>
      <p:ext uri="{BB962C8B-B14F-4D97-AF65-F5344CB8AC3E}">
        <p14:creationId xmlns:p14="http://schemas.microsoft.com/office/powerpoint/2010/main" val="1785500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Shadowing</a:t>
            </a:r>
            <a:r>
              <a:rPr lang="en-US" b="1" dirty="0"/>
              <a:t/>
            </a:r>
            <a:br>
              <a:rPr lang="en-US" b="1" dirty="0"/>
            </a:br>
            <a:endParaRPr lang="en-US" dirty="0"/>
          </a:p>
        </p:txBody>
      </p:sp>
      <p:sp>
        <p:nvSpPr>
          <p:cNvPr id="3" name="Content Placeholder 2"/>
          <p:cNvSpPr>
            <a:spLocks noGrp="1"/>
          </p:cNvSpPr>
          <p:nvPr>
            <p:ph idx="1"/>
          </p:nvPr>
        </p:nvSpPr>
        <p:spPr>
          <a:xfrm>
            <a:off x="988541" y="2052115"/>
            <a:ext cx="10330248" cy="4657603"/>
          </a:xfrm>
        </p:spPr>
        <p:txBody>
          <a:bodyPr/>
          <a:lstStyle/>
          <a:p>
            <a:r>
              <a:rPr lang="en-US" dirty="0"/>
              <a:t>If a declaration of a type (such as a member variable or a parameter name) in a particular scope (such as an inner class or a method definition) has the same name as another declaration in the enclosing scope, then the declaration </a:t>
            </a:r>
            <a:r>
              <a:rPr lang="en-US" i="1" dirty="0"/>
              <a:t>shadows</a:t>
            </a:r>
            <a:r>
              <a:rPr lang="en-US" dirty="0"/>
              <a:t> the declaration of the enclosing scope. You cannot refer to a shadowed declaration by its name alone. The following example, </a:t>
            </a:r>
            <a:r>
              <a:rPr lang="en-US" dirty="0">
                <a:hlinkClick r:id="rId2"/>
              </a:rPr>
              <a:t>ShadowTest</a:t>
            </a:r>
            <a:r>
              <a:rPr lang="en-US" dirty="0"/>
              <a:t>, demonstrates this:</a:t>
            </a:r>
          </a:p>
        </p:txBody>
      </p:sp>
    </p:spTree>
    <p:extLst>
      <p:ext uri="{BB962C8B-B14F-4D97-AF65-F5344CB8AC3E}">
        <p14:creationId xmlns:p14="http://schemas.microsoft.com/office/powerpoint/2010/main" val="430491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5546" y="369074"/>
            <a:ext cx="12278497" cy="6894195"/>
          </a:xfrm>
          <a:prstGeom prst="rect">
            <a:avLst/>
          </a:prstGeom>
        </p:spPr>
        <p:txBody>
          <a:bodyPr wrap="square">
            <a:spAutoFit/>
          </a:bodyPr>
          <a:lstStyle/>
          <a:p>
            <a:pPr marL="285750" marR="28575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Monaco" charset="0"/>
                <a:ea typeface="Calibri" charset="0"/>
                <a:cs typeface="Courier New" charset="0"/>
              </a:rPr>
              <a:t>public class ShadowTest {</a:t>
            </a:r>
            <a:endParaRPr lang="en-GB" sz="3200" dirty="0" smtClean="0">
              <a:effectLst/>
              <a:latin typeface="Calibri" charset="0"/>
              <a:ea typeface="Calibri" charset="0"/>
              <a:cs typeface="Times New Roman" charset="0"/>
            </a:endParaRPr>
          </a:p>
          <a:p>
            <a:pPr marL="285750" marR="28575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Monaco" charset="0"/>
                <a:ea typeface="Calibri" charset="0"/>
                <a:cs typeface="Courier New" charset="0"/>
              </a:rPr>
              <a:t> </a:t>
            </a:r>
            <a:endParaRPr lang="en-GB" sz="3200" dirty="0" smtClean="0">
              <a:effectLst/>
              <a:latin typeface="Calibri" charset="0"/>
              <a:ea typeface="Calibri" charset="0"/>
              <a:cs typeface="Times New Roman" charset="0"/>
            </a:endParaRPr>
          </a:p>
          <a:p>
            <a:pPr marL="285750" marR="28575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Monaco" charset="0"/>
                <a:ea typeface="Calibri" charset="0"/>
                <a:cs typeface="Courier New" charset="0"/>
              </a:rPr>
              <a:t>    public </a:t>
            </a:r>
            <a:r>
              <a:rPr lang="en-GB" dirty="0" err="1" smtClean="0">
                <a:effectLst/>
                <a:latin typeface="Monaco" charset="0"/>
                <a:ea typeface="Calibri" charset="0"/>
                <a:cs typeface="Courier New" charset="0"/>
              </a:rPr>
              <a:t>int</a:t>
            </a:r>
            <a:r>
              <a:rPr lang="en-GB" dirty="0" smtClean="0">
                <a:effectLst/>
                <a:latin typeface="Monaco" charset="0"/>
                <a:ea typeface="Calibri" charset="0"/>
                <a:cs typeface="Courier New" charset="0"/>
              </a:rPr>
              <a:t> x = 0;</a:t>
            </a:r>
            <a:endParaRPr lang="en-GB" sz="3200" dirty="0" smtClean="0">
              <a:effectLst/>
              <a:latin typeface="Calibri" charset="0"/>
              <a:ea typeface="Calibri" charset="0"/>
              <a:cs typeface="Times New Roman" charset="0"/>
            </a:endParaRPr>
          </a:p>
          <a:p>
            <a:pPr marL="285750" marR="28575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Monaco" charset="0"/>
                <a:ea typeface="Calibri" charset="0"/>
                <a:cs typeface="Courier New" charset="0"/>
              </a:rPr>
              <a:t> </a:t>
            </a:r>
            <a:endParaRPr lang="en-GB" sz="3200" dirty="0" smtClean="0">
              <a:effectLst/>
              <a:latin typeface="Calibri" charset="0"/>
              <a:ea typeface="Calibri" charset="0"/>
              <a:cs typeface="Times New Roman" charset="0"/>
            </a:endParaRPr>
          </a:p>
          <a:p>
            <a:pPr marL="285750" marR="28575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Monaco" charset="0"/>
                <a:ea typeface="Calibri" charset="0"/>
                <a:cs typeface="Courier New" charset="0"/>
              </a:rPr>
              <a:t>    class FirstLevel {</a:t>
            </a:r>
            <a:endParaRPr lang="en-GB" sz="3200" dirty="0" smtClean="0">
              <a:effectLst/>
              <a:latin typeface="Calibri" charset="0"/>
              <a:ea typeface="Calibri" charset="0"/>
              <a:cs typeface="Times New Roman" charset="0"/>
            </a:endParaRPr>
          </a:p>
          <a:p>
            <a:pPr marL="285750" marR="28575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Monaco" charset="0"/>
                <a:ea typeface="Calibri" charset="0"/>
                <a:cs typeface="Courier New" charset="0"/>
              </a:rPr>
              <a:t> </a:t>
            </a:r>
            <a:endParaRPr lang="en-GB" sz="3200" dirty="0" smtClean="0">
              <a:effectLst/>
              <a:latin typeface="Calibri" charset="0"/>
              <a:ea typeface="Calibri" charset="0"/>
              <a:cs typeface="Times New Roman" charset="0"/>
            </a:endParaRPr>
          </a:p>
          <a:p>
            <a:pPr marL="285750" marR="28575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Monaco" charset="0"/>
                <a:ea typeface="Calibri" charset="0"/>
                <a:cs typeface="Courier New" charset="0"/>
              </a:rPr>
              <a:t>        public </a:t>
            </a:r>
            <a:r>
              <a:rPr lang="en-GB" dirty="0" err="1" smtClean="0">
                <a:effectLst/>
                <a:latin typeface="Monaco" charset="0"/>
                <a:ea typeface="Calibri" charset="0"/>
                <a:cs typeface="Courier New" charset="0"/>
              </a:rPr>
              <a:t>int</a:t>
            </a:r>
            <a:r>
              <a:rPr lang="en-GB" dirty="0" smtClean="0">
                <a:effectLst/>
                <a:latin typeface="Monaco" charset="0"/>
                <a:ea typeface="Calibri" charset="0"/>
                <a:cs typeface="Courier New" charset="0"/>
              </a:rPr>
              <a:t> x = 1;</a:t>
            </a:r>
            <a:endParaRPr lang="en-GB" sz="3200" dirty="0" smtClean="0">
              <a:effectLst/>
              <a:latin typeface="Calibri" charset="0"/>
              <a:ea typeface="Calibri" charset="0"/>
              <a:cs typeface="Times New Roman" charset="0"/>
            </a:endParaRPr>
          </a:p>
          <a:p>
            <a:pPr marL="285750" marR="28575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Monaco" charset="0"/>
                <a:ea typeface="Calibri" charset="0"/>
                <a:cs typeface="Courier New" charset="0"/>
              </a:rPr>
              <a:t> </a:t>
            </a:r>
            <a:endParaRPr lang="en-GB" sz="3200" dirty="0" smtClean="0">
              <a:effectLst/>
              <a:latin typeface="Calibri" charset="0"/>
              <a:ea typeface="Calibri" charset="0"/>
              <a:cs typeface="Times New Roman" charset="0"/>
            </a:endParaRPr>
          </a:p>
          <a:p>
            <a:pPr marL="285750" marR="28575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Monaco" charset="0"/>
                <a:ea typeface="Calibri" charset="0"/>
                <a:cs typeface="Courier New" charset="0"/>
              </a:rPr>
              <a:t>        void methodInFirstLevel(</a:t>
            </a:r>
            <a:r>
              <a:rPr lang="en-GB" dirty="0" err="1" smtClean="0">
                <a:effectLst/>
                <a:latin typeface="Monaco" charset="0"/>
                <a:ea typeface="Calibri" charset="0"/>
                <a:cs typeface="Courier New" charset="0"/>
              </a:rPr>
              <a:t>int</a:t>
            </a:r>
            <a:r>
              <a:rPr lang="en-GB" dirty="0" smtClean="0">
                <a:effectLst/>
                <a:latin typeface="Monaco" charset="0"/>
                <a:ea typeface="Calibri" charset="0"/>
                <a:cs typeface="Courier New" charset="0"/>
              </a:rPr>
              <a:t> x) {</a:t>
            </a:r>
            <a:endParaRPr lang="en-GB" sz="3200" dirty="0" smtClean="0">
              <a:effectLst/>
              <a:latin typeface="Calibri" charset="0"/>
              <a:ea typeface="Calibri" charset="0"/>
              <a:cs typeface="Times New Roman" charset="0"/>
            </a:endParaRPr>
          </a:p>
          <a:p>
            <a:pPr marL="285750" marR="28575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Monaco" charset="0"/>
                <a:ea typeface="Calibri" charset="0"/>
                <a:cs typeface="Courier New" charset="0"/>
              </a:rPr>
              <a:t>            System.out.println("x = " + x);</a:t>
            </a:r>
            <a:endParaRPr lang="en-GB" sz="3200" dirty="0" smtClean="0">
              <a:effectLst/>
              <a:latin typeface="Calibri" charset="0"/>
              <a:ea typeface="Calibri" charset="0"/>
              <a:cs typeface="Times New Roman" charset="0"/>
            </a:endParaRPr>
          </a:p>
          <a:p>
            <a:pPr marL="285750" marR="28575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Monaco" charset="0"/>
                <a:ea typeface="Calibri" charset="0"/>
                <a:cs typeface="Courier New" charset="0"/>
              </a:rPr>
              <a:t>            System.out.println("this.x = " + this.x);</a:t>
            </a:r>
            <a:endParaRPr lang="en-GB" sz="3200" dirty="0" smtClean="0">
              <a:effectLst/>
              <a:latin typeface="Calibri" charset="0"/>
              <a:ea typeface="Calibri" charset="0"/>
              <a:cs typeface="Times New Roman" charset="0"/>
            </a:endParaRPr>
          </a:p>
          <a:p>
            <a:pPr marL="285750" marR="28575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Monaco" charset="0"/>
                <a:ea typeface="Calibri" charset="0"/>
                <a:cs typeface="Courier New" charset="0"/>
              </a:rPr>
              <a:t>            System.out.println("ShadowTest.this.x = " + ShadowTest.this.x);</a:t>
            </a:r>
            <a:endParaRPr lang="en-GB" sz="3200" dirty="0" smtClean="0">
              <a:effectLst/>
              <a:latin typeface="Calibri" charset="0"/>
              <a:ea typeface="Calibri" charset="0"/>
              <a:cs typeface="Times New Roman" charset="0"/>
            </a:endParaRPr>
          </a:p>
          <a:p>
            <a:pPr marL="285750" marR="28575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Monaco" charset="0"/>
                <a:ea typeface="Calibri" charset="0"/>
                <a:cs typeface="Courier New" charset="0"/>
              </a:rPr>
              <a:t>        }</a:t>
            </a:r>
            <a:endParaRPr lang="en-GB" sz="3200" dirty="0" smtClean="0">
              <a:effectLst/>
              <a:latin typeface="Calibri" charset="0"/>
              <a:ea typeface="Calibri" charset="0"/>
              <a:cs typeface="Times New Roman" charset="0"/>
            </a:endParaRPr>
          </a:p>
          <a:p>
            <a:pPr marL="285750" marR="28575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Monaco" charset="0"/>
                <a:ea typeface="Calibri" charset="0"/>
                <a:cs typeface="Courier New" charset="0"/>
              </a:rPr>
              <a:t>    }</a:t>
            </a:r>
            <a:endParaRPr lang="en-GB" sz="3200" dirty="0" smtClean="0">
              <a:effectLst/>
              <a:latin typeface="Calibri" charset="0"/>
              <a:ea typeface="Calibri" charset="0"/>
              <a:cs typeface="Times New Roman" charset="0"/>
            </a:endParaRPr>
          </a:p>
          <a:p>
            <a:pPr marL="285750" marR="28575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Monaco" charset="0"/>
                <a:ea typeface="Calibri" charset="0"/>
                <a:cs typeface="Courier New" charset="0"/>
              </a:rPr>
              <a:t> </a:t>
            </a:r>
            <a:endParaRPr lang="en-GB" sz="3200" dirty="0" smtClean="0">
              <a:effectLst/>
              <a:latin typeface="Calibri" charset="0"/>
              <a:ea typeface="Calibri" charset="0"/>
              <a:cs typeface="Times New Roman" charset="0"/>
            </a:endParaRPr>
          </a:p>
          <a:p>
            <a:pPr marL="285750" marR="28575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Monaco" charset="0"/>
                <a:ea typeface="Calibri" charset="0"/>
                <a:cs typeface="Courier New" charset="0"/>
              </a:rPr>
              <a:t>    public static void main(String... </a:t>
            </a:r>
            <a:r>
              <a:rPr lang="en-GB" dirty="0" err="1" smtClean="0">
                <a:effectLst/>
                <a:latin typeface="Monaco" charset="0"/>
                <a:ea typeface="Calibri" charset="0"/>
                <a:cs typeface="Courier New" charset="0"/>
              </a:rPr>
              <a:t>args</a:t>
            </a:r>
            <a:r>
              <a:rPr lang="en-GB" dirty="0" smtClean="0">
                <a:effectLst/>
                <a:latin typeface="Monaco" charset="0"/>
                <a:ea typeface="Calibri" charset="0"/>
                <a:cs typeface="Courier New" charset="0"/>
              </a:rPr>
              <a:t>) {</a:t>
            </a:r>
            <a:endParaRPr lang="en-GB" sz="3200" dirty="0" smtClean="0">
              <a:effectLst/>
              <a:latin typeface="Calibri" charset="0"/>
              <a:ea typeface="Calibri" charset="0"/>
              <a:cs typeface="Times New Roman" charset="0"/>
            </a:endParaRPr>
          </a:p>
          <a:p>
            <a:pPr marL="285750" marR="28575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Monaco" charset="0"/>
                <a:ea typeface="Calibri" charset="0"/>
                <a:cs typeface="Courier New" charset="0"/>
              </a:rPr>
              <a:t>        ShadowTest </a:t>
            </a:r>
            <a:r>
              <a:rPr lang="en-GB" dirty="0" err="1" smtClean="0">
                <a:effectLst/>
                <a:latin typeface="Monaco" charset="0"/>
                <a:ea typeface="Calibri" charset="0"/>
                <a:cs typeface="Courier New" charset="0"/>
              </a:rPr>
              <a:t>st</a:t>
            </a:r>
            <a:r>
              <a:rPr lang="en-GB" dirty="0" smtClean="0">
                <a:effectLst/>
                <a:latin typeface="Monaco" charset="0"/>
                <a:ea typeface="Calibri" charset="0"/>
                <a:cs typeface="Courier New" charset="0"/>
              </a:rPr>
              <a:t> = new ShadowTest();</a:t>
            </a:r>
            <a:endParaRPr lang="en-GB" sz="3200" dirty="0" smtClean="0">
              <a:effectLst/>
              <a:latin typeface="Calibri" charset="0"/>
              <a:ea typeface="Calibri" charset="0"/>
              <a:cs typeface="Times New Roman" charset="0"/>
            </a:endParaRPr>
          </a:p>
          <a:p>
            <a:pPr marL="285750" marR="28575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Monaco" charset="0"/>
                <a:ea typeface="Calibri" charset="0"/>
                <a:cs typeface="Courier New" charset="0"/>
              </a:rPr>
              <a:t>        ShadowTest.FirstLevel </a:t>
            </a:r>
            <a:r>
              <a:rPr lang="en-GB" dirty="0" err="1" smtClean="0">
                <a:effectLst/>
                <a:latin typeface="Monaco" charset="0"/>
                <a:ea typeface="Calibri" charset="0"/>
                <a:cs typeface="Courier New" charset="0"/>
              </a:rPr>
              <a:t>fl</a:t>
            </a:r>
            <a:r>
              <a:rPr lang="en-GB" dirty="0" smtClean="0">
                <a:effectLst/>
                <a:latin typeface="Monaco" charset="0"/>
                <a:ea typeface="Calibri" charset="0"/>
                <a:cs typeface="Courier New" charset="0"/>
              </a:rPr>
              <a:t> = st.new FirstLevel();</a:t>
            </a:r>
            <a:endParaRPr lang="en-GB" sz="3200" dirty="0" smtClean="0">
              <a:effectLst/>
              <a:latin typeface="Calibri" charset="0"/>
              <a:ea typeface="Calibri" charset="0"/>
              <a:cs typeface="Times New Roman" charset="0"/>
            </a:endParaRPr>
          </a:p>
          <a:p>
            <a:pPr marL="285750" marR="28575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Monaco" charset="0"/>
                <a:ea typeface="Calibri" charset="0"/>
                <a:cs typeface="Courier New" charset="0"/>
              </a:rPr>
              <a:t>        fl.methodInFirstLevel(23);</a:t>
            </a:r>
            <a:endParaRPr lang="en-GB" sz="3200" dirty="0" smtClean="0">
              <a:effectLst/>
              <a:latin typeface="Calibri" charset="0"/>
              <a:ea typeface="Calibri" charset="0"/>
              <a:cs typeface="Times New Roman" charset="0"/>
            </a:endParaRPr>
          </a:p>
          <a:p>
            <a:pPr marL="285750" marR="28575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Monaco" charset="0"/>
                <a:ea typeface="Calibri" charset="0"/>
                <a:cs typeface="Courier New" charset="0"/>
              </a:rPr>
              <a:t>    }</a:t>
            </a:r>
            <a:endParaRPr lang="en-GB" sz="3200" dirty="0" smtClean="0">
              <a:effectLst/>
              <a:latin typeface="Calibri" charset="0"/>
              <a:ea typeface="Calibri" charset="0"/>
              <a:cs typeface="Times New Roman" charset="0"/>
            </a:endParaRPr>
          </a:p>
          <a:p>
            <a:pPr marL="285750" marR="28575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Monaco" charset="0"/>
                <a:ea typeface="Calibri" charset="0"/>
                <a:cs typeface="Courier New" charset="0"/>
              </a:rPr>
              <a:t>}</a:t>
            </a:r>
            <a:endParaRPr lang="en-GB" sz="3200" dirty="0" smtClean="0">
              <a:effectLst/>
              <a:latin typeface="Calibri" charset="0"/>
              <a:ea typeface="Calibri" charset="0"/>
              <a:cs typeface="Times New Roman" charset="0"/>
            </a:endParaRPr>
          </a:p>
          <a:p>
            <a:pPr>
              <a:spcAft>
                <a:spcPts val="0"/>
              </a:spcAft>
            </a:pPr>
            <a:r>
              <a:rPr lang="en-GB" sz="3200" dirty="0" smtClean="0">
                <a:effectLst/>
                <a:latin typeface="Times New Roman" charset="0"/>
                <a:ea typeface="Times New Roman" charset="0"/>
                <a:cs typeface="Times New Roman" charset="0"/>
              </a:rPr>
              <a:t> </a:t>
            </a:r>
            <a:endParaRPr lang="en-GB" sz="3200" dirty="0" smtClean="0">
              <a:effectLst/>
              <a:latin typeface="Calibri" charset="0"/>
              <a:ea typeface="Calibri" charset="0"/>
              <a:cs typeface="Times New Roman" charset="0"/>
            </a:endParaRPr>
          </a:p>
          <a:p>
            <a:pPr>
              <a:spcAft>
                <a:spcPts val="0"/>
              </a:spcAft>
            </a:pPr>
            <a:r>
              <a:rPr lang="en-GB" sz="3200" dirty="0" smtClean="0">
                <a:effectLst/>
                <a:latin typeface="Calibri" charset="0"/>
                <a:ea typeface="Calibri" charset="0"/>
                <a:cs typeface="Times New Roman" charset="0"/>
              </a:rPr>
              <a:t> </a:t>
            </a:r>
            <a:endParaRPr lang="en-GB" sz="3200" dirty="0">
              <a:effectLst/>
              <a:latin typeface="Calibri" charset="0"/>
              <a:ea typeface="Calibri" charset="0"/>
              <a:cs typeface="Times New Roman" charset="0"/>
            </a:endParaRPr>
          </a:p>
        </p:txBody>
      </p:sp>
    </p:spTree>
    <p:extLst>
      <p:ext uri="{BB962C8B-B14F-4D97-AF65-F5344CB8AC3E}">
        <p14:creationId xmlns:p14="http://schemas.microsoft.com/office/powerpoint/2010/main" val="400082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0520" y="622706"/>
            <a:ext cx="8155458" cy="748894"/>
          </a:xfrm>
        </p:spPr>
        <p:txBody>
          <a:bodyPr>
            <a:normAutofit/>
          </a:bodyPr>
          <a:lstStyle/>
          <a:p>
            <a:r>
              <a:rPr lang="en-US" b="1"/>
              <a:t>Local and Anonymous Classes</a:t>
            </a:r>
          </a:p>
        </p:txBody>
      </p:sp>
      <p:sp>
        <p:nvSpPr>
          <p:cNvPr id="3" name="Content Placeholder 2"/>
          <p:cNvSpPr>
            <a:spLocks noGrp="1"/>
          </p:cNvSpPr>
          <p:nvPr>
            <p:ph idx="1"/>
          </p:nvPr>
        </p:nvSpPr>
        <p:spPr>
          <a:xfrm>
            <a:off x="988541" y="1816443"/>
            <a:ext cx="10392032" cy="4794422"/>
          </a:xfrm>
        </p:spPr>
        <p:txBody>
          <a:bodyPr/>
          <a:lstStyle/>
          <a:p>
            <a:r>
              <a:rPr lang="en-US" dirty="0"/>
              <a:t>There are two additional types of inner classes</a:t>
            </a:r>
            <a:r>
              <a:rPr lang="en-US" dirty="0" smtClean="0"/>
              <a:t>.</a:t>
            </a:r>
          </a:p>
          <a:p>
            <a:r>
              <a:rPr lang="en-US" dirty="0"/>
              <a:t>You can declare an inner class within the body of a method. These classes are known as </a:t>
            </a:r>
            <a:r>
              <a:rPr lang="en-US" dirty="0">
                <a:hlinkClick r:id="rId2"/>
              </a:rPr>
              <a:t>local classes</a:t>
            </a:r>
            <a:r>
              <a:rPr lang="en-US" dirty="0" smtClean="0"/>
              <a:t>.</a:t>
            </a:r>
          </a:p>
          <a:p>
            <a:r>
              <a:rPr lang="en-US" dirty="0"/>
              <a:t>You can also declare an inner class within the body of a method without naming the class. These classes are known as </a:t>
            </a:r>
            <a:r>
              <a:rPr lang="en-US" dirty="0">
                <a:hlinkClick r:id="rId3"/>
              </a:rPr>
              <a:t>anonymous classes</a:t>
            </a:r>
            <a:r>
              <a:rPr lang="en-US" dirty="0"/>
              <a:t>.</a:t>
            </a:r>
          </a:p>
        </p:txBody>
      </p:sp>
    </p:spTree>
    <p:extLst>
      <p:ext uri="{BB962C8B-B14F-4D97-AF65-F5344CB8AC3E}">
        <p14:creationId xmlns:p14="http://schemas.microsoft.com/office/powerpoint/2010/main" val="1388712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Local Classes</a:t>
            </a:r>
            <a:br>
              <a:rPr lang="en-US" b="1" dirty="0"/>
            </a:br>
            <a:endParaRPr lang="en-US" dirty="0"/>
          </a:p>
        </p:txBody>
      </p:sp>
      <p:sp>
        <p:nvSpPr>
          <p:cNvPr id="3" name="Content Placeholder 2"/>
          <p:cNvSpPr>
            <a:spLocks noGrp="1"/>
          </p:cNvSpPr>
          <p:nvPr>
            <p:ph idx="1"/>
          </p:nvPr>
        </p:nvSpPr>
        <p:spPr>
          <a:xfrm>
            <a:off x="778476" y="1680519"/>
            <a:ext cx="10663881" cy="5029199"/>
          </a:xfrm>
        </p:spPr>
        <p:txBody>
          <a:bodyPr/>
          <a:lstStyle/>
          <a:p>
            <a:r>
              <a:rPr lang="en-US" dirty="0"/>
              <a:t>Local classes are classes that are defined in a </a:t>
            </a:r>
            <a:r>
              <a:rPr lang="en-US" i="1" dirty="0"/>
              <a:t>block</a:t>
            </a:r>
            <a:r>
              <a:rPr lang="en-US" dirty="0"/>
              <a:t>, which is a group of zero or more statements between balanced braces. You typically find local classes defined in the body of a method</a:t>
            </a:r>
            <a:r>
              <a:rPr lang="en-US" dirty="0" smtClean="0"/>
              <a:t>. See Example of Phone Number Validate.</a:t>
            </a:r>
          </a:p>
          <a:p>
            <a:r>
              <a:rPr lang="en-US" dirty="0">
                <a:solidFill>
                  <a:schemeClr val="tx2">
                    <a:lumMod val="50000"/>
                  </a:schemeClr>
                </a:solidFill>
              </a:rPr>
              <a:t>You cannot declare an interface inside a block</a:t>
            </a:r>
            <a:r>
              <a:rPr lang="en-US" dirty="0"/>
              <a:t>; interfaces are inherently static. For example, the following code excerpt does not compile because the interface </a:t>
            </a:r>
            <a:r>
              <a:rPr lang="en-US" dirty="0" err="1"/>
              <a:t>HelloThere</a:t>
            </a:r>
            <a:r>
              <a:rPr lang="en-US" dirty="0"/>
              <a:t> is defined inside the body of </a:t>
            </a:r>
            <a:r>
              <a:rPr lang="en-US" dirty="0" smtClean="0"/>
              <a:t>the </a:t>
            </a:r>
            <a:r>
              <a:rPr lang="en-US" dirty="0"/>
              <a:t>method </a:t>
            </a:r>
            <a:r>
              <a:rPr lang="en-US" dirty="0" err="1" smtClean="0"/>
              <a:t>greetInEnglish</a:t>
            </a:r>
            <a:r>
              <a:rPr lang="en-US" dirty="0" smtClean="0"/>
              <a:t>.</a:t>
            </a:r>
          </a:p>
          <a:p>
            <a:r>
              <a:rPr lang="en-US" dirty="0">
                <a:solidFill>
                  <a:schemeClr val="tx2">
                    <a:lumMod val="50000"/>
                  </a:schemeClr>
                </a:solidFill>
              </a:rPr>
              <a:t>You cannot declare static initializers or member interfaces in a local class. </a:t>
            </a:r>
          </a:p>
        </p:txBody>
      </p:sp>
    </p:spTree>
    <p:extLst>
      <p:ext uri="{BB962C8B-B14F-4D97-AF65-F5344CB8AC3E}">
        <p14:creationId xmlns:p14="http://schemas.microsoft.com/office/powerpoint/2010/main" val="737768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Anonymous Classes</a:t>
            </a:r>
            <a:br>
              <a:rPr lang="en-US" b="1" dirty="0"/>
            </a:br>
            <a:endParaRPr lang="en-US" dirty="0"/>
          </a:p>
        </p:txBody>
      </p:sp>
      <p:sp>
        <p:nvSpPr>
          <p:cNvPr id="3" name="Content Placeholder 2"/>
          <p:cNvSpPr>
            <a:spLocks noGrp="1"/>
          </p:cNvSpPr>
          <p:nvPr>
            <p:ph idx="1"/>
          </p:nvPr>
        </p:nvSpPr>
        <p:spPr>
          <a:xfrm>
            <a:off x="914400" y="2052115"/>
            <a:ext cx="10651524" cy="4669961"/>
          </a:xfrm>
        </p:spPr>
        <p:txBody>
          <a:bodyPr/>
          <a:lstStyle/>
          <a:p>
            <a:r>
              <a:rPr lang="en-US" dirty="0"/>
              <a:t>Anonymous classes enable you to make your code more concise. They enable you to declare and instantiate a class at the same time. </a:t>
            </a:r>
            <a:r>
              <a:rPr lang="en-US" dirty="0">
                <a:solidFill>
                  <a:schemeClr val="tx2">
                    <a:lumMod val="50000"/>
                  </a:schemeClr>
                </a:solidFill>
              </a:rPr>
              <a:t>They are like local classes except that they do not have a name</a:t>
            </a:r>
            <a:r>
              <a:rPr lang="en-US" dirty="0"/>
              <a:t>. </a:t>
            </a:r>
            <a:r>
              <a:rPr lang="en-US" dirty="0">
                <a:solidFill>
                  <a:schemeClr val="tx2">
                    <a:lumMod val="50000"/>
                  </a:schemeClr>
                </a:solidFill>
              </a:rPr>
              <a:t>Use them if you need to use a local class only once</a:t>
            </a:r>
            <a:r>
              <a:rPr lang="en-US" dirty="0" smtClean="0"/>
              <a:t>.</a:t>
            </a:r>
          </a:p>
          <a:p>
            <a:r>
              <a:rPr lang="en-US" dirty="0"/>
              <a:t>While </a:t>
            </a:r>
            <a:r>
              <a:rPr lang="en-US" dirty="0">
                <a:solidFill>
                  <a:schemeClr val="tx2">
                    <a:lumMod val="50000"/>
                  </a:schemeClr>
                </a:solidFill>
              </a:rPr>
              <a:t>local classes are class declarations</a:t>
            </a:r>
            <a:r>
              <a:rPr lang="en-US" dirty="0"/>
              <a:t>, </a:t>
            </a:r>
            <a:r>
              <a:rPr lang="en-US" dirty="0">
                <a:solidFill>
                  <a:srgbClr val="FFC000"/>
                </a:solidFill>
              </a:rPr>
              <a:t>anonymous classes are expressions</a:t>
            </a:r>
            <a:r>
              <a:rPr lang="en-US" dirty="0"/>
              <a:t>, which means that you define the class in another expression. The following example, </a:t>
            </a:r>
            <a:r>
              <a:rPr lang="en-US" dirty="0">
                <a:hlinkClick r:id="rId2"/>
              </a:rPr>
              <a:t>HelloWorldAnonymousClasses</a:t>
            </a:r>
            <a:r>
              <a:rPr lang="en-US" dirty="0"/>
              <a:t>, uses anonymous classes in the initialization statements of the local variables </a:t>
            </a:r>
            <a:r>
              <a:rPr lang="en-US" dirty="0" err="1"/>
              <a:t>frenchGreeting</a:t>
            </a:r>
            <a:r>
              <a:rPr lang="en-US" dirty="0"/>
              <a:t> and </a:t>
            </a:r>
            <a:r>
              <a:rPr lang="en-US" dirty="0" err="1"/>
              <a:t>spanishGreeting</a:t>
            </a:r>
            <a:r>
              <a:rPr lang="en-US" dirty="0"/>
              <a:t>, but uses a local class for the initialization of the variable </a:t>
            </a:r>
            <a:r>
              <a:rPr lang="en-US" dirty="0" err="1" smtClean="0"/>
              <a:t>englishGreeting</a:t>
            </a:r>
            <a:r>
              <a:rPr lang="en-US" dirty="0" smtClean="0"/>
              <a:t>.</a:t>
            </a:r>
            <a:endParaRPr lang="en-US" dirty="0"/>
          </a:p>
        </p:txBody>
      </p:sp>
    </p:spTree>
    <p:extLst>
      <p:ext uri="{BB962C8B-B14F-4D97-AF65-F5344CB8AC3E}">
        <p14:creationId xmlns:p14="http://schemas.microsoft.com/office/powerpoint/2010/main" val="335229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of Anonymous Classes</a:t>
            </a:r>
            <a:br>
              <a:rPr lang="en-US" b="1" dirty="0"/>
            </a:br>
            <a:endParaRPr lang="en-US" dirty="0"/>
          </a:p>
        </p:txBody>
      </p:sp>
      <p:sp>
        <p:nvSpPr>
          <p:cNvPr id="3" name="Content Placeholder 2"/>
          <p:cNvSpPr>
            <a:spLocks noGrp="1"/>
          </p:cNvSpPr>
          <p:nvPr>
            <p:ph idx="1"/>
          </p:nvPr>
        </p:nvSpPr>
        <p:spPr>
          <a:xfrm>
            <a:off x="1075038" y="2052116"/>
            <a:ext cx="10157254" cy="4595819"/>
          </a:xfrm>
        </p:spPr>
        <p:txBody>
          <a:bodyPr>
            <a:normAutofit fontScale="92500" lnSpcReduction="10000"/>
          </a:bodyPr>
          <a:lstStyle/>
          <a:p>
            <a:r>
              <a:rPr lang="en-US" dirty="0"/>
              <a:t>As mentioned previously, an anonymous class is an expression. The syntax of an anonymous class expression is like the invocation of a constructor, except that there is a class definition contained in a block of code</a:t>
            </a:r>
            <a:r>
              <a:rPr lang="en-US" dirty="0" smtClean="0"/>
              <a:t>.</a:t>
            </a:r>
          </a:p>
          <a:p>
            <a:r>
              <a:rPr lang="en-US" dirty="0"/>
              <a:t>The anonymous class expression consists of the following</a:t>
            </a:r>
            <a:r>
              <a:rPr lang="en-US" dirty="0" smtClean="0"/>
              <a:t>:</a:t>
            </a:r>
          </a:p>
          <a:p>
            <a:pPr lvl="1"/>
            <a:r>
              <a:rPr lang="en-US" dirty="0"/>
              <a:t>The new operator</a:t>
            </a:r>
          </a:p>
          <a:p>
            <a:pPr lvl="1"/>
            <a:r>
              <a:rPr lang="en-US" dirty="0"/>
              <a:t>The name of an interface to implement or a class to extend. In this example, the anonymous class is implementing the interface HelloWorld.</a:t>
            </a:r>
          </a:p>
          <a:p>
            <a:pPr lvl="1"/>
            <a:r>
              <a:rPr lang="en-US" dirty="0"/>
              <a:t>Parentheses that contain the arguments to a constructor, just like a normal class instance creation expression. </a:t>
            </a:r>
            <a:r>
              <a:rPr lang="en-US" b="1" dirty="0"/>
              <a:t>Note</a:t>
            </a:r>
            <a:r>
              <a:rPr lang="en-US" dirty="0"/>
              <a:t>: When you implement an interface, there is no constructor, so you use an empty pair of parentheses, as in this example.</a:t>
            </a:r>
          </a:p>
          <a:p>
            <a:pPr lvl="1"/>
            <a:r>
              <a:rPr lang="en-US" dirty="0"/>
              <a:t>A body, which is a class declaration body. More specifically, in the body, method declarations are allowed but statements are not.</a:t>
            </a:r>
          </a:p>
          <a:p>
            <a:endParaRPr lang="en-US" dirty="0"/>
          </a:p>
        </p:txBody>
      </p:sp>
    </p:spTree>
    <p:extLst>
      <p:ext uri="{BB962C8B-B14F-4D97-AF65-F5344CB8AC3E}">
        <p14:creationId xmlns:p14="http://schemas.microsoft.com/office/powerpoint/2010/main" val="1038750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5342" y="428263"/>
            <a:ext cx="10150997" cy="6308203"/>
          </a:xfrm>
        </p:spPr>
        <p:txBody>
          <a:bodyPr>
            <a:normAutofit fontScale="92500" lnSpcReduction="10000"/>
          </a:bodyPr>
          <a:lstStyle/>
          <a:p>
            <a:r>
              <a:rPr lang="en-US" b="1" dirty="0"/>
              <a:t>When to Use Nested Classes, Local Classes, Anonymous Classes, and Lambda Expressions</a:t>
            </a:r>
          </a:p>
          <a:p>
            <a:r>
              <a:rPr lang="en-US" dirty="0">
                <a:solidFill>
                  <a:srgbClr val="00B0F0"/>
                </a:solidFill>
              </a:rPr>
              <a:t>N</a:t>
            </a:r>
            <a:r>
              <a:rPr lang="en-US" dirty="0" smtClean="0">
                <a:solidFill>
                  <a:srgbClr val="00B0F0"/>
                </a:solidFill>
              </a:rPr>
              <a:t>ested </a:t>
            </a:r>
            <a:r>
              <a:rPr lang="en-US" dirty="0">
                <a:solidFill>
                  <a:srgbClr val="00B0F0"/>
                </a:solidFill>
              </a:rPr>
              <a:t>classes enable you to logically group classes that are only used in one place</a:t>
            </a:r>
            <a:r>
              <a:rPr lang="en-US" dirty="0"/>
              <a:t>, </a:t>
            </a:r>
            <a:r>
              <a:rPr lang="en-US" dirty="0">
                <a:solidFill>
                  <a:srgbClr val="00B0F0"/>
                </a:solidFill>
              </a:rPr>
              <a:t>increase the use of encapsulation, and create more readable and maintainable code. </a:t>
            </a:r>
            <a:endParaRPr lang="en-US" dirty="0" smtClean="0">
              <a:solidFill>
                <a:srgbClr val="00B0F0"/>
              </a:solidFill>
            </a:endParaRPr>
          </a:p>
          <a:p>
            <a:r>
              <a:rPr lang="en-US" dirty="0" smtClean="0">
                <a:hlinkClick r:id="rId2"/>
              </a:rPr>
              <a:t>Local </a:t>
            </a:r>
            <a:r>
              <a:rPr lang="en-US" dirty="0">
                <a:hlinkClick r:id="rId2"/>
              </a:rPr>
              <a:t>class</a:t>
            </a:r>
            <a:r>
              <a:rPr lang="en-US" dirty="0"/>
              <a:t>: Use it if you need to create more than one instance of a class, access its constructor, or introduce a new, named type (because, for example, you need to invoke additional methods later).</a:t>
            </a:r>
          </a:p>
          <a:p>
            <a:r>
              <a:rPr lang="en-US" dirty="0">
                <a:hlinkClick r:id="rId3"/>
              </a:rPr>
              <a:t>Anonymous class</a:t>
            </a:r>
            <a:r>
              <a:rPr lang="en-US" dirty="0"/>
              <a:t>: Use it if you need to declare fields or additional methods.</a:t>
            </a:r>
          </a:p>
          <a:p>
            <a:r>
              <a:rPr lang="en-US" dirty="0" smtClean="0">
                <a:hlinkClick r:id="rId4"/>
              </a:rPr>
              <a:t>Nested </a:t>
            </a:r>
            <a:r>
              <a:rPr lang="en-US" dirty="0">
                <a:hlinkClick r:id="rId4"/>
              </a:rPr>
              <a:t>class</a:t>
            </a:r>
            <a:r>
              <a:rPr lang="en-US" dirty="0"/>
              <a:t>: Use it if your requirements are similar to those of a local class, you want to make the type more widely available, and you don't require access to local variables or method parameters.</a:t>
            </a:r>
          </a:p>
          <a:p>
            <a:pPr lvl="1"/>
            <a:r>
              <a:rPr lang="en-US" dirty="0"/>
              <a:t>Use a non-static nested class (or inner class) if you require access to an enclosing instance's non-public fields and methods. Use a static nested class if you don't require this access.</a:t>
            </a:r>
          </a:p>
          <a:p>
            <a:r>
              <a:rPr lang="en-US" dirty="0"/>
              <a:t/>
            </a:r>
            <a:br>
              <a:rPr lang="en-US" dirty="0"/>
            </a:br>
            <a:endParaRPr lang="en-US" dirty="0"/>
          </a:p>
        </p:txBody>
      </p:sp>
    </p:spTree>
    <p:extLst>
      <p:ext uri="{BB962C8B-B14F-4D97-AF65-F5344CB8AC3E}">
        <p14:creationId xmlns:p14="http://schemas.microsoft.com/office/powerpoint/2010/main" val="1470057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&amp; Exercises </a:t>
            </a:r>
            <a:endParaRPr lang="en-US" dirty="0"/>
          </a:p>
        </p:txBody>
      </p:sp>
      <p:sp>
        <p:nvSpPr>
          <p:cNvPr id="4" name="Rectangle 3"/>
          <p:cNvSpPr/>
          <p:nvPr/>
        </p:nvSpPr>
        <p:spPr>
          <a:xfrm>
            <a:off x="1774785" y="3621488"/>
            <a:ext cx="6096000" cy="2739211"/>
          </a:xfrm>
          <a:prstGeom prst="rect">
            <a:avLst/>
          </a:prstGeom>
        </p:spPr>
        <p:txBody>
          <a:bodyPr>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public class Problem {</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String s;</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static class Inner {</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void </a:t>
            </a:r>
            <a:r>
              <a:rPr lang="en-GB" dirty="0" err="1">
                <a:latin typeface="Courier New" charset="0"/>
                <a:ea typeface="Calibri" charset="0"/>
                <a:cs typeface="Times New Roman" charset="0"/>
              </a:rPr>
              <a:t>testMethod</a:t>
            </a:r>
            <a:r>
              <a:rPr lang="en-GB" dirty="0">
                <a:latin typeface="Courier New" charset="0"/>
                <a:ea typeface="Calibri" charset="0"/>
                <a:cs typeface="Times New Roman" charset="0"/>
              </a:rPr>
              <a:t>() {</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s = "Set from Inner";</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	}</a:t>
            </a:r>
            <a:endParaRPr lang="en-GB" sz="2800" dirty="0">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latin typeface="Courier New" charset="0"/>
                <a:ea typeface="Calibri" charset="0"/>
                <a:cs typeface="Times New Roman" charset="0"/>
              </a:rPr>
              <a:t>}</a:t>
            </a:r>
            <a:endParaRPr lang="en-GB" sz="2800" dirty="0">
              <a:latin typeface="Calibri" charset="0"/>
              <a:ea typeface="Calibri" charset="0"/>
              <a:cs typeface="Times New Roman" charset="0"/>
            </a:endParaRPr>
          </a:p>
          <a:p>
            <a:pPr>
              <a:spcAft>
                <a:spcPts val="0"/>
              </a:spcAft>
            </a:pPr>
            <a:r>
              <a:rPr lang="en-GB" sz="2800" dirty="0">
                <a:latin typeface="Calibri" charset="0"/>
                <a:ea typeface="Calibri" charset="0"/>
                <a:cs typeface="Times New Roman" charset="0"/>
              </a:rPr>
              <a:t> </a:t>
            </a:r>
            <a:endParaRPr lang="en-GB" sz="2800" dirty="0">
              <a:effectLst/>
              <a:latin typeface="Calibri" charset="0"/>
              <a:ea typeface="Calibri" charset="0"/>
              <a:cs typeface="Times New Roman" charset="0"/>
            </a:endParaRPr>
          </a:p>
        </p:txBody>
      </p:sp>
      <p:sp>
        <p:nvSpPr>
          <p:cNvPr id="5" name="Rectangle 4"/>
          <p:cNvSpPr/>
          <p:nvPr/>
        </p:nvSpPr>
        <p:spPr>
          <a:xfrm>
            <a:off x="1122745" y="2568720"/>
            <a:ext cx="10336192" cy="369332"/>
          </a:xfrm>
          <a:prstGeom prst="rect">
            <a:avLst/>
          </a:prstGeom>
        </p:spPr>
        <p:txBody>
          <a:bodyPr wrap="square">
            <a:spAutoFit/>
          </a:bodyPr>
          <a:lstStyle/>
          <a:p>
            <a:r>
              <a:rPr lang="en-US" dirty="0">
                <a:latin typeface="Arial" charset="0"/>
              </a:rPr>
              <a:t>The program </a:t>
            </a:r>
            <a:r>
              <a:rPr lang="en-US" dirty="0">
                <a:latin typeface="Arial" charset="0"/>
                <a:hlinkClick r:id="rId2"/>
              </a:rPr>
              <a:t>Problem.java</a:t>
            </a:r>
            <a:r>
              <a:rPr lang="en-US" dirty="0">
                <a:latin typeface="Arial" charset="0"/>
              </a:rPr>
              <a:t> doesn't compile. What do you need to do to make it compile? Why?</a:t>
            </a:r>
            <a:endParaRPr lang="en-US" dirty="0"/>
          </a:p>
        </p:txBody>
      </p:sp>
    </p:spTree>
    <p:extLst>
      <p:ext uri="{BB962C8B-B14F-4D97-AF65-F5344CB8AC3E}">
        <p14:creationId xmlns:p14="http://schemas.microsoft.com/office/powerpoint/2010/main" val="711747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7084" y="148254"/>
            <a:ext cx="7958331" cy="777722"/>
          </a:xfrm>
        </p:spPr>
        <p:txBody>
          <a:bodyPr/>
          <a:lstStyle/>
          <a:p>
            <a:r>
              <a:rPr lang="en-US" dirty="0" smtClean="0"/>
              <a:t>Types of Nested Classes</a:t>
            </a:r>
            <a:endParaRPr lang="en-US" dirty="0"/>
          </a:p>
        </p:txBody>
      </p:sp>
      <p:sp>
        <p:nvSpPr>
          <p:cNvPr id="4" name="Rectangle 3"/>
          <p:cNvSpPr/>
          <p:nvPr/>
        </p:nvSpPr>
        <p:spPr>
          <a:xfrm>
            <a:off x="5742970" y="1268123"/>
            <a:ext cx="2280213" cy="719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Nested Classes</a:t>
            </a:r>
            <a:endParaRPr lang="en-US" dirty="0"/>
          </a:p>
        </p:txBody>
      </p:sp>
      <p:sp>
        <p:nvSpPr>
          <p:cNvPr id="5" name="Rectangle 4"/>
          <p:cNvSpPr/>
          <p:nvPr/>
        </p:nvSpPr>
        <p:spPr>
          <a:xfrm>
            <a:off x="3520631" y="3073769"/>
            <a:ext cx="2222339" cy="729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Inner Classes</a:t>
            </a:r>
            <a:endParaRPr lang="en-US" dirty="0"/>
          </a:p>
        </p:txBody>
      </p:sp>
      <p:sp>
        <p:nvSpPr>
          <p:cNvPr id="6" name="Rectangle 5"/>
          <p:cNvSpPr/>
          <p:nvPr/>
        </p:nvSpPr>
        <p:spPr>
          <a:xfrm>
            <a:off x="8079129" y="3073769"/>
            <a:ext cx="2222339" cy="729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Static classes</a:t>
            </a:r>
            <a:endParaRPr lang="en-US" dirty="0"/>
          </a:p>
        </p:txBody>
      </p:sp>
      <p:sp>
        <p:nvSpPr>
          <p:cNvPr id="7" name="Rectangle 6"/>
          <p:cNvSpPr/>
          <p:nvPr/>
        </p:nvSpPr>
        <p:spPr>
          <a:xfrm>
            <a:off x="3520632" y="4864140"/>
            <a:ext cx="2222339" cy="729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Method Local Inner Classes</a:t>
            </a:r>
            <a:endParaRPr lang="en-US" dirty="0"/>
          </a:p>
        </p:txBody>
      </p:sp>
      <p:sp>
        <p:nvSpPr>
          <p:cNvPr id="8" name="Rectangle 7"/>
          <p:cNvSpPr/>
          <p:nvPr/>
        </p:nvSpPr>
        <p:spPr>
          <a:xfrm>
            <a:off x="1068729" y="4864140"/>
            <a:ext cx="2222339" cy="729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Inner Classes</a:t>
            </a:r>
            <a:endParaRPr lang="en-US" dirty="0"/>
          </a:p>
        </p:txBody>
      </p:sp>
      <p:sp>
        <p:nvSpPr>
          <p:cNvPr id="9" name="Rectangle 8"/>
          <p:cNvSpPr/>
          <p:nvPr/>
        </p:nvSpPr>
        <p:spPr>
          <a:xfrm>
            <a:off x="5972535" y="4864140"/>
            <a:ext cx="2222339" cy="729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Anonymous Inner Classes</a:t>
            </a:r>
            <a:endParaRPr lang="en-US" dirty="0"/>
          </a:p>
        </p:txBody>
      </p:sp>
      <p:cxnSp>
        <p:nvCxnSpPr>
          <p:cNvPr id="11" name="Straight Arrow Connector 10"/>
          <p:cNvCxnSpPr>
            <a:stCxn id="4" idx="2"/>
          </p:cNvCxnSpPr>
          <p:nvPr/>
        </p:nvCxnSpPr>
        <p:spPr>
          <a:xfrm flipH="1">
            <a:off x="5081286" y="1987142"/>
            <a:ext cx="1801791" cy="1086627"/>
          </a:xfrm>
          <a:prstGeom prst="straightConnector1">
            <a:avLst/>
          </a:prstGeom>
          <a:ln>
            <a:solidFill>
              <a:schemeClr val="accent3">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4" idx="2"/>
          </p:cNvCxnSpPr>
          <p:nvPr/>
        </p:nvCxnSpPr>
        <p:spPr>
          <a:xfrm>
            <a:off x="6883077" y="1987142"/>
            <a:ext cx="1890533" cy="1086627"/>
          </a:xfrm>
          <a:prstGeom prst="straightConnector1">
            <a:avLst/>
          </a:prstGeom>
          <a:ln>
            <a:solidFill>
              <a:schemeClr val="accent3">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a:off x="2696901" y="3802974"/>
            <a:ext cx="1244279" cy="1061166"/>
          </a:xfrm>
          <a:prstGeom prst="straightConnector1">
            <a:avLst/>
          </a:prstGeom>
          <a:ln>
            <a:solidFill>
              <a:schemeClr val="accent3">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5393803" y="3802974"/>
            <a:ext cx="995422" cy="1061166"/>
          </a:xfrm>
          <a:prstGeom prst="straightConnector1">
            <a:avLst/>
          </a:prstGeom>
          <a:ln>
            <a:solidFill>
              <a:schemeClr val="accent3">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5" idx="2"/>
            <a:endCxn id="7" idx="0"/>
          </p:cNvCxnSpPr>
          <p:nvPr/>
        </p:nvCxnSpPr>
        <p:spPr>
          <a:xfrm>
            <a:off x="4631801" y="3802974"/>
            <a:ext cx="1" cy="1061166"/>
          </a:xfrm>
          <a:prstGeom prst="straightConnector1">
            <a:avLst/>
          </a:prstGeom>
          <a:ln>
            <a:solidFill>
              <a:schemeClr val="accent3">
                <a:lumMod val="75000"/>
              </a:schemeClr>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75042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8606" y="1037968"/>
            <a:ext cx="10194324" cy="1186249"/>
          </a:xfrm>
        </p:spPr>
        <p:txBody>
          <a:bodyPr>
            <a:normAutofit/>
          </a:bodyPr>
          <a:lstStyle/>
          <a:p>
            <a:r>
              <a:rPr lang="en-US" dirty="0"/>
              <a:t>The Java programming language allows you to define a class within another class. Such a class is called a </a:t>
            </a:r>
            <a:r>
              <a:rPr lang="en-US" i="1" dirty="0"/>
              <a:t>nested </a:t>
            </a:r>
            <a:r>
              <a:rPr lang="en-US" i="1" dirty="0" smtClean="0"/>
              <a:t>class.</a:t>
            </a:r>
          </a:p>
          <a:p>
            <a:endParaRPr lang="en-US" dirty="0"/>
          </a:p>
        </p:txBody>
      </p:sp>
      <p:sp>
        <p:nvSpPr>
          <p:cNvPr id="4" name="Rectangle 3"/>
          <p:cNvSpPr/>
          <p:nvPr/>
        </p:nvSpPr>
        <p:spPr>
          <a:xfrm>
            <a:off x="1651686" y="2009053"/>
            <a:ext cx="6096000" cy="2246769"/>
          </a:xfrm>
          <a:prstGeom prst="rect">
            <a:avLst/>
          </a:prstGeom>
        </p:spPr>
        <p:txBody>
          <a:bodyPr>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class </a:t>
            </a:r>
            <a:r>
              <a:rPr lang="en-GB" dirty="0" err="1" smtClean="0">
                <a:effectLst/>
                <a:latin typeface="Courier New" charset="0"/>
                <a:ea typeface="Calibri" charset="0"/>
                <a:cs typeface="Times New Roman" charset="0"/>
              </a:rPr>
              <a:t>OuterClass</a:t>
            </a: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class </a:t>
            </a:r>
            <a:r>
              <a:rPr lang="en-GB" dirty="0" err="1" smtClean="0">
                <a:effectLst/>
                <a:latin typeface="Courier New" charset="0"/>
                <a:ea typeface="Calibri" charset="0"/>
                <a:cs typeface="Times New Roman" charset="0"/>
              </a:rPr>
              <a:t>NestedClass</a:t>
            </a: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a:t>
            </a:r>
            <a:endParaRPr lang="en-GB" sz="3200" dirty="0" smtClean="0">
              <a:effectLst/>
              <a:latin typeface="Calibri" charset="0"/>
              <a:ea typeface="Calibri" charset="0"/>
              <a:cs typeface="Times New Roman" charset="0"/>
            </a:endParaRPr>
          </a:p>
          <a:p>
            <a:pPr>
              <a:spcAft>
                <a:spcPts val="0"/>
              </a:spcAft>
            </a:pPr>
            <a:r>
              <a:rPr lang="en-GB" sz="3200" dirty="0" smtClean="0">
                <a:effectLst/>
                <a:latin typeface="Calibri" charset="0"/>
                <a:ea typeface="Calibri" charset="0"/>
                <a:cs typeface="Times New Roman" charset="0"/>
              </a:rPr>
              <a:t> </a:t>
            </a:r>
            <a:endParaRPr lang="en-GB" sz="3200" dirty="0">
              <a:effectLst/>
              <a:latin typeface="Calibri" charset="0"/>
              <a:ea typeface="Calibri" charset="0"/>
              <a:cs typeface="Times New Roman" charset="0"/>
            </a:endParaRPr>
          </a:p>
        </p:txBody>
      </p:sp>
      <p:sp>
        <p:nvSpPr>
          <p:cNvPr id="5" name="Content Placeholder 2"/>
          <p:cNvSpPr txBox="1">
            <a:spLocks/>
          </p:cNvSpPr>
          <p:nvPr/>
        </p:nvSpPr>
        <p:spPr>
          <a:xfrm>
            <a:off x="1198606" y="4040658"/>
            <a:ext cx="10194324" cy="2236574"/>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r>
              <a:rPr lang="en-US" dirty="0"/>
              <a:t>Nested classes are divided into two categories: static and non-static. </a:t>
            </a:r>
            <a:endParaRPr lang="en-US" dirty="0" smtClean="0"/>
          </a:p>
          <a:p>
            <a:r>
              <a:rPr lang="en-US" i="1" dirty="0" smtClean="0"/>
              <a:t>Nested </a:t>
            </a:r>
            <a:r>
              <a:rPr lang="en-US" i="1" dirty="0"/>
              <a:t>classes that are declared static are called static nested classes</a:t>
            </a:r>
            <a:r>
              <a:rPr lang="en-US" dirty="0"/>
              <a:t>. </a:t>
            </a:r>
            <a:endParaRPr lang="en-US" dirty="0" smtClean="0"/>
          </a:p>
          <a:p>
            <a:r>
              <a:rPr lang="en-US" i="1" dirty="0" smtClean="0"/>
              <a:t>Non-static </a:t>
            </a:r>
            <a:r>
              <a:rPr lang="en-US" i="1" dirty="0"/>
              <a:t>nested classes are called inner classes</a:t>
            </a:r>
            <a:r>
              <a:rPr lang="en-US" dirty="0"/>
              <a:t>.</a:t>
            </a:r>
          </a:p>
        </p:txBody>
      </p:sp>
    </p:spTree>
    <p:extLst>
      <p:ext uri="{BB962C8B-B14F-4D97-AF65-F5344CB8AC3E}">
        <p14:creationId xmlns:p14="http://schemas.microsoft.com/office/powerpoint/2010/main" val="211476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7525" y="3289659"/>
            <a:ext cx="9087328" cy="2999930"/>
          </a:xfrm>
        </p:spPr>
        <p:txBody>
          <a:bodyPr>
            <a:normAutofit/>
          </a:bodyPr>
          <a:lstStyle/>
          <a:p>
            <a:r>
              <a:rPr lang="en-US" dirty="0"/>
              <a:t>A nested class is a member of its enclosing class. </a:t>
            </a:r>
            <a:r>
              <a:rPr lang="en-US" dirty="0">
                <a:solidFill>
                  <a:schemeClr val="accent1">
                    <a:lumMod val="75000"/>
                  </a:schemeClr>
                </a:solidFill>
              </a:rPr>
              <a:t>Non-static nested classes (inner classes) have access to other members of the enclosing class, even if they are declared private. </a:t>
            </a:r>
            <a:endParaRPr lang="en-US" dirty="0" smtClean="0">
              <a:solidFill>
                <a:schemeClr val="accent1">
                  <a:lumMod val="75000"/>
                </a:schemeClr>
              </a:solidFill>
            </a:endParaRPr>
          </a:p>
          <a:p>
            <a:r>
              <a:rPr lang="en-US" dirty="0" smtClean="0">
                <a:solidFill>
                  <a:schemeClr val="accent1">
                    <a:lumMod val="75000"/>
                  </a:schemeClr>
                </a:solidFill>
              </a:rPr>
              <a:t>Static </a:t>
            </a:r>
            <a:r>
              <a:rPr lang="en-US" dirty="0">
                <a:solidFill>
                  <a:schemeClr val="accent1">
                    <a:lumMod val="75000"/>
                  </a:schemeClr>
                </a:solidFill>
              </a:rPr>
              <a:t>nested classes do not have access to other members of the enclosing class</a:t>
            </a:r>
            <a:r>
              <a:rPr lang="en-US" dirty="0"/>
              <a:t>. </a:t>
            </a:r>
            <a:r>
              <a:rPr lang="en-US" dirty="0">
                <a:solidFill>
                  <a:schemeClr val="tx2">
                    <a:lumMod val="75000"/>
                  </a:schemeClr>
                </a:solidFill>
              </a:rPr>
              <a:t>As a member of the </a:t>
            </a:r>
            <a:r>
              <a:rPr lang="en-US" dirty="0" err="1">
                <a:solidFill>
                  <a:schemeClr val="tx2">
                    <a:lumMod val="75000"/>
                  </a:schemeClr>
                </a:solidFill>
              </a:rPr>
              <a:t>OuterClass</a:t>
            </a:r>
            <a:r>
              <a:rPr lang="en-US" dirty="0">
                <a:solidFill>
                  <a:schemeClr val="tx2">
                    <a:lumMod val="75000"/>
                  </a:schemeClr>
                </a:solidFill>
              </a:rPr>
              <a:t>, a nested class can be declared private, public, protected, or </a:t>
            </a:r>
            <a:r>
              <a:rPr lang="en-US" i="1" dirty="0">
                <a:solidFill>
                  <a:schemeClr val="tx2">
                    <a:lumMod val="75000"/>
                  </a:schemeClr>
                </a:solidFill>
              </a:rPr>
              <a:t>package private</a:t>
            </a:r>
            <a:r>
              <a:rPr lang="en-US" dirty="0"/>
              <a:t>. (Recall that outer classes can only be declared public or </a:t>
            </a:r>
            <a:r>
              <a:rPr lang="en-US" i="1" dirty="0"/>
              <a:t>package private</a:t>
            </a:r>
            <a:r>
              <a:rPr lang="en-US" dirty="0"/>
              <a:t>.)</a:t>
            </a:r>
          </a:p>
        </p:txBody>
      </p:sp>
      <p:sp>
        <p:nvSpPr>
          <p:cNvPr id="4" name="Rectangle 3"/>
          <p:cNvSpPr/>
          <p:nvPr/>
        </p:nvSpPr>
        <p:spPr>
          <a:xfrm>
            <a:off x="2491946" y="704336"/>
            <a:ext cx="9209902" cy="2585323"/>
          </a:xfrm>
          <a:prstGeom prst="rect">
            <a:avLst/>
          </a:prstGeom>
        </p:spPr>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class </a:t>
            </a:r>
            <a:r>
              <a:rPr lang="en-GB" dirty="0" err="1" smtClean="0">
                <a:effectLst/>
                <a:latin typeface="Courier New" charset="0"/>
                <a:ea typeface="Calibri" charset="0"/>
                <a:cs typeface="Times New Roman" charset="0"/>
              </a:rPr>
              <a:t>OuterClass</a:t>
            </a: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static class </a:t>
            </a:r>
            <a:r>
              <a:rPr lang="en-GB" dirty="0" err="1" smtClean="0">
                <a:effectLst/>
                <a:latin typeface="Courier New" charset="0"/>
                <a:ea typeface="Calibri" charset="0"/>
                <a:cs typeface="Times New Roman" charset="0"/>
              </a:rPr>
              <a:t>StaticNestedClass</a:t>
            </a: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class </a:t>
            </a:r>
            <a:r>
              <a:rPr lang="en-GB" dirty="0" err="1" smtClean="0">
                <a:effectLst/>
                <a:latin typeface="Courier New" charset="0"/>
                <a:ea typeface="Calibri" charset="0"/>
                <a:cs typeface="Times New Roman" charset="0"/>
              </a:rPr>
              <a:t>InnerClass</a:t>
            </a: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a:t>
            </a:r>
            <a:endParaRPr lang="en-GB" sz="3200" dirty="0" smtClean="0">
              <a:effectLst/>
              <a:latin typeface="Calibri" charset="0"/>
              <a:ea typeface="Calibri" charset="0"/>
              <a:cs typeface="Times New Roman" charset="0"/>
            </a:endParaRPr>
          </a:p>
        </p:txBody>
      </p:sp>
    </p:spTree>
    <p:extLst>
      <p:ext uri="{BB962C8B-B14F-4D97-AF65-F5344CB8AC3E}">
        <p14:creationId xmlns:p14="http://schemas.microsoft.com/office/powerpoint/2010/main" val="1741158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Use Nested Classes?</a:t>
            </a:r>
            <a:br>
              <a:rPr lang="en-US" b="1" dirty="0"/>
            </a:br>
            <a:endParaRPr lang="en-US" dirty="0"/>
          </a:p>
        </p:txBody>
      </p:sp>
      <p:sp>
        <p:nvSpPr>
          <p:cNvPr id="3" name="Content Placeholder 2"/>
          <p:cNvSpPr>
            <a:spLocks noGrp="1"/>
          </p:cNvSpPr>
          <p:nvPr>
            <p:ph idx="1"/>
          </p:nvPr>
        </p:nvSpPr>
        <p:spPr>
          <a:xfrm>
            <a:off x="1198605" y="1519881"/>
            <a:ext cx="10280822" cy="5016843"/>
          </a:xfrm>
        </p:spPr>
        <p:txBody>
          <a:bodyPr/>
          <a:lstStyle/>
          <a:p>
            <a:r>
              <a:rPr lang="en-US" b="1" dirty="0">
                <a:solidFill>
                  <a:schemeClr val="tx2">
                    <a:lumMod val="75000"/>
                  </a:schemeClr>
                </a:solidFill>
              </a:rPr>
              <a:t>It is a way of logically grouping classes that are only used in one place</a:t>
            </a:r>
            <a:r>
              <a:rPr lang="en-US" dirty="0"/>
              <a:t>: If a class is useful to only one other class, then it is logical to embed it in that class and keep the two together. Nesting such "helper classes" makes their package more streamlined</a:t>
            </a:r>
            <a:r>
              <a:rPr lang="en-US" dirty="0" smtClean="0"/>
              <a:t>.</a:t>
            </a:r>
          </a:p>
          <a:p>
            <a:r>
              <a:rPr lang="en-US" b="1" dirty="0" smtClean="0">
                <a:solidFill>
                  <a:schemeClr val="tx2">
                    <a:lumMod val="75000"/>
                  </a:schemeClr>
                </a:solidFill>
              </a:rPr>
              <a:t>It </a:t>
            </a:r>
            <a:r>
              <a:rPr lang="en-US" b="1" dirty="0">
                <a:solidFill>
                  <a:schemeClr val="tx2">
                    <a:lumMod val="75000"/>
                  </a:schemeClr>
                </a:solidFill>
              </a:rPr>
              <a:t>increases encapsulation</a:t>
            </a:r>
            <a:r>
              <a:rPr lang="en-US" dirty="0"/>
              <a:t>: Consider two top-level classes, A and B, where B needs access to members of A that would otherwise be declared private. By hiding class B within class A, A's members can be declared private and B can access them. In addition, B itself can be hidden from the outside world.</a:t>
            </a:r>
          </a:p>
          <a:p>
            <a:r>
              <a:rPr lang="en-US" b="1" dirty="0">
                <a:solidFill>
                  <a:schemeClr val="tx2">
                    <a:lumMod val="75000"/>
                  </a:schemeClr>
                </a:solidFill>
              </a:rPr>
              <a:t>It can lead to more readable and maintainable code</a:t>
            </a:r>
            <a:r>
              <a:rPr lang="en-US" dirty="0"/>
              <a:t>: Nesting small classes within top-level classes places the code closer to where it is used.</a:t>
            </a:r>
          </a:p>
        </p:txBody>
      </p:sp>
    </p:spTree>
    <p:extLst>
      <p:ext uri="{BB962C8B-B14F-4D97-AF65-F5344CB8AC3E}">
        <p14:creationId xmlns:p14="http://schemas.microsoft.com/office/powerpoint/2010/main" val="170264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Nested Classes</a:t>
            </a:r>
            <a:br>
              <a:rPr lang="en-US" b="1" dirty="0"/>
            </a:br>
            <a:endParaRPr lang="en-US" dirty="0"/>
          </a:p>
        </p:txBody>
      </p:sp>
      <p:sp>
        <p:nvSpPr>
          <p:cNvPr id="3" name="Content Placeholder 2"/>
          <p:cNvSpPr>
            <a:spLocks noGrp="1"/>
          </p:cNvSpPr>
          <p:nvPr>
            <p:ph idx="1"/>
          </p:nvPr>
        </p:nvSpPr>
        <p:spPr>
          <a:xfrm>
            <a:off x="1013254" y="1729946"/>
            <a:ext cx="10404389" cy="4695568"/>
          </a:xfrm>
        </p:spPr>
        <p:txBody>
          <a:bodyPr/>
          <a:lstStyle/>
          <a:p>
            <a:r>
              <a:rPr lang="en-US" dirty="0"/>
              <a:t>As with class methods and variables, a static nested class is associated with its outer class. And like static class methods, a static nested class cannot refer directly to instance variables or methods defined in its enclosing class: it can use them only through an object reference</a:t>
            </a:r>
            <a:r>
              <a:rPr lang="en-US" dirty="0" smtClean="0"/>
              <a:t>.</a:t>
            </a:r>
          </a:p>
          <a:p>
            <a:r>
              <a:rPr lang="en-US" b="1" dirty="0"/>
              <a:t>Note:</a:t>
            </a:r>
            <a:r>
              <a:rPr lang="en-US" dirty="0"/>
              <a:t> A static nested class interacts with the instance members of its outer class (and other classes) just like any other top-level class. In effect, a static nested class is behaviorally a top-level class that has been nested in another top-level class for packaging convenience</a:t>
            </a:r>
            <a:r>
              <a:rPr lang="en-US" dirty="0" smtClean="0"/>
              <a:t>.</a:t>
            </a:r>
          </a:p>
        </p:txBody>
      </p:sp>
    </p:spTree>
    <p:extLst>
      <p:ext uri="{BB962C8B-B14F-4D97-AF65-F5344CB8AC3E}">
        <p14:creationId xmlns:p14="http://schemas.microsoft.com/office/powerpoint/2010/main" val="1009731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3826" y="407773"/>
            <a:ext cx="10231395" cy="6153665"/>
          </a:xfrm>
        </p:spPr>
        <p:txBody>
          <a:bodyPr/>
          <a:lstStyle/>
          <a:p>
            <a:r>
              <a:rPr lang="en-US" dirty="0">
                <a:solidFill>
                  <a:schemeClr val="tx2">
                    <a:lumMod val="75000"/>
                  </a:schemeClr>
                </a:solidFill>
              </a:rPr>
              <a:t>Static nested classes are accessed using the enclosing class name</a:t>
            </a:r>
            <a:r>
              <a:rPr lang="en-US" dirty="0"/>
              <a:t>:</a:t>
            </a:r>
          </a:p>
          <a:p>
            <a:pPr lvl="1"/>
            <a:r>
              <a:rPr lang="en-US" i="1" dirty="0" err="1" smtClean="0">
                <a:solidFill>
                  <a:srgbClr val="FFC000"/>
                </a:solidFill>
              </a:rPr>
              <a:t>OuterClass.StaticNestedClass</a:t>
            </a:r>
            <a:endParaRPr lang="en-US" i="1" dirty="0" smtClean="0">
              <a:solidFill>
                <a:srgbClr val="FFC000"/>
              </a:solidFill>
            </a:endParaRPr>
          </a:p>
          <a:p>
            <a:r>
              <a:rPr lang="en-US" dirty="0"/>
              <a:t>For example, to create an object for the static nested class, use this syntax:</a:t>
            </a:r>
          </a:p>
          <a:p>
            <a:r>
              <a:rPr lang="en-US" dirty="0" err="1">
                <a:solidFill>
                  <a:srgbClr val="FFC000"/>
                </a:solidFill>
              </a:rPr>
              <a:t>OuterClass.StaticNestedClass</a:t>
            </a:r>
            <a:r>
              <a:rPr lang="en-US" dirty="0">
                <a:solidFill>
                  <a:srgbClr val="FFC000"/>
                </a:solidFill>
              </a:rPr>
              <a:t> </a:t>
            </a:r>
            <a:r>
              <a:rPr lang="en-US" dirty="0" err="1">
                <a:solidFill>
                  <a:srgbClr val="FFC000"/>
                </a:solidFill>
              </a:rPr>
              <a:t>nestedObject</a:t>
            </a:r>
            <a:r>
              <a:rPr lang="en-US" dirty="0">
                <a:solidFill>
                  <a:srgbClr val="FFC000"/>
                </a:solidFill>
              </a:rPr>
              <a:t> = new </a:t>
            </a:r>
            <a:r>
              <a:rPr lang="en-US" dirty="0" err="1">
                <a:solidFill>
                  <a:srgbClr val="FFC000"/>
                </a:solidFill>
              </a:rPr>
              <a:t>OuterClass.StaticNestedClass</a:t>
            </a:r>
            <a:r>
              <a:rPr lang="en-US" dirty="0"/>
              <a:t>();</a:t>
            </a:r>
          </a:p>
          <a:p>
            <a:pPr lvl="1"/>
            <a:endParaRPr lang="en-US" i="1" dirty="0">
              <a:solidFill>
                <a:srgbClr val="FFC000"/>
              </a:solidFill>
            </a:endParaRPr>
          </a:p>
        </p:txBody>
      </p:sp>
    </p:spTree>
    <p:extLst>
      <p:ext uri="{BB962C8B-B14F-4D97-AF65-F5344CB8AC3E}">
        <p14:creationId xmlns:p14="http://schemas.microsoft.com/office/powerpoint/2010/main" val="652628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Inner Classes</a:t>
            </a:r>
            <a:br>
              <a:rPr lang="en-US" b="1" dirty="0"/>
            </a:br>
            <a:endParaRPr lang="en-US" dirty="0"/>
          </a:p>
        </p:txBody>
      </p:sp>
      <p:sp>
        <p:nvSpPr>
          <p:cNvPr id="3" name="Content Placeholder 2"/>
          <p:cNvSpPr>
            <a:spLocks noGrp="1"/>
          </p:cNvSpPr>
          <p:nvPr>
            <p:ph idx="1"/>
          </p:nvPr>
        </p:nvSpPr>
        <p:spPr>
          <a:xfrm>
            <a:off x="1112108" y="1230579"/>
            <a:ext cx="10243751" cy="3329065"/>
          </a:xfrm>
        </p:spPr>
        <p:txBody>
          <a:bodyPr/>
          <a:lstStyle/>
          <a:p>
            <a:r>
              <a:rPr lang="en-US" dirty="0"/>
              <a:t>As with instance methods and variables, an inner class is associated with an instance of its enclosing class and has direct access to that object's methods and fields. Also, because an inner class is associated with an instance, it cannot define any static members itself</a:t>
            </a:r>
            <a:r>
              <a:rPr lang="en-US" dirty="0" smtClean="0"/>
              <a:t>.</a:t>
            </a:r>
          </a:p>
          <a:p>
            <a:r>
              <a:rPr lang="en-US" dirty="0">
                <a:solidFill>
                  <a:schemeClr val="tx2">
                    <a:lumMod val="90000"/>
                  </a:schemeClr>
                </a:solidFill>
              </a:rPr>
              <a:t>Objects that are instances of an inner class exist </a:t>
            </a:r>
            <a:r>
              <a:rPr lang="en-US" i="1" dirty="0">
                <a:solidFill>
                  <a:schemeClr val="tx2">
                    <a:lumMod val="90000"/>
                  </a:schemeClr>
                </a:solidFill>
              </a:rPr>
              <a:t>within</a:t>
            </a:r>
            <a:r>
              <a:rPr lang="en-US" dirty="0">
                <a:solidFill>
                  <a:schemeClr val="tx2">
                    <a:lumMod val="90000"/>
                  </a:schemeClr>
                </a:solidFill>
              </a:rPr>
              <a:t> an instance of the outer class</a:t>
            </a:r>
            <a:r>
              <a:rPr lang="en-US" dirty="0"/>
              <a:t>. Consider the following classes:</a:t>
            </a:r>
          </a:p>
        </p:txBody>
      </p:sp>
      <p:sp>
        <p:nvSpPr>
          <p:cNvPr id="4" name="Rectangle 3"/>
          <p:cNvSpPr/>
          <p:nvPr/>
        </p:nvSpPr>
        <p:spPr>
          <a:xfrm>
            <a:off x="1898821" y="4220913"/>
            <a:ext cx="6096000" cy="2246769"/>
          </a:xfrm>
          <a:prstGeom prst="rect">
            <a:avLst/>
          </a:prstGeom>
        </p:spPr>
        <p:txBody>
          <a:bodyPr>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class </a:t>
            </a:r>
            <a:r>
              <a:rPr lang="en-GB" dirty="0" err="1" smtClean="0">
                <a:effectLst/>
                <a:latin typeface="Courier New" charset="0"/>
                <a:ea typeface="Calibri" charset="0"/>
                <a:cs typeface="Times New Roman" charset="0"/>
              </a:rPr>
              <a:t>OuterClass</a:t>
            </a: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class </a:t>
            </a:r>
            <a:r>
              <a:rPr lang="en-GB" dirty="0" err="1" smtClean="0">
                <a:effectLst/>
                <a:latin typeface="Courier New" charset="0"/>
                <a:ea typeface="Calibri" charset="0"/>
                <a:cs typeface="Times New Roman" charset="0"/>
              </a:rPr>
              <a:t>InnerClass</a:t>
            </a: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    }</a:t>
            </a:r>
            <a:endParaRPr lang="en-GB" sz="3200" dirty="0" smtClean="0">
              <a:effectLst/>
              <a:latin typeface="Calibri" charset="0"/>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effectLst/>
                <a:latin typeface="Courier New" charset="0"/>
                <a:ea typeface="Calibri" charset="0"/>
                <a:cs typeface="Times New Roman" charset="0"/>
              </a:rPr>
              <a:t>}</a:t>
            </a:r>
            <a:endParaRPr lang="en-GB" sz="3200" dirty="0" smtClean="0">
              <a:effectLst/>
              <a:latin typeface="Calibri" charset="0"/>
              <a:ea typeface="Calibri" charset="0"/>
              <a:cs typeface="Times New Roman" charset="0"/>
            </a:endParaRPr>
          </a:p>
          <a:p>
            <a:pPr>
              <a:spcAft>
                <a:spcPts val="0"/>
              </a:spcAft>
            </a:pPr>
            <a:r>
              <a:rPr lang="en-GB" sz="3200" dirty="0" smtClean="0">
                <a:effectLst/>
                <a:latin typeface="Calibri" charset="0"/>
                <a:ea typeface="Calibri" charset="0"/>
                <a:cs typeface="Times New Roman" charset="0"/>
              </a:rPr>
              <a:t> </a:t>
            </a:r>
            <a:endParaRPr lang="en-GB" sz="3200" dirty="0">
              <a:effectLst/>
              <a:latin typeface="Calibri" charset="0"/>
              <a:ea typeface="Calibri" charset="0"/>
              <a:cs typeface="Times New Roman" charset="0"/>
            </a:endParaRPr>
          </a:p>
        </p:txBody>
      </p:sp>
    </p:spTree>
    <p:extLst>
      <p:ext uri="{BB962C8B-B14F-4D97-AF65-F5344CB8AC3E}">
        <p14:creationId xmlns:p14="http://schemas.microsoft.com/office/powerpoint/2010/main" val="1097660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0388" y="1124465"/>
            <a:ext cx="10008973" cy="5313405"/>
          </a:xfrm>
        </p:spPr>
        <p:txBody>
          <a:bodyPr/>
          <a:lstStyle/>
          <a:p>
            <a:r>
              <a:rPr lang="en-US" dirty="0"/>
              <a:t>An instance of </a:t>
            </a:r>
            <a:r>
              <a:rPr lang="en-US" dirty="0" err="1"/>
              <a:t>InnerClass</a:t>
            </a:r>
            <a:r>
              <a:rPr lang="en-US" dirty="0"/>
              <a:t> can exist only within an instance of </a:t>
            </a:r>
            <a:r>
              <a:rPr lang="en-US" dirty="0" err="1"/>
              <a:t>OuterClass</a:t>
            </a:r>
            <a:r>
              <a:rPr lang="en-US" dirty="0"/>
              <a:t> and has direct access to the methods and fields of its enclosing instance</a:t>
            </a:r>
            <a:r>
              <a:rPr lang="en-US" dirty="0" smtClean="0"/>
              <a:t>.</a:t>
            </a:r>
          </a:p>
          <a:p>
            <a:r>
              <a:rPr lang="en-US" dirty="0">
                <a:solidFill>
                  <a:schemeClr val="tx2">
                    <a:lumMod val="90000"/>
                  </a:schemeClr>
                </a:solidFill>
              </a:rPr>
              <a:t>To instantiate an inner class, you must first instantiate the outer class. Then, create the inner object within the outer object</a:t>
            </a:r>
            <a:r>
              <a:rPr lang="en-US" dirty="0"/>
              <a:t> with this syntax</a:t>
            </a:r>
            <a:r>
              <a:rPr lang="en-US" dirty="0" smtClean="0"/>
              <a:t>:</a:t>
            </a:r>
          </a:p>
          <a:p>
            <a:pPr marL="0" indent="0">
              <a:buNone/>
            </a:pPr>
            <a:r>
              <a:rPr lang="en-US" i="1" dirty="0" smtClean="0"/>
              <a:t>	</a:t>
            </a:r>
            <a:r>
              <a:rPr lang="en-US" i="1" dirty="0" err="1" smtClean="0"/>
              <a:t>OuterClass.InnerClass</a:t>
            </a:r>
            <a:r>
              <a:rPr lang="en-US" i="1" dirty="0" smtClean="0"/>
              <a:t> </a:t>
            </a:r>
            <a:r>
              <a:rPr lang="en-US" i="1" dirty="0" err="1"/>
              <a:t>innerObject</a:t>
            </a:r>
            <a:r>
              <a:rPr lang="en-US" i="1" dirty="0"/>
              <a:t> = </a:t>
            </a:r>
            <a:r>
              <a:rPr lang="en-US" i="1" dirty="0" err="1"/>
              <a:t>outerObject.new</a:t>
            </a:r>
            <a:r>
              <a:rPr lang="en-US" i="1" dirty="0"/>
              <a:t> </a:t>
            </a:r>
            <a:r>
              <a:rPr lang="en-US" i="1" dirty="0" err="1"/>
              <a:t>InnerClass</a:t>
            </a:r>
            <a:r>
              <a:rPr lang="en-US" i="1" dirty="0" smtClean="0"/>
              <a:t>();</a:t>
            </a:r>
          </a:p>
          <a:p>
            <a:r>
              <a:rPr lang="en-US" dirty="0"/>
              <a:t>There are two special kinds of inner classes: </a:t>
            </a:r>
            <a:r>
              <a:rPr lang="en-US" dirty="0">
                <a:hlinkClick r:id="rId2"/>
              </a:rPr>
              <a:t>local classes</a:t>
            </a:r>
            <a:r>
              <a:rPr lang="en-US" dirty="0"/>
              <a:t> and </a:t>
            </a:r>
            <a:r>
              <a:rPr lang="en-US" dirty="0">
                <a:hlinkClick r:id="rId3"/>
              </a:rPr>
              <a:t>anonymous classes</a:t>
            </a:r>
            <a:r>
              <a:rPr lang="en-US" dirty="0" smtClean="0"/>
              <a:t>.</a:t>
            </a:r>
          </a:p>
          <a:p>
            <a:r>
              <a:rPr lang="en-US" dirty="0"/>
              <a:t>You can use the same modifiers for inner classes that you use for other members of the outer class. For example, you can use the access specifiers private, public, and protected to restrict access to inner classes, just as you use them to restrict access do to other class members.</a:t>
            </a:r>
            <a:endParaRPr lang="en-US" i="1" dirty="0" smtClean="0"/>
          </a:p>
          <a:p>
            <a:pPr marL="0" indent="0">
              <a:buNone/>
            </a:pPr>
            <a:endParaRPr lang="en-US" i="1" dirty="0"/>
          </a:p>
        </p:txBody>
      </p:sp>
    </p:spTree>
    <p:extLst>
      <p:ext uri="{BB962C8B-B14F-4D97-AF65-F5344CB8AC3E}">
        <p14:creationId xmlns:p14="http://schemas.microsoft.com/office/powerpoint/2010/main" val="5990990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114</TotalTime>
  <Words>821</Words>
  <Application>Microsoft Macintosh PowerPoint</Application>
  <PresentationFormat>Widescreen</PresentationFormat>
  <Paragraphs>117</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Courier New</vt:lpstr>
      <vt:lpstr>Monaco</vt:lpstr>
      <vt:lpstr>MS Shell Dlg 2</vt:lpstr>
      <vt:lpstr>Times New Roman</vt:lpstr>
      <vt:lpstr>Wingdings</vt:lpstr>
      <vt:lpstr>Wingdings 3</vt:lpstr>
      <vt:lpstr>Madison</vt:lpstr>
      <vt:lpstr>Nested Classes</vt:lpstr>
      <vt:lpstr>Types of Nested Classes</vt:lpstr>
      <vt:lpstr>PowerPoint Presentation</vt:lpstr>
      <vt:lpstr>PowerPoint Presentation</vt:lpstr>
      <vt:lpstr>Why Use Nested Classes? </vt:lpstr>
      <vt:lpstr>Static Nested Classes </vt:lpstr>
      <vt:lpstr>PowerPoint Presentation</vt:lpstr>
      <vt:lpstr>Inner Classes </vt:lpstr>
      <vt:lpstr>PowerPoint Presentation</vt:lpstr>
      <vt:lpstr>Shadowing </vt:lpstr>
      <vt:lpstr>PowerPoint Presentation</vt:lpstr>
      <vt:lpstr>Local and Anonymous Classes</vt:lpstr>
      <vt:lpstr>Local Classes </vt:lpstr>
      <vt:lpstr>Anonymous Classes </vt:lpstr>
      <vt:lpstr>Syntax of Anonymous Classes </vt:lpstr>
      <vt:lpstr>PowerPoint Presentation</vt:lpstr>
      <vt:lpstr>Questions &amp; Exercises </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Nested Classes</dc:title>
  <dc:creator>Sekhar Pasem</dc:creator>
  <cp:lastModifiedBy>Sekhar Pasem</cp:lastModifiedBy>
  <cp:revision>12</cp:revision>
  <dcterms:created xsi:type="dcterms:W3CDTF">2018-11-12T15:08:51Z</dcterms:created>
  <dcterms:modified xsi:type="dcterms:W3CDTF">2018-11-14T16:03:07Z</dcterms:modified>
</cp:coreProperties>
</file>