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35"/>
  </p:normalViewPr>
  <p:slideViewPr>
    <p:cSldViewPr snapToGrid="0" snapToObjects="1">
      <p:cViewPr varScale="1">
        <p:scale>
          <a:sx n="85" d="100"/>
          <a:sy n="85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171A7C-8793-CF42-8ABA-85369EA6BDEC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ACEE-40A9-C84C-99AF-C4C26F75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8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086" y="602848"/>
            <a:ext cx="8825658" cy="3329581"/>
          </a:xfrm>
        </p:spPr>
        <p:txBody>
          <a:bodyPr/>
          <a:lstStyle/>
          <a:p>
            <a:r>
              <a:rPr lang="en-US" b="1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6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389" y="920621"/>
            <a:ext cx="1105382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class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ArrayCopyOfDemo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public static void main(String[]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char[]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copyFrom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= {'d', 'e', 'c', 'a', 'f', 'f', 'e',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    '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', 'n', 'a', 't', 'e', 'd'};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char[]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copyTo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=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java.util.Arrays.copyOfRange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(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copyFrom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, 2, 9);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(new String(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copyTo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));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4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7159" y="1605491"/>
            <a:ext cx="113200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effectLst/>
                <a:latin typeface="Arial" charset="0"/>
              </a:rPr>
              <a:t>Some other useful operations provided by methods in the </a:t>
            </a:r>
            <a:r>
              <a:rPr lang="en-US" b="0" i="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java.util.Arrays</a:t>
            </a:r>
            <a:r>
              <a:rPr lang="en-US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 </a:t>
            </a:r>
            <a:r>
              <a:rPr lang="en-US" b="0" i="0" dirty="0" smtClean="0">
                <a:effectLst/>
                <a:latin typeface="Arial" charset="0"/>
              </a:rPr>
              <a:t>class,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effectLst/>
                <a:latin typeface="Arial" charset="0"/>
              </a:rPr>
              <a:t>Searching an array for a specific value to get the index at which it is placed (the </a:t>
            </a:r>
            <a:r>
              <a:rPr lang="en-US" b="0" i="0" dirty="0" err="1" smtClean="0">
                <a:effectLst/>
                <a:latin typeface="Arial" charset="0"/>
              </a:rPr>
              <a:t>binarySearch</a:t>
            </a:r>
            <a:r>
              <a:rPr lang="en-US" b="0" i="0" dirty="0" smtClean="0">
                <a:effectLst/>
                <a:latin typeface="Arial" charset="0"/>
              </a:rPr>
              <a:t> method).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effectLst/>
                <a:latin typeface="Arial" charset="0"/>
              </a:rPr>
              <a:t>Comparing two arrays to determine if they are equal or not (the equals method).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effectLst/>
                <a:latin typeface="Arial" charset="0"/>
              </a:rPr>
              <a:t>Filling an array to place a specific value at each index (the fill method).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effectLst/>
                <a:latin typeface="Arial" charset="0"/>
              </a:rPr>
              <a:t>Sorting an array into ascending order. This can be done either sequentially, using the sort method, or concurrently, using the </a:t>
            </a:r>
            <a:r>
              <a:rPr lang="en-US" b="0" i="0" dirty="0" err="1" smtClean="0">
                <a:effectLst/>
                <a:latin typeface="Arial" charset="0"/>
              </a:rPr>
              <a:t>parallelSort</a:t>
            </a:r>
            <a:r>
              <a:rPr lang="en-US" b="0" i="0" dirty="0" smtClean="0">
                <a:effectLst/>
                <a:latin typeface="Arial" charset="0"/>
              </a:rPr>
              <a:t> method introduced in Java SE 8. Parallel sorting of large arrays on multiprocessor systems is faster than sequential array sorting.</a:t>
            </a:r>
            <a:endParaRPr lang="en-US" b="0" i="0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3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" y="277792"/>
            <a:ext cx="11748304" cy="6273479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i="1" dirty="0">
                <a:solidFill>
                  <a:schemeClr val="accent6"/>
                </a:solidFill>
              </a:rPr>
              <a:t>array</a:t>
            </a:r>
            <a:r>
              <a:rPr lang="en-US" dirty="0"/>
              <a:t> is a container object that holds a fixed number of values of a single </a:t>
            </a:r>
            <a:r>
              <a:rPr lang="en-US" dirty="0" smtClean="0"/>
              <a:t>type.</a:t>
            </a:r>
          </a:p>
          <a:p>
            <a:r>
              <a:rPr lang="en-US" dirty="0"/>
              <a:t>The length of an array is established when the array is created.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creation, its length is fixed. You have seen an example of arrays already, in the main method of the "Hello World!" application. This section discusses arrays in greater detail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/>
              <a:t>index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629" y="2510971"/>
            <a:ext cx="4254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a Variable to Refer to an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966" y="1990846"/>
            <a:ext cx="9667888" cy="4257553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int</a:t>
            </a:r>
            <a:r>
              <a:rPr lang="en-US" i="1" dirty="0"/>
              <a:t>[] </a:t>
            </a:r>
            <a:r>
              <a:rPr lang="en-US" i="1" dirty="0" err="1"/>
              <a:t>anArray</a:t>
            </a:r>
            <a:r>
              <a:rPr lang="en-US" i="1" dirty="0" smtClean="0"/>
              <a:t>;</a:t>
            </a:r>
          </a:p>
          <a:p>
            <a:endParaRPr lang="en-US" i="1" dirty="0"/>
          </a:p>
          <a:p>
            <a:r>
              <a:rPr lang="en-US" dirty="0"/>
              <a:t>Like declarations for variables of other types, an array declaration has two components: </a:t>
            </a:r>
            <a:r>
              <a:rPr lang="en-US" dirty="0" smtClean="0">
                <a:solidFill>
                  <a:schemeClr val="accent6"/>
                </a:solidFill>
              </a:rPr>
              <a:t>the </a:t>
            </a:r>
            <a:r>
              <a:rPr lang="en-US" dirty="0">
                <a:solidFill>
                  <a:schemeClr val="accent6"/>
                </a:solidFill>
              </a:rPr>
              <a:t>array's type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the array's name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array's type is written as </a:t>
            </a:r>
            <a:r>
              <a:rPr lang="en-US" i="1" dirty="0"/>
              <a:t>type</a:t>
            </a:r>
            <a:r>
              <a:rPr lang="en-US" dirty="0"/>
              <a:t>[], where </a:t>
            </a:r>
            <a:r>
              <a:rPr lang="en-US" i="1" dirty="0">
                <a:solidFill>
                  <a:schemeClr val="accent6"/>
                </a:solidFill>
              </a:rPr>
              <a:t>type</a:t>
            </a:r>
            <a:r>
              <a:rPr lang="en-US" dirty="0"/>
              <a:t> is the </a:t>
            </a:r>
            <a:r>
              <a:rPr lang="en-US" dirty="0">
                <a:solidFill>
                  <a:schemeClr val="accent6"/>
                </a:solidFill>
              </a:rPr>
              <a:t>data type </a:t>
            </a:r>
            <a:r>
              <a:rPr lang="en-US" dirty="0"/>
              <a:t>of the contained elements; the brackets are special symbols indicating that this variable holds an array.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size of the array is not part of its type (which is why the brackets are empty). An array's name can be anything you </a:t>
            </a:r>
            <a:r>
              <a:rPr lang="en-US" dirty="0" smtClean="0"/>
              <a:t>want.</a:t>
            </a:r>
          </a:p>
          <a:p>
            <a:r>
              <a:rPr lang="en-US" dirty="0" smtClean="0"/>
              <a:t>As </a:t>
            </a:r>
            <a:r>
              <a:rPr lang="en-US" dirty="0"/>
              <a:t>with variables of other types, the declaration does not actually create an array; it simply tells the compiler that this variable will hold an array of the specified type.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695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9589" y="766976"/>
            <a:ext cx="9248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byte[] </a:t>
            </a:r>
            <a:r>
              <a:rPr lang="en-GB" sz="2400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anArrayOfBytes</a:t>
            </a: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2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short[] </a:t>
            </a:r>
            <a:r>
              <a:rPr lang="en-GB" sz="2400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anArrayOfShorts</a:t>
            </a: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2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long[] </a:t>
            </a:r>
            <a:r>
              <a:rPr lang="en-GB" sz="2400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anArrayOfLongs</a:t>
            </a: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2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float[] </a:t>
            </a:r>
            <a:r>
              <a:rPr lang="en-GB" sz="2400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anArrayOfFloats</a:t>
            </a: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2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double[] </a:t>
            </a:r>
            <a:r>
              <a:rPr lang="en-GB" sz="2400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anArrayOfDoubles</a:t>
            </a: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2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400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boolean</a:t>
            </a: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[] </a:t>
            </a:r>
            <a:r>
              <a:rPr lang="en-GB" sz="2400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anArrayOfBooleans</a:t>
            </a: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2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char[] </a:t>
            </a:r>
            <a:r>
              <a:rPr lang="en-GB" sz="2400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anArrayOfChars</a:t>
            </a: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2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String[] </a:t>
            </a:r>
            <a:r>
              <a:rPr lang="en-GB" sz="2400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anArrayOfStrings</a:t>
            </a:r>
            <a:r>
              <a:rPr lang="en-GB" sz="2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2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24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2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8656" y="47819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effectLst/>
                <a:latin typeface="Arial" charset="0"/>
              </a:rPr>
              <a:t>You can also place the brackets after the array's name:</a:t>
            </a:r>
          </a:p>
          <a:p>
            <a:r>
              <a:rPr lang="en-US" b="0" i="0" dirty="0" smtClean="0">
                <a:effectLst/>
                <a:latin typeface="Monaco" charset="0"/>
              </a:rPr>
              <a:t>// this form is discouraged </a:t>
            </a:r>
          </a:p>
          <a:p>
            <a:r>
              <a:rPr lang="en-US" b="0" i="1" dirty="0" smtClean="0">
                <a:effectLst/>
                <a:latin typeface="Monaco" charset="0"/>
              </a:rPr>
              <a:t>float </a:t>
            </a:r>
            <a:r>
              <a:rPr lang="en-US" b="0" i="1" dirty="0" err="1" smtClean="0">
                <a:effectLst/>
                <a:latin typeface="Monaco" charset="0"/>
              </a:rPr>
              <a:t>anArrayOfFloats</a:t>
            </a:r>
            <a:r>
              <a:rPr lang="en-US" b="0" i="1" dirty="0" smtClean="0">
                <a:effectLst/>
                <a:latin typeface="Monaco" charset="0"/>
              </a:rPr>
              <a:t>[];</a:t>
            </a:r>
            <a:endParaRPr lang="en-US" b="0" i="1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1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51" y="383270"/>
            <a:ext cx="11889271" cy="1400530"/>
          </a:xfrm>
        </p:spPr>
        <p:txBody>
          <a:bodyPr/>
          <a:lstStyle/>
          <a:p>
            <a:r>
              <a:rPr lang="en-US" b="1"/>
              <a:t>Creating, Initializing, and Accessing an Array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13" y="1404736"/>
            <a:ext cx="11563109" cy="2218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way to create an array is with the new operator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Below program </a:t>
            </a:r>
            <a:r>
              <a:rPr lang="en-US" dirty="0"/>
              <a:t>allocates an array with enough memory for 10 integer elements and assigns the array to the </a:t>
            </a:r>
            <a:r>
              <a:rPr lang="en-US" dirty="0" err="1"/>
              <a:t>anArray</a:t>
            </a:r>
            <a:r>
              <a:rPr lang="en-US" dirty="0"/>
              <a:t> variable</a:t>
            </a:r>
            <a:r>
              <a:rPr lang="en-US" dirty="0" smtClean="0"/>
              <a:t>.</a:t>
            </a:r>
          </a:p>
          <a:p>
            <a:r>
              <a:rPr lang="en-US" dirty="0"/>
              <a:t>// create an array of integers </a:t>
            </a:r>
            <a:endParaRPr lang="en-US" dirty="0" smtClean="0"/>
          </a:p>
          <a:p>
            <a:r>
              <a:rPr lang="en-US" i="1" dirty="0" err="1" smtClean="0"/>
              <a:t>anArray</a:t>
            </a:r>
            <a:r>
              <a:rPr lang="en-US" i="1" dirty="0" smtClean="0"/>
              <a:t> </a:t>
            </a:r>
            <a:r>
              <a:rPr lang="en-US" i="1" dirty="0"/>
              <a:t>= new </a:t>
            </a:r>
            <a:r>
              <a:rPr lang="en-US" i="1" dirty="0" err="1"/>
              <a:t>int</a:t>
            </a:r>
            <a:r>
              <a:rPr lang="en-US" i="1" dirty="0"/>
              <a:t>[10</a:t>
            </a:r>
            <a:r>
              <a:rPr lang="en-US" i="1" dirty="0" smtClean="0"/>
              <a:t>];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487" y="3505436"/>
            <a:ext cx="91632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solidFill>
                  <a:schemeClr val="accent2"/>
                </a:solidFill>
                <a:latin typeface="Arial" charset="0"/>
                <a:ea typeface="Calibri" charset="0"/>
                <a:cs typeface="Times New Roman" charset="0"/>
              </a:rPr>
              <a:t>A</a:t>
            </a:r>
            <a:r>
              <a:rPr lang="en-GB" dirty="0" smtClean="0">
                <a:solidFill>
                  <a:schemeClr val="accent2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ssign values to each element of the array:</a:t>
            </a:r>
            <a:endParaRPr lang="en-GB" sz="2800" dirty="0" smtClean="0">
              <a:solidFill>
                <a:schemeClr val="accent2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[0] = 100; // initialize first element</a:t>
            </a:r>
            <a:endParaRPr lang="en-GB" sz="28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[1] = 200; // initialize second element</a:t>
            </a:r>
            <a:endParaRPr lang="en-GB" sz="28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[2] = 300; // and so forth</a:t>
            </a:r>
            <a:endParaRPr lang="en-GB" sz="28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28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487" y="5136652"/>
            <a:ext cx="110036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chemeClr val="accent2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Each array element is accessed by its numerical index:</a:t>
            </a:r>
            <a:endParaRPr lang="en-GB" sz="2800" dirty="0" smtClean="0">
              <a:solidFill>
                <a:schemeClr val="accent2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("Element 1 at index 0: " +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[0]);</a:t>
            </a:r>
            <a:endParaRPr lang="en-GB" sz="28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("Element 2 at index 1: " +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[1]);</a:t>
            </a:r>
            <a:endParaRPr lang="en-GB" sz="28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("Element 3 at index 2: " +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anArray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[2]);</a:t>
            </a:r>
            <a:endParaRPr lang="en-GB" sz="28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28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986" y="949124"/>
            <a:ext cx="11563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charset="0"/>
              </a:rPr>
              <a:t>Alternatively, you can use the shortcut syntax to create and initialize an array:</a:t>
            </a:r>
          </a:p>
          <a:p>
            <a:r>
              <a:rPr lang="en-US" b="0" i="0" dirty="0" err="1" smtClean="0">
                <a:effectLst/>
                <a:latin typeface="Monaco" charset="0"/>
              </a:rPr>
              <a:t>int</a:t>
            </a:r>
            <a:r>
              <a:rPr lang="en-US" b="0" i="0" dirty="0" smtClean="0">
                <a:effectLst/>
                <a:latin typeface="Monaco" charset="0"/>
              </a:rPr>
              <a:t>[] </a:t>
            </a:r>
            <a:r>
              <a:rPr lang="en-US" b="0" i="0" dirty="0" err="1" smtClean="0">
                <a:effectLst/>
                <a:latin typeface="Monaco" charset="0"/>
              </a:rPr>
              <a:t>anArray</a:t>
            </a:r>
            <a:r>
              <a:rPr lang="en-US" b="0" i="0" dirty="0" smtClean="0">
                <a:effectLst/>
                <a:latin typeface="Monaco" charset="0"/>
              </a:rPr>
              <a:t> = { 100, 200, 300, 400, 500, 600, 700, 800, 900, 1000 };</a:t>
            </a:r>
            <a:endParaRPr lang="en-US" b="0" i="0" dirty="0">
              <a:effectLst/>
              <a:latin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986" y="2527893"/>
            <a:ext cx="11563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charset="0"/>
              </a:rPr>
              <a:t>Finally, you can use the built-in length property to determine the size of any array. The following code prints the array's size to standard output:</a:t>
            </a:r>
          </a:p>
          <a:p>
            <a:r>
              <a:rPr lang="en-US" b="0" i="0" dirty="0" err="1" smtClean="0">
                <a:effectLst/>
                <a:latin typeface="Monaco" charset="0"/>
              </a:rPr>
              <a:t>System.out.println</a:t>
            </a:r>
            <a:r>
              <a:rPr lang="en-US" b="0" i="0" dirty="0" smtClean="0">
                <a:effectLst/>
                <a:latin typeface="Monaco" charset="0"/>
              </a:rPr>
              <a:t>(</a:t>
            </a:r>
            <a:r>
              <a:rPr lang="en-US" b="0" i="0" dirty="0" err="1" smtClean="0">
                <a:effectLst/>
                <a:latin typeface="Monaco" charset="0"/>
              </a:rPr>
              <a:t>anArray.length</a:t>
            </a:r>
            <a:r>
              <a:rPr lang="en-US" b="0" i="0" dirty="0" smtClean="0">
                <a:effectLst/>
                <a:latin typeface="Monaco" charset="0"/>
              </a:rPr>
              <a:t>);</a:t>
            </a:r>
            <a:endParaRPr lang="en-US" b="0" i="0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6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494" y="1371616"/>
            <a:ext cx="11447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charset="0"/>
              </a:rPr>
              <a:t>You can also declare an array of arrays (also known as a </a:t>
            </a:r>
            <a:r>
              <a:rPr lang="en-US" b="0" i="1" dirty="0" smtClean="0">
                <a:effectLst/>
                <a:latin typeface="Arial" charset="0"/>
              </a:rPr>
              <a:t>multidimensional</a:t>
            </a:r>
            <a:r>
              <a:rPr lang="en-US" b="0" i="0" dirty="0" smtClean="0">
                <a:effectLst/>
                <a:latin typeface="Arial" charset="0"/>
              </a:rPr>
              <a:t> array) by using two or more sets of brackets, such as </a:t>
            </a:r>
            <a:r>
              <a:rPr lang="en-US" b="0" i="0" dirty="0" smtClean="0">
                <a:solidFill>
                  <a:schemeClr val="accent2"/>
                </a:solidFill>
                <a:effectLst/>
                <a:latin typeface="Arial" charset="0"/>
              </a:rPr>
              <a:t>String[][] </a:t>
            </a:r>
            <a:r>
              <a:rPr lang="en-US" b="0" i="0" dirty="0" smtClean="0">
                <a:effectLst/>
                <a:latin typeface="Arial" charset="0"/>
              </a:rPr>
              <a:t>names. Each element, therefore, must be accessed by a corresponding number of index values.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734" y="2552255"/>
            <a:ext cx="1110012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class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MultiDimArrayDemo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public static void main(String[]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String[][] names =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    {"Mr. ", "Mrs. ", "Ms. "},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    {"Smith", "Jones"}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};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// Mr. Smith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(names[0][0] + names[1][0]);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// Ms. Jones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(names[0][2] + names[1][1]);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4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Copying Arrays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099" y="1717269"/>
            <a:ext cx="11840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dirty="0" smtClean="0">
                <a:solidFill>
                  <a:schemeClr val="accent2"/>
                </a:solidFill>
              </a:rPr>
              <a:t>System</a:t>
            </a:r>
            <a:r>
              <a:rPr lang="en-US" dirty="0" smtClean="0"/>
              <a:t> class has an </a:t>
            </a:r>
            <a:r>
              <a:rPr lang="en-US" dirty="0" err="1" smtClean="0">
                <a:solidFill>
                  <a:schemeClr val="accent2"/>
                </a:solidFill>
              </a:rPr>
              <a:t>arraycopy</a:t>
            </a:r>
            <a:r>
              <a:rPr lang="en-US" dirty="0" smtClean="0"/>
              <a:t> method that you can use to efficiently copy data from one array into another: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3296" y="2317580"/>
            <a:ext cx="956068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public static void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arraycopy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(Object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src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,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srcPos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,</a:t>
            </a:r>
            <a:r>
              <a:rPr lang="en-GB" sz="2800" dirty="0" smtClean="0">
                <a:effectLst/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Object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dest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,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destPos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,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length)</a:t>
            </a:r>
            <a:endParaRPr lang="en-GB" sz="28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098" y="3582131"/>
            <a:ext cx="11698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charset="0"/>
              </a:rPr>
              <a:t>The two </a:t>
            </a:r>
            <a:r>
              <a:rPr lang="en-US" dirty="0" smtClean="0">
                <a:solidFill>
                  <a:schemeClr val="accent2"/>
                </a:solidFill>
              </a:rPr>
              <a:t>Object</a:t>
            </a:r>
            <a:r>
              <a:rPr lang="en-US" b="0" i="0" dirty="0" smtClean="0">
                <a:effectLst/>
                <a:latin typeface="Arial" charset="0"/>
              </a:rPr>
              <a:t> arguments specify the array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Arial" charset="0"/>
              </a:rPr>
              <a:t>to copy </a:t>
            </a:r>
            <a:r>
              <a:rPr lang="en-US" b="0" i="1" dirty="0" smtClean="0">
                <a:solidFill>
                  <a:srgbClr val="00B0F0"/>
                </a:solidFill>
                <a:effectLst/>
                <a:latin typeface="Arial" charset="0"/>
              </a:rPr>
              <a:t>from</a:t>
            </a:r>
            <a:r>
              <a:rPr lang="en-US" b="0" i="0" dirty="0" smtClean="0">
                <a:effectLst/>
                <a:latin typeface="Arial" charset="0"/>
              </a:rPr>
              <a:t> and the array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Arial" charset="0"/>
              </a:rPr>
              <a:t>to copy </a:t>
            </a:r>
            <a:r>
              <a:rPr lang="en-US" b="0" i="1" dirty="0" smtClean="0">
                <a:solidFill>
                  <a:srgbClr val="00B0F0"/>
                </a:solidFill>
                <a:effectLst/>
                <a:latin typeface="Arial" charset="0"/>
              </a:rPr>
              <a:t>to</a:t>
            </a:r>
            <a:r>
              <a:rPr lang="en-US" b="0" i="0" dirty="0" smtClean="0">
                <a:effectLst/>
                <a:latin typeface="Arial" charset="0"/>
              </a:rPr>
              <a:t>. </a:t>
            </a:r>
          </a:p>
          <a:p>
            <a:r>
              <a:rPr lang="en-US" b="0" i="0" dirty="0" smtClean="0">
                <a:effectLst/>
                <a:latin typeface="Arial" charset="0"/>
              </a:rPr>
              <a:t>The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Arial" charset="0"/>
              </a:rPr>
              <a:t>three 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Arial" charset="0"/>
              </a:rPr>
              <a:t> arguments specify the starting position in the source array, the starting position in the destination array, and the number of array elements to copy.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5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791" y="1059121"/>
            <a:ext cx="1172515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class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ArrayCopyDemo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public static void main(String[]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char[]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copyFrom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= { 'd', 'e', 'c', 'a', 'f', 'f', 'e',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			    '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', 'n', 'a', 't', 'e', 'd' };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char[]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copyTo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= new char[7];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System.arraycopy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(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copyFrom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, 2,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copyTo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, 0, 7);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(new String(</a:t>
            </a:r>
            <a:r>
              <a:rPr lang="en-GB" dirty="0" err="1" smtClean="0">
                <a:effectLst/>
                <a:latin typeface="Courier New" charset="0"/>
                <a:ea typeface="Calibri" charset="0"/>
                <a:cs typeface="Times New Roman" charset="0"/>
              </a:rPr>
              <a:t>copyTo</a:t>
            </a: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));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75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456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Monaco</vt:lpstr>
      <vt:lpstr>Times New Roman</vt:lpstr>
      <vt:lpstr>Wingdings 3</vt:lpstr>
      <vt:lpstr>Ion</vt:lpstr>
      <vt:lpstr>Arrays</vt:lpstr>
      <vt:lpstr>PowerPoint Presentation</vt:lpstr>
      <vt:lpstr>Declaring a Variable to Refer to an Array </vt:lpstr>
      <vt:lpstr>PowerPoint Presentation</vt:lpstr>
      <vt:lpstr>Creating, Initializing, and Accessing an Array </vt:lpstr>
      <vt:lpstr>PowerPoint Presentation</vt:lpstr>
      <vt:lpstr>PowerPoint Presentation</vt:lpstr>
      <vt:lpstr>Copying Arrays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Sekhar Pasem</dc:creator>
  <cp:lastModifiedBy>Sekhar Pasem</cp:lastModifiedBy>
  <cp:revision>6</cp:revision>
  <dcterms:created xsi:type="dcterms:W3CDTF">2018-11-14T16:24:53Z</dcterms:created>
  <dcterms:modified xsi:type="dcterms:W3CDTF">2018-11-17T07:07:22Z</dcterms:modified>
</cp:coreProperties>
</file>