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5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76" d="100"/>
          <a:sy n="76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71AB3-641B-324B-84B8-6B4CAA5E68D0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D08992-66DB-1842-808D-A26B04FF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17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3857"/>
            <a:ext cx="9144000" cy="4169229"/>
          </a:xfrm>
        </p:spPr>
        <p:txBody>
          <a:bodyPr>
            <a:normAutofit/>
          </a:bodyPr>
          <a:lstStyle/>
          <a:p>
            <a:r>
              <a:rPr lang="en-US" b="1" dirty="0"/>
              <a:t>Simple Assignment Operator</a:t>
            </a:r>
          </a:p>
          <a:p>
            <a:r>
              <a:rPr lang="en-US" b="1" dirty="0"/>
              <a:t>Arithmetic Operators</a:t>
            </a:r>
          </a:p>
          <a:p>
            <a:r>
              <a:rPr lang="en-US" b="1" dirty="0"/>
              <a:t>Unary Operators</a:t>
            </a:r>
          </a:p>
          <a:p>
            <a:r>
              <a:rPr lang="en-US" b="1" dirty="0"/>
              <a:t>Equality and Relational Operators</a:t>
            </a:r>
          </a:p>
          <a:p>
            <a:r>
              <a:rPr lang="en-US" b="1" dirty="0"/>
              <a:t>Conditional Operators</a:t>
            </a:r>
          </a:p>
          <a:p>
            <a:r>
              <a:rPr lang="en-US" b="1" dirty="0"/>
              <a:t>Type Comparison </a:t>
            </a:r>
            <a:r>
              <a:rPr lang="en-US" b="1" dirty="0" smtClean="0"/>
              <a:t>Operator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2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834559"/>
              </p:ext>
            </p:extLst>
          </p:nvPr>
        </p:nvGraphicFramePr>
        <p:xfrm>
          <a:off x="-4" y="1"/>
          <a:ext cx="12094032" cy="6193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3508"/>
                <a:gridCol w="3023508"/>
                <a:gridCol w="3023508"/>
                <a:gridCol w="3023508"/>
              </a:tblGrid>
              <a:tr h="252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Precedence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Operator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Associativity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760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()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[]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·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Parentheses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Array subscript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Member selection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847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++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--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Unary post-increment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post-decrement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Right to left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2036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13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++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--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+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-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!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~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( type )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Unary pre-increment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pre-decrement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plus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minus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logical negation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bitwise complement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Unary type cast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Right to left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7600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* 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/ 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%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Multiplication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Division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Modulus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493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+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-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Addition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Subtraction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  <a:tr h="10452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&lt;&lt;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&gt;&gt;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&gt;&gt;&gt;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Bitwise left shift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Bitwise right shift with sign extension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Bitwise right shift with zero extension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Left to right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667" marR="16667" marT="16667" marB="16667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401191"/>
            <a:ext cx="404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i="1" smtClean="0">
                <a:solidFill>
                  <a:srgbClr val="000000"/>
                </a:solidFill>
                <a:effectLst/>
                <a:latin typeface="Times" charset="0"/>
                <a:ea typeface="Calibri" charset="0"/>
                <a:cs typeface="Times New Roman" charset="0"/>
              </a:rPr>
              <a:t>Larger number means higher precedence</a:t>
            </a:r>
            <a:r>
              <a:rPr lang="en-GB" smtClean="0">
                <a:solidFill>
                  <a:srgbClr val="000000"/>
                </a:solidFill>
                <a:effectLst/>
                <a:latin typeface="Times" charset="0"/>
                <a:ea typeface="Calibri" charset="0"/>
                <a:cs typeface="Times New Roman" charset="0"/>
              </a:rPr>
              <a:t>.</a:t>
            </a:r>
            <a:endParaRPr lang="en-GB" sz="16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39030"/>
              </p:ext>
            </p:extLst>
          </p:nvPr>
        </p:nvGraphicFramePr>
        <p:xfrm>
          <a:off x="-2" y="-1"/>
          <a:ext cx="11898088" cy="6226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4522"/>
                <a:gridCol w="2974522"/>
                <a:gridCol w="2974522"/>
                <a:gridCol w="2974522"/>
              </a:tblGrid>
              <a:tr h="1735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&lt;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&lt;=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&gt;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&gt;=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instanceof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Relational less than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Relational less than or equal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Relational greater than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Relational greater than or equal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Type comparison (objects only)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7995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==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!=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Relational is equal to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Relational is not equal to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2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&amp;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Bitwise AND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425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^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Bitwise exclusive OR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2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|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Bitwise inclusive OR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2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&amp;&amp;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Logical AND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252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||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Logical OR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Left to right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272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? :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Ternary conditional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Right to left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  <a:tr h="1923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=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+=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-=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*=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/=</a:t>
                      </a:r>
                      <a:br>
                        <a:rPr lang="en-GB" sz="1200" dirty="0">
                          <a:effectLst/>
                        </a:rPr>
                      </a:br>
                      <a:r>
                        <a:rPr lang="en-GB" sz="1200" dirty="0">
                          <a:effectLst/>
                        </a:rPr>
                        <a:t>%=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Assignment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Addition assignment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Subtraction assignment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Multiplication assignment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Division assignment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Modulus assignment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Right to left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16440" marR="16440" marT="16440" marB="16440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5057" y="6401191"/>
            <a:ext cx="404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GB" i="1" smtClean="0">
                <a:solidFill>
                  <a:srgbClr val="000000"/>
                </a:solidFill>
                <a:effectLst/>
                <a:latin typeface="Times" charset="0"/>
                <a:ea typeface="Calibri" charset="0"/>
                <a:cs typeface="Times New Roman" charset="0"/>
              </a:rPr>
              <a:t>Larger number means higher precedence</a:t>
            </a:r>
            <a:r>
              <a:rPr lang="en-GB" smtClean="0">
                <a:solidFill>
                  <a:srgbClr val="000000"/>
                </a:solidFill>
                <a:effectLst/>
                <a:latin typeface="Times" charset="0"/>
                <a:ea typeface="Calibri" charset="0"/>
                <a:cs typeface="Times New Roman" charset="0"/>
              </a:rPr>
              <a:t>.</a:t>
            </a:r>
            <a:endParaRPr lang="en-GB" sz="160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Assignment Operator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75114"/>
            <a:ext cx="10156370" cy="2688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2"/>
                </a:solidFill>
              </a:rPr>
              <a:t>Simple assignment operator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Examples: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a = 12;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float b = 244.6;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String s = “Hello”;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383973"/>
            <a:ext cx="10907486" cy="4746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Additive operator </a:t>
            </a:r>
            <a:r>
              <a:rPr lang="en-US" dirty="0" smtClean="0"/>
              <a:t>(also used for String concatenation)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result = 1 + 2; // result is now 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/>
              <a:t>   	</a:t>
            </a:r>
            <a:r>
              <a:rPr lang="en-US" b="1" i="1" dirty="0" smtClean="0">
                <a:solidFill>
                  <a:srgbClr val="00B050"/>
                </a:solidFill>
              </a:rPr>
              <a:t>Subtraction operator </a:t>
            </a:r>
          </a:p>
          <a:p>
            <a:pPr marL="457200" lvl="1" indent="0">
              <a:buNone/>
            </a:pPr>
            <a:r>
              <a:rPr lang="en-US" dirty="0" smtClean="0"/>
              <a:t>	result = result - 1; // result is now 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*</a:t>
            </a:r>
            <a:r>
              <a:rPr lang="en-US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Multiplication operator </a:t>
            </a:r>
          </a:p>
          <a:p>
            <a:pPr marL="457200" lvl="1" indent="0">
              <a:buNone/>
            </a:pPr>
            <a:r>
              <a:rPr lang="en-US" dirty="0" smtClean="0"/>
              <a:t>	result = result * 2; // result is now 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Division operator </a:t>
            </a:r>
          </a:p>
          <a:p>
            <a:pPr marL="457200" lvl="1" indent="0">
              <a:buNone/>
            </a:pPr>
            <a:r>
              <a:rPr lang="en-US" dirty="0" smtClean="0"/>
              <a:t>	result = result / 2; // result is now 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%</a:t>
            </a:r>
            <a:r>
              <a:rPr lang="en-US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Remainder operator</a:t>
            </a:r>
          </a:p>
          <a:p>
            <a:pPr marL="914400" lvl="2" indent="0">
              <a:buNone/>
            </a:pPr>
            <a:r>
              <a:rPr lang="en-US" dirty="0" smtClean="0"/>
              <a:t>result = result + 8; // result is now 10 </a:t>
            </a:r>
          </a:p>
          <a:p>
            <a:pPr marL="914400" lvl="2" indent="0">
              <a:buNone/>
            </a:pPr>
            <a:r>
              <a:rPr lang="en-US" dirty="0" smtClean="0"/>
              <a:t>result = result % 7; // result is now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3915" y="2070189"/>
            <a:ext cx="124859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result = 1 + 2;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3</a:t>
            </a: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("1 + 2 = " +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result;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- 1;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2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" - 1 = " + result);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result;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* 2;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4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" * 2 = " + result);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result;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/ 2;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2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" / 2 = " + result);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result;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+ 8;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10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" + 8 = " + result);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result;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  <a:p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mr-IN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result</a:t>
            </a:r>
            <a:r>
              <a:rPr lang="mr-IN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% 7;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// result is now 3</a:t>
            </a:r>
          </a:p>
          <a:p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100" b="0" i="0" u="none" strike="noStrike" baseline="0" dirty="0" err="1" smtClean="0">
                <a:solidFill>
                  <a:srgbClr val="000000"/>
                </a:solidFill>
                <a:latin typeface="Courier New" charset="0"/>
              </a:rPr>
              <a:t>original_result</a:t>
            </a:r>
            <a:r>
              <a:rPr lang="en-US" sz="1100" b="0" i="0" u="none" strike="noStrike" baseline="0" dirty="0" smtClean="0">
                <a:solidFill>
                  <a:srgbClr val="000000"/>
                </a:solidFill>
                <a:latin typeface="Courier New" charset="0"/>
              </a:rPr>
              <a:t> + " % 7 = " + result);</a:t>
            </a:r>
            <a:endParaRPr lang="en-US" sz="1100" b="0" i="0" u="none" strike="noStrike" baseline="0" dirty="0" smtClean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79646" cy="380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+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Unary plus operator</a:t>
            </a:r>
            <a:r>
              <a:rPr lang="en-US" dirty="0" smtClean="0"/>
              <a:t>; indicates positive value (numbers are positive 			without this, however)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-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Unary minus operator</a:t>
            </a:r>
            <a:r>
              <a:rPr lang="en-US" dirty="0" smtClean="0"/>
              <a:t>; negates an expression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++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Increment operator</a:t>
            </a:r>
            <a:r>
              <a:rPr lang="en-US" dirty="0" smtClean="0"/>
              <a:t>; increments a value by 1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--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Decrement operator</a:t>
            </a:r>
            <a:r>
              <a:rPr lang="en-US" dirty="0" smtClean="0"/>
              <a:t>; decrements a value by 1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!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Logical complement operator</a:t>
            </a:r>
            <a:r>
              <a:rPr lang="en-US" dirty="0" smtClean="0"/>
              <a:t>; inverts the value of a 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Equality and Relational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==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Equal to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!=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Not equal to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&gt;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Greater than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&gt;=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Greater than or equal to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Less than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&lt;=</a:t>
            </a:r>
            <a:r>
              <a:rPr lang="en-US" dirty="0" smtClean="0"/>
              <a:t> 		</a:t>
            </a:r>
            <a:r>
              <a:rPr lang="en-US" dirty="0" smtClean="0">
                <a:solidFill>
                  <a:srgbClr val="00B050"/>
                </a:solidFill>
              </a:rPr>
              <a:t>Less than or equal to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914" y="2601686"/>
            <a:ext cx="104502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	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value1 = 1;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value2 = 2;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if(value1 == value2)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("value1 == value2");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if(value1 != value2)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("value1 != value2");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if(value1 &gt; value2)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("value1 &gt; value2");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if(value1 &lt; value2)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("value1 &lt; value2");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if(value1 &lt;= value2)</a:t>
            </a:r>
            <a:endParaRPr lang="en-GB" sz="3200" dirty="0" smtClean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            </a:t>
            </a:r>
            <a:r>
              <a:rPr lang="en-GB" dirty="0" err="1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System.out.println</a:t>
            </a:r>
            <a:r>
              <a:rPr lang="en-GB" dirty="0" smtClean="0">
                <a:solidFill>
                  <a:srgbClr val="000000"/>
                </a:solidFill>
                <a:effectLst/>
                <a:latin typeface="Courier New" charset="0"/>
                <a:ea typeface="Calibri" charset="0"/>
                <a:cs typeface="Times New Roman" charset="0"/>
              </a:rPr>
              <a:t>("value1 &lt;= value2");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&amp;&amp; 	Conditional-AND </a:t>
            </a:r>
          </a:p>
          <a:p>
            <a:pPr marL="0" indent="0">
              <a:buNone/>
            </a:pPr>
            <a:r>
              <a:rPr lang="en-US" dirty="0" smtClean="0"/>
              <a:t>|| 	Conditional-OR </a:t>
            </a:r>
          </a:p>
          <a:p>
            <a:pPr marL="0" indent="0">
              <a:buNone/>
            </a:pPr>
            <a:r>
              <a:rPr lang="en-US" dirty="0" smtClean="0"/>
              <a:t>?: 	Ternary (shorthand for if-then-else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Comparison Operator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instanceof</a:t>
            </a:r>
            <a:r>
              <a:rPr lang="en-US" dirty="0" smtClean="0"/>
              <a:t> 	- Compares an object to a specified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863</TotalTime>
  <Words>337</Words>
  <Application>Microsoft Macintosh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Century Gothic</vt:lpstr>
      <vt:lpstr>Courier New</vt:lpstr>
      <vt:lpstr>Mangal</vt:lpstr>
      <vt:lpstr>Times</vt:lpstr>
      <vt:lpstr>Times New Roman</vt:lpstr>
      <vt:lpstr>Wingdings 3</vt:lpstr>
      <vt:lpstr>Arial</vt:lpstr>
      <vt:lpstr>Ion Boardroom</vt:lpstr>
      <vt:lpstr>Operators</vt:lpstr>
      <vt:lpstr>Simple Assignment Operator </vt:lpstr>
      <vt:lpstr>Arithmetic Operators </vt:lpstr>
      <vt:lpstr>PowerPoint Presentation</vt:lpstr>
      <vt:lpstr>Unary Operators </vt:lpstr>
      <vt:lpstr>Equality and Relational Operators </vt:lpstr>
      <vt:lpstr>PowerPoint Presentation</vt:lpstr>
      <vt:lpstr>Conditional Operators </vt:lpstr>
      <vt:lpstr>Type Comparison Operator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Sekhar Pasem</dc:creator>
  <cp:lastModifiedBy>Sekhar Pasem</cp:lastModifiedBy>
  <cp:revision>9</cp:revision>
  <dcterms:created xsi:type="dcterms:W3CDTF">2018-10-31T16:22:28Z</dcterms:created>
  <dcterms:modified xsi:type="dcterms:W3CDTF">2018-11-01T06:45:36Z</dcterms:modified>
</cp:coreProperties>
</file>