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9259" y="2020413"/>
            <a:ext cx="361251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3548" y="2069355"/>
            <a:ext cx="3669029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059" y="938529"/>
            <a:ext cx="13220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274796"/>
            <a:ext cx="7952105" cy="451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64435" y="1149096"/>
            <a:ext cx="5108448" cy="268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3748" y="5437176"/>
            <a:ext cx="3954145" cy="10839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6079" y="4267200"/>
            <a:ext cx="3169920" cy="1066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137642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4010533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59" y="1245231"/>
            <a:ext cx="8028305" cy="4707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387350" indent="-252095">
              <a:lnSpc>
                <a:spcPct val="100000"/>
              </a:lnSpc>
              <a:spcBef>
                <a:spcPts val="580"/>
              </a:spcBef>
              <a:buChar char="-"/>
              <a:tabLst>
                <a:tab pos="387350" algn="l"/>
                <a:tab pos="387985" algn="l"/>
              </a:tabLst>
            </a:pPr>
            <a:r>
              <a:rPr sz="2400" spc="-5" dirty="0">
                <a:latin typeface="Times New Roman"/>
                <a:cs typeface="Times New Roman"/>
              </a:rPr>
              <a:t>Dynamic </a:t>
            </a:r>
            <a:r>
              <a:rPr sz="2400" dirty="0">
                <a:latin typeface="Times New Roman"/>
                <a:cs typeface="Times New Roman"/>
              </a:rPr>
              <a:t>typing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75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Built-in types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80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405765" indent="-248920">
              <a:lnSpc>
                <a:spcPct val="100000"/>
              </a:lnSpc>
              <a:spcBef>
                <a:spcPts val="575"/>
              </a:spcBef>
              <a:buChar char="-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Third party </a:t>
            </a:r>
            <a:r>
              <a:rPr sz="2400" spc="-5" dirty="0">
                <a:latin typeface="Times New Roman"/>
                <a:cs typeface="Times New Roman"/>
              </a:rPr>
              <a:t>utilities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Numeric, </a:t>
            </a:r>
            <a:r>
              <a:rPr sz="2400" spc="-35" dirty="0">
                <a:latin typeface="Times New Roman"/>
                <a:cs typeface="Times New Roman"/>
              </a:rPr>
              <a:t>NumPy, </a:t>
            </a:r>
            <a:r>
              <a:rPr sz="2400" dirty="0">
                <a:latin typeface="Times New Roman"/>
                <a:cs typeface="Times New Roman"/>
              </a:rPr>
              <a:t>SciPy)</a:t>
            </a:r>
            <a:endParaRPr sz="2400">
              <a:latin typeface="Times New Roman"/>
              <a:cs typeface="Times New Roman"/>
            </a:endParaRPr>
          </a:p>
          <a:p>
            <a:pPr marL="12700" marR="3621404" indent="144780">
              <a:lnSpc>
                <a:spcPct val="120000"/>
              </a:lnSpc>
              <a:buChar char="-"/>
              <a:tabLst>
                <a:tab pos="394970" algn="l"/>
                <a:tab pos="395605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Automatic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portable</a:t>
            </a:r>
            <a:endParaRPr sz="2400">
              <a:latin typeface="Times New Roman"/>
              <a:cs typeface="Times New Roman"/>
            </a:endParaRPr>
          </a:p>
          <a:p>
            <a:pPr marL="256540" indent="-179070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257175" algn="l"/>
              </a:tabLst>
            </a:pPr>
            <a:r>
              <a:rPr sz="2400" dirty="0">
                <a:latin typeface="Times New Roman"/>
                <a:cs typeface="Times New Roman"/>
              </a:rPr>
              <a:t>Python runs virtually every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platform used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  <a:p>
            <a:pPr marL="157480" marR="5080" indent="-79375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27559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long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you have a </a:t>
            </a:r>
            <a:r>
              <a:rPr sz="2400" spc="-5" dirty="0">
                <a:latin typeface="Times New Roman"/>
                <a:cs typeface="Times New Roman"/>
              </a:rPr>
              <a:t>compatible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interpreter installed, 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programs will </a:t>
            </a:r>
            <a:r>
              <a:rPr sz="2400" dirty="0">
                <a:latin typeface="Times New Roman"/>
                <a:cs typeface="Times New Roman"/>
              </a:rPr>
              <a:t>run in </a:t>
            </a:r>
            <a:r>
              <a:rPr sz="2400" spc="-5" dirty="0">
                <a:latin typeface="Times New Roman"/>
                <a:cs typeface="Times New Roman"/>
              </a:rPr>
              <a:t>exactly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20" dirty="0">
                <a:latin typeface="Times New Roman"/>
                <a:cs typeface="Times New Roman"/>
              </a:rPr>
              <a:t>manner,  </a:t>
            </a:r>
            <a:r>
              <a:rPr sz="2400" dirty="0">
                <a:latin typeface="Times New Roman"/>
                <a:cs typeface="Times New Roman"/>
              </a:rPr>
              <a:t>irrespective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992377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It's</a:t>
            </a:r>
            <a:r>
              <a:rPr spc="-55" dirty="0"/>
              <a:t> </a:t>
            </a:r>
            <a:r>
              <a:rPr spc="-5" dirty="0"/>
              <a:t>mixable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472440" y="2797175"/>
            <a:ext cx="396240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5077714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3845" indent="-148590">
              <a:lnSpc>
                <a:spcPct val="100000"/>
              </a:lnSpc>
              <a:spcBef>
                <a:spcPts val="575"/>
              </a:spcBef>
              <a:buChar char="-"/>
              <a:tabLst>
                <a:tab pos="284480" algn="l"/>
              </a:tabLst>
            </a:pPr>
            <a:r>
              <a:rPr dirty="0"/>
              <a:t>Python </a:t>
            </a:r>
            <a:r>
              <a:rPr spc="-5" dirty="0"/>
              <a:t>can </a:t>
            </a:r>
            <a:r>
              <a:rPr dirty="0"/>
              <a:t>be linked </a:t>
            </a:r>
            <a:r>
              <a:rPr spc="-5" dirty="0"/>
              <a:t>to </a:t>
            </a:r>
            <a:r>
              <a:rPr dirty="0"/>
              <a:t>components </a:t>
            </a:r>
            <a:r>
              <a:rPr spc="-5" dirty="0"/>
              <a:t>written in </a:t>
            </a:r>
            <a:r>
              <a:rPr dirty="0"/>
              <a:t>other languages</a:t>
            </a:r>
            <a:r>
              <a:rPr spc="-155" dirty="0"/>
              <a:t> </a:t>
            </a:r>
            <a:r>
              <a:rPr spc="-5" dirty="0"/>
              <a:t>easily</a:t>
            </a:r>
          </a:p>
          <a:p>
            <a:pPr marL="354330" indent="-219075">
              <a:lnSpc>
                <a:spcPct val="100000"/>
              </a:lnSpc>
              <a:spcBef>
                <a:spcPts val="480"/>
              </a:spcBef>
              <a:buChar char="-"/>
              <a:tabLst>
                <a:tab pos="353695" algn="l"/>
                <a:tab pos="354965" algn="l"/>
                <a:tab pos="1288415" algn="l"/>
                <a:tab pos="1616075" algn="l"/>
                <a:tab pos="2178685" algn="l"/>
                <a:tab pos="3253104" algn="l"/>
                <a:tab pos="3865879" algn="l"/>
                <a:tab pos="4164329" algn="l"/>
                <a:tab pos="4917440" algn="l"/>
                <a:tab pos="5245100" algn="l"/>
                <a:tab pos="7024370" algn="l"/>
              </a:tabLst>
            </a:pPr>
            <a:r>
              <a:rPr dirty="0"/>
              <a:t>L</a:t>
            </a:r>
            <a:r>
              <a:rPr spc="-20" dirty="0"/>
              <a:t>i</a:t>
            </a:r>
            <a:r>
              <a:rPr spc="-10" dirty="0"/>
              <a:t>n</a:t>
            </a:r>
            <a:r>
              <a:rPr dirty="0"/>
              <a:t>ki</a:t>
            </a:r>
            <a:r>
              <a:rPr spc="-10" dirty="0"/>
              <a:t>n</a:t>
            </a:r>
            <a:r>
              <a:rPr dirty="0"/>
              <a:t>g	</a:t>
            </a:r>
            <a:r>
              <a:rPr spc="-10" dirty="0"/>
              <a:t>t</a:t>
            </a:r>
            <a:r>
              <a:rPr dirty="0"/>
              <a:t>o	fas</a:t>
            </a:r>
            <a:r>
              <a:rPr spc="-20" dirty="0"/>
              <a:t>t</a:t>
            </a:r>
            <a:r>
              <a:rPr dirty="0"/>
              <a:t>,	</a:t>
            </a:r>
            <a:r>
              <a:rPr spc="-15" dirty="0"/>
              <a:t>c</a:t>
            </a:r>
            <a:r>
              <a:rPr dirty="0"/>
              <a:t>o</a:t>
            </a:r>
            <a:r>
              <a:rPr spc="-20" dirty="0"/>
              <a:t>m</a:t>
            </a:r>
            <a:r>
              <a:rPr dirty="0"/>
              <a:t>pi</a:t>
            </a:r>
            <a:r>
              <a:rPr spc="-10" dirty="0"/>
              <a:t>l</a:t>
            </a:r>
            <a:r>
              <a:rPr dirty="0"/>
              <a:t>ed	c</a:t>
            </a:r>
            <a:r>
              <a:rPr spc="-10" dirty="0"/>
              <a:t>o</a:t>
            </a:r>
            <a:r>
              <a:rPr dirty="0"/>
              <a:t>de	</a:t>
            </a:r>
            <a:r>
              <a:rPr spc="-20" dirty="0"/>
              <a:t>i</a:t>
            </a:r>
            <a:r>
              <a:rPr dirty="0"/>
              <a:t>s	us</a:t>
            </a:r>
            <a:r>
              <a:rPr spc="-10" dirty="0"/>
              <a:t>ef</a:t>
            </a:r>
            <a:r>
              <a:rPr dirty="0"/>
              <a:t>ul	</a:t>
            </a:r>
            <a:r>
              <a:rPr spc="-20" dirty="0"/>
              <a:t>t</a:t>
            </a:r>
            <a:r>
              <a:rPr dirty="0"/>
              <a:t>o	co</a:t>
            </a:r>
            <a:r>
              <a:rPr spc="-20" dirty="0"/>
              <a:t>m</a:t>
            </a:r>
            <a:r>
              <a:rPr spc="5" dirty="0"/>
              <a:t>p</a:t>
            </a:r>
            <a:r>
              <a:rPr dirty="0"/>
              <a:t>u</a:t>
            </a:r>
            <a:r>
              <a:rPr spc="-10" dirty="0"/>
              <a:t>t</a:t>
            </a:r>
            <a:r>
              <a:rPr spc="-1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onally	</a:t>
            </a:r>
            <a:r>
              <a:rPr spc="-20" dirty="0"/>
              <a:t>i</a:t>
            </a:r>
            <a:r>
              <a:rPr dirty="0"/>
              <a:t>nt</a:t>
            </a:r>
            <a:r>
              <a:rPr spc="-20" dirty="0"/>
              <a:t>e</a:t>
            </a:r>
            <a:r>
              <a:rPr dirty="0"/>
              <a:t>n</a:t>
            </a:r>
            <a:r>
              <a:rPr spc="-10" dirty="0"/>
              <a:t>s</a:t>
            </a:r>
            <a:r>
              <a:rPr dirty="0"/>
              <a:t>ive</a:t>
            </a: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problems</a:t>
            </a:r>
          </a:p>
          <a:p>
            <a:pPr marL="387350" indent="-230504">
              <a:lnSpc>
                <a:spcPct val="100000"/>
              </a:lnSpc>
              <a:spcBef>
                <a:spcPts val="4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/>
              <a:t>- Python/C integration </a:t>
            </a:r>
            <a:r>
              <a:rPr spc="-5" dirty="0"/>
              <a:t>is </a:t>
            </a:r>
            <a:r>
              <a:rPr dirty="0"/>
              <a:t>quite</a:t>
            </a:r>
            <a:r>
              <a:rPr spc="-100" dirty="0"/>
              <a:t> </a:t>
            </a:r>
            <a:r>
              <a:rPr spc="-5" dirty="0"/>
              <a:t>common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use</a:t>
            </a:r>
            <a:endParaRPr sz="2200"/>
          </a:p>
          <a:p>
            <a:pPr marL="369570" indent="-234315">
              <a:lnSpc>
                <a:spcPct val="100000"/>
              </a:lnSpc>
              <a:spcBef>
                <a:spcPts val="525"/>
              </a:spcBef>
              <a:buChar char="-"/>
              <a:tabLst>
                <a:tab pos="368935" algn="l"/>
                <a:tab pos="370205" algn="l"/>
              </a:tabLst>
            </a:pPr>
            <a:r>
              <a:rPr sz="2200" spc="-5" dirty="0"/>
              <a:t>No intermediate compile and link steps as in C/</a:t>
            </a:r>
            <a:r>
              <a:rPr sz="2200" spc="75" dirty="0"/>
              <a:t> </a:t>
            </a:r>
            <a:r>
              <a:rPr sz="2200" spc="-5" dirty="0"/>
              <a:t>C++</a:t>
            </a:r>
            <a:endParaRPr sz="2200"/>
          </a:p>
          <a:p>
            <a:pPr marL="387350" marR="8890" indent="-230504">
              <a:lnSpc>
                <a:spcPct val="100000"/>
              </a:lnSpc>
              <a:spcBef>
                <a:spcPts val="530"/>
              </a:spcBef>
              <a:buChar char="-"/>
              <a:tabLst>
                <a:tab pos="382905" algn="l"/>
                <a:tab pos="383540" algn="l"/>
                <a:tab pos="1308100" algn="l"/>
                <a:tab pos="2494280" algn="l"/>
                <a:tab pos="2967990" algn="l"/>
                <a:tab pos="4140200" algn="l"/>
                <a:tab pos="5795645" algn="l"/>
                <a:tab pos="6142990" algn="l"/>
                <a:tab pos="6539230" algn="l"/>
              </a:tabLst>
            </a:pPr>
            <a:r>
              <a:rPr sz="2200" spc="-5" dirty="0"/>
              <a:t>P</a:t>
            </a:r>
            <a:r>
              <a:rPr sz="2200" spc="10" dirty="0"/>
              <a:t>y</a:t>
            </a:r>
            <a:r>
              <a:rPr sz="2200" spc="-5" dirty="0"/>
              <a:t>thon</a:t>
            </a:r>
            <a:r>
              <a:rPr sz="2200" dirty="0"/>
              <a:t>	</a:t>
            </a:r>
            <a:r>
              <a:rPr sz="2200" spc="-5" dirty="0"/>
              <a:t>progr</a:t>
            </a:r>
            <a:r>
              <a:rPr sz="2200" dirty="0"/>
              <a:t>a</a:t>
            </a:r>
            <a:r>
              <a:rPr sz="2200" spc="-25" dirty="0"/>
              <a:t>m</a:t>
            </a:r>
            <a:r>
              <a:rPr sz="2200" spc="-5" dirty="0"/>
              <a:t>s</a:t>
            </a:r>
            <a:r>
              <a:rPr sz="2200" dirty="0"/>
              <a:t>	</a:t>
            </a:r>
            <a:r>
              <a:rPr sz="2200" spc="-5" dirty="0"/>
              <a:t>a</a:t>
            </a:r>
            <a:r>
              <a:rPr sz="2200" dirty="0"/>
              <a:t>r</a:t>
            </a:r>
            <a:r>
              <a:rPr sz="2200" spc="-5" dirty="0"/>
              <a:t>e</a:t>
            </a:r>
            <a:r>
              <a:rPr sz="2200" dirty="0"/>
              <a:t>	</a:t>
            </a:r>
            <a:r>
              <a:rPr sz="2200" spc="-5" dirty="0"/>
              <a:t>co</a:t>
            </a:r>
            <a:r>
              <a:rPr sz="2200" spc="-20" dirty="0"/>
              <a:t>m</a:t>
            </a:r>
            <a:r>
              <a:rPr sz="2200" spc="-5" dirty="0"/>
              <a:t>pi</a:t>
            </a:r>
            <a:r>
              <a:rPr sz="2200" spc="5" dirty="0"/>
              <a:t>l</a:t>
            </a:r>
            <a:r>
              <a:rPr sz="2200" spc="-5" dirty="0"/>
              <a:t>ed</a:t>
            </a:r>
            <a:r>
              <a:rPr sz="2200" dirty="0"/>
              <a:t>	</a:t>
            </a:r>
            <a:r>
              <a:rPr sz="2200" spc="-5" dirty="0"/>
              <a:t>aut</a:t>
            </a:r>
            <a:r>
              <a:rPr sz="2200" dirty="0"/>
              <a:t>o</a:t>
            </a:r>
            <a:r>
              <a:rPr sz="2200" spc="-5" dirty="0"/>
              <a:t>m</a:t>
            </a:r>
            <a:r>
              <a:rPr sz="2200" spc="-15" dirty="0"/>
              <a:t>a</a:t>
            </a:r>
            <a:r>
              <a:rPr sz="2200" spc="-5" dirty="0"/>
              <a:t>ti</a:t>
            </a:r>
            <a:r>
              <a:rPr sz="2200" dirty="0"/>
              <a:t>c</a:t>
            </a:r>
            <a:r>
              <a:rPr sz="2200" spc="-5" dirty="0"/>
              <a:t>ally</a:t>
            </a:r>
            <a:r>
              <a:rPr sz="2200" dirty="0"/>
              <a:t>	</a:t>
            </a:r>
            <a:r>
              <a:rPr sz="2200" spc="-5" dirty="0"/>
              <a:t>to</a:t>
            </a:r>
            <a:r>
              <a:rPr sz="2200" dirty="0"/>
              <a:t>	</a:t>
            </a:r>
            <a:r>
              <a:rPr sz="2200" spc="-10" dirty="0"/>
              <a:t>a</a:t>
            </a:r>
            <a:r>
              <a:rPr sz="2200" spc="-5" dirty="0"/>
              <a:t>n</a:t>
            </a:r>
            <a:r>
              <a:rPr sz="2200" dirty="0"/>
              <a:t>	</a:t>
            </a:r>
            <a:r>
              <a:rPr sz="2200" spc="-5" dirty="0"/>
              <a:t>inte</a:t>
            </a:r>
            <a:r>
              <a:rPr sz="2200" dirty="0"/>
              <a:t>r</a:t>
            </a:r>
            <a:r>
              <a:rPr sz="2200" spc="-25" dirty="0"/>
              <a:t>m</a:t>
            </a:r>
            <a:r>
              <a:rPr sz="2200" spc="-5" dirty="0"/>
              <a:t>ed</a:t>
            </a:r>
            <a:r>
              <a:rPr sz="2200" spc="10" dirty="0"/>
              <a:t>i</a:t>
            </a:r>
            <a:r>
              <a:rPr sz="2200" spc="-5" dirty="0"/>
              <a:t>ate  form called </a:t>
            </a:r>
            <a:r>
              <a:rPr sz="2200" i="1" spc="-5" dirty="0">
                <a:latin typeface="Times New Roman"/>
                <a:cs typeface="Times New Roman"/>
              </a:rPr>
              <a:t>bytecode</a:t>
            </a:r>
            <a:r>
              <a:rPr sz="2200" spc="-5" dirty="0"/>
              <a:t>, which the interpreter then</a:t>
            </a:r>
            <a:r>
              <a:rPr sz="2200" spc="90" dirty="0"/>
              <a:t> </a:t>
            </a:r>
            <a:r>
              <a:rPr sz="2200" spc="-5" dirty="0"/>
              <a:t>reads</a:t>
            </a:r>
            <a:endParaRPr sz="2200">
              <a:latin typeface="Times New Roman"/>
              <a:cs typeface="Times New Roman"/>
            </a:endParaRPr>
          </a:p>
          <a:p>
            <a:pPr marL="337185" indent="-180340">
              <a:lnSpc>
                <a:spcPct val="100000"/>
              </a:lnSpc>
              <a:spcBef>
                <a:spcPts val="530"/>
              </a:spcBef>
              <a:buChar char="-"/>
              <a:tabLst>
                <a:tab pos="337820" algn="l"/>
              </a:tabLst>
            </a:pPr>
            <a:r>
              <a:rPr sz="2200" spc="-5" dirty="0"/>
              <a:t>This</a:t>
            </a:r>
            <a:r>
              <a:rPr sz="2200" spc="135" dirty="0"/>
              <a:t> </a:t>
            </a:r>
            <a:r>
              <a:rPr sz="2200" spc="-5" dirty="0"/>
              <a:t>gives</a:t>
            </a:r>
            <a:r>
              <a:rPr sz="2200" spc="140" dirty="0"/>
              <a:t> </a:t>
            </a:r>
            <a:r>
              <a:rPr sz="2200" spc="-5" dirty="0"/>
              <a:t>Python</a:t>
            </a:r>
            <a:r>
              <a:rPr sz="2200" spc="150" dirty="0"/>
              <a:t> </a:t>
            </a:r>
            <a:r>
              <a:rPr sz="2200" spc="-5" dirty="0"/>
              <a:t>the</a:t>
            </a:r>
            <a:r>
              <a:rPr sz="2200" spc="140" dirty="0"/>
              <a:t> </a:t>
            </a:r>
            <a:r>
              <a:rPr sz="2200" spc="-5" dirty="0"/>
              <a:t>development</a:t>
            </a:r>
            <a:r>
              <a:rPr sz="2200" spc="145" dirty="0"/>
              <a:t> </a:t>
            </a:r>
            <a:r>
              <a:rPr sz="2200" spc="-5" dirty="0"/>
              <a:t>speed</a:t>
            </a:r>
            <a:r>
              <a:rPr sz="2200" spc="145" dirty="0"/>
              <a:t> </a:t>
            </a:r>
            <a:r>
              <a:rPr sz="2200" dirty="0"/>
              <a:t>of</a:t>
            </a:r>
            <a:r>
              <a:rPr sz="2200" spc="145" dirty="0"/>
              <a:t> </a:t>
            </a:r>
            <a:r>
              <a:rPr sz="2200" spc="-5" dirty="0"/>
              <a:t>an</a:t>
            </a:r>
            <a:r>
              <a:rPr sz="2200" spc="145" dirty="0"/>
              <a:t> </a:t>
            </a:r>
            <a:r>
              <a:rPr sz="2200" spc="-5" dirty="0"/>
              <a:t>interpreter</a:t>
            </a:r>
            <a:r>
              <a:rPr sz="2200" spc="145" dirty="0"/>
              <a:t> </a:t>
            </a:r>
            <a:r>
              <a:rPr sz="2200" dirty="0"/>
              <a:t>without</a:t>
            </a:r>
            <a:endParaRPr sz="2200"/>
          </a:p>
          <a:p>
            <a:pPr marL="387350">
              <a:lnSpc>
                <a:spcPct val="100000"/>
              </a:lnSpc>
            </a:pPr>
            <a:r>
              <a:rPr sz="2200" spc="-5" dirty="0"/>
              <a:t>the performance loss inherent in </a:t>
            </a:r>
            <a:r>
              <a:rPr sz="2200" dirty="0"/>
              <a:t>purely </a:t>
            </a:r>
            <a:r>
              <a:rPr sz="2200" spc="-5" dirty="0"/>
              <a:t>interpreted</a:t>
            </a:r>
            <a:r>
              <a:rPr sz="2200" spc="100" dirty="0"/>
              <a:t> </a:t>
            </a:r>
            <a:r>
              <a:rPr sz="2200" spc="-5" dirty="0"/>
              <a:t>languages</a:t>
            </a:r>
            <a:endParaRPr sz="220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learn</a:t>
            </a:r>
            <a:endParaRPr sz="2200"/>
          </a:p>
          <a:p>
            <a:pPr marL="299085" indent="-163830">
              <a:lnSpc>
                <a:spcPct val="100000"/>
              </a:lnSpc>
              <a:spcBef>
                <a:spcPts val="525"/>
              </a:spcBef>
              <a:buChar char="-"/>
              <a:tabLst>
                <a:tab pos="299720" algn="l"/>
              </a:tabLst>
            </a:pPr>
            <a:r>
              <a:rPr sz="2200" spc="-5" dirty="0"/>
              <a:t>Structure and syntax are pretty intuitive and </a:t>
            </a:r>
            <a:r>
              <a:rPr sz="2200" spc="-10" dirty="0"/>
              <a:t>easy </a:t>
            </a:r>
            <a:r>
              <a:rPr sz="2200" spc="-5" dirty="0"/>
              <a:t>to</a:t>
            </a:r>
            <a:r>
              <a:rPr sz="2200" spc="95" dirty="0"/>
              <a:t> </a:t>
            </a:r>
            <a:r>
              <a:rPr sz="2200" spc="-5" dirty="0"/>
              <a:t>grasp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9857" y="732790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Installing</a:t>
            </a:r>
            <a:r>
              <a:rPr sz="4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7742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327780"/>
            <a:ext cx="487679" cy="364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949322"/>
            <a:ext cx="7790815" cy="34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Python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pre-installed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Unix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systems,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including  </a:t>
            </a:r>
            <a:r>
              <a:rPr sz="2400" spc="35" dirty="0">
                <a:latin typeface="Times New Roman"/>
                <a:cs typeface="Times New Roman"/>
              </a:rPr>
              <a:t>Linux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-65" dirty="0">
                <a:latin typeface="Times New Roman"/>
                <a:cs typeface="Times New Roman"/>
              </a:rPr>
              <a:t>MAC </a:t>
            </a:r>
            <a:r>
              <a:rPr sz="2400" spc="40" dirty="0">
                <a:latin typeface="Times New Roman"/>
                <a:cs typeface="Times New Roman"/>
              </a:rPr>
              <a:t>OS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1835"/>
              </a:spcBef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20" dirty="0">
                <a:latin typeface="Times New Roman"/>
                <a:cs typeface="Times New Roman"/>
              </a:rPr>
              <a:t>Windows </a:t>
            </a:r>
            <a:r>
              <a:rPr sz="2700" dirty="0">
                <a:latin typeface="Times New Roman"/>
                <a:cs typeface="Times New Roman"/>
              </a:rPr>
              <a:t>Operating Systems </a:t>
            </a:r>
            <a:r>
              <a:rPr sz="2700" spc="-5" dirty="0">
                <a:latin typeface="Times New Roman"/>
                <a:cs typeface="Times New Roman"/>
              </a:rPr>
              <a:t>, </a:t>
            </a:r>
            <a:r>
              <a:rPr sz="2700" dirty="0">
                <a:latin typeface="Times New Roman"/>
                <a:cs typeface="Times New Roman"/>
              </a:rPr>
              <a:t>user </a:t>
            </a:r>
            <a:r>
              <a:rPr sz="2700" spc="-5" dirty="0">
                <a:latin typeface="Times New Roman"/>
                <a:cs typeface="Times New Roman"/>
              </a:rPr>
              <a:t>can  </a:t>
            </a:r>
            <a:r>
              <a:rPr sz="2700" dirty="0">
                <a:latin typeface="Times New Roman"/>
                <a:cs typeface="Times New Roman"/>
              </a:rPr>
              <a:t>download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9"/>
              </a:rPr>
              <a:t>https://www.python.org/downloads/</a:t>
            </a:r>
            <a:endParaRPr sz="2700">
              <a:latin typeface="Times New Roman"/>
              <a:cs typeface="Times New Roman"/>
            </a:endParaRPr>
          </a:p>
          <a:p>
            <a:pPr marL="377825" marR="5080" indent="-247015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/>
                <a:cs typeface="Times New Roman"/>
              </a:rPr>
              <a:t>-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 above link download latest version of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  IDE and install, recent version is 3.4.1 but </a:t>
            </a:r>
            <a:r>
              <a:rPr sz="2700" spc="-5" dirty="0">
                <a:latin typeface="Times New Roman"/>
                <a:cs typeface="Times New Roman"/>
              </a:rPr>
              <a:t>most </a:t>
            </a:r>
            <a:r>
              <a:rPr sz="2700" dirty="0">
                <a:latin typeface="Times New Roman"/>
                <a:cs typeface="Times New Roman"/>
              </a:rPr>
              <a:t>of  them uses version 2.7.7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only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43840" y="1225550"/>
            <a:ext cx="454151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5459" y="1165605"/>
            <a:ext cx="3227070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After installing the  </a:t>
            </a: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30" dirty="0">
                <a:latin typeface="Times New Roman"/>
                <a:cs typeface="Times New Roman"/>
              </a:rPr>
              <a:t>Ver#2.7.7, </a:t>
            </a:r>
            <a:r>
              <a:rPr sz="2500" spc="-5" dirty="0">
                <a:latin typeface="Times New Roman"/>
                <a:cs typeface="Times New Roman"/>
              </a:rPr>
              <a:t>go </a:t>
            </a:r>
            <a:r>
              <a:rPr sz="2500" spc="5" dirty="0">
                <a:latin typeface="Times New Roman"/>
                <a:cs typeface="Times New Roman"/>
              </a:rPr>
              <a:t>to  </a:t>
            </a:r>
            <a:r>
              <a:rPr sz="2500" spc="-5" dirty="0">
                <a:latin typeface="Times New Roman"/>
                <a:cs typeface="Times New Roman"/>
              </a:rPr>
              <a:t>start menu then </a:t>
            </a:r>
            <a:r>
              <a:rPr sz="2500" dirty="0">
                <a:latin typeface="Times New Roman"/>
                <a:cs typeface="Times New Roman"/>
              </a:rPr>
              <a:t>click </a:t>
            </a:r>
            <a:r>
              <a:rPr sz="2500" spc="5" dirty="0">
                <a:latin typeface="Times New Roman"/>
                <a:cs typeface="Times New Roman"/>
              </a:rPr>
              <a:t>on  </a:t>
            </a:r>
            <a:r>
              <a:rPr sz="2500" spc="-5" dirty="0">
                <a:latin typeface="Times New Roman"/>
                <a:cs typeface="Times New Roman"/>
              </a:rPr>
              <a:t>python 2.7 in that </a:t>
            </a:r>
            <a:r>
              <a:rPr sz="2500" dirty="0">
                <a:latin typeface="Times New Roman"/>
                <a:cs typeface="Times New Roman"/>
              </a:rPr>
              <a:t>one  </a:t>
            </a:r>
            <a:r>
              <a:rPr sz="2500" spc="-5" dirty="0">
                <a:latin typeface="Times New Roman"/>
                <a:cs typeface="Times New Roman"/>
              </a:rPr>
              <a:t>you can </a:t>
            </a:r>
            <a:r>
              <a:rPr sz="2500" dirty="0">
                <a:latin typeface="Times New Roman"/>
                <a:cs typeface="Times New Roman"/>
              </a:rPr>
              <a:t>select python  (command line) </a:t>
            </a:r>
            <a:r>
              <a:rPr sz="2500" spc="-5" dirty="0">
                <a:latin typeface="Times New Roman"/>
                <a:cs typeface="Times New Roman"/>
              </a:rPr>
              <a:t>it is  </a:t>
            </a:r>
            <a:r>
              <a:rPr sz="2500" spc="-10" dirty="0">
                <a:latin typeface="Times New Roman"/>
                <a:cs typeface="Times New Roman"/>
              </a:rPr>
              <a:t>prompt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&gt;&gt;&gt;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1066800"/>
            <a:ext cx="3429000" cy="494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470" y="808990"/>
            <a:ext cx="517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today…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0474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643504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48208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32028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158740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744802"/>
            <a:ext cx="794956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	being </a:t>
            </a:r>
            <a:r>
              <a:rPr sz="2500" dirty="0">
                <a:latin typeface="Times New Roman"/>
                <a:cs typeface="Times New Roman"/>
              </a:rPr>
              <a:t>applied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real revenue-generating products  </a:t>
            </a: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spc="-10" dirty="0">
                <a:latin typeface="Times New Roman"/>
                <a:cs typeface="Times New Roman"/>
              </a:rPr>
              <a:t>real </a:t>
            </a:r>
            <a:r>
              <a:rPr sz="2500" spc="-5" dirty="0">
                <a:latin typeface="Times New Roman"/>
                <a:cs typeface="Times New Roman"/>
              </a:rPr>
              <a:t>companies. For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instance: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1114425" algn="l"/>
                <a:tab pos="2092960" algn="l"/>
                <a:tab pos="3460115" algn="l"/>
                <a:tab pos="4050029" algn="l"/>
                <a:tab pos="4483100" algn="l"/>
                <a:tab pos="5548630" algn="l"/>
                <a:tab pos="5963285" algn="l"/>
                <a:tab pos="6429375" algn="l"/>
                <a:tab pos="7124700" algn="l"/>
              </a:tabLst>
            </a:pPr>
            <a:r>
              <a:rPr sz="2500" spc="-5" dirty="0">
                <a:latin typeface="Times New Roman"/>
                <a:cs typeface="Times New Roman"/>
              </a:rPr>
              <a:t>Goog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ex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arch  </a:t>
            </a:r>
            <a:r>
              <a:rPr sz="2500" spc="-10" dirty="0">
                <a:latin typeface="Times New Roman"/>
                <a:cs typeface="Times New Roman"/>
              </a:rPr>
              <a:t>system,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10" dirty="0">
                <a:latin typeface="Times New Roman"/>
                <a:cs typeface="Times New Roman"/>
              </a:rPr>
              <a:t>employs </a:t>
            </a:r>
            <a:r>
              <a:rPr sz="2500" spc="-25" dirty="0">
                <a:latin typeface="Times New Roman"/>
                <a:cs typeface="Times New Roman"/>
              </a:rPr>
              <a:t>Python’s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creator.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Intel, </a:t>
            </a:r>
            <a:r>
              <a:rPr sz="2500" dirty="0">
                <a:latin typeface="Times New Roman"/>
                <a:cs typeface="Times New Roman"/>
              </a:rPr>
              <a:t>Cisco, Hewlett-Packard, Seagate, Qualcomm, </a:t>
            </a:r>
            <a:r>
              <a:rPr sz="2500" spc="-5" dirty="0">
                <a:latin typeface="Times New Roman"/>
                <a:cs typeface="Times New Roman"/>
              </a:rPr>
              <a:t>and IBM  use Python for hardware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testing.</a:t>
            </a: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600"/>
              </a:spcBef>
              <a:tabLst>
                <a:tab pos="829310" algn="l"/>
                <a:tab pos="1507490" algn="l"/>
                <a:tab pos="2538095" algn="l"/>
                <a:tab pos="2934335" algn="l"/>
                <a:tab pos="3364229" algn="l"/>
                <a:tab pos="4589780" algn="l"/>
                <a:tab pos="6506845" algn="l"/>
                <a:tab pos="7133590" algn="l"/>
                <a:tab pos="7635240" algn="l"/>
              </a:tabLst>
            </a:pPr>
            <a:r>
              <a:rPr sz="2500" spc="-5" dirty="0">
                <a:latin typeface="Times New Roman"/>
                <a:cs typeface="Times New Roman"/>
              </a:rPr>
              <a:t>ESRI	u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-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st</a:t>
            </a:r>
            <a:r>
              <a:rPr sz="2500" spc="2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za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tool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  popular GIS mapping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products.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690245" algn="l"/>
                <a:tab pos="2032000" algn="l"/>
                <a:tab pos="2924810" algn="l"/>
                <a:tab pos="4048760" algn="l"/>
                <a:tab pos="5135245" algn="l"/>
                <a:tab pos="5534660" algn="l"/>
                <a:tab pos="6598284" algn="l"/>
                <a:tab pos="76885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spc="-26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-9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ube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ring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r</a:t>
            </a:r>
            <a:r>
              <a:rPr sz="2500" spc="5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ely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  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4894" y="961390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can I do with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3857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350642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862707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375025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88708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399229"/>
            <a:ext cx="509016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564" y="1688109"/>
            <a:ext cx="58813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 marR="30861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Graphical User Interface Programming  Internet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12700" marR="251968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Component Integration  Database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Gaming, </a:t>
            </a:r>
            <a:r>
              <a:rPr sz="2800" spc="-5" dirty="0">
                <a:latin typeface="Times New Roman"/>
                <a:cs typeface="Times New Roman"/>
              </a:rPr>
              <a:t>Images, XML , Robot 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7607" y="961390"/>
            <a:ext cx="321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A Sample</a:t>
            </a:r>
            <a:r>
              <a:rPr sz="4000" spc="-29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255390" y="1870989"/>
            <a:ext cx="22244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 </a:t>
            </a:r>
            <a:r>
              <a:rPr sz="2800" spc="-10" dirty="0">
                <a:solidFill>
                  <a:srgbClr val="FF3300"/>
                </a:solidFill>
                <a:latin typeface="Times New Roman"/>
                <a:cs typeface="Times New Roman"/>
              </a:rPr>
              <a:t>comment. 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Another</a:t>
            </a:r>
            <a:r>
              <a:rPr sz="2800" spc="-20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31" y="1870989"/>
            <a:ext cx="168783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34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y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  </a:t>
            </a:r>
            <a:r>
              <a:rPr sz="2800" spc="-5" dirty="0">
                <a:latin typeface="Times New Roman"/>
                <a:cs typeface="Times New Roman"/>
              </a:rPr>
              <a:t>z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3.45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3407435"/>
            <a:ext cx="41243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00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z == 3.45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y ==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</a:t>
            </a:r>
            <a:r>
              <a:rPr sz="2800" spc="-5" dirty="0">
                <a:latin typeface="Times New Roman"/>
                <a:cs typeface="Times New Roman"/>
              </a:rPr>
              <a:t>:  x = x 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4866" y="4517212"/>
            <a:ext cx="226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sz="2800" spc="-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concat.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31" y="4430864"/>
            <a:ext cx="277050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y = y +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</a:t>
            </a:r>
            <a:r>
              <a:rPr sz="2800" spc="-13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3CC33"/>
                </a:solidFill>
                <a:latin typeface="Times New Roman"/>
                <a:cs typeface="Times New Roman"/>
              </a:rPr>
              <a:t>World” 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2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10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732790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Enough to </a:t>
            </a:r>
            <a:r>
              <a:rPr sz="4000" dirty="0">
                <a:solidFill>
                  <a:srgbClr val="FF0000"/>
                </a:solidFill>
              </a:rPr>
              <a:t>understand </a:t>
            </a:r>
            <a:r>
              <a:rPr sz="4000" spc="-5" dirty="0">
                <a:solidFill>
                  <a:srgbClr val="FF0000"/>
                </a:solidFill>
              </a:rPr>
              <a:t>the</a:t>
            </a:r>
            <a:r>
              <a:rPr sz="4000" spc="-7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48640" y="17205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594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169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2360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4175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8366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2159" y="1621533"/>
            <a:ext cx="7494270" cy="4561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2500" spc="-5" dirty="0">
                <a:latin typeface="Times New Roman"/>
                <a:cs typeface="Times New Roman"/>
              </a:rPr>
              <a:t>Indentation matters to code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meaning</a:t>
            </a:r>
            <a:endParaRPr sz="2500">
              <a:latin typeface="Times New Roman"/>
              <a:cs typeface="Times New Roman"/>
            </a:endParaRPr>
          </a:p>
          <a:p>
            <a:pPr marL="50800" marR="2187575" indent="-38735">
              <a:lnSpc>
                <a:spcPct val="1100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Block structure indicated by indentation  First assignment to a variable creates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Char char="-"/>
              <a:tabLst>
                <a:tab pos="193040" algn="l"/>
              </a:tabLst>
            </a:pPr>
            <a:r>
              <a:rPr sz="2500" spc="-40" dirty="0">
                <a:latin typeface="Times New Roman"/>
                <a:cs typeface="Times New Roman"/>
              </a:rPr>
              <a:t>Variable </a:t>
            </a:r>
            <a:r>
              <a:rPr sz="2500" spc="-5" dirty="0">
                <a:latin typeface="Times New Roman"/>
                <a:cs typeface="Times New Roman"/>
              </a:rPr>
              <a:t>types </a:t>
            </a:r>
            <a:r>
              <a:rPr sz="2500" spc="-10" dirty="0">
                <a:latin typeface="Times New Roman"/>
                <a:cs typeface="Times New Roman"/>
              </a:rPr>
              <a:t>don’t </a:t>
            </a:r>
            <a:r>
              <a:rPr sz="2500" spc="-5" dirty="0">
                <a:latin typeface="Times New Roman"/>
                <a:cs typeface="Times New Roman"/>
              </a:rPr>
              <a:t>need to be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declared.</a:t>
            </a:r>
            <a:endParaRPr sz="2500">
              <a:latin typeface="Times New Roman"/>
              <a:cs typeface="Times New Roman"/>
            </a:endParaRPr>
          </a:p>
          <a:p>
            <a:pPr marL="50800" marR="1134110" indent="-38735">
              <a:lnSpc>
                <a:spcPct val="110000"/>
              </a:lnSpc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figures out the variable types on its own.  Assignment is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= </a:t>
            </a:r>
            <a:r>
              <a:rPr sz="2500" spc="-5" dirty="0">
                <a:latin typeface="Times New Roman"/>
                <a:cs typeface="Times New Roman"/>
              </a:rPr>
              <a:t>and comparison is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solidFill>
                  <a:srgbClr val="009DD9"/>
                </a:solidFill>
                <a:latin typeface="Times New Roman"/>
                <a:cs typeface="Times New Roman"/>
              </a:rPr>
              <a:t>==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spc="-10" dirty="0">
                <a:latin typeface="Times New Roman"/>
                <a:cs typeface="Times New Roman"/>
              </a:rPr>
              <a:t>numbers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- * / % </a:t>
            </a:r>
            <a:r>
              <a:rPr sz="2500" spc="-5" dirty="0">
                <a:latin typeface="Times New Roman"/>
                <a:cs typeface="Times New Roman"/>
              </a:rPr>
              <a:t>are as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expected</a:t>
            </a:r>
            <a:endParaRPr sz="2500">
              <a:latin typeface="Times New Roman"/>
              <a:cs typeface="Times New Roman"/>
            </a:endParaRPr>
          </a:p>
          <a:p>
            <a:pPr marL="199390" marR="5080" indent="-199390">
              <a:lnSpc>
                <a:spcPts val="2700"/>
              </a:lnSpc>
              <a:spcBef>
                <a:spcPts val="640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Special use of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</a:t>
            </a:r>
            <a:r>
              <a:rPr sz="2500" spc="-5" dirty="0">
                <a:latin typeface="Times New Roman"/>
                <a:cs typeface="Times New Roman"/>
              </a:rPr>
              <a:t>for string concatenation and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% </a:t>
            </a:r>
            <a:r>
              <a:rPr sz="2500" spc="-5" dirty="0">
                <a:latin typeface="Times New Roman"/>
                <a:cs typeface="Times New Roman"/>
              </a:rPr>
              <a:t>for string  formatting (as in </a:t>
            </a:r>
            <a:r>
              <a:rPr sz="2500" spc="-45" dirty="0">
                <a:latin typeface="Times New Roman"/>
                <a:cs typeface="Times New Roman"/>
              </a:rPr>
              <a:t>C’s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printf)</a:t>
            </a:r>
            <a:endParaRPr sz="2500">
              <a:latin typeface="Times New Roman"/>
              <a:cs typeface="Times New Roman"/>
            </a:endParaRPr>
          </a:p>
          <a:p>
            <a:pPr marL="50800" marR="527685">
              <a:lnSpc>
                <a:spcPts val="33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Logical operators are words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dirty="0">
                <a:solidFill>
                  <a:srgbClr val="009DD9"/>
                </a:solidFill>
                <a:latin typeface="Times New Roman"/>
                <a:cs typeface="Times New Roman"/>
              </a:rPr>
              <a:t>and, </a:t>
            </a:r>
            <a:r>
              <a:rPr sz="2500" spc="-35" dirty="0">
                <a:solidFill>
                  <a:srgbClr val="009DD9"/>
                </a:solidFill>
                <a:latin typeface="Times New Roman"/>
                <a:cs typeface="Times New Roman"/>
              </a:rPr>
              <a:t>or,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not</a:t>
            </a:r>
            <a:r>
              <a:rPr sz="2500" spc="-5" dirty="0">
                <a:latin typeface="Times New Roman"/>
                <a:cs typeface="Times New Roman"/>
              </a:rPr>
              <a:t>) </a:t>
            </a:r>
            <a:r>
              <a:rPr sz="2500" i="1" spc="-5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symbols  The basic printing </a:t>
            </a:r>
            <a:r>
              <a:rPr sz="2500" spc="-10" dirty="0">
                <a:latin typeface="Times New Roman"/>
                <a:cs typeface="Times New Roman"/>
              </a:rPr>
              <a:t>command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print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8377" y="915416"/>
            <a:ext cx="4820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 Code</a:t>
            </a:r>
            <a:r>
              <a:rPr sz="4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" y="1758645"/>
            <a:ext cx="454151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659" y="1698701"/>
            <a:ext cx="8255634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Python’s </a:t>
            </a:r>
            <a:r>
              <a:rPr sz="2500" dirty="0">
                <a:latin typeface="Times New Roman"/>
                <a:cs typeface="Times New Roman"/>
              </a:rPr>
              <a:t>traditional </a:t>
            </a:r>
            <a:r>
              <a:rPr sz="2500" spc="-5" dirty="0">
                <a:latin typeface="Times New Roman"/>
                <a:cs typeface="Times New Roman"/>
              </a:rPr>
              <a:t>runtime execution </a:t>
            </a:r>
            <a:r>
              <a:rPr sz="2500" dirty="0">
                <a:latin typeface="Times New Roman"/>
                <a:cs typeface="Times New Roman"/>
              </a:rPr>
              <a:t>model: source code </a:t>
            </a:r>
            <a:r>
              <a:rPr sz="2500" spc="-10" dirty="0">
                <a:latin typeface="Times New Roman"/>
                <a:cs typeface="Times New Roman"/>
              </a:rPr>
              <a:t>you  </a:t>
            </a:r>
            <a:r>
              <a:rPr sz="2500" spc="-5" dirty="0">
                <a:latin typeface="Times New Roman"/>
                <a:cs typeface="Times New Roman"/>
              </a:rPr>
              <a:t>type is </a:t>
            </a:r>
            <a:r>
              <a:rPr sz="2500" dirty="0">
                <a:latin typeface="Times New Roman"/>
                <a:cs typeface="Times New Roman"/>
              </a:rPr>
              <a:t>translated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byte </a:t>
            </a:r>
            <a:r>
              <a:rPr sz="2500" spc="-5" dirty="0">
                <a:latin typeface="Times New Roman"/>
                <a:cs typeface="Times New Roman"/>
              </a:rPr>
              <a:t>code, which </a:t>
            </a:r>
            <a:r>
              <a:rPr sz="2500" dirty="0">
                <a:latin typeface="Times New Roman"/>
                <a:cs typeface="Times New Roman"/>
              </a:rPr>
              <a:t>is then </a:t>
            </a:r>
            <a:r>
              <a:rPr sz="2500" spc="-5" dirty="0">
                <a:latin typeface="Times New Roman"/>
                <a:cs typeface="Times New Roman"/>
              </a:rPr>
              <a:t>run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Python  </a:t>
            </a:r>
            <a:r>
              <a:rPr sz="2500" spc="-25" dirty="0">
                <a:latin typeface="Times New Roman"/>
                <a:cs typeface="Times New Roman"/>
              </a:rPr>
              <a:t>Virtual </a:t>
            </a:r>
            <a:r>
              <a:rPr sz="2500" dirty="0">
                <a:latin typeface="Times New Roman"/>
                <a:cs typeface="Times New Roman"/>
              </a:rPr>
              <a:t>Machine. </a:t>
            </a:r>
            <a:r>
              <a:rPr sz="2500" spc="-65" dirty="0">
                <a:latin typeface="Times New Roman"/>
                <a:cs typeface="Times New Roman"/>
              </a:rPr>
              <a:t>Your </a:t>
            </a:r>
            <a:r>
              <a:rPr sz="2500" spc="-5" dirty="0">
                <a:latin typeface="Times New Roman"/>
                <a:cs typeface="Times New Roman"/>
              </a:rPr>
              <a:t>code is </a:t>
            </a:r>
            <a:r>
              <a:rPr sz="2500" dirty="0">
                <a:latin typeface="Times New Roman"/>
                <a:cs typeface="Times New Roman"/>
              </a:rPr>
              <a:t>automatically compiled, but then  </a:t>
            </a:r>
            <a:r>
              <a:rPr sz="2500" spc="-5" dirty="0">
                <a:latin typeface="Times New Roman"/>
                <a:cs typeface="Times New Roman"/>
              </a:rPr>
              <a:t>it 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interpreted.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581400"/>
            <a:ext cx="6781800" cy="18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6548" y="5717540"/>
            <a:ext cx="5311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Source code extension 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.py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Byte </a:t>
            </a:r>
            <a:r>
              <a:rPr sz="2000" dirty="0">
                <a:latin typeface="Times New Roman"/>
                <a:cs typeface="Times New Roman"/>
              </a:rPr>
              <a:t>code extension is </a:t>
            </a:r>
            <a:r>
              <a:rPr sz="2000" b="1" dirty="0">
                <a:latin typeface="Times New Roman"/>
                <a:cs typeface="Times New Roman"/>
              </a:rPr>
              <a:t>.pyc </a:t>
            </a:r>
            <a:r>
              <a:rPr sz="2000" spc="-5" dirty="0">
                <a:latin typeface="Times New Roman"/>
                <a:cs typeface="Times New Roman"/>
              </a:rPr>
              <a:t>(compiled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239" y="808990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5964"/>
            <a:ext cx="7910830" cy="5240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Once </a:t>
            </a:r>
            <a:r>
              <a:rPr sz="2200" dirty="0">
                <a:latin typeface="Times New Roman"/>
                <a:cs typeface="Times New Roman"/>
              </a:rPr>
              <a:t>you're </a:t>
            </a:r>
            <a:r>
              <a:rPr sz="2200" spc="-5" dirty="0">
                <a:latin typeface="Times New Roman"/>
                <a:cs typeface="Times New Roman"/>
              </a:rPr>
              <a:t>inside </a:t>
            </a:r>
            <a:r>
              <a:rPr sz="2200" dirty="0">
                <a:latin typeface="Times New Roman"/>
                <a:cs typeface="Times New Roman"/>
              </a:rPr>
              <a:t>the Python </a:t>
            </a:r>
            <a:r>
              <a:rPr sz="2200" spc="-10" dirty="0">
                <a:latin typeface="Times New Roman"/>
                <a:cs typeface="Times New Roman"/>
              </a:rPr>
              <a:t>interpreter,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commands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will.</a:t>
            </a:r>
            <a:endParaRPr sz="22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</a:t>
            </a:r>
            <a:r>
              <a:rPr sz="2200" dirty="0">
                <a:latin typeface="Times New Roman"/>
                <a:cs typeface="Times New Roman"/>
              </a:rPr>
              <a:t>print </a:t>
            </a:r>
            <a:r>
              <a:rPr sz="2200" spc="-5" dirty="0">
                <a:latin typeface="Times New Roman"/>
                <a:cs typeface="Times New Roman"/>
              </a:rPr>
              <a:t>'Hello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world'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Hello world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Relevant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on subsequent lines without the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&gt;&gt;&gt;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x = 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9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Quantities stored in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memory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not 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2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5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287020" marR="298450">
              <a:lnSpc>
                <a:spcPct val="116799"/>
              </a:lnSpc>
              <a:spcBef>
                <a:spcPts val="240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If a quantity is stored in 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memory,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typing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its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name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display it  </a:t>
            </a:r>
            <a:r>
              <a:rPr sz="2200" spc="-5" dirty="0">
                <a:latin typeface="Times New Roman"/>
                <a:cs typeface="Times New Roman"/>
              </a:rPr>
              <a:t>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2+3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859" y="805941"/>
            <a:ext cx="177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5685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9879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4070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28261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2449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36645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0836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450248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492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53413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57604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564" y="1469415"/>
            <a:ext cx="6753859" cy="4637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What 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Python…?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500" spc="-10" dirty="0">
                <a:latin typeface="Times New Roman"/>
                <a:cs typeface="Times New Roman"/>
              </a:rPr>
              <a:t>Differences </a:t>
            </a:r>
            <a:r>
              <a:rPr sz="2500" spc="-5" dirty="0">
                <a:latin typeface="Times New Roman"/>
                <a:cs typeface="Times New Roman"/>
              </a:rPr>
              <a:t>between program and scripting language  History of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Scope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170555">
              <a:lnSpc>
                <a:spcPts val="3300"/>
              </a:lnSpc>
              <a:spcBef>
                <a:spcPts val="160"/>
              </a:spcBef>
            </a:pPr>
            <a:r>
              <a:rPr sz="2500" spc="-5" dirty="0">
                <a:latin typeface="Times New Roman"/>
                <a:cs typeface="Times New Roman"/>
              </a:rPr>
              <a:t>Why do people use Python?  Installing Python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</a:t>
            </a:r>
            <a:endParaRPr sz="2500">
              <a:latin typeface="Times New Roman"/>
              <a:cs typeface="Times New Roman"/>
            </a:endParaRPr>
          </a:p>
          <a:p>
            <a:pPr marL="12700" marR="3336290">
              <a:lnSpc>
                <a:spcPts val="3300"/>
              </a:lnSpc>
            </a:pPr>
            <a:r>
              <a:rPr sz="2500" spc="-5" dirty="0">
                <a:latin typeface="Times New Roman"/>
                <a:cs typeface="Times New Roman"/>
              </a:rPr>
              <a:t>Who uses python today  What can I do 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842385">
              <a:lnSpc>
                <a:spcPts val="33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spc="-10" dirty="0">
                <a:latin typeface="Times New Roman"/>
                <a:cs typeface="Times New Roman"/>
              </a:rPr>
              <a:t>Sample </a:t>
            </a:r>
            <a:r>
              <a:rPr sz="2500" spc="-5" dirty="0">
                <a:latin typeface="Times New Roman"/>
                <a:cs typeface="Times New Roman"/>
              </a:rPr>
              <a:t>Code  Python code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  Running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3617" y="1061415"/>
            <a:ext cx="4794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5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1708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0089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474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564" y="2110867"/>
            <a:ext cx="779653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36670" algn="l"/>
                <a:tab pos="5693410" algn="l"/>
                <a:tab pos="6967855" algn="l"/>
                <a:tab pos="757110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</a:t>
            </a:r>
            <a:r>
              <a:rPr sz="2500" spc="-5" dirty="0">
                <a:latin typeface="Times New Roman"/>
                <a:cs typeface="Times New Roman"/>
              </a:rPr>
              <a:t>rpo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og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  often applied in scripting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roles.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73405" algn="l"/>
                <a:tab pos="1619885" algn="l"/>
                <a:tab pos="1978660" algn="l"/>
                <a:tab pos="3858260" algn="l"/>
                <a:tab pos="5153660" algn="l"/>
                <a:tab pos="5563870" algn="l"/>
                <a:tab pos="6258560" algn="l"/>
                <a:tab pos="6670040" algn="l"/>
              </a:tabLst>
            </a:pPr>
            <a:r>
              <a:rPr sz="2500" spc="-5" dirty="0">
                <a:latin typeface="Times New Roman"/>
                <a:cs typeface="Times New Roman"/>
              </a:rPr>
              <a:t>So,	Python	is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gra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ell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cri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ting  language.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Python is also called as Interpreted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598678"/>
            <a:ext cx="6914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Differences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and  scripting</a:t>
            </a: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4358894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750"/>
              </a:spcBef>
            </a:pPr>
            <a:r>
              <a:rPr spc="70" dirty="0"/>
              <a:t>Program</a:t>
            </a:r>
          </a:p>
          <a:p>
            <a:pPr marL="12700" marR="8255" algn="just">
              <a:lnSpc>
                <a:spcPct val="100000"/>
              </a:lnSpc>
              <a:spcBef>
                <a:spcPts val="1420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executed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(i.e.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source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first compiled,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and the </a:t>
            </a:r>
            <a:r>
              <a:rPr sz="24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result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that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compilation is</a:t>
            </a:r>
            <a:r>
              <a:rPr sz="240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expected)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"program"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general,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instructions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written so that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  can perform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certain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928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1928" y="3334461"/>
            <a:ext cx="435863" cy="32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540"/>
              </a:spcBef>
            </a:pPr>
            <a:r>
              <a:rPr spc="45" dirty="0"/>
              <a:t>Scripting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script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interpreted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"script"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code written in  a scripting language.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scripting language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nothing  but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type of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  language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 to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another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5410" y="758697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History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84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756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31350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15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6091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881657"/>
            <a:ext cx="7797800" cy="3074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Invented in the Netherlands, early 90s by Guido van Rossum  Python was </a:t>
            </a:r>
            <a:r>
              <a:rPr sz="2500" dirty="0">
                <a:latin typeface="Times New Roman"/>
                <a:cs typeface="Times New Roman"/>
              </a:rPr>
              <a:t>conceived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late 1980s </a:t>
            </a:r>
            <a:r>
              <a:rPr sz="2500" spc="-5" dirty="0">
                <a:latin typeface="Times New Roman"/>
                <a:cs typeface="Times New Roman"/>
              </a:rPr>
              <a:t>and its  implementation was started in </a:t>
            </a:r>
            <a:r>
              <a:rPr sz="2500" spc="-10" dirty="0">
                <a:latin typeface="Times New Roman"/>
                <a:cs typeface="Times New Roman"/>
              </a:rPr>
              <a:t>December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1989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tabLst>
                <a:tab pos="990600" algn="l"/>
                <a:tab pos="1671955" algn="l"/>
                <a:tab pos="2882265" algn="l"/>
                <a:tab pos="3281679" algn="l"/>
                <a:tab pos="3874770" algn="l"/>
                <a:tab pos="4513580" algn="l"/>
                <a:tab pos="5652135" algn="l"/>
                <a:tab pos="6952615" algn="l"/>
              </a:tabLst>
            </a:pPr>
            <a:r>
              <a:rPr sz="2500" spc="-5" dirty="0">
                <a:latin typeface="Times New Roman"/>
                <a:cs typeface="Times New Roman"/>
              </a:rPr>
              <a:t>Guido	</a:t>
            </a:r>
            <a:r>
              <a:rPr sz="2500" spc="-275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f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‘Monty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thon</a:t>
            </a:r>
            <a:r>
              <a:rPr sz="2500" spc="-130" dirty="0">
                <a:latin typeface="Times New Roman"/>
                <a:cs typeface="Times New Roman"/>
              </a:rPr>
              <a:t>’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Fly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 Circus’, this is a </a:t>
            </a:r>
            <a:r>
              <a:rPr sz="2500" spc="-10" dirty="0">
                <a:latin typeface="Times New Roman"/>
                <a:cs typeface="Times New Roman"/>
              </a:rPr>
              <a:t>famous TV </a:t>
            </a:r>
            <a:r>
              <a:rPr sz="2500" spc="-5" dirty="0">
                <a:latin typeface="Times New Roman"/>
                <a:cs typeface="Times New Roman"/>
              </a:rPr>
              <a:t>show in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Netherlands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Times New Roman"/>
                <a:cs typeface="Times New Roman"/>
              </a:rPr>
              <a:t>Named </a:t>
            </a:r>
            <a:r>
              <a:rPr sz="2500" spc="-5" dirty="0">
                <a:latin typeface="Times New Roman"/>
                <a:cs typeface="Times New Roman"/>
              </a:rPr>
              <a:t>after Monty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Open sourced from the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beginning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732" y="732790"/>
            <a:ext cx="780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Python’s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Benevolent Dictator For</a:t>
            </a:r>
            <a:r>
              <a:rPr sz="4000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Life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204085"/>
            <a:ext cx="509968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“Python is an </a:t>
            </a:r>
            <a:r>
              <a:rPr sz="2500" dirty="0">
                <a:latin typeface="Times New Roman"/>
                <a:cs typeface="Times New Roman"/>
              </a:rPr>
              <a:t>experiment </a:t>
            </a:r>
            <a:r>
              <a:rPr sz="2500" spc="-5" dirty="0">
                <a:latin typeface="Times New Roman"/>
                <a:cs typeface="Times New Roman"/>
              </a:rPr>
              <a:t>in how much  </a:t>
            </a:r>
            <a:r>
              <a:rPr sz="2500" dirty="0">
                <a:latin typeface="Times New Roman"/>
                <a:cs typeface="Times New Roman"/>
              </a:rPr>
              <a:t>freedom program-mers </a:t>
            </a:r>
            <a:r>
              <a:rPr sz="2500" spc="-5" dirty="0">
                <a:latin typeface="Times New Roman"/>
                <a:cs typeface="Times New Roman"/>
              </a:rPr>
              <a:t>need. </a:t>
            </a:r>
            <a:r>
              <a:rPr sz="2500" spc="-65" dirty="0">
                <a:latin typeface="Times New Roman"/>
                <a:cs typeface="Times New Roman"/>
              </a:rPr>
              <a:t>Too  </a:t>
            </a:r>
            <a:r>
              <a:rPr sz="2500" spc="-5" dirty="0">
                <a:latin typeface="Times New Roman"/>
                <a:cs typeface="Times New Roman"/>
              </a:rPr>
              <a:t>much </a:t>
            </a:r>
            <a:r>
              <a:rPr sz="2500" dirty="0">
                <a:latin typeface="Times New Roman"/>
                <a:cs typeface="Times New Roman"/>
              </a:rPr>
              <a:t>freedom and nobody </a:t>
            </a:r>
            <a:r>
              <a:rPr sz="2500" spc="-5" dirty="0">
                <a:latin typeface="Times New Roman"/>
                <a:cs typeface="Times New Roman"/>
              </a:rPr>
              <a:t>can </a:t>
            </a:r>
            <a:r>
              <a:rPr sz="2500" dirty="0">
                <a:latin typeface="Times New Roman"/>
                <a:cs typeface="Times New Roman"/>
              </a:rPr>
              <a:t>read  another's </a:t>
            </a:r>
            <a:r>
              <a:rPr sz="2500" spc="-5" dirty="0">
                <a:latin typeface="Times New Roman"/>
                <a:cs typeface="Times New Roman"/>
              </a:rPr>
              <a:t>code; too </a:t>
            </a:r>
            <a:r>
              <a:rPr sz="2500" dirty="0">
                <a:latin typeface="Times New Roman"/>
                <a:cs typeface="Times New Roman"/>
              </a:rPr>
              <a:t>little </a:t>
            </a:r>
            <a:r>
              <a:rPr sz="2500" spc="-5" dirty="0">
                <a:latin typeface="Times New Roman"/>
                <a:cs typeface="Times New Roman"/>
              </a:rPr>
              <a:t>and  expressive-ness is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endangered.”</a:t>
            </a:r>
            <a:endParaRPr sz="2500">
              <a:latin typeface="Times New Roman"/>
              <a:cs typeface="Times New Roman"/>
            </a:endParaRPr>
          </a:p>
          <a:p>
            <a:pPr marL="488315" algn="just">
              <a:lnSpc>
                <a:spcPct val="100000"/>
              </a:lnSpc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- Guido van</a:t>
            </a:r>
            <a:r>
              <a:rPr sz="2500" spc="2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Rossum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600200"/>
            <a:ext cx="2845307" cy="426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3453" y="729741"/>
            <a:ext cx="5892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202815" algn="l"/>
              </a:tabLst>
            </a:pPr>
            <a:r>
              <a:rPr sz="4500" i="1" dirty="0">
                <a:latin typeface="Times New Roman"/>
                <a:cs typeface="Times New Roman"/>
              </a:rPr>
              <a:t>Why	</a:t>
            </a:r>
            <a:r>
              <a:rPr sz="4500" i="1" spc="-5" dirty="0">
                <a:latin typeface="Times New Roman"/>
                <a:cs typeface="Times New Roman"/>
              </a:rPr>
              <a:t>was	</a:t>
            </a:r>
            <a:r>
              <a:rPr sz="4500" i="1" dirty="0">
                <a:latin typeface="Times New Roman"/>
                <a:cs typeface="Times New Roman"/>
              </a:rPr>
              <a:t>python</a:t>
            </a:r>
            <a:r>
              <a:rPr sz="4500" i="1" spc="-75" dirty="0">
                <a:latin typeface="Times New Roman"/>
                <a:cs typeface="Times New Roman"/>
              </a:rPr>
              <a:t> </a:t>
            </a:r>
            <a:r>
              <a:rPr sz="4500" i="1" spc="-25" dirty="0">
                <a:latin typeface="Times New Roman"/>
                <a:cs typeface="Times New Roman"/>
              </a:rPr>
              <a:t>created?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64" y="1642313"/>
            <a:ext cx="780605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latin typeface="Times New Roman"/>
                <a:cs typeface="Times New Roman"/>
              </a:rPr>
              <a:t>"My </a:t>
            </a:r>
            <a:r>
              <a:rPr sz="2600" spc="70" dirty="0">
                <a:latin typeface="Times New Roman"/>
                <a:cs typeface="Times New Roman"/>
              </a:rPr>
              <a:t>original </a:t>
            </a:r>
            <a:r>
              <a:rPr sz="2600" spc="100" dirty="0">
                <a:latin typeface="Times New Roman"/>
                <a:cs typeface="Times New Roman"/>
              </a:rPr>
              <a:t>motivation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creating </a:t>
            </a:r>
            <a:r>
              <a:rPr sz="2600" spc="120" dirty="0">
                <a:latin typeface="Times New Roman"/>
                <a:cs typeface="Times New Roman"/>
              </a:rPr>
              <a:t>Python </a:t>
            </a:r>
            <a:r>
              <a:rPr sz="2600" spc="45" dirty="0">
                <a:latin typeface="Times New Roman"/>
                <a:cs typeface="Times New Roman"/>
              </a:rPr>
              <a:t>was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60" dirty="0">
                <a:latin typeface="Times New Roman"/>
                <a:cs typeface="Times New Roman"/>
              </a:rPr>
              <a:t>perceived </a:t>
            </a:r>
            <a:r>
              <a:rPr sz="2600" spc="140" dirty="0">
                <a:latin typeface="Times New Roman"/>
                <a:cs typeface="Times New Roman"/>
              </a:rPr>
              <a:t>need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5" dirty="0">
                <a:latin typeface="Times New Roman"/>
                <a:cs typeface="Times New Roman"/>
              </a:rPr>
              <a:t>higher </a:t>
            </a:r>
            <a:r>
              <a:rPr sz="2600" spc="20" dirty="0">
                <a:latin typeface="Times New Roman"/>
                <a:cs typeface="Times New Roman"/>
              </a:rPr>
              <a:t>level </a:t>
            </a:r>
            <a:r>
              <a:rPr sz="2600" spc="80" dirty="0">
                <a:latin typeface="Times New Roman"/>
                <a:cs typeface="Times New Roman"/>
              </a:rPr>
              <a:t>language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85" dirty="0">
                <a:latin typeface="Times New Roman"/>
                <a:cs typeface="Times New Roman"/>
              </a:rPr>
              <a:t>Amoeba </a:t>
            </a:r>
            <a:r>
              <a:rPr sz="2600" spc="110" dirty="0">
                <a:latin typeface="Times New Roman"/>
                <a:cs typeface="Times New Roman"/>
              </a:rPr>
              <a:t>[Operating </a:t>
            </a:r>
            <a:r>
              <a:rPr sz="2600" spc="40" dirty="0">
                <a:latin typeface="Times New Roman"/>
                <a:cs typeface="Times New Roman"/>
              </a:rPr>
              <a:t>Systems]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project.</a:t>
            </a:r>
            <a:endParaRPr sz="2600">
              <a:latin typeface="Times New Roman"/>
              <a:cs typeface="Times New Roman"/>
            </a:endParaRPr>
          </a:p>
          <a:p>
            <a:pPr marL="1566545" algn="just">
              <a:lnSpc>
                <a:spcPct val="100000"/>
              </a:lnSpc>
              <a:spcBef>
                <a:spcPts val="625"/>
              </a:spcBef>
            </a:pPr>
            <a:r>
              <a:rPr sz="2600" spc="15" dirty="0">
                <a:latin typeface="Times New Roman"/>
                <a:cs typeface="Times New Roman"/>
              </a:rPr>
              <a:t>I </a:t>
            </a:r>
            <a:r>
              <a:rPr sz="2600" spc="80" dirty="0">
                <a:latin typeface="Times New Roman"/>
                <a:cs typeface="Times New Roman"/>
              </a:rPr>
              <a:t>realized </a:t>
            </a:r>
            <a:r>
              <a:rPr sz="2600" spc="165" dirty="0">
                <a:latin typeface="Times New Roman"/>
                <a:cs typeface="Times New Roman"/>
              </a:rPr>
              <a:t>that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0" dirty="0">
                <a:latin typeface="Times New Roman"/>
                <a:cs typeface="Times New Roman"/>
              </a:rPr>
              <a:t>development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703701"/>
            <a:ext cx="6929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2664460" algn="l"/>
                <a:tab pos="3624579" algn="l"/>
                <a:tab pos="4720590" algn="l"/>
                <a:tab pos="5208905" algn="l"/>
                <a:tab pos="5876290" algn="l"/>
              </a:tabLst>
            </a:pP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spc="140" dirty="0">
                <a:latin typeface="Times New Roman"/>
                <a:cs typeface="Times New Roman"/>
              </a:rPr>
              <a:t>o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v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0" dirty="0">
                <a:latin typeface="Times New Roman"/>
                <a:cs typeface="Times New Roman"/>
              </a:rPr>
              <a:t>doin</a:t>
            </a:r>
            <a:r>
              <a:rPr sz="2600" spc="114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0" dirty="0">
                <a:latin typeface="Times New Roman"/>
                <a:cs typeface="Times New Roman"/>
              </a:rPr>
              <a:t>the</a:t>
            </a:r>
            <a:r>
              <a:rPr sz="2600" spc="135" dirty="0">
                <a:latin typeface="Times New Roman"/>
                <a:cs typeface="Times New Roman"/>
              </a:rPr>
              <a:t>s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10" dirty="0">
                <a:latin typeface="Times New Roman"/>
                <a:cs typeface="Times New Roman"/>
              </a:rPr>
              <a:t>things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Bo</a:t>
            </a:r>
            <a:r>
              <a:rPr sz="2600" spc="150" dirty="0">
                <a:latin typeface="Times New Roman"/>
                <a:cs typeface="Times New Roman"/>
              </a:rPr>
              <a:t>urne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564" y="3307460"/>
            <a:ext cx="779907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2328545" algn="l"/>
                <a:tab pos="3619500" algn="l"/>
                <a:tab pos="4113529" algn="l"/>
                <a:tab pos="4537075" algn="l"/>
                <a:tab pos="5274945" algn="l"/>
                <a:tab pos="6392545" algn="l"/>
                <a:tab pos="7066280" algn="l"/>
              </a:tabLst>
            </a:pPr>
            <a:r>
              <a:rPr sz="2600" spc="145" dirty="0">
                <a:latin typeface="Times New Roman"/>
                <a:cs typeface="Times New Roman"/>
              </a:rPr>
              <a:t>admi</a:t>
            </a:r>
            <a:r>
              <a:rPr sz="2600" spc="130" dirty="0">
                <a:latin typeface="Times New Roman"/>
                <a:cs typeface="Times New Roman"/>
              </a:rPr>
              <a:t>n</a:t>
            </a:r>
            <a:r>
              <a:rPr sz="2600" spc="90" dirty="0">
                <a:latin typeface="Times New Roman"/>
                <a:cs typeface="Times New Roman"/>
              </a:rPr>
              <a:t>ist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125" dirty="0">
                <a:latin typeface="Times New Roman"/>
                <a:cs typeface="Times New Roman"/>
              </a:rPr>
              <a:t>ation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80" dirty="0">
                <a:latin typeface="Times New Roman"/>
                <a:cs typeface="Times New Roman"/>
              </a:rPr>
              <a:t>util</a:t>
            </a:r>
            <a:r>
              <a:rPr sz="2600" spc="45" dirty="0">
                <a:latin typeface="Times New Roman"/>
                <a:cs typeface="Times New Roman"/>
              </a:rPr>
              <a:t>i</a:t>
            </a:r>
            <a:r>
              <a:rPr sz="2600" spc="10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i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	w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5" dirty="0">
                <a:latin typeface="Times New Roman"/>
                <a:cs typeface="Times New Roman"/>
              </a:rPr>
              <a:t>t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95" dirty="0">
                <a:latin typeface="Times New Roman"/>
                <a:cs typeface="Times New Roman"/>
              </a:rPr>
              <a:t>ki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o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160" dirty="0">
                <a:latin typeface="Times New Roman"/>
                <a:cs typeface="Times New Roman"/>
              </a:rPr>
              <a:t>o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g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600" spc="114" dirty="0">
                <a:latin typeface="Times New Roman"/>
                <a:cs typeface="Times New Roman"/>
              </a:rPr>
              <a:t>sh</a:t>
            </a:r>
            <a:r>
              <a:rPr sz="2600" spc="10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ll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64" y="4021679"/>
            <a:ext cx="7806055" cy="18484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110" dirty="0">
                <a:latin typeface="Times New Roman"/>
                <a:cs typeface="Times New Roman"/>
              </a:rPr>
              <a:t>wouldn't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work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variety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reasons.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 marR="5080" indent="1553845">
              <a:lnSpc>
                <a:spcPct val="100000"/>
              </a:lnSpc>
              <a:spcBef>
                <a:spcPts val="625"/>
              </a:spcBef>
              <a:tabLst>
                <a:tab pos="2150745" algn="l"/>
                <a:tab pos="3053080" algn="l"/>
                <a:tab pos="3740785" algn="l"/>
                <a:tab pos="4053204" algn="l"/>
                <a:tab pos="4911090" algn="l"/>
                <a:tab pos="5466080" algn="l"/>
                <a:tab pos="5778500" algn="l"/>
                <a:tab pos="7209790" algn="l"/>
              </a:tabLst>
            </a:pP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w</a:t>
            </a:r>
            <a:r>
              <a:rPr sz="2600" spc="70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5" dirty="0">
                <a:latin typeface="Times New Roman"/>
                <a:cs typeface="Times New Roman"/>
              </a:rPr>
              <a:t>nee</a:t>
            </a:r>
            <a:r>
              <a:rPr sz="2600" spc="15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0" dirty="0">
                <a:latin typeface="Times New Roman"/>
                <a:cs typeface="Times New Roman"/>
              </a:rPr>
              <a:t>f</a:t>
            </a:r>
            <a:r>
              <a:rPr sz="2600" spc="120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la</a:t>
            </a:r>
            <a:r>
              <a:rPr sz="2600" spc="120" dirty="0">
                <a:latin typeface="Times New Roman"/>
                <a:cs typeface="Times New Roman"/>
              </a:rPr>
              <a:t>n</a:t>
            </a:r>
            <a:r>
              <a:rPr sz="2600" spc="80" dirty="0">
                <a:latin typeface="Times New Roman"/>
                <a:cs typeface="Times New Roman"/>
              </a:rPr>
              <a:t>gua</a:t>
            </a:r>
            <a:r>
              <a:rPr sz="2600" spc="15" dirty="0">
                <a:latin typeface="Times New Roman"/>
                <a:cs typeface="Times New Roman"/>
              </a:rPr>
              <a:t>g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5" dirty="0">
                <a:latin typeface="Times New Roman"/>
                <a:cs typeface="Times New Roman"/>
              </a:rPr>
              <a:t>th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180" dirty="0">
                <a:latin typeface="Times New Roman"/>
                <a:cs typeface="Times New Roman"/>
              </a:rPr>
              <a:t>t  </a:t>
            </a:r>
            <a:r>
              <a:rPr sz="2600" spc="85" dirty="0">
                <a:latin typeface="Times New Roman"/>
                <a:cs typeface="Times New Roman"/>
              </a:rPr>
              <a:t>would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bridge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gap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between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shell”</a:t>
            </a:r>
            <a:endParaRPr sz="2600">
              <a:latin typeface="Times New Roman"/>
              <a:cs typeface="Times New Roman"/>
            </a:endParaRPr>
          </a:p>
          <a:p>
            <a:pPr marL="4310380">
              <a:lnSpc>
                <a:spcPct val="100000"/>
              </a:lnSpc>
              <a:spcBef>
                <a:spcPts val="625"/>
              </a:spcBef>
            </a:pPr>
            <a:r>
              <a:rPr sz="2600" spc="70" dirty="0">
                <a:latin typeface="Times New Roman"/>
                <a:cs typeface="Times New Roman"/>
              </a:rPr>
              <a:t>- </a:t>
            </a:r>
            <a:r>
              <a:rPr sz="2600" spc="85" dirty="0">
                <a:latin typeface="Times New Roman"/>
                <a:cs typeface="Times New Roman"/>
              </a:rPr>
              <a:t>Guido </a:t>
            </a:r>
            <a:r>
              <a:rPr sz="2600" dirty="0">
                <a:latin typeface="Times New Roman"/>
                <a:cs typeface="Times New Roman"/>
              </a:rPr>
              <a:t>Van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Rossum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7919" y="656590"/>
            <a:ext cx="3326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Scope of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6062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213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50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7223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564" y="1469097"/>
            <a:ext cx="3948429" cy="4599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5" dirty="0">
                <a:latin typeface="Times New Roman"/>
                <a:cs typeface="Times New Roman"/>
              </a:rPr>
              <a:t>Science</a:t>
            </a:r>
            <a:endParaRPr sz="2500">
              <a:latin typeface="Times New Roman"/>
              <a:cs typeface="Times New Roman"/>
            </a:endParaRPr>
          </a:p>
          <a:p>
            <a:pPr marL="12700" marR="1009650">
              <a:lnSpc>
                <a:spcPct val="12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- Bioinformatics  System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Administration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-Unix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logic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sphere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75" dirty="0">
                <a:latin typeface="Times New Roman"/>
                <a:cs typeface="Times New Roman"/>
              </a:rPr>
              <a:t>Web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Times New Roman"/>
                <a:cs typeface="Times New Roman"/>
              </a:rPr>
              <a:t>-CGI</a:t>
            </a:r>
            <a:endParaRPr sz="2500">
              <a:latin typeface="Times New Roman"/>
              <a:cs typeface="Times New Roman"/>
            </a:endParaRPr>
          </a:p>
          <a:p>
            <a:pPr marL="12700" marR="1635125">
              <a:lnSpc>
                <a:spcPct val="120000"/>
              </a:lnSpc>
            </a:pPr>
            <a:r>
              <a:rPr sz="2500" spc="-5" dirty="0">
                <a:latin typeface="Times New Roman"/>
                <a:cs typeface="Times New Roman"/>
              </a:rPr>
              <a:t>-Jython –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Servlets 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scripts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030" y="808990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do people use</a:t>
            </a:r>
            <a:r>
              <a:rPr sz="40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6737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969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8841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21497"/>
            <a:ext cx="8112125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5895">
              <a:lnSpc>
                <a:spcPct val="1201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following </a:t>
            </a:r>
            <a:r>
              <a:rPr sz="2500" spc="-10" dirty="0">
                <a:latin typeface="Times New Roman"/>
                <a:cs typeface="Times New Roman"/>
              </a:rPr>
              <a:t>primary </a:t>
            </a:r>
            <a:r>
              <a:rPr sz="2500" spc="-5" dirty="0">
                <a:latin typeface="Times New Roman"/>
                <a:cs typeface="Times New Roman"/>
              </a:rPr>
              <a:t>factors cited by Python users  seem to be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these: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Python is</a:t>
            </a:r>
            <a:r>
              <a:rPr sz="25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object-oriented</a:t>
            </a:r>
            <a:endParaRPr sz="25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Structure supports such concepts as polymorphism, operation  overloading, and multiple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inheritance.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Indentation</a:t>
            </a:r>
            <a:endParaRPr sz="2500">
              <a:latin typeface="Times New Roman"/>
              <a:cs typeface="Times New Roman"/>
            </a:endParaRPr>
          </a:p>
          <a:p>
            <a:pPr marL="287020" marR="1428115">
              <a:lnSpc>
                <a:spcPts val="3600"/>
              </a:lnSpc>
              <a:spcBef>
                <a:spcPts val="220"/>
              </a:spcBef>
            </a:pPr>
            <a:r>
              <a:rPr sz="2500" spc="-5" dirty="0">
                <a:latin typeface="Times New Roman"/>
                <a:cs typeface="Times New Roman"/>
              </a:rPr>
              <a:t>Indentation is one of the greatest future in Python. 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free (open</a:t>
            </a:r>
            <a:r>
              <a:rPr sz="25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source)</a:t>
            </a:r>
            <a:endParaRPr sz="2500">
              <a:latin typeface="Times New Roman"/>
              <a:cs typeface="Times New Roman"/>
            </a:endParaRPr>
          </a:p>
          <a:p>
            <a:pPr marL="287020" marR="1261110">
              <a:lnSpc>
                <a:spcPts val="3600"/>
              </a:lnSpc>
            </a:pPr>
            <a:r>
              <a:rPr sz="2500" spc="-5" dirty="0">
                <a:latin typeface="Times New Roman"/>
                <a:cs typeface="Times New Roman"/>
              </a:rPr>
              <a:t>Downloading and installing Python is free and easy  Source code is easily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accessible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829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Agenda</vt:lpstr>
      <vt:lpstr>What is Python…?</vt:lpstr>
      <vt:lpstr>Differences between program and  scripting language</vt:lpstr>
      <vt:lpstr>History</vt:lpstr>
      <vt:lpstr>Python’s Benevolent Dictator For Life</vt:lpstr>
      <vt:lpstr>Why was python created?</vt:lpstr>
      <vt:lpstr>Scope of Python</vt:lpstr>
      <vt:lpstr>Why do people use Python…?</vt:lpstr>
      <vt:lpstr>Slide 10</vt:lpstr>
      <vt:lpstr>It's mixable</vt:lpstr>
      <vt:lpstr>Installing Python</vt:lpstr>
      <vt:lpstr>Slide 13</vt:lpstr>
      <vt:lpstr>Who uses python today…</vt:lpstr>
      <vt:lpstr>What can I do with Python…?</vt:lpstr>
      <vt:lpstr>A Sample Code</vt:lpstr>
      <vt:lpstr>Enough to understand the code</vt:lpstr>
      <vt:lpstr>Python Code Execution</vt:lpstr>
      <vt:lpstr>Running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jagmohan</dc:creator>
  <cp:lastModifiedBy>jagmohan</cp:lastModifiedBy>
  <cp:revision>1</cp:revision>
  <dcterms:created xsi:type="dcterms:W3CDTF">2020-05-26T12:36:40Z</dcterms:created>
  <dcterms:modified xsi:type="dcterms:W3CDTF">2020-05-26T12:44:55Z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2020-05-26T00:00:00Z</vt:filetime>
  </property>
</Properties>
</file>