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1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10"/>
            <a:ext cx="9133840" cy="6847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0380" y="1579520"/>
            <a:ext cx="814323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666666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666666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10"/>
            <a:ext cx="9133840" cy="6847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666666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700" y="4158890"/>
            <a:ext cx="8534400" cy="1723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10130"/>
            <a:ext cx="472440" cy="840740"/>
          </a:xfrm>
          <a:custGeom>
            <a:avLst/>
            <a:gdLst/>
            <a:ahLst/>
            <a:cxnLst/>
            <a:rect l="l" t="t" r="r" b="b"/>
            <a:pathLst>
              <a:path w="472440" h="840740">
                <a:moveTo>
                  <a:pt x="0" y="840740"/>
                </a:moveTo>
                <a:lnTo>
                  <a:pt x="472440" y="840740"/>
                </a:lnTo>
                <a:lnTo>
                  <a:pt x="472440" y="0"/>
                </a:lnTo>
                <a:lnTo>
                  <a:pt x="0" y="0"/>
                </a:lnTo>
                <a:lnTo>
                  <a:pt x="0" y="840740"/>
                </a:lnTo>
                <a:close/>
              </a:path>
            </a:pathLst>
          </a:custGeom>
          <a:solidFill>
            <a:srgbClr val="D81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119770"/>
            <a:ext cx="332740" cy="598170"/>
          </a:xfrm>
          <a:custGeom>
            <a:avLst/>
            <a:gdLst/>
            <a:ahLst/>
            <a:cxnLst/>
            <a:rect l="l" t="t" r="r" b="b"/>
            <a:pathLst>
              <a:path w="332740" h="598170">
                <a:moveTo>
                  <a:pt x="142260" y="0"/>
                </a:moveTo>
                <a:lnTo>
                  <a:pt x="0" y="0"/>
                </a:lnTo>
                <a:lnTo>
                  <a:pt x="0" y="598170"/>
                </a:lnTo>
                <a:lnTo>
                  <a:pt x="143111" y="598170"/>
                </a:lnTo>
                <a:lnTo>
                  <a:pt x="332739" y="314897"/>
                </a:lnTo>
                <a:lnTo>
                  <a:pt x="332740" y="284542"/>
                </a:lnTo>
                <a:lnTo>
                  <a:pt x="142260" y="0"/>
                </a:lnTo>
                <a:close/>
              </a:path>
            </a:pathLst>
          </a:custGeom>
          <a:solidFill>
            <a:srgbClr val="D81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589519" y="6075320"/>
            <a:ext cx="1328420" cy="6121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867909" y="122830"/>
            <a:ext cx="4178299" cy="8407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69" y="233320"/>
            <a:ext cx="74993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666666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150" y="1180740"/>
            <a:ext cx="8775700" cy="4224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380" y="1579520"/>
            <a:ext cx="1352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34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4400" spc="-45" dirty="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sz="4400" spc="80" dirty="0">
                <a:solidFill>
                  <a:srgbClr val="FFFFFF"/>
                </a:solidFill>
                <a:latin typeface="Lucida Sans"/>
                <a:cs typeface="Lucida Sans"/>
              </a:rPr>
              <a:t>les</a:t>
            </a:r>
            <a:endParaRPr sz="4400" dirty="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380" y="2871110"/>
            <a:ext cx="26720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185" dirty="0">
                <a:latin typeface="Gill Sans MT"/>
                <a:cs typeface="Gill Sans MT"/>
              </a:rPr>
              <a:t>F</a:t>
            </a:r>
            <a:r>
              <a:rPr spc="-30" dirty="0"/>
              <a:t>i</a:t>
            </a:r>
            <a:r>
              <a:rPr spc="-20" dirty="0"/>
              <a:t>l</a:t>
            </a:r>
            <a:r>
              <a:rPr spc="125" dirty="0"/>
              <a:t>e</a:t>
            </a:r>
            <a:r>
              <a:rPr spc="2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599080"/>
            <a:ext cx="845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5" dirty="0">
                <a:solidFill>
                  <a:srgbClr val="663399"/>
                </a:solidFill>
                <a:latin typeface="Arial"/>
                <a:cs typeface="Arial"/>
              </a:rPr>
              <a:t>E</a:t>
            </a:r>
            <a:r>
              <a:rPr sz="1800" spc="10" dirty="0">
                <a:solidFill>
                  <a:srgbClr val="663399"/>
                </a:solidFill>
                <a:latin typeface="Arial"/>
                <a:cs typeface="Arial"/>
              </a:rPr>
              <a:t>x</a:t>
            </a:r>
            <a:r>
              <a:rPr sz="1800" spc="-25" dirty="0">
                <a:solidFill>
                  <a:srgbClr val="663399"/>
                </a:solidFill>
                <a:latin typeface="Arial"/>
                <a:cs typeface="Arial"/>
              </a:rPr>
              <a:t>e</a:t>
            </a:r>
            <a:r>
              <a:rPr sz="1800" spc="-95" dirty="0">
                <a:solidFill>
                  <a:srgbClr val="663399"/>
                </a:solidFill>
                <a:latin typeface="Arial"/>
                <a:cs typeface="Arial"/>
              </a:rPr>
              <a:t>r</a:t>
            </a:r>
            <a:r>
              <a:rPr sz="1800" spc="40" dirty="0">
                <a:solidFill>
                  <a:srgbClr val="663399"/>
                </a:solidFill>
                <a:latin typeface="Arial"/>
                <a:cs typeface="Arial"/>
              </a:rPr>
              <a:t>c</a:t>
            </a:r>
            <a:r>
              <a:rPr sz="1800" spc="-125" dirty="0">
                <a:solidFill>
                  <a:srgbClr val="663399"/>
                </a:solidFill>
                <a:latin typeface="Arial"/>
                <a:cs typeface="Arial"/>
              </a:rPr>
              <a:t>i</a:t>
            </a:r>
            <a:r>
              <a:rPr sz="1800" spc="55" dirty="0">
                <a:solidFill>
                  <a:srgbClr val="663399"/>
                </a:solidFill>
                <a:latin typeface="Arial"/>
                <a:cs typeface="Arial"/>
              </a:rPr>
              <a:t>s</a:t>
            </a:r>
            <a:r>
              <a:rPr sz="1800" spc="-125" dirty="0">
                <a:solidFill>
                  <a:srgbClr val="663399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039" y="1043580"/>
            <a:ext cx="8564880" cy="113665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65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30"/>
              </a:spcBef>
            </a:pP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Problem-</a:t>
            </a:r>
            <a:r>
              <a:rPr sz="12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1</a:t>
            </a:r>
            <a:endParaRPr sz="1200" dirty="0">
              <a:latin typeface="Courier New"/>
              <a:cs typeface="Courier New"/>
            </a:endParaRPr>
          </a:p>
          <a:p>
            <a:pPr marL="90170" marR="2889885">
              <a:lnSpc>
                <a:spcPct val="134000"/>
              </a:lnSpc>
              <a:spcBef>
                <a:spcPts val="610"/>
              </a:spcBef>
            </a:pPr>
            <a:r>
              <a:rPr sz="1200" spc="-5" dirty="0">
                <a:latin typeface="Courier New"/>
                <a:cs typeface="Courier New"/>
              </a:rPr>
              <a:t>To count number of lines, words and characters in a text file  </a:t>
            </a: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Problem-</a:t>
            </a:r>
            <a:r>
              <a:rPr sz="120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2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To copy an image </a:t>
            </a:r>
            <a:r>
              <a:rPr sz="1200" spc="-5" dirty="0" smtClean="0">
                <a:latin typeface="Courier New"/>
                <a:cs typeface="Courier New"/>
              </a:rPr>
              <a:t>from one file to</a:t>
            </a:r>
            <a:r>
              <a:rPr sz="1200" dirty="0" smtClean="0">
                <a:latin typeface="Courier New"/>
                <a:cs typeface="Courier New"/>
              </a:rPr>
              <a:t> </a:t>
            </a:r>
            <a:r>
              <a:rPr sz="1200" spc="-5" dirty="0" smtClean="0">
                <a:latin typeface="Courier New"/>
                <a:cs typeface="Courier New"/>
              </a:rPr>
              <a:t>another</a:t>
            </a:r>
            <a:endParaRPr sz="1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185" dirty="0">
                <a:latin typeface="Gill Sans MT"/>
                <a:cs typeface="Gill Sans MT"/>
              </a:rPr>
              <a:t>F</a:t>
            </a:r>
            <a:r>
              <a:rPr spc="-30" dirty="0"/>
              <a:t>i</a:t>
            </a:r>
            <a:r>
              <a:rPr spc="-20" dirty="0"/>
              <a:t>l</a:t>
            </a:r>
            <a:r>
              <a:rPr spc="125" dirty="0"/>
              <a:t>e</a:t>
            </a:r>
            <a:r>
              <a:rPr spc="2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599080"/>
            <a:ext cx="1997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663399"/>
                </a:solidFill>
                <a:latin typeface="Arial"/>
                <a:cs typeface="Arial"/>
              </a:rPr>
              <a:t>The </a:t>
            </a:r>
            <a:r>
              <a:rPr sz="1800" spc="-425" dirty="0">
                <a:solidFill>
                  <a:srgbClr val="663399"/>
                </a:solidFill>
                <a:latin typeface="Arial"/>
                <a:cs typeface="Arial"/>
              </a:rPr>
              <a:t>w </a:t>
            </a:r>
            <a:r>
              <a:rPr sz="1800" spc="-40" dirty="0">
                <a:solidFill>
                  <a:srgbClr val="663399"/>
                </a:solidFill>
                <a:latin typeface="Arial"/>
                <a:cs typeface="Arial"/>
              </a:rPr>
              <a:t>ith </a:t>
            </a:r>
            <a:r>
              <a:rPr sz="1800" spc="-55" dirty="0">
                <a:solidFill>
                  <a:srgbClr val="663399"/>
                </a:solidFill>
                <a:latin typeface="Arial"/>
                <a:cs typeface="Arial"/>
              </a:rPr>
              <a:t>statem</a:t>
            </a:r>
            <a:r>
              <a:rPr sz="1800" spc="-240" dirty="0">
                <a:solidFill>
                  <a:srgbClr val="663399"/>
                </a:solidFill>
                <a:latin typeface="Arial"/>
                <a:cs typeface="Arial"/>
              </a:rPr>
              <a:t> </a:t>
            </a:r>
            <a:r>
              <a:rPr sz="1800" spc="100" dirty="0">
                <a:solidFill>
                  <a:srgbClr val="663399"/>
                </a:solidFill>
                <a:latin typeface="Arial"/>
                <a:cs typeface="Arial"/>
              </a:rPr>
              <a:t>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3050" y="1046120"/>
            <a:ext cx="8564880" cy="891540"/>
          </a:xfrm>
          <a:custGeom>
            <a:avLst/>
            <a:gdLst/>
            <a:ahLst/>
            <a:cxnLst/>
            <a:rect l="l" t="t" r="r" b="b"/>
            <a:pathLst>
              <a:path w="8564880" h="891539">
                <a:moveTo>
                  <a:pt x="0" y="0"/>
                </a:moveTo>
                <a:lnTo>
                  <a:pt x="8564880" y="0"/>
                </a:lnTo>
                <a:lnTo>
                  <a:pt x="8564880" y="891540"/>
                </a:lnTo>
                <a:lnTo>
                  <a:pt x="0" y="89154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3050" y="1937660"/>
            <a:ext cx="8564880" cy="1593850"/>
          </a:xfrm>
          <a:custGeom>
            <a:avLst/>
            <a:gdLst/>
            <a:ahLst/>
            <a:cxnLst/>
            <a:rect l="l" t="t" r="r" b="b"/>
            <a:pathLst>
              <a:path w="8564880" h="1593850">
                <a:moveTo>
                  <a:pt x="0" y="0"/>
                </a:moveTo>
                <a:lnTo>
                  <a:pt x="8564880" y="0"/>
                </a:lnTo>
                <a:lnTo>
                  <a:pt x="8564880" y="1593850"/>
                </a:lnTo>
                <a:lnTo>
                  <a:pt x="0" y="159385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3050" y="3531510"/>
            <a:ext cx="8564880" cy="1595120"/>
          </a:xfrm>
          <a:custGeom>
            <a:avLst/>
            <a:gdLst/>
            <a:ahLst/>
            <a:cxnLst/>
            <a:rect l="l" t="t" r="r" b="b"/>
            <a:pathLst>
              <a:path w="8564880" h="1595120">
                <a:moveTo>
                  <a:pt x="0" y="0"/>
                </a:moveTo>
                <a:lnTo>
                  <a:pt x="8564880" y="0"/>
                </a:lnTo>
                <a:lnTo>
                  <a:pt x="8564880" y="1595119"/>
                </a:lnTo>
                <a:lnTo>
                  <a:pt x="0" y="159511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0520" y="1048660"/>
            <a:ext cx="6791959" cy="372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CC0066"/>
              </a:buClr>
              <a:buAutoNum type="arabicPeriod"/>
              <a:tabLst>
                <a:tab pos="287020" algn="l"/>
              </a:tabLst>
            </a:pPr>
            <a:r>
              <a:rPr sz="1200" spc="-5" dirty="0">
                <a:latin typeface="Courier New"/>
                <a:cs typeface="Courier New"/>
              </a:rPr>
              <a:t>Can be used while opening the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file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CC0066"/>
              </a:buClr>
              <a:buAutoNum type="arabicPeriod"/>
              <a:tabLst>
                <a:tab pos="287020" algn="l"/>
              </a:tabLst>
            </a:pPr>
            <a:r>
              <a:rPr sz="1200" spc="-5" dirty="0">
                <a:latin typeface="Courier New"/>
                <a:cs typeface="Courier New"/>
              </a:rPr>
              <a:t>It will take care of closing the file, without using close()</a:t>
            </a:r>
            <a:r>
              <a:rPr sz="1200" spc="18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explicitly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AutoNum type="arabicPeriod"/>
              <a:tabLst>
                <a:tab pos="287020" algn="l"/>
              </a:tabLst>
            </a:pPr>
            <a:r>
              <a:rPr sz="1200" spc="-5" dirty="0">
                <a:latin typeface="Courier New"/>
                <a:cs typeface="Courier New"/>
              </a:rPr>
              <a:t>Syntax: </a:t>
            </a: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with </a:t>
            </a:r>
            <a:r>
              <a:rPr sz="1200" spc="-5" dirty="0">
                <a:latin typeface="Courier New"/>
                <a:cs typeface="Courier New"/>
              </a:rPr>
              <a:t>open("file_name", "openmode") as</a:t>
            </a:r>
            <a:r>
              <a:rPr sz="1200" spc="2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fileObj: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Program</a:t>
            </a:r>
            <a:r>
              <a:rPr sz="120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-1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3662679">
              <a:lnSpc>
                <a:spcPct val="122200"/>
              </a:lnSpc>
            </a:pP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# With statement to open a file  </a:t>
            </a:r>
            <a:r>
              <a:rPr sz="1200" spc="-5" dirty="0">
                <a:latin typeface="Courier New"/>
                <a:cs typeface="Courier New"/>
              </a:rPr>
              <a:t>with open('sample.txt', 'w') as</a:t>
            </a:r>
            <a:r>
              <a:rPr sz="1200" spc="4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f:</a:t>
            </a:r>
            <a:endParaRPr sz="1200">
              <a:latin typeface="Courier New"/>
              <a:cs typeface="Courier New"/>
            </a:endParaRPr>
          </a:p>
          <a:p>
            <a:pPr marL="377825" marR="3479800">
              <a:lnSpc>
                <a:spcPct val="122900"/>
              </a:lnSpc>
            </a:pPr>
            <a:r>
              <a:rPr sz="1200" spc="-5" dirty="0">
                <a:latin typeface="Courier New"/>
                <a:cs typeface="Courier New"/>
              </a:rPr>
              <a:t>f.write('I am a learner\n')  f.write('Python is</a:t>
            </a:r>
            <a:r>
              <a:rPr sz="1200" spc="4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attactive\n')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Program</a:t>
            </a:r>
            <a:r>
              <a:rPr sz="120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-2</a:t>
            </a:r>
            <a:endParaRPr sz="1200">
              <a:latin typeface="Courier New"/>
              <a:cs typeface="Courier New"/>
            </a:endParaRPr>
          </a:p>
          <a:p>
            <a:pPr marL="12700" marR="3388360">
              <a:lnSpc>
                <a:spcPct val="122900"/>
              </a:lnSpc>
              <a:spcBef>
                <a:spcPts val="1060"/>
              </a:spcBef>
            </a:pP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# Using with statement to open a file  </a:t>
            </a:r>
            <a:r>
              <a:rPr sz="1200" spc="-5" dirty="0">
                <a:latin typeface="Courier New"/>
                <a:cs typeface="Courier New"/>
              </a:rPr>
              <a:t>with open('sample.txt', 'r') as</a:t>
            </a:r>
            <a:r>
              <a:rPr sz="1200" spc="2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f:</a:t>
            </a:r>
            <a:endParaRPr sz="1200">
              <a:latin typeface="Courier New"/>
              <a:cs typeface="Courier New"/>
            </a:endParaRPr>
          </a:p>
          <a:p>
            <a:pPr marL="377825" marR="5125720">
              <a:lnSpc>
                <a:spcPct val="122900"/>
              </a:lnSpc>
            </a:pPr>
            <a:r>
              <a:rPr sz="1200" spc="-5" dirty="0">
                <a:latin typeface="Courier New"/>
                <a:cs typeface="Courier New"/>
              </a:rPr>
              <a:t>for line in</a:t>
            </a:r>
            <a:r>
              <a:rPr sz="1200" spc="-5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f:  print(line)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769" y="4734200"/>
            <a:ext cx="2695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THANK</a:t>
            </a:r>
            <a:r>
              <a:rPr sz="3600" spc="-7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YOU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910" y="4934860"/>
            <a:ext cx="25165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2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3200" spc="25" dirty="0">
                <a:solidFill>
                  <a:srgbClr val="FFFFFF"/>
                </a:solidFill>
                <a:latin typeface="Lucida Sans"/>
                <a:cs typeface="Lucida Sans"/>
              </a:rPr>
              <a:t>ntroduction</a:t>
            </a:r>
            <a:endParaRPr sz="32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187600"/>
            <a:ext cx="189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85" dirty="0">
                <a:latin typeface="Gill Sans MT"/>
                <a:cs typeface="Gill Sans MT"/>
              </a:rPr>
              <a:t>I</a:t>
            </a:r>
            <a:r>
              <a:rPr spc="20" dirty="0"/>
              <a:t>nt</a:t>
            </a:r>
            <a:r>
              <a:rPr spc="-40" dirty="0"/>
              <a:t>r</a:t>
            </a:r>
            <a:r>
              <a:rPr spc="-10" dirty="0"/>
              <a:t>o</a:t>
            </a:r>
            <a:r>
              <a:rPr spc="5" dirty="0"/>
              <a:t>d</a:t>
            </a:r>
            <a:r>
              <a:rPr spc="30" dirty="0"/>
              <a:t>uct</a:t>
            </a:r>
            <a:r>
              <a:rPr spc="20" dirty="0"/>
              <a:t>i</a:t>
            </a:r>
            <a:r>
              <a:rPr spc="-10" dirty="0"/>
              <a:t>o</a:t>
            </a:r>
            <a:r>
              <a:rPr spc="3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2250" y="1315360"/>
            <a:ext cx="9398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35" dirty="0">
                <a:latin typeface="Symbol"/>
                <a:cs typeface="Symbol"/>
              </a:rPr>
              <a:t></a:t>
            </a:r>
            <a:endParaRPr sz="5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880" y="1184550"/>
            <a:ext cx="8346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A file is an object on a computer that stores data, information, settings, or commands used  with a computer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program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250" y="1933850"/>
            <a:ext cx="9398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35" dirty="0">
                <a:latin typeface="Symbol"/>
                <a:cs typeface="Symbol"/>
              </a:rPr>
              <a:t></a:t>
            </a:r>
            <a:endParaRPr sz="5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880" y="1895750"/>
            <a:ext cx="1762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Advantages of</a:t>
            </a:r>
            <a:r>
              <a:rPr sz="1200" spc="-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files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780" y="2279290"/>
            <a:ext cx="9398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35" dirty="0">
                <a:latin typeface="Symbol"/>
                <a:cs typeface="Symbol"/>
              </a:rPr>
              <a:t></a:t>
            </a:r>
            <a:endParaRPr sz="5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780" y="2626000"/>
            <a:ext cx="9398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35" dirty="0">
                <a:latin typeface="Symbol"/>
                <a:cs typeface="Symbol"/>
              </a:rPr>
              <a:t></a:t>
            </a:r>
            <a:endParaRPr sz="5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2780" y="2971440"/>
            <a:ext cx="9398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35" dirty="0">
                <a:latin typeface="Symbol"/>
                <a:cs typeface="Symbol"/>
              </a:rPr>
              <a:t></a:t>
            </a:r>
            <a:endParaRPr sz="5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2780" y="3316880"/>
            <a:ext cx="9398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235" dirty="0">
                <a:latin typeface="Symbol"/>
                <a:cs typeface="Symbol"/>
              </a:rPr>
              <a:t></a:t>
            </a:r>
            <a:endParaRPr sz="5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8680" y="2241190"/>
            <a:ext cx="39573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har char="-"/>
              <a:tabLst>
                <a:tab pos="195580" algn="l"/>
              </a:tabLst>
            </a:pPr>
            <a:r>
              <a:rPr sz="1200" spc="-5" dirty="0">
                <a:latin typeface="Courier New"/>
                <a:cs typeface="Courier New"/>
              </a:rPr>
              <a:t>Data is stored permanently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ourier New"/>
              <a:buChar char="-"/>
            </a:pPr>
            <a:endParaRPr sz="11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har char="-"/>
              <a:tabLst>
                <a:tab pos="195580" algn="l"/>
              </a:tabLst>
            </a:pPr>
            <a:r>
              <a:rPr sz="1200" spc="-5" dirty="0">
                <a:latin typeface="Courier New"/>
                <a:cs typeface="Courier New"/>
              </a:rPr>
              <a:t>Updation becomes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easy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ourier New"/>
              <a:buChar char="-"/>
            </a:pPr>
            <a:endParaRPr sz="11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har char="-"/>
              <a:tabLst>
                <a:tab pos="195580" algn="l"/>
              </a:tabLst>
            </a:pPr>
            <a:r>
              <a:rPr sz="1200" spc="-5" dirty="0">
                <a:latin typeface="Courier New"/>
                <a:cs typeface="Courier New"/>
              </a:rPr>
              <a:t>Data can be shared among various</a:t>
            </a:r>
            <a:r>
              <a:rPr sz="1200" spc="6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programs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ourier New"/>
              <a:buChar char="-"/>
            </a:pPr>
            <a:endParaRPr sz="11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har char="-"/>
              <a:tabLst>
                <a:tab pos="195580" algn="l"/>
              </a:tabLst>
            </a:pPr>
            <a:r>
              <a:rPr sz="1200" spc="-5" dirty="0">
                <a:latin typeface="Courier New"/>
                <a:cs typeface="Courier New"/>
              </a:rPr>
              <a:t>Huge amount of data can be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stored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233320"/>
            <a:ext cx="7499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185" dirty="0">
                <a:latin typeface="Gill Sans MT"/>
                <a:cs typeface="Gill Sans MT"/>
              </a:rPr>
              <a:t>F</a:t>
            </a:r>
            <a:r>
              <a:rPr spc="-30" dirty="0"/>
              <a:t>i</a:t>
            </a:r>
            <a:r>
              <a:rPr spc="-20" dirty="0"/>
              <a:t>l</a:t>
            </a:r>
            <a:r>
              <a:rPr spc="125" dirty="0"/>
              <a:t>e</a:t>
            </a:r>
            <a:r>
              <a:rPr spc="25" dirty="0"/>
              <a:t>s</a:t>
            </a: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663399"/>
                </a:solidFill>
                <a:latin typeface="Arial"/>
                <a:cs typeface="Arial"/>
              </a:rPr>
              <a:t>Types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6709" y="1121050"/>
          <a:ext cx="8351520" cy="29692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4775"/>
                <a:gridCol w="2023745"/>
                <a:gridCol w="2413000"/>
              </a:tblGrid>
              <a:tr h="718819">
                <a:tc>
                  <a:txBody>
                    <a:bodyPr/>
                    <a:lstStyle/>
                    <a:p>
                      <a:pPr marL="26035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0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Text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1143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0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Binary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11430" marB="0">
                    <a:solidFill>
                      <a:srgbClr val="EDEDED"/>
                    </a:solidFill>
                  </a:tcPr>
                </a:tc>
              </a:tr>
              <a:tr h="48196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Stores the data in the form of</a:t>
                      </a:r>
                      <a:r>
                        <a:rPr sz="12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strings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Stores data in</a:t>
                      </a:r>
                      <a:r>
                        <a:rPr sz="12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the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form of</a:t>
                      </a:r>
                      <a:r>
                        <a:rPr sz="12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bytes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DCDCDC"/>
                    </a:solidFill>
                  </a:tcPr>
                </a:tc>
              </a:tr>
              <a:tr h="5308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Example: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508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Example: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508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</a:tr>
              <a:tr h="28320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“Ram” is stored as 3</a:t>
                      </a:r>
                      <a:r>
                        <a:rPr sz="1200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characters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4135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“Ram” is stored</a:t>
                      </a:r>
                      <a:r>
                        <a:rPr sz="1200" spc="-30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as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4135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200" spc="-10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bytes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4135" marB="0">
                    <a:solidFill>
                      <a:srgbClr val="DCDCDC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890.45 is stored as 6</a:t>
                      </a:r>
                      <a:r>
                        <a:rPr sz="1200" spc="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characters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89000.45 is</a:t>
                      </a:r>
                      <a:r>
                        <a:rPr sz="1200" spc="-2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stored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as 8</a:t>
                      </a:r>
                      <a:r>
                        <a:rPr sz="1200" spc="-1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bytes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solidFill>
                      <a:srgbClr val="DCDCDC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Examples: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Examples: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</a:tr>
              <a:tr h="44513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.txt, .c,</a:t>
                      </a:r>
                      <a:r>
                        <a:rPr sz="1200" spc="-10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.cpp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46355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.jpg, .gif or</a:t>
                      </a:r>
                      <a:r>
                        <a:rPr sz="1200" spc="-30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.png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46355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185" dirty="0">
                <a:latin typeface="Gill Sans MT"/>
                <a:cs typeface="Gill Sans MT"/>
              </a:rPr>
              <a:t>F</a:t>
            </a:r>
            <a:r>
              <a:rPr spc="-30" dirty="0"/>
              <a:t>i</a:t>
            </a:r>
            <a:r>
              <a:rPr spc="-20" dirty="0"/>
              <a:t>l</a:t>
            </a:r>
            <a:r>
              <a:rPr spc="125" dirty="0"/>
              <a:t>e</a:t>
            </a:r>
            <a:r>
              <a:rPr spc="2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599080"/>
            <a:ext cx="1370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25" dirty="0">
                <a:solidFill>
                  <a:srgbClr val="663399"/>
                </a:solidFill>
                <a:latin typeface="Arial"/>
                <a:cs typeface="Arial"/>
              </a:rPr>
              <a:t>O</a:t>
            </a:r>
            <a:r>
              <a:rPr sz="1800" spc="-70" dirty="0">
                <a:solidFill>
                  <a:srgbClr val="663399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663399"/>
                </a:solidFill>
                <a:latin typeface="Arial"/>
                <a:cs typeface="Arial"/>
              </a:rPr>
              <a:t>pening </a:t>
            </a:r>
            <a:r>
              <a:rPr sz="1800" spc="-125" dirty="0">
                <a:solidFill>
                  <a:srgbClr val="663399"/>
                </a:solidFill>
                <a:latin typeface="Arial"/>
                <a:cs typeface="Arial"/>
              </a:rPr>
              <a:t>a</a:t>
            </a:r>
            <a:r>
              <a:rPr sz="1800" spc="-160" dirty="0">
                <a:solidFill>
                  <a:srgbClr val="663399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663399"/>
                </a:solidFill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429" y="1028340"/>
            <a:ext cx="1370330" cy="228600"/>
          </a:xfrm>
          <a:custGeom>
            <a:avLst/>
            <a:gdLst/>
            <a:ahLst/>
            <a:cxnLst/>
            <a:rect l="l" t="t" r="r" b="b"/>
            <a:pathLst>
              <a:path w="1370330" h="228600">
                <a:moveTo>
                  <a:pt x="0" y="0"/>
                </a:moveTo>
                <a:lnTo>
                  <a:pt x="1370330" y="0"/>
                </a:lnTo>
                <a:lnTo>
                  <a:pt x="137033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5760" y="1028340"/>
            <a:ext cx="7193280" cy="228600"/>
          </a:xfrm>
          <a:custGeom>
            <a:avLst/>
            <a:gdLst/>
            <a:ahLst/>
            <a:cxnLst/>
            <a:rect l="l" t="t" r="r" b="b"/>
            <a:pathLst>
              <a:path w="7193280" h="228600">
                <a:moveTo>
                  <a:pt x="0" y="0"/>
                </a:moveTo>
                <a:lnTo>
                  <a:pt x="7193280" y="0"/>
                </a:lnTo>
                <a:lnTo>
                  <a:pt x="719328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5429" y="1256940"/>
            <a:ext cx="1370330" cy="941069"/>
          </a:xfrm>
          <a:custGeom>
            <a:avLst/>
            <a:gdLst/>
            <a:ahLst/>
            <a:cxnLst/>
            <a:rect l="l" t="t" r="r" b="b"/>
            <a:pathLst>
              <a:path w="1370330" h="941069">
                <a:moveTo>
                  <a:pt x="0" y="0"/>
                </a:moveTo>
                <a:lnTo>
                  <a:pt x="1370330" y="0"/>
                </a:lnTo>
                <a:lnTo>
                  <a:pt x="1370330" y="941070"/>
                </a:lnTo>
                <a:lnTo>
                  <a:pt x="0" y="94107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1629" y="958490"/>
            <a:ext cx="482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Name 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S</a:t>
            </a:r>
            <a:r>
              <a:rPr sz="1000" spc="-15" dirty="0">
                <a:solidFill>
                  <a:srgbClr val="CC0066"/>
                </a:solidFill>
                <a:latin typeface="Courier New"/>
                <a:cs typeface="Courier New"/>
              </a:rPr>
              <a:t>y</a:t>
            </a: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n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t</a:t>
            </a:r>
            <a:r>
              <a:rPr sz="1000" spc="-15" dirty="0">
                <a:solidFill>
                  <a:srgbClr val="CC0066"/>
                </a:solidFill>
                <a:latin typeface="Courier New"/>
                <a:cs typeface="Courier New"/>
              </a:rPr>
              <a:t>a</a:t>
            </a: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x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35760" y="1256940"/>
            <a:ext cx="7193280" cy="941069"/>
          </a:xfrm>
          <a:custGeom>
            <a:avLst/>
            <a:gdLst/>
            <a:ahLst/>
            <a:cxnLst/>
            <a:rect l="l" t="t" r="r" b="b"/>
            <a:pathLst>
              <a:path w="7193280" h="941069">
                <a:moveTo>
                  <a:pt x="0" y="0"/>
                </a:moveTo>
                <a:lnTo>
                  <a:pt x="7193280" y="0"/>
                </a:lnTo>
                <a:lnTo>
                  <a:pt x="7193280" y="941070"/>
                </a:lnTo>
                <a:lnTo>
                  <a:pt x="0" y="94107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13229" y="958490"/>
            <a:ext cx="4445000" cy="482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000" spc="-5" dirty="0">
                <a:latin typeface="Courier New"/>
                <a:cs typeface="Courier New"/>
              </a:rPr>
              <a:t>open()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file_handler = open("file_name", "open_mode",</a:t>
            </a:r>
            <a:r>
              <a:rPr sz="1000" spc="1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"buffering")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3229" y="1522370"/>
            <a:ext cx="353060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filename : Name of the file to be opened  open_mode: Purpose of opening the file  buffering: Used to stored the data</a:t>
            </a:r>
            <a:r>
              <a:rPr sz="1000" spc="9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temporarily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5429" y="2198010"/>
            <a:ext cx="8563610" cy="228600"/>
          </a:xfrm>
          <a:custGeom>
            <a:avLst/>
            <a:gdLst/>
            <a:ahLst/>
            <a:cxnLst/>
            <a:rect l="l" t="t" r="r" b="b"/>
            <a:pathLst>
              <a:path w="8563610" h="228600">
                <a:moveTo>
                  <a:pt x="0" y="0"/>
                </a:moveTo>
                <a:lnTo>
                  <a:pt x="8563610" y="0"/>
                </a:lnTo>
                <a:lnTo>
                  <a:pt x="856361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5429" y="2426610"/>
            <a:ext cx="1370330" cy="359410"/>
          </a:xfrm>
          <a:custGeom>
            <a:avLst/>
            <a:gdLst/>
            <a:ahLst/>
            <a:cxnLst/>
            <a:rect l="l" t="t" r="r" b="b"/>
            <a:pathLst>
              <a:path w="1370330" h="359410">
                <a:moveTo>
                  <a:pt x="0" y="0"/>
                </a:moveTo>
                <a:lnTo>
                  <a:pt x="1370330" y="0"/>
                </a:lnTo>
                <a:lnTo>
                  <a:pt x="1370330" y="359409"/>
                </a:lnTo>
                <a:lnTo>
                  <a:pt x="0" y="35940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1629" y="2128160"/>
            <a:ext cx="1016000" cy="482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Opening</a:t>
            </a:r>
            <a:r>
              <a:rPr sz="1000" spc="-5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Modes</a:t>
            </a:r>
            <a:endParaRPr sz="1000">
              <a:latin typeface="Courier New"/>
              <a:cs typeface="Courier New"/>
            </a:endParaRPr>
          </a:p>
          <a:p>
            <a:pPr marL="200660" algn="ctr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w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35760" y="2426610"/>
            <a:ext cx="7193280" cy="359410"/>
          </a:xfrm>
          <a:custGeom>
            <a:avLst/>
            <a:gdLst/>
            <a:ahLst/>
            <a:cxnLst/>
            <a:rect l="l" t="t" r="r" b="b"/>
            <a:pathLst>
              <a:path w="7193280" h="359410">
                <a:moveTo>
                  <a:pt x="0" y="0"/>
                </a:moveTo>
                <a:lnTo>
                  <a:pt x="7193280" y="0"/>
                </a:lnTo>
                <a:lnTo>
                  <a:pt x="7193280" y="359409"/>
                </a:lnTo>
                <a:lnTo>
                  <a:pt x="0" y="35940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5429" y="2786020"/>
            <a:ext cx="1370330" cy="360680"/>
          </a:xfrm>
          <a:custGeom>
            <a:avLst/>
            <a:gdLst/>
            <a:ahLst/>
            <a:cxnLst/>
            <a:rect l="l" t="t" r="r" b="b"/>
            <a:pathLst>
              <a:path w="1370330" h="360680">
                <a:moveTo>
                  <a:pt x="0" y="0"/>
                </a:moveTo>
                <a:lnTo>
                  <a:pt x="1370330" y="0"/>
                </a:lnTo>
                <a:lnTo>
                  <a:pt x="1370330" y="360680"/>
                </a:lnTo>
                <a:lnTo>
                  <a:pt x="0" y="36068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99160" y="2793640"/>
            <a:ext cx="1016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r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35760" y="2786020"/>
            <a:ext cx="7193280" cy="360680"/>
          </a:xfrm>
          <a:custGeom>
            <a:avLst/>
            <a:gdLst/>
            <a:ahLst/>
            <a:cxnLst/>
            <a:rect l="l" t="t" r="r" b="b"/>
            <a:pathLst>
              <a:path w="7193280" h="360680">
                <a:moveTo>
                  <a:pt x="0" y="0"/>
                </a:moveTo>
                <a:lnTo>
                  <a:pt x="7193280" y="0"/>
                </a:lnTo>
                <a:lnTo>
                  <a:pt x="7193280" y="360680"/>
                </a:lnTo>
                <a:lnTo>
                  <a:pt x="0" y="36068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5429" y="3146700"/>
            <a:ext cx="1370330" cy="359410"/>
          </a:xfrm>
          <a:custGeom>
            <a:avLst/>
            <a:gdLst/>
            <a:ahLst/>
            <a:cxnLst/>
            <a:rect l="l" t="t" r="r" b="b"/>
            <a:pathLst>
              <a:path w="1370330" h="359410">
                <a:moveTo>
                  <a:pt x="0" y="0"/>
                </a:moveTo>
                <a:lnTo>
                  <a:pt x="1370330" y="0"/>
                </a:lnTo>
                <a:lnTo>
                  <a:pt x="1370330" y="359410"/>
                </a:lnTo>
                <a:lnTo>
                  <a:pt x="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99160" y="3153050"/>
            <a:ext cx="1016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a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35760" y="3146700"/>
            <a:ext cx="7193280" cy="359410"/>
          </a:xfrm>
          <a:custGeom>
            <a:avLst/>
            <a:gdLst/>
            <a:ahLst/>
            <a:cxnLst/>
            <a:rect l="l" t="t" r="r" b="b"/>
            <a:pathLst>
              <a:path w="7193280" h="359410">
                <a:moveTo>
                  <a:pt x="0" y="0"/>
                </a:moveTo>
                <a:lnTo>
                  <a:pt x="7193280" y="0"/>
                </a:lnTo>
                <a:lnTo>
                  <a:pt x="7193280" y="359410"/>
                </a:lnTo>
                <a:lnTo>
                  <a:pt x="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13229" y="2432960"/>
            <a:ext cx="4597400" cy="1023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indent="-152400">
              <a:lnSpc>
                <a:spcPts val="1100"/>
              </a:lnSpc>
              <a:spcBef>
                <a:spcPts val="100"/>
              </a:spcBef>
              <a:buChar char="-"/>
              <a:tabLst>
                <a:tab pos="165100" algn="l"/>
              </a:tabLst>
            </a:pPr>
            <a:r>
              <a:rPr sz="1000" spc="-5" dirty="0">
                <a:latin typeface="Courier New"/>
                <a:cs typeface="Courier New"/>
              </a:rPr>
              <a:t>To write the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data</a:t>
            </a:r>
            <a:endParaRPr sz="1000">
              <a:latin typeface="Courier New"/>
              <a:cs typeface="Courier New"/>
            </a:endParaRPr>
          </a:p>
          <a:p>
            <a:pPr marL="165100" indent="-152400">
              <a:lnSpc>
                <a:spcPts val="1100"/>
              </a:lnSpc>
              <a:buChar char="-"/>
              <a:tabLst>
                <a:tab pos="165100" algn="l"/>
              </a:tabLst>
            </a:pPr>
            <a:r>
              <a:rPr sz="1000" spc="-5" dirty="0">
                <a:latin typeface="Courier New"/>
                <a:cs typeface="Courier New"/>
              </a:rPr>
              <a:t>If file already exist, the data will be</a:t>
            </a:r>
            <a:r>
              <a:rPr sz="1000" spc="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lost</a:t>
            </a:r>
            <a:endParaRPr sz="1000">
              <a:latin typeface="Courier New"/>
              <a:cs typeface="Courier New"/>
            </a:endParaRPr>
          </a:p>
          <a:p>
            <a:pPr marL="165100" indent="-152400">
              <a:lnSpc>
                <a:spcPts val="1095"/>
              </a:lnSpc>
              <a:spcBef>
                <a:spcPts val="640"/>
              </a:spcBef>
              <a:buChar char="-"/>
              <a:tabLst>
                <a:tab pos="165100" algn="l"/>
              </a:tabLst>
            </a:pPr>
            <a:r>
              <a:rPr sz="1000" spc="-5" dirty="0">
                <a:latin typeface="Courier New"/>
                <a:cs typeface="Courier New"/>
              </a:rPr>
              <a:t>To read the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data</a:t>
            </a:r>
            <a:endParaRPr sz="1000">
              <a:latin typeface="Courier New"/>
              <a:cs typeface="Courier New"/>
            </a:endParaRPr>
          </a:p>
          <a:p>
            <a:pPr marL="165100" indent="-152400">
              <a:lnSpc>
                <a:spcPts val="1095"/>
              </a:lnSpc>
              <a:buChar char="-"/>
              <a:tabLst>
                <a:tab pos="165100" algn="l"/>
              </a:tabLst>
            </a:pPr>
            <a:r>
              <a:rPr sz="1000" spc="-5" dirty="0">
                <a:latin typeface="Courier New"/>
                <a:cs typeface="Courier New"/>
              </a:rPr>
              <a:t>The file pointer is positioned at the begining of the</a:t>
            </a:r>
            <a:r>
              <a:rPr sz="1000" spc="1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file</a:t>
            </a:r>
            <a:endParaRPr sz="1000">
              <a:latin typeface="Courier New"/>
              <a:cs typeface="Courier New"/>
            </a:endParaRPr>
          </a:p>
          <a:p>
            <a:pPr marL="165100" indent="-152400">
              <a:lnSpc>
                <a:spcPts val="1095"/>
              </a:lnSpc>
              <a:spcBef>
                <a:spcPts val="640"/>
              </a:spcBef>
              <a:buChar char="-"/>
              <a:tabLst>
                <a:tab pos="165100" algn="l"/>
              </a:tabLst>
            </a:pPr>
            <a:r>
              <a:rPr sz="1000" spc="-5" dirty="0">
                <a:latin typeface="Courier New"/>
                <a:cs typeface="Courier New"/>
              </a:rPr>
              <a:t>To append data to the file</a:t>
            </a:r>
            <a:endParaRPr sz="1000">
              <a:latin typeface="Courier New"/>
              <a:cs typeface="Courier New"/>
            </a:endParaRPr>
          </a:p>
          <a:p>
            <a:pPr marL="165100" indent="-152400">
              <a:lnSpc>
                <a:spcPts val="1095"/>
              </a:lnSpc>
              <a:buChar char="-"/>
              <a:tabLst>
                <a:tab pos="165100" algn="l"/>
              </a:tabLst>
            </a:pPr>
            <a:r>
              <a:rPr sz="1000" spc="-5" dirty="0">
                <a:latin typeface="Courier New"/>
                <a:cs typeface="Courier New"/>
              </a:rPr>
              <a:t>The file pointer is placed at the end of the</a:t>
            </a:r>
            <a:r>
              <a:rPr sz="1000" spc="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file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5429" y="3506110"/>
            <a:ext cx="1370330" cy="360680"/>
          </a:xfrm>
          <a:custGeom>
            <a:avLst/>
            <a:gdLst/>
            <a:ahLst/>
            <a:cxnLst/>
            <a:rect l="l" t="t" r="r" b="b"/>
            <a:pathLst>
              <a:path w="1370330" h="360679">
                <a:moveTo>
                  <a:pt x="0" y="0"/>
                </a:moveTo>
                <a:lnTo>
                  <a:pt x="1370330" y="0"/>
                </a:lnTo>
                <a:lnTo>
                  <a:pt x="1370330" y="360679"/>
                </a:lnTo>
                <a:lnTo>
                  <a:pt x="0" y="36067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61060" y="3512460"/>
            <a:ext cx="177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w+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35760" y="3506110"/>
            <a:ext cx="7193280" cy="360680"/>
          </a:xfrm>
          <a:custGeom>
            <a:avLst/>
            <a:gdLst/>
            <a:ahLst/>
            <a:cxnLst/>
            <a:rect l="l" t="t" r="r" b="b"/>
            <a:pathLst>
              <a:path w="7193280" h="360679">
                <a:moveTo>
                  <a:pt x="0" y="0"/>
                </a:moveTo>
                <a:lnTo>
                  <a:pt x="7193280" y="0"/>
                </a:lnTo>
                <a:lnTo>
                  <a:pt x="7193280" y="360679"/>
                </a:lnTo>
                <a:lnTo>
                  <a:pt x="0" y="36067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5429" y="3866790"/>
            <a:ext cx="1370330" cy="491490"/>
          </a:xfrm>
          <a:custGeom>
            <a:avLst/>
            <a:gdLst/>
            <a:ahLst/>
            <a:cxnLst/>
            <a:rect l="l" t="t" r="r" b="b"/>
            <a:pathLst>
              <a:path w="1370330" h="491489">
                <a:moveTo>
                  <a:pt x="0" y="0"/>
                </a:moveTo>
                <a:lnTo>
                  <a:pt x="1370330" y="0"/>
                </a:lnTo>
                <a:lnTo>
                  <a:pt x="1370330" y="491489"/>
                </a:lnTo>
                <a:lnTo>
                  <a:pt x="0" y="49148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61060" y="3873140"/>
            <a:ext cx="177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r+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35760" y="3866790"/>
            <a:ext cx="7193280" cy="491490"/>
          </a:xfrm>
          <a:custGeom>
            <a:avLst/>
            <a:gdLst/>
            <a:ahLst/>
            <a:cxnLst/>
            <a:rect l="l" t="t" r="r" b="b"/>
            <a:pathLst>
              <a:path w="7193280" h="491489">
                <a:moveTo>
                  <a:pt x="0" y="0"/>
                </a:moveTo>
                <a:lnTo>
                  <a:pt x="7193280" y="0"/>
                </a:lnTo>
                <a:lnTo>
                  <a:pt x="7193280" y="491489"/>
                </a:lnTo>
                <a:lnTo>
                  <a:pt x="0" y="49148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713229" y="3512460"/>
            <a:ext cx="4292600" cy="79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indent="-152400">
              <a:lnSpc>
                <a:spcPts val="1100"/>
              </a:lnSpc>
              <a:spcBef>
                <a:spcPts val="100"/>
              </a:spcBef>
              <a:buChar char="-"/>
              <a:tabLst>
                <a:tab pos="165100" algn="l"/>
              </a:tabLst>
            </a:pPr>
            <a:r>
              <a:rPr sz="1000" spc="-5" dirty="0">
                <a:latin typeface="Courier New"/>
                <a:cs typeface="Courier New"/>
              </a:rPr>
              <a:t>To write and read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data</a:t>
            </a:r>
            <a:endParaRPr sz="1000">
              <a:latin typeface="Courier New"/>
              <a:cs typeface="Courier New"/>
            </a:endParaRPr>
          </a:p>
          <a:p>
            <a:pPr marL="165100" indent="-152400">
              <a:lnSpc>
                <a:spcPts val="1100"/>
              </a:lnSpc>
              <a:buChar char="-"/>
              <a:tabLst>
                <a:tab pos="165100" algn="l"/>
              </a:tabLst>
            </a:pPr>
            <a:r>
              <a:rPr sz="1000" spc="-5" dirty="0">
                <a:latin typeface="Courier New"/>
                <a:cs typeface="Courier New"/>
              </a:rPr>
              <a:t>The previous data will be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deleted</a:t>
            </a:r>
            <a:endParaRPr sz="1000">
              <a:latin typeface="Courier New"/>
              <a:cs typeface="Courier New"/>
            </a:endParaRPr>
          </a:p>
          <a:p>
            <a:pPr marL="165100" indent="-152400">
              <a:lnSpc>
                <a:spcPts val="1095"/>
              </a:lnSpc>
              <a:spcBef>
                <a:spcPts val="640"/>
              </a:spcBef>
              <a:buChar char="-"/>
              <a:tabLst>
                <a:tab pos="165100" algn="l"/>
              </a:tabLst>
            </a:pPr>
            <a:r>
              <a:rPr sz="1000" spc="-5" dirty="0">
                <a:latin typeface="Courier New"/>
                <a:cs typeface="Courier New"/>
              </a:rPr>
              <a:t>To read and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write</a:t>
            </a:r>
            <a:endParaRPr sz="1000">
              <a:latin typeface="Courier New"/>
              <a:cs typeface="Courier New"/>
            </a:endParaRPr>
          </a:p>
          <a:p>
            <a:pPr marL="165100" indent="-152400">
              <a:lnSpc>
                <a:spcPts val="994"/>
              </a:lnSpc>
              <a:buChar char="-"/>
              <a:tabLst>
                <a:tab pos="165100" algn="l"/>
              </a:tabLst>
            </a:pPr>
            <a:r>
              <a:rPr sz="1000" spc="-5" dirty="0">
                <a:latin typeface="Courier New"/>
                <a:cs typeface="Courier New"/>
              </a:rPr>
              <a:t>The previous data will not be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deleted</a:t>
            </a:r>
            <a:endParaRPr sz="1000">
              <a:latin typeface="Courier New"/>
              <a:cs typeface="Courier New"/>
            </a:endParaRPr>
          </a:p>
          <a:p>
            <a:pPr marL="165100" indent="-152400">
              <a:lnSpc>
                <a:spcPts val="1100"/>
              </a:lnSpc>
              <a:buChar char="-"/>
              <a:tabLst>
                <a:tab pos="165100" algn="l"/>
              </a:tabLst>
            </a:pPr>
            <a:r>
              <a:rPr sz="1000" spc="-5" dirty="0">
                <a:latin typeface="Courier New"/>
                <a:cs typeface="Courier New"/>
              </a:rPr>
              <a:t>The file pointer is placed at the begining of the</a:t>
            </a:r>
            <a:r>
              <a:rPr sz="1000" spc="10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file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5429" y="4358280"/>
            <a:ext cx="1370330" cy="359410"/>
          </a:xfrm>
          <a:custGeom>
            <a:avLst/>
            <a:gdLst/>
            <a:ahLst/>
            <a:cxnLst/>
            <a:rect l="l" t="t" r="r" b="b"/>
            <a:pathLst>
              <a:path w="1370330" h="359410">
                <a:moveTo>
                  <a:pt x="0" y="0"/>
                </a:moveTo>
                <a:lnTo>
                  <a:pt x="1370330" y="0"/>
                </a:lnTo>
                <a:lnTo>
                  <a:pt x="1370330" y="359410"/>
                </a:lnTo>
                <a:lnTo>
                  <a:pt x="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61060" y="4364630"/>
            <a:ext cx="177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a+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35760" y="4358280"/>
            <a:ext cx="7193280" cy="359410"/>
          </a:xfrm>
          <a:custGeom>
            <a:avLst/>
            <a:gdLst/>
            <a:ahLst/>
            <a:cxnLst/>
            <a:rect l="l" t="t" r="r" b="b"/>
            <a:pathLst>
              <a:path w="7193280" h="359410">
                <a:moveTo>
                  <a:pt x="0" y="0"/>
                </a:moveTo>
                <a:lnTo>
                  <a:pt x="7193280" y="0"/>
                </a:lnTo>
                <a:lnTo>
                  <a:pt x="7193280" y="359410"/>
                </a:lnTo>
                <a:lnTo>
                  <a:pt x="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5429" y="4717690"/>
            <a:ext cx="1370330" cy="360680"/>
          </a:xfrm>
          <a:custGeom>
            <a:avLst/>
            <a:gdLst/>
            <a:ahLst/>
            <a:cxnLst/>
            <a:rect l="l" t="t" r="r" b="b"/>
            <a:pathLst>
              <a:path w="1370330" h="360679">
                <a:moveTo>
                  <a:pt x="0" y="0"/>
                </a:moveTo>
                <a:lnTo>
                  <a:pt x="1370330" y="0"/>
                </a:lnTo>
                <a:lnTo>
                  <a:pt x="1370330" y="360680"/>
                </a:lnTo>
                <a:lnTo>
                  <a:pt x="0" y="36068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99160" y="4724040"/>
            <a:ext cx="1016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x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635760" y="4717690"/>
            <a:ext cx="7193280" cy="360680"/>
          </a:xfrm>
          <a:custGeom>
            <a:avLst/>
            <a:gdLst/>
            <a:ahLst/>
            <a:cxnLst/>
            <a:rect l="l" t="t" r="r" b="b"/>
            <a:pathLst>
              <a:path w="7193280" h="360679">
                <a:moveTo>
                  <a:pt x="0" y="0"/>
                </a:moveTo>
                <a:lnTo>
                  <a:pt x="7193280" y="0"/>
                </a:lnTo>
                <a:lnTo>
                  <a:pt x="7193280" y="360680"/>
                </a:lnTo>
                <a:lnTo>
                  <a:pt x="0" y="36068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713229" y="4364630"/>
            <a:ext cx="3759200" cy="664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indent="-152400">
              <a:lnSpc>
                <a:spcPts val="1095"/>
              </a:lnSpc>
              <a:spcBef>
                <a:spcPts val="100"/>
              </a:spcBef>
              <a:buChar char="-"/>
              <a:tabLst>
                <a:tab pos="165100" algn="l"/>
              </a:tabLst>
            </a:pPr>
            <a:r>
              <a:rPr sz="1000" spc="-5" dirty="0">
                <a:latin typeface="Courier New"/>
                <a:cs typeface="Courier New"/>
              </a:rPr>
              <a:t>To append and read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data</a:t>
            </a:r>
            <a:endParaRPr sz="1000">
              <a:latin typeface="Courier New"/>
              <a:cs typeface="Courier New"/>
            </a:endParaRPr>
          </a:p>
          <a:p>
            <a:pPr marL="165100" indent="-152400">
              <a:lnSpc>
                <a:spcPts val="1095"/>
              </a:lnSpc>
              <a:buChar char="-"/>
              <a:tabLst>
                <a:tab pos="165100" algn="l"/>
              </a:tabLst>
            </a:pPr>
            <a:r>
              <a:rPr sz="1000" spc="-5" dirty="0">
                <a:latin typeface="Courier New"/>
                <a:cs typeface="Courier New"/>
              </a:rPr>
              <a:t>The file pointer will be at the end of the</a:t>
            </a:r>
            <a:r>
              <a:rPr sz="1000" spc="7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file</a:t>
            </a:r>
            <a:endParaRPr sz="1000">
              <a:latin typeface="Courier New"/>
              <a:cs typeface="Courier New"/>
            </a:endParaRPr>
          </a:p>
          <a:p>
            <a:pPr marL="165100" indent="-152400">
              <a:lnSpc>
                <a:spcPts val="1100"/>
              </a:lnSpc>
              <a:spcBef>
                <a:spcPts val="640"/>
              </a:spcBef>
              <a:buChar char="-"/>
              <a:tabLst>
                <a:tab pos="165100" algn="l"/>
              </a:tabLst>
            </a:pPr>
            <a:r>
              <a:rPr sz="1000" spc="-5" dirty="0">
                <a:latin typeface="Courier New"/>
                <a:cs typeface="Courier New"/>
              </a:rPr>
              <a:t>To open the file in exclusive creation</a:t>
            </a:r>
            <a:r>
              <a:rPr sz="1000" spc="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mode</a:t>
            </a:r>
            <a:endParaRPr sz="1000">
              <a:latin typeface="Courier New"/>
              <a:cs typeface="Courier New"/>
            </a:endParaRPr>
          </a:p>
          <a:p>
            <a:pPr marL="165100" indent="-152400">
              <a:lnSpc>
                <a:spcPts val="1100"/>
              </a:lnSpc>
              <a:buChar char="-"/>
              <a:tabLst>
                <a:tab pos="165100" algn="l"/>
              </a:tabLst>
            </a:pPr>
            <a:r>
              <a:rPr sz="1000" spc="-5" dirty="0">
                <a:latin typeface="Courier New"/>
                <a:cs typeface="Courier New"/>
              </a:rPr>
              <a:t>The file creation fails, if already file</a:t>
            </a:r>
            <a:r>
              <a:rPr sz="1000" spc="7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exist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65429" y="5078370"/>
            <a:ext cx="8563610" cy="359410"/>
          </a:xfrm>
          <a:custGeom>
            <a:avLst/>
            <a:gdLst/>
            <a:ahLst/>
            <a:cxnLst/>
            <a:rect l="l" t="t" r="r" b="b"/>
            <a:pathLst>
              <a:path w="8563610" h="359410">
                <a:moveTo>
                  <a:pt x="0" y="0"/>
                </a:moveTo>
                <a:lnTo>
                  <a:pt x="8563610" y="0"/>
                </a:lnTo>
                <a:lnTo>
                  <a:pt x="8563610" y="359410"/>
                </a:lnTo>
                <a:lnTo>
                  <a:pt x="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5429" y="5437780"/>
            <a:ext cx="8563610" cy="486409"/>
          </a:xfrm>
          <a:custGeom>
            <a:avLst/>
            <a:gdLst/>
            <a:ahLst/>
            <a:cxnLst/>
            <a:rect l="l" t="t" r="r" b="b"/>
            <a:pathLst>
              <a:path w="8563610" h="486410">
                <a:moveTo>
                  <a:pt x="0" y="0"/>
                </a:moveTo>
                <a:lnTo>
                  <a:pt x="8563610" y="0"/>
                </a:lnTo>
                <a:lnTo>
                  <a:pt x="8563610" y="486410"/>
                </a:lnTo>
                <a:lnTo>
                  <a:pt x="0" y="48641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41629" y="5084720"/>
            <a:ext cx="5662295" cy="80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Example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f = open("myfile.txt",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"w")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Here, buffer </a:t>
            </a:r>
            <a:r>
              <a:rPr sz="1000" spc="-10" dirty="0">
                <a:solidFill>
                  <a:srgbClr val="CC0066"/>
                </a:solidFill>
                <a:latin typeface="Courier New"/>
                <a:cs typeface="Courier New"/>
              </a:rPr>
              <a:t>is </a:t>
            </a: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optional, if omitted 4096 / 8192 bytes will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be</a:t>
            </a:r>
            <a:r>
              <a:rPr sz="1000" spc="1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considered.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185" dirty="0">
                <a:latin typeface="Gill Sans MT"/>
                <a:cs typeface="Gill Sans MT"/>
              </a:rPr>
              <a:t>F</a:t>
            </a:r>
            <a:r>
              <a:rPr spc="-30" dirty="0"/>
              <a:t>i</a:t>
            </a:r>
            <a:r>
              <a:rPr spc="-20" dirty="0"/>
              <a:t>l</a:t>
            </a:r>
            <a:r>
              <a:rPr spc="125" dirty="0"/>
              <a:t>e</a:t>
            </a:r>
            <a:r>
              <a:rPr spc="2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599080"/>
            <a:ext cx="1277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25" dirty="0">
                <a:solidFill>
                  <a:srgbClr val="663399"/>
                </a:solidFill>
                <a:latin typeface="Arial"/>
                <a:cs typeface="Arial"/>
              </a:rPr>
              <a:t>C </a:t>
            </a:r>
            <a:r>
              <a:rPr sz="1800" spc="-60" dirty="0">
                <a:solidFill>
                  <a:srgbClr val="663399"/>
                </a:solidFill>
                <a:latin typeface="Arial"/>
                <a:cs typeface="Arial"/>
              </a:rPr>
              <a:t>losing </a:t>
            </a:r>
            <a:r>
              <a:rPr sz="1800" spc="-125" dirty="0">
                <a:solidFill>
                  <a:srgbClr val="663399"/>
                </a:solidFill>
                <a:latin typeface="Arial"/>
                <a:cs typeface="Arial"/>
              </a:rPr>
              <a:t>a</a:t>
            </a:r>
            <a:r>
              <a:rPr sz="1800" spc="-165" dirty="0">
                <a:solidFill>
                  <a:srgbClr val="663399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663399"/>
                </a:solidFill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429" y="1028340"/>
            <a:ext cx="1370330" cy="243840"/>
          </a:xfrm>
          <a:custGeom>
            <a:avLst/>
            <a:gdLst/>
            <a:ahLst/>
            <a:cxnLst/>
            <a:rect l="l" t="t" r="r" b="b"/>
            <a:pathLst>
              <a:path w="1370330" h="243840">
                <a:moveTo>
                  <a:pt x="0" y="0"/>
                </a:moveTo>
                <a:lnTo>
                  <a:pt x="1370330" y="0"/>
                </a:lnTo>
                <a:lnTo>
                  <a:pt x="1370330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5760" y="1028340"/>
            <a:ext cx="7193280" cy="243840"/>
          </a:xfrm>
          <a:custGeom>
            <a:avLst/>
            <a:gdLst/>
            <a:ahLst/>
            <a:cxnLst/>
            <a:rect l="l" t="t" r="r" b="b"/>
            <a:pathLst>
              <a:path w="7193280" h="243840">
                <a:moveTo>
                  <a:pt x="0" y="0"/>
                </a:moveTo>
                <a:lnTo>
                  <a:pt x="7193280" y="0"/>
                </a:lnTo>
                <a:lnTo>
                  <a:pt x="7193280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5429" y="1272180"/>
            <a:ext cx="1370330" cy="245110"/>
          </a:xfrm>
          <a:custGeom>
            <a:avLst/>
            <a:gdLst/>
            <a:ahLst/>
            <a:cxnLst/>
            <a:rect l="l" t="t" r="r" b="b"/>
            <a:pathLst>
              <a:path w="1370330" h="245109">
                <a:moveTo>
                  <a:pt x="0" y="0"/>
                </a:moveTo>
                <a:lnTo>
                  <a:pt x="1370330" y="0"/>
                </a:lnTo>
                <a:lnTo>
                  <a:pt x="1370330" y="245110"/>
                </a:lnTo>
                <a:lnTo>
                  <a:pt x="0" y="24511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35760" y="1272180"/>
            <a:ext cx="7193280" cy="245110"/>
          </a:xfrm>
          <a:custGeom>
            <a:avLst/>
            <a:gdLst/>
            <a:ahLst/>
            <a:cxnLst/>
            <a:rect l="l" t="t" r="r" b="b"/>
            <a:pathLst>
              <a:path w="7193280" h="245109">
                <a:moveTo>
                  <a:pt x="0" y="0"/>
                </a:moveTo>
                <a:lnTo>
                  <a:pt x="7193280" y="0"/>
                </a:lnTo>
                <a:lnTo>
                  <a:pt x="7193280" y="245110"/>
                </a:lnTo>
                <a:lnTo>
                  <a:pt x="0" y="24511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5429" y="1517290"/>
            <a:ext cx="1370330" cy="2787650"/>
          </a:xfrm>
          <a:custGeom>
            <a:avLst/>
            <a:gdLst/>
            <a:ahLst/>
            <a:cxnLst/>
            <a:rect l="l" t="t" r="r" b="b"/>
            <a:pathLst>
              <a:path w="1370330" h="2787650">
                <a:moveTo>
                  <a:pt x="0" y="0"/>
                </a:moveTo>
                <a:lnTo>
                  <a:pt x="1370330" y="0"/>
                </a:lnTo>
                <a:lnTo>
                  <a:pt x="1370330" y="2787650"/>
                </a:lnTo>
                <a:lnTo>
                  <a:pt x="0" y="278765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4329" y="969920"/>
            <a:ext cx="652780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33700"/>
              </a:lnSpc>
              <a:spcBef>
                <a:spcPts val="95"/>
              </a:spcBef>
            </a:pP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Name  Syntax  Example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35760" y="1517290"/>
            <a:ext cx="7193280" cy="2787650"/>
          </a:xfrm>
          <a:custGeom>
            <a:avLst/>
            <a:gdLst/>
            <a:ahLst/>
            <a:cxnLst/>
            <a:rect l="l" t="t" r="r" b="b"/>
            <a:pathLst>
              <a:path w="7193280" h="2787650">
                <a:moveTo>
                  <a:pt x="0" y="0"/>
                </a:moveTo>
                <a:lnTo>
                  <a:pt x="7193280" y="0"/>
                </a:lnTo>
                <a:lnTo>
                  <a:pt x="7193280" y="2787650"/>
                </a:lnTo>
                <a:lnTo>
                  <a:pt x="0" y="278765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25929" y="969920"/>
            <a:ext cx="2481580" cy="982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193800">
              <a:lnSpc>
                <a:spcPct val="133700"/>
              </a:lnSpc>
              <a:spcBef>
                <a:spcPts val="95"/>
              </a:spcBef>
            </a:pPr>
            <a:r>
              <a:rPr sz="1200" spc="-5" dirty="0">
                <a:latin typeface="Courier New"/>
                <a:cs typeface="Courier New"/>
              </a:rPr>
              <a:t>close()  </a:t>
            </a: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f.close()  #Open the</a:t>
            </a:r>
            <a:r>
              <a:rPr sz="1200" spc="-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file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r>
              <a:rPr sz="1200" spc="-5" dirty="0">
                <a:latin typeface="Courier New"/>
                <a:cs typeface="Courier New"/>
              </a:rPr>
              <a:t>f = open("myfile.txt",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"w")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25929" y="2171340"/>
            <a:ext cx="3030220" cy="185673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#Read the</a:t>
            </a:r>
            <a:r>
              <a:rPr sz="120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string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sz="1200" spc="-5" dirty="0">
                <a:latin typeface="Courier New"/>
                <a:cs typeface="Courier New"/>
              </a:rPr>
              <a:t>str = input("Enter the string: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")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R="188595">
              <a:lnSpc>
                <a:spcPct val="122900"/>
              </a:lnSpc>
            </a:pP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#Write the string into the file  </a:t>
            </a:r>
            <a:r>
              <a:rPr sz="1200" spc="-5" dirty="0">
                <a:latin typeface="Courier New"/>
                <a:cs typeface="Courier New"/>
              </a:rPr>
              <a:t>f.write(str)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R="1651000">
              <a:lnSpc>
                <a:spcPct val="122900"/>
              </a:lnSpc>
            </a:pP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#Close the</a:t>
            </a:r>
            <a:r>
              <a:rPr sz="1200" spc="-4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file  </a:t>
            </a:r>
            <a:r>
              <a:rPr sz="1200" spc="-5" dirty="0">
                <a:latin typeface="Courier New"/>
                <a:cs typeface="Courier New"/>
              </a:rPr>
              <a:t>f.close()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185" dirty="0">
                <a:latin typeface="Gill Sans MT"/>
                <a:cs typeface="Gill Sans MT"/>
              </a:rPr>
              <a:t>F</a:t>
            </a:r>
            <a:r>
              <a:rPr spc="-30" dirty="0"/>
              <a:t>i</a:t>
            </a:r>
            <a:r>
              <a:rPr spc="-20" dirty="0"/>
              <a:t>l</a:t>
            </a:r>
            <a:r>
              <a:rPr spc="125" dirty="0"/>
              <a:t>e</a:t>
            </a:r>
            <a:r>
              <a:rPr spc="2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599080"/>
            <a:ext cx="4007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19" dirty="0">
                <a:solidFill>
                  <a:srgbClr val="663399"/>
                </a:solidFill>
                <a:latin typeface="Arial"/>
                <a:cs typeface="Arial"/>
              </a:rPr>
              <a:t>W</a:t>
            </a:r>
            <a:r>
              <a:rPr sz="1800" spc="165" dirty="0">
                <a:solidFill>
                  <a:srgbClr val="663399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663399"/>
                </a:solidFill>
                <a:latin typeface="Arial"/>
                <a:cs typeface="Arial"/>
              </a:rPr>
              <a:t>orking </a:t>
            </a:r>
            <a:r>
              <a:rPr sz="1800" spc="-425" dirty="0">
                <a:solidFill>
                  <a:srgbClr val="663399"/>
                </a:solidFill>
                <a:latin typeface="Arial"/>
                <a:cs typeface="Arial"/>
              </a:rPr>
              <a:t>w </a:t>
            </a:r>
            <a:r>
              <a:rPr sz="1800" spc="-40" dirty="0">
                <a:solidFill>
                  <a:srgbClr val="663399"/>
                </a:solidFill>
                <a:latin typeface="Arial"/>
                <a:cs typeface="Arial"/>
              </a:rPr>
              <a:t>ith </a:t>
            </a:r>
            <a:r>
              <a:rPr sz="1800" spc="125" dirty="0">
                <a:solidFill>
                  <a:srgbClr val="663399"/>
                </a:solidFill>
                <a:latin typeface="Arial"/>
                <a:cs typeface="Arial"/>
              </a:rPr>
              <a:t>text </a:t>
            </a:r>
            <a:r>
              <a:rPr sz="1800" spc="-35" dirty="0">
                <a:solidFill>
                  <a:srgbClr val="663399"/>
                </a:solidFill>
                <a:latin typeface="Arial"/>
                <a:cs typeface="Arial"/>
              </a:rPr>
              <a:t>files containing</a:t>
            </a:r>
            <a:r>
              <a:rPr sz="1800" spc="-295" dirty="0">
                <a:solidFill>
                  <a:srgbClr val="66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63399"/>
                </a:solidFill>
                <a:latin typeface="Arial"/>
                <a:cs typeface="Arial"/>
              </a:rPr>
              <a:t>strings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429" y="1028340"/>
            <a:ext cx="8563610" cy="947419"/>
          </a:xfrm>
          <a:custGeom>
            <a:avLst/>
            <a:gdLst/>
            <a:ahLst/>
            <a:cxnLst/>
            <a:rect l="l" t="t" r="r" b="b"/>
            <a:pathLst>
              <a:path w="8563610" h="947419">
                <a:moveTo>
                  <a:pt x="0" y="0"/>
                </a:moveTo>
                <a:lnTo>
                  <a:pt x="8563610" y="0"/>
                </a:lnTo>
                <a:lnTo>
                  <a:pt x="8563610" y="947420"/>
                </a:lnTo>
                <a:lnTo>
                  <a:pt x="0" y="94742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5429" y="1975760"/>
            <a:ext cx="8563610" cy="2623820"/>
          </a:xfrm>
          <a:custGeom>
            <a:avLst/>
            <a:gdLst/>
            <a:ahLst/>
            <a:cxnLst/>
            <a:rect l="l" t="t" r="r" b="b"/>
            <a:pathLst>
              <a:path w="8563610" h="2623820">
                <a:moveTo>
                  <a:pt x="0" y="0"/>
                </a:moveTo>
                <a:lnTo>
                  <a:pt x="8563610" y="0"/>
                </a:lnTo>
                <a:lnTo>
                  <a:pt x="8563610" y="2623819"/>
                </a:lnTo>
                <a:lnTo>
                  <a:pt x="0" y="262381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5429" y="4599580"/>
            <a:ext cx="8563610" cy="1026160"/>
          </a:xfrm>
          <a:custGeom>
            <a:avLst/>
            <a:gdLst/>
            <a:ahLst/>
            <a:cxnLst/>
            <a:rect l="l" t="t" r="r" b="b"/>
            <a:pathLst>
              <a:path w="8563610" h="1026160">
                <a:moveTo>
                  <a:pt x="0" y="0"/>
                </a:moveTo>
                <a:lnTo>
                  <a:pt x="8563610" y="0"/>
                </a:lnTo>
                <a:lnTo>
                  <a:pt x="8563610" y="1026160"/>
                </a:lnTo>
                <a:lnTo>
                  <a:pt x="0" y="102616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1629" y="1030880"/>
            <a:ext cx="6419850" cy="377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20"/>
              </a:lnSpc>
              <a:spcBef>
                <a:spcPts val="100"/>
              </a:spcBef>
            </a:pP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To read the content from files,</a:t>
            </a:r>
            <a:endParaRPr sz="1200">
              <a:latin typeface="Courier New"/>
              <a:cs typeface="Courier New"/>
            </a:endParaRPr>
          </a:p>
          <a:p>
            <a:pPr marL="463550" marR="5080">
              <a:lnSpc>
                <a:spcPts val="1200"/>
              </a:lnSpc>
              <a:spcBef>
                <a:spcPts val="120"/>
              </a:spcBef>
              <a:tabLst>
                <a:tab pos="2383155" algn="l"/>
              </a:tabLst>
            </a:pP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f.read()	: Reads all lines, displays line by line  f.readlines()	: Displays all strings as elements in a list  f.read().splitlines(): To suppress the "\n" in the</a:t>
            </a:r>
            <a:r>
              <a:rPr sz="1200" spc="4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list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200" spc="-5" dirty="0">
                <a:latin typeface="Courier New"/>
                <a:cs typeface="Courier New"/>
              </a:rPr>
              <a:t>Program</a:t>
            </a:r>
            <a:endParaRPr sz="1200">
              <a:latin typeface="Courier New"/>
              <a:cs typeface="Courier New"/>
            </a:endParaRPr>
          </a:p>
          <a:p>
            <a:pPr marL="12700" marR="2833370">
              <a:lnSpc>
                <a:spcPts val="2540"/>
              </a:lnSpc>
              <a:spcBef>
                <a:spcPts val="135"/>
              </a:spcBef>
            </a:pP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#To create a text file to store strings  #Open the</a:t>
            </a:r>
            <a:r>
              <a:rPr sz="120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file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930"/>
              </a:lnSpc>
            </a:pPr>
            <a:r>
              <a:rPr sz="1200" spc="-5" dirty="0">
                <a:latin typeface="Courier New"/>
                <a:cs typeface="Courier New"/>
              </a:rPr>
              <a:t>f = open("myfile.txt", "r")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#Read the data from a file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20"/>
              </a:lnSpc>
            </a:pPr>
            <a:r>
              <a:rPr sz="1200" spc="-5" dirty="0">
                <a:latin typeface="Courier New"/>
                <a:cs typeface="Courier New"/>
              </a:rPr>
              <a:t>str = f.read() #Reads all data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4845050">
              <a:lnSpc>
                <a:spcPts val="1200"/>
              </a:lnSpc>
            </a:pP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#Display the</a:t>
            </a:r>
            <a:r>
              <a:rPr sz="1200" spc="-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data  </a:t>
            </a:r>
            <a:r>
              <a:rPr sz="1200" spc="-5" dirty="0">
                <a:latin typeface="Courier New"/>
                <a:cs typeface="Courier New"/>
              </a:rPr>
              <a:t>print(str)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27930">
              <a:lnSpc>
                <a:spcPts val="1210"/>
              </a:lnSpc>
            </a:pP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#Close the</a:t>
            </a:r>
            <a:r>
              <a:rPr sz="1200" spc="-4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file  </a:t>
            </a:r>
            <a:r>
              <a:rPr sz="1200" spc="-5" dirty="0">
                <a:latin typeface="Courier New"/>
                <a:cs typeface="Courier New"/>
              </a:rPr>
              <a:t>f.close()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Note: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6270" y="5060590"/>
            <a:ext cx="1214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from the</a:t>
            </a:r>
            <a:r>
              <a:rPr sz="1200" spc="-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file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1629" y="4908190"/>
            <a:ext cx="276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20"/>
              </a:lnSpc>
              <a:spcBef>
                <a:spcPts val="100"/>
              </a:spcBef>
            </a:pP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"""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ts val="1200"/>
              </a:lnSpc>
              <a:spcBef>
                <a:spcPts val="120"/>
              </a:spcBef>
            </a:pPr>
            <a:r>
              <a:rPr sz="1200" spc="-5" dirty="0">
                <a:solidFill>
                  <a:srgbClr val="CC0066"/>
                </a:solidFill>
                <a:latin typeface="Courier New"/>
                <a:cs typeface="Courier New"/>
              </a:rPr>
              <a:t>f.read(n): Will read 'n' bytes  """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185" dirty="0">
                <a:latin typeface="Gill Sans MT"/>
                <a:cs typeface="Gill Sans MT"/>
              </a:rPr>
              <a:t>F</a:t>
            </a:r>
            <a:r>
              <a:rPr spc="-30" dirty="0"/>
              <a:t>i</a:t>
            </a:r>
            <a:r>
              <a:rPr spc="-20" dirty="0"/>
              <a:t>l</a:t>
            </a:r>
            <a:r>
              <a:rPr spc="125" dirty="0"/>
              <a:t>e</a:t>
            </a:r>
            <a:r>
              <a:rPr spc="2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599080"/>
            <a:ext cx="4007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19" dirty="0">
                <a:solidFill>
                  <a:srgbClr val="663399"/>
                </a:solidFill>
                <a:latin typeface="Arial"/>
                <a:cs typeface="Arial"/>
              </a:rPr>
              <a:t>W</a:t>
            </a:r>
            <a:r>
              <a:rPr sz="1800" spc="165" dirty="0">
                <a:solidFill>
                  <a:srgbClr val="663399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663399"/>
                </a:solidFill>
                <a:latin typeface="Arial"/>
                <a:cs typeface="Arial"/>
              </a:rPr>
              <a:t>orking </a:t>
            </a:r>
            <a:r>
              <a:rPr sz="1800" spc="-425" dirty="0">
                <a:solidFill>
                  <a:srgbClr val="663399"/>
                </a:solidFill>
                <a:latin typeface="Arial"/>
                <a:cs typeface="Arial"/>
              </a:rPr>
              <a:t>w </a:t>
            </a:r>
            <a:r>
              <a:rPr sz="1800" spc="-40" dirty="0">
                <a:solidFill>
                  <a:srgbClr val="663399"/>
                </a:solidFill>
                <a:latin typeface="Arial"/>
                <a:cs typeface="Arial"/>
              </a:rPr>
              <a:t>ith </a:t>
            </a:r>
            <a:r>
              <a:rPr sz="1800" spc="125" dirty="0">
                <a:solidFill>
                  <a:srgbClr val="663399"/>
                </a:solidFill>
                <a:latin typeface="Arial"/>
                <a:cs typeface="Arial"/>
              </a:rPr>
              <a:t>text </a:t>
            </a:r>
            <a:r>
              <a:rPr sz="1800" spc="-35" dirty="0">
                <a:solidFill>
                  <a:srgbClr val="663399"/>
                </a:solidFill>
                <a:latin typeface="Arial"/>
                <a:cs typeface="Arial"/>
              </a:rPr>
              <a:t>files containing</a:t>
            </a:r>
            <a:r>
              <a:rPr sz="1800" spc="-295" dirty="0">
                <a:solidFill>
                  <a:srgbClr val="66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63399"/>
                </a:solidFill>
                <a:latin typeface="Arial"/>
                <a:cs typeface="Arial"/>
              </a:rPr>
              <a:t>strings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3050" y="1046120"/>
            <a:ext cx="8564880" cy="815340"/>
          </a:xfrm>
          <a:custGeom>
            <a:avLst/>
            <a:gdLst/>
            <a:ahLst/>
            <a:cxnLst/>
            <a:rect l="l" t="t" r="r" b="b"/>
            <a:pathLst>
              <a:path w="8564880" h="815339">
                <a:moveTo>
                  <a:pt x="0" y="0"/>
                </a:moveTo>
                <a:lnTo>
                  <a:pt x="8564880" y="0"/>
                </a:lnTo>
                <a:lnTo>
                  <a:pt x="8564880" y="815340"/>
                </a:lnTo>
                <a:lnTo>
                  <a:pt x="0" y="81534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0520" y="1052470"/>
            <a:ext cx="1930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f.seek(offset,</a:t>
            </a:r>
            <a:r>
              <a:rPr sz="1000" spc="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fromwhere)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100" y="1179470"/>
            <a:ext cx="863600" cy="43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indent="-152400">
              <a:lnSpc>
                <a:spcPts val="1095"/>
              </a:lnSpc>
              <a:spcBef>
                <a:spcPts val="100"/>
              </a:spcBef>
              <a:buChar char="-"/>
              <a:tabLst>
                <a:tab pos="165100" algn="l"/>
              </a:tabLst>
            </a:pP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offset</a:t>
            </a:r>
            <a:endParaRPr sz="1000">
              <a:latin typeface="Courier New"/>
              <a:cs typeface="Courier New"/>
            </a:endParaRPr>
          </a:p>
          <a:p>
            <a:pPr marL="165100" indent="-152400">
              <a:lnSpc>
                <a:spcPts val="994"/>
              </a:lnSpc>
              <a:buChar char="-"/>
              <a:tabLst>
                <a:tab pos="165100" algn="l"/>
              </a:tabLst>
            </a:pP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fromwhere</a:t>
            </a:r>
            <a:endParaRPr sz="1000">
              <a:latin typeface="Courier New"/>
              <a:cs typeface="Courier New"/>
            </a:endParaRPr>
          </a:p>
          <a:p>
            <a:pPr marL="165100" indent="-152400">
              <a:lnSpc>
                <a:spcPts val="1100"/>
              </a:lnSpc>
              <a:buChar char="-"/>
              <a:tabLst>
                <a:tab pos="165100" algn="l"/>
              </a:tabLst>
            </a:pP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Example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1529" y="1179470"/>
            <a:ext cx="4673600" cy="43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95"/>
              </a:lnSpc>
              <a:spcBef>
                <a:spcPts val="100"/>
              </a:spcBef>
            </a:pP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: No. of bytes to</a:t>
            </a:r>
            <a:r>
              <a:rPr sz="100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move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994"/>
              </a:lnSpc>
            </a:pP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: Begining, Current, End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00"/>
              </a:lnSpc>
            </a:pP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: f.seek(10, 0), move file handler from Beg forward 10</a:t>
            </a:r>
            <a:r>
              <a:rPr sz="1000" spc="1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bytes.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3050" y="1861460"/>
            <a:ext cx="8564880" cy="4386580"/>
          </a:xfrm>
          <a:custGeom>
            <a:avLst/>
            <a:gdLst/>
            <a:ahLst/>
            <a:cxnLst/>
            <a:rect l="l" t="t" r="r" b="b"/>
            <a:pathLst>
              <a:path w="8564880" h="4386580">
                <a:moveTo>
                  <a:pt x="0" y="0"/>
                </a:moveTo>
                <a:lnTo>
                  <a:pt x="8564880" y="0"/>
                </a:lnTo>
                <a:lnTo>
                  <a:pt x="8564880" y="4386580"/>
                </a:lnTo>
                <a:lnTo>
                  <a:pt x="0" y="438658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0520" y="1820820"/>
            <a:ext cx="5207000" cy="426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800"/>
              </a:lnSpc>
              <a:spcBef>
                <a:spcPts val="100"/>
              </a:spcBef>
            </a:pP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# Appending and then reading strings, Open the file for reading data  </a:t>
            </a:r>
            <a:r>
              <a:rPr sz="100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 = open('myfile.txt', 'a+')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2062480">
              <a:lnSpc>
                <a:spcPct val="130000"/>
              </a:lnSpc>
            </a:pPr>
            <a:r>
              <a:rPr sz="1000" spc="-5" dirty="0">
                <a:latin typeface="Courier New"/>
                <a:cs typeface="Courier New"/>
              </a:rPr>
              <a:t>print('Enter text to append(@ at end): ')  while str !=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'@':</a:t>
            </a:r>
            <a:endParaRPr sz="1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360"/>
              </a:spcBef>
              <a:tabLst>
                <a:tab pos="1536065" algn="l"/>
              </a:tabLst>
            </a:pPr>
            <a:r>
              <a:rPr sz="1000" spc="-5" dirty="0">
                <a:latin typeface="Courier New"/>
                <a:cs typeface="Courier New"/>
              </a:rPr>
              <a:t>str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input()	# accept string into str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317500" marR="2748280">
              <a:lnSpc>
                <a:spcPct val="130000"/>
              </a:lnSpc>
            </a:pP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# Write the string into file  </a:t>
            </a:r>
            <a:r>
              <a:rPr sz="1000" spc="-5" dirty="0">
                <a:latin typeface="Courier New"/>
                <a:cs typeface="Courier New"/>
              </a:rPr>
              <a:t>if (str !=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'@'):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  <a:spcBef>
                <a:spcPts val="360"/>
              </a:spcBef>
            </a:pPr>
            <a:r>
              <a:rPr sz="1000" spc="-5" dirty="0">
                <a:latin typeface="Courier New"/>
                <a:cs typeface="Courier New"/>
              </a:rPr>
              <a:t>f.write(str+"\n")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1300480">
              <a:lnSpc>
                <a:spcPct val="130000"/>
              </a:lnSpc>
            </a:pP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# Put the file pointer to the beginning of the file  </a:t>
            </a:r>
            <a:r>
              <a:rPr sz="1000" spc="-5" dirty="0">
                <a:latin typeface="Courier New"/>
                <a:cs typeface="Courier New"/>
              </a:rPr>
              <a:t>f.seek(0,0)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2824480">
              <a:lnSpc>
                <a:spcPct val="130000"/>
              </a:lnSpc>
            </a:pP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# Read strings from the file  </a:t>
            </a:r>
            <a:r>
              <a:rPr sz="1000" spc="-5" dirty="0">
                <a:latin typeface="Courier New"/>
                <a:cs typeface="Courier New"/>
              </a:rPr>
              <a:t>print('The file cotents are: ')  str =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f.read()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00" spc="-5" dirty="0">
                <a:latin typeface="Courier New"/>
                <a:cs typeface="Courier New"/>
              </a:rPr>
              <a:t>print(str)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3815079">
              <a:lnSpc>
                <a:spcPct val="130000"/>
              </a:lnSpc>
            </a:pP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# Closing the</a:t>
            </a:r>
            <a:r>
              <a:rPr sz="1000" spc="-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file  </a:t>
            </a:r>
            <a:r>
              <a:rPr sz="1000" spc="-5" dirty="0">
                <a:latin typeface="Courier New"/>
                <a:cs typeface="Courier New"/>
              </a:rPr>
              <a:t>f.close()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3050" y="6248040"/>
            <a:ext cx="8564880" cy="0"/>
          </a:xfrm>
          <a:custGeom>
            <a:avLst/>
            <a:gdLst/>
            <a:ahLst/>
            <a:cxnLst/>
            <a:rect l="l" t="t" r="r" b="b"/>
            <a:pathLst>
              <a:path w="8564880">
                <a:moveTo>
                  <a:pt x="0" y="0"/>
                </a:moveTo>
                <a:lnTo>
                  <a:pt x="856488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3050" y="1861460"/>
            <a:ext cx="0" cy="4386580"/>
          </a:xfrm>
          <a:custGeom>
            <a:avLst/>
            <a:gdLst/>
            <a:ahLst/>
            <a:cxnLst/>
            <a:rect l="l" t="t" r="r" b="b"/>
            <a:pathLst>
              <a:path h="4386580">
                <a:moveTo>
                  <a:pt x="0" y="0"/>
                </a:moveTo>
                <a:lnTo>
                  <a:pt x="0" y="438658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37930" y="1861460"/>
            <a:ext cx="0" cy="4386580"/>
          </a:xfrm>
          <a:custGeom>
            <a:avLst/>
            <a:gdLst/>
            <a:ahLst/>
            <a:cxnLst/>
            <a:rect l="l" t="t" r="r" b="b"/>
            <a:pathLst>
              <a:path h="4386580">
                <a:moveTo>
                  <a:pt x="0" y="0"/>
                </a:moveTo>
                <a:lnTo>
                  <a:pt x="0" y="438658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185" dirty="0">
                <a:latin typeface="Gill Sans MT"/>
                <a:cs typeface="Gill Sans MT"/>
              </a:rPr>
              <a:t>F</a:t>
            </a:r>
            <a:r>
              <a:rPr spc="-30" dirty="0"/>
              <a:t>i</a:t>
            </a:r>
            <a:r>
              <a:rPr spc="-20" dirty="0"/>
              <a:t>l</a:t>
            </a:r>
            <a:r>
              <a:rPr spc="125" dirty="0"/>
              <a:t>e</a:t>
            </a:r>
            <a:r>
              <a:rPr spc="2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599080"/>
            <a:ext cx="2726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solidFill>
                  <a:srgbClr val="663399"/>
                </a:solidFill>
                <a:latin typeface="Arial"/>
                <a:cs typeface="Arial"/>
              </a:rPr>
              <a:t>Know </a:t>
            </a:r>
            <a:r>
              <a:rPr sz="1800" spc="-100" dirty="0">
                <a:solidFill>
                  <a:srgbClr val="663399"/>
                </a:solidFill>
                <a:latin typeface="Arial"/>
                <a:cs typeface="Arial"/>
              </a:rPr>
              <a:t>ing </a:t>
            </a:r>
            <a:r>
              <a:rPr sz="1800" spc="75" dirty="0">
                <a:solidFill>
                  <a:srgbClr val="663399"/>
                </a:solidFill>
                <a:latin typeface="Arial"/>
                <a:cs typeface="Arial"/>
              </a:rPr>
              <a:t>If </a:t>
            </a:r>
            <a:r>
              <a:rPr sz="1800" spc="-60" dirty="0">
                <a:solidFill>
                  <a:srgbClr val="663399"/>
                </a:solidFill>
                <a:latin typeface="Arial"/>
                <a:cs typeface="Arial"/>
              </a:rPr>
              <a:t>file </a:t>
            </a:r>
            <a:r>
              <a:rPr sz="1800" spc="5" dirty="0">
                <a:solidFill>
                  <a:srgbClr val="663399"/>
                </a:solidFill>
                <a:latin typeface="Arial"/>
                <a:cs typeface="Arial"/>
              </a:rPr>
              <a:t>exists</a:t>
            </a:r>
            <a:r>
              <a:rPr sz="1800" spc="-225" dirty="0">
                <a:solidFill>
                  <a:srgbClr val="663399"/>
                </a:solidFill>
                <a:latin typeface="Arial"/>
                <a:cs typeface="Arial"/>
              </a:rPr>
              <a:t> </a:t>
            </a:r>
            <a:r>
              <a:rPr sz="1800" spc="160" dirty="0">
                <a:solidFill>
                  <a:srgbClr val="663399"/>
                </a:solidFill>
                <a:latin typeface="Arial"/>
                <a:cs typeface="Arial"/>
              </a:rPr>
              <a:t>ornot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3050" y="1046120"/>
            <a:ext cx="8564880" cy="1176020"/>
          </a:xfrm>
          <a:custGeom>
            <a:avLst/>
            <a:gdLst/>
            <a:ahLst/>
            <a:cxnLst/>
            <a:rect l="l" t="t" r="r" b="b"/>
            <a:pathLst>
              <a:path w="8564880" h="1176020">
                <a:moveTo>
                  <a:pt x="0" y="0"/>
                </a:moveTo>
                <a:lnTo>
                  <a:pt x="8564880" y="0"/>
                </a:lnTo>
                <a:lnTo>
                  <a:pt x="8564880" y="1176020"/>
                </a:lnTo>
                <a:lnTo>
                  <a:pt x="0" y="117602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3050" y="2222140"/>
            <a:ext cx="8564880" cy="3898900"/>
          </a:xfrm>
          <a:custGeom>
            <a:avLst/>
            <a:gdLst/>
            <a:ahLst/>
            <a:cxnLst/>
            <a:rect l="l" t="t" r="r" b="b"/>
            <a:pathLst>
              <a:path w="8564880" h="3898900">
                <a:moveTo>
                  <a:pt x="0" y="0"/>
                </a:moveTo>
                <a:lnTo>
                  <a:pt x="8564880" y="0"/>
                </a:lnTo>
                <a:lnTo>
                  <a:pt x="8564880" y="3898900"/>
                </a:lnTo>
                <a:lnTo>
                  <a:pt x="0" y="389890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0520" y="1042310"/>
            <a:ext cx="3606800" cy="49352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Sample:</a:t>
            </a:r>
            <a:endParaRPr sz="100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  <a:spcBef>
                <a:spcPts val="80"/>
              </a:spcBef>
            </a:pPr>
            <a:r>
              <a:rPr sz="1000" spc="-5" dirty="0">
                <a:latin typeface="Courier New"/>
                <a:cs typeface="Courier New"/>
              </a:rPr>
              <a:t>if os.path.isfile(fname):</a:t>
            </a:r>
            <a:endParaRPr sz="1000">
              <a:latin typeface="Courier New"/>
              <a:cs typeface="Courier New"/>
            </a:endParaRPr>
          </a:p>
          <a:p>
            <a:pPr marL="913130">
              <a:lnSpc>
                <a:spcPct val="100000"/>
              </a:lnSpc>
              <a:spcBef>
                <a:spcPts val="360"/>
              </a:spcBef>
            </a:pPr>
            <a:r>
              <a:rPr sz="1000" spc="-5" dirty="0">
                <a:latin typeface="Courier New"/>
                <a:cs typeface="Courier New"/>
              </a:rPr>
              <a:t>f = open(fname,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"r")</a:t>
            </a:r>
            <a:endParaRPr sz="100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  <a:spcBef>
                <a:spcPts val="360"/>
              </a:spcBef>
            </a:pPr>
            <a:r>
              <a:rPr sz="1000" spc="-5" dirty="0">
                <a:latin typeface="Courier New"/>
                <a:cs typeface="Courier New"/>
              </a:rPr>
              <a:t>else:</a:t>
            </a:r>
            <a:endParaRPr sz="1000">
              <a:latin typeface="Courier New"/>
              <a:cs typeface="Courier New"/>
            </a:endParaRPr>
          </a:p>
          <a:p>
            <a:pPr marL="913130" marR="171450">
              <a:lnSpc>
                <a:spcPct val="130000"/>
              </a:lnSpc>
              <a:spcBef>
                <a:spcPts val="10"/>
              </a:spcBef>
            </a:pPr>
            <a:r>
              <a:rPr sz="1000" spc="-5" dirty="0">
                <a:latin typeface="Courier New"/>
                <a:cs typeface="Courier New"/>
              </a:rPr>
              <a:t>print(fname + "Does not exist")  sys.exit() #Terminate the</a:t>
            </a:r>
            <a:r>
              <a:rPr sz="1000" spc="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program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ct val="130800"/>
              </a:lnSpc>
              <a:spcBef>
                <a:spcPts val="160"/>
              </a:spcBef>
            </a:pP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# Checking if file exists and then reading data  </a:t>
            </a:r>
            <a:r>
              <a:rPr sz="1000" spc="-5" dirty="0">
                <a:latin typeface="Courier New"/>
                <a:cs typeface="Courier New"/>
              </a:rPr>
              <a:t>import os,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sys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995680">
              <a:lnSpc>
                <a:spcPct val="130000"/>
              </a:lnSpc>
            </a:pP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# open the file for reading data  </a:t>
            </a:r>
            <a:r>
              <a:rPr sz="1000" spc="-5" dirty="0">
                <a:latin typeface="Courier New"/>
                <a:cs typeface="Courier New"/>
              </a:rPr>
              <a:t>fname = input('Enter filename :</a:t>
            </a:r>
            <a:r>
              <a:rPr sz="1000" spc="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')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317500" marR="1682114" indent="-304800">
              <a:lnSpc>
                <a:spcPct val="130800"/>
              </a:lnSpc>
            </a:pPr>
            <a:r>
              <a:rPr sz="1000" spc="-5" dirty="0">
                <a:latin typeface="Courier New"/>
                <a:cs typeface="Courier New"/>
              </a:rPr>
              <a:t>if os.path.isfile(fname):  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 = open(fname,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'r')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00" spc="-5" dirty="0">
                <a:latin typeface="Courier New"/>
                <a:cs typeface="Courier New"/>
              </a:rPr>
              <a:t>else:</a:t>
            </a:r>
            <a:endParaRPr sz="1000">
              <a:latin typeface="Courier New"/>
              <a:cs typeface="Courier New"/>
            </a:endParaRPr>
          </a:p>
          <a:p>
            <a:pPr marL="317500" marR="995680">
              <a:lnSpc>
                <a:spcPct val="130000"/>
              </a:lnSpc>
            </a:pPr>
            <a:r>
              <a:rPr sz="1000" spc="-5" dirty="0">
                <a:latin typeface="Courier New"/>
                <a:cs typeface="Courier New"/>
              </a:rPr>
              <a:t>print(fname+' does not exist')  sys.exit()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1148080">
              <a:lnSpc>
                <a:spcPct val="130000"/>
              </a:lnSpc>
            </a:pP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# Read strings from the file  </a:t>
            </a:r>
            <a:r>
              <a:rPr sz="1000" spc="-5" dirty="0">
                <a:latin typeface="Courier New"/>
                <a:cs typeface="Courier New"/>
              </a:rPr>
              <a:t>print('The file contents are: ')  str =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f.read()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00" spc="-5" dirty="0">
                <a:latin typeface="Courier New"/>
                <a:cs typeface="Courier New"/>
              </a:rPr>
              <a:t>print(str)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2214880">
              <a:lnSpc>
                <a:spcPct val="130000"/>
              </a:lnSpc>
            </a:pP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# Closing the</a:t>
            </a:r>
            <a:r>
              <a:rPr sz="1000" spc="-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C0066"/>
                </a:solidFill>
                <a:latin typeface="Courier New"/>
                <a:cs typeface="Courier New"/>
              </a:rPr>
              <a:t>file  </a:t>
            </a:r>
            <a:r>
              <a:rPr sz="1000" spc="-5" dirty="0">
                <a:latin typeface="Courier New"/>
                <a:cs typeface="Courier New"/>
              </a:rPr>
              <a:t>f.close()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3050" y="6121040"/>
            <a:ext cx="8564880" cy="0"/>
          </a:xfrm>
          <a:custGeom>
            <a:avLst/>
            <a:gdLst/>
            <a:ahLst/>
            <a:cxnLst/>
            <a:rect l="l" t="t" r="r" b="b"/>
            <a:pathLst>
              <a:path w="8564880">
                <a:moveTo>
                  <a:pt x="0" y="0"/>
                </a:moveTo>
                <a:lnTo>
                  <a:pt x="856488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37930" y="2222140"/>
            <a:ext cx="0" cy="3898900"/>
          </a:xfrm>
          <a:custGeom>
            <a:avLst/>
            <a:gdLst/>
            <a:ahLst/>
            <a:cxnLst/>
            <a:rect l="l" t="t" r="r" b="b"/>
            <a:pathLst>
              <a:path h="3898900">
                <a:moveTo>
                  <a:pt x="0" y="0"/>
                </a:moveTo>
                <a:lnTo>
                  <a:pt x="0" y="38989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726</Words>
  <Application>Microsoft Office PowerPoint</Application>
  <PresentationFormat>On-screen Show (4:3)</PresentationFormat>
  <Paragraphs>168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Introduction</vt:lpstr>
      <vt:lpstr>Files Types</vt:lpstr>
      <vt:lpstr>Files</vt:lpstr>
      <vt:lpstr>Files</vt:lpstr>
      <vt:lpstr>Files</vt:lpstr>
      <vt:lpstr>Files</vt:lpstr>
      <vt:lpstr>Files</vt:lpstr>
      <vt:lpstr>Files</vt:lpstr>
      <vt:lpstr>Files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Raviraj Joshi</dc:creator>
  <cp:lastModifiedBy>jagmohan</cp:lastModifiedBy>
  <cp:revision>3</cp:revision>
  <dcterms:created xsi:type="dcterms:W3CDTF">2020-06-01T09:26:24Z</dcterms:created>
  <dcterms:modified xsi:type="dcterms:W3CDTF">2020-06-01T09:51:49Z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2018-12-09T00:00:00Z</vt:filetime>
  </property>
  <property fmtid="{D5CDD505-2E9C-101B-9397-08002B2CF9AE}" pid="3" name="Creator">
    <vt:lpwstr>Impress</vt:lpwstr>
  </property>
  <property fmtid="{D5CDD505-2E9C-101B-9397-08002B2CF9AE}" pid="4" name="LastSaved">
    <vt:filetime>2018-12-09T00:00:00Z</vt:filetime>
  </property>
</Properties>
</file>