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0" y="2914648"/>
            <a:ext cx="9144000" cy="22289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0" name="Shape 10"/>
          <p:cNvCxnSpPr/>
          <p:nvPr/>
        </p:nvCxnSpPr>
        <p:spPr>
          <a:xfrm>
            <a:off x="0" y="2914649"/>
            <a:ext cx="9144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" name="Shape 11"/>
          <p:cNvSpPr txBox="1"/>
          <p:nvPr>
            <p:ph type="ctrTitle"/>
          </p:nvPr>
        </p:nvSpPr>
        <p:spPr>
          <a:xfrm>
            <a:off x="685800" y="1618313"/>
            <a:ext cx="7772400" cy="12380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defRPr sz="4800">
                <a:solidFill>
                  <a:schemeClr val="dk2"/>
                </a:solidFill>
              </a:defRPr>
            </a:lvl1pPr>
            <a:lvl2pPr>
              <a:spcBef>
                <a:spcPts val="0"/>
              </a:spcBef>
              <a:buClr>
                <a:schemeClr val="dk2"/>
              </a:buClr>
              <a:buSzPct val="100000"/>
              <a:defRPr sz="4800">
                <a:solidFill>
                  <a:schemeClr val="dk2"/>
                </a:solidFill>
              </a:defRPr>
            </a:lvl2pPr>
            <a:lvl3pPr>
              <a:spcBef>
                <a:spcPts val="0"/>
              </a:spcBef>
              <a:buClr>
                <a:schemeClr val="dk2"/>
              </a:buClr>
              <a:buSzPct val="100000"/>
              <a:defRPr sz="4800">
                <a:solidFill>
                  <a:schemeClr val="dk2"/>
                </a:solidFill>
              </a:defRPr>
            </a:lvl3pPr>
            <a:lvl4pPr>
              <a:spcBef>
                <a:spcPts val="0"/>
              </a:spcBef>
              <a:buClr>
                <a:schemeClr val="dk2"/>
              </a:buClr>
              <a:buSzPct val="100000"/>
              <a:defRPr sz="4800">
                <a:solidFill>
                  <a:schemeClr val="dk2"/>
                </a:solidFill>
              </a:defRPr>
            </a:lvl4pPr>
            <a:lvl5pPr>
              <a:spcBef>
                <a:spcPts val="0"/>
              </a:spcBef>
              <a:buClr>
                <a:schemeClr val="dk2"/>
              </a:buClr>
              <a:buSzPct val="100000"/>
              <a:defRPr sz="4800">
                <a:solidFill>
                  <a:schemeClr val="dk2"/>
                </a:solidFill>
              </a:defRPr>
            </a:lvl5pPr>
            <a:lvl6pPr>
              <a:spcBef>
                <a:spcPts val="0"/>
              </a:spcBef>
              <a:buClr>
                <a:schemeClr val="dk2"/>
              </a:buClr>
              <a:buSzPct val="100000"/>
              <a:defRPr sz="4800">
                <a:solidFill>
                  <a:schemeClr val="dk2"/>
                </a:solidFill>
              </a:defRPr>
            </a:lvl6pPr>
            <a:lvl7pPr>
              <a:spcBef>
                <a:spcPts val="0"/>
              </a:spcBef>
              <a:buClr>
                <a:schemeClr val="dk2"/>
              </a:buClr>
              <a:buSzPct val="100000"/>
              <a:defRPr sz="4800">
                <a:solidFill>
                  <a:schemeClr val="dk2"/>
                </a:solidFill>
              </a:defRPr>
            </a:lvl7pPr>
            <a:lvl8pPr>
              <a:spcBef>
                <a:spcPts val="0"/>
              </a:spcBef>
              <a:buClr>
                <a:schemeClr val="dk2"/>
              </a:buClr>
              <a:buSzPct val="100000"/>
              <a:defRPr sz="4800">
                <a:solidFill>
                  <a:schemeClr val="dk2"/>
                </a:solidFill>
              </a:defRPr>
            </a:lvl8pPr>
            <a:lvl9pPr>
              <a:spcBef>
                <a:spcPts val="0"/>
              </a:spcBef>
              <a:buClr>
                <a:schemeClr val="dk2"/>
              </a:buClr>
              <a:buSzPct val="100000"/>
              <a:defRPr sz="4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685800" y="2964777"/>
            <a:ext cx="7772400" cy="944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Clr>
                <a:schemeClr val="lt2"/>
              </a:buClr>
              <a:buSzPct val="100000"/>
              <a:buNone/>
              <a:defRPr sz="3600">
                <a:solidFill>
                  <a:schemeClr val="lt2"/>
                </a:solidFill>
              </a:defRPr>
            </a:lvl1pPr>
            <a:lvl2pPr>
              <a:spcBef>
                <a:spcPts val="0"/>
              </a:spcBef>
              <a:buClr>
                <a:schemeClr val="lt2"/>
              </a:buClr>
              <a:buSzPct val="100000"/>
              <a:buNone/>
              <a:defRPr sz="3600">
                <a:solidFill>
                  <a:schemeClr val="lt2"/>
                </a:solidFill>
              </a:defRPr>
            </a:lvl2pPr>
            <a:lvl3pPr>
              <a:spcBef>
                <a:spcPts val="0"/>
              </a:spcBef>
              <a:buClr>
                <a:schemeClr val="lt2"/>
              </a:buClr>
              <a:buSzPct val="100000"/>
              <a:buNone/>
              <a:defRPr sz="3600">
                <a:solidFill>
                  <a:schemeClr val="lt2"/>
                </a:solidFill>
              </a:defRPr>
            </a:lvl3pPr>
            <a:lvl4pPr>
              <a:spcBef>
                <a:spcPts val="0"/>
              </a:spcBef>
              <a:buClr>
                <a:schemeClr val="lt2"/>
              </a:buClr>
              <a:buSzPct val="100000"/>
              <a:buNone/>
              <a:defRPr sz="3600">
                <a:solidFill>
                  <a:schemeClr val="lt2"/>
                </a:solidFill>
              </a:defRPr>
            </a:lvl4pPr>
            <a:lvl5pPr>
              <a:spcBef>
                <a:spcPts val="0"/>
              </a:spcBef>
              <a:buClr>
                <a:schemeClr val="lt2"/>
              </a:buClr>
              <a:buSzPct val="100000"/>
              <a:buNone/>
              <a:defRPr sz="3600">
                <a:solidFill>
                  <a:schemeClr val="lt2"/>
                </a:solidFill>
              </a:defRPr>
            </a:lvl5pPr>
            <a:lvl6pPr>
              <a:spcBef>
                <a:spcPts val="0"/>
              </a:spcBef>
              <a:buClr>
                <a:schemeClr val="lt2"/>
              </a:buClr>
              <a:buSzPct val="100000"/>
              <a:buNone/>
              <a:defRPr sz="3600">
                <a:solidFill>
                  <a:schemeClr val="lt2"/>
                </a:solidFill>
              </a:defRPr>
            </a:lvl6pPr>
            <a:lvl7pPr>
              <a:spcBef>
                <a:spcPts val="0"/>
              </a:spcBef>
              <a:buClr>
                <a:schemeClr val="lt2"/>
              </a:buClr>
              <a:buSzPct val="100000"/>
              <a:buNone/>
              <a:defRPr sz="3600">
                <a:solidFill>
                  <a:schemeClr val="lt2"/>
                </a:solidFill>
              </a:defRPr>
            </a:lvl7pPr>
            <a:lvl8pPr>
              <a:spcBef>
                <a:spcPts val="0"/>
              </a:spcBef>
              <a:buClr>
                <a:schemeClr val="lt2"/>
              </a:buClr>
              <a:buSzPct val="100000"/>
              <a:buNone/>
              <a:defRPr sz="3600">
                <a:solidFill>
                  <a:schemeClr val="lt2"/>
                </a:solidFill>
              </a:defRPr>
            </a:lvl8pPr>
            <a:lvl9pPr>
              <a:spcBef>
                <a:spcPts val="0"/>
              </a:spcBef>
              <a:buClr>
                <a:schemeClr val="lt2"/>
              </a:buClr>
              <a:buSzPct val="100000"/>
              <a:buNone/>
              <a:defRPr sz="3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0" y="0"/>
            <a:ext cx="9144000" cy="1127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6" name="Shape 16"/>
          <p:cNvCxnSpPr/>
          <p:nvPr/>
        </p:nvCxnSpPr>
        <p:spPr>
          <a:xfrm>
            <a:off x="0" y="1127679"/>
            <a:ext cx="9144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" name="Shape 1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0" y="0"/>
            <a:ext cx="9144000" cy="1127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2" name="Shape 22"/>
          <p:cNvCxnSpPr/>
          <p:nvPr/>
        </p:nvCxnSpPr>
        <p:spPr>
          <a:xfrm>
            <a:off x="0" y="1127679"/>
            <a:ext cx="9144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" name="Shape 2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2" type="body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/>
          <p:nvPr/>
        </p:nvSpPr>
        <p:spPr>
          <a:xfrm>
            <a:off x="0" y="0"/>
            <a:ext cx="9144000" cy="1127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9" name="Shape 29"/>
          <p:cNvCxnSpPr/>
          <p:nvPr/>
        </p:nvCxnSpPr>
        <p:spPr>
          <a:xfrm>
            <a:off x="0" y="1127679"/>
            <a:ext cx="9144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" name="Shape 3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>
            <a:off x="0" y="4225081"/>
            <a:ext cx="9144000" cy="918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4" name="Shape 34"/>
          <p:cNvCxnSpPr/>
          <p:nvPr/>
        </p:nvCxnSpPr>
        <p:spPr>
          <a:xfrm>
            <a:off x="0" y="4225081"/>
            <a:ext cx="9144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" name="Shape 35"/>
          <p:cNvSpPr txBox="1"/>
          <p:nvPr>
            <p:ph idx="1" type="body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600"/>
              </a:spcBef>
              <a:buClr>
                <a:schemeClr val="dk2"/>
              </a:buClr>
              <a:buSzPct val="100000"/>
              <a:buFont typeface="Trebuchet MS"/>
              <a:defRPr sz="3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>
              <a:spcBef>
                <a:spcPts val="480"/>
              </a:spcBef>
              <a:buClr>
                <a:schemeClr val="dk2"/>
              </a:buClr>
              <a:buSzPct val="100000"/>
              <a:buFont typeface="Trebuchet MS"/>
              <a:defRPr sz="24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>
              <a:spcBef>
                <a:spcPts val="480"/>
              </a:spcBef>
              <a:buClr>
                <a:schemeClr val="dk2"/>
              </a:buClr>
              <a:buSzPct val="100000"/>
              <a:buFont typeface="Trebuchet MS"/>
              <a:defRPr sz="24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>
              <a:spcBef>
                <a:spcPts val="360"/>
              </a:spcBef>
              <a:buClr>
                <a:schemeClr val="dk2"/>
              </a:buClr>
              <a:buSzPct val="100000"/>
              <a:buFont typeface="Trebuchet MS"/>
              <a:defRPr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>
              <a:spcBef>
                <a:spcPts val="360"/>
              </a:spcBef>
              <a:buClr>
                <a:schemeClr val="dk2"/>
              </a:buClr>
              <a:buSzPct val="100000"/>
              <a:buFont typeface="Trebuchet MS"/>
              <a:defRPr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>
              <a:spcBef>
                <a:spcPts val="360"/>
              </a:spcBef>
              <a:buClr>
                <a:schemeClr val="dk2"/>
              </a:buClr>
              <a:buSzPct val="100000"/>
              <a:buFont typeface="Trebuchet MS"/>
              <a:defRPr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>
              <a:spcBef>
                <a:spcPts val="360"/>
              </a:spcBef>
              <a:buClr>
                <a:schemeClr val="dk2"/>
              </a:buClr>
              <a:buSzPct val="100000"/>
              <a:buFont typeface="Trebuchet MS"/>
              <a:defRPr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>
              <a:spcBef>
                <a:spcPts val="360"/>
              </a:spcBef>
              <a:buClr>
                <a:schemeClr val="dk2"/>
              </a:buClr>
              <a:buSzPct val="100000"/>
              <a:buFont typeface="Trebuchet MS"/>
              <a:defRPr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>
              <a:spcBef>
                <a:spcPts val="360"/>
              </a:spcBef>
              <a:buClr>
                <a:schemeClr val="dk2"/>
              </a:buClr>
              <a:buSzPct val="100000"/>
              <a:buFont typeface="Trebuchet MS"/>
              <a:defRPr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3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ctrTitle"/>
          </p:nvPr>
        </p:nvSpPr>
        <p:spPr>
          <a:xfrm>
            <a:off x="685800" y="1618313"/>
            <a:ext cx="7772400" cy="1238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6000"/>
              <a:t>Mission -&gt; Labyrinth</a:t>
            </a:r>
          </a:p>
          <a:p>
            <a:pPr>
              <a:spcBef>
                <a:spcPts val="0"/>
              </a:spcBef>
              <a:buNone/>
            </a:pPr>
            <a:r>
              <a:rPr lang="en" sz="6000"/>
              <a:t>Impossible Mazes[?]</a:t>
            </a:r>
          </a:p>
        </p:txBody>
      </p:sp>
      <p:sp>
        <p:nvSpPr>
          <p:cNvPr id="41" name="Shape 41"/>
          <p:cNvSpPr txBox="1"/>
          <p:nvPr>
            <p:ph idx="1" type="subTitle"/>
          </p:nvPr>
        </p:nvSpPr>
        <p:spPr>
          <a:xfrm>
            <a:off x="685800" y="2710602"/>
            <a:ext cx="7772400" cy="94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 sz="3000">
                <a:solidFill>
                  <a:schemeClr val="dk1"/>
                </a:solidFill>
              </a:rPr>
              <a:t>Done by:  Sek Heng - 150629Z</a:t>
            </a:r>
          </a:p>
          <a:p>
            <a:pPr lvl="0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 sz="3000">
                <a:solidFill>
                  <a:schemeClr val="dk1"/>
                </a:solidFill>
              </a:rPr>
              <a:t>			   Bryan - 150587A</a:t>
            </a:r>
          </a:p>
          <a:p>
            <a:pPr lvl="0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 sz="3000">
                <a:solidFill>
                  <a:schemeClr val="dk1"/>
                </a:solidFill>
              </a:rPr>
              <a:t>			   Teck Lee - 154159Y</a:t>
            </a:r>
          </a:p>
          <a:p>
            <a:pPr lvl="0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 sz="3000">
                <a:solidFill>
                  <a:schemeClr val="dk1"/>
                </a:solidFill>
              </a:rPr>
              <a:t>			   Zhao Yuan - 150592K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b="0" lang="en" u="sng"/>
              <a:t>Difficulties Faced</a:t>
            </a:r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Adapting to new framework.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Positioning of the cannon.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Speed of cannonball.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Interaction with the block.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b="0" lang="en"/>
              <a:t>Features</a:t>
            </a:r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2400"/>
              <a:t>UI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2400"/>
              <a:t>Gate and Key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Interaction between them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Cutscene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The Display of Inventory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2400"/>
              <a:t>Music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BGM</a:t>
            </a:r>
          </a:p>
          <a:p>
            <a:pPr indent="-228600" lvl="1" marL="914400">
              <a:spcBef>
                <a:spcPts val="0"/>
              </a:spcBef>
            </a:pPr>
            <a:r>
              <a:rPr lang="en"/>
              <a:t>Sound Events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0" lang="en"/>
              <a:t>Features</a:t>
            </a:r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1400"/>
              <a:t>Player Controls</a:t>
            </a:r>
          </a:p>
          <a:p>
            <a:pPr indent="-228600" lvl="1" marL="914400" rtl="0">
              <a:spcBef>
                <a:spcPts val="0"/>
              </a:spcBef>
              <a:buSzPct val="100000"/>
            </a:pPr>
            <a:r>
              <a:rPr lang="en" sz="1400"/>
              <a:t>Arrow Keys and WASD Controls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1400"/>
              <a:t>Player/Environment Interaction</a:t>
            </a:r>
          </a:p>
          <a:p>
            <a:pPr indent="-228600" lvl="1" marL="914400" rtl="0">
              <a:spcBef>
                <a:spcPts val="0"/>
              </a:spcBef>
              <a:buSzPct val="100000"/>
            </a:pPr>
            <a:r>
              <a:rPr lang="en" sz="1400"/>
              <a:t>Collision detection and reaction with walls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1400"/>
              <a:t>Player/Block Interaction</a:t>
            </a:r>
          </a:p>
          <a:p>
            <a:pPr indent="-228600" lvl="1" marL="914400" rtl="0">
              <a:spcBef>
                <a:spcPts val="0"/>
              </a:spcBef>
              <a:buSzPct val="100000"/>
            </a:pPr>
            <a:r>
              <a:rPr lang="en" sz="1400"/>
              <a:t>Block pushing</a:t>
            </a:r>
          </a:p>
          <a:p>
            <a:pPr indent="-228600" lvl="1" marL="914400" rtl="0">
              <a:spcBef>
                <a:spcPts val="0"/>
              </a:spcBef>
              <a:buSzPct val="100000"/>
            </a:pPr>
            <a:r>
              <a:rPr lang="en" sz="1400"/>
              <a:t>Collision detection and reaction with Blocks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1400"/>
              <a:t>Player/Obstacle Interaction</a:t>
            </a:r>
          </a:p>
          <a:p>
            <a:pPr indent="-228600" lvl="1" marL="914400" rtl="0">
              <a:spcBef>
                <a:spcPts val="0"/>
              </a:spcBef>
              <a:buSzPct val="100000"/>
            </a:pPr>
            <a:r>
              <a:rPr lang="en" sz="1400"/>
              <a:t>Player collision detection and death with cannon balls</a:t>
            </a:r>
          </a:p>
          <a:p>
            <a:pPr indent="-228600" lvl="1" marL="914400" rtl="0">
              <a:spcBef>
                <a:spcPts val="0"/>
              </a:spcBef>
              <a:buSzPct val="100000"/>
            </a:pPr>
            <a:r>
              <a:rPr lang="en" sz="1400"/>
              <a:t>Player collision detection and death with both regular and smart monsters.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1400"/>
              <a:t>Pressure Plate/Hatch</a:t>
            </a:r>
          </a:p>
          <a:p>
            <a:pPr indent="-228600" lvl="1" marL="914400" rtl="0">
              <a:spcBef>
                <a:spcPts val="0"/>
              </a:spcBef>
              <a:buSzPct val="100000"/>
            </a:pPr>
            <a:r>
              <a:rPr lang="en" sz="1400"/>
              <a:t>Made Pressure Plate and Hatch</a:t>
            </a:r>
          </a:p>
          <a:p>
            <a:pPr indent="-228600" lvl="1" marL="914400" rtl="0">
              <a:spcBef>
                <a:spcPts val="0"/>
              </a:spcBef>
              <a:buSzPct val="100000"/>
            </a:pPr>
            <a:r>
              <a:rPr lang="en" sz="1400"/>
              <a:t>Character activating Pressure Plate</a:t>
            </a:r>
          </a:p>
          <a:p>
            <a:pPr indent="-228600" lvl="1" marL="914400" rtl="0">
              <a:spcBef>
                <a:spcPts val="0"/>
              </a:spcBef>
              <a:buSzPct val="100000"/>
            </a:pPr>
            <a:r>
              <a:rPr lang="en" sz="1400"/>
              <a:t>Blocks activating Pressure Plate</a:t>
            </a:r>
          </a:p>
          <a:p>
            <a:pPr indent="-228600" lvl="1" marL="914400" rtl="0">
              <a:spcBef>
                <a:spcPts val="0"/>
              </a:spcBef>
              <a:buSzPct val="100000"/>
            </a:pPr>
            <a:r>
              <a:rPr lang="en" sz="1400"/>
              <a:t>Hatch opening when Pressure Plate is activated</a:t>
            </a:r>
          </a:p>
          <a:p>
            <a:pPr indent="-228600" lvl="1" marL="914400" rtl="0">
              <a:spcBef>
                <a:spcPts val="0"/>
              </a:spcBef>
              <a:buSzPct val="100000"/>
            </a:pPr>
            <a:r>
              <a:rPr lang="en" sz="1400"/>
              <a:t>Hatch closing when Pressure Plate is no longer activated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457200" y="3263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b="0" lang="en" u="sng"/>
              <a:t>THANK YOU FOR YOUR TIME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b="0" lang="en"/>
              <a:t>Q&amp;A</a:t>
            </a:r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Any questions?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u="sng"/>
              <a:t>Game Concept</a:t>
            </a:r>
          </a:p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2400"/>
              <a:t>Maze, with puzzle implemented inside</a:t>
            </a:r>
            <a:br>
              <a:rPr lang="en" sz="2400"/>
            </a:b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2400"/>
              <a:t>The maze seemingly impossible to be completed</a:t>
            </a:r>
            <a:br>
              <a:rPr lang="en" sz="2400"/>
            </a:b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2400"/>
              <a:t>Can be Completed in multiple ways.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u="sng"/>
              <a:t>Our Teaser</a:t>
            </a:r>
          </a:p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b="0" lang="en" sz="4400" u="sng"/>
              <a:t>Level Design</a:t>
            </a:r>
          </a:p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lnSpc>
                <a:spcPct val="90000"/>
              </a:lnSpc>
              <a:spcBef>
                <a:spcPts val="1000"/>
              </a:spcBef>
              <a:buNone/>
            </a:pPr>
            <a:r>
              <a:rPr lang="en" sz="2400"/>
              <a:t>• Consists of 5 levels</a:t>
            </a:r>
          </a:p>
          <a:p>
            <a:pPr lvl="0" rtl="0">
              <a:lnSpc>
                <a:spcPct val="90000"/>
              </a:lnSpc>
              <a:spcBef>
                <a:spcPts val="1000"/>
              </a:spcBef>
              <a:buNone/>
            </a:pPr>
            <a:r>
              <a:t/>
            </a:r>
            <a:endParaRPr sz="2400"/>
          </a:p>
          <a:p>
            <a:pPr lvl="0" rtl="0">
              <a:lnSpc>
                <a:spcPct val="90000"/>
              </a:lnSpc>
              <a:spcBef>
                <a:spcPts val="1000"/>
              </a:spcBef>
              <a:buNone/>
            </a:pPr>
            <a:r>
              <a:rPr lang="en" sz="2400"/>
              <a:t>• Every level gets increasingly difficult</a:t>
            </a:r>
          </a:p>
          <a:p>
            <a:pPr lvl="0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2400"/>
          </a:p>
          <a:p>
            <a:pPr lvl="0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/>
              <a:t>• More than 1 way to win the level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b="0" lang="en" sz="4400" u="sng"/>
              <a:t>Level Editor</a:t>
            </a:r>
          </a:p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lnSpc>
                <a:spcPct val="90000"/>
              </a:lnSpc>
              <a:spcBef>
                <a:spcPts val="1000"/>
              </a:spcBef>
              <a:buNone/>
            </a:pPr>
            <a:r>
              <a:rPr lang="en" sz="1800"/>
              <a:t>• Players can make their own custom levels.</a:t>
            </a:r>
          </a:p>
          <a:p>
            <a:pPr rtl="0">
              <a:lnSpc>
                <a:spcPct val="90000"/>
              </a:lnSpc>
              <a:spcBef>
                <a:spcPts val="1000"/>
              </a:spcBef>
              <a:buNone/>
            </a:pPr>
            <a:r>
              <a:t/>
            </a:r>
            <a:endParaRPr sz="1800"/>
          </a:p>
          <a:p>
            <a:pPr lvl="0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/>
              <a:t>•A legend is given for the players to know how to map out their very own map</a:t>
            </a:r>
          </a:p>
          <a:p>
            <a:pPr lvl="0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/>
          </a:p>
          <a:p>
            <a:pPr lvl="0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/>
              <a:t>• Player controls the avatar and build their own map</a:t>
            </a:r>
          </a:p>
          <a:p>
            <a:pPr lvl="0" rtl="0">
              <a:lnSpc>
                <a:spcPct val="90000"/>
              </a:lnSpc>
              <a:spcBef>
                <a:spcPts val="1000"/>
              </a:spcBef>
              <a:buNone/>
            </a:pPr>
            <a:r>
              <a:t/>
            </a:r>
            <a:endParaRPr sz="1800"/>
          </a:p>
          <a:p>
            <a:pPr lvl="0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/>
              <a:t>• Players can edit/reedit the customize level whenever they want</a:t>
            </a:r>
          </a:p>
          <a:p>
            <a:pPr lvl="0" rtl="0">
              <a:lnSpc>
                <a:spcPct val="90000"/>
              </a:lnSpc>
              <a:spcBef>
                <a:spcPts val="1000"/>
              </a:spcBef>
              <a:buNone/>
            </a:pPr>
            <a:r>
              <a:t/>
            </a:r>
            <a:endParaRPr sz="1800"/>
          </a:p>
          <a:p>
            <a:pPr lvl="0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b="0" lang="en" sz="4400" u="sng"/>
              <a:t>Difficulties Faced</a:t>
            </a:r>
          </a:p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457200" y="1407425"/>
            <a:ext cx="8229600" cy="3381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lnSpc>
                <a:spcPct val="90000"/>
              </a:lnSpc>
              <a:spcBef>
                <a:spcPts val="1000"/>
              </a:spcBef>
              <a:buNone/>
            </a:pPr>
            <a:r>
              <a:rPr lang="en" sz="2400"/>
              <a:t>• Making whatever the player entered to make the map can be saved</a:t>
            </a:r>
          </a:p>
          <a:p>
            <a:pPr lvl="0" rtl="0">
              <a:lnSpc>
                <a:spcPct val="90000"/>
              </a:lnSpc>
              <a:spcBef>
                <a:spcPts val="1000"/>
              </a:spcBef>
              <a:buNone/>
            </a:pPr>
            <a:r>
              <a:t/>
            </a:r>
            <a:endParaRPr sz="2400"/>
          </a:p>
          <a:p>
            <a:pPr rtl="0">
              <a:lnSpc>
                <a:spcPct val="90000"/>
              </a:lnSpc>
              <a:spcBef>
                <a:spcPts val="1000"/>
              </a:spcBef>
              <a:buNone/>
            </a:pPr>
            <a:r>
              <a:rPr lang="en" sz="2400"/>
              <a:t>• Integrating the map with the other items</a:t>
            </a:r>
          </a:p>
          <a:p>
            <a:pPr lvl="0" rtl="0">
              <a:lnSpc>
                <a:spcPct val="90000"/>
              </a:lnSpc>
              <a:spcBef>
                <a:spcPts val="1000"/>
              </a:spcBef>
              <a:buNone/>
            </a:pPr>
            <a:r>
              <a:t/>
            </a:r>
            <a:endParaRPr sz="2400"/>
          </a:p>
          <a:p>
            <a:pPr lvl="0" rtl="0">
              <a:lnSpc>
                <a:spcPct val="90000"/>
              </a:lnSpc>
              <a:spcBef>
                <a:spcPts val="1000"/>
              </a:spcBef>
              <a:buNone/>
            </a:pPr>
            <a:r>
              <a:rPr lang="en" sz="2400"/>
              <a:t>• Transition between levels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b="0" lang="en" u="sng"/>
              <a:t>Smart AI(Monsters)</a:t>
            </a:r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90000"/>
              </a:lnSpc>
              <a:spcBef>
                <a:spcPts val="1000"/>
              </a:spcBef>
              <a:buSzPct val="100000"/>
            </a:pPr>
            <a:r>
              <a:rPr lang="en" sz="2400"/>
              <a:t>Two different Monsters.</a:t>
            </a:r>
          </a:p>
          <a:p>
            <a:pPr rtl="0">
              <a:lnSpc>
                <a:spcPct val="90000"/>
              </a:lnSpc>
              <a:spcBef>
                <a:spcPts val="1000"/>
              </a:spcBef>
              <a:buNone/>
            </a:pPr>
            <a:r>
              <a:rPr lang="en" sz="2400"/>
              <a:t> -One will keep trying to get to the player.</a:t>
            </a:r>
          </a:p>
          <a:p>
            <a:pPr rtl="0">
              <a:lnSpc>
                <a:spcPct val="90000"/>
              </a:lnSpc>
              <a:spcBef>
                <a:spcPts val="1000"/>
              </a:spcBef>
              <a:buNone/>
            </a:pPr>
            <a:r>
              <a:rPr lang="en" sz="2400"/>
              <a:t> -The other will move randomly until the player is nearby    and it will move towards the player.</a:t>
            </a:r>
          </a:p>
          <a:p>
            <a:pPr indent="-228600" lvl="0" marL="457200">
              <a:lnSpc>
                <a:spcPct val="90000"/>
              </a:lnSpc>
              <a:spcBef>
                <a:spcPts val="1000"/>
              </a:spcBef>
              <a:buSzPct val="100000"/>
            </a:pPr>
            <a:r>
              <a:rPr lang="en" sz="2400"/>
              <a:t>These two monster is moving slower the the player.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b="0" lang="en" u="sng"/>
              <a:t>Difficulties Faced</a:t>
            </a:r>
          </a:p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Monster collision with the block.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Finding the perfect speed for the monster that is not too fast and not too slow.  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Cannon and Cannonball(Traps)</a:t>
            </a:r>
          </a:p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Made 4 cannons that shoots a cannonball in 4 directions(Up, down, left and right).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Cannon will travel up to 10 units space but will stop when in contact with a wall, a block or the player.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Cannonball moves slower the the player so the player cannot run with the cannonball.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khaki">
  <a:themeElements>
    <a:clrScheme name="Custom 349">
      <a:dk1>
        <a:srgbClr val="262626"/>
      </a:dk1>
      <a:lt1>
        <a:srgbClr val="E6D6BD"/>
      </a:lt1>
      <a:dk2>
        <a:srgbClr val="535353"/>
      </a:dk2>
      <a:lt2>
        <a:srgbClr val="B4AD9E"/>
      </a:lt2>
      <a:accent1>
        <a:srgbClr val="ADB48E"/>
      </a:accent1>
      <a:accent2>
        <a:srgbClr val="867961"/>
      </a:accent2>
      <a:accent3>
        <a:srgbClr val="CBB680"/>
      </a:accent3>
      <a:accent4>
        <a:srgbClr val="78A3C0"/>
      </a:accent4>
      <a:accent5>
        <a:srgbClr val="C0AE91"/>
      </a:accent5>
      <a:accent6>
        <a:srgbClr val="668874"/>
      </a:accent6>
      <a:hlink>
        <a:srgbClr val="4B94B3"/>
      </a:hlink>
      <a:folHlink>
        <a:srgbClr val="41414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