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8229600" cx="146304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Lexend Black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9AA0A6"/>
          </p15:clr>
        </p15:guide>
        <p15:guide id="2" pos="216">
          <p15:clr>
            <a:srgbClr val="9AA0A6"/>
          </p15:clr>
        </p15:guide>
        <p15:guide id="3" pos="9000">
          <p15:clr>
            <a:srgbClr val="9AA0A6"/>
          </p15:clr>
        </p15:guide>
        <p15:guide id="4" orient="horz" pos="288">
          <p15:clr>
            <a:srgbClr val="9AA0A6"/>
          </p15:clr>
        </p15:guide>
        <p15:guide id="5" orient="horz" pos="489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g+TZFPZQWHHa7CCHByaFYNtNE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16FF5E-79F0-4571-B6FE-E0BE55FFA9DC}">
  <a:tblStyle styleId="{A316FF5E-79F0-4571-B6FE-E0BE55FFA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216"/>
        <p:guide pos="9000"/>
        <p:guide pos="288" orient="horz"/>
        <p:guide pos="48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Black-bold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83397ec3_9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f383397ec3_9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dd5d7f82c1_0_8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dd5d7f82c1_0_8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dd5d7f82c1_0_8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ab8c132a1bf27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2ab8c132a1bf27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2ab8c132a1bf27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d5d7f82c1_0_8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dd5d7f82c1_0_8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1dd5d7f82c1_0_8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d5d7f82c1_0_9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dd5d7f82c1_0_9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remove: heroku</a:t>
            </a:r>
            <a:endParaRPr/>
          </a:p>
        </p:txBody>
      </p:sp>
      <p:sp>
        <p:nvSpPr>
          <p:cNvPr id="307" name="Google Shape;307;g1dd5d7f82c1_0_9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d5d7f82c1_0_9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dd5d7f82c1_0_9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1dd5d7f82c1_0_9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ab8c132a1bf272_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2ab8c132a1bf272_6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32ab8c132a1bf272_6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d5d7f82c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dd5d7f82c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f315aaca1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0f315aaca1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0f315aaca1_1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63a278dc2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b63a278dc2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b63a278dc2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63a278dc2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b63a278dc2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b63a278dc2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63a278dc2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b63a278dc2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1b63a278dc2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828800" y="4322446"/>
            <a:ext cx="10972800" cy="1986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4704397" y="-1507807"/>
            <a:ext cx="5221606" cy="1261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8560117" y="2347913"/>
            <a:ext cx="6974206" cy="315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2159317" y="-715327"/>
            <a:ext cx="6974206" cy="928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83397ec3_9_103"/>
          <p:cNvSpPr txBox="1"/>
          <p:nvPr>
            <p:ph type="ctrTitle"/>
          </p:nvPr>
        </p:nvSpPr>
        <p:spPr>
          <a:xfrm>
            <a:off x="1828800" y="1346836"/>
            <a:ext cx="10972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f383397ec3_9_103"/>
          <p:cNvSpPr txBox="1"/>
          <p:nvPr>
            <p:ph idx="1" type="subTitle"/>
          </p:nvPr>
        </p:nvSpPr>
        <p:spPr>
          <a:xfrm>
            <a:off x="1828800" y="4322446"/>
            <a:ext cx="109728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lvl="1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9pPr>
          </a:lstStyle>
          <a:p/>
        </p:txBody>
      </p:sp>
      <p:sp>
        <p:nvSpPr>
          <p:cNvPr id="93" name="Google Shape;93;g1f383397ec3_9_103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f383397ec3_9_103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f383397ec3_9_103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83397ec3_9_109"/>
          <p:cNvSpPr txBox="1"/>
          <p:nvPr>
            <p:ph type="title"/>
          </p:nvPr>
        </p:nvSpPr>
        <p:spPr>
          <a:xfrm>
            <a:off x="1005840" y="438150"/>
            <a:ext cx="12618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f383397ec3_9_109"/>
          <p:cNvSpPr txBox="1"/>
          <p:nvPr>
            <p:ph idx="1" type="body"/>
          </p:nvPr>
        </p:nvSpPr>
        <p:spPr>
          <a:xfrm>
            <a:off x="1005840" y="2190750"/>
            <a:ext cx="12618600" cy="5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f383397ec3_9_109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f383397ec3_9_109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f383397ec3_9_109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383397ec3_9_115"/>
          <p:cNvSpPr txBox="1"/>
          <p:nvPr>
            <p:ph type="title"/>
          </p:nvPr>
        </p:nvSpPr>
        <p:spPr>
          <a:xfrm>
            <a:off x="998220" y="2051686"/>
            <a:ext cx="12618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f383397ec3_9_115"/>
          <p:cNvSpPr txBox="1"/>
          <p:nvPr>
            <p:ph idx="1" type="body"/>
          </p:nvPr>
        </p:nvSpPr>
        <p:spPr>
          <a:xfrm>
            <a:off x="998220" y="5507356"/>
            <a:ext cx="12618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f383397ec3_9_115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f383397ec3_9_115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f383397ec3_9_115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83397ec3_9_121"/>
          <p:cNvSpPr txBox="1"/>
          <p:nvPr>
            <p:ph type="title"/>
          </p:nvPr>
        </p:nvSpPr>
        <p:spPr>
          <a:xfrm>
            <a:off x="1005840" y="438150"/>
            <a:ext cx="12618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f383397ec3_9_121"/>
          <p:cNvSpPr txBox="1"/>
          <p:nvPr>
            <p:ph idx="1" type="body"/>
          </p:nvPr>
        </p:nvSpPr>
        <p:spPr>
          <a:xfrm>
            <a:off x="1005840" y="2190750"/>
            <a:ext cx="6217800" cy="5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f383397ec3_9_121"/>
          <p:cNvSpPr txBox="1"/>
          <p:nvPr>
            <p:ph idx="2" type="body"/>
          </p:nvPr>
        </p:nvSpPr>
        <p:spPr>
          <a:xfrm>
            <a:off x="7406640" y="2190750"/>
            <a:ext cx="6217800" cy="5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f383397ec3_9_121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f383397ec3_9_121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f383397ec3_9_121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83397ec3_9_128"/>
          <p:cNvSpPr txBox="1"/>
          <p:nvPr>
            <p:ph type="title"/>
          </p:nvPr>
        </p:nvSpPr>
        <p:spPr>
          <a:xfrm>
            <a:off x="1007746" y="438150"/>
            <a:ext cx="12618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f383397ec3_9_128"/>
          <p:cNvSpPr txBox="1"/>
          <p:nvPr>
            <p:ph idx="1" type="body"/>
          </p:nvPr>
        </p:nvSpPr>
        <p:spPr>
          <a:xfrm>
            <a:off x="1007746" y="2017396"/>
            <a:ext cx="6189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b="1" sz="2880"/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9pPr>
          </a:lstStyle>
          <a:p/>
        </p:txBody>
      </p:sp>
      <p:sp>
        <p:nvSpPr>
          <p:cNvPr id="118" name="Google Shape;118;g1f383397ec3_9_128"/>
          <p:cNvSpPr txBox="1"/>
          <p:nvPr>
            <p:ph idx="2" type="body"/>
          </p:nvPr>
        </p:nvSpPr>
        <p:spPr>
          <a:xfrm>
            <a:off x="1007746" y="3006090"/>
            <a:ext cx="6189300" cy="4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f383397ec3_9_128"/>
          <p:cNvSpPr txBox="1"/>
          <p:nvPr>
            <p:ph idx="3" type="body"/>
          </p:nvPr>
        </p:nvSpPr>
        <p:spPr>
          <a:xfrm>
            <a:off x="7406640" y="2017396"/>
            <a:ext cx="62199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b="1" sz="2880"/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9pPr>
          </a:lstStyle>
          <a:p/>
        </p:txBody>
      </p:sp>
      <p:sp>
        <p:nvSpPr>
          <p:cNvPr id="120" name="Google Shape;120;g1f383397ec3_9_128"/>
          <p:cNvSpPr txBox="1"/>
          <p:nvPr>
            <p:ph idx="4" type="body"/>
          </p:nvPr>
        </p:nvSpPr>
        <p:spPr>
          <a:xfrm>
            <a:off x="7406640" y="3006090"/>
            <a:ext cx="6219900" cy="4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f383397ec3_9_128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f383397ec3_9_128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f383397ec3_9_128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83397ec3_9_137"/>
          <p:cNvSpPr txBox="1"/>
          <p:nvPr>
            <p:ph type="title"/>
          </p:nvPr>
        </p:nvSpPr>
        <p:spPr>
          <a:xfrm>
            <a:off x="1005840" y="438150"/>
            <a:ext cx="12618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f383397ec3_9_137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f383397ec3_9_137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f383397ec3_9_137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383397ec3_9_142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f383397ec3_9_142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f383397ec3_9_142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83397ec3_9_146"/>
          <p:cNvSpPr txBox="1"/>
          <p:nvPr>
            <p:ph type="title"/>
          </p:nvPr>
        </p:nvSpPr>
        <p:spPr>
          <a:xfrm>
            <a:off x="1007746" y="548640"/>
            <a:ext cx="4718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f383397ec3_9_146"/>
          <p:cNvSpPr txBox="1"/>
          <p:nvPr>
            <p:ph idx="1" type="body"/>
          </p:nvPr>
        </p:nvSpPr>
        <p:spPr>
          <a:xfrm>
            <a:off x="6219826" y="1184911"/>
            <a:ext cx="74067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724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Char char="•"/>
              <a:defRPr sz="3840"/>
            </a:lvl1pPr>
            <a:lvl2pPr indent="-44196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2pPr>
            <a:lvl3pPr indent="-41148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880"/>
            </a:lvl3pPr>
            <a:lvl4pPr indent="-3810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136" name="Google Shape;136;g1f383397ec3_9_146"/>
          <p:cNvSpPr txBox="1"/>
          <p:nvPr>
            <p:ph idx="2" type="body"/>
          </p:nvPr>
        </p:nvSpPr>
        <p:spPr>
          <a:xfrm>
            <a:off x="1007746" y="2468880"/>
            <a:ext cx="4718700" cy="4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7" name="Google Shape;137;g1f383397ec3_9_146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f383397ec3_9_146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f383397ec3_9_146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383397ec3_9_153"/>
          <p:cNvSpPr txBox="1"/>
          <p:nvPr>
            <p:ph type="title"/>
          </p:nvPr>
        </p:nvSpPr>
        <p:spPr>
          <a:xfrm>
            <a:off x="1007746" y="548640"/>
            <a:ext cx="4718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f383397ec3_9_153"/>
          <p:cNvSpPr/>
          <p:nvPr>
            <p:ph idx="2" type="pic"/>
          </p:nvPr>
        </p:nvSpPr>
        <p:spPr>
          <a:xfrm>
            <a:off x="6219826" y="1184911"/>
            <a:ext cx="7406700" cy="584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f383397ec3_9_153"/>
          <p:cNvSpPr txBox="1"/>
          <p:nvPr>
            <p:ph idx="1" type="body"/>
          </p:nvPr>
        </p:nvSpPr>
        <p:spPr>
          <a:xfrm>
            <a:off x="1007746" y="2468880"/>
            <a:ext cx="4718700" cy="4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g1f383397ec3_9_153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f383397ec3_9_153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f383397ec3_9_153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383397ec3_9_160"/>
          <p:cNvSpPr txBox="1"/>
          <p:nvPr>
            <p:ph type="title"/>
          </p:nvPr>
        </p:nvSpPr>
        <p:spPr>
          <a:xfrm>
            <a:off x="1005840" y="438150"/>
            <a:ext cx="12618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f383397ec3_9_160"/>
          <p:cNvSpPr txBox="1"/>
          <p:nvPr>
            <p:ph idx="1" type="body"/>
          </p:nvPr>
        </p:nvSpPr>
        <p:spPr>
          <a:xfrm rot="5400000">
            <a:off x="4704510" y="-1507800"/>
            <a:ext cx="5221500" cy="12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f383397ec3_9_160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f383397ec3_9_160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f383397ec3_9_160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383397ec3_9_166"/>
          <p:cNvSpPr txBox="1"/>
          <p:nvPr>
            <p:ph type="title"/>
          </p:nvPr>
        </p:nvSpPr>
        <p:spPr>
          <a:xfrm rot="5400000">
            <a:off x="8560110" y="2347800"/>
            <a:ext cx="6974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f383397ec3_9_166"/>
          <p:cNvSpPr txBox="1"/>
          <p:nvPr>
            <p:ph idx="1" type="body"/>
          </p:nvPr>
        </p:nvSpPr>
        <p:spPr>
          <a:xfrm rot="5400000">
            <a:off x="2159400" y="-715350"/>
            <a:ext cx="6974100" cy="9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f383397ec3_9_166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f383397ec3_9_166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f383397ec3_9_166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998220" y="2051686"/>
            <a:ext cx="12618720" cy="3423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998220" y="5507356"/>
            <a:ext cx="12618720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b="1" sz="288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b="1" sz="288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724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Char char="•"/>
              <a:defRPr sz="3840"/>
            </a:lvl1pPr>
            <a:lvl2pPr indent="-4419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2pPr>
            <a:lvl3pPr indent="-4114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880"/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b="0" i="0" sz="5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148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576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576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575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5759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383397ec3_9_97"/>
          <p:cNvSpPr txBox="1"/>
          <p:nvPr>
            <p:ph type="title"/>
          </p:nvPr>
        </p:nvSpPr>
        <p:spPr>
          <a:xfrm>
            <a:off x="1005840" y="438150"/>
            <a:ext cx="12618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b="0" i="0" sz="5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1f383397ec3_9_97"/>
          <p:cNvSpPr txBox="1"/>
          <p:nvPr>
            <p:ph idx="1" type="body"/>
          </p:nvPr>
        </p:nvSpPr>
        <p:spPr>
          <a:xfrm>
            <a:off x="1005840" y="2190750"/>
            <a:ext cx="12618600" cy="5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148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576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576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575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5759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f383397ec3_9_97"/>
          <p:cNvSpPr txBox="1"/>
          <p:nvPr>
            <p:ph idx="10" type="dt"/>
          </p:nvPr>
        </p:nvSpPr>
        <p:spPr>
          <a:xfrm>
            <a:off x="100584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f383397ec3_9_97"/>
          <p:cNvSpPr txBox="1"/>
          <p:nvPr>
            <p:ph idx="11" type="ftr"/>
          </p:nvPr>
        </p:nvSpPr>
        <p:spPr>
          <a:xfrm>
            <a:off x="4846320" y="7627621"/>
            <a:ext cx="493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f383397ec3_9_97"/>
          <p:cNvSpPr txBox="1"/>
          <p:nvPr>
            <p:ph idx="12" type="sldNum"/>
          </p:nvPr>
        </p:nvSpPr>
        <p:spPr>
          <a:xfrm>
            <a:off x="10332720" y="7627621"/>
            <a:ext cx="3291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jpg"/><Relationship Id="rId4" Type="http://schemas.openxmlformats.org/officeDocument/2006/relationships/image" Target="../media/image2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2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hyperlink" Target="https://lat33fah-deployment-app-d5axv8.streamlit.app/" TargetMode="External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hyperlink" Target="https://github.com/sekhrianchal6/Arima/blob/main/Arima_Final%20-%20update.ipynb" TargetMode="External"/><Relationship Id="rId6" Type="http://schemas.openxmlformats.org/officeDocument/2006/relationships/hyperlink" Target="https://docs.google.com/presentation/d/1B3blWWZeZ7akXssp43JVzV8DQ4xJmII7/edit#slide=id.p10" TargetMode="External"/><Relationship Id="rId7" Type="http://schemas.openxmlformats.org/officeDocument/2006/relationships/hyperlink" Target="https://lat33fah-deployment-app-d5axv8.streamlit.ap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www.kaggle.com/datasets/csafrit2/maternal-health-risk-data?resource=download" TargetMode="External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jp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jp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3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383397ec3_9_88"/>
          <p:cNvSpPr txBox="1"/>
          <p:nvPr>
            <p:ph type="ctrTitle"/>
          </p:nvPr>
        </p:nvSpPr>
        <p:spPr>
          <a:xfrm>
            <a:off x="904375" y="4117475"/>
            <a:ext cx="134973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eorgia"/>
              <a:buNone/>
            </a:pPr>
            <a:r>
              <a:rPr lang="en-US" sz="5000">
                <a:latin typeface="Lexend Black"/>
                <a:ea typeface="Lexend Black"/>
                <a:cs typeface="Lexend Black"/>
                <a:sym typeface="Lexend Black"/>
              </a:rPr>
              <a:t>MATERNAL HEALTH RISK</a:t>
            </a:r>
            <a:endParaRPr sz="5000"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eorgia"/>
              <a:buNone/>
            </a:pPr>
            <a:r>
              <a:rPr lang="en-US" sz="5000">
                <a:latin typeface="Lexend Black"/>
                <a:ea typeface="Lexend Black"/>
                <a:cs typeface="Lexend Black"/>
                <a:sym typeface="Lexend Black"/>
              </a:rPr>
              <a:t>PREDICTIONS DURING PREGNANCY </a:t>
            </a:r>
            <a:r>
              <a:rPr b="1" lang="en-US" sz="5500">
                <a:latin typeface="Georgia"/>
                <a:ea typeface="Georgia"/>
                <a:cs typeface="Georgia"/>
                <a:sym typeface="Georgia"/>
              </a:rPr>
              <a:t>  </a:t>
            </a:r>
            <a:endParaRPr b="1" sz="5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g1f383397ec3_9_88"/>
          <p:cNvSpPr txBox="1"/>
          <p:nvPr/>
        </p:nvSpPr>
        <p:spPr>
          <a:xfrm>
            <a:off x="6175374" y="7218975"/>
            <a:ext cx="2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24th February, 2023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g1f383397ec3_9_88"/>
          <p:cNvPicPr preferRelativeResize="0"/>
          <p:nvPr/>
        </p:nvPicPr>
        <p:blipFill rotWithShape="1">
          <a:blip r:embed="rId4">
            <a:alphaModFix/>
          </a:blip>
          <a:srcRect b="23819" l="13879" r="9860" t="18785"/>
          <a:stretch/>
        </p:blipFill>
        <p:spPr>
          <a:xfrm>
            <a:off x="5138190" y="1240625"/>
            <a:ext cx="4354001" cy="29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383397ec3_9_88"/>
          <p:cNvPicPr preferRelativeResize="0"/>
          <p:nvPr/>
        </p:nvPicPr>
        <p:blipFill rotWithShape="1">
          <a:blip r:embed="rId5">
            <a:alphaModFix/>
          </a:blip>
          <a:srcRect b="0" l="8603" r="4492" t="9255"/>
          <a:stretch/>
        </p:blipFill>
        <p:spPr>
          <a:xfrm>
            <a:off x="6332225" y="6103625"/>
            <a:ext cx="2161725" cy="1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f383397ec3_9_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d5d7f82c1_0_881"/>
          <p:cNvSpPr txBox="1"/>
          <p:nvPr>
            <p:ph type="title"/>
          </p:nvPr>
        </p:nvSpPr>
        <p:spPr>
          <a:xfrm>
            <a:off x="342900" y="468275"/>
            <a:ext cx="5749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MODEL TRAINING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2" name="Google Shape;282;g1dd5d7f82c1_0_8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550" y="2156624"/>
            <a:ext cx="6119700" cy="4308000"/>
          </a:xfrm>
          <a:prstGeom prst="roundRect">
            <a:avLst>
              <a:gd fmla="val 4260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83" name="Google Shape;283;g1dd5d7f82c1_0_8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dd5d7f82c1_0_881"/>
          <p:cNvSpPr txBox="1"/>
          <p:nvPr/>
        </p:nvSpPr>
        <p:spPr>
          <a:xfrm>
            <a:off x="342900" y="2156625"/>
            <a:ext cx="67119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First, we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trained 8 different classification models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the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scikit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learn library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their base parameters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BaggingClassifier, DecisionTreeClassifier, and Random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Forest Classifier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performed better than the remaining model so we decided to do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hyperparameter tuning of only three models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We did hyperparameter tuning using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RandomizedSearchCV,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Out of that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performs the best.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ab8c132a1bf272_22"/>
          <p:cNvSpPr txBox="1"/>
          <p:nvPr>
            <p:ph type="title"/>
          </p:nvPr>
        </p:nvSpPr>
        <p:spPr>
          <a:xfrm>
            <a:off x="342900" y="468275"/>
            <a:ext cx="12824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DEEP NEURAL NETWORK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1" name="Google Shape;291;g32ab8c132a1bf272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2ab8c132a1bf272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9529" y="2156625"/>
            <a:ext cx="5734800" cy="4308000"/>
          </a:xfrm>
          <a:prstGeom prst="roundRect">
            <a:avLst>
              <a:gd fmla="val 5747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93" name="Google Shape;293;g32ab8c132a1bf272_22"/>
          <p:cNvSpPr txBox="1"/>
          <p:nvPr/>
        </p:nvSpPr>
        <p:spPr>
          <a:xfrm>
            <a:off x="342900" y="2321400"/>
            <a:ext cx="66324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also trained our datasets with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LSTM model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 and keras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We got the high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accuracy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more than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90%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 accuracy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just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77%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This is a clear sign of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overfitting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Due to very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 dataset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deep learning network did not perform well,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decided to go with randomforestclassifier.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5d7f82c1_0_896"/>
          <p:cNvSpPr txBox="1"/>
          <p:nvPr>
            <p:ph type="title"/>
          </p:nvPr>
        </p:nvSpPr>
        <p:spPr>
          <a:xfrm>
            <a:off x="342900" y="457200"/>
            <a:ext cx="8606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MODEL FINALIZATION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0" name="Google Shape;300;g1dd5d7f82c1_0_896"/>
          <p:cNvPicPr preferRelativeResize="0"/>
          <p:nvPr/>
        </p:nvPicPr>
        <p:blipFill rotWithShape="1">
          <a:blip r:embed="rId4">
            <a:alphaModFix/>
          </a:blip>
          <a:srcRect b="0" l="0" r="0" t="3260"/>
          <a:stretch/>
        </p:blipFill>
        <p:spPr>
          <a:xfrm>
            <a:off x="6461700" y="2122838"/>
            <a:ext cx="7825800" cy="4475100"/>
          </a:xfrm>
          <a:prstGeom prst="roundRect">
            <a:avLst>
              <a:gd fmla="val 4147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301" name="Google Shape;301;g1dd5d7f82c1_0_896"/>
          <p:cNvSpPr txBox="1"/>
          <p:nvPr/>
        </p:nvSpPr>
        <p:spPr>
          <a:xfrm>
            <a:off x="279225" y="2159425"/>
            <a:ext cx="545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Hyperparameter tuning of RandomForestClassifier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g1dd5d7f82c1_0_8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dd5d7f82c1_0_896"/>
          <p:cNvSpPr txBox="1"/>
          <p:nvPr/>
        </p:nvSpPr>
        <p:spPr>
          <a:xfrm>
            <a:off x="804525" y="3113450"/>
            <a:ext cx="50247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we see our dataset is very small; just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column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1014 rows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trained, so we tuned our model with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GridSearchCV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cross folding. The best parameter we got with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criterion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gini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n_estimator is 50.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resultant parameters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accuracy is 90%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d5d7f82c1_0_905"/>
          <p:cNvSpPr txBox="1"/>
          <p:nvPr>
            <p:ph type="title"/>
          </p:nvPr>
        </p:nvSpPr>
        <p:spPr>
          <a:xfrm>
            <a:off x="342900" y="457200"/>
            <a:ext cx="8606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MODEL DEPLOYMENT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0" name="Google Shape;310;g1dd5d7f82c1_0_9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dd5d7f82c1_0_905"/>
          <p:cNvSpPr txBox="1"/>
          <p:nvPr/>
        </p:nvSpPr>
        <p:spPr>
          <a:xfrm>
            <a:off x="143075" y="2849550"/>
            <a:ext cx="81216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Steps for Deployment: 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Dump the model using pickel→ create app.py file→requirement.txt→upload in github→ streamlit.io→</a:t>
            </a:r>
            <a:r>
              <a:rPr b="1" lang="en-US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Deployment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g1dd5d7f82c1_0_9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00" y="1320925"/>
            <a:ext cx="5891700" cy="5391300"/>
          </a:xfrm>
          <a:prstGeom prst="roundRect">
            <a:avLst>
              <a:gd fmla="val 6728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d5d7f82c1_0_912"/>
          <p:cNvSpPr txBox="1"/>
          <p:nvPr>
            <p:ph type="title"/>
          </p:nvPr>
        </p:nvSpPr>
        <p:spPr>
          <a:xfrm>
            <a:off x="342900" y="457200"/>
            <a:ext cx="4572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9" name="Google Shape;319;g1dd5d7f82c1_0_9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dd5d7f82c1_0_912"/>
          <p:cNvSpPr txBox="1"/>
          <p:nvPr/>
        </p:nvSpPr>
        <p:spPr>
          <a:xfrm>
            <a:off x="342900" y="1413150"/>
            <a:ext cx="118620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were about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60% duplicates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dataset,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the duplicates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significantly drop the accuracy. Domain expertise suggest us to trained the datasets with duplicates as many patients can have same instances.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way we remove the outliers→select the features→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tried 8 different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algorithm along with DNN→ Choose RandomForestClassifier as our best performing model with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90% accuracy.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objective is to provide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easy access of health monitoring webapp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 as to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minimize the risk 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women during pregnancy.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g1dd5d7f82c1_0_912"/>
          <p:cNvSpPr txBox="1"/>
          <p:nvPr/>
        </p:nvSpPr>
        <p:spPr>
          <a:xfrm>
            <a:off x="342900" y="6280800"/>
            <a:ext cx="34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b="1"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LINKS:</a:t>
            </a:r>
            <a:endParaRPr/>
          </a:p>
        </p:txBody>
      </p:sp>
      <p:sp>
        <p:nvSpPr>
          <p:cNvPr id="322" name="Google Shape;322;g1dd5d7f82c1_0_912"/>
          <p:cNvSpPr txBox="1"/>
          <p:nvPr/>
        </p:nvSpPr>
        <p:spPr>
          <a:xfrm>
            <a:off x="855425" y="6774000"/>
            <a:ext cx="83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Github: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https://github.com/sekhrianchal6/Arima/blob/main/Arima_Final%20-%20update.ipynb</a:t>
            </a:r>
            <a:endParaRPr/>
          </a:p>
        </p:txBody>
      </p:sp>
      <p:sp>
        <p:nvSpPr>
          <p:cNvPr id="323" name="Google Shape;323;g1dd5d7f82c1_0_912"/>
          <p:cNvSpPr txBox="1"/>
          <p:nvPr/>
        </p:nvSpPr>
        <p:spPr>
          <a:xfrm>
            <a:off x="855425" y="7174200"/>
            <a:ext cx="95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Project Docs: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https://docs.google.com/presentation/d/1B3blWWZeZ7akXssp43JVzV8DQ4xJmII7/edit#slide=id.p10</a:t>
            </a:r>
            <a:endParaRPr/>
          </a:p>
        </p:txBody>
      </p:sp>
      <p:sp>
        <p:nvSpPr>
          <p:cNvPr id="324" name="Google Shape;324;g1dd5d7f82c1_0_912"/>
          <p:cNvSpPr txBox="1"/>
          <p:nvPr/>
        </p:nvSpPr>
        <p:spPr>
          <a:xfrm>
            <a:off x="855425" y="7574400"/>
            <a:ext cx="8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Webapp: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https://lat33fah-deployment-app-d5axv8.streamlit.app/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ab8c132a1bf272_631"/>
          <p:cNvSpPr txBox="1"/>
          <p:nvPr>
            <p:ph type="title"/>
          </p:nvPr>
        </p:nvSpPr>
        <p:spPr>
          <a:xfrm>
            <a:off x="3924600" y="2389050"/>
            <a:ext cx="7313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10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THANK YOU </a:t>
            </a:r>
            <a:endParaRPr b="1" sz="100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g32ab8c132a1bf272_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32ab8c132a1bf272_631"/>
          <p:cNvPicPr preferRelativeResize="0"/>
          <p:nvPr/>
        </p:nvPicPr>
        <p:blipFill rotWithShape="1">
          <a:blip r:embed="rId4">
            <a:alphaModFix/>
          </a:blip>
          <a:srcRect b="17724" l="5063" r="4348" t="18653"/>
          <a:stretch/>
        </p:blipFill>
        <p:spPr>
          <a:xfrm>
            <a:off x="4153200" y="3868375"/>
            <a:ext cx="6964200" cy="10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32ab8c132a1bf272_631"/>
          <p:cNvSpPr txBox="1"/>
          <p:nvPr/>
        </p:nvSpPr>
        <p:spPr>
          <a:xfrm>
            <a:off x="4453500" y="5189825"/>
            <a:ext cx="6784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THIS GREAT DATA SCIENCE LEARNING EXPERIENCE WITH PEOPLE AROUND THE WORLD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32ab8c132a1bf272_631"/>
          <p:cNvSpPr txBox="1"/>
          <p:nvPr/>
        </p:nvSpPr>
        <p:spPr>
          <a:xfrm>
            <a:off x="6550799" y="7289550"/>
            <a:ext cx="2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24th February, 2023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g32ab8c132a1bf272_631"/>
          <p:cNvPicPr preferRelativeResize="0"/>
          <p:nvPr/>
        </p:nvPicPr>
        <p:blipFill rotWithShape="1">
          <a:blip r:embed="rId5">
            <a:alphaModFix/>
          </a:blip>
          <a:srcRect b="0" l="8603" r="4492" t="9255"/>
          <a:stretch/>
        </p:blipFill>
        <p:spPr>
          <a:xfrm>
            <a:off x="6707650" y="6174200"/>
            <a:ext cx="2161725" cy="1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/>
        </p:nvSpPr>
        <p:spPr>
          <a:xfrm>
            <a:off x="1823000" y="4429975"/>
            <a:ext cx="241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endParaRPr b="1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Olayinka Akerekan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8413675" y="1990063"/>
            <a:ext cx="355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2"/>
          <p:cNvGraphicFramePr/>
          <p:nvPr/>
        </p:nvGraphicFramePr>
        <p:xfrm>
          <a:off x="5203325" y="18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{A316FF5E-79F0-4571-B6FE-E0BE55FFA9DC}</a:tableStyleId>
              </a:tblPr>
              <a:tblGrid>
                <a:gridCol w="1759675"/>
                <a:gridCol w="2464075"/>
              </a:tblGrid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Lead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Ravindra Sah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Assistant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Hammed Arogundade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Query Analyst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Anchal Sekhri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Olamiposi Olatunde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Aderonmu Adeniyi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Adeoye Adekunle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Alimi Rofiat Adetutu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Olayinka Akerekan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Lateefah Ajadi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Muhsin Umar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Imokutmfon-abasi Udoh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Alimi Rofiat Adetutu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6239" y="1886575"/>
            <a:ext cx="2249400" cy="243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750" y="1890316"/>
            <a:ext cx="2249400" cy="243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"/>
          <p:cNvSpPr txBox="1"/>
          <p:nvPr/>
        </p:nvSpPr>
        <p:spPr>
          <a:xfrm>
            <a:off x="10618899" y="4429975"/>
            <a:ext cx="196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endParaRPr b="1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Anchal Sekhri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>
            <a:off x="4862250" y="542925"/>
            <a:ext cx="4905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MEET THE TEAM ARIMA</a:t>
            </a:r>
            <a:endParaRPr b="1" sz="3700" u="sng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342900" y="457200"/>
            <a:ext cx="7441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342900" y="1276350"/>
            <a:ext cx="139446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According to the most recent data available from the Centers for Disease Control and Prevention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(CDC), from 2011-2016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, in the most rural counties (which includes areas with populations of less than 50,000 residents),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the maternal mortality ratio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was </a:t>
            </a:r>
            <a:r>
              <a:rPr b="1" lang="en-US" sz="2500">
                <a:solidFill>
                  <a:srgbClr val="2E2E2E"/>
                </a:solidFill>
                <a:highlight>
                  <a:srgbClr val="F9CB9C"/>
                </a:highlight>
                <a:latin typeface="Roboto"/>
                <a:ea typeface="Roboto"/>
                <a:cs typeface="Roboto"/>
                <a:sym typeface="Roboto"/>
              </a:rPr>
              <a:t>23.8 deaths per 100,000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live births compared to 14.6 in large metropolitan counties (areas with a population over 1 million).</a:t>
            </a:r>
            <a:endParaRPr sz="2500">
              <a:solidFill>
                <a:srgbClr val="2E2E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E2E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E2E2E"/>
              </a:buClr>
              <a:buSzPts val="2500"/>
              <a:buChar char="➔"/>
            </a:pP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There is a </a:t>
            </a:r>
            <a:r>
              <a:rPr b="1" lang="en-US" sz="2500">
                <a:solidFill>
                  <a:srgbClr val="2E2E2E"/>
                </a:solidFill>
                <a:highlight>
                  <a:srgbClr val="F9CB9C"/>
                </a:highlight>
                <a:latin typeface="Roboto"/>
                <a:ea typeface="Roboto"/>
                <a:cs typeface="Roboto"/>
                <a:sym typeface="Roboto"/>
              </a:rPr>
              <a:t>lack of information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regarding maternal health care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during pregnancy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after delivery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, many pregnant women pass away from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pregnancy-related illnesses.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rgbClr val="2E2E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E2E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2500"/>
              <a:buChar char="➔"/>
            </a:pPr>
            <a:r>
              <a:rPr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Most studies suggest that a </a:t>
            </a:r>
            <a:r>
              <a:rPr b="1"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lack of prenatal care</a:t>
            </a:r>
            <a:r>
              <a:rPr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is mainly a result of </a:t>
            </a:r>
            <a:r>
              <a:rPr b="1" lang="en-US" sz="2500">
                <a:solidFill>
                  <a:srgbClr val="212121"/>
                </a:solidFill>
                <a:highlight>
                  <a:srgbClr val="F9CB9C"/>
                </a:highlight>
                <a:latin typeface="Roboto"/>
                <a:ea typeface="Roboto"/>
                <a:cs typeface="Roboto"/>
                <a:sym typeface="Roboto"/>
              </a:rPr>
              <a:t>socioeconomic factors</a:t>
            </a:r>
            <a:r>
              <a:rPr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(low family income and education), </a:t>
            </a:r>
            <a:r>
              <a:rPr b="1" lang="en-US" sz="2500">
                <a:solidFill>
                  <a:srgbClr val="212121"/>
                </a:solidFill>
                <a:highlight>
                  <a:srgbClr val="F9CB9C"/>
                </a:highlight>
                <a:latin typeface="Roboto"/>
                <a:ea typeface="Roboto"/>
                <a:cs typeface="Roboto"/>
                <a:sym typeface="Roboto"/>
              </a:rPr>
              <a:t>access to medical consultations</a:t>
            </a:r>
            <a:r>
              <a:rPr b="1"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(large distance from the place of residence to the healthcare unit and t</a:t>
            </a:r>
            <a:r>
              <a:rPr b="1"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ransportation costs)</a:t>
            </a:r>
            <a:r>
              <a:rPr lang="en-US" sz="2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quality of healthcare, and social support.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342900" y="1769850"/>
            <a:ext cx="7523700" cy="6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Roboto"/>
              <a:buChar char="●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Currently pregnant women have to go to hospital to check for health status.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Roboto"/>
              <a:buChar char="●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There are few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universities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 who have published research paper on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solving the maternal health risk issue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 by the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application of machine learning. 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for e.g. A Semi-Supervised Machine Learning Approach in Predicting High-Risk Pregnancies in the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Philippines by Bulacan State University.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But there are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 no ML apps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 deployed for normal user, therefore apart from training different machine learning algorithm </a:t>
            </a:r>
            <a:r>
              <a:rPr b="1" lang="en-US" sz="2500">
                <a:latin typeface="Roboto"/>
                <a:ea typeface="Roboto"/>
                <a:cs typeface="Roboto"/>
                <a:sym typeface="Roboto"/>
              </a:rPr>
              <a:t>we will focus on deployment as well.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4"/>
          <p:cNvSpPr txBox="1"/>
          <p:nvPr>
            <p:ph type="title"/>
          </p:nvPr>
        </p:nvSpPr>
        <p:spPr>
          <a:xfrm>
            <a:off x="342900" y="457200"/>
            <a:ext cx="7612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EXISTING SOLUTIONS</a:t>
            </a: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Google Shape;19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8175" y="1769850"/>
            <a:ext cx="5478225" cy="551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/>
          <p:nvPr/>
        </p:nvSpPr>
        <p:spPr>
          <a:xfrm>
            <a:off x="8000800" y="4027675"/>
            <a:ext cx="615000" cy="5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d5d7f82c1_0_7"/>
          <p:cNvSpPr txBox="1"/>
          <p:nvPr>
            <p:ph type="title"/>
          </p:nvPr>
        </p:nvSpPr>
        <p:spPr>
          <a:xfrm>
            <a:off x="342900" y="457200"/>
            <a:ext cx="7612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OUR APPROACH</a:t>
            </a: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g1dd5d7f82c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g1dd5d7f82c1_0_7"/>
          <p:cNvGrpSpPr/>
          <p:nvPr/>
        </p:nvGrpSpPr>
        <p:grpSpPr>
          <a:xfrm>
            <a:off x="342888" y="3373496"/>
            <a:ext cx="2715521" cy="2516907"/>
            <a:chOff x="0" y="1189989"/>
            <a:chExt cx="2726700" cy="1630333"/>
          </a:xfrm>
        </p:grpSpPr>
        <p:sp>
          <p:nvSpPr>
            <p:cNvPr id="205" name="Google Shape;205;g1dd5d7f82c1_0_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g1dd5d7f82c1_0_7"/>
            <p:cNvSpPr txBox="1"/>
            <p:nvPr/>
          </p:nvSpPr>
          <p:spPr>
            <a:xfrm>
              <a:off x="146626" y="2057122"/>
              <a:ext cx="24102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275" lIns="146275" spcFirstLastPara="1" rIns="146275" wrap="square" tIns="1462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Data is collected from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UCI machine learning repository.</a:t>
              </a:r>
              <a:endParaRPr b="1"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g1dd5d7f82c1_0_7"/>
          <p:cNvGrpSpPr/>
          <p:nvPr/>
        </p:nvGrpSpPr>
        <p:grpSpPr>
          <a:xfrm>
            <a:off x="2810466" y="3373159"/>
            <a:ext cx="3688189" cy="2848389"/>
            <a:chOff x="1921852" y="1189775"/>
            <a:chExt cx="2541300" cy="1845051"/>
          </a:xfrm>
        </p:grpSpPr>
        <p:sp>
          <p:nvSpPr>
            <p:cNvPr id="208" name="Google Shape;208;g1dd5d7f82c1_0_7"/>
            <p:cNvSpPr/>
            <p:nvPr/>
          </p:nvSpPr>
          <p:spPr>
            <a:xfrm>
              <a:off x="1921852" y="1189775"/>
              <a:ext cx="2541300" cy="669000"/>
            </a:xfrm>
            <a:prstGeom prst="chevron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g1dd5d7f82c1_0_7"/>
            <p:cNvSpPr txBox="1"/>
            <p:nvPr/>
          </p:nvSpPr>
          <p:spPr>
            <a:xfrm>
              <a:off x="1963336" y="2057126"/>
              <a:ext cx="2441400" cy="9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275" lIns="146275" spcFirstLastPara="1" rIns="146275" wrap="square" tIns="1462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We used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python 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programming language and its library like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Pandas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Numpy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Seaborn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Matplotlib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 for data cleaning.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g1dd5d7f82c1_0_7"/>
          <p:cNvGrpSpPr/>
          <p:nvPr/>
        </p:nvGrpSpPr>
        <p:grpSpPr>
          <a:xfrm>
            <a:off x="6270161" y="3373148"/>
            <a:ext cx="5280059" cy="3797350"/>
            <a:chOff x="4329974" y="1189775"/>
            <a:chExt cx="2541300" cy="2459742"/>
          </a:xfrm>
        </p:grpSpPr>
        <p:sp>
          <p:nvSpPr>
            <p:cNvPr id="211" name="Google Shape;211;g1dd5d7f82c1_0_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g1dd5d7f82c1_0_7"/>
            <p:cNvSpPr txBox="1"/>
            <p:nvPr/>
          </p:nvSpPr>
          <p:spPr>
            <a:xfrm>
              <a:off x="4395985" y="2057117"/>
              <a:ext cx="2387400" cy="15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275" lIns="146275" spcFirstLastPara="1" rIns="146275" wrap="square" tIns="1462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We used scikit learn machine learning classification algorithm like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decision trees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randomforest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KNN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ADABoost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, etc for evaluation, finally we choose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randomforest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 classifier as our </a:t>
              </a: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best performing model</a:t>
              </a: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g1dd5d7f82c1_0_7"/>
          <p:cNvGrpSpPr/>
          <p:nvPr/>
        </p:nvGrpSpPr>
        <p:grpSpPr>
          <a:xfrm>
            <a:off x="11321908" y="3373153"/>
            <a:ext cx="2978404" cy="1738620"/>
            <a:chOff x="6396739" y="1189775"/>
            <a:chExt cx="2541300" cy="1126195"/>
          </a:xfrm>
        </p:grpSpPr>
        <p:sp>
          <p:nvSpPr>
            <p:cNvPr id="214" name="Google Shape;214;g1dd5d7f82c1_0_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g1dd5d7f82c1_0_7"/>
            <p:cNvSpPr txBox="1"/>
            <p:nvPr/>
          </p:nvSpPr>
          <p:spPr>
            <a:xfrm>
              <a:off x="6714885" y="1971270"/>
              <a:ext cx="1905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275" lIns="146275" spcFirstLastPara="1" rIns="146275" wrap="square" tIns="146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latin typeface="Roboto"/>
                  <a:ea typeface="Roboto"/>
                  <a:cs typeface="Roboto"/>
                  <a:sym typeface="Roboto"/>
                </a:rPr>
                <a:t>Streamlit</a:t>
              </a:r>
              <a:endParaRPr b="1"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6" name="Google Shape;216;g1dd5d7f82c1_0_7"/>
          <p:cNvSpPr txBox="1"/>
          <p:nvPr/>
        </p:nvSpPr>
        <p:spPr>
          <a:xfrm>
            <a:off x="342900" y="1462200"/>
            <a:ext cx="136440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➔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Approach is to provide a </a:t>
            </a: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access of a </a:t>
            </a: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webapp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can predict the </a:t>
            </a: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health risk levels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pregnant women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based on the easily measurable </a:t>
            </a: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parameters like Age, Blood Pressure, Body Temperature and Blood Sugar.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➔"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achieved our objective by following ways: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g1dd5d7f82c1_0_7"/>
          <p:cNvPicPr preferRelativeResize="0"/>
          <p:nvPr/>
        </p:nvPicPr>
        <p:blipFill rotWithShape="1">
          <a:blip r:embed="rId5">
            <a:alphaModFix/>
          </a:blip>
          <a:srcRect b="15447" l="0" r="0" t="23758"/>
          <a:stretch/>
        </p:blipFill>
        <p:spPr>
          <a:xfrm>
            <a:off x="11713151" y="5111775"/>
            <a:ext cx="2195888" cy="29654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f315aaca1_11_0"/>
          <p:cNvSpPr txBox="1"/>
          <p:nvPr>
            <p:ph type="title"/>
          </p:nvPr>
        </p:nvSpPr>
        <p:spPr>
          <a:xfrm>
            <a:off x="342900" y="457200"/>
            <a:ext cx="8047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DATASET DESCRIPTION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4" name="Google Shape;224;g20f315aaca1_1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75" y="1297950"/>
            <a:ext cx="7268648" cy="2938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  <p:pic>
        <p:nvPicPr>
          <p:cNvPr id="225" name="Google Shape;225;g20f315aaca1_1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76" y="4409259"/>
            <a:ext cx="7268649" cy="32137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26" name="Google Shape;226;g20f315aaca1_11_0"/>
          <p:cNvSpPr txBox="1"/>
          <p:nvPr/>
        </p:nvSpPr>
        <p:spPr>
          <a:xfrm>
            <a:off x="381000" y="7715225"/>
            <a:ext cx="667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1000"/>
              <a:t>Dataset link:</a:t>
            </a:r>
            <a:r>
              <a:rPr lang="en-US" sz="1000"/>
              <a:t> </a:t>
            </a:r>
            <a:r>
              <a:rPr lang="en-US" sz="1100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https://www.kaggle.com/datasets/csafrit2/maternal-health-risk-data?resource=download</a:t>
            </a:r>
            <a:endParaRPr sz="1000"/>
          </a:p>
        </p:txBody>
      </p:sp>
      <p:sp>
        <p:nvSpPr>
          <p:cNvPr id="227" name="Google Shape;227;g20f315aaca1_11_0"/>
          <p:cNvSpPr txBox="1"/>
          <p:nvPr/>
        </p:nvSpPr>
        <p:spPr>
          <a:xfrm>
            <a:off x="8042425" y="1330325"/>
            <a:ext cx="5436600" cy="6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Attributes: 7→1014 rows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○"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Age: 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 in yea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○"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SystolicBP: 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Upper value of Blood Pressure in mmHg,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○"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DiastolicBP: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Lower value of Blood Pressure in mmHg.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○"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BS: 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Blood glucose levels are in terms of a molar concentration, mmol/L.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○"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HeartRate: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normal resting heart rate in beats per minute.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○"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Level: 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Predicted Risk Intensity Level during pregnancy considering the previous attribute.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Variable: Risk Level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low-risk: </a:t>
            </a: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406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mid-risk: </a:t>
            </a: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336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high-risk: </a:t>
            </a: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272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g20f315aaca1_1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63a278dc2_0_249"/>
          <p:cNvSpPr txBox="1"/>
          <p:nvPr>
            <p:ph type="title"/>
          </p:nvPr>
        </p:nvSpPr>
        <p:spPr>
          <a:xfrm>
            <a:off x="342900" y="457200"/>
            <a:ext cx="6136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INSIGHTS FROM EDA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Google Shape;235;g1b63a278dc2_0_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1145175"/>
            <a:ext cx="6678240" cy="2003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36" name="Google Shape;236;g1b63a278dc2_0_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5747" y="1145175"/>
            <a:ext cx="6659425" cy="2003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37" name="Google Shape;237;g1b63a278dc2_0_249"/>
          <p:cNvPicPr preferRelativeResize="0"/>
          <p:nvPr/>
        </p:nvPicPr>
        <p:blipFill rotWithShape="1">
          <a:blip r:embed="rId6">
            <a:alphaModFix/>
          </a:blip>
          <a:srcRect b="0" l="0" r="0" t="3353"/>
          <a:stretch/>
        </p:blipFill>
        <p:spPr>
          <a:xfrm>
            <a:off x="342900" y="3475359"/>
            <a:ext cx="6678241" cy="19400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38" name="Google Shape;238;g1b63a278dc2_0_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8086" y="3504077"/>
            <a:ext cx="6634736" cy="19532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39" name="Google Shape;239;g1b63a278dc2_0_2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189" y="5805542"/>
            <a:ext cx="6678241" cy="19668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40" name="Google Shape;240;g1b63a278dc2_0_2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8086" y="5812321"/>
            <a:ext cx="6659414" cy="19532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41" name="Google Shape;241;g1b63a278dc2_0_249"/>
          <p:cNvSpPr txBox="1"/>
          <p:nvPr/>
        </p:nvSpPr>
        <p:spPr>
          <a:xfrm>
            <a:off x="668625" y="1244050"/>
            <a:ext cx="57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Age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b63a278dc2_0_249"/>
          <p:cNvSpPr txBox="1"/>
          <p:nvPr/>
        </p:nvSpPr>
        <p:spPr>
          <a:xfrm>
            <a:off x="7913100" y="1232875"/>
            <a:ext cx="93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Heart Rate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b63a278dc2_0_249"/>
          <p:cNvSpPr txBox="1"/>
          <p:nvPr/>
        </p:nvSpPr>
        <p:spPr>
          <a:xfrm>
            <a:off x="668625" y="3494488"/>
            <a:ext cx="112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Systolic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BP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b63a278dc2_0_249"/>
          <p:cNvSpPr txBox="1"/>
          <p:nvPr/>
        </p:nvSpPr>
        <p:spPr>
          <a:xfrm>
            <a:off x="7913100" y="3497600"/>
            <a:ext cx="112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Diasto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lic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BP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b63a278dc2_0_249"/>
          <p:cNvSpPr txBox="1"/>
          <p:nvPr/>
        </p:nvSpPr>
        <p:spPr>
          <a:xfrm>
            <a:off x="668625" y="5838538"/>
            <a:ext cx="112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Blood Sugar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b63a278dc2_0_249"/>
          <p:cNvSpPr txBox="1"/>
          <p:nvPr/>
        </p:nvSpPr>
        <p:spPr>
          <a:xfrm>
            <a:off x="7913100" y="5838525"/>
            <a:ext cx="139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b63a278dc2_0_2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63a278dc2_0_239"/>
          <p:cNvSpPr txBox="1"/>
          <p:nvPr>
            <p:ph type="title"/>
          </p:nvPr>
        </p:nvSpPr>
        <p:spPr>
          <a:xfrm>
            <a:off x="342900" y="457200"/>
            <a:ext cx="80478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FEATURE ENGINEERING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g1b63a278dc2_0_239"/>
          <p:cNvSpPr txBox="1"/>
          <p:nvPr/>
        </p:nvSpPr>
        <p:spPr>
          <a:xfrm>
            <a:off x="348275" y="1553050"/>
            <a:ext cx="4082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Removal</a:t>
            </a:r>
            <a:endParaRPr b="1"/>
          </a:p>
        </p:txBody>
      </p:sp>
      <p:sp>
        <p:nvSpPr>
          <p:cNvPr id="255" name="Google Shape;255;g1b63a278dc2_0_239"/>
          <p:cNvSpPr txBox="1"/>
          <p:nvPr/>
        </p:nvSpPr>
        <p:spPr>
          <a:xfrm>
            <a:off x="342900" y="4638475"/>
            <a:ext cx="3954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/>
          </a:p>
        </p:txBody>
      </p:sp>
      <p:pic>
        <p:nvPicPr>
          <p:cNvPr id="256" name="Google Shape;256;g1b63a278dc2_0_239"/>
          <p:cNvPicPr preferRelativeResize="0"/>
          <p:nvPr/>
        </p:nvPicPr>
        <p:blipFill rotWithShape="1">
          <a:blip r:embed="rId4">
            <a:alphaModFix/>
          </a:blip>
          <a:srcRect b="18639" l="0" r="13919" t="0"/>
          <a:stretch/>
        </p:blipFill>
        <p:spPr>
          <a:xfrm>
            <a:off x="11224825" y="4714675"/>
            <a:ext cx="3076200" cy="2248800"/>
          </a:xfrm>
          <a:prstGeom prst="roundRect">
            <a:avLst>
              <a:gd fmla="val 9934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57" name="Google Shape;257;g1b63a278dc2_0_239"/>
          <p:cNvPicPr preferRelativeResize="0"/>
          <p:nvPr/>
        </p:nvPicPr>
        <p:blipFill rotWithShape="1">
          <a:blip r:embed="rId5">
            <a:alphaModFix/>
          </a:blip>
          <a:srcRect b="0" l="0" r="11971" t="16247"/>
          <a:stretch/>
        </p:blipFill>
        <p:spPr>
          <a:xfrm>
            <a:off x="6691438" y="4714675"/>
            <a:ext cx="3672600" cy="2248800"/>
          </a:xfrm>
          <a:prstGeom prst="roundRect">
            <a:avLst>
              <a:gd fmla="val 8374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58" name="Google Shape;258;g1b63a278dc2_0_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875" y="1658125"/>
            <a:ext cx="7577400" cy="2127900"/>
          </a:xfrm>
          <a:prstGeom prst="roundRect">
            <a:avLst>
              <a:gd fmla="val 7478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59" name="Google Shape;259;g1b63a278dc2_0_2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b63a278dc2_0_239"/>
          <p:cNvSpPr txBox="1"/>
          <p:nvPr/>
        </p:nvSpPr>
        <p:spPr>
          <a:xfrm>
            <a:off x="638650" y="2216700"/>
            <a:ext cx="52065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Only the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heart rate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column has two outlier with value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. so we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removed the entire row.</a:t>
            </a:r>
            <a:endParaRPr b="1"/>
          </a:p>
        </p:txBody>
      </p:sp>
      <p:sp>
        <p:nvSpPr>
          <p:cNvPr id="261" name="Google Shape;261;g1b63a278dc2_0_239"/>
          <p:cNvSpPr txBox="1"/>
          <p:nvPr/>
        </p:nvSpPr>
        <p:spPr>
          <a:xfrm>
            <a:off x="638650" y="5235550"/>
            <a:ext cx="5349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Heart rate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has a very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low correlation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of just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0.018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with our target variable, so we </a:t>
            </a:r>
            <a:r>
              <a:rPr b="1"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drop the entire column</a:t>
            </a:r>
            <a:r>
              <a:rPr lang="en-US" sz="250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 before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63a278dc2_0_288"/>
          <p:cNvSpPr txBox="1"/>
          <p:nvPr>
            <p:ph type="title"/>
          </p:nvPr>
        </p:nvSpPr>
        <p:spPr>
          <a:xfrm>
            <a:off x="342900" y="468275"/>
            <a:ext cx="5749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</a:pPr>
            <a:r>
              <a:rPr b="1" lang="en-US" sz="40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MODEL SELECTION</a:t>
            </a:r>
            <a:endParaRPr b="1" sz="40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8" name="Google Shape;268;g1b63a278dc2_0_288"/>
          <p:cNvPicPr preferRelativeResize="0"/>
          <p:nvPr/>
        </p:nvPicPr>
        <p:blipFill rotWithShape="1">
          <a:blip r:embed="rId4">
            <a:alphaModFix/>
          </a:blip>
          <a:srcRect b="0" l="6568" r="0" t="0"/>
          <a:stretch/>
        </p:blipFill>
        <p:spPr>
          <a:xfrm>
            <a:off x="5764724" y="1250700"/>
            <a:ext cx="8522700" cy="6521700"/>
          </a:xfrm>
          <a:prstGeom prst="roundRect">
            <a:avLst>
              <a:gd fmla="val 4405" name="adj"/>
            </a:avLst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9" name="Google Shape;269;g1b63a278dc2_0_288"/>
          <p:cNvPicPr preferRelativeResize="0"/>
          <p:nvPr/>
        </p:nvPicPr>
        <p:blipFill rotWithShape="1">
          <a:blip r:embed="rId5">
            <a:alphaModFix/>
          </a:blip>
          <a:srcRect b="36495" l="0" r="0" t="0"/>
          <a:stretch/>
        </p:blipFill>
        <p:spPr>
          <a:xfrm>
            <a:off x="1464017" y="1292545"/>
            <a:ext cx="2873316" cy="174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b63a278dc2_0_2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767" y="3633173"/>
            <a:ext cx="3003831" cy="160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b63a278dc2_0_288"/>
          <p:cNvSpPr txBox="1"/>
          <p:nvPr/>
        </p:nvSpPr>
        <p:spPr>
          <a:xfrm>
            <a:off x="1762034" y="3036006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K-nearest Neighbor</a:t>
            </a:r>
            <a:endParaRPr b="1" sz="700"/>
          </a:p>
        </p:txBody>
      </p:sp>
      <p:sp>
        <p:nvSpPr>
          <p:cNvPr id="272" name="Google Shape;272;g1b63a278dc2_0_288"/>
          <p:cNvSpPr txBox="1"/>
          <p:nvPr/>
        </p:nvSpPr>
        <p:spPr>
          <a:xfrm>
            <a:off x="1463988" y="5157300"/>
            <a:ext cx="287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b="1" sz="700"/>
          </a:p>
        </p:txBody>
      </p:sp>
      <p:pic>
        <p:nvPicPr>
          <p:cNvPr id="273" name="Google Shape;273;g1b63a278dc2_0_2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01375" y="0"/>
            <a:ext cx="2400300" cy="5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b63a278dc2_0_2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8762" y="5588400"/>
            <a:ext cx="3003825" cy="191457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b63a278dc2_0_288"/>
          <p:cNvSpPr txBox="1"/>
          <p:nvPr/>
        </p:nvSpPr>
        <p:spPr>
          <a:xfrm>
            <a:off x="1463950" y="7423400"/>
            <a:ext cx="287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Bagging Classifier</a:t>
            </a:r>
            <a:endParaRPr b="1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2023-02-18T16:49:39Z</dcterms:created>
  <dc:creator>Olayinka Akerekan</dc:creator>
</cp:coreProperties>
</file>