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c279922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c279922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c279922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c27992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e7035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e7035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a298392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a298392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10f4ae80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10f4ae80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279922b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279922b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c279922b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c279922b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60" name="Google Shape;60;p13"/>
          <p:cNvPicPr preferRelativeResize="0"/>
          <p:nvPr/>
        </p:nvPicPr>
        <p:blipFill>
          <a:blip r:embed="rId3">
            <a:alphaModFix/>
          </a:blip>
          <a:stretch>
            <a:fillRect/>
          </a:stretch>
        </p:blipFill>
        <p:spPr>
          <a:xfrm>
            <a:off x="4468375" y="400025"/>
            <a:ext cx="4675625" cy="142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a:t>
            </a:r>
            <a:br>
              <a:rPr lang="ja" sz="764"/>
            </a:br>
            <a:r>
              <a:rPr lang="ja" sz="764"/>
              <a:t>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br>
              <a:rPr lang="ja" sz="764"/>
            </a:br>
            <a:r>
              <a:rPr lang="ja" sz="764"/>
              <a:t>2. 質問のシミュレーション：トピック専門家に仮想的に質問を投げかけ、回答を受け取ることでさらなる質問を引き出します。</a:t>
            </a:r>
            <a:br>
              <a:rPr lang="ja" sz="764"/>
            </a:b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227875" y="1193450"/>
            <a:ext cx="2632576" cy="3785251"/>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163175"/>
            <a:ext cx="4220349" cy="181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261750" y="76200"/>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Input</a:t>
            </a:r>
            <a:endParaRPr b="1">
              <a:solidFill>
                <a:schemeClr val="accent2"/>
              </a:solidFill>
              <a:latin typeface="Proxima Nova"/>
              <a:ea typeface="Proxima Nova"/>
              <a:cs typeface="Proxima Nova"/>
              <a:sym typeface="Proxima Nova"/>
            </a:endParaRPr>
          </a:p>
        </p:txBody>
      </p:sp>
      <p:sp>
        <p:nvSpPr>
          <p:cNvPr id="73" name="Google Shape;73;p15"/>
          <p:cNvSpPr/>
          <p:nvPr/>
        </p:nvSpPr>
        <p:spPr>
          <a:xfrm>
            <a:off x="164550" y="1085850"/>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74" name="Google Shape;74;p15"/>
          <p:cNvCxnSpPr>
            <a:stCxn id="72" idx="2"/>
            <a:endCxn id="73" idx="0"/>
          </p:cNvCxnSpPr>
          <p:nvPr/>
        </p:nvCxnSpPr>
        <p:spPr>
          <a:xfrm>
            <a:off x="990600" y="457200"/>
            <a:ext cx="0" cy="628800"/>
          </a:xfrm>
          <a:prstGeom prst="straightConnector1">
            <a:avLst/>
          </a:prstGeom>
          <a:noFill/>
          <a:ln cap="flat" cmpd="sng" w="38100">
            <a:solidFill>
              <a:srgbClr val="0000FF"/>
            </a:solidFill>
            <a:prstDash val="solid"/>
            <a:round/>
            <a:headEnd len="med" w="med" type="none"/>
            <a:tailEnd len="med" w="med" type="triangle"/>
          </a:ln>
        </p:spPr>
      </p:cxnSp>
      <p:cxnSp>
        <p:nvCxnSpPr>
          <p:cNvPr id="75" name="Google Shape;75;p15"/>
          <p:cNvCxnSpPr>
            <a:stCxn id="73" idx="2"/>
            <a:endCxn id="76" idx="0"/>
          </p:cNvCxnSpPr>
          <p:nvPr/>
        </p:nvCxnSpPr>
        <p:spPr>
          <a:xfrm>
            <a:off x="990600" y="1512150"/>
            <a:ext cx="0" cy="509400"/>
          </a:xfrm>
          <a:prstGeom prst="straightConnector1">
            <a:avLst/>
          </a:prstGeom>
          <a:noFill/>
          <a:ln cap="flat" cmpd="sng" w="38100">
            <a:solidFill>
              <a:srgbClr val="0000FF"/>
            </a:solidFill>
            <a:prstDash val="solid"/>
            <a:round/>
            <a:headEnd len="med" w="med" type="none"/>
            <a:tailEnd len="med" w="med" type="triangle"/>
          </a:ln>
        </p:spPr>
      </p:cxnSp>
      <p:sp>
        <p:nvSpPr>
          <p:cNvPr id="76" name="Google Shape;76;p15"/>
          <p:cNvSpPr/>
          <p:nvPr/>
        </p:nvSpPr>
        <p:spPr>
          <a:xfrm>
            <a:off x="212250" y="2021500"/>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generate_wiki_questions</a:t>
            </a:r>
            <a:endParaRPr b="1">
              <a:solidFill>
                <a:schemeClr val="lt1"/>
              </a:solidFill>
              <a:latin typeface="Proxima Nova"/>
              <a:ea typeface="Proxima Nova"/>
              <a:cs typeface="Proxima Nova"/>
              <a:sym typeface="Proxima Nova"/>
            </a:endParaRPr>
          </a:p>
        </p:txBody>
      </p:sp>
      <p:sp>
        <p:nvSpPr>
          <p:cNvPr id="77" name="Google Shape;77;p15"/>
          <p:cNvSpPr txBox="1"/>
          <p:nvPr/>
        </p:nvSpPr>
        <p:spPr>
          <a:xfrm>
            <a:off x="1816650" y="1052000"/>
            <a:ext cx="312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Inputから</a:t>
            </a:r>
            <a:r>
              <a:rPr b="1" lang="ja" sz="1300">
                <a:solidFill>
                  <a:schemeClr val="accent3"/>
                </a:solidFill>
                <a:latin typeface="Proxima Nova"/>
                <a:ea typeface="Proxima Nova"/>
                <a:cs typeface="Proxima Nova"/>
                <a:sym typeface="Proxima Nova"/>
              </a:rPr>
              <a:t>検</a:t>
            </a:r>
            <a:r>
              <a:rPr b="1" lang="ja" sz="1300">
                <a:solidFill>
                  <a:schemeClr val="accent3"/>
                </a:solidFill>
                <a:latin typeface="Proxima Nova"/>
                <a:ea typeface="Proxima Nova"/>
                <a:cs typeface="Proxima Nova"/>
                <a:sym typeface="Proxima Nova"/>
              </a:rPr>
              <a:t>索クエリを生成する</a:t>
            </a:r>
            <a:endParaRPr sz="1300"/>
          </a:p>
        </p:txBody>
      </p:sp>
      <p:sp>
        <p:nvSpPr>
          <p:cNvPr id="78" name="Google Shape;78;p15"/>
          <p:cNvSpPr/>
          <p:nvPr/>
        </p:nvSpPr>
        <p:spPr>
          <a:xfrm>
            <a:off x="1267350" y="1499025"/>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79" name="Google Shape;79;p15"/>
          <p:cNvSpPr txBox="1"/>
          <p:nvPr/>
        </p:nvSpPr>
        <p:spPr>
          <a:xfrm>
            <a:off x="1816650" y="1926850"/>
            <a:ext cx="2255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Wikipediaの概要から質問を3つ程度生成する</a:t>
            </a:r>
            <a:endParaRPr sz="1300"/>
          </a:p>
        </p:txBody>
      </p:sp>
      <p:sp>
        <p:nvSpPr>
          <p:cNvPr id="80" name="Google Shape;80;p15"/>
          <p:cNvSpPr/>
          <p:nvPr/>
        </p:nvSpPr>
        <p:spPr>
          <a:xfrm>
            <a:off x="164550" y="2895563"/>
            <a:ext cx="16521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generate_search_queries</a:t>
            </a:r>
            <a:endParaRPr b="1">
              <a:solidFill>
                <a:schemeClr val="lt1"/>
              </a:solidFill>
              <a:latin typeface="Proxima Nova"/>
              <a:ea typeface="Proxima Nova"/>
              <a:cs typeface="Proxima Nova"/>
              <a:sym typeface="Proxima Nova"/>
            </a:endParaRPr>
          </a:p>
        </p:txBody>
      </p:sp>
      <p:cxnSp>
        <p:nvCxnSpPr>
          <p:cNvPr id="81" name="Google Shape;81;p15"/>
          <p:cNvCxnSpPr>
            <a:stCxn id="76" idx="2"/>
            <a:endCxn id="80" idx="0"/>
          </p:cNvCxnSpPr>
          <p:nvPr/>
        </p:nvCxnSpPr>
        <p:spPr>
          <a:xfrm>
            <a:off x="990600" y="2447800"/>
            <a:ext cx="0" cy="447900"/>
          </a:xfrm>
          <a:prstGeom prst="straightConnector1">
            <a:avLst/>
          </a:prstGeom>
          <a:noFill/>
          <a:ln cap="flat" cmpd="sng" w="38100">
            <a:solidFill>
              <a:srgbClr val="0000FF"/>
            </a:solidFill>
            <a:prstDash val="solid"/>
            <a:round/>
            <a:headEnd len="med" w="med" type="none"/>
            <a:tailEnd len="med" w="med" type="triangle"/>
          </a:ln>
        </p:spPr>
      </p:cxnSp>
      <p:sp>
        <p:nvSpPr>
          <p:cNvPr id="82" name="Google Shape;82;p15"/>
          <p:cNvSpPr/>
          <p:nvPr/>
        </p:nvSpPr>
        <p:spPr>
          <a:xfrm>
            <a:off x="1267350" y="3321875"/>
            <a:ext cx="1752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Bing</a:t>
            </a:r>
            <a:r>
              <a:rPr b="1" lang="ja">
                <a:solidFill>
                  <a:schemeClr val="accent3"/>
                </a:solidFill>
                <a:latin typeface="Proxima Nova"/>
                <a:ea typeface="Proxima Nova"/>
                <a:cs typeface="Proxima Nova"/>
                <a:sym typeface="Proxima Nova"/>
              </a:rPr>
              <a:t>検索(wiki</a:t>
            </a:r>
            <a:r>
              <a:rPr b="1" lang="ja">
                <a:solidFill>
                  <a:schemeClr val="accent3"/>
                </a:solidFill>
                <a:latin typeface="Proxima Nova"/>
                <a:ea typeface="Proxima Nova"/>
                <a:cs typeface="Proxima Nova"/>
                <a:sym typeface="Proxima Nova"/>
              </a:rPr>
              <a:t>除外</a:t>
            </a:r>
            <a:r>
              <a:rPr b="1" lang="ja">
                <a:solidFill>
                  <a:schemeClr val="accent3"/>
                </a:solidFill>
                <a:latin typeface="Proxima Nova"/>
                <a:ea typeface="Proxima Nova"/>
                <a:cs typeface="Proxima Nova"/>
                <a:sym typeface="Proxima Nova"/>
              </a:rPr>
              <a:t>)</a:t>
            </a:r>
            <a:endParaRPr b="1">
              <a:solidFill>
                <a:schemeClr val="accent3"/>
              </a:solidFill>
              <a:latin typeface="Proxima Nova"/>
              <a:ea typeface="Proxima Nova"/>
              <a:cs typeface="Proxima Nova"/>
              <a:sym typeface="Proxima Nova"/>
            </a:endParaRPr>
          </a:p>
        </p:txBody>
      </p:sp>
      <p:sp>
        <p:nvSpPr>
          <p:cNvPr id="83" name="Google Shape;83;p15"/>
          <p:cNvSpPr txBox="1"/>
          <p:nvPr/>
        </p:nvSpPr>
        <p:spPr>
          <a:xfrm>
            <a:off x="261750" y="4239875"/>
            <a:ext cx="217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検索結果から</a:t>
            </a:r>
            <a:r>
              <a:rPr b="1" lang="ja" sz="1300">
                <a:solidFill>
                  <a:schemeClr val="accent3"/>
                </a:solidFill>
                <a:latin typeface="Proxima Nova"/>
                <a:ea typeface="Proxima Nova"/>
                <a:cs typeface="Proxima Nova"/>
                <a:sym typeface="Proxima Nova"/>
              </a:rPr>
              <a:t>検索クエリの</a:t>
            </a:r>
            <a:r>
              <a:rPr b="1" lang="ja" sz="1300">
                <a:solidFill>
                  <a:schemeClr val="accent3"/>
                </a:solidFill>
                <a:latin typeface="Proxima Nova"/>
                <a:ea typeface="Proxima Nova"/>
                <a:cs typeface="Proxima Nova"/>
                <a:sym typeface="Proxima Nova"/>
              </a:rPr>
              <a:t>説明箇所を抽出</a:t>
            </a:r>
            <a:endParaRPr sz="1300"/>
          </a:p>
        </p:txBody>
      </p:sp>
      <p:sp>
        <p:nvSpPr>
          <p:cNvPr id="84" name="Google Shape;84;p15"/>
          <p:cNvSpPr txBox="1"/>
          <p:nvPr/>
        </p:nvSpPr>
        <p:spPr>
          <a:xfrm>
            <a:off x="3044725" y="330577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a:t>
            </a:r>
            <a:r>
              <a:rPr b="1" lang="ja" sz="1300">
                <a:solidFill>
                  <a:schemeClr val="accent3"/>
                </a:solidFill>
                <a:latin typeface="Proxima Nova"/>
                <a:ea typeface="Proxima Nova"/>
                <a:cs typeface="Proxima Nova"/>
                <a:sym typeface="Proxima Nova"/>
              </a:rPr>
              <a:t>ごとに1回検索</a:t>
            </a:r>
            <a:endParaRPr sz="1300"/>
          </a:p>
        </p:txBody>
      </p:sp>
      <p:sp>
        <p:nvSpPr>
          <p:cNvPr id="85" name="Google Shape;85;p15"/>
          <p:cNvSpPr txBox="1"/>
          <p:nvPr/>
        </p:nvSpPr>
        <p:spPr>
          <a:xfrm>
            <a:off x="2756250" y="1489425"/>
            <a:ext cx="2317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検索クエリごとに1回検索</a:t>
            </a:r>
            <a:endParaRPr sz="1300"/>
          </a:p>
        </p:txBody>
      </p:sp>
      <p:sp>
        <p:nvSpPr>
          <p:cNvPr id="86" name="Google Shape;86;p15"/>
          <p:cNvSpPr/>
          <p:nvPr/>
        </p:nvSpPr>
        <p:spPr>
          <a:xfrm>
            <a:off x="5685625" y="59032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cxnSp>
        <p:nvCxnSpPr>
          <p:cNvPr id="87" name="Google Shape;87;p15"/>
          <p:cNvCxnSpPr>
            <a:stCxn id="86" idx="2"/>
            <a:endCxn id="88" idx="0"/>
          </p:cNvCxnSpPr>
          <p:nvPr/>
        </p:nvCxnSpPr>
        <p:spPr>
          <a:xfrm>
            <a:off x="6463975" y="1016625"/>
            <a:ext cx="0" cy="357000"/>
          </a:xfrm>
          <a:prstGeom prst="straightConnector1">
            <a:avLst/>
          </a:prstGeom>
          <a:noFill/>
          <a:ln cap="flat" cmpd="sng" w="38100">
            <a:solidFill>
              <a:srgbClr val="0000FF"/>
            </a:solidFill>
            <a:prstDash val="solid"/>
            <a:round/>
            <a:headEnd len="med" w="med" type="none"/>
            <a:tailEnd len="med" w="med" type="triangle"/>
          </a:ln>
        </p:spPr>
      </p:cxnSp>
      <p:sp>
        <p:nvSpPr>
          <p:cNvPr id="88" name="Google Shape;88;p15"/>
          <p:cNvSpPr/>
          <p:nvPr/>
        </p:nvSpPr>
        <p:spPr>
          <a:xfrm>
            <a:off x="5561125" y="137357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89" name="Google Shape;89;p15"/>
          <p:cNvSpPr txBox="1"/>
          <p:nvPr/>
        </p:nvSpPr>
        <p:spPr>
          <a:xfrm>
            <a:off x="7290025" y="480275"/>
            <a:ext cx="1854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Wikipedia風のアウトラインを生成する</a:t>
            </a:r>
            <a:endParaRPr sz="1300"/>
          </a:p>
        </p:txBody>
      </p:sp>
      <p:sp>
        <p:nvSpPr>
          <p:cNvPr id="90" name="Google Shape;90;p15"/>
          <p:cNvSpPr txBox="1"/>
          <p:nvPr/>
        </p:nvSpPr>
        <p:spPr>
          <a:xfrm>
            <a:off x="7366825" y="13242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cxnSp>
        <p:nvCxnSpPr>
          <p:cNvPr id="91" name="Google Shape;91;p15"/>
          <p:cNvCxnSpPr>
            <a:stCxn id="92" idx="3"/>
            <a:endCxn id="86" idx="0"/>
          </p:cNvCxnSpPr>
          <p:nvPr/>
        </p:nvCxnSpPr>
        <p:spPr>
          <a:xfrm flipH="1" rot="10800000">
            <a:off x="2110050" y="590325"/>
            <a:ext cx="4353900" cy="3421800"/>
          </a:xfrm>
          <a:prstGeom prst="bentConnector4">
            <a:avLst>
              <a:gd fmla="val 69167" name="adj1"/>
              <a:gd fmla="val 112755" name="adj2"/>
            </a:avLst>
          </a:prstGeom>
          <a:noFill/>
          <a:ln cap="flat" cmpd="sng" w="38100">
            <a:solidFill>
              <a:srgbClr val="0000FF"/>
            </a:solidFill>
            <a:prstDash val="solid"/>
            <a:round/>
            <a:headEnd len="med" w="med" type="none"/>
            <a:tailEnd len="med" w="med" type="triangle"/>
          </a:ln>
        </p:spPr>
      </p:cxnSp>
      <p:cxnSp>
        <p:nvCxnSpPr>
          <p:cNvPr id="93" name="Google Shape;93;p15"/>
          <p:cNvCxnSpPr>
            <a:endCxn id="86" idx="0"/>
          </p:cNvCxnSpPr>
          <p:nvPr/>
        </p:nvCxnSpPr>
        <p:spPr>
          <a:xfrm flipH="1" rot="10800000">
            <a:off x="2747575" y="590325"/>
            <a:ext cx="3716400" cy="1250100"/>
          </a:xfrm>
          <a:prstGeom prst="bentConnector4">
            <a:avLst>
              <a:gd fmla="val 64075" name="adj1"/>
              <a:gd fmla="val 134913" name="adj2"/>
            </a:avLst>
          </a:prstGeom>
          <a:noFill/>
          <a:ln cap="flat" cmpd="sng" w="38100">
            <a:solidFill>
              <a:srgbClr val="0000FF"/>
            </a:solidFill>
            <a:prstDash val="solid"/>
            <a:round/>
            <a:headEnd len="med" w="med" type="none"/>
            <a:tailEnd len="med" w="med" type="triangle"/>
          </a:ln>
        </p:spPr>
      </p:cxnSp>
      <p:sp>
        <p:nvSpPr>
          <p:cNvPr id="94" name="Google Shape;94;p15"/>
          <p:cNvSpPr/>
          <p:nvPr/>
        </p:nvSpPr>
        <p:spPr>
          <a:xfrm>
            <a:off x="5561125" y="21609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translate_to_japanese</a:t>
            </a:r>
            <a:endParaRPr b="1">
              <a:solidFill>
                <a:schemeClr val="lt1"/>
              </a:solidFill>
              <a:latin typeface="Proxima Nova"/>
              <a:ea typeface="Proxima Nova"/>
              <a:cs typeface="Proxima Nova"/>
              <a:sym typeface="Proxima Nova"/>
            </a:endParaRPr>
          </a:p>
        </p:txBody>
      </p:sp>
      <p:sp>
        <p:nvSpPr>
          <p:cNvPr id="95" name="Google Shape;95;p15"/>
          <p:cNvSpPr txBox="1"/>
          <p:nvPr/>
        </p:nvSpPr>
        <p:spPr>
          <a:xfrm>
            <a:off x="7366825" y="2181625"/>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文章を日本語に翻訳</a:t>
            </a:r>
            <a:endParaRPr sz="1300"/>
          </a:p>
        </p:txBody>
      </p:sp>
      <p:cxnSp>
        <p:nvCxnSpPr>
          <p:cNvPr id="96" name="Google Shape;96;p15"/>
          <p:cNvCxnSpPr>
            <a:stCxn id="88" idx="2"/>
            <a:endCxn id="94" idx="0"/>
          </p:cNvCxnSpPr>
          <p:nvPr/>
        </p:nvCxnSpPr>
        <p:spPr>
          <a:xfrm>
            <a:off x="6463975" y="1799875"/>
            <a:ext cx="0" cy="361200"/>
          </a:xfrm>
          <a:prstGeom prst="straightConnector1">
            <a:avLst/>
          </a:prstGeom>
          <a:noFill/>
          <a:ln cap="flat" cmpd="sng" w="38100">
            <a:solidFill>
              <a:srgbClr val="0000FF"/>
            </a:solidFill>
            <a:prstDash val="solid"/>
            <a:round/>
            <a:headEnd len="med" w="med" type="none"/>
            <a:tailEnd len="med" w="med" type="triangle"/>
          </a:ln>
        </p:spPr>
      </p:cxnSp>
      <p:sp>
        <p:nvSpPr>
          <p:cNvPr id="97" name="Google Shape;97;p15"/>
          <p:cNvSpPr/>
          <p:nvPr/>
        </p:nvSpPr>
        <p:spPr>
          <a:xfrm>
            <a:off x="5736900" y="3669313"/>
            <a:ext cx="1457700" cy="381000"/>
          </a:xfrm>
          <a:prstGeom prst="roundRect">
            <a:avLst>
              <a:gd fmla="val 16667" name="adj"/>
            </a:avLst>
          </a:prstGeom>
          <a:solidFill>
            <a:srgbClr val="EFEFE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accent2"/>
                </a:solidFill>
                <a:latin typeface="Proxima Nova"/>
                <a:ea typeface="Proxima Nova"/>
                <a:cs typeface="Proxima Nova"/>
                <a:sym typeface="Proxima Nova"/>
              </a:rPr>
              <a:t>Output</a:t>
            </a:r>
            <a:endParaRPr b="1">
              <a:solidFill>
                <a:schemeClr val="accent2"/>
              </a:solidFill>
              <a:latin typeface="Proxima Nova"/>
              <a:ea typeface="Proxima Nova"/>
              <a:cs typeface="Proxima Nova"/>
              <a:sym typeface="Proxima Nova"/>
            </a:endParaRPr>
          </a:p>
        </p:txBody>
      </p:sp>
      <p:sp>
        <p:nvSpPr>
          <p:cNvPr id="98" name="Google Shape;98;p15"/>
          <p:cNvSpPr/>
          <p:nvPr/>
        </p:nvSpPr>
        <p:spPr>
          <a:xfrm>
            <a:off x="5561125" y="2915125"/>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remove_duplicates_keep_order</a:t>
            </a:r>
            <a:endParaRPr b="1">
              <a:solidFill>
                <a:schemeClr val="lt1"/>
              </a:solidFill>
              <a:latin typeface="Proxima Nova"/>
              <a:ea typeface="Proxima Nova"/>
              <a:cs typeface="Proxima Nova"/>
              <a:sym typeface="Proxima Nova"/>
            </a:endParaRPr>
          </a:p>
        </p:txBody>
      </p:sp>
      <p:sp>
        <p:nvSpPr>
          <p:cNvPr id="99" name="Google Shape;99;p15"/>
          <p:cNvSpPr txBox="1"/>
          <p:nvPr/>
        </p:nvSpPr>
        <p:spPr>
          <a:xfrm>
            <a:off x="7366825" y="2838925"/>
            <a:ext cx="175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使用した検索リンクの追加</a:t>
            </a:r>
            <a:endParaRPr sz="1300"/>
          </a:p>
        </p:txBody>
      </p:sp>
      <p:cxnSp>
        <p:nvCxnSpPr>
          <p:cNvPr id="100" name="Google Shape;100;p15"/>
          <p:cNvCxnSpPr>
            <a:stCxn id="94" idx="2"/>
            <a:endCxn id="98" idx="0"/>
          </p:cNvCxnSpPr>
          <p:nvPr/>
        </p:nvCxnSpPr>
        <p:spPr>
          <a:xfrm>
            <a:off x="6463975" y="2587225"/>
            <a:ext cx="0" cy="327900"/>
          </a:xfrm>
          <a:prstGeom prst="straightConnector1">
            <a:avLst/>
          </a:prstGeom>
          <a:noFill/>
          <a:ln cap="flat" cmpd="sng" w="38100">
            <a:solidFill>
              <a:srgbClr val="0000FF"/>
            </a:solidFill>
            <a:prstDash val="solid"/>
            <a:round/>
            <a:headEnd len="med" w="med" type="none"/>
            <a:tailEnd len="med" w="med" type="triangle"/>
          </a:ln>
        </p:spPr>
      </p:cxnSp>
      <p:cxnSp>
        <p:nvCxnSpPr>
          <p:cNvPr id="101" name="Google Shape;101;p15"/>
          <p:cNvCxnSpPr>
            <a:stCxn id="97" idx="2"/>
            <a:endCxn id="102" idx="0"/>
          </p:cNvCxnSpPr>
          <p:nvPr/>
        </p:nvCxnSpPr>
        <p:spPr>
          <a:xfrm rot="5400000">
            <a:off x="4886100" y="2918863"/>
            <a:ext cx="448200" cy="2711100"/>
          </a:xfrm>
          <a:prstGeom prst="bentConnector3">
            <a:avLst>
              <a:gd fmla="val 19944" name="adj1"/>
            </a:avLst>
          </a:prstGeom>
          <a:noFill/>
          <a:ln cap="flat" cmpd="sng" w="38100">
            <a:solidFill>
              <a:srgbClr val="0000FF"/>
            </a:solidFill>
            <a:prstDash val="solid"/>
            <a:round/>
            <a:headEnd len="med" w="med" type="none"/>
            <a:tailEnd len="med" w="med" type="triangle"/>
          </a:ln>
        </p:spPr>
      </p:cxnSp>
      <p:sp>
        <p:nvSpPr>
          <p:cNvPr id="103" name="Google Shape;103;p15"/>
          <p:cNvSpPr/>
          <p:nvPr/>
        </p:nvSpPr>
        <p:spPr>
          <a:xfrm>
            <a:off x="1267350" y="457200"/>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104" name="Google Shape;104;p15"/>
          <p:cNvSpPr txBox="1"/>
          <p:nvPr/>
        </p:nvSpPr>
        <p:spPr>
          <a:xfrm>
            <a:off x="2756250" y="455250"/>
            <a:ext cx="175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埋め込みベクトル化</a:t>
            </a:r>
            <a:endParaRPr sz="1300"/>
          </a:p>
        </p:txBody>
      </p:sp>
      <p:sp>
        <p:nvSpPr>
          <p:cNvPr id="105" name="Google Shape;105;p15"/>
          <p:cNvSpPr/>
          <p:nvPr/>
        </p:nvSpPr>
        <p:spPr>
          <a:xfrm>
            <a:off x="6522375" y="4052275"/>
            <a:ext cx="15567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get_embedding</a:t>
            </a:r>
            <a:endParaRPr b="1">
              <a:solidFill>
                <a:schemeClr val="accent3"/>
              </a:solidFill>
              <a:latin typeface="Proxima Nova"/>
              <a:ea typeface="Proxima Nova"/>
              <a:cs typeface="Proxima Nova"/>
              <a:sym typeface="Proxima Nova"/>
            </a:endParaRPr>
          </a:p>
        </p:txBody>
      </p:sp>
      <p:sp>
        <p:nvSpPr>
          <p:cNvPr id="106" name="Google Shape;106;p15"/>
          <p:cNvSpPr txBox="1"/>
          <p:nvPr/>
        </p:nvSpPr>
        <p:spPr>
          <a:xfrm>
            <a:off x="8079075" y="3989775"/>
            <a:ext cx="106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埋め込み</a:t>
            </a:r>
            <a:endParaRPr b="1"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ベクトル化</a:t>
            </a:r>
            <a:endParaRPr sz="1300"/>
          </a:p>
        </p:txBody>
      </p:sp>
      <p:cxnSp>
        <p:nvCxnSpPr>
          <p:cNvPr id="107" name="Google Shape;107;p15"/>
          <p:cNvCxnSpPr>
            <a:stCxn id="98" idx="2"/>
            <a:endCxn id="97" idx="0"/>
          </p:cNvCxnSpPr>
          <p:nvPr/>
        </p:nvCxnSpPr>
        <p:spPr>
          <a:xfrm>
            <a:off x="6463975" y="3341425"/>
            <a:ext cx="1800" cy="327900"/>
          </a:xfrm>
          <a:prstGeom prst="straightConnector1">
            <a:avLst/>
          </a:prstGeom>
          <a:noFill/>
          <a:ln cap="flat" cmpd="sng" w="38100">
            <a:solidFill>
              <a:srgbClr val="0000FF"/>
            </a:solidFill>
            <a:prstDash val="solid"/>
            <a:round/>
            <a:headEnd len="med" w="med" type="none"/>
            <a:tailEnd len="med" w="med" type="triangle"/>
          </a:ln>
        </p:spPr>
      </p:cxnSp>
      <p:sp>
        <p:nvSpPr>
          <p:cNvPr id="102" name="Google Shape;102;p15"/>
          <p:cNvSpPr/>
          <p:nvPr/>
        </p:nvSpPr>
        <p:spPr>
          <a:xfrm>
            <a:off x="2976425" y="4498575"/>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evaluation</a:t>
            </a:r>
            <a:endParaRPr b="1">
              <a:solidFill>
                <a:schemeClr val="lt1"/>
              </a:solidFill>
              <a:latin typeface="Proxima Nova"/>
              <a:ea typeface="Proxima Nova"/>
              <a:cs typeface="Proxima Nova"/>
              <a:sym typeface="Proxima Nova"/>
            </a:endParaRPr>
          </a:p>
        </p:txBody>
      </p:sp>
      <p:cxnSp>
        <p:nvCxnSpPr>
          <p:cNvPr id="108" name="Google Shape;108;p15"/>
          <p:cNvCxnSpPr>
            <a:stCxn id="104" idx="3"/>
            <a:endCxn id="102" idx="0"/>
          </p:cNvCxnSpPr>
          <p:nvPr/>
        </p:nvCxnSpPr>
        <p:spPr>
          <a:xfrm flipH="1">
            <a:off x="3754650" y="647700"/>
            <a:ext cx="754500" cy="3850800"/>
          </a:xfrm>
          <a:prstGeom prst="bentConnector4">
            <a:avLst>
              <a:gd fmla="val -113207" name="adj1"/>
              <a:gd fmla="val 90682" name="adj2"/>
            </a:avLst>
          </a:prstGeom>
          <a:noFill/>
          <a:ln cap="flat" cmpd="sng" w="38100">
            <a:solidFill>
              <a:srgbClr val="0000FF"/>
            </a:solidFill>
            <a:prstDash val="solid"/>
            <a:round/>
            <a:headEnd len="med" w="med" type="none"/>
            <a:tailEnd len="med" w="med" type="triangle"/>
          </a:ln>
        </p:spPr>
      </p:cxnSp>
      <p:sp>
        <p:nvSpPr>
          <p:cNvPr id="109" name="Google Shape;109;p15"/>
          <p:cNvSpPr/>
          <p:nvPr/>
        </p:nvSpPr>
        <p:spPr>
          <a:xfrm>
            <a:off x="4533125" y="4638425"/>
            <a:ext cx="16521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cosine_similarity</a:t>
            </a:r>
            <a:endParaRPr b="1">
              <a:solidFill>
                <a:schemeClr val="accent3"/>
              </a:solidFill>
              <a:latin typeface="Proxima Nova"/>
              <a:ea typeface="Proxima Nova"/>
              <a:cs typeface="Proxima Nova"/>
              <a:sym typeface="Proxima Nova"/>
            </a:endParaRPr>
          </a:p>
        </p:txBody>
      </p:sp>
      <p:sp>
        <p:nvSpPr>
          <p:cNvPr id="110" name="Google Shape;110;p15"/>
          <p:cNvSpPr/>
          <p:nvPr/>
        </p:nvSpPr>
        <p:spPr>
          <a:xfrm>
            <a:off x="6259550" y="4638425"/>
            <a:ext cx="13752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soft_precision</a:t>
            </a:r>
            <a:endParaRPr b="1">
              <a:solidFill>
                <a:schemeClr val="accent3"/>
              </a:solidFill>
              <a:latin typeface="Proxima Nova"/>
              <a:ea typeface="Proxima Nova"/>
              <a:cs typeface="Proxima Nova"/>
              <a:sym typeface="Proxima Nova"/>
            </a:endParaRPr>
          </a:p>
        </p:txBody>
      </p:sp>
      <p:sp>
        <p:nvSpPr>
          <p:cNvPr id="111" name="Google Shape;111;p15"/>
          <p:cNvSpPr/>
          <p:nvPr/>
        </p:nvSpPr>
        <p:spPr>
          <a:xfrm>
            <a:off x="7700025" y="4638425"/>
            <a:ext cx="10650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soft_recall</a:t>
            </a:r>
            <a:endParaRPr b="1">
              <a:solidFill>
                <a:schemeClr val="accent3"/>
              </a:solidFill>
              <a:latin typeface="Proxima Nova"/>
              <a:ea typeface="Proxima Nova"/>
              <a:cs typeface="Proxima Nova"/>
              <a:sym typeface="Proxima Nova"/>
            </a:endParaRPr>
          </a:p>
        </p:txBody>
      </p:sp>
      <p:sp>
        <p:nvSpPr>
          <p:cNvPr id="92" name="Google Shape;92;p15"/>
          <p:cNvSpPr/>
          <p:nvPr/>
        </p:nvSpPr>
        <p:spPr>
          <a:xfrm>
            <a:off x="164550" y="3798975"/>
            <a:ext cx="19455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generate_search_content_summary</a:t>
            </a:r>
            <a:endParaRPr b="1">
              <a:solidFill>
                <a:schemeClr val="lt1"/>
              </a:solidFill>
              <a:latin typeface="Proxima Nova"/>
              <a:ea typeface="Proxima Nova"/>
              <a:cs typeface="Proxima Nova"/>
              <a:sym typeface="Proxima Nova"/>
            </a:endParaRPr>
          </a:p>
        </p:txBody>
      </p:sp>
      <p:cxnSp>
        <p:nvCxnSpPr>
          <p:cNvPr id="112" name="Google Shape;112;p15"/>
          <p:cNvCxnSpPr/>
          <p:nvPr/>
        </p:nvCxnSpPr>
        <p:spPr>
          <a:xfrm>
            <a:off x="990600" y="3336475"/>
            <a:ext cx="0" cy="447900"/>
          </a:xfrm>
          <a:prstGeom prst="straightConnector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nvSpPr>
        <p:spPr>
          <a:xfrm>
            <a:off x="1884750" y="391950"/>
            <a:ext cx="187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Wikipedia風のアウトラインを生成する</a:t>
            </a:r>
            <a:endParaRPr/>
          </a:p>
        </p:txBody>
      </p:sp>
      <p:sp>
        <p:nvSpPr>
          <p:cNvPr id="118" name="Google Shape;118;p16"/>
          <p:cNvSpPr txBox="1"/>
          <p:nvPr/>
        </p:nvSpPr>
        <p:spPr>
          <a:xfrm>
            <a:off x="3993075" y="3725025"/>
            <a:ext cx="515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u="sng">
                <a:solidFill>
                  <a:schemeClr val="accent3"/>
                </a:solidFill>
                <a:latin typeface="Proxima Nova"/>
                <a:ea typeface="Proxima Nova"/>
                <a:cs typeface="Proxima Nova"/>
                <a:sym typeface="Proxima Nova"/>
              </a:rPr>
              <a:t>改善点</a:t>
            </a:r>
            <a:endParaRPr b="1" sz="1200" u="sng">
              <a:solidFill>
                <a:schemeClr val="accent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u="sng">
                <a:solidFill>
                  <a:srgbClr val="073763"/>
                </a:solidFill>
                <a:latin typeface="Proxima Nova"/>
                <a:ea typeface="Proxima Nova"/>
                <a:cs typeface="Proxima Nova"/>
                <a:sym typeface="Proxima Nova"/>
              </a:rPr>
              <a:t>正しいけど情報量がない(受験勉強かな？レベル。</a:t>
            </a:r>
            <a:br>
              <a:rPr b="1" lang="ja" sz="1200" u="sng">
                <a:solidFill>
                  <a:srgbClr val="073763"/>
                </a:solidFill>
                <a:latin typeface="Proxima Nova"/>
                <a:ea typeface="Proxima Nova"/>
                <a:cs typeface="Proxima Nova"/>
                <a:sym typeface="Proxima Nova"/>
              </a:rPr>
            </a:br>
            <a:r>
              <a:rPr b="1" lang="ja" sz="1200" u="sng">
                <a:solidFill>
                  <a:srgbClr val="073763"/>
                </a:solidFill>
                <a:latin typeface="Proxima Nova"/>
                <a:ea typeface="Proxima Nova"/>
                <a:cs typeface="Proxima Nova"/>
                <a:sym typeface="Proxima Nova"/>
              </a:rPr>
              <a:t>次に繋がらず調査報告書として使えない、仕事しただけって感じ)</a:t>
            </a:r>
            <a:endParaRPr b="1" sz="1200" u="sng">
              <a:solidFill>
                <a:srgbClr val="073763"/>
              </a:solidFill>
              <a:latin typeface="Proxima Nova"/>
              <a:ea typeface="Proxima Nova"/>
              <a:cs typeface="Proxima Nova"/>
              <a:sym typeface="Proxima Nova"/>
            </a:endParaRPr>
          </a:p>
          <a:p>
            <a:pPr indent="-304800" lvl="0" marL="457200" rtl="0" algn="l">
              <a:spcBef>
                <a:spcPts val="0"/>
              </a:spcBef>
              <a:spcAft>
                <a:spcPts val="0"/>
              </a:spcAft>
              <a:buClr>
                <a:schemeClr val="accent3"/>
              </a:buClr>
              <a:buSzPts val="1200"/>
              <a:buFont typeface="Proxima Nova"/>
              <a:buChar char="●"/>
            </a:pPr>
            <a:r>
              <a:rPr b="1" lang="ja" sz="1200" u="sng">
                <a:solidFill>
                  <a:schemeClr val="accent3"/>
                </a:solidFill>
                <a:latin typeface="Proxima Nova"/>
                <a:ea typeface="Proxima Nova"/>
                <a:cs typeface="Proxima Nova"/>
                <a:sym typeface="Proxima Nova"/>
              </a:rPr>
              <a:t>細かい単語が間違ってないけど一般的ではない</a:t>
            </a:r>
            <a:br>
              <a:rPr b="1" lang="ja" sz="1200" u="sng">
                <a:solidFill>
                  <a:schemeClr val="accent3"/>
                </a:solidFill>
                <a:latin typeface="Proxima Nova"/>
                <a:ea typeface="Proxima Nova"/>
                <a:cs typeface="Proxima Nova"/>
                <a:sym typeface="Proxima Nova"/>
              </a:rPr>
            </a:br>
            <a:r>
              <a:rPr b="1" lang="ja" sz="1200" u="sng">
                <a:solidFill>
                  <a:schemeClr val="accent3"/>
                </a:solidFill>
                <a:latin typeface="Proxima Nova"/>
                <a:ea typeface="Proxima Nova"/>
                <a:cs typeface="Proxima Nova"/>
                <a:sym typeface="Proxima Nova"/>
              </a:rPr>
              <a:t>(カッサンデルってだれ？カッサンドロスかな？)</a:t>
            </a:r>
            <a:endParaRPr b="1" sz="1200" u="sng">
              <a:solidFill>
                <a:srgbClr val="073763"/>
              </a:solidFill>
              <a:latin typeface="Proxima Nova"/>
              <a:ea typeface="Proxima Nova"/>
              <a:cs typeface="Proxima Nova"/>
              <a:sym typeface="Proxima Nova"/>
            </a:endParaRPr>
          </a:p>
          <a:p>
            <a:pPr indent="-304800" lvl="0" marL="457200" rtl="0" algn="l">
              <a:spcBef>
                <a:spcPts val="0"/>
              </a:spcBef>
              <a:spcAft>
                <a:spcPts val="0"/>
              </a:spcAft>
              <a:buClr>
                <a:srgbClr val="073763"/>
              </a:buClr>
              <a:buSzPts val="1200"/>
              <a:buFont typeface="Proxima Nova"/>
              <a:buChar char="●"/>
            </a:pPr>
            <a:r>
              <a:rPr b="1" lang="ja" sz="1200" u="sng">
                <a:solidFill>
                  <a:srgbClr val="073763"/>
                </a:solidFill>
                <a:latin typeface="Proxima Nova"/>
                <a:ea typeface="Proxima Nova"/>
                <a:cs typeface="Proxima Nova"/>
                <a:sym typeface="Proxima Nova"/>
              </a:rPr>
              <a:t>長文だからか後半の推論力が弱い</a:t>
            </a:r>
            <a:endParaRPr b="1" sz="1200" u="sng">
              <a:solidFill>
                <a:srgbClr val="073763"/>
              </a:solidFill>
              <a:latin typeface="Proxima Nova"/>
              <a:ea typeface="Proxima Nova"/>
              <a:cs typeface="Proxima Nova"/>
              <a:sym typeface="Proxima Nova"/>
            </a:endParaRPr>
          </a:p>
        </p:txBody>
      </p:sp>
      <p:sp>
        <p:nvSpPr>
          <p:cNvPr id="119" name="Google Shape;119;p16"/>
          <p:cNvSpPr txBox="1"/>
          <p:nvPr/>
        </p:nvSpPr>
        <p:spPr>
          <a:xfrm>
            <a:off x="353850" y="1304870"/>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200">
                <a:solidFill>
                  <a:schemeClr val="accent3"/>
                </a:solidFill>
                <a:latin typeface="Proxima Nova"/>
                <a:ea typeface="Proxima Nova"/>
                <a:cs typeface="Proxima Nova"/>
                <a:sym typeface="Proxima Nova"/>
              </a:rPr>
              <a:t>出力内容</a:t>
            </a:r>
            <a:r>
              <a:rPr b="1" lang="ja" sz="1200">
                <a:solidFill>
                  <a:schemeClr val="accent3"/>
                </a:solidFill>
                <a:latin typeface="Proxima Nova"/>
                <a:ea typeface="Proxima Nova"/>
                <a:cs typeface="Proxima Nova"/>
                <a:sym typeface="Proxima Nova"/>
              </a:rPr>
              <a:t>日本語訳</a:t>
            </a:r>
            <a:endParaRPr sz="1200"/>
          </a:p>
        </p:txBody>
      </p:sp>
      <p:sp>
        <p:nvSpPr>
          <p:cNvPr id="120" name="Google Shape;120;p16"/>
          <p:cNvSpPr txBox="1"/>
          <p:nvPr/>
        </p:nvSpPr>
        <p:spPr>
          <a:xfrm>
            <a:off x="222750" y="1508625"/>
            <a:ext cx="3539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#概要</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ディアドチ戦争の定義</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アレクサンドロス大王の帝国とディアドチと呼ばれた彼の将軍たちに関する背景情報</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アレクサンダーの死後に起こった紛争と権力闘争の説明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ディアドチの主な将軍</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戦争に参加した主な将軍の簡単なプロフィール</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アレクサンドロス帝国における彼らの役割と権力への野望</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ディアドキ指導者間の関係と対立</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アレクサンドロスの後継者たちの権力闘争を引き起こした要因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帝国の分割をめぐる争い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個人的野心と政治的動機が紛争の火種となった影響</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ディアドキ戦争で戦われた重要な戦闘の説明</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将軍たちが採用した軍事戦略と戦術の分析</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これらの戦いが紛争の結果に与えた影響</a:t>
            </a:r>
            <a:endParaRPr b="1" sz="900">
              <a:solidFill>
                <a:schemeClr val="accent3"/>
              </a:solidFill>
              <a:latin typeface="Proxima Nova"/>
              <a:ea typeface="Proxima Nova"/>
              <a:cs typeface="Proxima Nova"/>
              <a:sym typeface="Proxima Nova"/>
            </a:endParaRPr>
          </a:p>
        </p:txBody>
      </p:sp>
      <p:sp>
        <p:nvSpPr>
          <p:cNvPr id="121" name="Google Shape;121;p16"/>
          <p:cNvSpPr/>
          <p:nvPr/>
        </p:nvSpPr>
        <p:spPr>
          <a:xfrm>
            <a:off x="282900" y="510647"/>
            <a:ext cx="1556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generate_wiki_outline</a:t>
            </a:r>
            <a:endParaRPr b="1">
              <a:solidFill>
                <a:schemeClr val="lt1"/>
              </a:solidFill>
              <a:latin typeface="Proxima Nova"/>
              <a:ea typeface="Proxima Nova"/>
              <a:cs typeface="Proxima Nova"/>
              <a:sym typeface="Proxima Nova"/>
            </a:endParaRPr>
          </a:p>
        </p:txBody>
      </p:sp>
      <p:sp>
        <p:nvSpPr>
          <p:cNvPr id="122" name="Google Shape;122;p16"/>
          <p:cNvSpPr/>
          <p:nvPr/>
        </p:nvSpPr>
        <p:spPr>
          <a:xfrm>
            <a:off x="1338000" y="923822"/>
            <a:ext cx="1488900" cy="381000"/>
          </a:xfrm>
          <a:prstGeom prst="roundRect">
            <a:avLst>
              <a:gd fmla="val 16667" name="adj"/>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wikipedia検索</a:t>
            </a:r>
            <a:endParaRPr b="1">
              <a:solidFill>
                <a:schemeClr val="accent3"/>
              </a:solidFill>
              <a:latin typeface="Proxima Nova"/>
              <a:ea typeface="Proxima Nova"/>
              <a:cs typeface="Proxima Nova"/>
              <a:sym typeface="Proxima Nova"/>
            </a:endParaRPr>
          </a:p>
        </p:txBody>
      </p:sp>
      <p:sp>
        <p:nvSpPr>
          <p:cNvPr id="123" name="Google Shape;123;p16"/>
          <p:cNvSpPr txBox="1"/>
          <p:nvPr/>
        </p:nvSpPr>
        <p:spPr>
          <a:xfrm>
            <a:off x="4352175" y="664575"/>
            <a:ext cx="4689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a:t>
            </a:r>
            <a:r>
              <a:rPr b="1" lang="ja" sz="900">
                <a:solidFill>
                  <a:srgbClr val="0000FF"/>
                </a:solidFill>
                <a:latin typeface="Proxima Nova"/>
                <a:ea typeface="Proxima Nova"/>
                <a:cs typeface="Proxima Nova"/>
                <a:sym typeface="Proxima Nova"/>
              </a:rPr>
              <a:t>ディアドチ</a:t>
            </a:r>
            <a:r>
              <a:rPr b="1" lang="ja" sz="900">
                <a:solidFill>
                  <a:schemeClr val="accent3"/>
                </a:solidFill>
                <a:latin typeface="Proxima Nova"/>
                <a:ea typeface="Proxima Nova"/>
                <a:cs typeface="Proxima Nova"/>
                <a:sym typeface="Proxima Nova"/>
              </a:rPr>
              <a:t>の戦い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a:t>
            </a:r>
            <a:r>
              <a:rPr b="1" lang="ja" sz="900">
                <a:solidFill>
                  <a:srgbClr val="0000FF"/>
                </a:solidFill>
                <a:latin typeface="Proxima Nova"/>
                <a:ea typeface="Proxima Nova"/>
                <a:cs typeface="Proxima Nova"/>
                <a:sym typeface="Proxima Nova"/>
              </a:rPr>
              <a:t>ディアドチ</a:t>
            </a:r>
            <a:r>
              <a:rPr b="1" lang="ja" sz="900">
                <a:solidFill>
                  <a:schemeClr val="accent3"/>
                </a:solidFill>
                <a:latin typeface="Proxima Nova"/>
                <a:ea typeface="Proxima Nova"/>
                <a:cs typeface="Proxima Nova"/>
                <a:sym typeface="Proxima Nova"/>
              </a:rPr>
              <a:t>の主な将軍たち</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ディアドキ戦争で重要な役割を果たした将軍は数人いる。</a:t>
            </a:r>
            <a:r>
              <a:rPr b="1" lang="ja" sz="900">
                <a:solidFill>
                  <a:srgbClr val="0000FF"/>
                </a:solidFill>
                <a:latin typeface="Proxima Nova"/>
                <a:ea typeface="Proxima Nova"/>
                <a:cs typeface="Proxima Nova"/>
                <a:sym typeface="Proxima Nova"/>
              </a:rPr>
              <a:t>マケドニアで摂政を務めたアンティパテル</a:t>
            </a:r>
            <a:r>
              <a:rPr b="1" lang="ja" sz="900">
                <a:solidFill>
                  <a:schemeClr val="accent3"/>
                </a:solidFill>
                <a:latin typeface="Proxima Nova"/>
                <a:ea typeface="Proxima Nova"/>
                <a:cs typeface="Proxima Nova"/>
                <a:sym typeface="Proxima Nova"/>
              </a:rPr>
              <a:t>、エジプトにプトレマイオス王国を建国したプトレマイオス、ペルシアにセレウコス帝国を建国したセレウコス、トラキアと小アジアを支配したリュシマコスなどである。各将軍は帝国の各地に権力と支配の野心を抱いていたため、</a:t>
            </a:r>
            <a:r>
              <a:rPr b="1" lang="ja" sz="900">
                <a:solidFill>
                  <a:srgbClr val="0000FF"/>
                </a:solidFill>
                <a:latin typeface="Proxima Nova"/>
                <a:ea typeface="Proxima Nova"/>
                <a:cs typeface="Proxima Nova"/>
                <a:sym typeface="Proxima Nova"/>
              </a:rPr>
              <a:t>ディアドキ家</a:t>
            </a:r>
            <a:r>
              <a:rPr b="1" lang="ja" sz="900">
                <a:solidFill>
                  <a:schemeClr val="accent3"/>
                </a:solidFill>
                <a:latin typeface="Proxima Nova"/>
                <a:ea typeface="Proxima Nova"/>
                <a:cs typeface="Proxima Nova"/>
                <a:sym typeface="Proxima Nova"/>
              </a:rPr>
              <a:t>の指導者たちの間には複雑な関係と対立が生まれた。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戦争の原因</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の主な原因は、アレクサンドロス帝国の後継者間の分割をめぐる争いであった。個人の野心と政治的動機が権力闘争をさらに悪化させ、各将軍は影響力を拡大し、支配する領土の優位を主張しようとした。明確な後継者の不在とアレクサンドロス帝国の広大さが権力の空白を生み、その結果、</a:t>
            </a:r>
            <a:r>
              <a:rPr b="1" lang="ja" sz="900">
                <a:solidFill>
                  <a:srgbClr val="0000FF"/>
                </a:solidFill>
                <a:latin typeface="Proxima Nova"/>
                <a:ea typeface="Proxima Nova"/>
                <a:cs typeface="Proxima Nova"/>
                <a:sym typeface="Proxima Nova"/>
              </a:rPr>
              <a:t>ディアドキ族</a:t>
            </a:r>
            <a:r>
              <a:rPr b="1" lang="ja" sz="900">
                <a:solidFill>
                  <a:schemeClr val="accent3"/>
                </a:solidFill>
                <a:latin typeface="Proxima Nova"/>
                <a:ea typeface="Proxima Nova"/>
                <a:cs typeface="Proxima Nova"/>
                <a:sym typeface="Proxima Nova"/>
              </a:rPr>
              <a:t>の間で激しい対立が起こった。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注目すべき戦い</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ディアドキ戦争にはいくつかの重要な戦いがあり、将軍たちの軍事戦略や戦術が紹介された。紀元前301年のイプソスの戦いは、プトレマイオス、セレウコス、リシマコス、</a:t>
            </a:r>
            <a:r>
              <a:rPr b="1" lang="ja" sz="900">
                <a:solidFill>
                  <a:srgbClr val="0000FF"/>
                </a:solidFill>
                <a:latin typeface="Proxima Nova"/>
                <a:ea typeface="Proxima Nova"/>
                <a:cs typeface="Proxima Nova"/>
                <a:sym typeface="Proxima Nova"/>
              </a:rPr>
              <a:t>カッサンデル</a:t>
            </a:r>
            <a:r>
              <a:rPr b="1" lang="ja" sz="900">
                <a:solidFill>
                  <a:schemeClr val="accent3"/>
                </a:solidFill>
                <a:latin typeface="Proxima Nova"/>
                <a:ea typeface="Proxima Nova"/>
                <a:cs typeface="Proxima Nova"/>
                <a:sym typeface="Proxima Nova"/>
              </a:rPr>
              <a:t>の軍がアンティゴヌスを破り、アレクサンドロス帝国の分裂につながった決定的な対決として際立っている。これらの戦いは、紛争の結果を決定づけ、ヘレニズム世界の地政学的景観を形成する上で重要な役割を果たした。</a:t>
            </a:r>
            <a:endParaRPr b="1" sz="900">
              <a:solidFill>
                <a:schemeClr val="accent3"/>
              </a:solidFill>
              <a:latin typeface="Proxima Nova"/>
              <a:ea typeface="Proxima Nova"/>
              <a:cs typeface="Proxima Nova"/>
              <a:sym typeface="Proxima Nova"/>
            </a:endParaRPr>
          </a:p>
        </p:txBody>
      </p:sp>
      <p:sp>
        <p:nvSpPr>
          <p:cNvPr id="124" name="Google Shape;124;p16"/>
          <p:cNvSpPr/>
          <p:nvPr/>
        </p:nvSpPr>
        <p:spPr>
          <a:xfrm>
            <a:off x="4352175" y="52767"/>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25" name="Google Shape;125;p16"/>
          <p:cNvSpPr txBox="1"/>
          <p:nvPr/>
        </p:nvSpPr>
        <p:spPr>
          <a:xfrm>
            <a:off x="6157875" y="42975"/>
            <a:ext cx="298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sp>
        <p:nvSpPr>
          <p:cNvPr id="126" name="Google Shape;126;p16"/>
          <p:cNvSpPr txBox="1"/>
          <p:nvPr/>
        </p:nvSpPr>
        <p:spPr>
          <a:xfrm>
            <a:off x="5040150" y="472474"/>
            <a:ext cx="345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200">
                <a:solidFill>
                  <a:schemeClr val="accent3"/>
                </a:solidFill>
                <a:latin typeface="Proxima Nova"/>
                <a:ea typeface="Proxima Nova"/>
                <a:cs typeface="Proxima Nova"/>
                <a:sym typeface="Proxima Nova"/>
              </a:rPr>
              <a:t>気になった</a:t>
            </a:r>
            <a:r>
              <a:rPr b="1" lang="ja" sz="1200">
                <a:solidFill>
                  <a:schemeClr val="accent3"/>
                </a:solidFill>
                <a:latin typeface="Proxima Nova"/>
                <a:ea typeface="Proxima Nova"/>
                <a:cs typeface="Proxima Nova"/>
                <a:sym typeface="Proxima Nova"/>
              </a:rPr>
              <a:t>出力内容日本語訳</a:t>
            </a:r>
            <a:endParaRPr sz="1200"/>
          </a:p>
        </p:txBody>
      </p:sp>
      <p:cxnSp>
        <p:nvCxnSpPr>
          <p:cNvPr id="127" name="Google Shape;127;p16"/>
          <p:cNvCxnSpPr>
            <a:endCxn id="124" idx="1"/>
          </p:cNvCxnSpPr>
          <p:nvPr/>
        </p:nvCxnSpPr>
        <p:spPr>
          <a:xfrm flipH="1" rot="10800000">
            <a:off x="3645375" y="265917"/>
            <a:ext cx="706800" cy="534900"/>
          </a:xfrm>
          <a:prstGeom prst="straightConnector1">
            <a:avLst/>
          </a:prstGeom>
          <a:noFill/>
          <a:ln cap="flat" cmpd="sng" w="38100">
            <a:solidFill>
              <a:srgbClr val="0000FF"/>
            </a:solidFill>
            <a:prstDash val="solid"/>
            <a:round/>
            <a:headEnd len="med" w="med" type="none"/>
            <a:tailEnd len="med" w="med" type="triangle"/>
          </a:ln>
        </p:spPr>
      </p:cxnSp>
      <p:sp>
        <p:nvSpPr>
          <p:cNvPr id="128" name="Google Shape;128;p16"/>
          <p:cNvSpPr txBox="1"/>
          <p:nvPr/>
        </p:nvSpPr>
        <p:spPr>
          <a:xfrm>
            <a:off x="0" y="2960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なんか(内容が表面的で情報が)足りない</a:t>
            </a:r>
            <a:endParaRPr b="1">
              <a:solidFill>
                <a:srgbClr val="07376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nvSpPr>
        <p:spPr>
          <a:xfrm>
            <a:off x="-2950" y="2046125"/>
            <a:ext cx="22713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Wars of the 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Introduction</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Definition of the Wars of the Diadochi</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Overview of the conflicts</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Background</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Brief history of Alexand…</a:t>
            </a:r>
            <a:endParaRPr b="1" sz="900">
              <a:solidFill>
                <a:schemeClr val="accent3"/>
              </a:solidFill>
              <a:latin typeface="Proxima Nova"/>
              <a:ea typeface="Proxima Nova"/>
              <a:cs typeface="Proxima Nova"/>
              <a:sym typeface="Proxima Nova"/>
            </a:endParaRPr>
          </a:p>
        </p:txBody>
      </p:sp>
      <p:sp>
        <p:nvSpPr>
          <p:cNvPr id="134" name="Google Shape;134;p17"/>
          <p:cNvSpPr txBox="1"/>
          <p:nvPr/>
        </p:nvSpPr>
        <p:spPr>
          <a:xfrm>
            <a:off x="8496" y="896125"/>
            <a:ext cx="87927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入力: </a:t>
            </a:r>
            <a:r>
              <a:rPr b="1" lang="ja" sz="900">
                <a:solidFill>
                  <a:schemeClr val="accent3"/>
                </a:solidFill>
                <a:latin typeface="Proxima Nova"/>
                <a:ea typeface="Proxima Nova"/>
                <a:cs typeface="Proxima Nova"/>
                <a:sym typeface="Proxima Nova"/>
              </a:rPr>
              <a:t>アウトラインを全てと概要説明、検索結果</a:t>
            </a:r>
            <a:br>
              <a:rPr b="1" lang="ja" sz="900">
                <a:solidFill>
                  <a:schemeClr val="accent3"/>
                </a:solidFill>
                <a:latin typeface="Proxima Nova"/>
                <a:ea typeface="Proxima Nova"/>
                <a:cs typeface="Proxima Nova"/>
                <a:sym typeface="Proxima Nova"/>
              </a:rPr>
            </a:br>
            <a:r>
              <a:rPr b="1" lang="ja" sz="900">
                <a:solidFill>
                  <a:schemeClr val="accent3"/>
                </a:solidFill>
                <a:latin typeface="Proxima Nova"/>
                <a:ea typeface="Proxima Nova"/>
                <a:cs typeface="Proxima Nova"/>
                <a:sym typeface="Proxima Nova"/>
              </a:rPr>
              <a:t>出力: 指示は</a:t>
            </a:r>
            <a:r>
              <a:rPr b="1" lang="ja" sz="900">
                <a:solidFill>
                  <a:schemeClr val="accent3"/>
                </a:solidFill>
                <a:latin typeface="Proxima Nova"/>
                <a:ea typeface="Proxima Nova"/>
                <a:cs typeface="Proxima Nova"/>
                <a:sym typeface="Proxima Nova"/>
              </a:rPr>
              <a:t>アウトライン</a:t>
            </a:r>
            <a:r>
              <a:rPr b="1" lang="ja" sz="900">
                <a:solidFill>
                  <a:schemeClr val="accent3"/>
                </a:solidFill>
                <a:latin typeface="Proxima Nova"/>
                <a:ea typeface="Proxima Nova"/>
                <a:cs typeface="Proxima Nova"/>
                <a:sym typeface="Proxima Nova"/>
              </a:rPr>
              <a:t>ごと</a:t>
            </a:r>
            <a:r>
              <a:rPr b="1" lang="ja" sz="900">
                <a:solidFill>
                  <a:schemeClr val="accent3"/>
                </a:solidFill>
                <a:latin typeface="Proxima Nova"/>
                <a:ea typeface="Proxima Nova"/>
                <a:cs typeface="Proxima Nova"/>
                <a:sym typeface="Proxima Nova"/>
              </a:rPr>
              <a:t>に詳細な説明を</a:t>
            </a:r>
            <a:r>
              <a:rPr b="1" lang="ja" sz="900">
                <a:solidFill>
                  <a:schemeClr val="accent3"/>
                </a:solidFill>
                <a:latin typeface="Proxima Nova"/>
                <a:ea typeface="Proxima Nova"/>
                <a:cs typeface="Proxima Nova"/>
                <a:sym typeface="Proxima Nova"/>
              </a:rPr>
              <a:t>追加しろだ</a:t>
            </a:r>
            <a:r>
              <a:rPr b="1" lang="ja" sz="900">
                <a:solidFill>
                  <a:schemeClr val="accent3"/>
                </a:solidFill>
                <a:latin typeface="Proxima Nova"/>
                <a:ea typeface="Proxima Nova"/>
                <a:cs typeface="Proxima Nova"/>
                <a:sym typeface="Proxima Nova"/>
              </a:rPr>
              <a:t>けど、</a:t>
            </a:r>
            <a:r>
              <a:rPr b="1" lang="ja" sz="900">
                <a:solidFill>
                  <a:schemeClr val="accent3"/>
                </a:solidFill>
                <a:latin typeface="Proxima Nova"/>
                <a:ea typeface="Proxima Nova"/>
                <a:cs typeface="Proxima Nova"/>
                <a:sym typeface="Proxima Nova"/>
              </a:rPr>
              <a:t>アウトラインが削減され、説明もふわふわ</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良くない原因とも思うところ: </a:t>
            </a:r>
            <a:br>
              <a:rPr b="1" lang="ja" sz="900">
                <a:solidFill>
                  <a:schemeClr val="accent3"/>
                </a:solidFill>
                <a:latin typeface="Proxima Nova"/>
                <a:ea typeface="Proxima Nova"/>
                <a:cs typeface="Proxima Nova"/>
                <a:sym typeface="Proxima Nova"/>
              </a:rPr>
            </a:br>
            <a:r>
              <a:rPr b="1" lang="ja" sz="900">
                <a:solidFill>
                  <a:schemeClr val="accent3"/>
                </a:solidFill>
                <a:latin typeface="Proxima Nova"/>
                <a:ea typeface="Proxima Nova"/>
                <a:cs typeface="Proxima Nova"/>
                <a:sym typeface="Proxima Nova"/>
              </a:rPr>
              <a:t>1. 検索結果にアウトラインの説明がないことがある   </a:t>
            </a:r>
            <a:r>
              <a:rPr b="1" lang="ja" sz="900" u="sng">
                <a:solidFill>
                  <a:schemeClr val="accent3"/>
                </a:solidFill>
                <a:latin typeface="Proxima Nova"/>
                <a:ea typeface="Proxima Nova"/>
                <a:cs typeface="Proxima Nova"/>
                <a:sym typeface="Proxima Nova"/>
              </a:rPr>
              <a:t>2. アウトラインの文章量が多くて3.5の性能が落ちた</a:t>
            </a:r>
            <a:endParaRPr b="1" sz="900" u="sng">
              <a:solidFill>
                <a:schemeClr val="accent3"/>
              </a:solidFill>
              <a:latin typeface="Proxima Nova"/>
              <a:ea typeface="Proxima Nova"/>
              <a:cs typeface="Proxima Nova"/>
              <a:sym typeface="Proxima Nova"/>
            </a:endParaRPr>
          </a:p>
        </p:txBody>
      </p:sp>
      <p:sp>
        <p:nvSpPr>
          <p:cNvPr id="135" name="Google Shape;135;p17"/>
          <p:cNvSpPr/>
          <p:nvPr/>
        </p:nvSpPr>
        <p:spPr>
          <a:xfrm>
            <a:off x="73250" y="443967"/>
            <a:ext cx="18057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generate_detailed_outline</a:t>
            </a:r>
            <a:endParaRPr b="1">
              <a:solidFill>
                <a:schemeClr val="lt1"/>
              </a:solidFill>
              <a:latin typeface="Proxima Nova"/>
              <a:ea typeface="Proxima Nova"/>
              <a:cs typeface="Proxima Nova"/>
              <a:sym typeface="Proxima Nova"/>
            </a:endParaRPr>
          </a:p>
        </p:txBody>
      </p:sp>
      <p:sp>
        <p:nvSpPr>
          <p:cNvPr id="136" name="Google Shape;136;p17"/>
          <p:cNvSpPr txBox="1"/>
          <p:nvPr/>
        </p:nvSpPr>
        <p:spPr>
          <a:xfrm>
            <a:off x="1878950" y="485375"/>
            <a:ext cx="2985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アウトラインに詳細な説明を加える</a:t>
            </a:r>
            <a:endParaRPr sz="1300"/>
          </a:p>
        </p:txBody>
      </p:sp>
      <p:sp>
        <p:nvSpPr>
          <p:cNvPr id="137" name="Google Shape;137;p17"/>
          <p:cNvSpPr txBox="1"/>
          <p:nvPr/>
        </p:nvSpPr>
        <p:spPr>
          <a:xfrm>
            <a:off x="0" y="29600"/>
            <a:ext cx="37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generate_detailed_outlineの再作成</a:t>
            </a:r>
            <a:endParaRPr b="1">
              <a:solidFill>
                <a:schemeClr val="accent3"/>
              </a:solidFill>
              <a:latin typeface="Proxima Nova"/>
              <a:ea typeface="Proxima Nova"/>
              <a:cs typeface="Proxima Nova"/>
              <a:sym typeface="Proxima Nova"/>
            </a:endParaRPr>
          </a:p>
        </p:txBody>
      </p:sp>
      <p:pic>
        <p:nvPicPr>
          <p:cNvPr id="138" name="Google Shape;138;p17"/>
          <p:cNvPicPr preferRelativeResize="0"/>
          <p:nvPr/>
        </p:nvPicPr>
        <p:blipFill>
          <a:blip r:embed="rId3">
            <a:alphaModFix/>
          </a:blip>
          <a:stretch>
            <a:fillRect/>
          </a:stretch>
        </p:blipFill>
        <p:spPr>
          <a:xfrm>
            <a:off x="5663800" y="122931"/>
            <a:ext cx="3403999" cy="1055844"/>
          </a:xfrm>
          <a:prstGeom prst="rect">
            <a:avLst/>
          </a:prstGeom>
          <a:noFill/>
          <a:ln>
            <a:noFill/>
          </a:ln>
        </p:spPr>
      </p:pic>
      <p:sp>
        <p:nvSpPr>
          <p:cNvPr id="139" name="Google Shape;139;p17"/>
          <p:cNvSpPr txBox="1"/>
          <p:nvPr/>
        </p:nvSpPr>
        <p:spPr>
          <a:xfrm>
            <a:off x="5707675" y="1178775"/>
            <a:ext cx="3436200" cy="18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64">
                <a:solidFill>
                  <a:schemeClr val="accent3"/>
                </a:solidFill>
                <a:latin typeface="Proxima Nova"/>
                <a:ea typeface="Proxima Nova"/>
                <a:cs typeface="Proxima Nova"/>
                <a:sym typeface="Proxima Nova"/>
              </a:rPr>
              <a:t>A Human-Inspired Reading Agent with Gist Memory of Very Long Contextsより</a:t>
            </a:r>
            <a:endParaRPr b="1" sz="9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b="1" lang="ja" sz="964" u="sng">
                <a:solidFill>
                  <a:schemeClr val="accent3"/>
                </a:solidFill>
                <a:latin typeface="Proxima Nova"/>
                <a:ea typeface="Proxima Nova"/>
                <a:cs typeface="Proxima Nova"/>
                <a:sym typeface="Proxima Nova"/>
              </a:rPr>
              <a:t>LLMは与えられた文章を単語ごとに処理しますが、文章が長くなると</a:t>
            </a:r>
            <a:r>
              <a:rPr b="1" lang="ja" sz="964" u="sng">
                <a:solidFill>
                  <a:schemeClr val="accent3"/>
                </a:solidFill>
                <a:latin typeface="Proxima Nova"/>
                <a:ea typeface="Proxima Nova"/>
                <a:cs typeface="Proxima Nova"/>
                <a:sym typeface="Proxima Nova"/>
              </a:rPr>
              <a:t>その</a:t>
            </a:r>
            <a:r>
              <a:rPr b="1" lang="ja" sz="964" u="sng">
                <a:solidFill>
                  <a:schemeClr val="accent3"/>
                </a:solidFill>
                <a:latin typeface="Proxima Nova"/>
                <a:ea typeface="Proxima Nova"/>
                <a:cs typeface="Proxima Nova"/>
                <a:sym typeface="Proxima Nova"/>
              </a:rPr>
              <a:t>性能は低下します。</a:t>
            </a:r>
            <a:endParaRPr b="1" sz="964" u="sng">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b="1" lang="ja" sz="964">
                <a:solidFill>
                  <a:schemeClr val="accent3"/>
                </a:solidFill>
                <a:latin typeface="Proxima Nova"/>
                <a:ea typeface="Proxima Nova"/>
                <a:cs typeface="Proxima Nova"/>
                <a:sym typeface="Proxima Nova"/>
              </a:rPr>
              <a:t>ReadAgentは大まかな要点を長く保持し、必要に応じて詳細を元のテキストから確認する人間の読み方を模倣し、LLMが</a:t>
            </a:r>
            <a:r>
              <a:rPr b="1" lang="ja" sz="964" u="sng">
                <a:solidFill>
                  <a:schemeClr val="accent3"/>
                </a:solidFill>
                <a:latin typeface="Proxima Nova"/>
                <a:ea typeface="Proxima Nova"/>
                <a:cs typeface="Proxima Nova"/>
                <a:sym typeface="Proxima Nova"/>
              </a:rPr>
              <a:t>長いテキストを分割</a:t>
            </a:r>
            <a:r>
              <a:rPr b="1" lang="ja" sz="964">
                <a:solidFill>
                  <a:schemeClr val="accent3"/>
                </a:solidFill>
                <a:latin typeface="Proxima Nova"/>
                <a:ea typeface="Proxima Nova"/>
                <a:cs typeface="Proxima Nova"/>
                <a:sym typeface="Proxima Nova"/>
              </a:rPr>
              <a:t>し、要約を作って記憶しておく、そして</a:t>
            </a:r>
            <a:r>
              <a:rPr b="1" lang="ja" sz="964" u="sng">
                <a:solidFill>
                  <a:schemeClr val="accent3"/>
                </a:solidFill>
                <a:latin typeface="Proxima Nova"/>
                <a:ea typeface="Proxima Nova"/>
                <a:cs typeface="Proxima Nova"/>
                <a:sym typeface="Proxima Nova"/>
              </a:rPr>
              <a:t>必要な情報を取り出す</a:t>
            </a:r>
            <a:r>
              <a:rPr b="1" lang="ja" sz="964">
                <a:solidFill>
                  <a:schemeClr val="accent3"/>
                </a:solidFill>
                <a:latin typeface="Proxima Nova"/>
                <a:ea typeface="Proxima Nova"/>
                <a:cs typeface="Proxima Nova"/>
                <a:sym typeface="Proxima Nova"/>
              </a:rPr>
              <a:t>というステップ、</a:t>
            </a:r>
            <a:br>
              <a:rPr b="1" lang="ja" sz="964">
                <a:solidFill>
                  <a:schemeClr val="accent3"/>
                </a:solidFill>
                <a:latin typeface="Proxima Nova"/>
                <a:ea typeface="Proxima Nova"/>
                <a:cs typeface="Proxima Nova"/>
                <a:sym typeface="Proxima Nova"/>
              </a:rPr>
            </a:br>
            <a:r>
              <a:rPr b="1" lang="ja" sz="964">
                <a:solidFill>
                  <a:schemeClr val="accent3"/>
                </a:solidFill>
                <a:latin typeface="Proxima Nova"/>
                <a:ea typeface="Proxima Nova"/>
                <a:cs typeface="Proxima Nova"/>
                <a:sym typeface="Proxima Nova"/>
              </a:rPr>
              <a:t>長文書の効果的に使用できるようにする</a:t>
            </a:r>
            <a:endParaRPr b="1" sz="964">
              <a:solidFill>
                <a:schemeClr val="accent3"/>
              </a:solidFill>
              <a:latin typeface="Proxima Nova"/>
              <a:ea typeface="Proxima Nova"/>
              <a:cs typeface="Proxima Nova"/>
              <a:sym typeface="Proxima Nova"/>
            </a:endParaRPr>
          </a:p>
        </p:txBody>
      </p:sp>
      <p:sp>
        <p:nvSpPr>
          <p:cNvPr id="140" name="Google Shape;140;p17"/>
          <p:cNvSpPr/>
          <p:nvPr/>
        </p:nvSpPr>
        <p:spPr>
          <a:xfrm rot="2972805">
            <a:off x="1211253" y="1772252"/>
            <a:ext cx="428157" cy="437952"/>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41" name="Google Shape;141;p17"/>
          <p:cNvCxnSpPr/>
          <p:nvPr/>
        </p:nvCxnSpPr>
        <p:spPr>
          <a:xfrm rot="10800000">
            <a:off x="5224150" y="1721725"/>
            <a:ext cx="505500" cy="180600"/>
          </a:xfrm>
          <a:prstGeom prst="straightConnector1">
            <a:avLst/>
          </a:prstGeom>
          <a:noFill/>
          <a:ln cap="flat" cmpd="sng" w="38100">
            <a:solidFill>
              <a:srgbClr val="0000FF"/>
            </a:solidFill>
            <a:prstDash val="solid"/>
            <a:round/>
            <a:headEnd len="med" w="med" type="none"/>
            <a:tailEnd len="med" w="med" type="triangle"/>
          </a:ln>
        </p:spPr>
      </p:cxnSp>
      <p:cxnSp>
        <p:nvCxnSpPr>
          <p:cNvPr id="142" name="Google Shape;142;p17"/>
          <p:cNvCxnSpPr/>
          <p:nvPr/>
        </p:nvCxnSpPr>
        <p:spPr>
          <a:xfrm rot="10800000">
            <a:off x="3927250" y="2030438"/>
            <a:ext cx="1802400" cy="508200"/>
          </a:xfrm>
          <a:prstGeom prst="straightConnector1">
            <a:avLst/>
          </a:prstGeom>
          <a:noFill/>
          <a:ln cap="flat" cmpd="sng" w="38100">
            <a:solidFill>
              <a:srgbClr val="0000FF"/>
            </a:solidFill>
            <a:prstDash val="solid"/>
            <a:round/>
            <a:headEnd len="med" w="med" type="none"/>
            <a:tailEnd len="med" w="med" type="triangle"/>
          </a:ln>
        </p:spPr>
      </p:cxnSp>
      <p:sp>
        <p:nvSpPr>
          <p:cNvPr id="143" name="Google Shape;143;p17"/>
          <p:cNvSpPr txBox="1"/>
          <p:nvPr/>
        </p:nvSpPr>
        <p:spPr>
          <a:xfrm>
            <a:off x="2115938" y="1834950"/>
            <a:ext cx="189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アウトラインごとに文章を分割</a:t>
            </a:r>
            <a:endParaRPr b="1" sz="900">
              <a:solidFill>
                <a:schemeClr val="accent3"/>
              </a:solidFill>
              <a:latin typeface="Proxima Nova"/>
              <a:ea typeface="Proxima Nova"/>
              <a:cs typeface="Proxima Nova"/>
              <a:sym typeface="Proxima Nova"/>
            </a:endParaRPr>
          </a:p>
        </p:txBody>
      </p:sp>
      <p:sp>
        <p:nvSpPr>
          <p:cNvPr id="144" name="Google Shape;144;p17"/>
          <p:cNvSpPr/>
          <p:nvPr/>
        </p:nvSpPr>
        <p:spPr>
          <a:xfrm flipH="1" rot="-7441461">
            <a:off x="1724064" y="1965133"/>
            <a:ext cx="427848" cy="417696"/>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5" name="Google Shape;145;p17"/>
          <p:cNvSpPr txBox="1"/>
          <p:nvPr/>
        </p:nvSpPr>
        <p:spPr>
          <a:xfrm>
            <a:off x="2236100" y="2158050"/>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Definition of the Wars of the Diadochi</a:t>
            </a:r>
            <a:endParaRPr b="1" sz="900">
              <a:solidFill>
                <a:schemeClr val="accent3"/>
              </a:solidFill>
              <a:latin typeface="Proxima Nova"/>
              <a:ea typeface="Proxima Nova"/>
              <a:cs typeface="Proxima Nova"/>
              <a:sym typeface="Proxima Nova"/>
            </a:endParaRPr>
          </a:p>
        </p:txBody>
      </p:sp>
      <p:sp>
        <p:nvSpPr>
          <p:cNvPr id="146" name="Google Shape;146;p17"/>
          <p:cNvSpPr txBox="1"/>
          <p:nvPr/>
        </p:nvSpPr>
        <p:spPr>
          <a:xfrm>
            <a:off x="2236100" y="2443725"/>
            <a:ext cx="1571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Overview of the conflicts</a:t>
            </a:r>
            <a:endParaRPr b="1" sz="900">
              <a:solidFill>
                <a:schemeClr val="accent3"/>
              </a:solidFill>
              <a:latin typeface="Proxima Nova"/>
              <a:ea typeface="Proxima Nova"/>
              <a:cs typeface="Proxima Nova"/>
              <a:sym typeface="Proxima Nova"/>
            </a:endParaRPr>
          </a:p>
        </p:txBody>
      </p:sp>
      <p:sp>
        <p:nvSpPr>
          <p:cNvPr id="147" name="Google Shape;147;p17"/>
          <p:cNvSpPr txBox="1"/>
          <p:nvPr/>
        </p:nvSpPr>
        <p:spPr>
          <a:xfrm>
            <a:off x="2236100" y="2756688"/>
            <a:ext cx="15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p:txBody>
      </p:sp>
      <p:sp>
        <p:nvSpPr>
          <p:cNvPr id="148" name="Google Shape;148;p17"/>
          <p:cNvSpPr txBox="1"/>
          <p:nvPr/>
        </p:nvSpPr>
        <p:spPr>
          <a:xfrm>
            <a:off x="2115950" y="1985075"/>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Introduction</a:t>
            </a:r>
            <a:endParaRPr b="1" sz="900">
              <a:solidFill>
                <a:schemeClr val="accent3"/>
              </a:solidFill>
              <a:latin typeface="Proxima Nova"/>
              <a:ea typeface="Proxima Nova"/>
              <a:cs typeface="Proxima Nova"/>
              <a:sym typeface="Proxima Nova"/>
            </a:endParaRPr>
          </a:p>
        </p:txBody>
      </p:sp>
      <p:sp>
        <p:nvSpPr>
          <p:cNvPr id="149" name="Google Shape;149;p17"/>
          <p:cNvSpPr txBox="1"/>
          <p:nvPr/>
        </p:nvSpPr>
        <p:spPr>
          <a:xfrm>
            <a:off x="-2950" y="3521925"/>
            <a:ext cx="412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アウトラインが凡庸なので、枝葉情報をＬＬＭでアウトラインに追加</a:t>
            </a:r>
            <a:endParaRPr b="1" sz="900">
              <a:solidFill>
                <a:schemeClr val="accent3"/>
              </a:solidFill>
              <a:latin typeface="Proxima Nova"/>
              <a:ea typeface="Proxima Nova"/>
              <a:cs typeface="Proxima Nova"/>
              <a:sym typeface="Proxima Nova"/>
            </a:endParaRPr>
          </a:p>
        </p:txBody>
      </p:sp>
      <p:sp>
        <p:nvSpPr>
          <p:cNvPr id="150" name="Google Shape;150;p17"/>
          <p:cNvSpPr/>
          <p:nvPr/>
        </p:nvSpPr>
        <p:spPr>
          <a:xfrm flipH="1" rot="2408093">
            <a:off x="2141879" y="3211978"/>
            <a:ext cx="427714" cy="417919"/>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1" name="Google Shape;151;p17"/>
          <p:cNvSpPr txBox="1"/>
          <p:nvPr/>
        </p:nvSpPr>
        <p:spPr>
          <a:xfrm>
            <a:off x="-2950" y="3990675"/>
            <a:ext cx="227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Wars of the Diadochi</a:t>
            </a:r>
            <a:endParaRPr b="1" sz="900">
              <a:solidFill>
                <a:schemeClr val="accent3"/>
              </a:solidFill>
              <a:latin typeface="Proxima Nova"/>
              <a:ea typeface="Proxima Nova"/>
              <a:cs typeface="Proxima Nova"/>
              <a:sym typeface="Proxima Nova"/>
            </a:endParaRPr>
          </a:p>
        </p:txBody>
      </p:sp>
      <p:sp>
        <p:nvSpPr>
          <p:cNvPr id="152" name="Google Shape;152;p17"/>
          <p:cNvSpPr txBox="1"/>
          <p:nvPr/>
        </p:nvSpPr>
        <p:spPr>
          <a:xfrm>
            <a:off x="32600" y="4157378"/>
            <a:ext cx="153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Timeframe: 322-281 BC</a:t>
            </a:r>
            <a:endParaRPr b="1" sz="900">
              <a:solidFill>
                <a:schemeClr val="accent3"/>
              </a:solidFill>
              <a:latin typeface="Proxima Nova"/>
              <a:ea typeface="Proxima Nova"/>
              <a:cs typeface="Proxima Nova"/>
              <a:sym typeface="Proxima Nova"/>
            </a:endParaRPr>
          </a:p>
        </p:txBody>
      </p:sp>
      <p:sp>
        <p:nvSpPr>
          <p:cNvPr id="153" name="Google Shape;153;p17"/>
          <p:cNvSpPr/>
          <p:nvPr/>
        </p:nvSpPr>
        <p:spPr>
          <a:xfrm>
            <a:off x="73250" y="4046046"/>
            <a:ext cx="1472700" cy="384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4" name="Google Shape;154;p17"/>
          <p:cNvSpPr/>
          <p:nvPr/>
        </p:nvSpPr>
        <p:spPr>
          <a:xfrm flipH="1" rot="-5400000">
            <a:off x="1666958" y="4050998"/>
            <a:ext cx="427800" cy="417900"/>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5" name="Google Shape;155;p17"/>
          <p:cNvSpPr txBox="1"/>
          <p:nvPr/>
        </p:nvSpPr>
        <p:spPr>
          <a:xfrm>
            <a:off x="2197900" y="3965425"/>
            <a:ext cx="1685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検索結果の文章量が多いのでアウトラインに関連する部分だけをLLMで抽出</a:t>
            </a:r>
            <a:endParaRPr b="1" sz="900">
              <a:solidFill>
                <a:schemeClr val="accent3"/>
              </a:solidFill>
              <a:latin typeface="Proxima Nova"/>
              <a:ea typeface="Proxima Nova"/>
              <a:cs typeface="Proxima Nova"/>
              <a:sym typeface="Proxima Nova"/>
            </a:endParaRPr>
          </a:p>
        </p:txBody>
      </p:sp>
      <p:cxnSp>
        <p:nvCxnSpPr>
          <p:cNvPr id="156" name="Google Shape;156;p17"/>
          <p:cNvCxnSpPr/>
          <p:nvPr/>
        </p:nvCxnSpPr>
        <p:spPr>
          <a:xfrm flipH="1">
            <a:off x="3766150" y="2747600"/>
            <a:ext cx="1963500" cy="1003800"/>
          </a:xfrm>
          <a:prstGeom prst="straightConnector1">
            <a:avLst/>
          </a:prstGeom>
          <a:noFill/>
          <a:ln cap="flat" cmpd="sng" w="38100">
            <a:solidFill>
              <a:srgbClr val="0000FF"/>
            </a:solidFill>
            <a:prstDash val="solid"/>
            <a:round/>
            <a:headEnd len="med" w="med" type="none"/>
            <a:tailEnd len="med" w="med" type="triangle"/>
          </a:ln>
        </p:spPr>
      </p:cxnSp>
      <p:sp>
        <p:nvSpPr>
          <p:cNvPr id="157" name="Google Shape;157;p17"/>
          <p:cNvSpPr txBox="1"/>
          <p:nvPr/>
        </p:nvSpPr>
        <p:spPr>
          <a:xfrm>
            <a:off x="744900" y="4742175"/>
            <a:ext cx="7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900">
                <a:solidFill>
                  <a:schemeClr val="accent3"/>
                </a:solidFill>
                <a:latin typeface="Proxima Nova"/>
                <a:ea typeface="Proxima Nova"/>
                <a:cs typeface="Proxima Nova"/>
                <a:sym typeface="Proxima Nova"/>
              </a:rPr>
              <a:t>タイトルから伸びる情報を収集してタイトルのKnowledge Graphsを作ってそれをwiki記事にするイメージで作らせてみる</a:t>
            </a:r>
            <a:endParaRPr b="1" sz="900">
              <a:solidFill>
                <a:schemeClr val="accent3"/>
              </a:solidFill>
              <a:latin typeface="Proxima Nova"/>
              <a:ea typeface="Proxima Nova"/>
              <a:cs typeface="Proxima Nova"/>
              <a:sym typeface="Proxima Nova"/>
            </a:endParaRPr>
          </a:p>
        </p:txBody>
      </p:sp>
      <p:sp>
        <p:nvSpPr>
          <p:cNvPr id="158" name="Google Shape;158;p17"/>
          <p:cNvSpPr/>
          <p:nvPr/>
        </p:nvSpPr>
        <p:spPr>
          <a:xfrm flipH="1" rot="-5400000">
            <a:off x="4112896" y="4050998"/>
            <a:ext cx="427800" cy="417900"/>
          </a:xfrm>
          <a:prstGeom prst="downArrow">
            <a:avLst>
              <a:gd fmla="val 50000" name="adj1"/>
              <a:gd fmla="val 50000" name="adj2"/>
            </a:avLst>
          </a:prstGeom>
          <a:solidFill>
            <a:srgbClr val="1155CC"/>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9" name="Google Shape;159;p17"/>
          <p:cNvSpPr/>
          <p:nvPr/>
        </p:nvSpPr>
        <p:spPr>
          <a:xfrm>
            <a:off x="73250" y="2120400"/>
            <a:ext cx="2073600" cy="1317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17"/>
          <p:cNvSpPr/>
          <p:nvPr/>
        </p:nvSpPr>
        <p:spPr>
          <a:xfrm>
            <a:off x="2185501" y="1849525"/>
            <a:ext cx="2201700" cy="11577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1" name="Google Shape;161;p17"/>
          <p:cNvSpPr/>
          <p:nvPr/>
        </p:nvSpPr>
        <p:spPr>
          <a:xfrm>
            <a:off x="2242225" y="4016750"/>
            <a:ext cx="1611600" cy="4638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2" name="Google Shape;162;p17"/>
          <p:cNvSpPr/>
          <p:nvPr/>
        </p:nvSpPr>
        <p:spPr>
          <a:xfrm>
            <a:off x="5729650" y="1230925"/>
            <a:ext cx="3338100" cy="17232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3" name="Google Shape;163;p17"/>
          <p:cNvSpPr txBox="1"/>
          <p:nvPr/>
        </p:nvSpPr>
        <p:spPr>
          <a:xfrm>
            <a:off x="-2950" y="3700188"/>
            <a:ext cx="4120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タイトルと分割したアウトラインを検索クエリとして3個記事を全文検索</a:t>
            </a:r>
            <a:endParaRPr b="1" sz="900">
              <a:solidFill>
                <a:schemeClr val="accent3"/>
              </a:solidFill>
              <a:latin typeface="Proxima Nova"/>
              <a:ea typeface="Proxima Nova"/>
              <a:cs typeface="Proxima Nova"/>
              <a:sym typeface="Proxima Nova"/>
            </a:endParaRPr>
          </a:p>
        </p:txBody>
      </p:sp>
      <p:sp>
        <p:nvSpPr>
          <p:cNvPr id="164" name="Google Shape;164;p17"/>
          <p:cNvSpPr txBox="1"/>
          <p:nvPr/>
        </p:nvSpPr>
        <p:spPr>
          <a:xfrm>
            <a:off x="4623300" y="3000075"/>
            <a:ext cx="4520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highlight>
                  <a:schemeClr val="lt1"/>
                </a:highlight>
                <a:latin typeface="Proxima Nova"/>
                <a:ea typeface="Proxima Nova"/>
                <a:cs typeface="Proxima Nova"/>
                <a:sym typeface="Proxima Nova"/>
              </a:rPr>
              <a:t>紀元前323年にアレクサンダー大王が死去した後、彼の帝国は明確な後継者不在のまま残され、ディアドコイ戦争を引き起こした。激しい対立は30年以上続いた。帝国は最終的に3つの王朝に分裂し、ローマ時代まで勢力を維持した。アレクサンダーに長年従ってきた指揮官たちは、領土の支配権をめぐって争うことになった。ディアドコイ戦争では、ギリシャ、マケドン、小アジア、エジプト、中央アジア、メソポタミア、インドをめぐる戦いが繰り広げられた。紀元前323年のバビロンの分割は、帝国を著名な指揮官たちに分割した。アレクサンドロスの後継者たちの争いは前323年から前281年までエスカレートし、短期間の平和をもたらしたが、最終的には帝国の再統一を妨げた。戦いはバビロンの分割で頂点に達し、アンティパテル、クラテロス、プトレマイオス、リュシマコス、エウメネス、アンティゴヌスが重要人物として登場した。権力闘争は、アンティゴヌス・モノフタルムス1世、セレウコス1世・ニカトル、プトレマイオス1世・ソテルの王朝が成立するまで続いた。</a:t>
            </a:r>
            <a:endParaRPr b="1" sz="900">
              <a:solidFill>
                <a:schemeClr val="accent3"/>
              </a:solidFill>
              <a:highlight>
                <a:schemeClr val="lt1"/>
              </a:highlight>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127500" y="942575"/>
            <a:ext cx="89286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- 4. ディアドコイ時代の探求：</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紀元前323年、アレクサンダー大王が亡くなると、権力は彼の忠実な副官であるペルディッカスに移されました。彼の最初の目的は、著名な征服者にふさわしい後継者を選ぶことでした。最初の選択肢は、アレクサンダーの異母兄弟であるアリダイオスでした。彼はフィリップ2世とラリッサのフィリンナの息子であり、精神的に障害を持っているとされていました。2番目の選択肢は、遺伝的な王であるアレクサンダー4世でした。彼はアレクサンダーの妻ロクサーネの子宮の中にいて、アレクサンダーの死後2か月後に誕生しました。アレクサンダーの指揮官たちの間で後継者についての意見が分かれ、王宮内で激しい論争が巻き起こりました。多くの人々がアレクサンダー4世の誕生を待つことに不安を感じ、他の人々はロクサーネと彼女の子供が純粋なマケドニアの血統でないと主張しました。アリダイオスは精神的に問題があったかもしれませんが、彼の血統は確かにアレクサンダーに最も直接的な関係があった存在でした。議論が激しくなる中、王室の陰謀はオープンな紛争に発展しました。歩兵指揮官であるメレアゴスと彼の仲間たちがクーデターを起こし、アリダイオスを王フィリップ3世として王位に強制的に就けようとしました。こうしてアレクサンダー大王の死が始まり、いわゆるディアドコイの相続人たちが帝国の各地で争い始めました。ペルディッカスはアレクサンダー4世の即位を支持してメレアゴスの反乱を残酷に鎮圧し、その後、指揮官たちは少なくとも一時的には争いをやめ、幼い王アレクサンダー4世が生まれるまで待つことに決定しました。アリダイオスとともに、アレクサンダーやロクサーネはマケドンに移され、アレクサンダー大王の献身的な信者であるアンティパトロス1世に保護されました。彼は334年以来、アレクサンダー大王がペルシャで東部州を切り開き始めて以来、マケドンとギリシャを管理していました。ここで、ロクサーネは他の妻ストラテイラと彼女の姉ドリュペティスを殺害し、彼らの遺体を井戸に捨てることを決定しました。アリダイオスは一時的に無事でしたが、争いの種は広まりました。メレアゴスの反乱がトーンを設定し、すぐに目立つ貴族や大貴族がアレクサンダーの領域の一部を巡って戦い始めました。最初に立ち上がったのは、ギリシャ傭兵の軍隊を率いるレオステネスでした。彼らはバクトリアから帰ってきて、アテネとエトリアのマケドニアの支配に最終的に終止符を打つ魅力的な機会をつかみました。ラミア戦争は、アンティパトロスとクラテロスの合同軍がギリシャの反逆者を打ち負かし、クラノンの戦いで権威を回復することで終結しました。間もなく、バビロンの分割で帝国は5つの別々の政治体制に分割されました。アンティゴノス・モノフタルモス（通称「一つ目」）と彼の息子デメトリウスはアナトリアを、プトレマイオス1世はエジプトを、リュシマコスはトラキアを、アンティパトロスと彼の忠実な将軍クラテロス、後にカッサンドロスはマケドンとギリシャの中心地を、そしてウメネスはカッパドキアを受け取りました。これらの数少ないアレクサンダーの優れた部下たちは、「最高であること」を望んで、次の数十年間にわたりほぼすべての者を生き延び、打ち負かしました。これらの男たち、ディアドコイと呼ばれる者たちの戦争は、アレクサンダーの帝国全体にわたる4つの別々の戦争を通じて広がっていきました。</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 ディアドコイ（後継者）の紛争に関連する外部資料：</a:t>
            </a:r>
            <a:endParaRPr b="1" sz="9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sz="900">
                <a:solidFill>
                  <a:schemeClr val="accent3"/>
                </a:solidFill>
                <a:latin typeface="Proxima Nova"/>
                <a:ea typeface="Proxima Nova"/>
                <a:cs typeface="Proxima Nova"/>
                <a:sym typeface="Proxima Nova"/>
              </a:rPr>
              <a:t>歴史家たちは、紀元前323年6月10日のバビロンでのアレクサンダー大王の死因について議論しており、ほとんどの意見が彼の帝国を指導する者がいなくなったという点で一致しています。アレクサンダーに続いて10年以上従ってきた軍の司令官たちは、ディアドコイ戦争で権力を巡って争いました。3十年以上にわたる競争が続き、ローマ時代まで続く3つの王朝の台頭をもたらしました。323年にアレクサンダーの死後、アテナイやアイトリアなどの地域で反乱が起こりました。アレクサンダーの最後の言葉「最良の者に」は、彼の司令官たちに明確な後継者を残しませんでした。半兄であるアリダイオスやバクトリアの妻ロクサーヌの胎児など、さまざまな候補が検討されました。彼の司令官たちの間での指導権を巡る争いは激しく、バビロンの分割に至り、彼の王国が著名な司令官たちの間で分割されました。ディアドコイ司令官たちの間の紛争は、紀元前323年から281年までエスカレートし、結果的にアレクサンダーの帝国が3つの主要な部分に分かれることとなりました。ディアドコイ戦争によってヘレニズム期が到来し、ローマ時代まで続く3つの王朝が形成されました。</a:t>
            </a:r>
            <a:endParaRPr b="1" sz="900">
              <a:solidFill>
                <a:schemeClr val="accent3"/>
              </a:solidFill>
              <a:latin typeface="Proxima Nova"/>
              <a:ea typeface="Proxima Nova"/>
              <a:cs typeface="Proxima Nova"/>
              <a:sym typeface="Proxima Nova"/>
            </a:endParaRPr>
          </a:p>
        </p:txBody>
      </p:sp>
      <p:sp>
        <p:nvSpPr>
          <p:cNvPr id="170" name="Google Shape;170;p18"/>
          <p:cNvSpPr txBox="1"/>
          <p:nvPr/>
        </p:nvSpPr>
        <p:spPr>
          <a:xfrm>
            <a:off x="0" y="0"/>
            <a:ext cx="4022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悪い点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chemeClr val="accent3"/>
              </a:buClr>
              <a:buSzPts val="1100"/>
              <a:buFont typeface="Proxima Nova"/>
              <a:buChar char="●"/>
            </a:pPr>
            <a:r>
              <a:rPr b="1" lang="ja" sz="1100" u="sng">
                <a:solidFill>
                  <a:srgbClr val="073763"/>
                </a:solidFill>
                <a:latin typeface="Proxima Nova"/>
                <a:ea typeface="Proxima Nova"/>
                <a:cs typeface="Proxima Nova"/>
                <a:sym typeface="Proxima Nova"/>
              </a:rPr>
              <a:t>全22432文字を生成 文章量が多すぎ</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同じこと言いすぎ「アレクサンダー大王はバビロンで亡くなり」は全文一致で11回出てくる</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最終生成までに30分以上は長い</a:t>
            </a:r>
            <a:endParaRPr b="1" sz="1100" u="sng">
              <a:solidFill>
                <a:srgbClr val="073763"/>
              </a:solidFill>
              <a:latin typeface="Proxima Nova"/>
              <a:ea typeface="Proxima Nova"/>
              <a:cs typeface="Proxima Nova"/>
              <a:sym typeface="Proxima Nova"/>
            </a:endParaRPr>
          </a:p>
        </p:txBody>
      </p:sp>
      <p:sp>
        <p:nvSpPr>
          <p:cNvPr id="171" name="Google Shape;171;p18"/>
          <p:cNvSpPr txBox="1"/>
          <p:nvPr/>
        </p:nvSpPr>
        <p:spPr>
          <a:xfrm>
            <a:off x="7612675" y="0"/>
            <a:ext cx="356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100" u="sng">
                <a:solidFill>
                  <a:schemeClr val="accent3"/>
                </a:solidFill>
                <a:latin typeface="Proxima Nova"/>
                <a:ea typeface="Proxima Nova"/>
                <a:cs typeface="Proxima Nova"/>
                <a:sym typeface="Proxima Nova"/>
              </a:rPr>
              <a:t>良い点</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検索したことは説明できている</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独自補足していない(一応メリットかな？)</a:t>
            </a:r>
            <a:endParaRPr b="1" sz="1100" u="sng">
              <a:solidFill>
                <a:srgbClr val="073763"/>
              </a:solidFill>
              <a:latin typeface="Proxima Nova"/>
              <a:ea typeface="Proxima Nova"/>
              <a:cs typeface="Proxima Nova"/>
              <a:sym typeface="Proxima Nova"/>
            </a:endParaRPr>
          </a:p>
        </p:txBody>
      </p:sp>
      <p:sp>
        <p:nvSpPr>
          <p:cNvPr id="172" name="Google Shape;172;p18"/>
          <p:cNvSpPr txBox="1"/>
          <p:nvPr/>
        </p:nvSpPr>
        <p:spPr>
          <a:xfrm>
            <a:off x="3735175" y="0"/>
            <a:ext cx="4022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u="sng">
              <a:solidFill>
                <a:schemeClr val="accent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rPr b="1" lang="ja" sz="1100" u="sng">
                <a:solidFill>
                  <a:srgbClr val="073763"/>
                </a:solidFill>
                <a:latin typeface="Proxima Nova"/>
                <a:ea typeface="Proxima Nova"/>
                <a:cs typeface="Proxima Nova"/>
                <a:sym typeface="Proxima Nova"/>
              </a:rPr>
              <a:t>採用基準が謎、ロクサネ出すならオリュンポスとエウリュディケは必要な気が</a:t>
            </a:r>
            <a:endParaRPr b="1" sz="1100" u="sng">
              <a:solidFill>
                <a:srgbClr val="073763"/>
              </a:solidFill>
              <a:latin typeface="Proxima Nova"/>
              <a:ea typeface="Proxima Nova"/>
              <a:cs typeface="Proxima Nova"/>
              <a:sym typeface="Proxima Nova"/>
            </a:endParaRPr>
          </a:p>
          <a:p>
            <a:pPr indent="-298450" lvl="0" marL="457200" rtl="0" algn="l">
              <a:spcBef>
                <a:spcPts val="0"/>
              </a:spcBef>
              <a:spcAft>
                <a:spcPts val="0"/>
              </a:spcAft>
              <a:buClr>
                <a:srgbClr val="073763"/>
              </a:buClr>
              <a:buSzPts val="1100"/>
              <a:buFont typeface="Proxima Nova"/>
              <a:buChar char="●"/>
            </a:pPr>
            <a:r>
              <a:t/>
            </a:r>
            <a:endParaRPr b="1" sz="1100" u="sng">
              <a:solidFill>
                <a:srgbClr val="07376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nvSpPr>
        <p:spPr>
          <a:xfrm>
            <a:off x="0" y="29600"/>
            <a:ext cx="501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14日にgpt-4o-2024-05-13が出てたので試したくなった</a:t>
            </a:r>
            <a:endParaRPr b="1">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b="1" lang="ja">
                <a:solidFill>
                  <a:schemeClr val="accent3"/>
                </a:solidFill>
                <a:latin typeface="Proxima Nova"/>
                <a:ea typeface="Proxima Nova"/>
                <a:cs typeface="Proxima Nova"/>
                <a:sym typeface="Proxima Nova"/>
              </a:rPr>
              <a:t>+全文検索する場所の変更をしてAPIたたく回数を減らす</a:t>
            </a:r>
            <a:endParaRPr b="1">
              <a:solidFill>
                <a:schemeClr val="accent3"/>
              </a:solidFill>
              <a:latin typeface="Proxima Nova"/>
              <a:ea typeface="Proxima Nova"/>
              <a:cs typeface="Proxima Nova"/>
              <a:sym typeface="Proxima Nova"/>
            </a:endParaRPr>
          </a:p>
        </p:txBody>
      </p:sp>
      <p:sp>
        <p:nvSpPr>
          <p:cNvPr id="178" name="Google Shape;178;p19"/>
          <p:cNvSpPr txBox="1"/>
          <p:nvPr/>
        </p:nvSpPr>
        <p:spPr>
          <a:xfrm>
            <a:off x="261750" y="1125925"/>
            <a:ext cx="217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300">
                <a:solidFill>
                  <a:schemeClr val="accent3"/>
                </a:solidFill>
                <a:latin typeface="Proxima Nova"/>
                <a:ea typeface="Proxima Nova"/>
                <a:cs typeface="Proxima Nova"/>
                <a:sym typeface="Proxima Nova"/>
              </a:rPr>
              <a:t>検索結果から検索クエリの説明箇所を抽出</a:t>
            </a:r>
            <a:endParaRPr sz="1300"/>
          </a:p>
        </p:txBody>
      </p:sp>
      <p:sp>
        <p:nvSpPr>
          <p:cNvPr id="179" name="Google Shape;179;p19"/>
          <p:cNvSpPr/>
          <p:nvPr/>
        </p:nvSpPr>
        <p:spPr>
          <a:xfrm>
            <a:off x="164550" y="685025"/>
            <a:ext cx="1945500" cy="4263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chemeClr val="lt1"/>
                </a:solidFill>
                <a:latin typeface="Proxima Nova"/>
                <a:ea typeface="Proxima Nova"/>
                <a:cs typeface="Proxima Nova"/>
                <a:sym typeface="Proxima Nova"/>
              </a:rPr>
              <a:t>generate_search_content_summary</a:t>
            </a:r>
            <a:endParaRPr b="1">
              <a:solidFill>
                <a:schemeClr val="lt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