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Proxima Nova"/>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italic.fntdata"/><Relationship Id="rId20" Type="http://schemas.openxmlformats.org/officeDocument/2006/relationships/slide" Target="slides/slide15.xml"/><Relationship Id="rId41" Type="http://schemas.openxmlformats.org/officeDocument/2006/relationships/font" Target="fonts/ProximaNova-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ProximaNova-bold.fntdata"/><Relationship Id="rId16" Type="http://schemas.openxmlformats.org/officeDocument/2006/relationships/slide" Target="slides/slide11.xml"/><Relationship Id="rId38" Type="http://schemas.openxmlformats.org/officeDocument/2006/relationships/font" Target="fonts/ProximaNova-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02711cf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02711cf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02711cf4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c02711cf4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b0c429c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6b0c429c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c0f41a34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c0f41a34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c0f41a344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c0f41a344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c0f41a344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c0f41a344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0f41a344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c0f41a344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c11bfe69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c11bfe69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c11bfe694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c11bfe694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c11bfe694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c11bfe694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bd9f0529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bd9f0529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b3588cc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6b3588cc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b3cca1e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6b3cca1e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b3cca1e6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6b3cca1e6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6b3cca1e6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6b3cca1e6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b3cca1e6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6b3cca1e6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6b3cca1e6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6b3cca1e6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6b3cca1e6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6b3cca1e6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6b3cca1e64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6b3cca1e6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6b415fd8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6b415fd8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6b4a0001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6b4a0001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be83ae086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be83ae086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6b4a0001e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6b4a0001e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6b4a0001e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6b4a0001e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b3937a38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b3937a38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beb210b8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beb210b8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beb210b80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beb210b80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bf459a1f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bf459a1f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ace6b44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ace6b44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ace6b44b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ace6b44b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ace6b44b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ace6b44b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CatCode: A Comprehensive Evaluation Framework for LLMs On the Mixture of Code and Text</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a:t>
            </a:r>
            <a:r>
              <a:rPr lang="ja" sz="764"/>
              <a:t>のコーディング問題解決能力を包括的に評価するために、カテゴリー理論を評価フレームワークを提案。現在の評価方法がタスクの範囲に限られているか、標準化されていない問題を解決するために、カテゴリー理論を用いてこの問題に取り組みます。提案されたフレームワークは、コードデバッグ、コード変換、コード生成説明などのタスクをカテゴリー理論の観点から評価するもので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カテゴリ理論を用いて、コードと自然言語の混合を扱うための標準化された評価フレームワークを構築します。この枠組みでは、コード関連のタスクをカテゴリ的な観点から再定義し、モデルの能力を、オブジェクト（コードスニペット）、射（コード変換）、関手（言語間の翻訳や説明）を用いて評価します。データセット、タスク、モデルに適応可能な自動評価プラットフォームを提示し、これを使用して複数のLLMのコーディング能力を量的に評価します。標準化されたAPIとプロンプトセレクタを通じて、異なるデータセットとモデルに対する評価を容易に行うことができ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CatCodeは、カテゴリ理論に基づいてLLMがコードとテキストの混合を理解し生成する能力を評価するための新しい視点を導入します。この包括的かつ数学的に抽象的なアプローチを用いることで、新しいデータセット、タスク、モデルに適応する標準化された自動評価プラットフォームを提供します。LLMを評価する際、現在のモデルが機能的に等価なコードを認識し、コードの機能に関する情報をコードとその説明の間で保持する能力に欠けていることが明らかになりました。このプラットフォームをオープンソース化することで、LLMの包括的かつ標準化された評価に貢献し、コードとテキストの混合を扱うためのカテゴリ的観点を提供することを目指します。</a:t>
            </a:r>
            <a:endParaRPr sz="822"/>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Improving LLM Code Generation with Grammar Augmentation</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プログラム言語の文法を利用し、</a:t>
            </a:r>
            <a:r>
              <a:rPr lang="ja" sz="764"/>
              <a:t>LLM</a:t>
            </a:r>
            <a:r>
              <a:rPr lang="ja" sz="764"/>
              <a:t>によるコード生成の効率と一般性を向上させる新しいフレームワーク、SynCodeを提案。このフレームワークは、オフラインで構築された効率的なルックアップテーブルであるDFAマスクストアを使用して、文法のターミナルに基づいています。SynCodeは、文法的に有効なトークンのみを保持し、無効なものを排除することにより、PythonやGoなどのCFG（文脈自由文法）に基づく任意の言語での使用を実証しました。実験により、SynCodeを最先端のLLMと組み合わせることで、構文エラーを96.07％削減し、コード生成の文法的精度を大幅に向上させることができることが示され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SynCodeは、文法のターミナルを表現する正規表現から派生したルックアップテーブルであるDFAマスクストアを核としています。このストアを利用し、LLMのデコード段階で次のトークンを選択する際に、文法的に有効なトークンのみを考慮することができます。</a:t>
            </a:r>
            <a:endParaRPr sz="764"/>
          </a:p>
          <a:p>
            <a:pPr indent="0" lvl="0" marL="0" rtl="0" algn="l">
              <a:lnSpc>
                <a:spcPct val="100000"/>
              </a:lnSpc>
              <a:spcBef>
                <a:spcPts val="1200"/>
              </a:spcBef>
              <a:spcAft>
                <a:spcPts val="0"/>
              </a:spcAft>
              <a:buNone/>
            </a:pPr>
            <a:r>
              <a:rPr lang="ja" sz="764"/>
              <a:t>SynCodeのアルゴリズムについての説明は以下の通りです。</a:t>
            </a:r>
            <a:endParaRPr sz="764"/>
          </a:p>
          <a:p>
            <a:pPr indent="0" lvl="0" marL="0" rtl="0" algn="l">
              <a:lnSpc>
                <a:spcPct val="100000"/>
              </a:lnSpc>
              <a:spcBef>
                <a:spcPts val="1200"/>
              </a:spcBef>
              <a:spcAft>
                <a:spcPts val="0"/>
              </a:spcAft>
              <a:buNone/>
            </a:pPr>
            <a:r>
              <a:rPr lang="ja" sz="764"/>
              <a:t>入力:</a:t>
            </a:r>
            <a:br>
              <a:rPr lang="ja" sz="764"/>
            </a:br>
            <a:r>
              <a:rPr lang="ja" sz="764"/>
              <a:t>- LLM（M）</a:t>
            </a:r>
            <a:br>
              <a:rPr lang="ja" sz="764"/>
            </a:br>
            <a:r>
              <a:rPr lang="ja" sz="764"/>
              <a:t>- トークナイザ（T）</a:t>
            </a:r>
            <a:br>
              <a:rPr lang="ja" sz="764"/>
            </a:br>
            <a:r>
              <a:rPr lang="ja" sz="764"/>
              <a:t>- 入力プロンプト文字列（C0）</a:t>
            </a:r>
            <a:br>
              <a:rPr lang="ja" sz="764"/>
            </a:br>
            <a:r>
              <a:rPr lang="ja" sz="764"/>
              <a:t>- 生成されるトークンの最大数（nmax）</a:t>
            </a:r>
            <a:br>
              <a:rPr lang="ja" sz="764"/>
            </a:br>
            <a:r>
              <a:rPr lang="ja" sz="764"/>
              <a:t>- デコーディング戦略（D）</a:t>
            </a:r>
            <a:endParaRPr sz="764"/>
          </a:p>
          <a:p>
            <a:pPr indent="0" lvl="0" marL="0" rtl="0" algn="l">
              <a:lnSpc>
                <a:spcPct val="100000"/>
              </a:lnSpc>
              <a:spcBef>
                <a:spcPts val="1200"/>
              </a:spcBef>
              <a:spcAft>
                <a:spcPts val="0"/>
              </a:spcAft>
              <a:buNone/>
            </a:pPr>
            <a:r>
              <a:rPr lang="ja" sz="764"/>
              <a:t>手順:</a:t>
            </a:r>
            <a:br>
              <a:rPr lang="ja" sz="764"/>
            </a:br>
            <a:r>
              <a:rPr lang="ja" sz="764"/>
              <a:t>1. 入力プロンプトをトークナイズして、現在のトークン列（Tcur）を初期化します。</a:t>
            </a:r>
            <a:br>
              <a:rPr lang="ja" sz="764"/>
            </a:br>
            <a:r>
              <a:rPr lang="ja" sz="764"/>
              <a:t>2. 最大nmaxトークンが生成されるまで、または終端トークン（EOS）が選択されるまで以下のステップを繰り返します。</a:t>
            </a:r>
            <a:br>
              <a:rPr lang="ja" sz="764"/>
            </a:br>
            <a:r>
              <a:rPr lang="ja" sz="764"/>
              <a:t>    - 現在のトークン列（Tcur）を基に、LLM（M）を用いてスコアを生成します。</a:t>
            </a:r>
            <a:br>
              <a:rPr lang="ja" sz="764"/>
            </a:br>
            <a:r>
              <a:rPr lang="ja" sz="764"/>
              <a:t>    - 現在のトークン列をデコードして、部分的なコード（Ck）を取得します。</a:t>
            </a:r>
            <a:br>
              <a:rPr lang="ja" sz="764"/>
            </a:br>
            <a:r>
              <a:rPr lang="ja" sz="764"/>
              <a:t>    - 部分的なコード（Ck）を解析して、受け入れ可能な終端シーケンス（A）と残りの部分（r）を取得します。</a:t>
            </a:r>
            <a:br>
              <a:rPr lang="ja" sz="764"/>
            </a:br>
            <a:r>
              <a:rPr lang="ja" sz="764"/>
              <a:t>    - 文法マスク（m）を適用して、スコアに基づいて次のトークン（ti）を選択します。</a:t>
            </a:r>
            <a:br>
              <a:rPr lang="ja" sz="764"/>
            </a:br>
            <a:r>
              <a:rPr lang="ja" sz="764"/>
              <a:t>    - 選択されたトークンが終端シーケンストークン（EOS）である場合は、プロセスを終了します。</a:t>
            </a:r>
            <a:br>
              <a:rPr lang="ja" sz="764"/>
            </a:br>
            <a:r>
              <a:rPr lang="ja" sz="764"/>
              <a:t>    - そうでない場合は、現在のトークン列（Tcur）に選択されたトークンを追加します。</a:t>
            </a:r>
            <a:br>
              <a:rPr lang="ja" sz="764"/>
            </a:br>
            <a:r>
              <a:rPr lang="ja" sz="764"/>
              <a:t>3. 最終的なデコードされた出力を取得し、生成プロセスの結果として返します。</a:t>
            </a:r>
            <a:endParaRPr sz="764"/>
          </a:p>
          <a:p>
            <a:pPr indent="0" lvl="0" marL="0" rtl="0" algn="l">
              <a:lnSpc>
                <a:spcPct val="100000"/>
              </a:lnSpc>
              <a:spcBef>
                <a:spcPts val="1200"/>
              </a:spcBef>
              <a:spcAft>
                <a:spcPts val="0"/>
              </a:spcAft>
              <a:buNone/>
            </a:pPr>
            <a:r>
              <a:rPr lang="ja" sz="764"/>
              <a:t>このアルゴリズムは、文法に基づいてLLMの出力を制約することにより、文法的に有効なトークンのみを選択することを目的としています。文法マスク（m）は、文法に従って許可されるトークンのみを選択するために使用されるブールマスクです。このプロセスを通じて、生成されたコードの文法的正確さを向上させることができ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PythonおよびGo言語における簡略化されたCFGを用いた実験では、SynCodeを用いることで構文エラーを96.07％削減できることが確認されました。</a:t>
            </a:r>
            <a:endParaRPr sz="822"/>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Infusing Knowledge into Large Language Models with Contextual Prompts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関連する文書や情報から直接抽出した知識を用いて、LLMを特定のタスクに対してより適切に機能させるために微調整することで与えられたタスクに対してより正確で、有用な出力を提供します。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入力プロンプトに入っている外部文章などのコンテキストから重要なポイントやキーワードに基づいてプロンプトを生成。このプロンプトは、入力に関する事前に知っておくべき背景知識を持って過程できます。次にこの生成下プロンプトを塩牛てLLMを微調整することでプロンプトに関連する情報を基に学習を深め、より正確な要約を生成できるようになり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従来の知識注入手法と比較して、この研究のアプローチは知識グラフに依存せず、文書から直接関連するコンテキストを利用する点で新規性があります。これにより、一般化が容易で、さまざまなドメインやエンティティに適用可能な方法です</a:t>
            </a:r>
            <a:endParaRPr sz="822"/>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Benchmarking Hallucination in Large Language Models based on Unanswerable Math Word Problem</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特に、解答不可能な数学の文章問題（MWP）に基づいてLLMの幻覚を評価する新しい方法を提示。</a:t>
            </a:r>
            <a:br>
              <a:rPr lang="ja" sz="764"/>
            </a:br>
            <a:r>
              <a:rPr lang="ja" sz="764"/>
              <a:t>このアプローチをサポートするために、解答不可能な数学の文章問題（UMWP）という5200の質問からなるデータセットを革新的に開発。</a:t>
            </a:r>
            <a:br>
              <a:rPr lang="ja" sz="764"/>
            </a:br>
            <a:r>
              <a:rPr lang="ja" sz="764"/>
              <a:t>テキストの類似性と数学的表現の検出を組み合わせる評価方法を開発し、LLMが質問を解答不可能と考えるかどうかを判断しました。31のLLMに対して広範な実験を行い、その結果、コンテキスト内学習と人間のフィードバックによる強化学習(RLHF)の訓練が、モデルの幻覚回避能力を顕著に向上させることを示しました。MWPを使用することは、幻覚を評価するための信頼性の高い効果的なアプローチであることを示しています。</a:t>
            </a:r>
            <a:r>
              <a:rPr lang="ja" sz="764"/>
              <a:t>https://github.com/Yuki-Asuuna/UMWP</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UMWPデータセットの開発、テキスト類似性と数学的表現検出に基づく評価方法の開発、31のLLMsに対する実験。</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コンテキスト内学習とRLHFの訓練がモデルの幻覚回避能力を向上させることを実証。特にGPT-3, InstructGPT, LLaMA, Claudeにおいて有効であることが示されました。</a:t>
            </a:r>
            <a:endParaRPr sz="822"/>
          </a:p>
        </p:txBody>
      </p:sp>
      <p:pic>
        <p:nvPicPr>
          <p:cNvPr id="123" name="Google Shape;123;p25"/>
          <p:cNvPicPr preferRelativeResize="0"/>
          <p:nvPr/>
        </p:nvPicPr>
        <p:blipFill>
          <a:blip r:embed="rId3">
            <a:alphaModFix/>
          </a:blip>
          <a:stretch>
            <a:fillRect/>
          </a:stretch>
        </p:blipFill>
        <p:spPr>
          <a:xfrm>
            <a:off x="4024717" y="2631624"/>
            <a:ext cx="5043082" cy="23417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Generative Explanations for Program Synthesizers プログラム合成器のための生成的説明</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プログラムの合成が成功して実装が仕様を満たしていることが保証されても実装の動作方法や仕様がどのように実現されているかの説明についての追加情報は提供されません。この問題についてLLMを使用して人間が読める説明を構築するアプローチを開発。</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生成されたプログラム実装の理解を促進するために、LLMを使用して人間が理解しやすい説明を生成しています。このアプローチの中心的な要素は以下の2つです。</a:t>
            </a:r>
            <a:endParaRPr sz="764"/>
          </a:p>
          <a:p>
            <a:pPr indent="0" lvl="0" marL="0" rtl="0" algn="l">
              <a:lnSpc>
                <a:spcPct val="100000"/>
              </a:lnSpc>
              <a:spcBef>
                <a:spcPts val="1200"/>
              </a:spcBef>
              <a:spcAft>
                <a:spcPts val="0"/>
              </a:spcAft>
              <a:buNone/>
            </a:pPr>
            <a:r>
              <a:rPr lang="ja" sz="764"/>
              <a:t>サブスペシフィケーションを使用したプロンプトの拡張：</a:t>
            </a:r>
            <a:endParaRPr sz="764"/>
          </a:p>
          <a:p>
            <a:pPr indent="0" lvl="0" marL="0" rtl="0" algn="l">
              <a:lnSpc>
                <a:spcPct val="100000"/>
              </a:lnSpc>
              <a:spcBef>
                <a:spcPts val="1200"/>
              </a:spcBef>
              <a:spcAft>
                <a:spcPts val="0"/>
              </a:spcAft>
              <a:buNone/>
            </a:pPr>
            <a:r>
              <a:rPr lang="ja" sz="764"/>
              <a:t>プログラムの各部分（サブルーチン）がどのように動作するかを詳細に記述したサブすぺしふぃケーションを使用し、生成されたプログラムの各部分（サブルーチン）がどのように動作するかを確認、</a:t>
            </a:r>
            <a:br>
              <a:rPr lang="ja" sz="764"/>
            </a:br>
            <a:r>
              <a:rPr lang="ja" sz="764"/>
              <a:t>その情報を基にプログラムの各部分が何をするのかを説明する名称をLLMに提案させることでプログラムの動作を人が理解できるようになります。※ プロンプトの拡張はLLMがプログラムのサブルーチンの動作を正確に理解し、それを基に人が理解しやすい動作を説明した関数名を生成させることを意味してインした。</a:t>
            </a:r>
            <a:endParaRPr sz="764"/>
          </a:p>
          <a:p>
            <a:pPr indent="0" lvl="0" marL="0" rtl="0" algn="l">
              <a:lnSpc>
                <a:spcPct val="100000"/>
              </a:lnSpc>
              <a:spcBef>
                <a:spcPts val="1200"/>
              </a:spcBef>
              <a:spcAft>
                <a:spcPts val="0"/>
              </a:spcAft>
              <a:buNone/>
            </a:pPr>
            <a:r>
              <a:rPr lang="ja" sz="764"/>
              <a:t>アルゴリズミックサニティチェック：</a:t>
            </a:r>
            <a:endParaRPr sz="764"/>
          </a:p>
          <a:p>
            <a:pPr indent="0" lvl="0" marL="0" rtl="0" algn="l">
              <a:lnSpc>
                <a:spcPct val="100000"/>
              </a:lnSpc>
              <a:spcBef>
                <a:spcPts val="1200"/>
              </a:spcBef>
              <a:spcAft>
                <a:spcPts val="0"/>
              </a:spcAft>
              <a:buNone/>
            </a:pPr>
            <a:r>
              <a:rPr lang="ja" sz="764"/>
              <a:t>LLMによって生成されたプログラムのサブルーチンの名称とサブすぺしふぃケーションを使用して、それまでとは別のLLMモデルを使い、生成されたプログラムのサブルーチンを再合成します。</a:t>
            </a:r>
            <a:br>
              <a:rPr lang="ja" sz="764"/>
            </a:br>
            <a:r>
              <a:rPr lang="ja" sz="764"/>
              <a:t>この再合成されたサブルーチンを元の実装に代替してみて、グローバルな仕様を満たすかどうかを検証します。</a:t>
            </a:r>
            <a:endParaRPr sz="764"/>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7"/>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Generative News Recommendation 生成型ニュース推奨</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オンラインでニュースを読むときに、読者が興味のあるニュースをもっと簡単に、より深く理解できるようにする生成型ニュース推薦パラダイム（GNR）を提案。</a:t>
            </a:r>
            <a:br>
              <a:rPr lang="ja" sz="764"/>
            </a:br>
            <a:r>
              <a:rPr lang="ja" sz="764"/>
              <a:t>普通のニュース推薦システムが単に関連する記事を示すのとは違い、この方法は読者が興味を持つ可能性のある様々なニュース記事を結びつけて、一つのつながりのある話として提示します。これにより、読者はニュースの背後にある大きな話や事件をもっと早く、包括的に理解することができるようになり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を使用してニュースと読者の両方についての詳細な情報を、ニュースについては記事の内容からテーマや関連性、重要な要素などを抽出します。読者については、過去の読書歴や興味関心から、読者のプロファイルの詳細な情報を作ります。</a:t>
            </a:r>
            <a:br>
              <a:rPr lang="ja" sz="764"/>
            </a:br>
            <a:r>
              <a:rPr lang="ja" sz="764"/>
              <a:t>この情報を使い、読者の関心にあったニュースを見つけ出し、それらを一つの物語のように結びつける訓練方法(UIFT)を実行します。</a:t>
            </a:r>
            <a:br>
              <a:rPr lang="ja" sz="764"/>
            </a:br>
            <a:r>
              <a:rPr lang="ja" sz="764"/>
              <a:t>具体的には、読者が興味を持ちそうなニュースを選び出し、それらを論理的で一貫性のあるストーリーにまとめあげることで、読者がニュースをより深く理解しやすくすることを目指しています。</a:t>
            </a:r>
            <a:br>
              <a:rPr lang="ja" sz="764"/>
            </a:br>
            <a:r>
              <a:rPr lang="ja" sz="764"/>
              <a:t>このアプローチにより、ここの読者に合わせたニュース推奨を実現できているつもりらしい</a:t>
            </a:r>
            <a:endParaRPr sz="764"/>
          </a:p>
          <a:p>
            <a:pPr indent="0" lvl="0" marL="0" rtl="0" algn="l">
              <a:lnSpc>
                <a:spcPct val="100000"/>
              </a:lnSpc>
              <a:spcBef>
                <a:spcPts val="1200"/>
              </a:spcBef>
              <a:spcAft>
                <a:spcPts val="0"/>
              </a:spcAft>
              <a:buNone/>
            </a:pPr>
            <a:r>
              <a:rPr lang="ja" sz="764"/>
              <a:t>UIFT (User Interest Alignment Fine-Tuning) :</a:t>
            </a:r>
            <a:br>
              <a:rPr lang="ja" sz="764"/>
            </a:br>
            <a:r>
              <a:rPr lang="ja" sz="764"/>
              <a:t>1. 前処理段階:</a:t>
            </a:r>
            <a:br>
              <a:rPr lang="ja" sz="764"/>
            </a:br>
            <a:r>
              <a:rPr lang="ja" sz="764"/>
              <a:t>LLM を利用して、ニュースとユーザーのテーマレベルの表現を生成します。これにはニュースの内容やユーザーのプロファイル（過去のクリック履歴など）を入力として使用します。</a:t>
            </a:r>
            <a:br>
              <a:rPr lang="ja" sz="764"/>
            </a:br>
            <a:r>
              <a:rPr lang="ja" sz="764"/>
              <a:t>これらのテーマレベルの表現とセマンティックレベルの表現（直接的な内容に基づく表現）を組み合わせて、デュアルレベルの表現を形成します。</a:t>
            </a:r>
            <a:endParaRPr sz="764"/>
          </a:p>
          <a:p>
            <a:pPr indent="0" lvl="0" marL="0" rtl="0" algn="l">
              <a:lnSpc>
                <a:spcPct val="100000"/>
              </a:lnSpc>
              <a:spcBef>
                <a:spcPts val="1200"/>
              </a:spcBef>
              <a:spcAft>
                <a:spcPts val="0"/>
              </a:spcAft>
              <a:buNone/>
            </a:pPr>
            <a:r>
              <a:rPr lang="ja" sz="764"/>
              <a:t>2. パーソナライズされた関連ニュースの探索:</a:t>
            </a:r>
            <a:br>
              <a:rPr lang="ja" sz="764"/>
            </a:br>
            <a:r>
              <a:rPr lang="ja" sz="764"/>
              <a:t>ニュースセットからユーザーの関心事に合致するニュースとその関連ニュースを特定し、これらを用いて一貫性のある物語を生成するための準備を行います。</a:t>
            </a:r>
            <a:br>
              <a:rPr lang="ja" sz="764"/>
            </a:br>
            <a:r>
              <a:rPr lang="ja" sz="764"/>
              <a:t>まず、デュアルレベルの表現に基づいてニュースをランキングし、ユーザーの好みに最も合致するニュース（焦点ニュース）を選択します。</a:t>
            </a:r>
            <a:br>
              <a:rPr lang="ja" sz="764"/>
            </a:br>
            <a:r>
              <a:rPr lang="ja" sz="764"/>
              <a:t>次に、ニュース間の論理的関連を探索し、焦点ニュースに関連するさらに多くのニュース記事を見つけます。</a:t>
            </a:r>
            <a:br>
              <a:rPr lang="ja" sz="764"/>
            </a:br>
            <a:r>
              <a:rPr lang="ja" sz="764"/>
              <a:t>最後に、ユーザーの興味に合わない可能性のあるニュースをフィルタリングし、焦点ニュースの主なイベントの文脈を考慮しつつ、ユーザーの好みを反映した参照ニュースセットを取得します。</a:t>
            </a:r>
            <a:endParaRPr sz="764"/>
          </a:p>
          <a:p>
            <a:pPr indent="0" lvl="0" marL="0" rtl="0" algn="l">
              <a:lnSpc>
                <a:spcPct val="100000"/>
              </a:lnSpc>
              <a:spcBef>
                <a:spcPts val="1200"/>
              </a:spcBef>
              <a:spcAft>
                <a:spcPts val="0"/>
              </a:spcAft>
              <a:buNone/>
            </a:pPr>
            <a:r>
              <a:rPr lang="ja" sz="764"/>
              <a:t>3. 興味に基づく複数ニュースの物語統合 (Interest-aware Multi-news Narrative Fusion):</a:t>
            </a:r>
            <a:br>
              <a:rPr lang="ja" sz="764"/>
            </a:br>
            <a:r>
              <a:rPr lang="ja" sz="764"/>
              <a:t>参照ニュースセットの中心テーマを包括する一貫性と論理的に構造化された物語を作成します。これにより、生成された物語とユーザーの興味との整合性を高め、ユーザーがコンテンツにさらに関与するように促します。</a:t>
            </a:r>
            <a:br>
              <a:rPr lang="ja" sz="764"/>
            </a:br>
            <a:r>
              <a:rPr lang="ja" sz="764"/>
              <a:t>ここで UIFT を導入し、複数のニュース物語の確率を最適化することでランキング損失を調整します。このプロセスを通じて、モデルはユーザーの関心により密接に合わせた物語を生成するよう微調整されます。</a:t>
            </a:r>
            <a:endParaRPr sz="764"/>
          </a:p>
          <a:p>
            <a:pPr indent="0" lvl="0" marL="0" rtl="0" algn="l">
              <a:lnSpc>
                <a:spcPct val="100000"/>
              </a:lnSpc>
              <a:spcBef>
                <a:spcPts val="1200"/>
              </a:spcBef>
              <a:spcAft>
                <a:spcPts val="0"/>
              </a:spcAft>
              <a:buNone/>
            </a:pPr>
            <a:r>
              <a:rPr lang="ja" sz="764"/>
              <a:t>4. 微調整と評価:</a:t>
            </a:r>
            <a:br>
              <a:rPr lang="ja" sz="764"/>
            </a:br>
            <a:r>
              <a:rPr lang="ja" sz="764"/>
              <a:t>LLMを使用して多ニュース物語を生成し、その後、我々の多ニュース物語生成器を監視されたファインチューニングを通じて訓練し、LLMの能力と知識を蒸留します。</a:t>
            </a:r>
            <a:br>
              <a:rPr lang="ja" sz="764"/>
            </a:br>
            <a:r>
              <a:rPr lang="ja" sz="764"/>
              <a:t>UIFTはランキング損失を取り入れることにより、我々の生成器が複数のニュース物語をユーザーの興味に基づいてランキングし、よりパーソナライズされた物語を生成できるように訓練します。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従来の知識注入手法と比較して、この研究のアプローチは知識グラフに依存せず、文書から直接関連するコンテキストを利用する点で新規性があります。これにより、一般化が容易で、さまざまなドメインやエンティティに適用可能な方法です</a:t>
            </a:r>
            <a:endParaRPr sz="822"/>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Magic Markup: Maintaining Document-External Markup with an LLM</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文書の外部にメタデータを保持する新しい手法を提案。特に、プログラムが変更された後にアノテーションがコードに自動的に追従するように、インテリジェントエージェントを使用して変更されたプログラムを再タグ付けするシステムを開発。この方法は、文書アノテーションの応用範囲を拡大し、プログラムの作成、デバッグ、保守、およびプレゼンテーションにおける基本的な操作を可能にします。私たちのシステムは、ベンチマークで90%の精度を達成し、ドキュメントのタグを並行して5秒ごとに置き換えることができます。性能はさらなる改善の余地があるものの、信頼性が十分に高いことから、アプリケーションのさらなる探求を正当化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a:t>
            </a:r>
            <a:r>
              <a:rPr lang="ja" sz="764"/>
              <a:t>に基づいた再タグ付けシステムを構築し、合成されたベンチマークスイートを用いてこのシステムを評価しました。このベンチマークは、5つのプログラミング言語で90のコード更新をカバーしています。</a:t>
            </a:r>
            <a:endParaRPr sz="764"/>
          </a:p>
          <a:p>
            <a:pPr indent="0" lvl="0" marL="0" rtl="0" algn="l">
              <a:lnSpc>
                <a:spcPct val="100000"/>
              </a:lnSpc>
              <a:spcBef>
                <a:spcPts val="1200"/>
              </a:spcBef>
              <a:spcAft>
                <a:spcPts val="0"/>
              </a:spcAft>
              <a:buNone/>
            </a:pPr>
            <a:r>
              <a:rPr lang="ja" sz="764"/>
              <a:t>1. LLM（大規模言語モデル）に基づいた再タグ付けシステムの構築: このシステムは、プログラミング言語における90のコード更新をカバーする合成ベンチマークスイートを使用して評価されました。これらのベンチマークは、タグ付けされたエンティティが再配置または変更されるシナリオを表しています。</a:t>
            </a:r>
            <a:endParaRPr sz="764"/>
          </a:p>
          <a:p>
            <a:pPr indent="0" lvl="0" marL="0" rtl="0" algn="l">
              <a:lnSpc>
                <a:spcPct val="100000"/>
              </a:lnSpc>
              <a:spcBef>
                <a:spcPts val="1200"/>
              </a:spcBef>
              <a:spcAft>
                <a:spcPts val="0"/>
              </a:spcAft>
              <a:buNone/>
            </a:pPr>
            <a:r>
              <a:rPr lang="ja" sz="764"/>
              <a:t>2. 合成ベンチマークスイートの生成: 特定のプログラミングタスクとその更新に関するシナリオを表現するために、異なるプログラミング言語でのコードの例を生成し、これらの例に基づいてベンチマークを構築しました。これには、LLMが生成したコードに対して手動でタグを配置し、次にこれらのコードがどのように更新されたか（例えば、リファクタリングや機能の追加によって）を示すプロセスが含まれます。</a:t>
            </a:r>
            <a:endParaRPr sz="764"/>
          </a:p>
          <a:p>
            <a:pPr indent="0" lvl="0" marL="0" rtl="0" algn="l">
              <a:lnSpc>
                <a:spcPct val="100000"/>
              </a:lnSpc>
              <a:spcBef>
                <a:spcPts val="1200"/>
              </a:spcBef>
              <a:spcAft>
                <a:spcPts val="0"/>
              </a:spcAft>
              <a:buNone/>
            </a:pPr>
            <a:r>
              <a:rPr lang="ja" sz="764"/>
              <a:t>3. 再タグ付けプロセス: 更新されたコードに対して正確なセグメントの開始と終了のテキストポイントを特定し、これらのポイントに基づいてアノテーションを再配置します。このプロセスは、文書の更新後もタグが関連するコンテキストに正しく残ることを保証することを目指しています。</a:t>
            </a:r>
            <a:endParaRPr sz="764"/>
          </a:p>
          <a:p>
            <a:pPr indent="0" lvl="0" marL="0" rtl="0" algn="l">
              <a:lnSpc>
                <a:spcPct val="100000"/>
              </a:lnSpc>
              <a:spcBef>
                <a:spcPts val="1200"/>
              </a:spcBef>
              <a:spcAft>
                <a:spcPts val="0"/>
              </a:spcAft>
              <a:buNone/>
            </a:pPr>
            <a:r>
              <a:rPr lang="ja" sz="764"/>
              <a:t>4. プロンプトの調整と評価: 再タグ付けシステムの効率と精度を評価するために、特定のプロンプト形式を使用してモデルがテキストと行番号を参照し、更新されたセグメント内の正しい位置を特定できるようにしました。これは、更新されたファイル内でのセグメントの正確な配置を特定するために重要です。</a:t>
            </a:r>
            <a:endParaRPr sz="764"/>
          </a:p>
          <a:p>
            <a:pPr indent="0" lvl="0" marL="0" rtl="0" algn="l">
              <a:lnSpc>
                <a:spcPct val="100000"/>
              </a:lnSpc>
              <a:spcBef>
                <a:spcPts val="1200"/>
              </a:spcBef>
              <a:spcAft>
                <a:spcPts val="0"/>
              </a:spcAft>
              <a:buNone/>
            </a:pPr>
            <a:r>
              <a:rPr lang="ja" sz="764"/>
              <a:t>この手法は、文書外のマークアップを自動的に維持するためのアプローチで、言語モデルがプログラムのセマンティクスを理解し、コードの変更に伴ってアノテーションを適切に追跡できる能力を利用してい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提案システムはベンチマークで90%の精度を達成しました。特に、ドキュメントのタグを5秒ごとに並行して置き換えることが可能であることを示しました。</a:t>
            </a:r>
            <a:endParaRPr sz="822"/>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Towards General Computer Control: A Multimodal Agent for Red Dead Redemption II as a Case Study (汎用コンピュータ制御に向けて：ケーススタディとしてのRed Dead Redemption IIのためのマルチモーダルエージェント)</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基礎エージェントが特定のタスクやシナリオで成功しているにも関わらず、シナリオ間での一般化が困難であるという問題を解決するために、General Computer Control (GCC)設定を提案します。GCCは、コンピュータの画面画像（および可能であればオーディオ）のみを入力として受け取り、キーボードとマウス操作を出力とすることで、任意のコンピュータタスクをマスターする基礎エージェントを構築することを目指します。CRADLEというエージェントフレームワークを紹介し、複雑なAAAゲームであるRed Dead Redemption IIにデプロイすることによって、GCCへの初期の試みを行います。CRADLEは、情報収集、自己反映、タスク推論、スキルカリキュレーション、アクションプランニング、メモリの6つの主要なモジュールを含んでいます。</a:t>
            </a:r>
            <a:br>
              <a:rPr lang="ja" sz="764"/>
            </a:br>
            <a:r>
              <a:rPr lang="ja" sz="764"/>
              <a:t>最小限の事前知識を使用することで複雑なゲーム操作を行わせることがk脳になります</a:t>
            </a:r>
            <a:br>
              <a:rPr lang="ja" sz="764"/>
            </a:br>
            <a:r>
              <a:rPr lang="ja" sz="764"/>
              <a:t>https://baai-agents.github.io/Cradle/</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GCC設定を提案し、情報収集、自己反映、タスク推論、スキルカリキュレーション、アクションプランニング、メモリの6つの主要モジュールを備えたCRADLEフレームワークを開発しました。CRADLEは、スクリーンからのビデオを入力として受け取り、キーボードとマウス操作を出力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CRADLEをRed Dead Redemption IIに適用し、このゲームで主要なストーリーラインをフォローし、実任務を完了することができました。</a:t>
            </a:r>
            <a:endParaRPr sz="822"/>
          </a:p>
        </p:txBody>
      </p:sp>
      <p:pic>
        <p:nvPicPr>
          <p:cNvPr id="144" name="Google Shape;144;p29"/>
          <p:cNvPicPr preferRelativeResize="0"/>
          <p:nvPr/>
        </p:nvPicPr>
        <p:blipFill>
          <a:blip r:embed="rId3">
            <a:alphaModFix/>
          </a:blip>
          <a:stretch>
            <a:fillRect/>
          </a:stretch>
        </p:blipFill>
        <p:spPr>
          <a:xfrm>
            <a:off x="152400" y="3030326"/>
            <a:ext cx="3999427" cy="1943076"/>
          </a:xfrm>
          <a:prstGeom prst="rect">
            <a:avLst/>
          </a:prstGeom>
          <a:noFill/>
          <a:ln>
            <a:noFill/>
          </a:ln>
        </p:spPr>
      </p:pic>
      <p:pic>
        <p:nvPicPr>
          <p:cNvPr id="145" name="Google Shape;145;p29"/>
          <p:cNvPicPr preferRelativeResize="0"/>
          <p:nvPr/>
        </p:nvPicPr>
        <p:blipFill>
          <a:blip r:embed="rId4">
            <a:alphaModFix/>
          </a:blip>
          <a:stretch>
            <a:fillRect/>
          </a:stretch>
        </p:blipFill>
        <p:spPr>
          <a:xfrm>
            <a:off x="5404079" y="3030325"/>
            <a:ext cx="3576146" cy="1943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Preventing Reward Hacking with Occupancy Measure Regularization 報酬ハッキングの防止における占有測度正則化</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報酬ハッキングは、設計者が意図した「真の」目標や報酬ではなく、より簡単に達成できる「代理」の目標や報酬を追求してしまう現象のことをいい、システムが本来の目的を達成する代わりに、設計上の欠陥や盲点を利用して、見かけ上の成果を挙げる行動を取ることを指します。これは、システムが真に望ましい行動を学習するのではなく、手っ取り早く報酬を稼ぐための「抜け道」を見つけ出してしまうことにより発生します。本研究では、報酬ハッキングを防ぐために、行動分布（AD）の発散ではなく、ポリシー間の占有測度（OM）の発散に基づいて正則化する方法を提案します。理論的には、OM正則化が真の報酬の大幅な低下をより効果的に避けることができることを証明し、実験的には、OM発散がAD発散よりも報酬ハッキングを防ぐのに優れていることを示します。</a:t>
            </a:r>
            <a:br>
              <a:rPr lang="ja" sz="764"/>
            </a:br>
            <a:r>
              <a:rPr lang="ja" sz="764"/>
              <a:t>https://github.com/cassidylaidlaw/orpo</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報酬ハッキングを防ぐための新しいアプローチを取り入れています。具体的には、報酬関数に対するエージェントの行動を制御するために、「占有測度（OM）発散」という概念を用いています。以下にそのアルゴリズムの概要を説明します。</a:t>
            </a:r>
            <a:endParaRPr sz="764"/>
          </a:p>
          <a:p>
            <a:pPr indent="0" lvl="0" marL="0" rtl="0" algn="l">
              <a:lnSpc>
                <a:spcPct val="100000"/>
              </a:lnSpc>
              <a:spcBef>
                <a:spcPts val="1200"/>
              </a:spcBef>
              <a:spcAft>
                <a:spcPts val="0"/>
              </a:spcAft>
              <a:buNone/>
            </a:pPr>
            <a:r>
              <a:rPr lang="ja" sz="764"/>
              <a:t>1. 占有測度（OM）の定義: エージェントがある方針（ポリシー）に従って環境内を動く際に、各状態に存在する時間の割合を表します。これにより、エージェントの行動パターンを数値化し、分析することが可能になります。</a:t>
            </a:r>
            <a:endParaRPr sz="764"/>
          </a:p>
          <a:p>
            <a:pPr indent="0" lvl="0" marL="0" rtl="0" algn="l">
              <a:lnSpc>
                <a:spcPct val="100000"/>
              </a:lnSpc>
              <a:spcBef>
                <a:spcPts val="1200"/>
              </a:spcBef>
              <a:spcAft>
                <a:spcPts val="0"/>
              </a:spcAft>
              <a:buNone/>
            </a:pPr>
            <a:r>
              <a:rPr lang="ja" sz="764"/>
              <a:t>2. OM発散の計算: エージェントが異なるポリシーに従った場合の占有測度の違いを計算します。これは、エージェントが学習過程で採用したポリシーが、どの程度元の目的から逸脱しているかを測定するために用いられます。</a:t>
            </a:r>
            <a:endParaRPr sz="764"/>
          </a:p>
          <a:p>
            <a:pPr indent="0" lvl="0" marL="0" rtl="0" algn="l">
              <a:lnSpc>
                <a:spcPct val="100000"/>
              </a:lnSpc>
              <a:spcBef>
                <a:spcPts val="1200"/>
              </a:spcBef>
              <a:spcAft>
                <a:spcPts val="0"/>
              </a:spcAft>
              <a:buNone/>
            </a:pPr>
            <a:r>
              <a:rPr lang="ja" sz="764"/>
              <a:t>3. 正則化の適用: OM発散を利用して、エージェントの学習プロセスに正則化項を導入します。この正則化は、エージェントが代理報酬関数に過剰に適応するのを防ぐことを目的としており、真の報酬関数により良く適合するよう促します。</a:t>
            </a:r>
            <a:endParaRPr sz="764"/>
          </a:p>
          <a:p>
            <a:pPr indent="0" lvl="0" marL="0" rtl="0" algn="l">
              <a:lnSpc>
                <a:spcPct val="100000"/>
              </a:lnSpc>
              <a:spcBef>
                <a:spcPts val="1200"/>
              </a:spcBef>
              <a:spcAft>
                <a:spcPts val="0"/>
              </a:spcAft>
              <a:buNone/>
            </a:pPr>
            <a:r>
              <a:rPr lang="ja" sz="764"/>
              <a:t>4. 学習アルゴリズムの適用: 正則化された報酬関数を使用して、エージェントは環境内での行動を学習します。この過程で、OM発散に基づく正則化が適用されることで、エージェントは報酬ハッキングを避け、より望ましい行動パターンを学習することが期待され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複数の現実的な環境において、OM発散がAD発散よりも報酬ハッキングを防ぐのに優れていることを実証します。OM発散を使用した正則化は、安全ポリシーに対する性能の向上を可能にしながら報酬ハッキングを防ぎます。</a:t>
            </a:r>
            <a:endParaRPr sz="822"/>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Reaching Consensus in Cooperative Multi-Agent Reinforcement Learning with Goal Imagination ゴール想像による協調型マルチエージェント強化学習における合意形成</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エージェントには、複数のエージェントが共通の目標に向かって協力する際、エージェント間で行動や意思決定において適切な調整が行われず、効率的な合意に達することができない状況が起こる非調整問題があります。これは、エージェントが独立して行動を選択することで、全体としての最適な成果が得られない可能性がある問題です。既存の協調型マルチエージェント強化学習(MARL)方法は通常、合意形成を明示的に考慮しておらず、非調整問題を引き起こす可能性があります。</a:t>
            </a:r>
            <a:br>
              <a:rPr lang="ja" sz="764"/>
            </a:br>
            <a:r>
              <a:rPr lang="ja" sz="764"/>
              <a:t>マルチエージェントを明示的に調整するためのモデルベースの合意形成メカニズムMulti-agent Goal Imagination (MAGI) を提案し、モデルベースの長期目標想像メカニズムを提案。</a:t>
            </a:r>
            <a:br>
              <a:rPr lang="ja" sz="764"/>
            </a:br>
            <a:r>
              <a:rPr lang="ja" sz="764"/>
              <a:t>生成された目標を用いてエージェント間の合意形成とモデルフリーなマルチエージェント学習を調整します。具体的には、CVAEを使用して将来の状態分布をモデル化し、この分布から高価値の将来の状態を目標としてサンプリング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MAGIフレームワークのアルゴリズムの処理の流れは以下になります。</a:t>
            </a:r>
            <a:br>
              <a:rPr lang="ja" sz="764"/>
            </a:br>
            <a:r>
              <a:rPr lang="ja" sz="764"/>
              <a:t>1. 目標の想像: まず、このフレームワークは「共通の目標」を想像することから始めます。つまり、エージェントたちが協力して達成しようとする、未来のある状態（ゴール）を決めます。</a:t>
            </a:r>
            <a:br>
              <a:rPr lang="ja" sz="764"/>
            </a:br>
            <a:r>
              <a:rPr lang="ja" sz="764"/>
              <a:t>2. 目標の選択: 想像した目標の中から、実際に達成可能で価値の高い目標を選択します。</a:t>
            </a:r>
            <a:br>
              <a:rPr lang="ja" sz="764"/>
            </a:br>
            <a:r>
              <a:rPr lang="ja" sz="764"/>
              <a:t>3. 行動: 各エージェントは、共通の目標達成に向けて最適な行動を選択し、実行します。</a:t>
            </a:r>
            <a:br>
              <a:rPr lang="ja" sz="764"/>
            </a:br>
            <a:r>
              <a:rPr lang="ja" sz="764"/>
              <a:t>4. 学習と調整: 行動の結果を見て、エージェントたちは何がうまくいったか、何がうまくいかなかったかを学びます。</a:t>
            </a:r>
            <a:br>
              <a:rPr lang="ja" sz="764"/>
            </a:br>
            <a:r>
              <a:rPr lang="ja" sz="764"/>
              <a:t>そして、次回の目標達成のために、さらに良い協力の仕方や行動の選択方法を更新します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Multi-agent Particle-EnvironmentsおよびGoogle Research Football環境における結果から、MAGIはサンプル効率と性能の両方において既存の方法よりも優れていることがわかりました。</a:t>
            </a:r>
            <a:endParaRPr sz="822"/>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How to think step-by-step: A mechanistic understanding of chain-of-thought reasoning</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LLMステップバイステップの推論をどのように実現しているかを、機械的な観点から調査</a:t>
            </a:r>
            <a:br>
              <a:rPr lang="ja" sz="764"/>
            </a:br>
            <a:r>
              <a:rPr lang="ja" sz="764"/>
              <a:t>LLMsがステップバイステップ推論のために複数の並行する解答生成パスを展開していることを示します。これらのパスは、入力質問のコンテキストと生成された思考の連鎖から順次的に解答を提供します。LLMの中間層において顕著な機能的断裂を観察します。初期の半分のトークン表現は、訓練前の事前知識に強く偏っており、後半では突然コンテキストが支配的になります。この内部のフェーズシフトは、答えのトークンを主に書き込む注意ヘッドが後半に現れ、オントロジカルな関係に沿って情報を移動する注意ヘッドが初期半分にのみ現れるなど、異なる機能コンポーネントに現れます。我々の知識によると、これはLLMsにおける思考の連鎖推論の機械的調査における最初の試みで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LLaMA-2 7Bを用いて、架空のオントロジーに基づく多段階推論におけるCoTの生成を分析します。特に、PrOntoQAデータセットを使用して、モデルが提供されたコンテキストから推論することに焦点を当てます。</a:t>
            </a:r>
            <a:endParaRPr sz="764"/>
          </a:p>
          <a:p>
            <a:pPr indent="0" lvl="0" marL="0" rtl="0" algn="l">
              <a:lnSpc>
                <a:spcPct val="100000"/>
              </a:lnSpc>
              <a:spcBef>
                <a:spcPts val="1200"/>
              </a:spcBef>
              <a:spcAft>
                <a:spcPts val="0"/>
              </a:spcAft>
              <a:buNone/>
            </a:pPr>
            <a:r>
              <a:rPr lang="ja" sz="764"/>
              <a:t>ステップバイステップ推論の実現を確認する方法として、以下の主な手法が用いられました：</a:t>
            </a:r>
            <a:br>
              <a:rPr lang="ja" sz="764"/>
            </a:br>
            <a:r>
              <a:rPr lang="ja" sz="764"/>
              <a:t>1. サブタスクごとの回答生成の調査：LLM内の注目ヘッドが、特定のサブタスクに対する回答を最終的な残差ストリームに直接書き込むことにより、ステップバイステップでの回答を生成する過程を探りました。これにより、複数の回答生成パスが存在し、それぞれが生成された出力を強化することが示されました​​。</a:t>
            </a:r>
            <a:br>
              <a:rPr lang="ja" sz="764"/>
            </a:br>
            <a:r>
              <a:rPr lang="ja" sz="764"/>
              <a:t>2. 情報の伝播経路の追跡：回答を直接書き込む注目ヘッドから始めて、これらのヘッドが注目している残差ストリームを特定し、その残差ストリームの内容を逆埋め込み投影を通じて特定しました。これにより、回答を書き込むヘッドに根ざした注目ヘッドのツリーを構築し、ステップバイステップの答えの生成に至る情報の流れを追跡しました​​。</a:t>
            </a:r>
            <a:br>
              <a:rPr lang="ja" sz="764"/>
            </a:br>
            <a:r>
              <a:rPr lang="ja" sz="764"/>
              <a:t>3. コンテキストに基づく回答の収集：生成されたコンテキスト、質問コンテキスト、および数ショットコンテキストから回答を収集する注目ヘッドを調査しました。これにより、異なるサブタスクで回答トークンを異なるセグメントから収集する複数のパラレルパスウェイが明らかになりました​​。</a:t>
            </a:r>
            <a:endParaRPr sz="764"/>
          </a:p>
          <a:p>
            <a:pPr indent="0" lvl="0" marL="0" rtl="0" algn="l">
              <a:lnSpc>
                <a:spcPct val="100000"/>
              </a:lnSpc>
              <a:spcBef>
                <a:spcPts val="1200"/>
              </a:spcBef>
              <a:spcAft>
                <a:spcPts val="0"/>
              </a:spcAft>
              <a:buNone/>
            </a:pPr>
            <a:r>
              <a:rPr lang="ja" sz="764"/>
              <a:t>これらの手法により、LLMがステップバイステップ推論を実現するために、複数のパラレルパスウェイを利用し、それぞれが異なるメカニズムを通じて入力から回答を処理していることが確認されました。</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LLMsがステップバイステップ推論のために複数の並行する解答生成パスを展開していること、および中間層における機能的断裂の存在が確認されました。</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Design2Code: Automating Front-End Engineering</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マルチモーダルLLMが視覚デザインを直接コード実装に変換し、フロントエンドエンジニアリングパイプラインを自動化する新しいパラダイムが可能になりました。</a:t>
            </a:r>
            <a:br>
              <a:rPr lang="ja" sz="764"/>
            </a:br>
            <a:r>
              <a:rPr lang="ja" sz="764"/>
              <a:t>この視覚デザインからコード実装へのタスク（Design2Codeと称する）について初めて体系的に検討を行い、実世界のウェブページ484件をテストケースとして手動でキュレートし、スクリーンショットを入力として与えた際に、現在のマルチモーダルLLMがどれくらいうまく参照ウェブページを直接レンダリングするコード実装を生成できるかを評価するための自動評価指標セットを開発しました。GPT-4VとGemini Vision Proに対するマルチモーダルプロンプトメソッドのスイートを開発し、その有効性を示しています。人間の評価と自動評価の両方で、GPT-4Vが良かったらしい</a:t>
            </a:r>
            <a:br>
              <a:rPr lang="ja" sz="764"/>
            </a:br>
            <a:r>
              <a:rPr lang="ja" sz="764"/>
              <a:t>https://salt-nlp.github.io/Design2Code/</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この論文の手法セクションでは、多様なモデルと手法のベンチマーク評価に焦点を当てています。具体的には、商業APIモデルのプロンプトとオープンソースモデルのファインチューニングを含む、さまざまなモデルと手法のパフォーマンスを比較しています。</a:t>
            </a:r>
            <a:endParaRPr sz="764"/>
          </a:p>
          <a:p>
            <a:pPr indent="0" lvl="0" marL="0" rtl="0" algn="l">
              <a:lnSpc>
                <a:spcPct val="100000"/>
              </a:lnSpc>
              <a:spcBef>
                <a:spcPts val="1200"/>
              </a:spcBef>
              <a:spcAft>
                <a:spcPts val="0"/>
              </a:spcAft>
              <a:buNone/>
            </a:pPr>
            <a:r>
              <a:rPr lang="ja" sz="764"/>
              <a:t>1. 多モーダルプロンプト手法 (Multimodal Prompting Methods)</a:t>
            </a:r>
            <a:br>
              <a:rPr lang="ja" sz="764"/>
            </a:br>
            <a:r>
              <a:rPr lang="ja" sz="764"/>
              <a:t>直接プロンプト(Direct Prompting): 最もシンプルなベースラインとして、参照ウェブページのスクリーンショットとともに、HTMLとCSSを使用して指定されたウェブサイトを再現するようモデルに指示します。全てのCSSコードをHTMLファイル内に含め、画像が関わる場合は"rick.jpg"をプレースホルダーとして使用します。JavaScriptスクリプトや動的なインタラクションは含めず、要素のサイズ、テキストの位置、色、および全体のレイアウトに注意を払うよう求めます。</a:t>
            </a:r>
            <a:endParaRPr sz="764"/>
          </a:p>
          <a:p>
            <a:pPr indent="0" lvl="0" marL="0" rtl="0" algn="l">
              <a:lnSpc>
                <a:spcPct val="100000"/>
              </a:lnSpc>
              <a:spcBef>
                <a:spcPts val="1200"/>
              </a:spcBef>
              <a:spcAft>
                <a:spcPts val="0"/>
              </a:spcAft>
              <a:buNone/>
            </a:pPr>
            <a:r>
              <a:rPr lang="ja" sz="764"/>
              <a:t>2. テキスト強化プロンプト(Text-Augmented Prompting): モデルに全てを一度に実行させる代わりに、元のウェブページからテキスト要素を抽出して、指示プロンプトとスクリーンショット入力の後にこれらのテキストを追加します。この設定ではOCRの難しさを軽減し、モデルがレイアウトデザインにより集中できるようにします。</a:t>
            </a:r>
            <a:endParaRPr sz="764"/>
          </a:p>
          <a:p>
            <a:pPr indent="0" lvl="0" marL="0" rtl="0" algn="l">
              <a:lnSpc>
                <a:spcPct val="100000"/>
              </a:lnSpc>
              <a:spcBef>
                <a:spcPts val="1200"/>
              </a:spcBef>
              <a:spcAft>
                <a:spcPts val="0"/>
              </a:spcAft>
              <a:buNone/>
            </a:pPr>
            <a:r>
              <a:rPr lang="ja" sz="764"/>
              <a:t>3. 自己修正プロンプト(Self-Revision Prompting): モデルが自分の生成物を自己改善することを促す手法です。入力として、入力ウェブページのスクリーンショット、テキスト強化プロンプトから生成されたウェブページのスクリーンショット、テキスト強化プロンプトから生成されたコードの初期解を提供し、参照ウェブページにより近づくように生成実装コードを改善するようモデルに依頼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GPT-4Vで生成されたウェブページは、見た目と内容の面で元の参照ウェブページと交換可能であると考えられているケースが49%あり、64%のケースではGPT-4Vで生成されたウェブページの方が元の参照ウェブページよりも優れていると考えられています。</a:t>
            </a:r>
            <a:endParaRPr sz="822"/>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 iScore: Visual Analytics for Interpreting How Language Models Automatically Score Summaries 言語モデルが要約を自動採点する方法を解釈するためのビジュアルアナリティクス</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要約採点LLMを構築するiScoreというインタラクティブなビジュアルアナリティクスツールを開発しました。このツールを用いることで、複数の要約を同時にアップロードし、採点し、比較することができます。統合されたビューを使用して、要約の言語を反復的に修正し、結果として得られるLLMスコアの変化を追跡し、複数レベルの抽象化でモデルの重みを視覚化できます。</a:t>
            </a:r>
            <a:br>
              <a:rPr lang="ja" sz="764"/>
            </a:br>
            <a:r>
              <a:rPr lang="ja" sz="764"/>
              <a:t>https://github.com/AdamCoscia/iScore</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要約採点LLMのビルドと展開に携わる学習エンジニアとの共同設計プロセスを通じて実施されました。</a:t>
            </a:r>
            <a:br>
              <a:rPr lang="ja" sz="764"/>
            </a:br>
            <a:r>
              <a:rPr lang="ja" sz="764"/>
              <a:t>このプロセスは、モデルの解釈に関する設計課題を特定し、これらの課題に対処するためにiScoreというビジュアルアナリティクスツールを開発することを目的としています。</a:t>
            </a:r>
            <a:br>
              <a:rPr lang="ja" sz="764"/>
            </a:br>
            <a:r>
              <a:rPr lang="ja" sz="764"/>
              <a:t>具体的な評価方法は次のようになります。</a:t>
            </a:r>
            <a:endParaRPr sz="764"/>
          </a:p>
          <a:p>
            <a:pPr indent="0" lvl="0" marL="0" rtl="0" algn="l">
              <a:lnSpc>
                <a:spcPct val="100000"/>
              </a:lnSpc>
              <a:spcBef>
                <a:spcPts val="1200"/>
              </a:spcBef>
              <a:spcAft>
                <a:spcPts val="0"/>
              </a:spcAft>
              <a:buNone/>
            </a:pPr>
            <a:r>
              <a:rPr lang="ja" sz="764"/>
              <a:t>1. 共同設計プロセス: 学習エンジニアと密接に連携し、彼らが直面している課題とニーズを理解します。このステップでは、学習エンジニアのワークフローを観察し、彼らが求めるツールの機能について議論します。</a:t>
            </a:r>
            <a:endParaRPr sz="764"/>
          </a:p>
          <a:p>
            <a:pPr indent="0" lvl="0" marL="0" rtl="0" algn="l">
              <a:lnSpc>
                <a:spcPct val="100000"/>
              </a:lnSpc>
              <a:spcBef>
                <a:spcPts val="1200"/>
              </a:spcBef>
              <a:spcAft>
                <a:spcPts val="0"/>
              </a:spcAft>
              <a:buNone/>
            </a:pPr>
            <a:r>
              <a:rPr lang="ja" sz="764"/>
              <a:t>2. iScoreの開発: 学習エンジニアとの共同設計プロセスから得られたフィードバックを基に、iScoreビジュアルアナリティクスツールを開発します。iScoreは、複数の要約を同時にアップロードし、採点し、比較する機能、要約の言語を反復的に修正しLLMスコアの変化を追跡する機能、そしてモデルの重みを複数レベルの抽象化で視覚化する機能を提供します。</a:t>
            </a:r>
            <a:endParaRPr sz="764"/>
          </a:p>
          <a:p>
            <a:pPr indent="0" lvl="0" marL="0" rtl="0" algn="l">
              <a:lnSpc>
                <a:spcPct val="100000"/>
              </a:lnSpc>
              <a:spcBef>
                <a:spcPts val="1200"/>
              </a:spcBef>
              <a:spcAft>
                <a:spcPts val="0"/>
              </a:spcAft>
              <a:buNone/>
            </a:pPr>
            <a:r>
              <a:rPr lang="ja" sz="764"/>
              <a:t>3. iScoreの展開と評価: 学習エンジニア3名と共にiScoreを1か月間展開し、その使用経験を評価します。この期間中、ツールの効果、特にLLMスコアの精度向上に対する影響を検証します。</a:t>
            </a:r>
            <a:endParaRPr sz="764"/>
          </a:p>
          <a:p>
            <a:pPr indent="0" lvl="0" marL="0" rtl="0" algn="l">
              <a:lnSpc>
                <a:spcPct val="100000"/>
              </a:lnSpc>
              <a:spcBef>
                <a:spcPts val="1200"/>
              </a:spcBef>
              <a:spcAft>
                <a:spcPts val="0"/>
              </a:spcAft>
              <a:buNone/>
            </a:pPr>
            <a:r>
              <a:rPr lang="ja" sz="764"/>
              <a:t>4. 質的インタビュー: 学習エンジニアとの質的インタビューを実施し、iScoreがLLMを理解、評価、そして信頼を構築する過程でどのように役立ったかについてフィードバックを収集します。</a:t>
            </a:r>
            <a:endParaRPr sz="764"/>
          </a:p>
          <a:p>
            <a:pPr indent="0" lvl="0" marL="0" rtl="0" algn="l">
              <a:lnSpc>
                <a:spcPct val="100000"/>
              </a:lnSpc>
              <a:spcBef>
                <a:spcPts val="1200"/>
              </a:spcBef>
              <a:spcAft>
                <a:spcPts val="0"/>
              </a:spcAft>
              <a:buNone/>
            </a:pPr>
            <a:r>
              <a:rPr lang="ja" sz="764"/>
              <a:t>この方法論は、ビジュアルアナリティクスツールが教育ツールとしてのLLMの理解と評価をどのようにサポートできるかを探るためのものです。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iScoreの開発と展開を通じて、学習エンジニアは複数の要約を同時にアップロードし、採点し、比較することが可能になりました。また、要約の言語を反復的に修正し、LLMスコアの変化を追跡し、モデルの重みを複数レベルの抽象化で視覚化する機能が提供されました。</a:t>
            </a:r>
            <a:endParaRPr sz="822"/>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Wiki-TabNER: Advancing Table Interpretation Through Named Entity Recognition Wiki-TabNER: 名前付きエンティティ認識を通じて表の解釈を進化させる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 Web表に含まれる豊富な知識と、表解釈(TI)タスクに取り組むために目指された表形式の言語モデルに着想を得て、この論文では、特にエンティティリンクタスクに焦点を当てたTIタスクの評価のために広く使用されるベンチマークデータセットを分析。そして、セル内の名前付きエンティティ認識タスクとして、表のセルに含まれるテキストから人名や地名などのエンティティを特定し、それらを適切なカテゴリーに分類するタスクを実行するためにLLMのプロンプトフレームワークを提案。例を選択するためにランダム選択と類似性ベースの選択の両方を使用するさまざまな設定でLLMにプロンプトを行う実験も実行、</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現実世界のWikipediaの表を反映し、セル内のエンティティに7つのDbpediaエンティティタイプで注釈を付ける新しいベンチマークデータセットWiki-TabNERを提案しています。</a:t>
            </a:r>
            <a:br>
              <a:rPr lang="ja" sz="764"/>
            </a:br>
            <a:r>
              <a:rPr lang="ja" sz="764"/>
              <a:t>さらに、セル内の名前付きエンティティ認識に焦点を当てた新しい問題を導入し、新しいデータセット上での大規模言語モデル(LLM)の評価フレームワークを提案しています。</a:t>
            </a:r>
            <a:endParaRPr sz="764"/>
          </a:p>
          <a:p>
            <a:pPr indent="0" lvl="0" marL="0" rtl="0" algn="l">
              <a:lnSpc>
                <a:spcPct val="100000"/>
              </a:lnSpc>
              <a:spcBef>
                <a:spcPts val="1200"/>
              </a:spcBef>
              <a:spcAft>
                <a:spcPts val="0"/>
              </a:spcAft>
              <a:buNone/>
            </a:pPr>
            <a:r>
              <a:rPr lang="ja" sz="764"/>
              <a:t>1. 指示部分: タスクを説明し、モデルが出力をどのようにフォーマットするかを指示します。</a:t>
            </a:r>
            <a:br>
              <a:rPr lang="ja" sz="764"/>
            </a:br>
            <a:r>
              <a:rPr lang="ja" sz="764"/>
              <a:t>2. 例示部分: モデルにk-shotの例を提供します。ここでのkは{0, 1, 3}のいずれかです。各例は表と、この表から注釈されたエンティティの出力で構成されます。0-shot評価の場合、この部分を空にする代わりに、1行の表と2つの注釈付きエンティティを強化指示としてモデルに示します。例がない場合、モデルはランダムに構造化された出力を生成するため、このアプローチが採用されています。</a:t>
            </a:r>
            <a:br>
              <a:rPr lang="ja" sz="764"/>
            </a:br>
            <a:r>
              <a:rPr lang="ja" sz="764"/>
              <a:t>3. 入力表: モデルがサブセルエンティティを抽出し、それらのエンティティタイプを識別するための入力表です。</a:t>
            </a:r>
            <a:endParaRPr sz="764"/>
          </a:p>
          <a:p>
            <a:pPr indent="0" lvl="0" marL="0" rtl="0" algn="l">
              <a:lnSpc>
                <a:spcPct val="100000"/>
              </a:lnSpc>
              <a:spcBef>
                <a:spcPts val="1200"/>
              </a:spcBef>
              <a:spcAft>
                <a:spcPts val="0"/>
              </a:spcAft>
              <a:buNone/>
            </a:pPr>
            <a:r>
              <a:rPr lang="ja" sz="764"/>
              <a:t>入力プロンプトが生成された後、LLMは入力プロンプトを受け取り、実行されます。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表からの名前付きエンティティ認識のタスクが、現在の最先端の技術でも難しいことを示しています。しかし、例を提供することでモデルの性能を向上させる方法があることも示しています​​。</a:t>
            </a:r>
            <a:endParaRPr sz="822"/>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5"/>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PEARL: A Review-driven Persona-Knowledge grounded Conversational Recommendation Dataset PEARL: レビュー駆動型パーソナ知識に基づく会話推薦データセット</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会話推薦システム(CRS)は、インタラクティブな会話を通じてユーザーの好みを引き出し、パーソナライズされた推薦を提供することを目指す。</a:t>
            </a:r>
            <a:br>
              <a:rPr lang="ja" sz="764"/>
            </a:br>
            <a:r>
              <a:rPr lang="ja" sz="764"/>
              <a:t>ここでは特定のユーザーの嗜好や推薦の説明を考慮した会話推薦データセットPEARLを提案。57k以上の対話を含む大規模データセットを、実世界のレビューから得られた詳細なパーソナと知識を用いて構築し、PEARLの発話は以前のデータセットよりも特定のユーザー嗜好をより多く含み、対象ドメインにおける専門知識を示し、対話コンテキストにより関連性の高い推薦を提供する</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この手法は、実世界のレビューからユーザーのパーソナ（個人の特徴や好み）とアイテムに関する知識を抽出し、これらの情報を基に拡張された大規模言語モデル(LLM)を用いて会話推薦データセットを合成するアプローチです。具体的には、パーソナとアイテム知識を組み込んだユーザーシミュレーターとレコメンダーシミュレーターを使用して、リアルな対話を生成します。</a:t>
            </a:r>
            <a:endParaRPr sz="764"/>
          </a:p>
          <a:p>
            <a:pPr indent="0" lvl="0" marL="0" rtl="0" algn="l">
              <a:lnSpc>
                <a:spcPct val="100000"/>
              </a:lnSpc>
              <a:spcBef>
                <a:spcPts val="1200"/>
              </a:spcBef>
              <a:spcAft>
                <a:spcPts val="0"/>
              </a:spcAft>
              <a:buNone/>
            </a:pPr>
            <a:r>
              <a:rPr lang="ja" sz="764"/>
              <a:t>この論文では、会話推薦システムのためのデータセット「PEARL」を構築するために、GPT-3.5などの大規模言語モデルを使用しています。</a:t>
            </a:r>
            <a:endParaRPr sz="764"/>
          </a:p>
          <a:p>
            <a:pPr indent="0" lvl="0" marL="0" rtl="0" algn="l">
              <a:lnSpc>
                <a:spcPct val="100000"/>
              </a:lnSpc>
              <a:spcBef>
                <a:spcPts val="1200"/>
              </a:spcBef>
              <a:spcAft>
                <a:spcPts val="0"/>
              </a:spcAft>
              <a:buNone/>
            </a:pPr>
            <a:r>
              <a:rPr lang="ja" sz="764"/>
              <a:t>プロンプト1</a:t>
            </a:r>
            <a:br>
              <a:rPr lang="ja" sz="764"/>
            </a:br>
            <a:r>
              <a:rPr lang="ja" sz="764"/>
              <a:t>あなたが書いたレビューを元に、映画について気に入った点と気に入らなかった点を、それぞれ[Like]と[Dislike]の下にまとめてください。気に入った点/気に入らなかった点について言及することがなければ、対応するタグの下に「None.」と記載してください。</a:t>
            </a:r>
            <a:br>
              <a:rPr lang="ja" sz="764"/>
            </a:br>
            <a:r>
              <a:rPr lang="ja" sz="764"/>
              <a:t>こちらがあなたによって書かれた映画レビューです：</a:t>
            </a:r>
            <a:br>
              <a:rPr lang="ja" sz="764"/>
            </a:br>
            <a:r>
              <a:rPr lang="ja" sz="764"/>
              <a:t>{review}</a:t>
            </a:r>
            <a:br>
              <a:rPr lang="ja" sz="764"/>
            </a:br>
            <a:r>
              <a:rPr lang="ja" sz="764"/>
              <a:t>表11：ユーザーのレビューをまとめるためのプロンプト。</a:t>
            </a:r>
            <a:endParaRPr sz="764"/>
          </a:p>
          <a:p>
            <a:pPr indent="0" lvl="0" marL="0" rtl="0" algn="l">
              <a:lnSpc>
                <a:spcPct val="100000"/>
              </a:lnSpc>
              <a:spcBef>
                <a:spcPts val="1200"/>
              </a:spcBef>
              <a:spcAft>
                <a:spcPts val="0"/>
              </a:spcAft>
              <a:buNone/>
            </a:pPr>
            <a:r>
              <a:rPr lang="ja" sz="764"/>
              <a:t>プロンプト2</a:t>
            </a:r>
            <a:br>
              <a:rPr lang="ja" sz="764"/>
            </a:br>
            <a:r>
              <a:rPr lang="ja" sz="764"/>
              <a:t>{movie title}についての人気のあるレビューを元に、人々が映画について気に入った点と気に入らなかった点を、それぞれ[Like]と[Dislike]の下に記述してください。気に入った点/気に入らなかった点について言及することがなければ、対応するタグの下に「None.」と記載してください。</a:t>
            </a:r>
            <a:br>
              <a:rPr lang="ja" sz="764"/>
            </a:br>
            <a:r>
              <a:rPr lang="ja" sz="764"/>
              <a:t>こちらが映画とそれについてのレビューに関する基本情報です：</a:t>
            </a:r>
            <a:br>
              <a:rPr lang="ja" sz="764"/>
            </a:br>
            <a:r>
              <a:rPr lang="ja" sz="764"/>
              <a:t>映画タイトル：{movie title}</a:t>
            </a:r>
            <a:br>
              <a:rPr lang="ja" sz="764"/>
            </a:br>
            <a:r>
              <a:rPr lang="ja" sz="764"/>
              <a:t>ジャンル：{genre}</a:t>
            </a:r>
            <a:br>
              <a:rPr lang="ja" sz="764"/>
            </a:br>
            <a:r>
              <a:rPr lang="ja" sz="764"/>
              <a:t>監督：{director}</a:t>
            </a:r>
            <a:br>
              <a:rPr lang="ja" sz="764"/>
            </a:br>
            <a:r>
              <a:rPr lang="ja" sz="764"/>
              <a:t>キャスト：{cast}</a:t>
            </a:r>
            <a:br>
              <a:rPr lang="ja" sz="764"/>
            </a:br>
            <a:r>
              <a:rPr lang="ja" sz="764"/>
              <a:t>レビュー：</a:t>
            </a:r>
            <a:br>
              <a:rPr lang="ja" sz="764"/>
            </a:br>
            <a:r>
              <a:rPr lang="ja" sz="764"/>
              <a:t>{reviews}</a:t>
            </a:r>
            <a:br>
              <a:rPr lang="ja" sz="764"/>
            </a:br>
            <a:r>
              <a:rPr lang="ja" sz="764"/>
              <a:t>表12：ある映画の人気レビューをまとめるためのプロンプト。</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PEARLデータセットには、4k以上のユーザーを模擬し、9k以上のアイテムをカバーする57.2k以上の対話が含まれている。人間の評価者による比較では、PEARLが生成した対話は、他のクラウドソース対話よりも好まれ、より広範なユーザーのニーズをカバーしている</a:t>
            </a:r>
            <a:endParaRPr sz="822"/>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Acceleron: A Tool to Accelerate Research Ideation Acceleron: 研究アイデア創出を加速するツール</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研究アイデアの創出を支援するため、「Acceleron」という研究ライフサイクルの異なる段階を加速するためのツールを提案。</a:t>
            </a:r>
            <a:br>
              <a:rPr lang="ja" sz="764"/>
            </a:br>
            <a:r>
              <a:rPr lang="ja" sz="764"/>
              <a:t>Acceleronは、新しい研究問題を含む包括的な研究提案の策定を通じて研究者を導きます。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Acceleronは、研究アイデアの創出を模倣するために、大規模言語モデル(LLM)の推論能力とドメイン固有のスキルを活用します。これは、研究者が対話的に研究提案を開発できるようにするエージェントベースのアーキテクチャを採用しています。特に、LLMエージェントは研究プロセスを模倣します。</a:t>
            </a:r>
            <a:endParaRPr sz="764"/>
          </a:p>
          <a:p>
            <a:pPr indent="0" lvl="0" marL="0" rtl="0" algn="l">
              <a:lnSpc>
                <a:spcPct val="100000"/>
              </a:lnSpc>
              <a:spcBef>
                <a:spcPts val="1200"/>
              </a:spcBef>
              <a:spcAft>
                <a:spcPts val="0"/>
              </a:spcAft>
              <a:buNone/>
            </a:pPr>
            <a:r>
              <a:rPr lang="ja" sz="764"/>
              <a:t>Acceleronは、研究提案の動機検証と方法合成ワークフローを以下のステップで実行します：</a:t>
            </a:r>
            <a:br>
              <a:rPr lang="ja" sz="764"/>
            </a:br>
            <a:r>
              <a:rPr lang="ja" sz="764"/>
              <a:t>1. 研究提案の段階: 研究提案はまず、文献レビューに基づいてその動機が検証され、研究者に受け入れられます。</a:t>
            </a:r>
            <a:br>
              <a:rPr lang="ja" sz="764"/>
            </a:br>
            <a:r>
              <a:rPr lang="ja" sz="764"/>
              <a:t>2. 同僚エージェントの役割: 同僚エージェントが提案を入力として受け取り、提案内で定義された問題を抽出します。</a:t>
            </a:r>
            <a:br>
              <a:rPr lang="ja" sz="764"/>
            </a:br>
            <a:r>
              <a:rPr lang="ja" sz="764"/>
              <a:t>3. メンターエージェントの役割: この問題を入力としてメンターエージェントが受け取り、そのパラメトリック知識を使用して、類似の研究問題の妥当なセットを生成します。例えば、「質問応答タスクのための参照フリー評価メトリックを設計する」という提案に対して、類似の問題として「複数の可能な参照要約を持つテキスト要約のための評価メトリックを考案する」といった問題を生成することができます。</a:t>
            </a:r>
            <a:br>
              <a:rPr lang="ja" sz="764"/>
            </a:br>
            <a:r>
              <a:rPr lang="ja" sz="764"/>
              <a:t>4. 問題のサブタスクへの分解: 提案された問題は、必要に応じてサブタスクに分解されます。たとえば、「科学論文における質問応答」の問題は、「科学論文のPDFドキュメントからのテキストの抽出」「論文のセグメント化と効率的な検索のための保存」「質問に関連する論文のパラグラフの検索」「検索されたパラグラフをコンテキストとして使用した質問の回答」など、複数のサブタスクに分解されます。</a:t>
            </a:r>
            <a:br>
              <a:rPr lang="ja" sz="764"/>
            </a:br>
            <a:r>
              <a:rPr lang="ja" sz="764"/>
              <a:t>5. 科学論文の検索と解析: 編集された類似の問題やサブ問題は、それぞれの問題に対処する科学論文をグローバルコーパスから検索するクエリとして使用されます。検索された科学論文は解析され、チャンク化されてユーザーコーパスに保存されます。</a:t>
            </a:r>
            <a:br>
              <a:rPr lang="ja" sz="764"/>
            </a:br>
            <a:r>
              <a:rPr lang="ja" sz="764"/>
              <a:t>6. 方法の合成: メンターエージェントは、提案された問題を解決するための妥当な方法のリストを合成します。このリストは研究者に提示され、彼らは最も妥当だと思われる方法のサブセットを選択し、必要に応じてこれらをさらに編集することができます。</a:t>
            </a:r>
            <a:br>
              <a:rPr lang="ja" sz="764"/>
            </a:br>
            <a:r>
              <a:rPr lang="ja" sz="764"/>
              <a:t>7. 提案の再構成: メンターエージェントは、選択された方法を含む提案を再構成します。この更新された提案は研究者に示され、さらに編集や最終化が行われます​​。</a:t>
            </a:r>
            <a:endParaRPr sz="764"/>
          </a:p>
          <a:p>
            <a:pPr indent="0" lvl="0" marL="0" rtl="0" algn="l">
              <a:lnSpc>
                <a:spcPct val="100000"/>
              </a:lnSpc>
              <a:spcBef>
                <a:spcPts val="1200"/>
              </a:spcBef>
              <a:spcAft>
                <a:spcPts val="0"/>
              </a:spcAft>
              <a:buNone/>
            </a:pPr>
            <a:r>
              <a:rPr lang="ja" sz="764"/>
              <a:t>このプロセスは、研究者が適切な入力を得ることにより、時間効率を向上させることができるように設計されています。研究提案の開発における動機検証と方法合成の各段階で、Acceleronは関連する出力を提供し、研究者が時間を節約できるように支援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Acceleronは、機械学習と自然言語処理ドメインからの提案に対して、動機検証と方法合成ワークフローの実行を示します。研究者による観察と評価は、研究者が異なる段階で適切な入力を得ることによって、時間効率が向上したことを示しています。</a:t>
            </a:r>
            <a:endParaRPr sz="822"/>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7"/>
          <p:cNvSpPr txBox="1"/>
          <p:nvPr>
            <p:ph idx="1" type="body"/>
          </p:nvPr>
        </p:nvSpPr>
        <p:spPr>
          <a:xfrm>
            <a:off x="0" y="0"/>
            <a:ext cx="9144000" cy="5049600"/>
          </a:xfrm>
          <a:prstGeom prst="rect">
            <a:avLst/>
          </a:prstGeom>
        </p:spPr>
        <p:txBody>
          <a:bodyPr anchorCtr="0" anchor="t" bIns="91425" lIns="91425" spcFirstLastPara="1" rIns="91425" wrap="square" tIns="91425">
            <a:normAutofit fontScale="70000" lnSpcReduction="20000"/>
          </a:bodyPr>
          <a:lstStyle/>
          <a:p>
            <a:pPr indent="0" lvl="0" marL="0" rtl="0" algn="l">
              <a:lnSpc>
                <a:spcPct val="100000"/>
              </a:lnSpc>
              <a:spcBef>
                <a:spcPts val="0"/>
              </a:spcBef>
              <a:spcAft>
                <a:spcPts val="0"/>
              </a:spcAft>
              <a:buNone/>
            </a:pPr>
            <a:r>
              <a:rPr lang="ja" sz="1200" u="sng"/>
              <a:t>Acceleron: A Tool to Accelerate Research Ideation Acceleron: 研究アイデア創出を加速するツール 2024</a:t>
            </a:r>
            <a:endParaRPr sz="1100"/>
          </a:p>
          <a:p>
            <a:pPr indent="0" lvl="0" marL="0" rtl="0" algn="l">
              <a:lnSpc>
                <a:spcPct val="100000"/>
              </a:lnSpc>
              <a:spcBef>
                <a:spcPts val="1200"/>
              </a:spcBef>
              <a:spcAft>
                <a:spcPts val="0"/>
              </a:spcAft>
              <a:buNone/>
            </a:pPr>
            <a:r>
              <a:rPr lang="ja" sz="1100" u="sng"/>
              <a:t>プロンプト</a:t>
            </a:r>
            <a:endParaRPr sz="764"/>
          </a:p>
          <a:p>
            <a:pPr indent="0" lvl="0" marL="0" rtl="0" algn="l">
              <a:lnSpc>
                <a:spcPct val="100000"/>
              </a:lnSpc>
              <a:spcBef>
                <a:spcPts val="1200"/>
              </a:spcBef>
              <a:spcAft>
                <a:spcPts val="0"/>
              </a:spcAft>
              <a:buNone/>
            </a:pPr>
            <a:r>
              <a:rPr lang="ja" sz="764"/>
              <a:t>1 動機抽出プロンプト</a:t>
            </a:r>
            <a:br>
              <a:rPr lang="ja" sz="764"/>
            </a:br>
            <a:r>
              <a:rPr lang="ja" sz="764"/>
              <a:t>System Message:</a:t>
            </a:r>
            <a:br>
              <a:rPr lang="ja" sz="764"/>
            </a:br>
            <a:r>
              <a:rPr lang="ja" sz="764"/>
              <a:t>You are a researcher and trying to understand the following proposal written by another researcher:{proposal}</a:t>
            </a:r>
            <a:endParaRPr sz="764"/>
          </a:p>
          <a:p>
            <a:pPr indent="0" lvl="0" marL="0" rtl="0" algn="l">
              <a:lnSpc>
                <a:spcPct val="100000"/>
              </a:lnSpc>
              <a:spcBef>
                <a:spcPts val="1200"/>
              </a:spcBef>
              <a:spcAft>
                <a:spcPts val="0"/>
              </a:spcAft>
              <a:buNone/>
            </a:pPr>
            <a:r>
              <a:rPr lang="ja" sz="764"/>
              <a:t>Human Message:</a:t>
            </a:r>
            <a:br>
              <a:rPr lang="ja" sz="764"/>
            </a:br>
            <a:r>
              <a:rPr lang="ja" sz="764"/>
              <a:t>Describe in a bulleted list what is not addressed in the current literature which serves as the Motivation behind solving</a:t>
            </a:r>
            <a:br>
              <a:rPr lang="ja" sz="764"/>
            </a:br>
            <a:r>
              <a:rPr lang="ja" sz="764"/>
              <a:t>the above research problem proposed in the Proposal. Answer without a heading line and just the bullet points. Each</a:t>
            </a:r>
            <a:br>
              <a:rPr lang="ja" sz="764"/>
            </a:br>
            <a:r>
              <a:rPr lang="ja" sz="764"/>
              <a:t>bullet should mention one gap in the literature as a bullet point and not a sentence.</a:t>
            </a:r>
            <a:endParaRPr sz="764"/>
          </a:p>
          <a:p>
            <a:pPr indent="0" lvl="0" marL="0" rtl="0" algn="l">
              <a:lnSpc>
                <a:spcPct val="100000"/>
              </a:lnSpc>
              <a:spcBef>
                <a:spcPts val="1200"/>
              </a:spcBef>
              <a:spcAft>
                <a:spcPts val="0"/>
              </a:spcAft>
              <a:buNone/>
            </a:pPr>
            <a:r>
              <a:rPr lang="ja" sz="764"/>
              <a:t>2. 動機質問生成プロンプト</a:t>
            </a:r>
            <a:br>
              <a:rPr lang="ja" sz="764"/>
            </a:br>
            <a:r>
              <a:rPr lang="ja" sz="764"/>
              <a:t>System Message:</a:t>
            </a:r>
            <a:br>
              <a:rPr lang="ja" sz="764"/>
            </a:br>
            <a:r>
              <a:rPr lang="ja" sz="764"/>
              <a:t>You are a researcher and trying to understand the following proposal written by another researcher:{proposal}</a:t>
            </a:r>
            <a:endParaRPr sz="764"/>
          </a:p>
          <a:p>
            <a:pPr indent="0" lvl="0" marL="0" rtl="0" algn="l">
              <a:lnSpc>
                <a:spcPct val="100000"/>
              </a:lnSpc>
              <a:spcBef>
                <a:spcPts val="1200"/>
              </a:spcBef>
              <a:spcAft>
                <a:spcPts val="0"/>
              </a:spcAft>
              <a:buNone/>
            </a:pPr>
            <a:r>
              <a:rPr lang="ja" sz="764"/>
              <a:t>Human Message:</a:t>
            </a:r>
            <a:br>
              <a:rPr lang="ja" sz="764"/>
            </a:br>
            <a:r>
              <a:rPr lang="ja" sz="764"/>
              <a:t>Describe in a bulleted list what is not addressed in the current literature which serves as the Motivation behind solving</a:t>
            </a:r>
            <a:br>
              <a:rPr lang="ja" sz="764"/>
            </a:br>
            <a:r>
              <a:rPr lang="ja" sz="764"/>
              <a:t>the above research problem proposed in the Proposal. Answer without a heading line and just the bullet points. Each</a:t>
            </a:r>
            <a:br>
              <a:rPr lang="ja" sz="764"/>
            </a:br>
            <a:r>
              <a:rPr lang="ja" sz="764"/>
              <a:t>bullet should mention one gap in the literature as a bullet point and not a sentence.</a:t>
            </a:r>
            <a:endParaRPr sz="764"/>
          </a:p>
          <a:p>
            <a:pPr indent="0" lvl="0" marL="0" rtl="0" algn="l">
              <a:lnSpc>
                <a:spcPct val="100000"/>
              </a:lnSpc>
              <a:spcBef>
                <a:spcPts val="1200"/>
              </a:spcBef>
              <a:spcAft>
                <a:spcPts val="0"/>
              </a:spcAft>
              <a:buNone/>
            </a:pPr>
            <a:r>
              <a:rPr lang="ja" sz="764"/>
              <a:t>AI Message:</a:t>
            </a:r>
            <a:br>
              <a:rPr lang="ja" sz="764"/>
            </a:br>
            <a:r>
              <a:rPr lang="ja" sz="764"/>
              <a:t>{motivation}</a:t>
            </a:r>
            <a:endParaRPr sz="764"/>
          </a:p>
          <a:p>
            <a:pPr indent="0" lvl="0" marL="0" rtl="0" algn="l">
              <a:lnSpc>
                <a:spcPct val="100000"/>
              </a:lnSpc>
              <a:spcBef>
                <a:spcPts val="1200"/>
              </a:spcBef>
              <a:spcAft>
                <a:spcPts val="0"/>
              </a:spcAft>
              <a:buNone/>
            </a:pPr>
            <a:r>
              <a:rPr lang="ja" sz="764"/>
              <a:t>Human Message: Convert each of the above bullets in to a binary question. The question should begin with ’Is </a:t>
            </a:r>
            <a:br>
              <a:rPr lang="ja" sz="764"/>
            </a:br>
            <a:r>
              <a:rPr lang="ja" sz="764"/>
              <a:t>the research paper’.</a:t>
            </a:r>
            <a:endParaRPr sz="764"/>
          </a:p>
          <a:p>
            <a:pPr indent="0" lvl="0" marL="0" rtl="0" algn="l">
              <a:lnSpc>
                <a:spcPct val="100000"/>
              </a:lnSpc>
              <a:spcBef>
                <a:spcPts val="1200"/>
              </a:spcBef>
              <a:spcAft>
                <a:spcPts val="0"/>
              </a:spcAft>
              <a:buNone/>
            </a:pPr>
            <a:r>
              <a:rPr lang="ja" sz="764"/>
              <a:t>3. 動機検証のための質問プロンプト</a:t>
            </a:r>
            <a:br>
              <a:rPr lang="ja" sz="764"/>
            </a:br>
            <a:r>
              <a:rPr lang="ja" sz="764"/>
              <a:t>System Message:</a:t>
            </a:r>
            <a:br>
              <a:rPr lang="ja" sz="764"/>
            </a:br>
            <a:r>
              <a:rPr lang="ja" sz="764"/>
              <a:t>You are a researcher. You have been given a context, which are paragraphs from a research paper. You have been given</a:t>
            </a:r>
            <a:br>
              <a:rPr lang="ja" sz="764"/>
            </a:br>
            <a:r>
              <a:rPr lang="ja" sz="764"/>
              <a:t>a question. Answer the given Question in ’Yes’ OR ’No’ OR ’Unanswerable’. Answer solely based on the provided</a:t>
            </a:r>
            <a:br>
              <a:rPr lang="ja" sz="764"/>
            </a:br>
            <a:r>
              <a:rPr lang="ja" sz="764"/>
              <a:t>context of the research paper. If the question can not be answered with the facts mentioned in the available context or</a:t>
            </a:r>
            <a:br>
              <a:rPr lang="ja" sz="764"/>
            </a:br>
            <a:r>
              <a:rPr lang="ja" sz="764"/>
              <a:t>there is any ambiguity in answering the question answer as ’Unanswerable’.</a:t>
            </a:r>
            <a:br>
              <a:rPr lang="ja" sz="764"/>
            </a:br>
            <a:r>
              <a:rPr lang="ja" sz="764"/>
              <a:t>Answer as ’Yes’ only when the question can be very clearly answered considering the facts in the research paper</a:t>
            </a:r>
            <a:br>
              <a:rPr lang="ja" sz="764"/>
            </a:br>
            <a:r>
              <a:rPr lang="ja" sz="764"/>
              <a:t>provided in the context. Do not repeat the question as the part of the answer.</a:t>
            </a:r>
            <a:br>
              <a:rPr lang="ja" sz="764"/>
            </a:br>
            <a:r>
              <a:rPr lang="ja" sz="764"/>
              <a:t>Provide a concise explanation about how the answer to the question is ’Yes’ mentioning the paragraphs used in</a:t>
            </a:r>
            <a:br>
              <a:rPr lang="ja" sz="764"/>
            </a:br>
            <a:r>
              <a:rPr lang="ja" sz="764"/>
              <a:t>the context to answer it as ‘Yes’. If the answer is ’No’ or ’Unanswerable’ only output that with NO description or</a:t>
            </a:r>
            <a:br>
              <a:rPr lang="ja" sz="764"/>
            </a:br>
            <a:r>
              <a:rPr lang="ja" sz="764"/>
              <a:t>elaboration.</a:t>
            </a:r>
            <a:endParaRPr sz="764"/>
          </a:p>
          <a:p>
            <a:pPr indent="0" lvl="0" marL="0" rtl="0" algn="l">
              <a:lnSpc>
                <a:spcPct val="100000"/>
              </a:lnSpc>
              <a:spcBef>
                <a:spcPts val="1200"/>
              </a:spcBef>
              <a:spcAft>
                <a:spcPts val="0"/>
              </a:spcAft>
              <a:buNone/>
            </a:pPr>
            <a:r>
              <a:rPr lang="ja" sz="764"/>
              <a:t>Human Message:</a:t>
            </a:r>
            <a:br>
              <a:rPr lang="ja" sz="764"/>
            </a:br>
            <a:r>
              <a:rPr lang="ja" sz="764"/>
              <a:t>Question: {question}</a:t>
            </a:r>
            <a:endParaRPr sz="764"/>
          </a:p>
          <a:p>
            <a:pPr indent="0" lvl="0" marL="0" rtl="0" algn="l">
              <a:lnSpc>
                <a:spcPct val="100000"/>
              </a:lnSpc>
              <a:spcBef>
                <a:spcPts val="1200"/>
              </a:spcBef>
              <a:spcAft>
                <a:spcPts val="0"/>
              </a:spcAft>
              <a:buNone/>
            </a:pPr>
            <a:r>
              <a:rPr lang="ja" sz="764"/>
              <a:t>Research Paper Context: {paper chunks}</a:t>
            </a:r>
            <a:endParaRPr sz="764"/>
          </a:p>
          <a:p>
            <a:pPr indent="0" lvl="0" marL="0" rtl="0" algn="l">
              <a:lnSpc>
                <a:spcPct val="100000"/>
              </a:lnSpc>
              <a:spcBef>
                <a:spcPts val="1200"/>
              </a:spcBef>
              <a:spcAft>
                <a:spcPts val="0"/>
              </a:spcAft>
              <a:buNone/>
            </a:pPr>
            <a:r>
              <a:rPr lang="ja" sz="764"/>
              <a:t>4. 制限抽出プロンプト</a:t>
            </a:r>
            <a:br>
              <a:rPr lang="ja" sz="764"/>
            </a:br>
            <a:r>
              <a:rPr lang="ja" sz="764"/>
              <a:t>System Message:</a:t>
            </a:r>
            <a:br>
              <a:rPr lang="ja" sz="764"/>
            </a:br>
            <a:r>
              <a:rPr lang="ja" sz="764"/>
              <a:t>You are a researcher. You have been given the following proposal: {proposal}</a:t>
            </a:r>
            <a:br>
              <a:rPr lang="ja" sz="764"/>
            </a:br>
            <a:r>
              <a:rPr lang="ja" sz="764"/>
              <a:t>A different research paper provided in the context already addresses the gap mentioned as the motivation behind the proposal.</a:t>
            </a:r>
            <a:br>
              <a:rPr lang="ja" sz="764"/>
            </a:br>
            <a:r>
              <a:rPr lang="ja" sz="764"/>
              <a:t>{descriptions}|</a:t>
            </a:r>
            <a:endParaRPr sz="764"/>
          </a:p>
          <a:p>
            <a:pPr indent="0" lvl="0" marL="0" rtl="0" algn="l">
              <a:lnSpc>
                <a:spcPct val="100000"/>
              </a:lnSpc>
              <a:spcBef>
                <a:spcPts val="1200"/>
              </a:spcBef>
              <a:spcAft>
                <a:spcPts val="1200"/>
              </a:spcAft>
              <a:buNone/>
            </a:pPr>
            <a:r>
              <a:rPr lang="ja" sz="764"/>
              <a:t>Human Message:</a:t>
            </a:r>
            <a:br>
              <a:rPr lang="ja" sz="764"/>
            </a:br>
            <a:r>
              <a:rPr lang="ja" sz="764"/>
              <a:t>Research Paper: {paper chunks}</a:t>
            </a:r>
            <a:br>
              <a:rPr lang="ja" sz="764"/>
            </a:br>
            <a:r>
              <a:rPr lang="ja" sz="764"/>
              <a:t>Identify the limitations or gaps of this research paper which can serve as the new motivation for the proposal.</a:t>
            </a:r>
            <a:br>
              <a:rPr lang="ja" sz="764"/>
            </a:br>
            <a:r>
              <a:rPr lang="ja" sz="764"/>
              <a:t>Provide a bulleted list of limitations, where each bullet is concise. Answer WITHOUT a heading line and just the bullet</a:t>
            </a:r>
            <a:br>
              <a:rPr lang="ja" sz="764"/>
            </a:br>
            <a:r>
              <a:rPr lang="ja" sz="764"/>
              <a:t>points.</a:t>
            </a:r>
            <a:endParaRPr sz="764"/>
          </a:p>
        </p:txBody>
      </p:sp>
      <p:sp>
        <p:nvSpPr>
          <p:cNvPr id="186" name="Google Shape;186;p37"/>
          <p:cNvSpPr txBox="1"/>
          <p:nvPr/>
        </p:nvSpPr>
        <p:spPr>
          <a:xfrm>
            <a:off x="5331475" y="113175"/>
            <a:ext cx="2687400" cy="112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1 動機抽出プロンプト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あなたは研究者であり、他の研究者によって書かれた以下の提案を理解しようとしています：{提案}</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現在の文献で対処されていないことが、提案された研究問題を解決する動機として挙げられています。見出し行なしで、弾丸点のリストで記述してください。各弾丸は、文献のギャップを弾丸点で、文としてではなく述べてください。</a:t>
            </a:r>
            <a:endParaRPr sz="564">
              <a:solidFill>
                <a:schemeClr val="accent3"/>
              </a:solidFill>
              <a:latin typeface="Proxima Nova"/>
              <a:ea typeface="Proxima Nova"/>
              <a:cs typeface="Proxima Nova"/>
              <a:sym typeface="Proxima Nova"/>
            </a:endParaRPr>
          </a:p>
        </p:txBody>
      </p:sp>
      <p:sp>
        <p:nvSpPr>
          <p:cNvPr id="187" name="Google Shape;187;p37"/>
          <p:cNvSpPr txBox="1"/>
          <p:nvPr/>
        </p:nvSpPr>
        <p:spPr>
          <a:xfrm>
            <a:off x="5331475" y="1233675"/>
            <a:ext cx="2687400" cy="94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2</a:t>
            </a:r>
            <a:r>
              <a:rPr lang="ja" sz="564">
                <a:solidFill>
                  <a:schemeClr val="accent3"/>
                </a:solidFill>
                <a:latin typeface="Proxima Nova"/>
                <a:ea typeface="Proxima Nova"/>
                <a:cs typeface="Proxima Nova"/>
                <a:sym typeface="Proxima Nova"/>
              </a:rPr>
              <a:t> </a:t>
            </a:r>
            <a:r>
              <a:rPr lang="ja" sz="564">
                <a:solidFill>
                  <a:schemeClr val="accent3"/>
                </a:solidFill>
                <a:latin typeface="Proxima Nova"/>
                <a:ea typeface="Proxima Nova"/>
                <a:cs typeface="Proxima Nova"/>
                <a:sym typeface="Proxima Nova"/>
              </a:rPr>
              <a:t>動機質問生成プロンプト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あなたは研究者であり、他の研究者によって書かれた以下の提案を理解しようとしています：{提案}</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上記の弾丸を二値の質問に変換してください。質問は「研究論文は」で始めてください。</a:t>
            </a:r>
            <a:endParaRPr sz="564">
              <a:solidFill>
                <a:schemeClr val="accent3"/>
              </a:solidFill>
              <a:latin typeface="Proxima Nova"/>
              <a:ea typeface="Proxima Nova"/>
              <a:cs typeface="Proxima Nova"/>
              <a:sym typeface="Proxima Nova"/>
            </a:endParaRPr>
          </a:p>
        </p:txBody>
      </p:sp>
      <p:sp>
        <p:nvSpPr>
          <p:cNvPr id="188" name="Google Shape;188;p37"/>
          <p:cNvSpPr txBox="1"/>
          <p:nvPr/>
        </p:nvSpPr>
        <p:spPr>
          <a:xfrm>
            <a:off x="5331475" y="2571750"/>
            <a:ext cx="2687400" cy="12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3 動機検証のための質問プロンプト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す。研究論文の段落からなるコンテキストが与えられています。質問が与えられました。「Yes」または「No」または「Unanswerable」で質問に答えてください。研究論文の提供されたコンテキストに基づいてのみ答えてください。質問が利用可能なコンテキストに記載された事実で答えられない場合や、質問に答える際にあいまいさがある場合は「Unanswerable」として答えてください。</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質問：{question}</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研究論文コンテキスト：{paper chunks}</a:t>
            </a:r>
            <a:endParaRPr sz="564">
              <a:solidFill>
                <a:schemeClr val="accent3"/>
              </a:solidFill>
              <a:latin typeface="Proxima Nova"/>
              <a:ea typeface="Proxima Nova"/>
              <a:cs typeface="Proxima Nova"/>
              <a:sym typeface="Proxima Nova"/>
            </a:endParaRPr>
          </a:p>
        </p:txBody>
      </p:sp>
      <p:sp>
        <p:nvSpPr>
          <p:cNvPr id="189" name="Google Shape;189;p37"/>
          <p:cNvSpPr txBox="1"/>
          <p:nvPr/>
        </p:nvSpPr>
        <p:spPr>
          <a:xfrm>
            <a:off x="5331475" y="3855225"/>
            <a:ext cx="2687400" cy="120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4 制限抽出プロンプト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あなたは研究者です。以下の提案が与えられています：{提案}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コンテキストに提供された別の研究論文が、提案の背後にある動機として挙げられたギャップにすでに対処しています。</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研究論文：{paper chunks}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この研究論文の限界やギャップを特定し、それを提案の新しい動機として機能させてください。制限を簡潔に記載した弾丸点のリストを提供してください。見出し行なしで、弾丸点のみで答えてください。</a:t>
            </a:r>
            <a:endParaRPr sz="564">
              <a:solidFill>
                <a:schemeClr val="accent3"/>
              </a:solidFill>
              <a:latin typeface="Proxima Nova"/>
              <a:ea typeface="Proxima Nova"/>
              <a:cs typeface="Proxima Nova"/>
              <a:sym typeface="Proxima Nov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8"/>
          <p:cNvSpPr txBox="1"/>
          <p:nvPr>
            <p:ph idx="1" type="body"/>
          </p:nvPr>
        </p:nvSpPr>
        <p:spPr>
          <a:xfrm>
            <a:off x="0" y="0"/>
            <a:ext cx="9144000" cy="50496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ja" sz="1200" u="sng"/>
              <a:t>Acceleron: A Tool to Accelerate Research Ideation Acceleron: 研究アイデア創出を加速するツール 2024</a:t>
            </a:r>
            <a:endParaRPr sz="1100"/>
          </a:p>
          <a:p>
            <a:pPr indent="0" lvl="0" marL="0" rtl="0" algn="l">
              <a:lnSpc>
                <a:spcPct val="100000"/>
              </a:lnSpc>
              <a:spcBef>
                <a:spcPts val="1200"/>
              </a:spcBef>
              <a:spcAft>
                <a:spcPts val="0"/>
              </a:spcAft>
              <a:buNone/>
            </a:pPr>
            <a:r>
              <a:rPr lang="ja" sz="1100" u="sng"/>
              <a:t>プロンプト</a:t>
            </a:r>
            <a:endParaRPr sz="764"/>
          </a:p>
          <a:p>
            <a:pPr indent="0" lvl="0" marL="0" rtl="0" algn="l">
              <a:lnSpc>
                <a:spcPct val="100000"/>
              </a:lnSpc>
              <a:spcBef>
                <a:spcPts val="1200"/>
              </a:spcBef>
              <a:spcAft>
                <a:spcPts val="0"/>
              </a:spcAft>
              <a:buNone/>
            </a:pPr>
            <a:r>
              <a:rPr lang="ja" sz="764"/>
              <a:t>5 </a:t>
            </a:r>
            <a:r>
              <a:rPr lang="ja" sz="764"/>
              <a:t>研究提案の書き換えプロンプト</a:t>
            </a:r>
            <a:br>
              <a:rPr lang="ja" sz="764"/>
            </a:br>
            <a:r>
              <a:rPr lang="ja" sz="764"/>
              <a:t>System Message:</a:t>
            </a:r>
            <a:br>
              <a:rPr lang="ja" sz="764"/>
            </a:br>
            <a:r>
              <a:rPr lang="ja" sz="764"/>
              <a:t>You are a researcher and have written a proposal: {proposal}</a:t>
            </a:r>
            <a:endParaRPr sz="764"/>
          </a:p>
          <a:p>
            <a:pPr indent="0" lvl="0" marL="0" rtl="0" algn="l">
              <a:lnSpc>
                <a:spcPct val="100000"/>
              </a:lnSpc>
              <a:spcBef>
                <a:spcPts val="1200"/>
              </a:spcBef>
              <a:spcAft>
                <a:spcPts val="0"/>
              </a:spcAft>
              <a:buNone/>
            </a:pPr>
            <a:r>
              <a:rPr lang="ja" sz="764"/>
              <a:t>Human Message: </a:t>
            </a:r>
            <a:br>
              <a:rPr lang="ja" sz="764"/>
            </a:br>
            <a:r>
              <a:rPr lang="ja" sz="764"/>
              <a:t>Re-write the proposal by taking into consideration the mentioned gaps in the current literature as the new motivation</a:t>
            </a:r>
            <a:br>
              <a:rPr lang="ja" sz="764"/>
            </a:br>
            <a:r>
              <a:rPr lang="ja" sz="764"/>
              <a:t>behind of the problem defined in the proposal.</a:t>
            </a:r>
            <a:br>
              <a:rPr lang="ja" sz="764"/>
            </a:br>
            <a:r>
              <a:rPr lang="ja" sz="764"/>
              <a:t>Answer in a Single detailed paragraph WITHOUT any bullet points or list.</a:t>
            </a:r>
            <a:br>
              <a:rPr lang="ja" sz="764"/>
            </a:br>
            <a:r>
              <a:rPr lang="ja" sz="764"/>
              <a:t>Gaps in the current literature: {limitations}</a:t>
            </a:r>
            <a:endParaRPr sz="764"/>
          </a:p>
          <a:p>
            <a:pPr indent="0" lvl="0" marL="0" rtl="0" algn="l">
              <a:lnSpc>
                <a:spcPct val="100000"/>
              </a:lnSpc>
              <a:spcBef>
                <a:spcPts val="1200"/>
              </a:spcBef>
              <a:spcAft>
                <a:spcPts val="0"/>
              </a:spcAft>
              <a:buNone/>
            </a:pPr>
            <a:r>
              <a:rPr lang="ja" sz="764"/>
              <a:t>6 研究問題抽出プロンプト</a:t>
            </a:r>
            <a:br>
              <a:rPr lang="ja" sz="764"/>
            </a:br>
            <a:r>
              <a:rPr lang="ja" sz="764"/>
              <a:t>System Message:</a:t>
            </a:r>
            <a:br>
              <a:rPr lang="ja" sz="764"/>
            </a:br>
            <a:r>
              <a:rPr lang="ja" sz="764"/>
              <a:t>You are a researcher and trying to understand the following proposal written by another researcher:</a:t>
            </a:r>
            <a:br>
              <a:rPr lang="ja" sz="764"/>
            </a:br>
            <a:r>
              <a:rPr lang="ja" sz="764"/>
              <a:t>{proposal}</a:t>
            </a:r>
            <a:endParaRPr sz="764"/>
          </a:p>
          <a:p>
            <a:pPr indent="0" lvl="0" marL="0" rtl="0" algn="l">
              <a:lnSpc>
                <a:spcPct val="100000"/>
              </a:lnSpc>
              <a:spcBef>
                <a:spcPts val="1200"/>
              </a:spcBef>
              <a:spcAft>
                <a:spcPts val="0"/>
              </a:spcAft>
              <a:buNone/>
            </a:pPr>
            <a:r>
              <a:rPr lang="ja" sz="764"/>
              <a:t>Human Message:</a:t>
            </a:r>
            <a:br>
              <a:rPr lang="ja" sz="764"/>
            </a:br>
            <a:r>
              <a:rPr lang="ja" sz="764"/>
              <a:t>What is the problem solved in the proposal?</a:t>
            </a:r>
            <a:endParaRPr sz="764"/>
          </a:p>
          <a:p>
            <a:pPr indent="0" lvl="0" marL="0" rtl="0" algn="l">
              <a:lnSpc>
                <a:spcPct val="100000"/>
              </a:lnSpc>
              <a:spcBef>
                <a:spcPts val="1200"/>
              </a:spcBef>
              <a:spcAft>
                <a:spcPts val="0"/>
              </a:spcAft>
              <a:buNone/>
            </a:pPr>
            <a:r>
              <a:rPr lang="ja" sz="764"/>
              <a:t>7 類似問題生成プロンプト</a:t>
            </a:r>
            <a:br>
              <a:rPr lang="ja" sz="764"/>
            </a:br>
            <a:r>
              <a:rPr lang="ja" sz="764"/>
              <a:t>System Message:</a:t>
            </a:r>
            <a:br>
              <a:rPr lang="ja" sz="764"/>
            </a:br>
            <a:r>
              <a:rPr lang="ja" sz="764"/>
              <a:t>You are a researcher and trying to understand the following proposal written by another researcher:</a:t>
            </a:r>
            <a:br>
              <a:rPr lang="ja" sz="764"/>
            </a:br>
            <a:r>
              <a:rPr lang="ja" sz="764"/>
              <a:t>{proposal}</a:t>
            </a:r>
            <a:endParaRPr sz="764"/>
          </a:p>
          <a:p>
            <a:pPr indent="0" lvl="0" marL="0" rtl="0" algn="l">
              <a:lnSpc>
                <a:spcPct val="100000"/>
              </a:lnSpc>
              <a:spcBef>
                <a:spcPts val="1200"/>
              </a:spcBef>
              <a:spcAft>
                <a:spcPts val="0"/>
              </a:spcAft>
              <a:buNone/>
            </a:pPr>
            <a:r>
              <a:rPr lang="ja" sz="764"/>
              <a:t>Human Message:</a:t>
            </a:r>
            <a:br>
              <a:rPr lang="ja" sz="764"/>
            </a:br>
            <a:r>
              <a:rPr lang="ja" sz="764"/>
              <a:t>What is the problem solved in the proposal?</a:t>
            </a:r>
            <a:endParaRPr sz="764"/>
          </a:p>
          <a:p>
            <a:pPr indent="0" lvl="0" marL="0" rtl="0" algn="l">
              <a:lnSpc>
                <a:spcPct val="100000"/>
              </a:lnSpc>
              <a:spcBef>
                <a:spcPts val="1200"/>
              </a:spcBef>
              <a:spcAft>
                <a:spcPts val="0"/>
              </a:spcAft>
              <a:buNone/>
            </a:pPr>
            <a:r>
              <a:rPr lang="ja" sz="764"/>
              <a:t>AI Message:</a:t>
            </a:r>
            <a:br>
              <a:rPr lang="ja" sz="764"/>
            </a:br>
            <a:r>
              <a:rPr lang="ja" sz="764"/>
              <a:t>{problem statement}</a:t>
            </a:r>
            <a:endParaRPr sz="764"/>
          </a:p>
          <a:p>
            <a:pPr indent="0" lvl="0" marL="0" rtl="0" algn="l">
              <a:lnSpc>
                <a:spcPct val="100000"/>
              </a:lnSpc>
              <a:spcBef>
                <a:spcPts val="1200"/>
              </a:spcBef>
              <a:spcAft>
                <a:spcPts val="0"/>
              </a:spcAft>
              <a:buNone/>
            </a:pPr>
            <a:r>
              <a:rPr lang="ja" sz="764"/>
              <a:t>Human Message:</a:t>
            </a:r>
            <a:br>
              <a:rPr lang="ja" sz="764"/>
            </a:br>
            <a:r>
              <a:rPr lang="ja" sz="764"/>
              <a:t>Give me a bulleted list of a more generalised or similar problems to the problem defined in the proposal. </a:t>
            </a:r>
            <a:br>
              <a:rPr lang="ja" sz="764"/>
            </a:br>
            <a:r>
              <a:rPr lang="ja" sz="764"/>
              <a:t>Don’t give aheading just the answer in a bulleted list.</a:t>
            </a:r>
            <a:endParaRPr sz="764"/>
          </a:p>
          <a:p>
            <a:pPr indent="0" lvl="0" marL="0" rtl="0" algn="l">
              <a:lnSpc>
                <a:spcPct val="100000"/>
              </a:lnSpc>
              <a:spcBef>
                <a:spcPts val="1200"/>
              </a:spcBef>
              <a:spcAft>
                <a:spcPts val="0"/>
              </a:spcAft>
              <a:buNone/>
            </a:pPr>
            <a:r>
              <a:rPr lang="ja" sz="764"/>
              <a:t>8 サブプロブレム生成プロンプト</a:t>
            </a:r>
            <a:br>
              <a:rPr lang="ja" sz="764"/>
            </a:br>
            <a:r>
              <a:rPr lang="ja" sz="764"/>
              <a:t>System Message:</a:t>
            </a:r>
            <a:br>
              <a:rPr lang="ja" sz="764"/>
            </a:br>
            <a:r>
              <a:rPr lang="ja" sz="764"/>
              <a:t>You are a researcher and trying to understand the following proposal written by another researcher:</a:t>
            </a:r>
            <a:br>
              <a:rPr lang="ja" sz="764"/>
            </a:br>
            <a:r>
              <a:rPr lang="ja" sz="764"/>
              <a:t>{proposal}</a:t>
            </a:r>
            <a:endParaRPr sz="764"/>
          </a:p>
          <a:p>
            <a:pPr indent="0" lvl="0" marL="0" rtl="0" algn="l">
              <a:lnSpc>
                <a:spcPct val="100000"/>
              </a:lnSpc>
              <a:spcBef>
                <a:spcPts val="1200"/>
              </a:spcBef>
              <a:spcAft>
                <a:spcPts val="0"/>
              </a:spcAft>
              <a:buNone/>
            </a:pPr>
            <a:r>
              <a:rPr lang="ja" sz="764"/>
              <a:t>Human Message:</a:t>
            </a:r>
            <a:br>
              <a:rPr lang="ja" sz="764"/>
            </a:br>
            <a:r>
              <a:rPr lang="ja" sz="764"/>
              <a:t>What is the problem solved in the proposal?</a:t>
            </a:r>
            <a:endParaRPr sz="764"/>
          </a:p>
          <a:p>
            <a:pPr indent="0" lvl="0" marL="0" rtl="0" algn="l">
              <a:lnSpc>
                <a:spcPct val="100000"/>
              </a:lnSpc>
              <a:spcBef>
                <a:spcPts val="1200"/>
              </a:spcBef>
              <a:spcAft>
                <a:spcPts val="0"/>
              </a:spcAft>
              <a:buNone/>
            </a:pPr>
            <a:r>
              <a:rPr lang="ja" sz="764"/>
              <a:t>AI Message:</a:t>
            </a:r>
            <a:br>
              <a:rPr lang="ja" sz="764"/>
            </a:br>
            <a:r>
              <a:rPr lang="ja" sz="764"/>
              <a:t>{problem statement}</a:t>
            </a:r>
            <a:endParaRPr sz="764"/>
          </a:p>
          <a:p>
            <a:pPr indent="0" lvl="0" marL="0" rtl="0" algn="l">
              <a:lnSpc>
                <a:spcPct val="100000"/>
              </a:lnSpc>
              <a:spcBef>
                <a:spcPts val="1200"/>
              </a:spcBef>
              <a:spcAft>
                <a:spcPts val="1200"/>
              </a:spcAft>
              <a:buNone/>
            </a:pPr>
            <a:r>
              <a:rPr lang="ja" sz="764"/>
              <a:t>Human Message:</a:t>
            </a:r>
            <a:br>
              <a:rPr lang="ja" sz="764"/>
            </a:br>
            <a:r>
              <a:rPr lang="ja" sz="764"/>
              <a:t>Provide a bulleted list of sub-problems or sub-tasks involved to solve the problem. Don’t give a heading just the answer</a:t>
            </a:r>
            <a:br>
              <a:rPr lang="ja" sz="764"/>
            </a:br>
            <a:r>
              <a:rPr lang="ja" sz="764"/>
              <a:t>in a bulleted list.</a:t>
            </a:r>
            <a:endParaRPr sz="764"/>
          </a:p>
        </p:txBody>
      </p:sp>
      <p:sp>
        <p:nvSpPr>
          <p:cNvPr id="195" name="Google Shape;195;p38"/>
          <p:cNvSpPr txBox="1"/>
          <p:nvPr/>
        </p:nvSpPr>
        <p:spPr>
          <a:xfrm>
            <a:off x="5429325" y="553450"/>
            <a:ext cx="2687400" cy="118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5 研究提案の書き換えプロンプト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あなたは研究者であり、提案を書きました：{提案}</a:t>
            </a:r>
            <a:endParaRPr sz="564">
              <a:solidFill>
                <a:schemeClr val="accent3"/>
              </a:solidFill>
              <a:latin typeface="Proxima Nova"/>
              <a:ea typeface="Proxima Nova"/>
              <a:cs typeface="Proxima Nova"/>
              <a:sym typeface="Proxima Nova"/>
            </a:endParaRPr>
          </a:p>
          <a:p>
            <a:pPr indent="0" lvl="0" marL="0" rtl="0" algn="l">
              <a:spcBef>
                <a:spcPts val="1200"/>
              </a:spcBef>
              <a:spcAft>
                <a:spcPts val="0"/>
              </a:spcAft>
              <a:buNone/>
            </a:pPr>
            <a:r>
              <a:rPr lang="ja" sz="564">
                <a:solidFill>
                  <a:schemeClr val="accent3"/>
                </a:solidFill>
                <a:latin typeface="Proxima Nova"/>
                <a:ea typeface="Proxima Nova"/>
                <a:cs typeface="Proxima Nova"/>
                <a:sym typeface="Proxima Nova"/>
              </a:rPr>
              <a:t>人間メッセージ：</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現在の文献の中で挙げられたギャップを新たな動機として考慮して、提案を書き直してください。弾丸点やリストを使用せずに、詳細な段落で答えてください。</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現在の文献のギャップ：{limitations}</a:t>
            </a:r>
            <a:endParaRPr sz="564">
              <a:solidFill>
                <a:schemeClr val="accent3"/>
              </a:solidFill>
              <a:latin typeface="Proxima Nova"/>
              <a:ea typeface="Proxima Nova"/>
              <a:cs typeface="Proxima Nova"/>
              <a:sym typeface="Proxima Nova"/>
            </a:endParaRPr>
          </a:p>
        </p:txBody>
      </p:sp>
      <p:sp>
        <p:nvSpPr>
          <p:cNvPr id="196" name="Google Shape;196;p38"/>
          <p:cNvSpPr txBox="1"/>
          <p:nvPr/>
        </p:nvSpPr>
        <p:spPr>
          <a:xfrm>
            <a:off x="5373400" y="1692550"/>
            <a:ext cx="2687400" cy="94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6 研究問題抽出プロンプト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あなたは研究者であり、他の研究者によって書かれた以下の提案を理解しようとしています：</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提案で解決される問題は何ですか？</a:t>
            </a:r>
            <a:endParaRPr sz="564">
              <a:solidFill>
                <a:schemeClr val="accent3"/>
              </a:solidFill>
              <a:latin typeface="Proxima Nova"/>
              <a:ea typeface="Proxima Nova"/>
              <a:cs typeface="Proxima Nova"/>
              <a:sym typeface="Proxima Nova"/>
            </a:endParaRPr>
          </a:p>
        </p:txBody>
      </p:sp>
      <p:sp>
        <p:nvSpPr>
          <p:cNvPr id="197" name="Google Shape;197;p38"/>
          <p:cNvSpPr txBox="1"/>
          <p:nvPr/>
        </p:nvSpPr>
        <p:spPr>
          <a:xfrm>
            <a:off x="5373400" y="2571750"/>
            <a:ext cx="2687400" cy="112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7 類似問題生成プロンプト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あなたは研究者であり、他の研究者によって書かれた以下の提案を理解しようとしています：</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提案で定義された問題に対して、より一般的または類似の問題の弾丸点のリストを提供してください。見出しをつけずに、弾丸点のリストで答えてください。</a:t>
            </a:r>
            <a:endParaRPr sz="564">
              <a:solidFill>
                <a:schemeClr val="accent3"/>
              </a:solidFill>
              <a:latin typeface="Proxima Nova"/>
              <a:ea typeface="Proxima Nova"/>
              <a:cs typeface="Proxima Nova"/>
              <a:sym typeface="Proxima Nova"/>
            </a:endParaRPr>
          </a:p>
        </p:txBody>
      </p:sp>
      <p:sp>
        <p:nvSpPr>
          <p:cNvPr id="198" name="Google Shape;198;p38"/>
          <p:cNvSpPr txBox="1"/>
          <p:nvPr/>
        </p:nvSpPr>
        <p:spPr>
          <a:xfrm>
            <a:off x="5331475" y="3692250"/>
            <a:ext cx="2687400" cy="112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8 サブプロブレム生成プロンプト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あなたは研究者であり、他の研究者によって書かれた以下の提案を理解しようとしています：</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問題を解決するために関与するサブプロブレムまたはサブタスクの弾丸点のリストを提供してください。見出しをつけずに、弾丸点のリストで答えてください。</a:t>
            </a:r>
            <a:endParaRPr sz="564">
              <a:solidFill>
                <a:schemeClr val="accent3"/>
              </a:solidFill>
              <a:latin typeface="Proxima Nova"/>
              <a:ea typeface="Proxima Nova"/>
              <a:cs typeface="Proxima Nova"/>
              <a:sym typeface="Proxima Nov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9"/>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Acceleron: A Tool to Accelerate Research Ideation Acceleron: 研究アイデア創出を加速するツール 2024</a:t>
            </a:r>
            <a:endParaRPr sz="1100"/>
          </a:p>
          <a:p>
            <a:pPr indent="0" lvl="0" marL="0" rtl="0" algn="l">
              <a:lnSpc>
                <a:spcPct val="100000"/>
              </a:lnSpc>
              <a:spcBef>
                <a:spcPts val="1200"/>
              </a:spcBef>
              <a:spcAft>
                <a:spcPts val="0"/>
              </a:spcAft>
              <a:buNone/>
            </a:pPr>
            <a:r>
              <a:rPr lang="ja" sz="1100" u="sng"/>
              <a:t>プロンプト</a:t>
            </a:r>
            <a:endParaRPr sz="764"/>
          </a:p>
          <a:p>
            <a:pPr indent="0" lvl="0" marL="0" rtl="0" algn="l">
              <a:lnSpc>
                <a:spcPct val="100000"/>
              </a:lnSpc>
              <a:spcBef>
                <a:spcPts val="1200"/>
              </a:spcBef>
              <a:spcAft>
                <a:spcPts val="0"/>
              </a:spcAft>
              <a:buNone/>
            </a:pPr>
            <a:r>
              <a:rPr lang="ja" sz="764"/>
              <a:t>9 </a:t>
            </a:r>
            <a:r>
              <a:rPr lang="ja" sz="764"/>
              <a:t>研究提案の書き換えプロンプト</a:t>
            </a:r>
            <a:br>
              <a:rPr lang="ja" sz="764"/>
            </a:br>
            <a:r>
              <a:rPr lang="ja" sz="764"/>
              <a:t>Human Message:</a:t>
            </a:r>
            <a:br>
              <a:rPr lang="ja" sz="764"/>
            </a:br>
            <a:r>
              <a:rPr lang="ja" sz="764"/>
              <a:t>{statement}</a:t>
            </a:r>
            <a:br>
              <a:rPr lang="ja" sz="764"/>
            </a:br>
            <a:r>
              <a:rPr lang="ja" sz="764"/>
              <a:t>For the statement given above generate a question to be posed on a research paper to find out if the paper is proposing</a:t>
            </a:r>
            <a:br>
              <a:rPr lang="ja" sz="764"/>
            </a:br>
            <a:r>
              <a:rPr lang="ja" sz="764"/>
              <a:t>an approach or method to perform the task defined by the statement. Start the question with: ’Is the research paper</a:t>
            </a:r>
            <a:br>
              <a:rPr lang="ja" sz="764"/>
            </a:br>
            <a:r>
              <a:rPr lang="ja" sz="764"/>
              <a:t>proposing an approach or method to’.</a:t>
            </a:r>
            <a:endParaRPr sz="764"/>
          </a:p>
          <a:p>
            <a:pPr indent="0" lvl="0" marL="0" rtl="0" algn="l">
              <a:lnSpc>
                <a:spcPct val="100000"/>
              </a:lnSpc>
              <a:spcBef>
                <a:spcPts val="1200"/>
              </a:spcBef>
              <a:spcAft>
                <a:spcPts val="0"/>
              </a:spcAft>
              <a:buNone/>
            </a:pPr>
            <a:r>
              <a:rPr lang="ja" sz="764"/>
              <a:t>10 方法論抽出プロンプト</a:t>
            </a:r>
            <a:br>
              <a:rPr lang="ja" sz="764"/>
            </a:br>
            <a:r>
              <a:rPr lang="ja" sz="764"/>
              <a:t>System Message:</a:t>
            </a:r>
            <a:br>
              <a:rPr lang="ja" sz="764"/>
            </a:br>
            <a:r>
              <a:rPr lang="ja" sz="764"/>
              <a:t>You are a researcher and trying to answer the question posed on a research paper provided as the context.</a:t>
            </a:r>
            <a:br>
              <a:rPr lang="ja" sz="764"/>
            </a:br>
            <a:r>
              <a:rPr lang="ja" sz="764"/>
              <a:t>Research Paper: {paper chunks}</a:t>
            </a:r>
            <a:endParaRPr sz="764"/>
          </a:p>
          <a:p>
            <a:pPr indent="0" lvl="0" marL="0" rtl="0" algn="l">
              <a:lnSpc>
                <a:spcPct val="100000"/>
              </a:lnSpc>
              <a:spcBef>
                <a:spcPts val="1200"/>
              </a:spcBef>
              <a:spcAft>
                <a:spcPts val="0"/>
              </a:spcAft>
              <a:buNone/>
            </a:pPr>
            <a:r>
              <a:rPr lang="ja" sz="764"/>
              <a:t>Human Message:</a:t>
            </a:r>
            <a:br>
              <a:rPr lang="ja" sz="764"/>
            </a:br>
            <a:r>
              <a:rPr lang="ja" sz="764"/>
              <a:t>Answer the given Question in ’Yes’ OR ’No’ OR ’Unanswerable’. Answer solely based on the provided context of</a:t>
            </a:r>
            <a:br>
              <a:rPr lang="ja" sz="764"/>
            </a:br>
            <a:r>
              <a:rPr lang="ja" sz="764"/>
              <a:t>the research paper. If the question can not be answered with the facts mentioned in the available context or there is</a:t>
            </a:r>
            <a:br>
              <a:rPr lang="ja" sz="764"/>
            </a:br>
            <a:r>
              <a:rPr lang="ja" sz="764"/>
              <a:t>any ambiguity in answering the question, answer as ’Unanswerable’. Answer as ’Yes’ only when the question can be</a:t>
            </a:r>
            <a:br>
              <a:rPr lang="ja" sz="764"/>
            </a:br>
            <a:r>
              <a:rPr lang="ja" sz="764"/>
              <a:t>very clearly answered considering the facts in the research paper provided in the context. Do not repeat the question as</a:t>
            </a:r>
            <a:br>
              <a:rPr lang="ja" sz="764"/>
            </a:br>
            <a:r>
              <a:rPr lang="ja" sz="764"/>
              <a:t>the part of the answer. If the answer to the question is ’Yes’, provide detailed approach or methodology to perform the</a:t>
            </a:r>
            <a:br>
              <a:rPr lang="ja" sz="764"/>
            </a:br>
            <a:r>
              <a:rPr lang="ja" sz="764"/>
              <a:t>task. If the answer is ’No’ or ’Unanswerable’ only output that with NO description.</a:t>
            </a:r>
            <a:endParaRPr sz="764"/>
          </a:p>
          <a:p>
            <a:pPr indent="0" lvl="0" marL="0" rtl="0" algn="l">
              <a:lnSpc>
                <a:spcPct val="100000"/>
              </a:lnSpc>
              <a:spcBef>
                <a:spcPts val="1200"/>
              </a:spcBef>
              <a:spcAft>
                <a:spcPts val="0"/>
              </a:spcAft>
              <a:buNone/>
            </a:pPr>
            <a:r>
              <a:rPr lang="ja" sz="764"/>
              <a:t>Question: {question}</a:t>
            </a:r>
            <a:endParaRPr sz="764"/>
          </a:p>
          <a:p>
            <a:pPr indent="0" lvl="0" marL="0" rtl="0" algn="l">
              <a:lnSpc>
                <a:spcPct val="100000"/>
              </a:lnSpc>
              <a:spcBef>
                <a:spcPts val="1200"/>
              </a:spcBef>
              <a:spcAft>
                <a:spcPts val="0"/>
              </a:spcAft>
              <a:buNone/>
            </a:pPr>
            <a:r>
              <a:rPr lang="ja" sz="764"/>
              <a:t>11 方法合成プロンプト</a:t>
            </a:r>
            <a:br>
              <a:rPr lang="ja" sz="764"/>
            </a:br>
            <a:r>
              <a:rPr lang="ja" sz="764"/>
              <a:t>System Message:</a:t>
            </a:r>
            <a:br>
              <a:rPr lang="ja" sz="764"/>
            </a:br>
            <a:r>
              <a:rPr lang="ja" sz="764"/>
              <a:t>You are a researcher and have been given a proposal and the research problem the proposal is trying to solve. You</a:t>
            </a:r>
            <a:br>
              <a:rPr lang="ja" sz="764"/>
            </a:br>
            <a:r>
              <a:rPr lang="ja" sz="764"/>
              <a:t>have been given the approaches in the literature trying to solve, similar problems and sub problems or sub tasks of the</a:t>
            </a:r>
            <a:br>
              <a:rPr lang="ja" sz="764"/>
            </a:br>
            <a:r>
              <a:rPr lang="ja" sz="764"/>
              <a:t>problem defined in the proposal. Your task is to synthesize and propose a possible set of methods or approaches to</a:t>
            </a:r>
            <a:br>
              <a:rPr lang="ja" sz="764"/>
            </a:br>
            <a:r>
              <a:rPr lang="ja" sz="764"/>
              <a:t>solve the problem defined in the proposal.</a:t>
            </a:r>
            <a:br>
              <a:rPr lang="ja" sz="764"/>
            </a:br>
            <a:r>
              <a:rPr lang="ja" sz="764"/>
              <a:t>Proposal: {proposal}</a:t>
            </a:r>
            <a:br>
              <a:rPr lang="ja" sz="764"/>
            </a:br>
            <a:r>
              <a:rPr lang="ja" sz="764"/>
              <a:t>Research Problem in the Proposal: {problem}</a:t>
            </a:r>
            <a:endParaRPr sz="764"/>
          </a:p>
          <a:p>
            <a:pPr indent="0" lvl="0" marL="0" rtl="0" algn="l">
              <a:lnSpc>
                <a:spcPct val="100000"/>
              </a:lnSpc>
              <a:spcBef>
                <a:spcPts val="1200"/>
              </a:spcBef>
              <a:spcAft>
                <a:spcPts val="1200"/>
              </a:spcAft>
              <a:buNone/>
            </a:pPr>
            <a:r>
              <a:rPr lang="ja" sz="764"/>
              <a:t>Human Message:</a:t>
            </a:r>
            <a:br>
              <a:rPr lang="ja" sz="764"/>
            </a:br>
            <a:r>
              <a:rPr lang="ja" sz="764"/>
              <a:t>{method context}</a:t>
            </a:r>
            <a:br>
              <a:rPr lang="ja" sz="764"/>
            </a:br>
            <a:r>
              <a:rPr lang="ja" sz="764"/>
              <a:t>Based on the above information suggest the top 3 possible methods or approaches to solve the problem defined</a:t>
            </a:r>
            <a:br>
              <a:rPr lang="ja" sz="764"/>
            </a:br>
            <a:r>
              <a:rPr lang="ja" sz="764"/>
              <a:t>in the proposal.</a:t>
            </a:r>
            <a:endParaRPr sz="764"/>
          </a:p>
        </p:txBody>
      </p:sp>
      <p:sp>
        <p:nvSpPr>
          <p:cNvPr id="204" name="Google Shape;204;p39"/>
          <p:cNvSpPr txBox="1"/>
          <p:nvPr/>
        </p:nvSpPr>
        <p:spPr>
          <a:xfrm>
            <a:off x="5373400" y="740100"/>
            <a:ext cx="2687400" cy="70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ja" sz="564">
                <a:solidFill>
                  <a:schemeClr val="accent3"/>
                </a:solidFill>
                <a:latin typeface="Proxima Nova"/>
                <a:ea typeface="Proxima Nova"/>
                <a:cs typeface="Proxima Nova"/>
                <a:sym typeface="Proxima Nova"/>
              </a:rPr>
              <a:t>9 類似およびサブプロブレム質問作成プロンプト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上記の声明に基づいて、研究論文が声明で定義されたタスクを実行するためのアプローチまたは方法を提案しているかどうかを調べるために、質問を生成してください。質問は「研究論文が提案しているアプローチまたは方法は」で始めてください。</a:t>
            </a:r>
            <a:endParaRPr sz="564">
              <a:solidFill>
                <a:schemeClr val="accent3"/>
              </a:solidFill>
              <a:latin typeface="Proxima Nova"/>
              <a:ea typeface="Proxima Nova"/>
              <a:cs typeface="Proxima Nova"/>
              <a:sym typeface="Proxima Nova"/>
            </a:endParaRPr>
          </a:p>
        </p:txBody>
      </p:sp>
      <p:sp>
        <p:nvSpPr>
          <p:cNvPr id="205" name="Google Shape;205;p39"/>
          <p:cNvSpPr txBox="1"/>
          <p:nvPr/>
        </p:nvSpPr>
        <p:spPr>
          <a:xfrm>
            <a:off x="5373400" y="1561625"/>
            <a:ext cx="2687400" cy="14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10 方法論抽出プロンプト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あなたは研究者であり、提供されたコンテキストの研究論文に対して提起された質問に答えようとしています。</a:t>
            </a:r>
            <a:endParaRPr sz="564">
              <a:solidFill>
                <a:schemeClr val="accent3"/>
              </a:solidFill>
              <a:latin typeface="Proxima Nova"/>
              <a:ea typeface="Proxima Nova"/>
              <a:cs typeface="Proxima Nova"/>
              <a:sym typeface="Proxima Nova"/>
            </a:endParaRPr>
          </a:p>
          <a:p>
            <a:pPr indent="0" lvl="0" marL="0" rtl="0" algn="l">
              <a:spcBef>
                <a:spcPts val="1200"/>
              </a:spcBef>
              <a:spcAft>
                <a:spcPts val="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質問に対する答えを「Yes」または「No」または「Unanswerable」で提供してください。研究論文の提供されたコンテキストに基づいてのみ答えてください。質問に対する答えが「Yes」の場合は、タスクを実行するための詳細なアプローチまたは方法論を提供してください。「No」または「Unanswerable」の場合は、それだけを説明や詳細なしで出力してください。</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質問：{question}</a:t>
            </a:r>
            <a:endParaRPr sz="564">
              <a:solidFill>
                <a:schemeClr val="accent3"/>
              </a:solidFill>
              <a:latin typeface="Proxima Nova"/>
              <a:ea typeface="Proxima Nova"/>
              <a:cs typeface="Proxima Nova"/>
              <a:sym typeface="Proxima Nova"/>
            </a:endParaRPr>
          </a:p>
        </p:txBody>
      </p:sp>
      <p:sp>
        <p:nvSpPr>
          <p:cNvPr id="206" name="Google Shape;206;p39"/>
          <p:cNvSpPr txBox="1"/>
          <p:nvPr/>
        </p:nvSpPr>
        <p:spPr>
          <a:xfrm>
            <a:off x="5373400" y="3173750"/>
            <a:ext cx="2687400" cy="138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11 方法合成プロンプト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提案とその提案が解決しようとしている研究問題が与えられています。類似の問題やサブプロブレムまたはタスクを解決しようとする文献のアプローチが提供されています。提案で定義された問題を解決するための可能な方法セットまたはアプローチを合成して提案することがあなたのタスクです。</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提案：{proposal}</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提案の研究問題：{problem}</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上記の情報に基づいて、提案で定義された問題を解決するための上位3つの可能な方法またはアプローチを提案してください。</a:t>
            </a:r>
            <a:endParaRPr sz="564">
              <a:solidFill>
                <a:schemeClr val="accent3"/>
              </a:solidFill>
              <a:latin typeface="Proxima Nova"/>
              <a:ea typeface="Proxima Nova"/>
              <a:cs typeface="Proxima Nova"/>
              <a:sym typeface="Proxima Nov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0"/>
          <p:cNvSpPr txBox="1"/>
          <p:nvPr>
            <p:ph idx="1" type="body"/>
          </p:nvPr>
        </p:nvSpPr>
        <p:spPr>
          <a:xfrm>
            <a:off x="0" y="0"/>
            <a:ext cx="9144000" cy="50496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ja" sz="1200" u="sng"/>
              <a:t>Patchscopes: A Unifying Framework for Inspecting Hidden Representations of Language Models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LLMの内部表現を調べる</a:t>
            </a:r>
            <a:r>
              <a:rPr lang="ja" sz="764"/>
              <a:t>新しいフレームワーク「Patchscopes」を提案しています。このフレームワークは、LLMsが人間に理解可能なテキストを生成する能力を利用して、その内部表現を説明することを目指しています。提案された方法では、ソースモデルの隠れ状態をターゲットモデルに給餌し、特定の情報をデコードするためにパッチを適用します。これにより、LLMsの計算過程について様々な質問に答えることが可能になります。Patchscopesは、以前の解釈可能性メソッドが直面していたいくつかの問題、例えば早期のレイヤーの検証の失敗や表現力の欠如などを克服します。また、より強力なモデルを使用して小規模モデルの表現を説明する新しい可能性を開き、マルチホップ推論の自己修正などの新しいアプリケーションを解除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Patchscopesアルゴリズムは、モデル自身を利用して、その内部表現を自然言語で説明することを提案しています。具体的には、以下のステップで構成されます。</a:t>
            </a:r>
            <a:br>
              <a:rPr lang="ja" sz="764"/>
            </a:br>
            <a:r>
              <a:rPr lang="ja" sz="764"/>
              <a:t>1. ソースプロンプトをソースモデルに供給し、実行を行います。</a:t>
            </a:r>
            <a:br>
              <a:rPr lang="ja" sz="764"/>
            </a:br>
            <a:r>
              <a:rPr lang="ja" sz="764"/>
              <a:t>2. ソースモデルの隠れ状態への任意の変換(オプショナル)を適用します。</a:t>
            </a:r>
            <a:br>
              <a:rPr lang="ja" sz="764"/>
            </a:br>
            <a:r>
              <a:rPr lang="ja" sz="764"/>
              <a:t>3. ターゲットプロンプトをターゲットモデルに供給し、ターゲットレイヤーまでの実行を行います。</a:t>
            </a:r>
            <a:br>
              <a:rPr lang="ja" sz="764"/>
            </a:br>
            <a:r>
              <a:rPr lang="ja" sz="764"/>
              <a:t>4. ステップ2で変換された表現を、ターゲットモデルのターゲットレイヤーに「パッチ」し、そのレイヤーから先の計算を継続します。</a:t>
            </a:r>
            <a:endParaRPr sz="764"/>
          </a:p>
          <a:p>
            <a:pPr indent="0" lvl="0" marL="0" rtl="0" algn="l">
              <a:lnSpc>
                <a:spcPct val="100000"/>
              </a:lnSpc>
              <a:spcBef>
                <a:spcPts val="1200"/>
              </a:spcBef>
              <a:spcAft>
                <a:spcPts val="0"/>
              </a:spcAft>
              <a:buNone/>
            </a:pPr>
            <a:r>
              <a:rPr lang="ja" sz="764"/>
              <a:t>このフレームワークは、以前の解釈可能性メソッドが直面していたいくつかの課題、例えば初期レイヤーの検査の失敗や表現力の欠如などを軽減します。</a:t>
            </a:r>
            <a:br>
              <a:rPr lang="ja" sz="764"/>
            </a:br>
            <a:r>
              <a:rPr lang="ja" sz="764"/>
              <a:t>Patchscopesは、様々な設定でメソッドを設計できるほどの柔軟性を持っており、LLMsの隠れた表現から特定の情報をデコードする新たな可能性を開きます。</a:t>
            </a:r>
            <a:endParaRPr sz="764"/>
          </a:p>
          <a:p>
            <a:pPr indent="0" lvl="0" marL="0" rtl="0" algn="l">
              <a:lnSpc>
                <a:spcPct val="100000"/>
              </a:lnSpc>
              <a:spcBef>
                <a:spcPts val="1200"/>
              </a:spcBef>
              <a:spcAft>
                <a:spcPts val="0"/>
              </a:spcAft>
              <a:buNone/>
            </a:pPr>
            <a:r>
              <a:rPr lang="ja" sz="564"/>
              <a:t># Patchscopesアルゴリズムの実装</a:t>
            </a:r>
            <a:br>
              <a:rPr lang="ja" sz="564"/>
            </a:br>
            <a:r>
              <a:rPr lang="ja" sz="564"/>
              <a:t>import torch</a:t>
            </a:r>
            <a:br>
              <a:rPr lang="ja" sz="564"/>
            </a:br>
            <a:r>
              <a:rPr lang="ja" sz="564"/>
              <a:t># この例では、PyTorchを使用していますが、任意のフレームワークで実装可能です。</a:t>
            </a:r>
            <a:br>
              <a:rPr lang="ja" sz="564"/>
            </a:br>
            <a:r>
              <a:rPr lang="ja" sz="564"/>
              <a:t># ステップ1: ソースモデルにソースプロンプトを供給し、実行を行います。</a:t>
            </a:r>
            <a:br>
              <a:rPr lang="ja" sz="564"/>
            </a:br>
            <a:r>
              <a:rPr lang="ja" sz="564"/>
              <a:t>def execute_source_model(source_model, source_prompt):</a:t>
            </a:r>
            <a:br>
              <a:rPr lang="ja" sz="564"/>
            </a:br>
            <a:r>
              <a:rPr lang="ja" sz="564"/>
              <a:t>    # source_model: ソースモデルのインスタンス</a:t>
            </a:r>
            <a:br>
              <a:rPr lang="ja" sz="564"/>
            </a:br>
            <a:r>
              <a:rPr lang="ja" sz="564"/>
              <a:t>    # source_prompt: ソースプロンプトのテキスト</a:t>
            </a:r>
            <a:br>
              <a:rPr lang="ja" sz="564"/>
            </a:br>
            <a:r>
              <a:rPr lang="ja" sz="564"/>
              <a:t>    # モデルにプロンプトを供給し、隠れ状態を得る</a:t>
            </a:r>
            <a:br>
              <a:rPr lang="ja" sz="564"/>
            </a:br>
            <a:r>
              <a:rPr lang="ja" sz="564"/>
              <a:t>    hidden_states = source_model(source_prompt)</a:t>
            </a:r>
            <a:br>
              <a:rPr lang="ja" sz="564"/>
            </a:br>
            <a:r>
              <a:rPr lang="ja" sz="564"/>
              <a:t>    return hidden_states</a:t>
            </a:r>
            <a:endParaRPr sz="564"/>
          </a:p>
          <a:p>
            <a:pPr indent="0" lvl="0" marL="0" rtl="0" algn="l">
              <a:lnSpc>
                <a:spcPct val="100000"/>
              </a:lnSpc>
              <a:spcBef>
                <a:spcPts val="1200"/>
              </a:spcBef>
              <a:spcAft>
                <a:spcPts val="0"/>
              </a:spcAft>
              <a:buNone/>
            </a:pPr>
            <a:r>
              <a:rPr lang="ja" sz="564"/>
              <a:t># ステップ2: ソースモデルの隠れ状態への任意の変換を適用します（オプショナル）</a:t>
            </a:r>
            <a:br>
              <a:rPr lang="ja" sz="564"/>
            </a:br>
            <a:r>
              <a:rPr lang="ja" sz="564"/>
              <a:t>def apply_transformation(hidden_states, transformation):</a:t>
            </a:r>
            <a:br>
              <a:rPr lang="ja" sz="564"/>
            </a:br>
            <a:r>
              <a:rPr lang="ja" sz="564"/>
              <a:t>    # hidden_states: ステップ1からの隠れ状態</a:t>
            </a:r>
            <a:br>
              <a:rPr lang="ja" sz="564"/>
            </a:br>
            <a:r>
              <a:rPr lang="ja" sz="564"/>
              <a:t>    # transformation: 適用する変換の関数</a:t>
            </a:r>
            <a:br>
              <a:rPr lang="ja" sz="564"/>
            </a:br>
            <a:r>
              <a:rPr lang="ja" sz="564"/>
              <a:t>    # 隠れ状態に変換を適用</a:t>
            </a:r>
            <a:br>
              <a:rPr lang="ja" sz="564"/>
            </a:br>
            <a:r>
              <a:rPr lang="ja" sz="564"/>
              <a:t>    transformed_hidden_states = transformation(hidden_states)</a:t>
            </a:r>
            <a:br>
              <a:rPr lang="ja" sz="564"/>
            </a:br>
            <a:r>
              <a:rPr lang="ja" sz="564"/>
              <a:t>    return transformed_hidden_states</a:t>
            </a:r>
            <a:endParaRPr sz="564"/>
          </a:p>
          <a:p>
            <a:pPr indent="0" lvl="0" marL="0" rtl="0" algn="l">
              <a:lnSpc>
                <a:spcPct val="100000"/>
              </a:lnSpc>
              <a:spcBef>
                <a:spcPts val="1200"/>
              </a:spcBef>
              <a:spcAft>
                <a:spcPts val="0"/>
              </a:spcAft>
              <a:buNone/>
            </a:pPr>
            <a:r>
              <a:rPr lang="ja" sz="564"/>
              <a:t># ステップ3: ターゲットプロンプトをターゲットモデルに供給し、ターゲットレイヤーまでの実行を行います。</a:t>
            </a:r>
            <a:br>
              <a:rPr lang="ja" sz="564"/>
            </a:br>
            <a:r>
              <a:rPr lang="ja" sz="564"/>
              <a:t>def execute_target_model(target_model, target_prompt):</a:t>
            </a:r>
            <a:br>
              <a:rPr lang="ja" sz="564"/>
            </a:br>
            <a:r>
              <a:rPr lang="ja" sz="564"/>
              <a:t>    # target_model: ターゲットモデルのインスタンス</a:t>
            </a:r>
            <a:br>
              <a:rPr lang="ja" sz="564"/>
            </a:br>
            <a:r>
              <a:rPr lang="ja" sz="564"/>
              <a:t>    # target_prompt: ターゲットプロンプトのテキスト</a:t>
            </a:r>
            <a:br>
              <a:rPr lang="ja" sz="564"/>
            </a:br>
            <a:r>
              <a:rPr lang="ja" sz="564"/>
              <a:t>    # モデルにプロンプトを供給し、ターゲットレイヤーまでの実行を行う</a:t>
            </a:r>
            <a:br>
              <a:rPr lang="ja" sz="564"/>
            </a:br>
            <a:r>
              <a:rPr lang="ja" sz="564"/>
              <a:t>    target_layer_output = target_model(target_prompt)</a:t>
            </a:r>
            <a:br>
              <a:rPr lang="ja" sz="564"/>
            </a:br>
            <a:r>
              <a:rPr lang="ja" sz="564"/>
              <a:t>    return target_layer_output</a:t>
            </a:r>
            <a:endParaRPr sz="564"/>
          </a:p>
          <a:p>
            <a:pPr indent="0" lvl="0" marL="0" rtl="0" algn="l">
              <a:lnSpc>
                <a:spcPct val="100000"/>
              </a:lnSpc>
              <a:spcBef>
                <a:spcPts val="1200"/>
              </a:spcBef>
              <a:spcAft>
                <a:spcPts val="0"/>
              </a:spcAft>
              <a:buNone/>
            </a:pPr>
            <a:r>
              <a:rPr lang="ja" sz="564"/>
              <a:t># ステップ4: ステップ2で変換された表現を、ターゲットモデルのターゲットレイヤーに「パッチ」します。</a:t>
            </a:r>
            <a:br>
              <a:rPr lang="ja" sz="564"/>
            </a:br>
            <a:r>
              <a:rPr lang="ja" sz="564"/>
              <a:t>def patch_target_layer(target_model, target_layer, transformed_hidden_states):</a:t>
            </a:r>
            <a:br>
              <a:rPr lang="ja" sz="564"/>
            </a:br>
            <a:r>
              <a:rPr lang="ja" sz="564"/>
              <a:t>    # target_model: ターゲットモデルのインスタンス</a:t>
            </a:r>
            <a:br>
              <a:rPr lang="ja" sz="564"/>
            </a:br>
            <a:r>
              <a:rPr lang="ja" sz="564"/>
              <a:t>    # target_layer: パッチを適用するターゲットレイヤー</a:t>
            </a:r>
            <a:br>
              <a:rPr lang="ja" sz="564"/>
            </a:br>
            <a:r>
              <a:rPr lang="ja" sz="564"/>
              <a:t>    # transformed_hidden_states: 変換された隠れ状態</a:t>
            </a:r>
            <a:br>
              <a:rPr lang="ja" sz="564"/>
            </a:br>
            <a:r>
              <a:rPr lang="ja" sz="564"/>
              <a:t>    # ターゲットレイヤーにパッチを適用し、そのレイヤーから先の計算を継続</a:t>
            </a:r>
            <a:br>
              <a:rPr lang="ja" sz="564"/>
            </a:br>
            <a:r>
              <a:rPr lang="ja" sz="564"/>
              <a:t>    patched_output = target_model.patch_layer(target_layer, transformed_hidden_states)</a:t>
            </a:r>
            <a:br>
              <a:rPr lang="ja" sz="564"/>
            </a:br>
            <a:r>
              <a:rPr lang="ja" sz="564"/>
              <a:t>    return patched_output</a:t>
            </a:r>
            <a:endParaRPr sz="564"/>
          </a:p>
          <a:p>
            <a:pPr indent="0" lvl="0" marL="0" rtl="0" algn="l">
              <a:lnSpc>
                <a:spcPct val="100000"/>
              </a:lnSpc>
              <a:spcBef>
                <a:spcPts val="1200"/>
              </a:spcBef>
              <a:spcAft>
                <a:spcPts val="1200"/>
              </a:spcAft>
              <a:buNone/>
            </a:pPr>
            <a:r>
              <a:rPr lang="ja" sz="564"/>
              <a:t># 以下は、Patchscopesアルゴリズムを使用する際の例です。</a:t>
            </a:r>
            <a:br>
              <a:rPr lang="ja" sz="564"/>
            </a:br>
            <a:r>
              <a:rPr lang="ja" sz="564"/>
              <a:t># 注意: このコードは概念的なものであり、具体的なモデルや変換関数は含まれていません。</a:t>
            </a:r>
            <a:endParaRPr sz="822"/>
          </a:p>
        </p:txBody>
      </p:sp>
      <p:sp>
        <p:nvSpPr>
          <p:cNvPr id="212" name="Google Shape;212;p40"/>
          <p:cNvSpPr txBox="1"/>
          <p:nvPr/>
        </p:nvSpPr>
        <p:spPr>
          <a:xfrm>
            <a:off x="3531575" y="3752375"/>
            <a:ext cx="8060700" cy="27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t/>
            </a:r>
            <a:endParaRPr sz="564">
              <a:solidFill>
                <a:schemeClr val="accent3"/>
              </a:solidFill>
              <a:latin typeface="Proxima Nova"/>
              <a:ea typeface="Proxima Nova"/>
              <a:cs typeface="Proxima Nova"/>
              <a:sym typeface="Proxima Nov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1"/>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Fact-Checking the Output of Large Language Models via Token-Level Uncertainty Quantification 大規模言語モデルの出力に対するトークンレベルの不確実性定量化によるファクトチェック</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a:t>
            </a:r>
            <a:r>
              <a:rPr lang="ja" sz="764"/>
              <a:t>が生成する出力における事実的な誤りや「幻覚」を検出する新しい手法を提案。</a:t>
            </a:r>
            <a:br>
              <a:rPr lang="ja" sz="764"/>
            </a:br>
            <a:r>
              <a:rPr lang="ja" sz="764"/>
              <a:t>生成されたテキスト内の個々の主張の事実チェックを可能にするトークンレベルの不確実性定量化に基づく新しいパイプラインを開発。</a:t>
            </a:r>
            <a:br>
              <a:rPr lang="ja" sz="764"/>
            </a:br>
            <a:r>
              <a:rPr lang="ja" sz="764"/>
              <a:t>この方法では、ニューラルネットワークの出力やその層に含まれる情報を利用して、信頼できない予測を検出します。さらに、特定の主張値がモデルによって表現される不確実性のみを測定する新しいトークンレベルの不確実性定量化手法であるClaim-Conditioned Probability (CCP) を紹介し、複数のLLMsと三つの言語での実験において、CCPがベースラインを上回る改善を実証しました。</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主張条件付き確率（Claim-Conditioned Probability、CCP）は、主張レベルの不確実性を特定し、</a:t>
            </a:r>
            <a:br>
              <a:rPr lang="ja" sz="764"/>
            </a:br>
            <a:r>
              <a:rPr lang="ja" sz="764"/>
              <a:t>大規模言語モデル（LLM）が生成したテキスト内の誤情報や</a:t>
            </a:r>
            <a:br>
              <a:rPr lang="ja" sz="764"/>
            </a:br>
            <a:r>
              <a:rPr lang="ja" sz="764"/>
              <a:t>「幻覚」を検出するために使用される手法です。このアルゴリズムは、</a:t>
            </a:r>
            <a:br>
              <a:rPr lang="ja" sz="764"/>
            </a:br>
            <a:r>
              <a:rPr lang="ja" sz="764"/>
              <a:t>生成されたテキストの各トークンに対する不確実性スコアを計算し、</a:t>
            </a:r>
            <a:br>
              <a:rPr lang="ja" sz="764"/>
            </a:br>
            <a:r>
              <a:rPr lang="ja" sz="764"/>
              <a:t>これらを集約して主張全体の不確実性を評価します。</a:t>
            </a:r>
            <a:br>
              <a:rPr lang="ja" sz="764"/>
            </a:br>
            <a:r>
              <a:rPr lang="ja" sz="764"/>
              <a:t>具体的には、CCPはモデルが特定の主張を生成する際に直面する不確実性の種類に焦点を当て、</a:t>
            </a:r>
            <a:br>
              <a:rPr lang="ja" sz="764"/>
            </a:br>
            <a:r>
              <a:rPr lang="ja" sz="764"/>
              <a:t>主張タイプや表現形式の不確実性を無視することで、より正確な不確実性評価を行います。</a:t>
            </a:r>
            <a:br>
              <a:rPr lang="ja" sz="764"/>
            </a:br>
            <a:r>
              <a:rPr lang="ja" sz="764"/>
              <a:t>このプロセスは、モデルの生成した各単語の代替案を評価し、</a:t>
            </a:r>
            <a:br>
              <a:rPr lang="ja" sz="764"/>
            </a:br>
            <a:r>
              <a:rPr lang="ja" sz="764"/>
              <a:t>それらが元の主張と同じ意味を持つかどうかを判断することによって実行されます。</a:t>
            </a:r>
            <a:br>
              <a:rPr lang="ja" sz="764"/>
            </a:br>
            <a:r>
              <a:rPr lang="ja" sz="764"/>
              <a:t>この手法は、特に自動ファクトチェックや情報の信頼性評価において有用です。</a:t>
            </a:r>
            <a:endParaRPr sz="764"/>
          </a:p>
          <a:p>
            <a:pPr indent="0" lvl="0" marL="0" rtl="0" algn="l">
              <a:lnSpc>
                <a:spcPct val="100000"/>
              </a:lnSpc>
              <a:spcBef>
                <a:spcPts val="1200"/>
              </a:spcBef>
              <a:spcAft>
                <a:spcPts val="0"/>
              </a:spcAft>
              <a:buNone/>
            </a:pPr>
            <a:r>
              <a:rPr lang="ja" sz="764"/>
              <a:t>CCPの処理の流れは、生成されたテキストの各トークンに対して、</a:t>
            </a:r>
            <a:br>
              <a:rPr lang="ja" sz="764"/>
            </a:br>
            <a:r>
              <a:rPr lang="ja" sz="764"/>
              <a:t>そのトークンが特定の主張の文脈において生成される確率を計算することに基づいています。</a:t>
            </a:r>
            <a:br>
              <a:rPr lang="ja" sz="764"/>
            </a:br>
            <a:r>
              <a:rPr lang="ja" sz="764"/>
              <a:t>これは、生成されたテキスト内の特定の情報片に対するモデルの自信の度合いを</a:t>
            </a:r>
            <a:br>
              <a:rPr lang="ja" sz="764"/>
            </a:br>
            <a:r>
              <a:rPr lang="ja" sz="764"/>
              <a:t>測定するために使用されます。流れとしては、まずテキストをトークンに分割し、</a:t>
            </a:r>
            <a:br>
              <a:rPr lang="ja" sz="764"/>
            </a:br>
            <a:r>
              <a:rPr lang="ja" sz="764"/>
              <a:t>それぞれのトークンについて、それが特定の主張を表す文脈でどの程度確実に生成されるかを評価します。</a:t>
            </a:r>
            <a:br>
              <a:rPr lang="ja" sz="764"/>
            </a:br>
            <a:r>
              <a:rPr lang="ja" sz="764"/>
              <a:t>これにより、テキスト内の各部分の不確実性スコアが得られ、</a:t>
            </a:r>
            <a:br>
              <a:rPr lang="ja" sz="764"/>
            </a:br>
            <a:r>
              <a:rPr lang="ja" sz="764"/>
              <a:t>最終的にはこれらのスコアを用いて、テキスト全体または特定の部分の信頼性を判断します。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伝記生成タスクにおいて、6つの異なるLLMsと3つの言語で実施した実験は、CCPがベースラインと比較して大幅に改善されていることを示しました。人間による評価では、CCPに基づくファクトチェックパイプラインが外部知識を活用するファクトチェックツールと競合することが明らかになりました</a:t>
            </a:r>
            <a:endParaRPr sz="822"/>
          </a:p>
        </p:txBody>
      </p:sp>
      <p:sp>
        <p:nvSpPr>
          <p:cNvPr id="218" name="Google Shape;218;p41"/>
          <p:cNvSpPr txBox="1"/>
          <p:nvPr>
            <p:ph idx="1" type="body"/>
          </p:nvPr>
        </p:nvSpPr>
        <p:spPr>
          <a:xfrm>
            <a:off x="4865075" y="1436075"/>
            <a:ext cx="4278900" cy="30114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1200"/>
              </a:spcAft>
              <a:buNone/>
            </a:pPr>
            <a:r>
              <a:rPr lang="ja" sz="764"/>
              <a:t># クレーム条件付き確率（CCP）アルゴリズムの実装</a:t>
            </a:r>
            <a:br>
              <a:rPr lang="ja" sz="764"/>
            </a:br>
            <a:r>
              <a:rPr lang="ja" sz="764"/>
              <a:t>import numpy as np</a:t>
            </a:r>
            <a:br>
              <a:rPr lang="ja" sz="764"/>
            </a:br>
            <a:br>
              <a:rPr lang="ja" sz="764"/>
            </a:br>
            <a:r>
              <a:rPr lang="ja" sz="764"/>
              <a:t># LLMが生成したテキストから原子的な主張を抽出する関数</a:t>
            </a:r>
            <a:br>
              <a:rPr lang="ja" sz="764"/>
            </a:br>
            <a:r>
              <a:rPr lang="ja" sz="764"/>
              <a:t>def extract_claims(text):</a:t>
            </a:r>
            <a:br>
              <a:rPr lang="ja" sz="764"/>
            </a:br>
            <a:r>
              <a:rPr lang="ja" sz="764"/>
              <a:t>    # ここでは、テキストから主張を抽出する具体的な方法は示されていません。</a:t>
            </a:r>
            <a:br>
              <a:rPr lang="ja" sz="764"/>
            </a:br>
            <a:r>
              <a:rPr lang="ja" sz="764"/>
              <a:t>    # 実際の実装では、NLPツールを使用してテキストを解析し、主張を抽出します。</a:t>
            </a:r>
            <a:br>
              <a:rPr lang="ja" sz="764"/>
            </a:br>
            <a:r>
              <a:rPr lang="ja" sz="764"/>
              <a:t>    # ここでは、抽象的な例として、テキストを文に分割し、各文を主張として返すことにします。</a:t>
            </a:r>
            <a:br>
              <a:rPr lang="ja" sz="764"/>
            </a:br>
            <a:r>
              <a:rPr lang="ja" sz="764"/>
              <a:t>    claims = text.split('.')</a:t>
            </a:r>
            <a:br>
              <a:rPr lang="ja" sz="764"/>
            </a:br>
            <a:r>
              <a:rPr lang="ja" sz="764"/>
              <a:t>    return [claim.strip() for claim in claims if claim.strip() != '']</a:t>
            </a:r>
            <a:br>
              <a:rPr lang="ja" sz="764"/>
            </a:br>
            <a:br>
              <a:rPr lang="ja" sz="764"/>
            </a:br>
            <a:r>
              <a:rPr lang="ja" sz="764"/>
              <a:t># 主張の不確実性を計算する関数</a:t>
            </a:r>
            <a:br>
              <a:rPr lang="ja" sz="764"/>
            </a:br>
            <a:r>
              <a:rPr lang="ja" sz="764"/>
              <a:t>def calculate_uncertainty(claims):</a:t>
            </a:r>
            <a:br>
              <a:rPr lang="ja" sz="764"/>
            </a:br>
            <a:r>
              <a:rPr lang="ja" sz="764"/>
              <a:t>    # この関数では、各主張の不確実性を計算します。</a:t>
            </a:r>
            <a:br>
              <a:rPr lang="ja" sz="764"/>
            </a:br>
            <a:r>
              <a:rPr lang="ja" sz="764"/>
              <a:t>    # 実際の実装では、モデルの出力から不確実性を計算するために、</a:t>
            </a:r>
            <a:br>
              <a:rPr lang="ja" sz="764"/>
            </a:br>
            <a:r>
              <a:rPr lang="ja" sz="764"/>
              <a:t>    # 確率分布や信頼区間などを使用します。</a:t>
            </a:r>
            <a:br>
              <a:rPr lang="ja" sz="764"/>
            </a:br>
            <a:r>
              <a:rPr lang="ja" sz="764"/>
              <a:t>    # ここでは、簡易的にランダムな不確実性値を返すことにします。</a:t>
            </a:r>
            <a:br>
              <a:rPr lang="ja" sz="764"/>
            </a:br>
            <a:r>
              <a:rPr lang="ja" sz="764"/>
              <a:t>    uncertainties = [np.random.random() for _ in claims]</a:t>
            </a:r>
            <a:br>
              <a:rPr lang="ja" sz="764"/>
            </a:br>
            <a:r>
              <a:rPr lang="ja" sz="764"/>
              <a:t>    return uncertainties</a:t>
            </a:r>
            <a:br>
              <a:rPr lang="ja" sz="764"/>
            </a:br>
            <a:br>
              <a:rPr lang="ja" sz="764"/>
            </a:br>
            <a:r>
              <a:rPr lang="ja" sz="764"/>
              <a:t># CCPアルゴリズムの実行関数</a:t>
            </a:r>
            <a:br>
              <a:rPr lang="ja" sz="764"/>
            </a:br>
            <a:r>
              <a:rPr lang="ja" sz="764"/>
              <a:t>def ccp_algorithm(text):</a:t>
            </a:r>
            <a:br>
              <a:rPr lang="ja" sz="764"/>
            </a:br>
            <a:r>
              <a:rPr lang="ja" sz="764"/>
              <a:t>    # 1. テキストから主張を抽出</a:t>
            </a:r>
            <a:br>
              <a:rPr lang="ja" sz="764"/>
            </a:br>
            <a:r>
              <a:rPr lang="ja" sz="764"/>
              <a:t>    claims = extract_claims(text)</a:t>
            </a:r>
            <a:br>
              <a:rPr lang="ja" sz="764"/>
            </a:br>
            <a:r>
              <a:rPr lang="ja" sz="764"/>
              <a:t>    # 2. 各主張の不確実性を計算</a:t>
            </a:r>
            <a:br>
              <a:rPr lang="ja" sz="764"/>
            </a:br>
            <a:r>
              <a:rPr lang="ja" sz="764"/>
              <a:t>    uncertainties = calculate_uncertainty(claims)</a:t>
            </a:r>
            <a:br>
              <a:rPr lang="ja" sz="764"/>
            </a:br>
            <a:r>
              <a:rPr lang="ja" sz="764"/>
              <a:t>    # ここでは、不確実性と主張を組み合わせた結果を出力しています。</a:t>
            </a:r>
            <a:br>
              <a:rPr lang="ja" sz="764"/>
            </a:br>
            <a:r>
              <a:rPr lang="ja" sz="764"/>
              <a:t>    # 実際のアプリケーションでは、この不確実性を使用してさらなる分析を行うかもしれません。</a:t>
            </a:r>
            <a:br>
              <a:rPr lang="ja" sz="764"/>
            </a:br>
            <a:r>
              <a:rPr lang="ja" sz="764"/>
              <a:t>    for claim, uncertainty in zip(claims, uncertainties):</a:t>
            </a:r>
            <a:br>
              <a:rPr lang="ja" sz="764"/>
            </a:br>
            <a:r>
              <a:rPr lang="ja" sz="764"/>
              <a:t>        print(f'主張: "{claim}", 不確実性: {uncertainty}')</a:t>
            </a:r>
            <a:br>
              <a:rPr lang="ja" sz="764"/>
            </a:br>
            <a:r>
              <a:rPr lang="ja" sz="764"/>
              <a:t># テキスト例</a:t>
            </a:r>
            <a:br>
              <a:rPr lang="ja" sz="764"/>
            </a:br>
            <a:r>
              <a:rPr lang="ja" sz="764"/>
              <a:t>example_text = "LLMが生成したテキストの例文です。ここには複数の主張が含まれています。"</a:t>
            </a:r>
            <a:br>
              <a:rPr lang="ja" sz="764"/>
            </a:br>
            <a:br>
              <a:rPr lang="ja" sz="764"/>
            </a:br>
            <a:r>
              <a:rPr lang="ja" sz="764"/>
              <a:t># CCPアルゴリズムを実行</a:t>
            </a:r>
            <a:br>
              <a:rPr lang="ja" sz="764"/>
            </a:br>
            <a:r>
              <a:rPr lang="ja" sz="764"/>
              <a:t>ccp_algorithm(example_text)</a:t>
            </a:r>
            <a:endParaRPr sz="764"/>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Rethinking the Bounds of LLM Reasoning: Are Multi-Agent Discussions the Key?</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マルチエージェントディスカッションがLLMの推論能力を向上させることを示唆しています。</a:t>
            </a:r>
            <a:br>
              <a:rPr lang="ja" sz="764"/>
            </a:br>
            <a:r>
              <a:rPr lang="ja" sz="764"/>
              <a:t>この主張を系統的な実験を通じて再評価し、新しいグループディスカッションフレームワークを提案して、議論メカニズムのセットを豊かにします。</a:t>
            </a:r>
            <a:br>
              <a:rPr lang="ja" sz="764"/>
            </a:br>
            <a:r>
              <a:rPr lang="ja" sz="764"/>
              <a:t>結果は強力なプロンプトを使用した単一エージェントLLMが、幅広い推論タスクとバックボーンLLMで既存のディスカッションアプローチとほぼ同等のパフォーマンスを達成しました。</a:t>
            </a:r>
            <a:br>
              <a:rPr lang="ja" sz="764"/>
            </a:br>
            <a:r>
              <a:rPr lang="ja" sz="764"/>
              <a:t>マルチエージェントディスカッションが単一エージェントを上回るのは、プロンプトにデモンストレーションがない場合のみでした。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グループディスカッションフレームワーク（CMD: Conquer-and-Merge Discussion Framework）については、複数のエージェントが議論を行うことにより、推論能力を向上させることを目的とした新しいフレームワークです。このフレームワークは、特に多数のエージェントと議論ラウンドの数が増加すると、パフォーマンスが向上するという既存のDebateフレームワークやReConcileフレームワークの主張に基づいていますが、エージェントの数が増えることによるオーバーヘッドの増加に対処するために考案されました。</a:t>
            </a:r>
            <a:br>
              <a:rPr lang="ja" sz="764"/>
            </a:br>
            <a:r>
              <a:rPr lang="ja" sz="764"/>
              <a:t>CMDフレームワークは、以下の3つのステージに分かれています：</a:t>
            </a:r>
            <a:br>
              <a:rPr lang="ja" sz="764"/>
            </a:br>
            <a:r>
              <a:rPr lang="ja" sz="764"/>
              <a:t>Stage 1: Group Discussion Initialization (グループディスカッションの初期化): このステージでは、全ての参加エージェントが初期化され、3つのグループに分けられます。各エージェントは初回のレスポンスを生成します。</a:t>
            </a:r>
            <a:br>
              <a:rPr lang="ja" sz="764"/>
            </a:br>
            <a:r>
              <a:rPr lang="ja" sz="764"/>
              <a:t>Stage 2: Multi Rounds Discussion (複数ラウンドの議論): アクティブなエージェントは、残りのラウンドで議論を続けます。各ラウンドで、エージェントは以前のレスポンスに基づいて新しいレスポンスを生成します。</a:t>
            </a:r>
            <a:br>
              <a:rPr lang="ja" sz="764"/>
            </a:br>
            <a:r>
              <a:rPr lang="ja" sz="764"/>
              <a:t>Stage 3: Vote for the Final Result (最終結果のための投票): このステージでは、全てのエージェントが最終的な意見に基づいて投票を行い、最終結果を決定します。タイが発生した場合、追加の「秘書」エージェントが最終決定を行います。</a:t>
            </a:r>
            <a:br>
              <a:rPr lang="ja" sz="764"/>
            </a:br>
            <a:r>
              <a:rPr lang="ja" sz="764"/>
              <a:t>CMDフレームワークは、エージェント間での情報の受け渡しを効率化するために、メッセージパッシングアルゴリズムを用いており、各ステージでのエージェントの行動や投票プロセスを通じて、議論の結果を最終決定します。このフレームワークは、エージェントの数が増えることによる計算コストの増加に対処しつつ、エージェント間の議論を通じて推論能力を向上させることを目指してい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強力なプロンプトを使用した単一エージェントLLMがマルチエージェントディスカッションとほぼ同等のパフォーマンスを示しました。特に、プロンプトにデモンストレーションがない場合にマルチエージェントディスカッションが優れていることが確認されました。</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ACLSum: A New Dataset for Aspect-based Summarization of Scientific Publications 科学論文のアスペクトベース要約のための新しいデータセット「ACLSum」</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科学論文の要約を目的とした新しいデータセットACLSUMを提案。これまでの要約データセットは、</a:t>
            </a:r>
            <a:br>
              <a:rPr lang="ja" sz="764"/>
            </a:br>
            <a:r>
              <a:rPr lang="ja" sz="764"/>
              <a:t>半自動的に生成されたものが多く、質が低下することが問題となっていた。</a:t>
            </a:r>
            <a:br>
              <a:rPr lang="ja" sz="764"/>
            </a:br>
            <a:r>
              <a:rPr lang="ja" sz="764"/>
              <a:t>ACLSUMは、専門家によって慎重に作成された多面的な要約を含むことで、この問題に対処している。</a:t>
            </a:r>
            <a:br>
              <a:rPr lang="ja" sz="764"/>
            </a:br>
            <a:r>
              <a:rPr lang="ja" sz="764"/>
              <a:t>具体的には、科学論文から「課題」「アプローチ」「結果」の3つの異なる側面を要約する。</a:t>
            </a:r>
            <a:br>
              <a:rPr lang="ja" sz="764"/>
            </a:br>
            <a:r>
              <a:rPr lang="ja" sz="764"/>
              <a:t>提案手法は、事前学習された言語モデルを用いて、抽出的要約と生成的要約の有効性を評価する</a:t>
            </a:r>
            <a:br>
              <a:rPr lang="ja" sz="764"/>
            </a:br>
            <a:r>
              <a:rPr lang="ja" sz="764"/>
              <a:t>実験を行い、抽出的要約に比べて生成的要約の方が優れていることを示している</a:t>
            </a:r>
            <a:br>
              <a:rPr lang="ja" sz="764"/>
            </a:br>
            <a:r>
              <a:rPr lang="ja" sz="764"/>
              <a:t>https://github.com/sobamchan/aclsum</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ACLSUMは、科学論文の要約のための新しいデータセットであり、</a:t>
            </a:r>
            <a:br>
              <a:rPr lang="ja" sz="764"/>
            </a:br>
            <a:r>
              <a:rPr lang="ja" sz="764"/>
              <a:t>そのアルゴリズムは次のように説明されます。まず、ある科学論文から課題、アプローチ、結果という</a:t>
            </a:r>
            <a:br>
              <a:rPr lang="ja" sz="764"/>
            </a:br>
            <a:r>
              <a:rPr lang="ja" sz="764"/>
              <a:t>3つの異なる側面に基づいて要約を生成します。</a:t>
            </a:r>
            <a:br>
              <a:rPr lang="ja" sz="764"/>
            </a:br>
            <a:r>
              <a:rPr lang="ja" sz="764"/>
              <a:t>このプロセスは、ドメインの専門家によって慎重に作成され、</a:t>
            </a:r>
            <a:br>
              <a:rPr lang="ja" sz="764"/>
            </a:br>
            <a:r>
              <a:rPr lang="ja" sz="764"/>
              <a:t>評価されたデータセットを使用して行われます。各文書は、抽出的要約と生成的要約の両方のために、</a:t>
            </a:r>
            <a:br>
              <a:rPr lang="ja" sz="764"/>
            </a:br>
            <a:r>
              <a:rPr lang="ja" sz="764"/>
              <a:t>手作業で作成され、検証された要約で補完されます。</a:t>
            </a:r>
            <a:br>
              <a:rPr lang="ja" sz="764"/>
            </a:br>
            <a:r>
              <a:rPr lang="ja" sz="764"/>
              <a:t>まず、注釈者はソース文書内の側面に関連する文を選択し、</a:t>
            </a:r>
            <a:br>
              <a:rPr lang="ja" sz="764"/>
            </a:br>
            <a:r>
              <a:rPr lang="ja" sz="764"/>
              <a:t>次にこれらを使用して抽象的な要約を生成します。</a:t>
            </a:r>
            <a:br>
              <a:rPr lang="ja" sz="764"/>
            </a:br>
            <a:r>
              <a:rPr lang="ja" sz="764"/>
              <a:t>このプロセスにより、各ソース文書には2種類のゴールドスタンダードの注釈が付けられます。</a:t>
            </a:r>
            <a:br>
              <a:rPr lang="ja" sz="764"/>
            </a:br>
            <a:r>
              <a:rPr lang="ja" sz="764"/>
              <a:t>1つは各側面に関連する文のセット、もう1つは抽象的な参照要約です。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広範囲にわたる実験を通じて、事前訓練された言語モデルとLLMに基づくモデルの品質と</a:t>
            </a:r>
            <a:br>
              <a:rPr lang="ja" sz="822"/>
            </a:br>
            <a:r>
              <a:rPr lang="ja" sz="822"/>
              <a:t>パフォーマンスを評価しました。また、自動的に発見されたアスペクトに基づいて、</a:t>
            </a:r>
            <a:br>
              <a:rPr lang="ja" sz="822"/>
            </a:br>
            <a:r>
              <a:rPr lang="ja" sz="822"/>
              <a:t>学術領域における抽出的対抽象的要約の有効性を探求しました。</a:t>
            </a:r>
            <a:endParaRPr sz="822"/>
          </a:p>
        </p:txBody>
      </p:sp>
      <p:sp>
        <p:nvSpPr>
          <p:cNvPr id="224" name="Google Shape;224;p42"/>
          <p:cNvSpPr txBox="1"/>
          <p:nvPr>
            <p:ph idx="1" type="body"/>
          </p:nvPr>
        </p:nvSpPr>
        <p:spPr>
          <a:xfrm>
            <a:off x="4750475" y="427900"/>
            <a:ext cx="4313400" cy="4291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770"/>
              <a:buNone/>
            </a:pPr>
            <a:r>
              <a:rPr lang="ja" sz="835"/>
              <a:t># ACLSUMデータセットに基づく科学論文の要約アルゴリズム</a:t>
            </a:r>
            <a:br>
              <a:rPr lang="ja" sz="835"/>
            </a:br>
            <a:r>
              <a:rPr lang="ja" sz="835"/>
              <a:t># 必要なライブラリをインポート</a:t>
            </a:r>
            <a:br>
              <a:rPr lang="ja" sz="835"/>
            </a:br>
            <a:r>
              <a:rPr lang="ja" sz="835"/>
              <a:t>import numpy as np</a:t>
            </a:r>
            <a:endParaRPr sz="835"/>
          </a:p>
          <a:p>
            <a:pPr indent="0" lvl="0" marL="0" rtl="0" algn="l">
              <a:lnSpc>
                <a:spcPct val="80000"/>
              </a:lnSpc>
              <a:spcBef>
                <a:spcPts val="1200"/>
              </a:spcBef>
              <a:spcAft>
                <a:spcPts val="0"/>
              </a:spcAft>
              <a:buSzPts val="770"/>
              <a:buNone/>
            </a:pPr>
            <a:r>
              <a:rPr lang="ja" sz="835"/>
              <a:t># 科学論文の要約関数を定義</a:t>
            </a:r>
            <a:br>
              <a:rPr lang="ja" sz="835"/>
            </a:br>
            <a:r>
              <a:rPr lang="ja" sz="835"/>
              <a:t>def summarize_scientific_paper(document, dataset):</a:t>
            </a:r>
            <a:br>
              <a:rPr lang="ja" sz="835"/>
            </a:br>
            <a:r>
              <a:rPr lang="ja" sz="835"/>
              <a:t>    # 文書とデータセットを受け取り、要約を生成</a:t>
            </a:r>
            <a:br>
              <a:rPr lang="ja" sz="835"/>
            </a:br>
            <a:r>
              <a:rPr lang="ja" sz="835"/>
              <a:t>    # 課題、アプローチ、結果の3つの側面に基づいて要約を生成する</a:t>
            </a:r>
            <a:br>
              <a:rPr lang="ja" sz="835"/>
            </a:br>
            <a:r>
              <a:rPr lang="ja" sz="835"/>
              <a:t>    # 1. 注釈者によって選択された側面に関連する文を抽出</a:t>
            </a:r>
            <a:br>
              <a:rPr lang="ja" sz="835"/>
            </a:br>
            <a:r>
              <a:rPr lang="ja" sz="835"/>
              <a:t>    challenges, approaches, results = extract_aspects(document, dataset)</a:t>
            </a:r>
            <a:br>
              <a:rPr lang="ja" sz="835"/>
            </a:br>
            <a:r>
              <a:rPr lang="ja" sz="835"/>
              <a:t>    # 2. 抽出した文を基に抽象的な要約を生成</a:t>
            </a:r>
            <a:br>
              <a:rPr lang="ja" sz="835"/>
            </a:br>
            <a:r>
              <a:rPr lang="ja" sz="835"/>
              <a:t>    abstract_summary = generate_abstract_summary(challenges, approaches, results)</a:t>
            </a:r>
            <a:br>
              <a:rPr lang="ja" sz="835"/>
            </a:br>
            <a:r>
              <a:rPr lang="ja" sz="835"/>
              <a:t>    # 生成した要約を返す</a:t>
            </a:r>
            <a:br>
              <a:rPr lang="ja" sz="835"/>
            </a:br>
            <a:r>
              <a:rPr lang="ja" sz="835"/>
              <a:t>    return abstract_summary</a:t>
            </a:r>
            <a:endParaRPr sz="835"/>
          </a:p>
          <a:p>
            <a:pPr indent="0" lvl="0" marL="0" rtl="0" algn="l">
              <a:lnSpc>
                <a:spcPct val="80000"/>
              </a:lnSpc>
              <a:spcBef>
                <a:spcPts val="1200"/>
              </a:spcBef>
              <a:spcAft>
                <a:spcPts val="0"/>
              </a:spcAft>
              <a:buSzPts val="770"/>
              <a:buNone/>
            </a:pPr>
            <a:r>
              <a:rPr lang="ja" sz="835"/>
              <a:t># 側面に関連する文を抽出する関数</a:t>
            </a:r>
            <a:br>
              <a:rPr lang="ja" sz="835"/>
            </a:br>
            <a:r>
              <a:rPr lang="ja" sz="835"/>
              <a:t>def extract_aspects(document, dataset):</a:t>
            </a:r>
            <a:br>
              <a:rPr lang="ja" sz="835"/>
            </a:br>
            <a:r>
              <a:rPr lang="ja" sz="835"/>
              <a:t>    # データセットから文書に関連する注釈された文を抽出</a:t>
            </a:r>
            <a:br>
              <a:rPr lang="ja" sz="835"/>
            </a:br>
            <a:r>
              <a:rPr lang="ja" sz="835"/>
              <a:t>    # このコードでは模擬的な処理を行う</a:t>
            </a:r>
            <a:br>
              <a:rPr lang="ja" sz="835"/>
            </a:br>
            <a:r>
              <a:rPr lang="ja" sz="835"/>
              <a:t>    challenges = ['挑戦に関連する文1', '挑戦に関連する文2']</a:t>
            </a:r>
            <a:br>
              <a:rPr lang="ja" sz="835"/>
            </a:br>
            <a:r>
              <a:rPr lang="ja" sz="835"/>
              <a:t>    approaches = ['アプローチに関連する文1', 'アプローチに関連する文2']</a:t>
            </a:r>
            <a:br>
              <a:rPr lang="ja" sz="835"/>
            </a:br>
            <a:r>
              <a:rPr lang="ja" sz="835"/>
              <a:t>    results = ['結果に関連する文1', '結果に関連する文2']</a:t>
            </a:r>
            <a:br>
              <a:rPr lang="ja" sz="835"/>
            </a:br>
            <a:r>
              <a:rPr lang="ja" sz="835"/>
              <a:t>    return challenges, approaches, results</a:t>
            </a:r>
            <a:endParaRPr sz="835"/>
          </a:p>
          <a:p>
            <a:pPr indent="0" lvl="0" marL="0" rtl="0" algn="l">
              <a:lnSpc>
                <a:spcPct val="80000"/>
              </a:lnSpc>
              <a:spcBef>
                <a:spcPts val="1200"/>
              </a:spcBef>
              <a:spcAft>
                <a:spcPts val="0"/>
              </a:spcAft>
              <a:buSzPts val="770"/>
              <a:buNone/>
            </a:pPr>
            <a:r>
              <a:rPr lang="ja" sz="835"/>
              <a:t># 抽象的な要約を生成する関数</a:t>
            </a:r>
            <a:br>
              <a:rPr lang="ja" sz="835"/>
            </a:br>
            <a:r>
              <a:rPr lang="ja" sz="835"/>
              <a:t>def generate_abstract_summary(challenges, approaches, results):</a:t>
            </a:r>
            <a:br>
              <a:rPr lang="ja" sz="835"/>
            </a:br>
            <a:r>
              <a:rPr lang="ja" sz="835"/>
              <a:t>    # 抽出した文を統合して一つの抽象的な要約を生成</a:t>
            </a:r>
            <a:br>
              <a:rPr lang="ja" sz="835"/>
            </a:br>
            <a:r>
              <a:rPr lang="ja" sz="835"/>
              <a:t>    # このコードでは模擬的な処理を行う</a:t>
            </a:r>
            <a:br>
              <a:rPr lang="ja" sz="835"/>
            </a:br>
            <a:r>
              <a:rPr lang="ja" sz="835"/>
              <a:t>    abstract_summary = '挑戦: ' + ', '.join(challenges) + '. アプローチ: ' + ', '.join(approaches) + '. 結果: ' + ', '.join(results) + '.'</a:t>
            </a:r>
            <a:br>
              <a:rPr lang="ja" sz="835"/>
            </a:br>
            <a:r>
              <a:rPr lang="ja" sz="835"/>
              <a:t>    return abstract_summary</a:t>
            </a:r>
            <a:endParaRPr sz="835"/>
          </a:p>
          <a:p>
            <a:pPr indent="0" lvl="0" marL="0" rtl="0" algn="l">
              <a:lnSpc>
                <a:spcPct val="80000"/>
              </a:lnSpc>
              <a:spcBef>
                <a:spcPts val="1200"/>
              </a:spcBef>
              <a:spcAft>
                <a:spcPts val="1200"/>
              </a:spcAft>
              <a:buSzPts val="770"/>
              <a:buNone/>
            </a:pPr>
            <a:r>
              <a:rPr lang="ja" sz="835"/>
              <a:t># サンプルの科学論文とデータセットを定義</a:t>
            </a:r>
            <a:br>
              <a:rPr lang="ja" sz="835"/>
            </a:br>
            <a:r>
              <a:rPr lang="ja" sz="835"/>
              <a:t>sample_document = 'サンプルの科学論文テキスト'</a:t>
            </a:r>
            <a:br>
              <a:rPr lang="ja" sz="835"/>
            </a:br>
            <a:r>
              <a:rPr lang="ja" sz="835"/>
              <a:t>sample_dataset = 'ACLSUMデータセット'</a:t>
            </a:r>
            <a:br>
              <a:rPr lang="ja" sz="835"/>
            </a:br>
            <a:r>
              <a:rPr lang="ja" sz="835"/>
              <a:t># 要約を生成</a:t>
            </a:r>
            <a:br>
              <a:rPr lang="ja" sz="835"/>
            </a:br>
            <a:r>
              <a:rPr lang="ja" sz="835"/>
              <a:t>summary = summarize_scientific_paper(sample_document, sample_dataset)</a:t>
            </a:r>
            <a:br>
              <a:rPr lang="ja" sz="835"/>
            </a:br>
            <a:r>
              <a:rPr lang="ja" sz="835"/>
              <a:t># 生成した要約を表示</a:t>
            </a:r>
            <a:br>
              <a:rPr lang="ja" sz="835"/>
            </a:br>
            <a:r>
              <a:rPr lang="ja" sz="835"/>
              <a:t>print(summary)</a:t>
            </a:r>
            <a:endParaRPr sz="835"/>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Metacognitive Retrieval-Augmented Large Language Models メタ認知的検索拡張ラージ言語モデル</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従来の統計的フレーズや階層的機械翻訳システムが直面している課題に対処するために、</a:t>
            </a:r>
            <a:br>
              <a:rPr lang="ja" sz="764"/>
            </a:br>
            <a:r>
              <a:rPr lang="ja" sz="764"/>
              <a:t>MetaRAG（Metacognitive Retrieval-Augmented Large Language Models）という新しいアプローチを提案しています。</a:t>
            </a:r>
            <a:br>
              <a:rPr lang="ja" sz="764"/>
            </a:br>
            <a:r>
              <a:rPr lang="ja" sz="764"/>
              <a:t>この方法は、多段階推論タスクにおいて、従来の単一時点検索を用いた手法よりも優れた性能を発揮します。</a:t>
            </a:r>
            <a:br>
              <a:rPr lang="ja" sz="764"/>
            </a:br>
            <a:r>
              <a:rPr lang="ja" sz="764"/>
              <a:t>特に、低リソース言語の翻訳タスクにおいて、より少ない訓練データで既存の方法よりも一貫してBLEUスコアで優れた結果を示しています。</a:t>
            </a:r>
            <a:br>
              <a:rPr lang="ja" sz="764"/>
            </a:br>
            <a:r>
              <a:rPr lang="ja" sz="764"/>
              <a:t>MetaRAGは、認知心理学から導入されたメタ認知を統合することで、モデルが自己反省と認知プロセスの評価を行い、</a:t>
            </a:r>
            <a:br>
              <a:rPr lang="ja" sz="764"/>
            </a:br>
            <a:r>
              <a:rPr lang="ja" sz="764"/>
              <a:t>応答戦略を監視、評価、計画することを可能にします。</a:t>
            </a:r>
            <a:br>
              <a:rPr lang="ja" sz="764"/>
            </a:br>
            <a:r>
              <a:rPr lang="ja" sz="764"/>
              <a:t>この三段階のメタ認知規制パイプラインを通じて、モデルは初期の認知応答の不備を特定し修正することができます。</a:t>
            </a:r>
            <a:br>
              <a:rPr lang="ja" sz="764"/>
            </a:br>
            <a:r>
              <a:rPr lang="ja" sz="764"/>
              <a:t>実験の結果、MetaRAGは既存の方法を有意に上回ることが示されました。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MetaRAG（Metacognitive Retrieval-Augmented Large Language Models）は、</a:t>
            </a:r>
            <a:br>
              <a:rPr lang="ja" sz="764"/>
            </a:br>
            <a:r>
              <a:rPr lang="ja" sz="764"/>
              <a:t>従来の検索拡張生成問題を解決するために提案された新しいアプローチです。この手法は、認知心理学から着想を得たメタ認知の概念を統合し、</a:t>
            </a:r>
            <a:br>
              <a:rPr lang="ja" sz="764"/>
            </a:br>
            <a:r>
              <a:rPr lang="ja" sz="764"/>
              <a:t>モデルが自身の認知プロセスをモニタリングし、評価し、計画することを可能にします。</a:t>
            </a:r>
            <a:br>
              <a:rPr lang="ja" sz="764"/>
            </a:br>
            <a:r>
              <a:rPr lang="ja" sz="764"/>
              <a:t>メタ認知規制パイプラインを通じて、モデルは初期の認知応答の不備を特定し、修正することができます。</a:t>
            </a:r>
            <a:br>
              <a:rPr lang="ja" sz="764"/>
            </a:br>
            <a:r>
              <a:rPr lang="ja" sz="764"/>
              <a:t>具体的には、メタRAGは以下の三つの主要なステップで構成されます：</a:t>
            </a:r>
            <a:br>
              <a:rPr lang="ja" sz="764"/>
            </a:br>
            <a:r>
              <a:rPr lang="ja" sz="764"/>
              <a:t>(1)モニタリングは、現在の応答の品質を評価し、メタ認知評価を起動するかどうかを決定します。</a:t>
            </a:r>
            <a:br>
              <a:rPr lang="ja" sz="764"/>
            </a:br>
            <a:r>
              <a:rPr lang="ja" sz="764"/>
              <a:t>(2)評価では、モデルはメタ認知知識を活用して応答の欠陥を分析し、内部および外部の知識の十分性や調和、</a:t>
            </a:r>
            <a:br>
              <a:rPr lang="ja" sz="764"/>
            </a:br>
            <a:r>
              <a:rPr lang="ja" sz="764"/>
              <a:t>多段階推論の信頼性と正確性に関する問題を特定します。</a:t>
            </a:r>
            <a:br>
              <a:rPr lang="ja" sz="764"/>
            </a:br>
            <a:r>
              <a:rPr lang="ja" sz="764"/>
              <a:t>(3)計画では、評価段階で特定されたシナリオに応じて、認知コンポーネントに対する具体的な改善提案を行います。</a:t>
            </a:r>
            <a:endParaRPr sz="764"/>
          </a:p>
          <a:p>
            <a:pPr indent="0" lvl="0" marL="0" rtl="0" algn="l">
              <a:lnSpc>
                <a:spcPct val="100000"/>
              </a:lnSpc>
              <a:spcBef>
                <a:spcPts val="1200"/>
              </a:spcBef>
              <a:spcAft>
                <a:spcPts val="0"/>
              </a:spcAft>
              <a:buNone/>
            </a:pPr>
            <a:r>
              <a:rPr lang="ja" sz="764"/>
              <a:t>このプロセスを通じて、MetaRAGは従来の方法よりも優れた性能を示し、特に多段階推論タスクにおいて有効であることが実証されています。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MetaRAGは、複数のホップ質問応答（QA）データセットにおいて、従来の手法よりも高い推論能力を示し、有意に性能が向上した。</a:t>
            </a:r>
            <a:endParaRPr sz="822"/>
          </a:p>
        </p:txBody>
      </p:sp>
      <p:sp>
        <p:nvSpPr>
          <p:cNvPr id="230" name="Google Shape;230;p43"/>
          <p:cNvSpPr txBox="1"/>
          <p:nvPr>
            <p:ph idx="1" type="body"/>
          </p:nvPr>
        </p:nvSpPr>
        <p:spPr>
          <a:xfrm>
            <a:off x="6432900" y="186750"/>
            <a:ext cx="2711100" cy="48627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1200"/>
              </a:spcAft>
              <a:buNone/>
            </a:pPr>
            <a:r>
              <a:rPr lang="ja" sz="535"/>
              <a:t># MetaRAG（Metacognitive Retrieval-Augmented Large Language Models）のアルゴリズムを実装</a:t>
            </a:r>
            <a:br>
              <a:rPr lang="ja" sz="535"/>
            </a:br>
            <a:r>
              <a:rPr lang="ja" sz="535"/>
              <a:t># モジュールをインポート</a:t>
            </a:r>
            <a:br>
              <a:rPr lang="ja" sz="535"/>
            </a:br>
            <a:r>
              <a:rPr lang="ja" sz="535"/>
              <a:t>import numpy as np</a:t>
            </a:r>
            <a:br>
              <a:rPr lang="ja" sz="535"/>
            </a:br>
            <a:br>
              <a:rPr lang="ja" sz="535"/>
            </a:br>
            <a:r>
              <a:rPr lang="ja" sz="535"/>
              <a:t># モニタリングステップ</a:t>
            </a:r>
            <a:br>
              <a:rPr lang="ja" sz="535"/>
            </a:br>
            <a:r>
              <a:rPr lang="ja" sz="535"/>
              <a:t># モデルの現在の応答品質を評価し、メタ認知的評価を起動するかどうかを決定</a:t>
            </a:r>
            <a:br>
              <a:rPr lang="ja" sz="535"/>
            </a:br>
            <a:r>
              <a:rPr lang="ja" sz="535"/>
              <a:t>def monitoring_step(response_quality):</a:t>
            </a:r>
            <a:br>
              <a:rPr lang="ja" sz="535"/>
            </a:br>
            <a:r>
              <a:rPr lang="ja" sz="535"/>
              <a:t>    # 応答品質が基準を満たしているかどうかをチェック</a:t>
            </a:r>
            <a:br>
              <a:rPr lang="ja" sz="535"/>
            </a:br>
            <a:r>
              <a:rPr lang="ja" sz="535"/>
              <a:t>    if response_quality &gt;= threshold:</a:t>
            </a:r>
            <a:br>
              <a:rPr lang="ja" sz="535"/>
            </a:br>
            <a:r>
              <a:rPr lang="ja" sz="535"/>
              <a:t>        return True</a:t>
            </a:r>
            <a:br>
              <a:rPr lang="ja" sz="535"/>
            </a:br>
            <a:r>
              <a:rPr lang="ja" sz="535"/>
              <a:t>    else:</a:t>
            </a:r>
            <a:br>
              <a:rPr lang="ja" sz="535"/>
            </a:br>
            <a:r>
              <a:rPr lang="ja" sz="535"/>
              <a:t>        return False</a:t>
            </a:r>
            <a:br>
              <a:rPr lang="ja" sz="535"/>
            </a:br>
            <a:br>
              <a:rPr lang="ja" sz="535"/>
            </a:br>
            <a:r>
              <a:rPr lang="ja" sz="535"/>
              <a:t># 評価ステップ</a:t>
            </a:r>
            <a:br>
              <a:rPr lang="ja" sz="535"/>
            </a:br>
            <a:r>
              <a:rPr lang="ja" sz="535"/>
              <a:t># 現在の回答が要件を満たさない理由を特定し、情報源の十分性等を分析</a:t>
            </a:r>
            <a:br>
              <a:rPr lang="ja" sz="535"/>
            </a:br>
            <a:r>
              <a:rPr lang="ja" sz="535"/>
              <a:t>def evaluation_step(current_response):</a:t>
            </a:r>
            <a:br>
              <a:rPr lang="ja" sz="535"/>
            </a:br>
            <a:r>
              <a:rPr lang="ja" sz="535"/>
              <a:t>    # 要件を満たさない理由の分析</a:t>
            </a:r>
            <a:br>
              <a:rPr lang="ja" sz="535"/>
            </a:br>
            <a:r>
              <a:rPr lang="ja" sz="535"/>
              <a:t>    issues_identified = analyze_response(current_response)</a:t>
            </a:r>
            <a:br>
              <a:rPr lang="ja" sz="535"/>
            </a:br>
            <a:r>
              <a:rPr lang="ja" sz="535"/>
              <a:t>    # 情報源の十分性と調和を評価</a:t>
            </a:r>
            <a:br>
              <a:rPr lang="ja" sz="535"/>
            </a:br>
            <a:r>
              <a:rPr lang="ja" sz="535"/>
              <a:t>    sources_sufficiency = evaluate_sources(current_response)</a:t>
            </a:r>
            <a:br>
              <a:rPr lang="ja" sz="535"/>
            </a:br>
            <a:r>
              <a:rPr lang="ja" sz="535"/>
              <a:t>    # 多段階推論の信頼性と正確性を分析</a:t>
            </a:r>
            <a:br>
              <a:rPr lang="ja" sz="535"/>
            </a:br>
            <a:r>
              <a:rPr lang="ja" sz="535"/>
              <a:t>    reasoning_reliability = analyze_reasoning(current_response)</a:t>
            </a:r>
            <a:br>
              <a:rPr lang="ja" sz="535"/>
            </a:br>
            <a:r>
              <a:rPr lang="ja" sz="535"/>
              <a:t>    return issues_identified, sources_sufficiency, reasoning_reliability</a:t>
            </a:r>
            <a:br>
              <a:rPr lang="ja" sz="535"/>
            </a:br>
            <a:br>
              <a:rPr lang="ja" sz="535"/>
            </a:br>
            <a:r>
              <a:rPr lang="ja" sz="535"/>
              <a:t># 計画ステップ</a:t>
            </a:r>
            <a:br>
              <a:rPr lang="ja" sz="535"/>
            </a:br>
            <a:r>
              <a:rPr lang="ja" sz="535"/>
              <a:t># 評価段階で特定されたシナリオごとに、認知コンポーネントに対する改善の提案</a:t>
            </a:r>
            <a:br>
              <a:rPr lang="ja" sz="535"/>
            </a:br>
            <a:r>
              <a:rPr lang="ja" sz="535"/>
              <a:t>def planning_step(identified_issues):</a:t>
            </a:r>
            <a:br>
              <a:rPr lang="ja" sz="535"/>
            </a:br>
            <a:r>
              <a:rPr lang="ja" sz="535"/>
              <a:t>    # 改善案を生成</a:t>
            </a:r>
            <a:br>
              <a:rPr lang="ja" sz="535"/>
            </a:br>
            <a:r>
              <a:rPr lang="ja" sz="535"/>
              <a:t>    improvement_suggestions = generate_improvements(identified_issues)</a:t>
            </a:r>
            <a:br>
              <a:rPr lang="ja" sz="535"/>
            </a:br>
            <a:r>
              <a:rPr lang="ja" sz="535"/>
              <a:t>    # 改善案に基づいて応答を修正</a:t>
            </a:r>
            <a:br>
              <a:rPr lang="ja" sz="535"/>
            </a:br>
            <a:r>
              <a:rPr lang="ja" sz="535"/>
              <a:t>    modified_response = modify_response(improvement_suggestions)</a:t>
            </a:r>
            <a:br>
              <a:rPr lang="ja" sz="535"/>
            </a:br>
            <a:r>
              <a:rPr lang="ja" sz="535"/>
              <a:t>    return modified_response</a:t>
            </a:r>
            <a:br>
              <a:rPr lang="ja" sz="535"/>
            </a:br>
            <a:br>
              <a:rPr lang="ja" sz="535"/>
            </a:br>
            <a:r>
              <a:rPr lang="ja" sz="535"/>
              <a:t># メタ認知的規制パイプラインの実行</a:t>
            </a:r>
            <a:br>
              <a:rPr lang="ja" sz="535"/>
            </a:br>
            <a:r>
              <a:rPr lang="ja" sz="535"/>
              <a:t>def metacognitive_regulation_pipeline(initial_response):</a:t>
            </a:r>
            <a:br>
              <a:rPr lang="ja" sz="535"/>
            </a:br>
            <a:r>
              <a:rPr lang="ja" sz="535"/>
              <a:t>    response_quality = evaluate_response_quality(initial_response)</a:t>
            </a:r>
            <a:br>
              <a:rPr lang="ja" sz="535"/>
            </a:br>
            <a:r>
              <a:rPr lang="ja" sz="535"/>
              <a:t>    if monitoring_step(response_quality):</a:t>
            </a:r>
            <a:br>
              <a:rPr lang="ja" sz="535"/>
            </a:br>
            <a:r>
              <a:rPr lang="ja" sz="535"/>
              <a:t>        current_response = initial_response</a:t>
            </a:r>
            <a:br>
              <a:rPr lang="ja" sz="535"/>
            </a:br>
            <a:r>
              <a:rPr lang="ja" sz="535"/>
              <a:t>        issues_identified, sources_sufficiency, reasoning_reliability =</a:t>
            </a:r>
            <a:r>
              <a:rPr lang="ja" sz="535"/>
              <a:t> </a:t>
            </a:r>
            <a:r>
              <a:rPr lang="ja" sz="535"/>
              <a:t>evaluation_step(current_response)</a:t>
            </a:r>
            <a:br>
              <a:rPr lang="ja" sz="535"/>
            </a:br>
            <a:r>
              <a:rPr lang="ja" sz="535"/>
              <a:t>        improvement_suggestions = planning_step(issues_identified)</a:t>
            </a:r>
            <a:br>
              <a:rPr lang="ja" sz="535"/>
            </a:br>
            <a:r>
              <a:rPr lang="ja" sz="535"/>
              <a:t>        final_response = modify_response(improvement_suggestions)</a:t>
            </a:r>
            <a:br>
              <a:rPr lang="ja" sz="535"/>
            </a:br>
            <a:r>
              <a:rPr lang="ja" sz="535"/>
              <a:t>        return final_response</a:t>
            </a:r>
            <a:br>
              <a:rPr lang="ja" sz="535"/>
            </a:br>
            <a:r>
              <a:rPr lang="ja" sz="535"/>
              <a:t>    else:</a:t>
            </a:r>
            <a:br>
              <a:rPr lang="ja" sz="535"/>
            </a:br>
            <a:r>
              <a:rPr lang="ja" sz="535"/>
              <a:t>        # 応答品質が基準を満たしていなければ、改善案を検討</a:t>
            </a:r>
            <a:br>
              <a:rPr lang="ja" sz="535"/>
            </a:br>
            <a:r>
              <a:rPr lang="ja" sz="535"/>
              <a:t>        return '応答品質が基準を満たしていません。'</a:t>
            </a:r>
            <a:br>
              <a:rPr lang="ja" sz="535"/>
            </a:br>
            <a:br>
              <a:rPr lang="ja" sz="535"/>
            </a:br>
            <a:r>
              <a:rPr lang="ja" sz="535"/>
              <a:t># 実行例</a:t>
            </a:r>
            <a:br>
              <a:rPr lang="ja" sz="535"/>
            </a:br>
            <a:r>
              <a:rPr lang="ja" sz="535"/>
              <a:t># 初期応答の品質を評価（例として、仮の関数と値を使用）</a:t>
            </a:r>
            <a:br>
              <a:rPr lang="ja" sz="535"/>
            </a:br>
            <a:r>
              <a:rPr lang="ja" sz="535"/>
              <a:t>threshold = 0.5 # 品質の基準値</a:t>
            </a:r>
            <a:br>
              <a:rPr lang="ja" sz="535"/>
            </a:br>
            <a:r>
              <a:rPr lang="ja" sz="535"/>
              <a:t>initial_response = '仮の初期応答'</a:t>
            </a:r>
            <a:br>
              <a:rPr lang="ja" sz="535"/>
            </a:br>
            <a:r>
              <a:rPr lang="ja" sz="535"/>
              <a:t>def evaluate_response_quality(response):</a:t>
            </a:r>
            <a:br>
              <a:rPr lang="ja" sz="535"/>
            </a:br>
            <a:r>
              <a:rPr lang="ja" sz="535"/>
              <a:t>    # 仮の応答品質評価関数</a:t>
            </a:r>
            <a:br>
              <a:rPr lang="ja" sz="535"/>
            </a:br>
            <a:r>
              <a:rPr lang="ja" sz="535"/>
              <a:t>    return np.random.random() # 0から1のランダムな値を返す</a:t>
            </a:r>
            <a:br>
              <a:rPr lang="ja" sz="535"/>
            </a:br>
            <a:r>
              <a:rPr lang="ja" sz="535"/>
              <a:t>def analyze_response(response):</a:t>
            </a:r>
            <a:br>
              <a:rPr lang="ja" sz="535"/>
            </a:br>
            <a:r>
              <a:rPr lang="ja" sz="535"/>
              <a:t>    # 応答分析の仮の関数</a:t>
            </a:r>
            <a:br>
              <a:rPr lang="ja" sz="535"/>
            </a:br>
            <a:r>
              <a:rPr lang="ja" sz="535"/>
              <a:t>    return ['要件を満たさない理由']</a:t>
            </a:r>
            <a:br>
              <a:rPr lang="ja" sz="535"/>
            </a:br>
            <a:r>
              <a:rPr lang="ja" sz="535"/>
              <a:t>def evaluate_sources(response):</a:t>
            </a:r>
            <a:br>
              <a:rPr lang="ja" sz="535"/>
            </a:br>
            <a:r>
              <a:rPr lang="ja" sz="535"/>
              <a:t>    # 情報源評価の仮の関数</a:t>
            </a:r>
            <a:br>
              <a:rPr lang="ja" sz="535"/>
            </a:br>
            <a:r>
              <a:rPr lang="ja" sz="535"/>
              <a:t>    return True</a:t>
            </a:r>
            <a:br>
              <a:rPr lang="ja" sz="535"/>
            </a:br>
            <a:r>
              <a:rPr lang="ja" sz="535"/>
              <a:t>def analyze_reasoning(response):</a:t>
            </a:r>
            <a:br>
              <a:rPr lang="ja" sz="535"/>
            </a:br>
            <a:r>
              <a:rPr lang="ja" sz="535"/>
              <a:t>    # 推論分析の仮の関数</a:t>
            </a:r>
            <a:br>
              <a:rPr lang="ja" sz="535"/>
            </a:br>
            <a:r>
              <a:rPr lang="ja" sz="535"/>
              <a:t>    return True</a:t>
            </a:r>
            <a:br>
              <a:rPr lang="ja" sz="535"/>
            </a:br>
            <a:r>
              <a:rPr lang="ja" sz="535"/>
              <a:t>def generate_improvements(issues):</a:t>
            </a:r>
            <a:br>
              <a:rPr lang="ja" sz="535"/>
            </a:br>
            <a:r>
              <a:rPr lang="ja" sz="535"/>
              <a:t>    # 改善案生成の仮の関数</a:t>
            </a:r>
            <a:br>
              <a:rPr lang="ja" sz="535"/>
            </a:br>
            <a:r>
              <a:rPr lang="ja" sz="535"/>
              <a:t>    return ['改善案']</a:t>
            </a:r>
            <a:br>
              <a:rPr lang="ja" sz="535"/>
            </a:br>
            <a:r>
              <a:rPr lang="ja" sz="535"/>
              <a:t>def modify_response(suggestions):</a:t>
            </a:r>
            <a:br>
              <a:rPr lang="ja" sz="535"/>
            </a:br>
            <a:r>
              <a:rPr lang="ja" sz="535"/>
              <a:t>    # 応答修正の仮の関数</a:t>
            </a:r>
            <a:br>
              <a:rPr lang="ja" sz="535"/>
            </a:br>
            <a:r>
              <a:rPr lang="ja" sz="535"/>
              <a:t>    return '修正された応答'</a:t>
            </a:r>
            <a:br>
              <a:rPr lang="ja" sz="535"/>
            </a:br>
            <a:r>
              <a:rPr lang="ja" sz="535"/>
              <a:t># パイプラインを実行して最終的な応答を取得</a:t>
            </a:r>
            <a:br>
              <a:rPr lang="ja" sz="535"/>
            </a:br>
            <a:r>
              <a:rPr lang="ja" sz="535"/>
              <a:t>final_response = metacognitive_regulation_pipeline(initial_response)</a:t>
            </a:r>
            <a:br>
              <a:rPr lang="ja" sz="535"/>
            </a:br>
            <a:r>
              <a:rPr lang="ja" sz="535"/>
              <a:t>print(final_response)</a:t>
            </a:r>
            <a:endParaRPr sz="535"/>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4"/>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Appendix</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0" y="0"/>
            <a:ext cx="9144000" cy="5049600"/>
          </a:xfrm>
          <a:prstGeom prst="rect">
            <a:avLst/>
          </a:prstGeom>
        </p:spPr>
        <p:txBody>
          <a:bodyPr anchorCtr="0" anchor="t" bIns="91425" lIns="91425" spcFirstLastPara="1" rIns="91425" wrap="square" tIns="91425">
            <a:normAutofit fontScale="92500" lnSpcReduction="10000"/>
          </a:bodyPr>
          <a:lstStyle/>
          <a:p>
            <a:pPr indent="0" lvl="0" marL="0" rtl="0" algn="l">
              <a:lnSpc>
                <a:spcPct val="100000"/>
              </a:lnSpc>
              <a:spcBef>
                <a:spcPts val="0"/>
              </a:spcBef>
              <a:spcAft>
                <a:spcPts val="0"/>
              </a:spcAft>
              <a:buNone/>
            </a:pPr>
            <a:r>
              <a:rPr lang="ja" sz="1200" u="sng"/>
              <a:t>Prospect Personalized Recommendation on Large Language Model-based Agent Platform </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GPTなどのエージェント指向情報システムの新たな種類が情報システムのインフラストラクチャの検討を促すと指摘しています。LLMに基づくエージェントの特性、例えば相互作用性に適応することの重要性を強調しています。新しいレコメンデーションパラダイム「Rec4Agentverse」を紹介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Rec4Agentverseは、エージェントアイテムとエージェントレコメンダーから構成される新しいレコメンデーションパラダイムです。相互作用と情報交換を促進するために、ユーザー、エージェントレコメンダー、エージェントアイテム間で3つの段階を概念化しています。</a:t>
            </a:r>
            <a:br>
              <a:rPr lang="ja" sz="764"/>
            </a:br>
            <a:r>
              <a:rPr lang="ja" sz="764"/>
              <a:t>第1段階: ユーザーとエージェントアイテムの相互作用: この初期段階では、ユーザーはエージェントアイテムと相互作用します。この相互作用は、伝統的なレコメンデーションと同様に、ユーザーが直接エージェントアイテムに指示を出したり、暗黙的な行動を通じてパーソナライズされたLLMベースのエージェントを生成または取得することができます。ユーザーはLLMベースのエージェントと情報を交換する新しい形式で相互作用することができますが、これだけではLLMベースのエージェントの巨大な潜在能力を完全に解放することはありません。ユーザーとの相互作用に加えて、エージェントアイテムは、LLMベースのエージェントプラットフォーム上で情報フローをさらに豊かにするために、レコメンデーションシステム内の他の役割とも協力することができます。</a:t>
            </a:r>
            <a:endParaRPr sz="764"/>
          </a:p>
          <a:p>
            <a:pPr indent="0" lvl="0" marL="0" rtl="0" algn="l">
              <a:lnSpc>
                <a:spcPct val="100000"/>
              </a:lnSpc>
              <a:spcBef>
                <a:spcPts val="1200"/>
              </a:spcBef>
              <a:spcAft>
                <a:spcPts val="0"/>
              </a:spcAft>
              <a:buNone/>
            </a:pPr>
            <a:r>
              <a:rPr lang="ja" sz="764"/>
              <a:t>第2段階: エージェントとレコメンダーの協力: この段階では、エージェントアイテムはエージェントレコメンダーと協力してユーザーに情報サービスを提供します。伝統的なレコメンデーションシステムのアイテムとは異なり、エージェントアイテムはエージェントレコメンダーと深く協力することができ、エージェントレコメンダーにユーザー情報を提供したり、エージェントレコメンダーから新しい指示を受け取ったりすることができます。例えば、エージェントアイテムは収集したユーザーの好みをエージェントレコメンダーと共有し、エージェントレコメンダーがよりパーソナライズされたレコメンデーションを提供できるようにします。同様に、エージェントアイテムはエージェントレコメンダーから新しい指示を受け取ることもできます。ユーザーから収集したパーソナライズされた情報とエージェントレコメンダーからの指示は、エージェントアイテムの進化（例えば、プロンプトの更新など）に使用され、エージェントアイテムがユーザーの好みをよりよく理解し、優れた情報サービスを提供できるようになります。</a:t>
            </a:r>
            <a:endParaRPr sz="764"/>
          </a:p>
          <a:p>
            <a:pPr indent="0" lvl="0" marL="0" rtl="0" algn="l">
              <a:lnSpc>
                <a:spcPct val="100000"/>
              </a:lnSpc>
              <a:spcBef>
                <a:spcPts val="1200"/>
              </a:spcBef>
              <a:spcAft>
                <a:spcPts val="0"/>
              </a:spcAft>
              <a:buNone/>
            </a:pPr>
            <a:r>
              <a:rPr lang="ja" sz="764"/>
              <a:t>第3段階: エージェント間の協力: エージェントアイテムは、異なるドメイン知識を持つ他のエージェントアイテムと協力して、ユーザーに多様な情報サービスを提供することができます。単純な例として、ユーザーがエージェントアイテムが知らないニッチなものについて言及した場合、エージェントアイテムはエージェントレコメンダーに新しいエージェントアイテムを推薦するように依頼することができます。その後、2つのエージェントは協力してユーザーの情報ニーズを満たすか、タスクを実行します。これを超えて、この段階では想像の余地が大きく、推奨された新しいエージェントアイテムもユーザーと直接相互作用したり、エージェントレコメンダーと相互作用したりすることができます。さらに、複数のエージェントアイテムが推奨された場合、これらのエージェントアイテムは、ブレインストーミングやラウンドテーブル会議を通じて、ユーザーの指示をよりよく完了するために協力することもできます。</a:t>
            </a:r>
            <a:endParaRPr sz="764"/>
          </a:p>
          <a:p>
            <a:pPr indent="0" lvl="0" marL="0" rtl="0" algn="l">
              <a:lnSpc>
                <a:spcPct val="100000"/>
              </a:lnSpc>
              <a:spcBef>
                <a:spcPts val="1200"/>
              </a:spcBef>
              <a:spcAft>
                <a:spcPts val="0"/>
              </a:spcAft>
              <a:buNone/>
            </a:pPr>
            <a:r>
              <a:rPr lang="ja" sz="1122" u="sng"/>
              <a:t>応用</a:t>
            </a:r>
            <a:endParaRPr sz="1122"/>
          </a:p>
          <a:p>
            <a:pPr indent="0" lvl="0" marL="0" rtl="0" algn="l">
              <a:lnSpc>
                <a:spcPct val="100000"/>
              </a:lnSpc>
              <a:spcBef>
                <a:spcPts val="1200"/>
              </a:spcBef>
              <a:spcAft>
                <a:spcPts val="0"/>
              </a:spcAft>
              <a:buNone/>
            </a:pPr>
            <a:r>
              <a:rPr lang="ja" sz="822"/>
              <a:t>- 旅行エージェント (Travel Agents): 旅行エージェントは、ユーザーが旅行計画や予約をサポートするために設計されています。ユーザーが興味のある特定の旅行先を指定すると、エージェントレコメンダーは旅行の専門家である旅行エージェントを推薦します。推薦された旅行エージェントは、ユーザーとの直接的なやり取りやエージェントレコメンダーへのアクセスを通じてユーザーの個々の好みを推測し、より良い旅行推薦のために自身をアップグレードすることができます。さらに、旅行エージェントは他のエージェントとの協力を通じて、多様なドメインからユーザーの好みに関する貴重な洞察を得ることができます。この協力的アプローチにより、旅行エージェントはより適応性が高くパーソナライズされた旅行計画をユーザーに提供することが可能になります。</a:t>
            </a:r>
            <a:br>
              <a:rPr lang="ja" sz="822"/>
            </a:br>
            <a:r>
              <a:rPr lang="ja" sz="822"/>
              <a:t>- ファッションエージェント (Fashion Agents): ファッションエージェントは、ユーザーが好みのファッションスタイルを発見し、その好みに合ったファッションアイテムを推薦することを目指しています。旅行エージェントと同様に、ファッションエージェントもユーザーとの会話やエージェントレコメンダーとの相互作用を通じて、ユーザーのファッションに関する好みを収集することができます。また、ファッションエージェントはテーラーエージェントと協力して、ユーザーのためにパーソナライズされた新しい服を設計・製作することも可能です。</a:t>
            </a:r>
            <a:br>
              <a:rPr lang="ja" sz="822"/>
            </a:br>
            <a:r>
              <a:rPr lang="ja" sz="822"/>
              <a:t>- スポーツエージェント (Sports Agents): スポーツエージェントは、ユーザーに適した運動計画を推薦することを目的としています。彼らは、ユーザーやエージェントレコメンダー、他のエージェントアイテムとのやり取りを通じてユーザーの好みを収集し、運動計画や推薦を提供することができます。例えば、彼らは旅行エージェントから得たユーザーの体調に関する情報を使用して、適切な運動計画を作成することができます。</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Tell Me More! Towards Implicit User Intention Understanding of Language Model Driven Agents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ユーザーの意図を聞き取り、実行可能な目標に絞り込んでから下流のエージェントによるタスクを実行することでユーザーの意図を明確にしてタスクを実行するMistral-Interactを提案</a:t>
            </a:r>
            <a:br>
              <a:rPr lang="ja" sz="764"/>
            </a:br>
            <a:r>
              <a:rPr lang="ja" sz="764"/>
              <a:t>ユーザーがエージェントに与える指示は曖昧で簡潔すぎる場合が多かったり、一見明確な指示でも意図が異なる可能性があるため、明示的な質問によって探る必要があるという問題に対して意図を理解し、タスクを明確にすることができます</a:t>
            </a:r>
            <a:br>
              <a:rPr lang="ja" sz="764"/>
            </a:br>
            <a:r>
              <a:rPr lang="ja" sz="764"/>
              <a:t>https://github.com/HBX-hbx/Mistral-Interact</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タスク指示の明確さを測るベンチマークとしてIntention-in-Interaction (IN3) を提案。エージェントに対して、</a:t>
            </a:r>
            <a:br>
              <a:rPr lang="ja" sz="764"/>
            </a:br>
            <a:r>
              <a:rPr lang="ja" sz="764"/>
              <a:t>タスクのあいまいさの判断とユーザーの意図を理解することを通じて、エージェントの相互作用能力をテストします。</a:t>
            </a:r>
            <a:br>
              <a:rPr lang="ja" sz="764"/>
            </a:br>
            <a:r>
              <a:rPr lang="ja" sz="764"/>
              <a:t>例えば図の例では「私の街で最高のヨガ教室を見つける」というタスクの場合、「私の街」がどこなのか、</a:t>
            </a:r>
            <a:br>
              <a:rPr lang="ja" sz="764"/>
            </a:br>
            <a:r>
              <a:rPr lang="ja" sz="764"/>
              <a:t>「最高」の基準が何なのかが不明確。エージェントの実行効率を高めるためには、</a:t>
            </a:r>
            <a:br>
              <a:rPr lang="ja" sz="764"/>
            </a:br>
            <a:r>
              <a:rPr lang="ja" sz="764"/>
              <a:t>ユーザーの真の意図を明確に把握することが必要になります。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エージェントの意図理解能力をさらに高める為に、ユーザーとの対話を通して意図を聞き出す専門モデルを学習し</a:t>
            </a:r>
            <a:br>
              <a:rPr lang="ja" sz="822"/>
            </a:br>
            <a:r>
              <a:rPr lang="ja" sz="822"/>
              <a:t>エージェントの上流に組み込むことを提案</a:t>
            </a:r>
            <a:br>
              <a:rPr lang="ja" sz="822"/>
            </a:br>
            <a:r>
              <a:rPr lang="ja" sz="822"/>
              <a:t>具体的には、専門モジュールはユーザーとの対話を通して、以下の情報を取得しています</a:t>
            </a:r>
            <a:br>
              <a:rPr lang="ja" sz="822"/>
            </a:br>
            <a:r>
              <a:rPr lang="ja" sz="822"/>
              <a:t>- ユーザーがタスクで達成したい具体的な目標</a:t>
            </a:r>
            <a:br>
              <a:rPr lang="ja" sz="822"/>
            </a:br>
            <a:r>
              <a:rPr lang="ja" sz="822"/>
              <a:t>- ユーザーがタスク実行に使える時間やリソース</a:t>
            </a:r>
            <a:br>
              <a:rPr lang="ja" sz="822"/>
            </a:br>
            <a:r>
              <a:rPr lang="ja" sz="822"/>
              <a:t>- ユーザーのタスクに対する優先順位</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pic>
        <p:nvPicPr>
          <p:cNvPr id="81" name="Google Shape;81;p17"/>
          <p:cNvPicPr preferRelativeResize="0"/>
          <p:nvPr/>
        </p:nvPicPr>
        <p:blipFill>
          <a:blip r:embed="rId3">
            <a:alphaModFix/>
          </a:blip>
          <a:stretch>
            <a:fillRect/>
          </a:stretch>
        </p:blipFill>
        <p:spPr>
          <a:xfrm>
            <a:off x="5810530" y="1042575"/>
            <a:ext cx="3333475" cy="24349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Loose LIPS Sink Ships: Asking Questions in Battleship with Language-Informed Program Sampling</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人間の質問作成能力を再現するため、言語モデルを活用し、情報ゲインを評価するLIPSモデルを提案。シンプルなモンテカルロ最適化戦略で、</a:t>
            </a:r>
            <a:br>
              <a:rPr lang="ja" sz="764"/>
            </a:br>
            <a:r>
              <a:rPr lang="ja" sz="764"/>
              <a:t>人間のパフォーマンスを反映した情報に富んだ質問を生成することができる。</a:t>
            </a:r>
            <a:br>
              <a:rPr lang="ja" sz="764"/>
            </a:br>
            <a:r>
              <a:rPr lang="ja" sz="764"/>
              <a:t>LLMのみを使用したモデルは、質問の根拠付けに苦労することが示された。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LIPSモデル（言語情報プログラムサンプリングモデル）は、LLMを使用して質問を生成し、</a:t>
            </a:r>
            <a:br>
              <a:rPr lang="ja" sz="764"/>
            </a:br>
            <a:r>
              <a:rPr lang="ja" sz="764"/>
              <a:t>それを具体的な問題解決や計算を行うための命令や手続きを記述したシンボリックプログラムに変換、期待される情報ゲインを評価します。</a:t>
            </a:r>
            <a:br>
              <a:rPr lang="ja" sz="764"/>
            </a:br>
            <a:r>
              <a:rPr lang="ja" sz="764"/>
              <a:t>1, 言語事前分布からの質問サンプリング: LIPSモデルは、k個の候補質問を言語事前分布から確率的に抽出します。</a:t>
            </a:r>
            <a:br>
              <a:rPr lang="ja" sz="764"/>
            </a:br>
            <a:r>
              <a:rPr lang="ja" sz="764"/>
              <a:t>この事前分布は、大規模言語モデル（LLMs）に基づいており、自然言語での質問を生成する役割を果たします。</a:t>
            </a:r>
            <a:br>
              <a:rPr lang="ja" sz="764"/>
            </a:br>
            <a:r>
              <a:rPr lang="ja" sz="764"/>
              <a:t>2, 質問からプログラムへの変換: 抽出された質問は、シンボリックプログラム、</a:t>
            </a:r>
            <a:br>
              <a:rPr lang="ja" sz="764"/>
            </a:br>
            <a:r>
              <a:rPr lang="ja" sz="764"/>
              <a:t>具体的には言語から思考の言語（Language of Thought: LoT）プログラムに変換されます。</a:t>
            </a:r>
            <a:br>
              <a:rPr lang="ja" sz="764"/>
            </a:br>
            <a:r>
              <a:rPr lang="ja" sz="764"/>
              <a:t>この変換は、LLMsを使用して行われ、質問を意味のあるシンボリック表現にマッピングします。</a:t>
            </a:r>
            <a:br>
              <a:rPr lang="ja" sz="764"/>
            </a:br>
            <a:r>
              <a:rPr lang="ja" sz="764"/>
              <a:t>3. 期待情報ゲイン（EIG）の計算: 各候補質問のシンボリックプログラムに基づき、内部の世界モデルを用いてシミュレーションを行い、</a:t>
            </a:r>
            <a:br>
              <a:rPr lang="ja" sz="764"/>
            </a:br>
            <a:r>
              <a:rPr lang="ja" sz="764"/>
              <a:t>期待情報ゲイン（Expected Information Gain: EIG）を計算します。これにより、それぞれの質問がどれだけの情報を提供するかを評価します。</a:t>
            </a:r>
            <a:br>
              <a:rPr lang="ja" sz="764"/>
            </a:br>
            <a:r>
              <a:rPr lang="ja" sz="764"/>
              <a:t>4. 最適な質問の選択: 計算されたEIGに基づき、最も情報量の高い質問、つまり最高のEIG値を持つ質問を選択します。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ベイジアンモデルとLLMの組み合わせが、人間のような質問を生成する上で有効であることを示す。</a:t>
            </a:r>
            <a:br>
              <a:rPr lang="ja" sz="822"/>
            </a:br>
            <a:r>
              <a:rPr lang="ja" sz="822"/>
              <a:t>しかし、純粋なLLMには、具体的な推論者としてのいくつかの欠点がある。</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sp>
        <p:nvSpPr>
          <p:cNvPr id="87" name="Google Shape;87;p18"/>
          <p:cNvSpPr txBox="1"/>
          <p:nvPr/>
        </p:nvSpPr>
        <p:spPr>
          <a:xfrm>
            <a:off x="6456600" y="381000"/>
            <a:ext cx="2687400" cy="452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ja" sz="564">
                <a:solidFill>
                  <a:schemeClr val="accent3"/>
                </a:solidFill>
                <a:latin typeface="Proxima Nova"/>
                <a:ea typeface="Proxima Nova"/>
                <a:cs typeface="Proxima Nova"/>
                <a:sym typeface="Proxima Nova"/>
              </a:rPr>
              <a:t>import random</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ステップ 1: 言語事前分布からの質問サンプリング</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def sample_questions(k):</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 仮の質問リスト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all_questions = [</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"最も高い山は何ですか？",</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"光の速さはいくらですか？",</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"最も深い海はどこですか？",|</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"人体の細胞数はいくつですか？",</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"地球の周囲の長さは何キロメートルですか？"</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 k個の質問をランダムに選択</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sampled_questions = random.sample(all_questions, k)</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return sampled_questions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ステップ 2: 質問からプログラムへの変換</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def question_to_program(question):</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 仮の変換ルール（単純化のためキーワードに基づく）</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keywords_to_programs = {</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"山": "find_highest_mountain()",</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"光": "get_speed_of_light()",</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"海": "find_deepest_sea()",</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"細胞": "count_human_cells()",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"地球": "measure_earth_circumference()"</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for keyword, program in keywords_to_programs.items():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if keyword in question:|</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return program</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return "unknown_program()"</a:t>
            </a:r>
            <a:br>
              <a:rPr lang="ja" sz="564">
                <a:solidFill>
                  <a:schemeClr val="accent3"/>
                </a:solidFill>
                <a:latin typeface="Proxima Nova"/>
                <a:ea typeface="Proxima Nova"/>
                <a:cs typeface="Proxima Nova"/>
                <a:sym typeface="Proxima Nova"/>
              </a:rPr>
            </a:b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ステップ 3: 期待情報ゲイン（EIG）の計算</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def calculate_eig(program):</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 EIGをランダムに生成（実際の計算はより複雑）</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return random.uniform(0, 1)</a:t>
            </a:r>
            <a:br>
              <a:rPr lang="ja" sz="564">
                <a:solidFill>
                  <a:schemeClr val="accent3"/>
                </a:solidFill>
                <a:latin typeface="Proxima Nova"/>
                <a:ea typeface="Proxima Nova"/>
                <a:cs typeface="Proxima Nova"/>
                <a:sym typeface="Proxima Nova"/>
              </a:rPr>
            </a:b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ステップ 4: 最適な質問の選択</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def select_best_question(questions):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question_eig_pairs = []</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for question in questions: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program = question_to_program(question)</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eig = calculate_eig(program)</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question_eig_pairs.append((question, eig))</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 EIGが最大の質問を選択</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best_question, _ = max(question_eig_pairs, key=lambda x: x[1])|</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return best_question</a:t>
            </a:r>
            <a:br>
              <a:rPr lang="ja" sz="564">
                <a:solidFill>
                  <a:schemeClr val="accent3"/>
                </a:solidFill>
                <a:latin typeface="Proxima Nova"/>
                <a:ea typeface="Proxima Nova"/>
                <a:cs typeface="Proxima Nova"/>
                <a:sym typeface="Proxima Nova"/>
              </a:rPr>
            </a:b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実行例</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k = 3  # サンプリングする質問の数</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sampled_questions = sample_questions(k)</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best_question = select_best_question(sampled_questions)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sampled_questions, best_question</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Improving the Validity of Automatically Generated Feedback via Reinforcement Learning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a:t>
            </a:r>
            <a:r>
              <a:rPr lang="ja" sz="764"/>
              <a:t>使用したフィードバックの自動生成はオンライン学習プラットフォームで学生の学習成果を向上させる可能性があります。フィードバックの自動生成と評価の両問題に対処し、性s覚醒と整合性を最適化するフィードバック生成フレームワークを提案。GPT-4を使用した人間によるフィードバックとLLM生成フィードバックのアノテーション、および強化学習を使用したフィードバックの生成の最適化により、生成されたフィードバックの正確性とし整合性が向上することがわかり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GPT-4を用いて人間とLLMによって生成されたフィードバックを評価するための基準を提案し、フィードバック生成のためのRLフレームワークを開発</a:t>
            </a:r>
            <a:r>
              <a:rPr lang="ja" sz="764"/>
              <a:t>。</a:t>
            </a:r>
            <a:br>
              <a:rPr lang="ja" sz="764"/>
            </a:br>
            <a:r>
              <a:rPr lang="ja" sz="764"/>
              <a:t>GPT-4を用いたフィードバック評価の基準は、以下のアルゴリズムに基づいています。フィードバックは5つの異なる側面で評価され、それぞれが2値のラベル（0または1）で結果が出ます。</a:t>
            </a:r>
            <a:br>
              <a:rPr lang="ja" sz="764"/>
            </a:br>
            <a:r>
              <a:rPr lang="ja" sz="764"/>
              <a:t>- 正確性（COR.）：フィードバックが現在の質問と学生の回答に関連し、誤った声明を含まない。</a:t>
            </a:r>
            <a:br>
              <a:rPr lang="ja" sz="764"/>
            </a:br>
            <a:r>
              <a:rPr lang="ja" sz="764"/>
              <a:t>- </a:t>
            </a:r>
            <a:r>
              <a:rPr lang="ja" sz="764"/>
              <a:t>明示性（REV.）：フィードバックが正解を直接学生に明かさない。</a:t>
            </a:r>
            <a:br>
              <a:rPr lang="ja" sz="764"/>
            </a:br>
            <a:r>
              <a:rPr lang="ja" sz="764"/>
              <a:t>- 提案（SUG.）：フィードバックが学生に提案を提供し、それに従うと正しい答えに導かれる。</a:t>
            </a:r>
            <a:br>
              <a:rPr lang="ja" sz="764"/>
            </a:br>
            <a:r>
              <a:rPr lang="ja" sz="764"/>
              <a:t>- 診断性（DIA.）：フィードバックが学生が犯したエラーやその回答に潜む誤解を正しく指摘する。</a:t>
            </a:r>
            <a:br>
              <a:rPr lang="ja" sz="764"/>
            </a:br>
            <a:r>
              <a:rPr lang="ja" sz="764"/>
              <a:t>- ポジティブ（POS.）：フィードバックがポジティブで励ましのトーンを持つ。</a:t>
            </a:r>
            <a:endParaRPr sz="764"/>
          </a:p>
          <a:p>
            <a:pPr indent="0" lvl="0" marL="0" rtl="0" algn="l">
              <a:lnSpc>
                <a:spcPct val="100000"/>
              </a:lnSpc>
              <a:spcBef>
                <a:spcPts val="1200"/>
              </a:spcBef>
              <a:spcAft>
                <a:spcPts val="0"/>
              </a:spcAft>
              <a:buNone/>
            </a:pPr>
            <a:r>
              <a:rPr lang="ja" sz="764"/>
              <a:t>フィードバックメッセージに対する最終的なスカラー値のルーブリックスコアは、これらのラベルを集約して、フィードバックの全体的な品質を示します。フィードバックメッセージが誤っている場合、最終ルーブリックスコアは0になります。それ以外の場合、フィードバックが満たすルーブリックの各側面に対して0.2の増分でスコアが上がります。正確性を除き、他のルーブリックの側面は同等に重み付けされます。</a:t>
            </a:r>
            <a:br>
              <a:rPr lang="ja" sz="764"/>
            </a:br>
            <a:r>
              <a:rPr lang="ja" sz="764"/>
              <a:t>GPT-4は、ゼロショットの思考プロンプトを用いて、各ラベルに関連するはいまたはいいえの質問に答えることで、推定されたラベルと対応するスコアを出力します。プロンプト開発中に、GPT-4に質問をすることが、正式なルーブリックに基づいてラベルを割り当てるよりも優れていること、2値ラベルがリカート尺度よりも優れていること、最初の2つの質問の否定を尋ねてラベルを反転させた後の精度が向上することが観察されました​​。</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提案した方法は、Llama 2を使用して、生成されたフィードバックの正確性と整合性を大幅に向上させることができました。</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RAGged Edges: The Double-Edged Sword of Retrieval-Augmented Chatbots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a:t>
            </a:r>
            <a:r>
              <a:rPr lang="ja" sz="764"/>
              <a:t>が誤った情報を生成する傾向（ハルシネーション）に注目し、検索拡張生成（Retrieval-Augmented Generation, RAG）がこの問題にどのように対処できるかを探ります。ハルシネーションは、ChatGPTを使用した際に存在しない法律判例を引用するなど、重大な課題を引き起こしています。本研究は、ハルシネーションを誘発するように設計されたプロンプトを使用してRAGと標準LLMsを比較し、RAGが一部のケースで精度を向上させることを示していますが、プロンプトがモデルの事前学習された理解と直接矛盾する場合には誤った解釈を導く可能性がある結果を表示することを示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人間の参加者が生成された応答の精度を詳細に評価する実験を設計しました。この実験では、学術的背景、職務経験、および出版物をレビューするために、彼ら自身の履歴書（CV）を使用しました。</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コンテキストを追加することで、LLMの応答の正確性が大幅に向上し、コンテキストがある場合の正確な応答率が約94%であったのに対し、コンテキストがない場合は7.31%のみでした。これは、コンテキストの追加が正しい回答の可能性を約18倍に増加させることを意味します。</a:t>
            </a:r>
            <a:endParaRPr sz="822"/>
          </a:p>
          <a:p>
            <a:pPr indent="0" lvl="0" marL="0" rtl="0" algn="l">
              <a:lnSpc>
                <a:spcPct val="100000"/>
              </a:lnSpc>
              <a:spcBef>
                <a:spcPts val="1200"/>
              </a:spcBef>
              <a:spcAft>
                <a:spcPts val="1200"/>
              </a:spcAft>
              <a:buNone/>
            </a:pPr>
            <a:r>
              <a:rPr lang="ja" sz="822"/>
              <a:t>RAGの性能も完全ではなく、特定の条件下では、検索されたテキストのデータを常に正確に表現するわけではありません。この研究では、提供されたコンテキストが正確であることを確認しましたが、モデルが6.04%の時間で間違った応答を提供する理由を探りました。</a:t>
            </a:r>
            <a:endParaRPr sz="822"/>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LLaMoCo: Instruction Tuning of Large Language Models for Optimization Code Generation / LLaMoCo: 最適化コード生成のための大規模言語モデルの命令チューニング</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a:t>
            </a:r>
            <a:r>
              <a:rPr lang="ja" sz="764"/>
              <a:t>を使った最適化の探求が進められていますが、これまでのアプローチには操作効率の低さ、プロンプト設計への高い感度、特定のドメイン知識の欠如という固有の限界がありました。</a:t>
            </a:r>
            <a:br>
              <a:rPr lang="ja" sz="764"/>
            </a:br>
            <a:r>
              <a:rPr lang="ja" sz="764"/>
              <a:t>コードからコードへの方法で最適化問題を解決するためにLLMsを適応させるために設計された、最初の命令チューニングフレームワークであるLLaMoCoを提案。</a:t>
            </a:r>
            <a:br>
              <a:rPr lang="ja" sz="764"/>
            </a:br>
            <a:r>
              <a:rPr lang="ja" sz="764"/>
              <a:t>よく記述された問題プロンプトと効果的な最適化コードを含む包括的な指示セットを確立し、、モデルの微調整中に収束挙動を向上させるために、命令チューニングフェーズの前にコントラスト学習に基づくウォームアップ手順を取り入れた新しい二段階学習戦略を開発。実験結果はLLaMoCoによって微調整されたCodeGen(350M)モデルは、合成および現実的な問題セットの両方でGPT-4 Turboおよび他の競合他社に比べて優れた最適化性能を実現しました</a:t>
            </a:r>
            <a:br>
              <a:rPr lang="ja" sz="764"/>
            </a:br>
            <a:r>
              <a:rPr lang="ja" sz="764"/>
              <a:t>https://anonymous.4open.science/r/LLaMoCo-722A/README.md</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問題プロンプトと実行可能な最適化プログラムのコード対を含む指示セットに基づいてLLMsを微調整します。微調整は、異なるプロンプトが同じセマンティクスを共有する場合に潜在空間表現を整列させるコントラスト学習を含む二段階の命令チューニング戦略を用いて行われ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微調整されたモデルは、合成および現実的な問題セットの両方において、GPT-4 Turboおよび他の競合他社よりも優れた最適化性能を達成しました。</a:t>
            </a:r>
            <a:endParaRPr sz="822"/>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