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Proxima Nova"/>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regular.fntdata"/><Relationship Id="rId47" Type="http://schemas.openxmlformats.org/officeDocument/2006/relationships/slide" Target="slides/slide42.xml"/><Relationship Id="rId49"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boldItalic.fntdata"/><Relationship Id="rId5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711c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711c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2711cf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2711cf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b0c429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b0c429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f41a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f41a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f41a3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f41a3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41a3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41a3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f41a3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f41a3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1bfe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11bfe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1bfe69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1bfe69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1bfe69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1bfe69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3588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3588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3cca1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3cca1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3cca1e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3cca1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cca1e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cca1e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3cca1e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3cca1e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3cca1e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3cca1e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3cca1e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3cca1e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cca1e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cca1e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415fd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415fd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4a000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4a000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83ae08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83ae08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4a000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4a000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4a000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4a000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b6e57f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b6e57f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6e57fa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6e57fa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1f78a2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1f78a2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1f78a21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1f78a21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ba007fa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ba007fa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ba007fa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ba007fa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ba007fa1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ba007fa1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ba007fa1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ba007fa1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b210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b210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ba007fa1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ba007fa1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ba007fa1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6ba007fa1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b210b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b210b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459a1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459a1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ce6b4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ce6b4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ce6b4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ce6b4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e6b4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e6b4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CatCode: A Comprehensive Evaluation Framework for LLMs On the Mixture of Code and Text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のコーディング問題解決能力を包括的に評価するために、カテゴリー理論を評価フレームワークを提案。現在の評価方法がタスクの範囲に限られているか、標準化されていない問題を解決するために、カテゴリー理論を用いてこの問題に取り組みます。提案されたフレームワークは、コードデバッグ、コード変換、コード生成説明などのタスクをカテゴリー理論の観点から評価す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カテゴリ理論を用いて、コードと自然言語の混合を扱うための標準化された評価フレームワークを構築します。この枠組みでは、コード関連のタスクをカテゴリ的な観点から再定義し、モデルの能力を、オブジェクト（コードスニペット）、射（コード変換）、関手（言語間の翻訳や説明）を用いて評価します。データセット、タスク、モデルに適応可能な自動評価プラットフォームを提示し、これを使用して複数のLLMのコーディング能力を量的に評価します。標準化されたAPIとプロンプトセレクタを通じて、異なるデータセットとモデルに対する評価を容易に行う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atCodeは、カテゴリ理論に基づいてLLMがコードとテキストの混合を理解し生成する能力を評価するための新しい視点を導入します。この包括的かつ数学的に抽象的なアプローチを用いることで、新しいデータセット、タスク、モデルに適応する標準化された自動評価プラットフォームを提供します。LLMを評価する際、現在のモデルが機能的に等価なコードを認識し、コードの機能に関する情報をコードとその説明の間で保持する能力に欠けていることが明らかになりました。このプラットフォームをオープンソース化することで、LLMの包括的かつ標準化された評価に貢献し、コードとテキストの混合を扱うためのカテゴリ的観点を提供することを目指します。</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Improving LLM Code Generation with Grammar Augmentation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プログラム言語の文法を利用し、</a:t>
            </a:r>
            <a:r>
              <a:rPr lang="ja" sz="764"/>
              <a:t>LLM</a:t>
            </a:r>
            <a:r>
              <a:rPr lang="ja" sz="764"/>
              <a:t>によるコード生成の効率と一般性を向上させる新しいフレームワーク、SynCodeを提案。このフレームワークは、オフラインで構築された効率的なルックアップテーブルであるDFAマスクストアを使用して、文法のターミナルに基づいています。SynCodeは、文法的に有効なトークンのみを保持し、無効なものを排除することにより、PythonやGoなどのCFG（文脈自由文法）に基づく任意の言語での使用を実証しました。実験により、SynCodeを最先端のLLMと組み合わせることで、構文エラーを96.07％削減し、コード生成の文法的精度を大幅に向上させることができ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ynCodeは、文法のターミナルを表現する正規表現から派生したルックアップテーブルであるDFAマスクストアを核としています。このストアを利用し、LLMのデコード段階で次のトークンを選択する際に、文法的に有効なトークンのみを考慮することができます。</a:t>
            </a:r>
            <a:endParaRPr sz="764"/>
          </a:p>
          <a:p>
            <a:pPr indent="0" lvl="0" marL="0" rtl="0" algn="l">
              <a:lnSpc>
                <a:spcPct val="100000"/>
              </a:lnSpc>
              <a:spcBef>
                <a:spcPts val="1200"/>
              </a:spcBef>
              <a:spcAft>
                <a:spcPts val="0"/>
              </a:spcAft>
              <a:buNone/>
            </a:pPr>
            <a:r>
              <a:rPr lang="ja" sz="764"/>
              <a:t>SynCodeのアルゴリズムについての説明は以下の通りです。</a:t>
            </a:r>
            <a:endParaRPr sz="764"/>
          </a:p>
          <a:p>
            <a:pPr indent="0" lvl="0" marL="0" rtl="0" algn="l">
              <a:lnSpc>
                <a:spcPct val="100000"/>
              </a:lnSpc>
              <a:spcBef>
                <a:spcPts val="1200"/>
              </a:spcBef>
              <a:spcAft>
                <a:spcPts val="0"/>
              </a:spcAft>
              <a:buNone/>
            </a:pPr>
            <a:r>
              <a:rPr lang="ja" sz="764"/>
              <a:t>入力:</a:t>
            </a:r>
            <a:br>
              <a:rPr lang="ja" sz="764"/>
            </a:br>
            <a:r>
              <a:rPr lang="ja" sz="764"/>
              <a:t>- LLM（M）</a:t>
            </a:r>
            <a:br>
              <a:rPr lang="ja" sz="764"/>
            </a:br>
            <a:r>
              <a:rPr lang="ja" sz="764"/>
              <a:t>- トークナイザ（T）</a:t>
            </a:r>
            <a:br>
              <a:rPr lang="ja" sz="764"/>
            </a:br>
            <a:r>
              <a:rPr lang="ja" sz="764"/>
              <a:t>- 入力プロンプト文字列（C0）</a:t>
            </a:r>
            <a:br>
              <a:rPr lang="ja" sz="764"/>
            </a:br>
            <a:r>
              <a:rPr lang="ja" sz="764"/>
              <a:t>- 生成されるトークンの最大数（nmax）</a:t>
            </a:r>
            <a:br>
              <a:rPr lang="ja" sz="764"/>
            </a:br>
            <a:r>
              <a:rPr lang="ja" sz="764"/>
              <a:t>- デコーディング戦略（D）</a:t>
            </a:r>
            <a:endParaRPr sz="764"/>
          </a:p>
          <a:p>
            <a:pPr indent="0" lvl="0" marL="0" rtl="0" algn="l">
              <a:lnSpc>
                <a:spcPct val="100000"/>
              </a:lnSpc>
              <a:spcBef>
                <a:spcPts val="1200"/>
              </a:spcBef>
              <a:spcAft>
                <a:spcPts val="0"/>
              </a:spcAft>
              <a:buNone/>
            </a:pPr>
            <a:r>
              <a:rPr lang="ja" sz="764"/>
              <a:t>手順:</a:t>
            </a:r>
            <a:br>
              <a:rPr lang="ja" sz="764"/>
            </a:br>
            <a:r>
              <a:rPr lang="ja" sz="764"/>
              <a:t>1. 入力プロンプトをトークナイズして、現在のトークン列（Tcur）を初期化します。</a:t>
            </a:r>
            <a:br>
              <a:rPr lang="ja" sz="764"/>
            </a:br>
            <a:r>
              <a:rPr lang="ja" sz="764"/>
              <a:t>2. 最大nmaxトークンが生成されるまで、または終端トークン（EOS）が選択されるまで以下のステップを繰り返します。</a:t>
            </a:r>
            <a:br>
              <a:rPr lang="ja" sz="764"/>
            </a:br>
            <a:r>
              <a:rPr lang="ja" sz="764"/>
              <a:t>    - 現在のトークン列（Tcur）を基に、LLM（M）を用いてスコアを生成します。</a:t>
            </a:r>
            <a:br>
              <a:rPr lang="ja" sz="764"/>
            </a:br>
            <a:r>
              <a:rPr lang="ja" sz="764"/>
              <a:t>    - 現在のトークン列をデコードして、部分的なコード（Ck）を取得します。</a:t>
            </a:r>
            <a:br>
              <a:rPr lang="ja" sz="764"/>
            </a:br>
            <a:r>
              <a:rPr lang="ja" sz="764"/>
              <a:t>    - 部分的なコード（Ck）を解析して、受け入れ可能な終端シーケンス（A）と残りの部分（r）を取得します。</a:t>
            </a:r>
            <a:br>
              <a:rPr lang="ja" sz="764"/>
            </a:br>
            <a:r>
              <a:rPr lang="ja" sz="764"/>
              <a:t>    - 文法マスク（m）を適用して、スコアに基づいて次のトークン（ti）を選択します。</a:t>
            </a:r>
            <a:br>
              <a:rPr lang="ja" sz="764"/>
            </a:br>
            <a:r>
              <a:rPr lang="ja" sz="764"/>
              <a:t>    - 選択されたトークンが終端シーケンストークン（EOS）である場合は、プロセスを終了します。</a:t>
            </a:r>
            <a:br>
              <a:rPr lang="ja" sz="764"/>
            </a:br>
            <a:r>
              <a:rPr lang="ja" sz="764"/>
              <a:t>    - そうでない場合は、現在のトークン列（Tcur）に選択されたトークンを追加します。</a:t>
            </a:r>
            <a:br>
              <a:rPr lang="ja" sz="764"/>
            </a:br>
            <a:r>
              <a:rPr lang="ja" sz="764"/>
              <a:t>3. 最終的なデコードされた出力を取得し、生成プロセスの結果として返します。</a:t>
            </a:r>
            <a:endParaRPr sz="764"/>
          </a:p>
          <a:p>
            <a:pPr indent="0" lvl="0" marL="0" rtl="0" algn="l">
              <a:lnSpc>
                <a:spcPct val="100000"/>
              </a:lnSpc>
              <a:spcBef>
                <a:spcPts val="1200"/>
              </a:spcBef>
              <a:spcAft>
                <a:spcPts val="0"/>
              </a:spcAft>
              <a:buNone/>
            </a:pPr>
            <a:r>
              <a:rPr lang="ja" sz="764"/>
              <a:t>このアルゴリズムは、文法に基づいてLLMの出力を制約することにより、文法的に有効なトークンのみを選択することを目的としています。文法マスク（m）は、文法に従って許可されるトークンのみを選択するために使用されるブールマスクです。このプロセスを通じて、生成されたコードの文法的正確さを向上させ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PythonおよびGo言語における簡略化されたCFGを用いた実験では、SynCodeを用いることで構文エラーを96.07％削減できることが確認されました。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Infusing Knowledge into Large Language Models with Contextual Prompts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関連する文書や情報から直接抽出した知識を用いて、LLMを特定のタスクに対してより適切に機能させるために微調整することで与えられたタスクに対してより正確で、有用な出力を提供します。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入力プロンプトに入っている外部文章などのコンテキストから重要なポイントやキーワードに基づいてプロンプトを生成。このプロンプトは、入力に関する事前に知っておくべき背景知識を持って過程できます。次にこの生成下プロンプトを塩牛てLLMを微調整することでプロンプトに関連する情報を基に学習を深め、より正確な要約を生成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Benchmarking Hallucination in Large Language Models based on Unanswerable Math Word Problem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特に、解答不可能な数学の文章問題（MWP）に基づいてLLMの幻覚を評価する新しい方法を提示。</a:t>
            </a:r>
            <a:br>
              <a:rPr lang="ja" sz="764"/>
            </a:br>
            <a:r>
              <a:rPr lang="ja" sz="764"/>
              <a:t>このアプローチをサポートするために、解答不可能な数学の文章問題（UMWP）という5200の質問からなるデータセットを革新的に開発。</a:t>
            </a:r>
            <a:br>
              <a:rPr lang="ja" sz="764"/>
            </a:br>
            <a:r>
              <a:rPr lang="ja" sz="764"/>
              <a:t>テキストの類似性と数学的表現の検出を組み合わせる評価方法を開発し、LLMが質問を解答不可能と考えるかどうかを判断しました。31のLLMに対して広範な実験を行い、その結果、コンテキスト内学習と人間のフィードバックによる強化学習(RLHF)の訓練が、モデルの幻覚回避能力を顕著に向上させることを示しました。MWPを使用することは、幻覚を評価するための信頼性の高い効果的なアプローチであることを示しています。</a:t>
            </a:r>
            <a:r>
              <a:rPr lang="ja" sz="764"/>
              <a:t>https://github.com/Yuki-Asuuna/UMWP</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UMWPデータセットの開発、テキスト類似性と数学的表現検出に基づく評価方法の開発、31のLLMsに対する実験。</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コンテキスト内学習とRLHFの訓練がモデルの幻覚回避能力を向上させることを実証。特にGPT-3, InstructGPT, LLaMA, Claudeにおいて有効であることが示されました。</a:t>
            </a:r>
            <a:endParaRPr sz="822"/>
          </a:p>
        </p:txBody>
      </p:sp>
      <p:pic>
        <p:nvPicPr>
          <p:cNvPr id="123" name="Google Shape;123;p25"/>
          <p:cNvPicPr preferRelativeResize="0"/>
          <p:nvPr/>
        </p:nvPicPr>
        <p:blipFill>
          <a:blip r:embed="rId3">
            <a:alphaModFix/>
          </a:blip>
          <a:stretch>
            <a:fillRect/>
          </a:stretch>
        </p:blipFill>
        <p:spPr>
          <a:xfrm>
            <a:off x="4024717" y="2631624"/>
            <a:ext cx="5043082" cy="234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Generative Explanations for Program Synthesizers プログラム合成器のための生成的説明</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合成が成功して実装が仕様を満たしていることが保証されても実装の動作方法や仕様がどのように実現されているかの説明についての追加情報は提供されません。この問題についてLLMを使用して人間が読める説明を構築するアプローチ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生成されたプログラム実装の理解を促進するために、LLMを使用して人間が理解しやすい説明を生成しています。このアプローチの中心的な要素は以下の2つです。</a:t>
            </a:r>
            <a:endParaRPr sz="764"/>
          </a:p>
          <a:p>
            <a:pPr indent="0" lvl="0" marL="0" rtl="0" algn="l">
              <a:lnSpc>
                <a:spcPct val="100000"/>
              </a:lnSpc>
              <a:spcBef>
                <a:spcPts val="1200"/>
              </a:spcBef>
              <a:spcAft>
                <a:spcPts val="0"/>
              </a:spcAft>
              <a:buNone/>
            </a:pPr>
            <a:r>
              <a:rPr lang="ja" sz="764"/>
              <a:t>サブスペシフィケーションを使用したプロンプトの拡張：</a:t>
            </a:r>
            <a:endParaRPr sz="764"/>
          </a:p>
          <a:p>
            <a:pPr indent="0" lvl="0" marL="0" rtl="0" algn="l">
              <a:lnSpc>
                <a:spcPct val="100000"/>
              </a:lnSpc>
              <a:spcBef>
                <a:spcPts val="1200"/>
              </a:spcBef>
              <a:spcAft>
                <a:spcPts val="0"/>
              </a:spcAft>
              <a:buNone/>
            </a:pPr>
            <a:r>
              <a:rPr lang="ja" sz="764"/>
              <a:t>プログラムの各部分（サブルーチン）がどのように動作するかを詳細に記述したサブすぺしふぃケーションを使用し、生成されたプログラムの各部分（サブルーチン）がどのように動作するかを確認、</a:t>
            </a:r>
            <a:br>
              <a:rPr lang="ja" sz="764"/>
            </a:br>
            <a:r>
              <a:rPr lang="ja" sz="764"/>
              <a:t>その情報を基にプログラムの各部分が何をするのかを説明する名称をLLMに提案させることでプログラムの動作を人が理解できるようになります。※ プロンプトの拡張はLLMがプログラムのサブルーチンの動作を正確に理解し、それを基に人が理解しやすい動作を説明した関数名を生成させることを意味してインした。</a:t>
            </a:r>
            <a:endParaRPr sz="764"/>
          </a:p>
          <a:p>
            <a:pPr indent="0" lvl="0" marL="0" rtl="0" algn="l">
              <a:lnSpc>
                <a:spcPct val="100000"/>
              </a:lnSpc>
              <a:spcBef>
                <a:spcPts val="1200"/>
              </a:spcBef>
              <a:spcAft>
                <a:spcPts val="0"/>
              </a:spcAft>
              <a:buNone/>
            </a:pPr>
            <a:r>
              <a:rPr lang="ja" sz="764"/>
              <a:t>アルゴリズミックサニティチェック：</a:t>
            </a:r>
            <a:endParaRPr sz="764"/>
          </a:p>
          <a:p>
            <a:pPr indent="0" lvl="0" marL="0" rtl="0" algn="l">
              <a:lnSpc>
                <a:spcPct val="100000"/>
              </a:lnSpc>
              <a:spcBef>
                <a:spcPts val="1200"/>
              </a:spcBef>
              <a:spcAft>
                <a:spcPts val="0"/>
              </a:spcAft>
              <a:buNone/>
            </a:pPr>
            <a:r>
              <a:rPr lang="ja" sz="764"/>
              <a:t>LLMによって生成されたプログラムのサブルーチンの名称とサブすぺしふぃケーションを使用して、それまでとは別のLLMモデルを使い、生成されたプログラムのサブルーチンを再合成します。</a:t>
            </a:r>
            <a:br>
              <a:rPr lang="ja" sz="764"/>
            </a:br>
            <a:r>
              <a:rPr lang="ja" sz="764"/>
              <a:t>この再合成されたサブルーチンを元の実装に代替してみて、グローバルな仕様を満たすかどうかを検証します。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Generative News Recommendation 生成型ニュース推奨</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オンラインでニュースを読むときに、読者が興味のあるニュースをもっと簡単に、より深く理解できるようにする生成型ニュース推薦パラダイム（GNR）を提案。</a:t>
            </a:r>
            <a:br>
              <a:rPr lang="ja" sz="764"/>
            </a:br>
            <a:r>
              <a:rPr lang="ja" sz="764"/>
              <a:t>普通のニュース推薦システムが単に関連する記事を示すのとは違い、この方法は読者が興味を持つ可能性のある様々なニュース記事を結びつけて、一つのつながりのある話として提示します。これにより、読者はニュースの背後にある大きな話や事件をもっと早く、包括的に理解す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てニュースと読者の両方についての詳細な情報を、ニュースについては記事の内容からテーマや関連性、重要な要素などを抽出します。読者については、過去の読書歴や興味関心から、読者のプロファイルの詳細な情報を作ります。</a:t>
            </a:r>
            <a:br>
              <a:rPr lang="ja" sz="764"/>
            </a:br>
            <a:r>
              <a:rPr lang="ja" sz="764"/>
              <a:t>この情報を使い、読者の関心にあったニュースを見つけ出し、それらを一つの物語のように結びつける訓練方法(UIFT)を実行します。</a:t>
            </a:r>
            <a:br>
              <a:rPr lang="ja" sz="764"/>
            </a:br>
            <a:r>
              <a:rPr lang="ja" sz="764"/>
              <a:t>具体的には、読者が興味を持ちそうなニュースを選び出し、それらを論理的で一貫性のあるストーリーにまとめあげることで、読者がニュースをより深く理解しやすくすることを目指しています。</a:t>
            </a:r>
            <a:br>
              <a:rPr lang="ja" sz="764"/>
            </a:br>
            <a:r>
              <a:rPr lang="ja" sz="764"/>
              <a:t>このアプローチにより、ここの読者に合わせたニュース推奨を実現できているつもりらしい</a:t>
            </a:r>
            <a:endParaRPr sz="764"/>
          </a:p>
          <a:p>
            <a:pPr indent="0" lvl="0" marL="0" rtl="0" algn="l">
              <a:lnSpc>
                <a:spcPct val="100000"/>
              </a:lnSpc>
              <a:spcBef>
                <a:spcPts val="1200"/>
              </a:spcBef>
              <a:spcAft>
                <a:spcPts val="0"/>
              </a:spcAft>
              <a:buNone/>
            </a:pPr>
            <a:r>
              <a:rPr lang="ja" sz="764"/>
              <a:t>UIFT (User Interest Alignment Fine-Tuning) :</a:t>
            </a:r>
            <a:br>
              <a:rPr lang="ja" sz="764"/>
            </a:br>
            <a:r>
              <a:rPr lang="ja" sz="764"/>
              <a:t>1. 前処理段階:</a:t>
            </a:r>
            <a:br>
              <a:rPr lang="ja" sz="764"/>
            </a:br>
            <a:r>
              <a:rPr lang="ja" sz="764"/>
              <a:t>LLM を利用して、ニュースとユーザーのテーマレベルの表現を生成します。これにはニュースの内容やユーザーのプロファイル（過去のクリック履歴など）を入力として使用します。</a:t>
            </a:r>
            <a:br>
              <a:rPr lang="ja" sz="764"/>
            </a:br>
            <a:r>
              <a:rPr lang="ja" sz="764"/>
              <a:t>これらのテーマレベルの表現とセマンティックレベルの表現（直接的な内容に基づく表現）を組み合わせて、デュアルレベルの表現を形成します。</a:t>
            </a:r>
            <a:endParaRPr sz="764"/>
          </a:p>
          <a:p>
            <a:pPr indent="0" lvl="0" marL="0" rtl="0" algn="l">
              <a:lnSpc>
                <a:spcPct val="100000"/>
              </a:lnSpc>
              <a:spcBef>
                <a:spcPts val="1200"/>
              </a:spcBef>
              <a:spcAft>
                <a:spcPts val="0"/>
              </a:spcAft>
              <a:buNone/>
            </a:pPr>
            <a:r>
              <a:rPr lang="ja" sz="764"/>
              <a:t>2. パーソナライズされた関連ニュースの探索:</a:t>
            </a:r>
            <a:br>
              <a:rPr lang="ja" sz="764"/>
            </a:br>
            <a:r>
              <a:rPr lang="ja" sz="764"/>
              <a:t>ニュースセットからユーザーの関心事に合致するニュースとその関連ニュースを特定し、これらを用いて一貫性のある物語を生成するための準備を行います。</a:t>
            </a:r>
            <a:br>
              <a:rPr lang="ja" sz="764"/>
            </a:br>
            <a:r>
              <a:rPr lang="ja" sz="764"/>
              <a:t>まず、デュアルレベルの表現に基づいてニュースをランキングし、ユーザーの好みに最も合致するニュース（焦点ニュース）を選択します。</a:t>
            </a:r>
            <a:br>
              <a:rPr lang="ja" sz="764"/>
            </a:br>
            <a:r>
              <a:rPr lang="ja" sz="764"/>
              <a:t>次に、ニュース間の論理的関連を探索し、焦点ニュースに関連するさらに多くのニュース記事を見つけます。</a:t>
            </a:r>
            <a:br>
              <a:rPr lang="ja" sz="764"/>
            </a:br>
            <a:r>
              <a:rPr lang="ja" sz="764"/>
              <a:t>最後に、ユーザーの興味に合わない可能性のあるニュースをフィルタリングし、焦点ニュースの主なイベントの文脈を考慮しつつ、ユーザーの好みを反映した参照ニュースセットを取得します。</a:t>
            </a:r>
            <a:endParaRPr sz="764"/>
          </a:p>
          <a:p>
            <a:pPr indent="0" lvl="0" marL="0" rtl="0" algn="l">
              <a:lnSpc>
                <a:spcPct val="100000"/>
              </a:lnSpc>
              <a:spcBef>
                <a:spcPts val="1200"/>
              </a:spcBef>
              <a:spcAft>
                <a:spcPts val="0"/>
              </a:spcAft>
              <a:buNone/>
            </a:pPr>
            <a:r>
              <a:rPr lang="ja" sz="764"/>
              <a:t>3. 興味に基づく複数ニュースの物語統合 (Interest-aware Multi-news Narrative Fusion):</a:t>
            </a:r>
            <a:br>
              <a:rPr lang="ja" sz="764"/>
            </a:br>
            <a:r>
              <a:rPr lang="ja" sz="764"/>
              <a:t>参照ニュースセットの中心テーマを包括する一貫性と論理的に構造化された物語を作成します。これにより、生成された物語とユーザーの興味との整合性を高め、ユーザーがコンテンツにさらに関与するように促します。</a:t>
            </a:r>
            <a:br>
              <a:rPr lang="ja" sz="764"/>
            </a:br>
            <a:r>
              <a:rPr lang="ja" sz="764"/>
              <a:t>ここで UIFT を導入し、複数のニュース物語の確率を最適化することでランキング損失を調整します。このプロセスを通じて、モデルはユーザーの関心により密接に合わせた物語を生成するよう微調整されます。</a:t>
            </a:r>
            <a:endParaRPr sz="764"/>
          </a:p>
          <a:p>
            <a:pPr indent="0" lvl="0" marL="0" rtl="0" algn="l">
              <a:lnSpc>
                <a:spcPct val="100000"/>
              </a:lnSpc>
              <a:spcBef>
                <a:spcPts val="1200"/>
              </a:spcBef>
              <a:spcAft>
                <a:spcPts val="0"/>
              </a:spcAft>
              <a:buNone/>
            </a:pPr>
            <a:r>
              <a:rPr lang="ja" sz="764"/>
              <a:t>4. 微調整と評価:</a:t>
            </a:r>
            <a:br>
              <a:rPr lang="ja" sz="764"/>
            </a:br>
            <a:r>
              <a:rPr lang="ja" sz="764"/>
              <a:t>LLMを使用して多ニュース物語を生成し、その後、我々の多ニュース物語生成器を監視されたファインチューニングを通じて訓練し、LLMの能力と知識を蒸留します。</a:t>
            </a:r>
            <a:br>
              <a:rPr lang="ja" sz="764"/>
            </a:br>
            <a:r>
              <a:rPr lang="ja" sz="764"/>
              <a:t>UIFTはランキング損失を取り入れることにより、我々の生成器が複数のニュース物語をユーザーの興味に基づいてランキングし、よりパーソナライズされた物語を生成できるように訓練します。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 Markup: Maintaining Document-External Markup with an 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書の外部にメタデータを保持する新しい手法を提案。特に、プログラムが変更された後にアノテーションがコードに自動的に追従するように、インテリジェントエージェントを使用して変更されたプログラムを再タグ付けするシステムを開発。この方法は、文書アノテーションの応用範囲を拡大し、プログラムの作成、デバッグ、保守、およびプレゼンテーションにおける基本的な操作を可能にします。私たちのシステムは、ベンチマークで90%の精度を達成し、ドキュメントのタグを並行して5秒ごとに置き換えることができます。性能はさらなる改善の余地があるものの、信頼性が十分に高いことから、アプリケーションのさらなる探求を正当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a:t>
            </a:r>
            <a:r>
              <a:rPr lang="ja" sz="764"/>
              <a:t>に基づいた再タグ付けシステムを構築し、合成されたベンチマークスイートを用いてこのシステムを評価しました。このベンチマークは、5つのプログラミング言語で90のコード更新をカバーしています。</a:t>
            </a:r>
            <a:endParaRPr sz="764"/>
          </a:p>
          <a:p>
            <a:pPr indent="0" lvl="0" marL="0" rtl="0" algn="l">
              <a:lnSpc>
                <a:spcPct val="100000"/>
              </a:lnSpc>
              <a:spcBef>
                <a:spcPts val="1200"/>
              </a:spcBef>
              <a:spcAft>
                <a:spcPts val="0"/>
              </a:spcAft>
              <a:buNone/>
            </a:pPr>
            <a:r>
              <a:rPr lang="ja" sz="764"/>
              <a:t>1. LLM（大規模言語モデル）に基づいた再タグ付けシステムの構築: このシステムは、プログラミング言語における90のコード更新をカバーする合成ベンチマークスイートを使用して評価されました。これらのベンチマークは、タグ付けされたエンティティが再配置または変更されるシナリオを表しています。</a:t>
            </a:r>
            <a:endParaRPr sz="764"/>
          </a:p>
          <a:p>
            <a:pPr indent="0" lvl="0" marL="0" rtl="0" algn="l">
              <a:lnSpc>
                <a:spcPct val="100000"/>
              </a:lnSpc>
              <a:spcBef>
                <a:spcPts val="1200"/>
              </a:spcBef>
              <a:spcAft>
                <a:spcPts val="0"/>
              </a:spcAft>
              <a:buNone/>
            </a:pPr>
            <a:r>
              <a:rPr lang="ja" sz="764"/>
              <a:t>2. 合成ベンチマークスイートの生成: 特定のプログラミングタスクとその更新に関するシナリオを表現するために、異なるプログラミング言語でのコードの例を生成し、これらの例に基づいてベンチマークを構築しました。これには、LLMが生成したコードに対して手動でタグを配置し、次にこれらのコードがどのように更新されたか（例えば、リファクタリングや機能の追加によって）を示すプロセスが含まれます。</a:t>
            </a:r>
            <a:endParaRPr sz="764"/>
          </a:p>
          <a:p>
            <a:pPr indent="0" lvl="0" marL="0" rtl="0" algn="l">
              <a:lnSpc>
                <a:spcPct val="100000"/>
              </a:lnSpc>
              <a:spcBef>
                <a:spcPts val="1200"/>
              </a:spcBef>
              <a:spcAft>
                <a:spcPts val="0"/>
              </a:spcAft>
              <a:buNone/>
            </a:pPr>
            <a:r>
              <a:rPr lang="ja" sz="764"/>
              <a:t>3. 再タグ付けプロセス: 更新されたコードに対して正確なセグメントの開始と終了のテキストポイントを特定し、これらのポイントに基づいてアノテーションを再配置します。このプロセスは、文書の更新後もタグが関連するコンテキストに正しく残ることを保証することを目指しています。</a:t>
            </a:r>
            <a:endParaRPr sz="764"/>
          </a:p>
          <a:p>
            <a:pPr indent="0" lvl="0" marL="0" rtl="0" algn="l">
              <a:lnSpc>
                <a:spcPct val="100000"/>
              </a:lnSpc>
              <a:spcBef>
                <a:spcPts val="1200"/>
              </a:spcBef>
              <a:spcAft>
                <a:spcPts val="0"/>
              </a:spcAft>
              <a:buNone/>
            </a:pPr>
            <a:r>
              <a:rPr lang="ja" sz="764"/>
              <a:t>4. プロンプトの調整と評価: 再タグ付けシステムの効率と精度を評価するために、特定のプロンプト形式を使用してモデルがテキストと行番号を参照し、更新されたセグメント内の正しい位置を特定できるようにしました。これは、更新されたファイル内でのセグメントの正確な配置を特定するために重要です。</a:t>
            </a:r>
            <a:endParaRPr sz="764"/>
          </a:p>
          <a:p>
            <a:pPr indent="0" lvl="0" marL="0" rtl="0" algn="l">
              <a:lnSpc>
                <a:spcPct val="100000"/>
              </a:lnSpc>
              <a:spcBef>
                <a:spcPts val="1200"/>
              </a:spcBef>
              <a:spcAft>
                <a:spcPts val="0"/>
              </a:spcAft>
              <a:buNone/>
            </a:pPr>
            <a:r>
              <a:rPr lang="ja" sz="764"/>
              <a:t>この手法は、文書外のマークアップを自動的に維持するためのアプローチで、言語モデルがプログラムのセマンティクスを理解し、コードの変更に伴ってアノテーションを適切に追跡できる能力を利用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提案システムはベンチマークで90%の精度を達成しました。特に、ドキュメントのタグを5秒ごとに並行して置き換えることが可能であることを示しました。</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Towards General Computer Control: A Multimodal Agent for Red Dead Redemption II as a Case Study (汎用コンピュータ制御に向けて：ケーススタディとしてのRed Dead Redemption IIのためのマルチモーダルエージェント)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基礎エージェントが特定のタスクやシナリオで成功しているにも関わらず、シナリオ間での一般化が困難であるという問題を解決するために、General Computer Control (GCC)設定を提案します。GCCは、コンピュータの画面画像（および可能であればオーディオ）のみを入力として受け取り、キーボードとマウス操作を出力とすることで、任意のコンピュータタスクをマスターする基礎エージェントを構築することを目指します。CRADLEというエージェントフレームワークを紹介し、複雑なAAAゲームであるRed Dead Redemption IIにデプロイすることによって、GCCへの初期の試みを行います。CRADLEは、情報収集、自己反映、タスク推論、スキルカリキュレーション、アクションプランニング、メモリの6つの主要なモジュールを含んでいます。</a:t>
            </a:r>
            <a:br>
              <a:rPr lang="ja" sz="764"/>
            </a:br>
            <a:r>
              <a:rPr lang="ja" sz="764"/>
              <a:t>最小限の事前知識を使用することで複雑なゲーム操作を行わせることがk脳になります</a:t>
            </a:r>
            <a:br>
              <a:rPr lang="ja" sz="764"/>
            </a:br>
            <a:r>
              <a:rPr lang="ja" sz="764"/>
              <a:t>https://baai-agents.github.io/Cradle/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CC設定を提案し、情報収集、自己反映、タスク推論、スキルカリキュレーション、アクションプランニング、メモリの6つの主要モジュールを備えたCRADLEフレームワークを開発しました。CRADLEは、スクリーンからのビデオを入力として受け取り、キーボードとマウス操作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CRADLEをRed Dead Redemption IIに適用し、このゲームで主要なストーリーラインをフォローし、実任務を完了することができました。</a:t>
            </a:r>
            <a:endParaRPr sz="822"/>
          </a:p>
        </p:txBody>
      </p:sp>
      <p:pic>
        <p:nvPicPr>
          <p:cNvPr id="144" name="Google Shape;144;p29"/>
          <p:cNvPicPr preferRelativeResize="0"/>
          <p:nvPr/>
        </p:nvPicPr>
        <p:blipFill>
          <a:blip r:embed="rId3">
            <a:alphaModFix/>
          </a:blip>
          <a:stretch>
            <a:fillRect/>
          </a:stretch>
        </p:blipFill>
        <p:spPr>
          <a:xfrm>
            <a:off x="152400" y="3030326"/>
            <a:ext cx="3999427" cy="1943076"/>
          </a:xfrm>
          <a:prstGeom prst="rect">
            <a:avLst/>
          </a:prstGeom>
          <a:noFill/>
          <a:ln>
            <a:noFill/>
          </a:ln>
        </p:spPr>
      </p:pic>
      <p:pic>
        <p:nvPicPr>
          <p:cNvPr id="145" name="Google Shape;145;p29"/>
          <p:cNvPicPr preferRelativeResize="0"/>
          <p:nvPr/>
        </p:nvPicPr>
        <p:blipFill>
          <a:blip r:embed="rId4">
            <a:alphaModFix/>
          </a:blip>
          <a:stretch>
            <a:fillRect/>
          </a:stretch>
        </p:blipFill>
        <p:spPr>
          <a:xfrm>
            <a:off x="5404079" y="3030325"/>
            <a:ext cx="3576146" cy="19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Preventing Reward Hacking with Occupancy Measure Regularization 報酬ハッキングの防止における占有測度正則化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報酬ハッキングは、設計者が意図した「真の」目標や報酬ではなく、より簡単に達成できる「代理」の目標や報酬を追求してしまう現象のことをいい、システムが本来の目的を達成する代わりに、設計上の欠陥や盲点を利用して、見かけ上の成果を挙げる行動を取ることを指します。これは、システムが真に望ましい行動を学習するのではなく、手っ取り早く報酬を稼ぐための「抜け道」を見つけ出してしまうことにより発生します。本研究では、報酬ハッキングを防ぐために、行動分布（AD）の発散ではなく、ポリシー間の占有測度（OM）の発散に基づいて正則化する方法を提案します。理論的には、OM正則化が真の報酬の大幅な低下をより効果的に避けることができることを証明し、実験的には、OM発散がAD発散よりも報酬ハッキングを防ぐのに優れていることを示します。</a:t>
            </a:r>
            <a:br>
              <a:rPr lang="ja" sz="764"/>
            </a:br>
            <a:r>
              <a:rPr lang="ja" sz="764"/>
              <a:t>https://github.com/cassidylaidlaw/orpo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報酬ハッキングを防ぐための新しいアプローチを取り入れています。具体的には、報酬関数に対するエージェントの行動を制御するために、「占有測度（OM）発散」という概念を用いています。以下にそのアルゴリズムの概要を説明します。</a:t>
            </a:r>
            <a:endParaRPr sz="764"/>
          </a:p>
          <a:p>
            <a:pPr indent="0" lvl="0" marL="0" rtl="0" algn="l">
              <a:lnSpc>
                <a:spcPct val="100000"/>
              </a:lnSpc>
              <a:spcBef>
                <a:spcPts val="1200"/>
              </a:spcBef>
              <a:spcAft>
                <a:spcPts val="0"/>
              </a:spcAft>
              <a:buNone/>
            </a:pPr>
            <a:r>
              <a:rPr lang="ja" sz="764"/>
              <a:t>1. 占有測度（OM）の定義: エージェントがある方針（ポリシー）に従って環境内を動く際に、各状態に存在する時間の割合を表します。これにより、エージェントの行動パターンを数値化し、分析することが可能になります。</a:t>
            </a:r>
            <a:endParaRPr sz="764"/>
          </a:p>
          <a:p>
            <a:pPr indent="0" lvl="0" marL="0" rtl="0" algn="l">
              <a:lnSpc>
                <a:spcPct val="100000"/>
              </a:lnSpc>
              <a:spcBef>
                <a:spcPts val="1200"/>
              </a:spcBef>
              <a:spcAft>
                <a:spcPts val="0"/>
              </a:spcAft>
              <a:buNone/>
            </a:pPr>
            <a:r>
              <a:rPr lang="ja" sz="764"/>
              <a:t>2. OM発散の計算: エージェントが異なるポリシーに従った場合の占有測度の違いを計算します。これは、エージェントが学習過程で採用したポリシーが、どの程度元の目的から逸脱しているかを測定するために用いられます。</a:t>
            </a:r>
            <a:endParaRPr sz="764"/>
          </a:p>
          <a:p>
            <a:pPr indent="0" lvl="0" marL="0" rtl="0" algn="l">
              <a:lnSpc>
                <a:spcPct val="100000"/>
              </a:lnSpc>
              <a:spcBef>
                <a:spcPts val="1200"/>
              </a:spcBef>
              <a:spcAft>
                <a:spcPts val="0"/>
              </a:spcAft>
              <a:buNone/>
            </a:pPr>
            <a:r>
              <a:rPr lang="ja" sz="764"/>
              <a:t>3. 正則化の適用: OM発散を利用して、エージェントの学習プロセスに正則化項を導入します。この正則化は、エージェントが代理報酬関数に過剰に適応するのを防ぐことを目的としており、真の報酬関数により良く適合するよう促します。</a:t>
            </a:r>
            <a:endParaRPr sz="764"/>
          </a:p>
          <a:p>
            <a:pPr indent="0" lvl="0" marL="0" rtl="0" algn="l">
              <a:lnSpc>
                <a:spcPct val="100000"/>
              </a:lnSpc>
              <a:spcBef>
                <a:spcPts val="1200"/>
              </a:spcBef>
              <a:spcAft>
                <a:spcPts val="0"/>
              </a:spcAft>
              <a:buNone/>
            </a:pPr>
            <a:r>
              <a:rPr lang="ja" sz="764"/>
              <a:t>4. 学習アルゴリズムの適用: 正則化された報酬関数を使用して、エージェントは環境内での行動を学習します。この過程で、OM発散に基づく正則化が適用されることで、エージェントは報酬ハッキングを避け、より望ましい行動パターンを学習することが期待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複数の現実的な環境において、OM発散がAD発散よりも報酬ハッキングを防ぐのに優れていることを実証します。OM発散を使用した正則化は、安全ポリシーに対する性能の向上を可能にしながら報酬ハッキングを防ぎます。</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Reaching Consensus in Cooperative Multi-Agent Reinforcement Learning with Goal Imagination ゴール想像による協調型マルチエージェント強化学習における合意形成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には、複数のエージェントが共通の目標に向かって協力する際、エージェント間で行動や意思決定において適切な調整が行われず、効率的な合意に達することができない状況が起こる非調整問題があります。これは、エージェントが独立して行動を選択することで、全体としての最適な成果が得られない可能性がある問題です。既存の協調型マルチエージェント強化学習(MARL)方法は通常、合意形成を明示的に考慮しておらず、非調整問題を引き起こす可能性があります。</a:t>
            </a:r>
            <a:br>
              <a:rPr lang="ja" sz="764"/>
            </a:br>
            <a:r>
              <a:rPr lang="ja" sz="764"/>
              <a:t>マルチエージェントを明示的に調整するためのモデルベースの合意形成メカニズムMulti-agent Goal Imagination (MAGI) を提案し、モデルベースの長期目標想像メカニズムを提案。</a:t>
            </a:r>
            <a:br>
              <a:rPr lang="ja" sz="764"/>
            </a:br>
            <a:r>
              <a:rPr lang="ja" sz="764"/>
              <a:t>生成された目標を用いてエージェント間の合意形成とモデルフリーなマルチエージェント学習を調整します。具体的には、CVAEを使用して将来の状態分布をモデル化し、この分布から高価値の将来の状態を目標としてサンプリング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MAGIフレームワークのアルゴリズムの処理の流れは以下になります。</a:t>
            </a:r>
            <a:br>
              <a:rPr lang="ja" sz="764"/>
            </a:br>
            <a:r>
              <a:rPr lang="ja" sz="764"/>
              <a:t>1. 目標の想像: まず、このフレームワークは「共通の目標」を想像することから始めます。つまり、エージェントたちが協力して達成しようとする、未来のある状態（ゴール）を決めます。</a:t>
            </a:r>
            <a:br>
              <a:rPr lang="ja" sz="764"/>
            </a:br>
            <a:r>
              <a:rPr lang="ja" sz="764"/>
              <a:t>2. 目標の選択: 想像した目標の中から、実際に達成可能で価値の高い目標を選択します。</a:t>
            </a:r>
            <a:br>
              <a:rPr lang="ja" sz="764"/>
            </a:br>
            <a:r>
              <a:rPr lang="ja" sz="764"/>
              <a:t>3. 行動: 各エージェントは、共通の目標達成に向けて最適な行動を選択し、実行します。</a:t>
            </a:r>
            <a:br>
              <a:rPr lang="ja" sz="764"/>
            </a:br>
            <a:r>
              <a:rPr lang="ja" sz="764"/>
              <a:t>4. 学習と調整: 行動の結果を見て、エージェントたちは何がうまくいったか、何がうまくいかなかったかを学びます。</a:t>
            </a:r>
            <a:br>
              <a:rPr lang="ja" sz="764"/>
            </a:br>
            <a:r>
              <a:rPr lang="ja" sz="764"/>
              <a:t>そして、次回の目標達成のために、さらに良い協力の仕方や行動の選択方法を更新します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Multi-agent Particle-EnvironmentsおよびGoogle Research Football環境における結果から、MAGIはサンプル効率と性能の両方において既存の方法よりも優れていることがわかりました。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How to think step-by-step: A mechanistic understanding of chain-of-thought reasoning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LLMステップバイステップの推論をどのように実現しているかを、機械的な観点から調査</a:t>
            </a:r>
            <a:br>
              <a:rPr lang="ja" sz="764"/>
            </a:br>
            <a:r>
              <a:rPr lang="ja" sz="764"/>
              <a:t>LLMsがステップバイステップ推論のために複数の並行する解答生成パスを展開していることを示します。これらのパスは、入力質問のコンテキストと生成された思考の連鎖から順次的に解答を提供します。LLMの中間層において顕著な機能的断裂を観察します。初期の半分のトークン表現は、訓練前の事前知識に強く偏っており、後半では突然コンテキストが支配的になります。この内部のフェーズシフトは、答えのトークンを主に書き込む注意ヘッドが後半に現れ、オントロジカルな関係に沿って情報を移動する注意ヘッドが初期半分にのみ現れるなど、異なる機能コンポーネントに現れます。我々の知識によると、これはLLMsにおける思考の連鎖推論の機械的調査における最初の試み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LLaMA-2 7Bを用いて、架空のオントロジーに基づく多段階推論におけるCoTの生成を分析します。特に、PrOntoQAデータセットを使用して、モデルが提供されたコンテキストから推論することに焦点を当てます。</a:t>
            </a:r>
            <a:endParaRPr sz="764"/>
          </a:p>
          <a:p>
            <a:pPr indent="0" lvl="0" marL="0" rtl="0" algn="l">
              <a:lnSpc>
                <a:spcPct val="100000"/>
              </a:lnSpc>
              <a:spcBef>
                <a:spcPts val="1200"/>
              </a:spcBef>
              <a:spcAft>
                <a:spcPts val="0"/>
              </a:spcAft>
              <a:buNone/>
            </a:pPr>
            <a:r>
              <a:rPr lang="ja" sz="764"/>
              <a:t>ステップバイステップ推論の実現を確認する方法として、以下の主な手法が用いられました：</a:t>
            </a:r>
            <a:br>
              <a:rPr lang="ja" sz="764"/>
            </a:br>
            <a:r>
              <a:rPr lang="ja" sz="764"/>
              <a:t>1. サブタスクごとの回答生成の調査：LLM内の注目ヘッドが、特定のサブタスクに対する回答を最終的な残差ストリームに直接書き込むことにより、ステップバイステップでの回答を生成する過程を探りました。これにより、複数の回答生成パスが存在し、それぞれが生成された出力を強化することが示されました​​。</a:t>
            </a:r>
            <a:br>
              <a:rPr lang="ja" sz="764"/>
            </a:br>
            <a:r>
              <a:rPr lang="ja" sz="764"/>
              <a:t>2. 情報の伝播経路の追跡：回答を直接書き込む注目ヘッドから始めて、これらのヘッドが注目している残差ストリームを特定し、その残差ストリームの内容を逆埋め込み投影を通じて特定しました。これにより、回答を書き込むヘッドに根ざした注目ヘッドのツリーを構築し、ステップバイステップの答えの生成に至る情報の流れを追跡しました​​。</a:t>
            </a:r>
            <a:br>
              <a:rPr lang="ja" sz="764"/>
            </a:br>
            <a:r>
              <a:rPr lang="ja" sz="764"/>
              <a:t>3. コンテキストに基づく回答の収集：生成されたコンテキスト、質問コンテキスト、および数ショットコンテキストから回答を収集する注目ヘッドを調査しました。これにより、異なるサブタスクで回答トークンを異なるセグメントから収集する複数のパラレルパスウェイが明らかになりました​​。</a:t>
            </a:r>
            <a:endParaRPr sz="764"/>
          </a:p>
          <a:p>
            <a:pPr indent="0" lvl="0" marL="0" rtl="0" algn="l">
              <a:lnSpc>
                <a:spcPct val="100000"/>
              </a:lnSpc>
              <a:spcBef>
                <a:spcPts val="1200"/>
              </a:spcBef>
              <a:spcAft>
                <a:spcPts val="0"/>
              </a:spcAft>
              <a:buNone/>
            </a:pPr>
            <a:r>
              <a:rPr lang="ja" sz="764"/>
              <a:t>これらの手法により、LLMがステップバイステップ推論を実現するために、複数のパラレルパスウェイを利用し、それぞれが異なるメカニズムを通じて入力から回答を処理していることが確認されました。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LLMsがステップバイステップ推論のために複数の並行する解答生成パスを展開していること、および中間層における機能的断裂の存在が確認されました。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Design2Code: Automating Front-End Engineering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マルチモーダルLLMが視覚デザインを直接コード実装に変換し、フロントエンドエンジニアリングパイプラインを自動化する新しいパラダイムが可能になりました。</a:t>
            </a:r>
            <a:br>
              <a:rPr lang="ja" sz="764"/>
            </a:br>
            <a:r>
              <a:rPr lang="ja" sz="764"/>
              <a:t>この視覚デザインからコード実装へのタスク（Design2Codeと称する）について初めて体系的に検討を行い、実世界のウェブページ484件をテストケースとして手動でキュレートし、スクリーンショットを入力として与えた際に、現在のマルチモーダルLLMがどれくらいうまく参照ウェブページを直接レンダリングするコード実装を生成できるかを評価するための自動評価指標セットを開発しました。GPT-4VとGemini Vision Proに対するマルチモーダルプロンプトメソッドのスイートを開発し、その有効性を示しています。人間の評価と自動評価の両方で、GPT-4Vが良かったらしい</a:t>
            </a:r>
            <a:br>
              <a:rPr lang="ja" sz="764"/>
            </a:br>
            <a:r>
              <a:rPr lang="ja" sz="764"/>
              <a:t>https://salt-nlp.github.io/Design2Code/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の手法セクションでは、多様なモデルと手法のベンチマーク評価に焦点を当てています。具体的には、商業APIモデルのプロンプトとオープンソースモデルのファインチューニングを含む、さまざまなモデルと手法のパフォーマンスを比較しています。</a:t>
            </a:r>
            <a:endParaRPr sz="764"/>
          </a:p>
          <a:p>
            <a:pPr indent="0" lvl="0" marL="0" rtl="0" algn="l">
              <a:lnSpc>
                <a:spcPct val="100000"/>
              </a:lnSpc>
              <a:spcBef>
                <a:spcPts val="1200"/>
              </a:spcBef>
              <a:spcAft>
                <a:spcPts val="0"/>
              </a:spcAft>
              <a:buNone/>
            </a:pPr>
            <a:r>
              <a:rPr lang="ja" sz="764"/>
              <a:t>1. 多モーダルプロンプト手法 (Multimodal Prompting Methods)</a:t>
            </a:r>
            <a:br>
              <a:rPr lang="ja" sz="764"/>
            </a:br>
            <a:r>
              <a:rPr lang="ja" sz="764"/>
              <a:t>直接プロンプト(Direct Prompting): 最もシンプルなベースラインとして、参照ウェブページのスクリーンショットとともに、HTMLとCSSを使用して指定されたウェブサイトを再現するようモデルに指示します。全てのCSSコードをHTMLファイル内に含め、画像が関わる場合は"rick.jpg"をプレースホルダーとして使用します。JavaScriptスクリプトや動的なインタラクションは含めず、要素のサイズ、テキストの位置、色、および全体のレイアウトに注意を払うよう求めます。</a:t>
            </a:r>
            <a:endParaRPr sz="764"/>
          </a:p>
          <a:p>
            <a:pPr indent="0" lvl="0" marL="0" rtl="0" algn="l">
              <a:lnSpc>
                <a:spcPct val="100000"/>
              </a:lnSpc>
              <a:spcBef>
                <a:spcPts val="1200"/>
              </a:spcBef>
              <a:spcAft>
                <a:spcPts val="0"/>
              </a:spcAft>
              <a:buNone/>
            </a:pPr>
            <a:r>
              <a:rPr lang="ja" sz="764"/>
              <a:t>2. テキスト強化プロンプト(Text-Augmented Prompting): モデルに全てを一度に実行させる代わりに、元のウェブページからテキスト要素を抽出して、指示プロンプトとスクリーンショット入力の後にこれらのテキストを追加します。この設定ではOCRの難しさを軽減し、モデルがレイアウトデザインにより集中できるようにします。</a:t>
            </a:r>
            <a:endParaRPr sz="764"/>
          </a:p>
          <a:p>
            <a:pPr indent="0" lvl="0" marL="0" rtl="0" algn="l">
              <a:lnSpc>
                <a:spcPct val="100000"/>
              </a:lnSpc>
              <a:spcBef>
                <a:spcPts val="1200"/>
              </a:spcBef>
              <a:spcAft>
                <a:spcPts val="0"/>
              </a:spcAft>
              <a:buNone/>
            </a:pPr>
            <a:r>
              <a:rPr lang="ja" sz="764"/>
              <a:t>3. 自己修正プロンプト(Self-Revision Prompting): モデルが自分の生成物を自己改善することを促す手法です。入力として、入力ウェブページのスクリーンショット、テキスト強化プロンプトから生成されたウェブページのスクリーンショット、テキスト強化プロンプトから生成されたコードの初期解を提供し、参照ウェブページにより近づくように生成実装コードを改善するようモデルに依頼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Vで生成されたウェブページは、見た目と内容の面で元の参照ウェブページと交換可能であると考えられているケースが49%あり、64%のケースではGPT-4Vで生成されたウェブページの方が元の参照ウェブページよりも優れていると考えられてい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iScore: Visual Analytics for Interpreting How Language Models Automatically Score Summaries 言語モデルが要約を自動採点する方法を解釈するためのビジュアルアナリティクス</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要約採点LLMを構築するiScoreというインタラクティブなビジュアルアナリティクスツールを開発しました。このツールを用いることで、複数の要約を同時にアップロードし、採点し、比較することができます。統合されたビューを使用して、要約の言語を反復的に修正し、結果として得られるLLMスコアの変化を追跡し、複数レベルの抽象化でモデルの重みを視覚化できます。</a:t>
            </a:r>
            <a:br>
              <a:rPr lang="ja" sz="764"/>
            </a:br>
            <a:r>
              <a:rPr lang="ja" sz="764"/>
              <a:t>https://github.com/AdamCoscia/iScore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要約採点LLMのビルドと展開に携わる学習エンジニアとの共同設計プロセスを通じて実施されました。</a:t>
            </a:r>
            <a:br>
              <a:rPr lang="ja" sz="764"/>
            </a:br>
            <a:r>
              <a:rPr lang="ja" sz="764"/>
              <a:t>このプロセスは、モデルの解釈に関する設計課題を特定し、これらの課題に対処するためにiScoreというビジュアルアナリティクスツールを開発することを目的としています。</a:t>
            </a:r>
            <a:br>
              <a:rPr lang="ja" sz="764"/>
            </a:br>
            <a:r>
              <a:rPr lang="ja" sz="764"/>
              <a:t>具体的な評価方法は次のようになります。</a:t>
            </a:r>
            <a:endParaRPr sz="764"/>
          </a:p>
          <a:p>
            <a:pPr indent="0" lvl="0" marL="0" rtl="0" algn="l">
              <a:lnSpc>
                <a:spcPct val="100000"/>
              </a:lnSpc>
              <a:spcBef>
                <a:spcPts val="1200"/>
              </a:spcBef>
              <a:spcAft>
                <a:spcPts val="0"/>
              </a:spcAft>
              <a:buNone/>
            </a:pPr>
            <a:r>
              <a:rPr lang="ja" sz="764"/>
              <a:t>1. 共同設計プロセス: 学習エンジニアと密接に連携し、彼らが直面している課題とニーズを理解します。このステップでは、学習エンジニアのワークフローを観察し、彼らが求めるツールの機能について議論します。</a:t>
            </a:r>
            <a:endParaRPr sz="764"/>
          </a:p>
          <a:p>
            <a:pPr indent="0" lvl="0" marL="0" rtl="0" algn="l">
              <a:lnSpc>
                <a:spcPct val="100000"/>
              </a:lnSpc>
              <a:spcBef>
                <a:spcPts val="1200"/>
              </a:spcBef>
              <a:spcAft>
                <a:spcPts val="0"/>
              </a:spcAft>
              <a:buNone/>
            </a:pPr>
            <a:r>
              <a:rPr lang="ja" sz="764"/>
              <a:t>2. iScoreの開発: 学習エンジニアとの共同設計プロセスから得られたフィードバックを基に、iScoreビジュアルアナリティクスツールを開発します。iScoreは、複数の要約を同時にアップロードし、採点し、比較する機能、要約の言語を反復的に修正しLLMスコアの変化を追跡する機能、そしてモデルの重みを複数レベルの抽象化で視覚化する機能を提供します。</a:t>
            </a:r>
            <a:endParaRPr sz="764"/>
          </a:p>
          <a:p>
            <a:pPr indent="0" lvl="0" marL="0" rtl="0" algn="l">
              <a:lnSpc>
                <a:spcPct val="100000"/>
              </a:lnSpc>
              <a:spcBef>
                <a:spcPts val="1200"/>
              </a:spcBef>
              <a:spcAft>
                <a:spcPts val="0"/>
              </a:spcAft>
              <a:buNone/>
            </a:pPr>
            <a:r>
              <a:rPr lang="ja" sz="764"/>
              <a:t>3. iScoreの展開と評価: 学習エンジニア3名と共にiScoreを1か月間展開し、その使用経験を評価します。この期間中、ツールの効果、特にLLMスコアの精度向上に対する影響を検証します。</a:t>
            </a:r>
            <a:endParaRPr sz="764"/>
          </a:p>
          <a:p>
            <a:pPr indent="0" lvl="0" marL="0" rtl="0" algn="l">
              <a:lnSpc>
                <a:spcPct val="100000"/>
              </a:lnSpc>
              <a:spcBef>
                <a:spcPts val="1200"/>
              </a:spcBef>
              <a:spcAft>
                <a:spcPts val="0"/>
              </a:spcAft>
              <a:buNone/>
            </a:pPr>
            <a:r>
              <a:rPr lang="ja" sz="764"/>
              <a:t>4. 質的インタビュー: 学習エンジニアとの質的インタビューを実施し、iScoreがLLMを理解、評価、そして信頼を構築する過程でどのように役立ったかについてフィードバックを収集します。</a:t>
            </a:r>
            <a:endParaRPr sz="764"/>
          </a:p>
          <a:p>
            <a:pPr indent="0" lvl="0" marL="0" rtl="0" algn="l">
              <a:lnSpc>
                <a:spcPct val="100000"/>
              </a:lnSpc>
              <a:spcBef>
                <a:spcPts val="1200"/>
              </a:spcBef>
              <a:spcAft>
                <a:spcPts val="0"/>
              </a:spcAft>
              <a:buNone/>
            </a:pPr>
            <a:r>
              <a:rPr lang="ja" sz="764"/>
              <a:t>この方法論は、ビジュアルアナリティクスツールが教育ツールとしてのLLMの理解と評価をどのようにサポートできるかを探るためのものです。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iScoreの開発と展開を通じて、学習エンジニアは複数の要約を同時にアップロードし、採点し、比較することが可能になりました。また、要約の言語を反復的に修正し、LLMスコアの変化を追跡し、モデルの重みを複数レベルの抽象化で視覚化する機能が提供されました。</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Wiki-TabNER: Advancing Table Interpretation Through Named Entity Recognition Wiki-TabNER: 名前付きエンティティ認識を通じて表の解釈を進化させる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 Web表に含まれる豊富な知識と、表解釈(TI)タスクに取り組むために目指された表形式の言語モデルに着想を得て、この論文では、特にエンティティリンクタスクに焦点を当てたTIタスクの評価のために広く使用されるベンチマークデータセットを分析。そして、セル内の名前付きエンティティ認識タスクとして、表のセルに含まれるテキストから人名や地名などのエンティティを特定し、それらを適切なカテゴリーに分類するタスクを実行するためにLLMのプロンプトフレームワークを提案。例を選択するためにランダム選択と類似性ベースの選択の両方を使用するさまざまな設定でLLMにプロンプトを行う実験も実行、</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現実世界のWikipediaの表を反映し、セル内のエンティティに7つのDbpediaエンティティタイプで注釈を付ける新しいベンチマークデータセットWiki-TabNERを提案しています。</a:t>
            </a:r>
            <a:br>
              <a:rPr lang="ja" sz="764"/>
            </a:br>
            <a:r>
              <a:rPr lang="ja" sz="764"/>
              <a:t>さらに、セル内の名前付きエンティティ認識に焦点を当てた新しい問題を導入し、新しいデータセット上での大規模言語モデル(LLM)の評価フレームワークを提案しています。</a:t>
            </a:r>
            <a:endParaRPr sz="764"/>
          </a:p>
          <a:p>
            <a:pPr indent="0" lvl="0" marL="0" rtl="0" algn="l">
              <a:lnSpc>
                <a:spcPct val="100000"/>
              </a:lnSpc>
              <a:spcBef>
                <a:spcPts val="1200"/>
              </a:spcBef>
              <a:spcAft>
                <a:spcPts val="0"/>
              </a:spcAft>
              <a:buNone/>
            </a:pPr>
            <a:r>
              <a:rPr lang="ja" sz="764"/>
              <a:t>1. 指示部分: タスクを説明し、モデルが出力をどのようにフォーマットするかを指示します。</a:t>
            </a:r>
            <a:br>
              <a:rPr lang="ja" sz="764"/>
            </a:br>
            <a:r>
              <a:rPr lang="ja" sz="764"/>
              <a:t>2. 例示部分: モデルにk-shotの例を提供します。ここでのkは{0, 1, 3}のいずれかです。各例は表と、この表から注釈されたエンティティの出力で構成されます。0-shot評価の場合、この部分を空にする代わりに、1行の表と2つの注釈付きエンティティを強化指示としてモデルに示します。例がない場合、モデルはランダムに構造化された出力を生成するため、このアプローチが採用されています。</a:t>
            </a:r>
            <a:br>
              <a:rPr lang="ja" sz="764"/>
            </a:br>
            <a:r>
              <a:rPr lang="ja" sz="764"/>
              <a:t>3. 入力表: モデルがサブセルエンティティを抽出し、それらのエンティティタイプを識別するための入力表です。</a:t>
            </a:r>
            <a:endParaRPr sz="764"/>
          </a:p>
          <a:p>
            <a:pPr indent="0" lvl="0" marL="0" rtl="0" algn="l">
              <a:lnSpc>
                <a:spcPct val="100000"/>
              </a:lnSpc>
              <a:spcBef>
                <a:spcPts val="1200"/>
              </a:spcBef>
              <a:spcAft>
                <a:spcPts val="0"/>
              </a:spcAft>
              <a:buNone/>
            </a:pPr>
            <a:r>
              <a:rPr lang="ja" sz="764"/>
              <a:t>入力プロンプトが生成された後、LLMは入力プロンプトを受け取り、実行されます。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表からの名前付きエンティティ認識のタスクが、現在の最先端の技術でも難しいことを示しています。しかし、例を提供することでモデルの性能を向上させる方法があることも示しています​​。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PEARL: A Review-driven Persona-Knowledge grounded Conversational Recommendation Dataset PEARL: レビュー駆動型パーソナ知識に基づく会話推薦データセット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会話推薦システム(CRS)は、インタラクティブな会話を通じてユーザーの好みを引き出し、パーソナライズされた推薦を提供することを目指す。</a:t>
            </a:r>
            <a:br>
              <a:rPr lang="ja" sz="764"/>
            </a:br>
            <a:r>
              <a:rPr lang="ja" sz="764"/>
              <a:t>ここでは特定のユーザーの嗜好や推薦の説明を考慮した会話推薦データセットPEARLを提案。57k以上の対話を含む大規模データセットを、実世界のレビューから得られた詳細なパーソナと知識を用いて構築し、PEARLの発話は以前のデータセットよりも特定のユーザー嗜好をより多く含み、対象ドメインにおける専門知識を示し、対話コンテキストにより関連性の高い推薦を提供す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手法は、実世界のレビューからユーザーのパーソナ（個人の特徴や好み）とアイテムに関する知識を抽出し、これらの情報を基に拡張された大規模言語モデル(LLM)を用いて会話推薦データセットを合成するアプローチです。具体的には、パーソナとアイテム知識を組み込んだユーザーシミュレーターとレコメンダーシミュレーターを使用して、リアルな対話を生成します。</a:t>
            </a:r>
            <a:endParaRPr sz="764"/>
          </a:p>
          <a:p>
            <a:pPr indent="0" lvl="0" marL="0" rtl="0" algn="l">
              <a:lnSpc>
                <a:spcPct val="100000"/>
              </a:lnSpc>
              <a:spcBef>
                <a:spcPts val="1200"/>
              </a:spcBef>
              <a:spcAft>
                <a:spcPts val="0"/>
              </a:spcAft>
              <a:buNone/>
            </a:pPr>
            <a:r>
              <a:rPr lang="ja" sz="764"/>
              <a:t>この論文では、会話推薦システムのためのデータセット「PEARL」を構築するために、GPT-3.5などの大規模言語モデルを使用しています。</a:t>
            </a:r>
            <a:endParaRPr sz="764"/>
          </a:p>
          <a:p>
            <a:pPr indent="0" lvl="0" marL="0" rtl="0" algn="l">
              <a:lnSpc>
                <a:spcPct val="100000"/>
              </a:lnSpc>
              <a:spcBef>
                <a:spcPts val="1200"/>
              </a:spcBef>
              <a:spcAft>
                <a:spcPts val="0"/>
              </a:spcAft>
              <a:buNone/>
            </a:pPr>
            <a:r>
              <a:rPr lang="ja" sz="764"/>
              <a:t>プロンプト1</a:t>
            </a:r>
            <a:br>
              <a:rPr lang="ja" sz="764"/>
            </a:br>
            <a:r>
              <a:rPr lang="ja" sz="764"/>
              <a:t>あなたが書いたレビューを元に、映画について気に入った点と気に入らなかった点を、それぞれ[Like]と[Dislike]の下にまとめてください。気に入った点/気に入らなかった点について言及することがなければ、対応するタグの下に「None.」と記載してください。</a:t>
            </a:r>
            <a:br>
              <a:rPr lang="ja" sz="764"/>
            </a:br>
            <a:r>
              <a:rPr lang="ja" sz="764"/>
              <a:t>こちらがあなたによって書かれた映画レビューです：</a:t>
            </a:r>
            <a:br>
              <a:rPr lang="ja" sz="764"/>
            </a:br>
            <a:r>
              <a:rPr lang="ja" sz="764"/>
              <a:t>{review}</a:t>
            </a:r>
            <a:br>
              <a:rPr lang="ja" sz="764"/>
            </a:br>
            <a:r>
              <a:rPr lang="ja" sz="764"/>
              <a:t>表11：ユーザーのレビューをまとめるためのプロンプト。</a:t>
            </a:r>
            <a:endParaRPr sz="764"/>
          </a:p>
          <a:p>
            <a:pPr indent="0" lvl="0" marL="0" rtl="0" algn="l">
              <a:lnSpc>
                <a:spcPct val="100000"/>
              </a:lnSpc>
              <a:spcBef>
                <a:spcPts val="1200"/>
              </a:spcBef>
              <a:spcAft>
                <a:spcPts val="0"/>
              </a:spcAft>
              <a:buNone/>
            </a:pPr>
            <a:r>
              <a:rPr lang="ja" sz="764"/>
              <a:t>プロンプト2</a:t>
            </a:r>
            <a:br>
              <a:rPr lang="ja" sz="764"/>
            </a:br>
            <a:r>
              <a:rPr lang="ja" sz="764"/>
              <a:t>{movie title}についての人気のあるレビューを元に、人々が映画について気に入った点と気に入らなかった点を、それぞれ[Like]と[Dislike]の下に記述してください。気に入った点/気に入らなかった点について言及することがなければ、対応するタグの下に「None.」と記載してください。</a:t>
            </a:r>
            <a:br>
              <a:rPr lang="ja" sz="764"/>
            </a:br>
            <a:r>
              <a:rPr lang="ja" sz="764"/>
              <a:t>こちらが映画とそれについてのレビューに関する基本情報です：</a:t>
            </a:r>
            <a:br>
              <a:rPr lang="ja" sz="764"/>
            </a:br>
            <a:r>
              <a:rPr lang="ja" sz="764"/>
              <a:t>映画タイトル：{movie title}</a:t>
            </a:r>
            <a:br>
              <a:rPr lang="ja" sz="764"/>
            </a:br>
            <a:r>
              <a:rPr lang="ja" sz="764"/>
              <a:t>ジャンル：{genre}</a:t>
            </a:r>
            <a:br>
              <a:rPr lang="ja" sz="764"/>
            </a:br>
            <a:r>
              <a:rPr lang="ja" sz="764"/>
              <a:t>監督：{director}</a:t>
            </a:r>
            <a:br>
              <a:rPr lang="ja" sz="764"/>
            </a:br>
            <a:r>
              <a:rPr lang="ja" sz="764"/>
              <a:t>キャスト：{cast}</a:t>
            </a:r>
            <a:br>
              <a:rPr lang="ja" sz="764"/>
            </a:br>
            <a:r>
              <a:rPr lang="ja" sz="764"/>
              <a:t>レビュー：</a:t>
            </a:r>
            <a:br>
              <a:rPr lang="ja" sz="764"/>
            </a:br>
            <a:r>
              <a:rPr lang="ja" sz="764"/>
              <a:t>{reviews}</a:t>
            </a:r>
            <a:br>
              <a:rPr lang="ja" sz="764"/>
            </a:br>
            <a:r>
              <a:rPr lang="ja" sz="764"/>
              <a:t>表12：ある映画の人気レビューをまとめるためのプロンプト。</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EARLデータセットには、4k以上のユーザーを模擬し、9k以上のアイテムをカバーする57.2k以上の対話が含まれている。人間の評価者による比較では、PEARLが生成した対話は、他のクラウドソース対話よりも好まれ、より広範なユーザーのニーズをカバーしている</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研究アイデアの創出を支援するため、「Acceleron」という研究ライフサイクルの異なる段階を加速するためのツールを提案。</a:t>
            </a:r>
            <a:br>
              <a:rPr lang="ja" sz="764"/>
            </a:br>
            <a:r>
              <a:rPr lang="ja" sz="764"/>
              <a:t>Acceleronは、新しい研究問題を含む包括的な研究提案の策定を通じて研究者を導きます。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celeronは、研究アイデアの創出を模倣するために、大規模言語モデル(LLM)の推論能力とドメイン固有のスキルを活用します。これは、研究者が対話的に研究提案を開発できるようにするエージェントベースのアーキテクチャを採用しています。特に、LLMエージェントは研究プロセスを模倣します。</a:t>
            </a:r>
            <a:endParaRPr sz="764"/>
          </a:p>
          <a:p>
            <a:pPr indent="0" lvl="0" marL="0" rtl="0" algn="l">
              <a:lnSpc>
                <a:spcPct val="100000"/>
              </a:lnSpc>
              <a:spcBef>
                <a:spcPts val="1200"/>
              </a:spcBef>
              <a:spcAft>
                <a:spcPts val="0"/>
              </a:spcAft>
              <a:buNone/>
            </a:pPr>
            <a:r>
              <a:rPr lang="ja" sz="764"/>
              <a:t>Acceleronは、研究提案の動機検証と方法合成ワークフローを以下のステップで実行します：</a:t>
            </a:r>
            <a:br>
              <a:rPr lang="ja" sz="764"/>
            </a:br>
            <a:r>
              <a:rPr lang="ja" sz="764"/>
              <a:t>1. 研究提案の段階: 研究提案はまず、文献レビューに基づいてその動機が検証され、研究者に受け入れられます。</a:t>
            </a:r>
            <a:br>
              <a:rPr lang="ja" sz="764"/>
            </a:br>
            <a:r>
              <a:rPr lang="ja" sz="764"/>
              <a:t>2. 同僚エージェントの役割: 同僚エージェントが提案を入力として受け取り、提案内で定義された問題を抽出します。</a:t>
            </a:r>
            <a:br>
              <a:rPr lang="ja" sz="764"/>
            </a:br>
            <a:r>
              <a:rPr lang="ja" sz="764"/>
              <a:t>3. メンターエージェントの役割: この問題を入力としてメンターエージェントが受け取り、そのパラメトリック知識を使用して、類似の研究問題の妥当なセットを生成します。例えば、「質問応答タスクのための参照フリー評価メトリックを設計する」という提案に対して、類似の問題として「複数の可能な参照要約を持つテキスト要約のための評価メトリックを考案する」といった問題を生成することができます。</a:t>
            </a:r>
            <a:br>
              <a:rPr lang="ja" sz="764"/>
            </a:br>
            <a:r>
              <a:rPr lang="ja" sz="764"/>
              <a:t>4. 問題のサブタスクへの分解: 提案された問題は、必要に応じてサブタスクに分解されます。たとえば、「科学論文における質問応答」の問題は、「科学論文のPDFドキュメントからのテキストの抽出」「論文のセグメント化と効率的な検索のための保存」「質問に関連する論文のパラグラフの検索」「検索されたパラグラフをコンテキストとして使用した質問の回答」など、複数のサブタスクに分解されます。</a:t>
            </a:r>
            <a:br>
              <a:rPr lang="ja" sz="764"/>
            </a:br>
            <a:r>
              <a:rPr lang="ja" sz="764"/>
              <a:t>5. 科学論文の検索と解析: 編集された類似の問題やサブ問題は、それぞれの問題に対処する科学論文をグローバルコーパスから検索するクエリとして使用されます。検索された科学論文は解析され、チャンク化されてユーザーコーパスに保存されます。</a:t>
            </a:r>
            <a:br>
              <a:rPr lang="ja" sz="764"/>
            </a:br>
            <a:r>
              <a:rPr lang="ja" sz="764"/>
              <a:t>6. 方法の合成: メンターエージェントは、提案された問題を解決するための妥当な方法のリストを合成します。このリストは研究者に提示され、彼らは最も妥当だと思われる方法のサブセットを選択し、必要に応じてこれらをさらに編集することができます。</a:t>
            </a:r>
            <a:br>
              <a:rPr lang="ja" sz="764"/>
            </a:br>
            <a:r>
              <a:rPr lang="ja" sz="764"/>
              <a:t>7. 提案の再構成: メンターエージェントは、選択された方法を含む提案を再構成します。この更新された提案は研究者に示され、さらに編集や最終化が行われます​​。</a:t>
            </a:r>
            <a:endParaRPr sz="764"/>
          </a:p>
          <a:p>
            <a:pPr indent="0" lvl="0" marL="0" rtl="0" algn="l">
              <a:lnSpc>
                <a:spcPct val="100000"/>
              </a:lnSpc>
              <a:spcBef>
                <a:spcPts val="1200"/>
              </a:spcBef>
              <a:spcAft>
                <a:spcPts val="0"/>
              </a:spcAft>
              <a:buNone/>
            </a:pPr>
            <a:r>
              <a:rPr lang="ja" sz="764"/>
              <a:t>このプロセスは、研究者が適切な入力を得ることにより、時間効率を向上させることができるように設計されています。研究提案の開発における動機検証と方法合成の各段階で、Acceleronは関連する出力を提供し、研究者が時間を節約できるように支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cceleronは、機械学習と自然言語処理ドメインからの提案に対して、動機検証と方法合成ワークフローの実行を示します。研究者による観察と評価は、研究者が異なる段階で適切な入力を得ることによって、時間効率が向上したことを示しています。</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1 動機抽出プロンプト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2. 動機質問生成プロンプト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AI Message:</a:t>
            </a:r>
            <a:br>
              <a:rPr lang="ja" sz="764"/>
            </a:br>
            <a:r>
              <a:rPr lang="ja" sz="764"/>
              <a:t>{motivation}</a:t>
            </a:r>
            <a:endParaRPr sz="764"/>
          </a:p>
          <a:p>
            <a:pPr indent="0" lvl="0" marL="0" rtl="0" algn="l">
              <a:lnSpc>
                <a:spcPct val="100000"/>
              </a:lnSpc>
              <a:spcBef>
                <a:spcPts val="1200"/>
              </a:spcBef>
              <a:spcAft>
                <a:spcPts val="0"/>
              </a:spcAft>
              <a:buNone/>
            </a:pPr>
            <a:r>
              <a:rPr lang="ja" sz="764"/>
              <a:t>Human Message: Convert each of the above bullets in to a binary question. The question should begin with ’Is </a:t>
            </a:r>
            <a:br>
              <a:rPr lang="ja" sz="764"/>
            </a:br>
            <a:r>
              <a:rPr lang="ja" sz="764"/>
              <a:t>the research paper’.</a:t>
            </a:r>
            <a:endParaRPr sz="764"/>
          </a:p>
          <a:p>
            <a:pPr indent="0" lvl="0" marL="0" rtl="0" algn="l">
              <a:lnSpc>
                <a:spcPct val="100000"/>
              </a:lnSpc>
              <a:spcBef>
                <a:spcPts val="1200"/>
              </a:spcBef>
              <a:spcAft>
                <a:spcPts val="0"/>
              </a:spcAft>
              <a:buNone/>
            </a:pPr>
            <a:r>
              <a:rPr lang="ja" sz="764"/>
              <a:t>3. 動機検証のための質問プロンプト</a:t>
            </a:r>
            <a:br>
              <a:rPr lang="ja" sz="764"/>
            </a:br>
            <a:r>
              <a:rPr lang="ja" sz="764"/>
              <a:t>System Message:</a:t>
            </a:r>
            <a:br>
              <a:rPr lang="ja" sz="764"/>
            </a:br>
            <a:r>
              <a:rPr lang="ja" sz="764"/>
              <a:t>You are a researcher. You have been given a context, which are paragraphs from a research paper. You have been given</a:t>
            </a:r>
            <a:br>
              <a:rPr lang="ja" sz="764"/>
            </a:br>
            <a:r>
              <a:rPr lang="ja" sz="764"/>
              <a:t>a question. Answer the given Question in ’Yes’ OR ’No’ OR ’Unanswerable’. Answer solely based on the provided</a:t>
            </a:r>
            <a:br>
              <a:rPr lang="ja" sz="764"/>
            </a:br>
            <a:r>
              <a:rPr lang="ja" sz="764"/>
              <a:t>context of the research paper. If the question can not be answered with the facts mentioned in the available context or</a:t>
            </a:r>
            <a:br>
              <a:rPr lang="ja" sz="764"/>
            </a:br>
            <a:r>
              <a:rPr lang="ja" sz="764"/>
              <a:t>there is any ambiguity in answering the question answer as ’Unanswerable’.</a:t>
            </a:r>
            <a:br>
              <a:rPr lang="ja" sz="764"/>
            </a:br>
            <a:r>
              <a:rPr lang="ja" sz="764"/>
              <a:t>Answer as ’Yes’ only when the question can be very clearly answered considering the facts in the research paper</a:t>
            </a:r>
            <a:br>
              <a:rPr lang="ja" sz="764"/>
            </a:br>
            <a:r>
              <a:rPr lang="ja" sz="764"/>
              <a:t>provided in the context. Do not repeat the question as the part of the answer.</a:t>
            </a:r>
            <a:br>
              <a:rPr lang="ja" sz="764"/>
            </a:br>
            <a:r>
              <a:rPr lang="ja" sz="764"/>
              <a:t>Provide a concise explanation about how the answer to the question is ’Yes’ mentioning the paragraphs used in</a:t>
            </a:r>
            <a:br>
              <a:rPr lang="ja" sz="764"/>
            </a:br>
            <a:r>
              <a:rPr lang="ja" sz="764"/>
              <a:t>the context to answer it as ‘Yes’. If the answer is ’No’ or ’Unanswerable’ only output that with NO description or</a:t>
            </a:r>
            <a:br>
              <a:rPr lang="ja" sz="764"/>
            </a:br>
            <a:r>
              <a:rPr lang="ja" sz="764"/>
              <a:t>elaboration.</a:t>
            </a:r>
            <a:endParaRPr sz="764"/>
          </a:p>
          <a:p>
            <a:pPr indent="0" lvl="0" marL="0" rtl="0" algn="l">
              <a:lnSpc>
                <a:spcPct val="100000"/>
              </a:lnSpc>
              <a:spcBef>
                <a:spcPts val="1200"/>
              </a:spcBef>
              <a:spcAft>
                <a:spcPts val="0"/>
              </a:spcAft>
              <a:buNone/>
            </a:pPr>
            <a:r>
              <a:rPr lang="ja" sz="764"/>
              <a:t>Human Message:</a:t>
            </a:r>
            <a:br>
              <a:rPr lang="ja" sz="764"/>
            </a:br>
            <a:r>
              <a:rPr lang="ja" sz="764"/>
              <a:t>Question: {question}</a:t>
            </a:r>
            <a:endParaRPr sz="764"/>
          </a:p>
          <a:p>
            <a:pPr indent="0" lvl="0" marL="0" rtl="0" algn="l">
              <a:lnSpc>
                <a:spcPct val="100000"/>
              </a:lnSpc>
              <a:spcBef>
                <a:spcPts val="1200"/>
              </a:spcBef>
              <a:spcAft>
                <a:spcPts val="0"/>
              </a:spcAft>
              <a:buNone/>
            </a:pPr>
            <a:r>
              <a:rPr lang="ja" sz="764"/>
              <a:t>Research Paper Context: {paper chunks}</a:t>
            </a:r>
            <a:endParaRPr sz="764"/>
          </a:p>
          <a:p>
            <a:pPr indent="0" lvl="0" marL="0" rtl="0" algn="l">
              <a:lnSpc>
                <a:spcPct val="100000"/>
              </a:lnSpc>
              <a:spcBef>
                <a:spcPts val="1200"/>
              </a:spcBef>
              <a:spcAft>
                <a:spcPts val="0"/>
              </a:spcAft>
              <a:buNone/>
            </a:pPr>
            <a:r>
              <a:rPr lang="ja" sz="764"/>
              <a:t>4. 制限抽出プロンプト</a:t>
            </a:r>
            <a:br>
              <a:rPr lang="ja" sz="764"/>
            </a:br>
            <a:r>
              <a:rPr lang="ja" sz="764"/>
              <a:t>System Message:</a:t>
            </a:r>
            <a:br>
              <a:rPr lang="ja" sz="764"/>
            </a:br>
            <a:r>
              <a:rPr lang="ja" sz="764"/>
              <a:t>You are a researcher. You have been given the following proposal: {proposal}</a:t>
            </a:r>
            <a:br>
              <a:rPr lang="ja" sz="764"/>
            </a:br>
            <a:r>
              <a:rPr lang="ja" sz="764"/>
              <a:t>A different research paper provided in the context already addresses the gap mentioned as the motivation behind the proposal.</a:t>
            </a:r>
            <a:br>
              <a:rPr lang="ja" sz="764"/>
            </a:br>
            <a:r>
              <a:rPr lang="ja" sz="764"/>
              <a:t>{descriptions}|</a:t>
            </a:r>
            <a:endParaRPr sz="764"/>
          </a:p>
          <a:p>
            <a:pPr indent="0" lvl="0" marL="0" rtl="0" algn="l">
              <a:lnSpc>
                <a:spcPct val="100000"/>
              </a:lnSpc>
              <a:spcBef>
                <a:spcPts val="1200"/>
              </a:spcBef>
              <a:spcAft>
                <a:spcPts val="1200"/>
              </a:spcAft>
              <a:buNone/>
            </a:pPr>
            <a:r>
              <a:rPr lang="ja" sz="764"/>
              <a:t>Human Message:</a:t>
            </a:r>
            <a:br>
              <a:rPr lang="ja" sz="764"/>
            </a:br>
            <a:r>
              <a:rPr lang="ja" sz="764"/>
              <a:t>Research Paper: {paper chunks}</a:t>
            </a:r>
            <a:br>
              <a:rPr lang="ja" sz="764"/>
            </a:br>
            <a:r>
              <a:rPr lang="ja" sz="764"/>
              <a:t>Identify the limitations or gaps of this research paper which can serve as the new motivation for the proposal.</a:t>
            </a:r>
            <a:br>
              <a:rPr lang="ja" sz="764"/>
            </a:br>
            <a:r>
              <a:rPr lang="ja" sz="764"/>
              <a:t>Provide a bulleted list of limitations, where each bullet is concise. Answer WITHOUT a heading line and just the bullet</a:t>
            </a:r>
            <a:br>
              <a:rPr lang="ja" sz="764"/>
            </a:br>
            <a:r>
              <a:rPr lang="ja" sz="764"/>
              <a:t>points.</a:t>
            </a:r>
            <a:endParaRPr sz="764"/>
          </a:p>
        </p:txBody>
      </p:sp>
      <p:sp>
        <p:nvSpPr>
          <p:cNvPr id="186" name="Google Shape;186;p37"/>
          <p:cNvSpPr txBox="1"/>
          <p:nvPr/>
        </p:nvSpPr>
        <p:spPr>
          <a:xfrm>
            <a:off x="5331475" y="113175"/>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 動機抽出プロンプト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で対処されていないことが、提案された研究問題を解決する動機として挙げられています。見出し行なしで、弾丸点のリストで記述してください。各弾丸は、文献のギャップを弾丸点で、文としてではなく述べてください。</a:t>
            </a:r>
            <a:endParaRPr sz="564">
              <a:solidFill>
                <a:schemeClr val="accent3"/>
              </a:solidFill>
              <a:latin typeface="Proxima Nova"/>
              <a:ea typeface="Proxima Nova"/>
              <a:cs typeface="Proxima Nova"/>
              <a:sym typeface="Proxima Nova"/>
            </a:endParaRPr>
          </a:p>
        </p:txBody>
      </p:sp>
      <p:sp>
        <p:nvSpPr>
          <p:cNvPr id="187" name="Google Shape;187;p37"/>
          <p:cNvSpPr txBox="1"/>
          <p:nvPr/>
        </p:nvSpPr>
        <p:spPr>
          <a:xfrm>
            <a:off x="5331475" y="1233675"/>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2</a:t>
            </a:r>
            <a:r>
              <a:rPr lang="ja" sz="564">
                <a:solidFill>
                  <a:schemeClr val="accent3"/>
                </a:solidFill>
                <a:latin typeface="Proxima Nova"/>
                <a:ea typeface="Proxima Nova"/>
                <a:cs typeface="Proxima Nova"/>
                <a:sym typeface="Proxima Nova"/>
              </a:rPr>
              <a:t> </a:t>
            </a:r>
            <a:r>
              <a:rPr lang="ja" sz="564">
                <a:solidFill>
                  <a:schemeClr val="accent3"/>
                </a:solidFill>
                <a:latin typeface="Proxima Nova"/>
                <a:ea typeface="Proxima Nova"/>
                <a:cs typeface="Proxima Nova"/>
                <a:sym typeface="Proxima Nova"/>
              </a:rPr>
              <a:t>動機質問生成プロンプト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上記の弾丸を二値の質問に変換してください。質問は「研究論文は」で始めてください。</a:t>
            </a:r>
            <a:endParaRPr sz="564">
              <a:solidFill>
                <a:schemeClr val="accent3"/>
              </a:solidFill>
              <a:latin typeface="Proxima Nova"/>
              <a:ea typeface="Proxima Nova"/>
              <a:cs typeface="Proxima Nova"/>
              <a:sym typeface="Proxima Nova"/>
            </a:endParaRPr>
          </a:p>
        </p:txBody>
      </p:sp>
      <p:sp>
        <p:nvSpPr>
          <p:cNvPr id="188" name="Google Shape;188;p37"/>
          <p:cNvSpPr txBox="1"/>
          <p:nvPr/>
        </p:nvSpPr>
        <p:spPr>
          <a:xfrm>
            <a:off x="5331475" y="2571750"/>
            <a:ext cx="2687400" cy="12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3 動機検証のための質問プロンプト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研究論文の段落からなるコンテキストが与えられています。質問が与えられました。「Yes」または「No」または「Unanswerable」で質問に答えてください。研究論文の提供されたコンテキストに基づいてのみ答えてください。質問が利用可能なコンテキストに記載された事実で答えられない場合や、質問に答える際にあいまいさがある場合は「Unanswerable」として答え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研究論文コンテキスト：{paper chunks}</a:t>
            </a:r>
            <a:endParaRPr sz="564">
              <a:solidFill>
                <a:schemeClr val="accent3"/>
              </a:solidFill>
              <a:latin typeface="Proxima Nova"/>
              <a:ea typeface="Proxima Nova"/>
              <a:cs typeface="Proxima Nova"/>
              <a:sym typeface="Proxima Nova"/>
            </a:endParaRPr>
          </a:p>
        </p:txBody>
      </p:sp>
      <p:sp>
        <p:nvSpPr>
          <p:cNvPr id="189" name="Google Shape;189;p37"/>
          <p:cNvSpPr txBox="1"/>
          <p:nvPr/>
        </p:nvSpPr>
        <p:spPr>
          <a:xfrm>
            <a:off x="5331475" y="3855225"/>
            <a:ext cx="2687400" cy="12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4 制限抽出プロンプト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あなたは研究者です。以下の提案が与えられています：{提案}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コンテキストに提供された別の研究論文が、提案の背後にある動機として挙げられたギャップにすでに対処しています。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研究論文：{paper chunks}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この研究論文の限界やギャップを特定し、それを提案の新しい動機として機能させてください。制限を簡潔に記載した弾丸点のリストを提供してください。見出し行なしで、弾丸点のみで答えてください。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5 </a:t>
            </a:r>
            <a:r>
              <a:rPr lang="ja" sz="764"/>
              <a:t>研究提案の書き換えプロンプト</a:t>
            </a:r>
            <a:br>
              <a:rPr lang="ja" sz="764"/>
            </a:br>
            <a:r>
              <a:rPr lang="ja" sz="764"/>
              <a:t>System Message:</a:t>
            </a:r>
            <a:br>
              <a:rPr lang="ja" sz="764"/>
            </a:br>
            <a:r>
              <a:rPr lang="ja" sz="764"/>
              <a:t>You are a researcher and have written a proposal: {proposal}</a:t>
            </a:r>
            <a:endParaRPr sz="764"/>
          </a:p>
          <a:p>
            <a:pPr indent="0" lvl="0" marL="0" rtl="0" algn="l">
              <a:lnSpc>
                <a:spcPct val="100000"/>
              </a:lnSpc>
              <a:spcBef>
                <a:spcPts val="1200"/>
              </a:spcBef>
              <a:spcAft>
                <a:spcPts val="0"/>
              </a:spcAft>
              <a:buNone/>
            </a:pPr>
            <a:r>
              <a:rPr lang="ja" sz="764"/>
              <a:t>Human Message: </a:t>
            </a:r>
            <a:br>
              <a:rPr lang="ja" sz="764"/>
            </a:br>
            <a:r>
              <a:rPr lang="ja" sz="764"/>
              <a:t>Re-write the proposal by taking into consideration the mentioned gaps in the current literature as the new motivation</a:t>
            </a:r>
            <a:br>
              <a:rPr lang="ja" sz="764"/>
            </a:br>
            <a:r>
              <a:rPr lang="ja" sz="764"/>
              <a:t>behind of the problem defined in the proposal.</a:t>
            </a:r>
            <a:br>
              <a:rPr lang="ja" sz="764"/>
            </a:br>
            <a:r>
              <a:rPr lang="ja" sz="764"/>
              <a:t>Answer in a Single detailed paragraph WITHOUT any bullet points or list.</a:t>
            </a:r>
            <a:br>
              <a:rPr lang="ja" sz="764"/>
            </a:br>
            <a:r>
              <a:rPr lang="ja" sz="764"/>
              <a:t>Gaps in the current literature: {limitations}</a:t>
            </a:r>
            <a:endParaRPr sz="764"/>
          </a:p>
          <a:p>
            <a:pPr indent="0" lvl="0" marL="0" rtl="0" algn="l">
              <a:lnSpc>
                <a:spcPct val="100000"/>
              </a:lnSpc>
              <a:spcBef>
                <a:spcPts val="1200"/>
              </a:spcBef>
              <a:spcAft>
                <a:spcPts val="0"/>
              </a:spcAft>
              <a:buNone/>
            </a:pPr>
            <a:r>
              <a:rPr lang="ja" sz="764"/>
              <a:t>6 研究問題抽出プロンプト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7 類似問題生成プロンプト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0"/>
              </a:spcAft>
              <a:buNone/>
            </a:pPr>
            <a:r>
              <a:rPr lang="ja" sz="764"/>
              <a:t>Human Message:</a:t>
            </a:r>
            <a:br>
              <a:rPr lang="ja" sz="764"/>
            </a:br>
            <a:r>
              <a:rPr lang="ja" sz="764"/>
              <a:t>Give me a bulleted list of a more generalised or similar problems to the problem defined in the proposal. </a:t>
            </a:r>
            <a:br>
              <a:rPr lang="ja" sz="764"/>
            </a:br>
            <a:r>
              <a:rPr lang="ja" sz="764"/>
              <a:t>Don’t give aheading just the answer in a bulleted list.</a:t>
            </a:r>
            <a:endParaRPr sz="764"/>
          </a:p>
          <a:p>
            <a:pPr indent="0" lvl="0" marL="0" rtl="0" algn="l">
              <a:lnSpc>
                <a:spcPct val="100000"/>
              </a:lnSpc>
              <a:spcBef>
                <a:spcPts val="1200"/>
              </a:spcBef>
              <a:spcAft>
                <a:spcPts val="0"/>
              </a:spcAft>
              <a:buNone/>
            </a:pPr>
            <a:r>
              <a:rPr lang="ja" sz="764"/>
              <a:t>8 サブプロブレム生成プロンプト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1200"/>
              </a:spcAft>
              <a:buNone/>
            </a:pPr>
            <a:r>
              <a:rPr lang="ja" sz="764"/>
              <a:t>Human Message:</a:t>
            </a:r>
            <a:br>
              <a:rPr lang="ja" sz="764"/>
            </a:br>
            <a:r>
              <a:rPr lang="ja" sz="764"/>
              <a:t>Provide a bulleted list of sub-problems or sub-tasks involved to solve the problem. Don’t give a heading just the answer</a:t>
            </a:r>
            <a:br>
              <a:rPr lang="ja" sz="764"/>
            </a:br>
            <a:r>
              <a:rPr lang="ja" sz="764"/>
              <a:t>in a bulleted list.</a:t>
            </a:r>
            <a:endParaRPr sz="764"/>
          </a:p>
        </p:txBody>
      </p:sp>
      <p:sp>
        <p:nvSpPr>
          <p:cNvPr id="195" name="Google Shape;195;p38"/>
          <p:cNvSpPr txBox="1"/>
          <p:nvPr/>
        </p:nvSpPr>
        <p:spPr>
          <a:xfrm>
            <a:off x="5429325" y="553450"/>
            <a:ext cx="2687400" cy="11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5 研究提案の書き換えプロンプト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あなたは研究者であり、提案を書きました：{提案}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現在の文献の中で挙げられたギャップを新たな動機として考慮して、提案を書き直してください。弾丸点やリストを使用せずに、詳細な段落で答えてください。</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現在の文献のギャップ：{limitations}</a:t>
            </a:r>
            <a:endParaRPr sz="564">
              <a:solidFill>
                <a:schemeClr val="accent3"/>
              </a:solidFill>
              <a:latin typeface="Proxima Nova"/>
              <a:ea typeface="Proxima Nova"/>
              <a:cs typeface="Proxima Nova"/>
              <a:sym typeface="Proxima Nova"/>
            </a:endParaRPr>
          </a:p>
        </p:txBody>
      </p:sp>
      <p:sp>
        <p:nvSpPr>
          <p:cNvPr id="196" name="Google Shape;196;p38"/>
          <p:cNvSpPr txBox="1"/>
          <p:nvPr/>
        </p:nvSpPr>
        <p:spPr>
          <a:xfrm>
            <a:off x="5373400" y="1692550"/>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6 研究問題抽出プロンプト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提案で解決される問題は何ですか？</a:t>
            </a:r>
            <a:endParaRPr sz="564">
              <a:solidFill>
                <a:schemeClr val="accent3"/>
              </a:solidFill>
              <a:latin typeface="Proxima Nova"/>
              <a:ea typeface="Proxima Nova"/>
              <a:cs typeface="Proxima Nova"/>
              <a:sym typeface="Proxima Nova"/>
            </a:endParaRPr>
          </a:p>
        </p:txBody>
      </p:sp>
      <p:sp>
        <p:nvSpPr>
          <p:cNvPr id="197" name="Google Shape;197;p38"/>
          <p:cNvSpPr txBox="1"/>
          <p:nvPr/>
        </p:nvSpPr>
        <p:spPr>
          <a:xfrm>
            <a:off x="5373400" y="25717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7 類似問題生成プロンプト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提案で定義された問題に対して、より一般的または類似の問題の弾丸点のリストを提供してください。見出しをつけずに、弾丸点のリストで答えてください。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
        <p:nvSpPr>
          <p:cNvPr id="198" name="Google Shape;198;p38"/>
          <p:cNvSpPr txBox="1"/>
          <p:nvPr/>
        </p:nvSpPr>
        <p:spPr>
          <a:xfrm>
            <a:off x="5331475" y="36922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8 サブプロブレム生成プロンプト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問題を解決するために関与するサブプロブレムまたはサブタスクの弾丸点のリストを提供してください。見出しをつけずに、弾丸点のリストで答えてください。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9 </a:t>
            </a:r>
            <a:r>
              <a:rPr lang="ja" sz="764"/>
              <a:t>研究提案の書き換えプロンプト</a:t>
            </a:r>
            <a:br>
              <a:rPr lang="ja" sz="764"/>
            </a:br>
            <a:r>
              <a:rPr lang="ja" sz="764"/>
              <a:t>Human Message:</a:t>
            </a:r>
            <a:br>
              <a:rPr lang="ja" sz="764"/>
            </a:br>
            <a:r>
              <a:rPr lang="ja" sz="764"/>
              <a:t>{statement}</a:t>
            </a:r>
            <a:br>
              <a:rPr lang="ja" sz="764"/>
            </a:br>
            <a:r>
              <a:rPr lang="ja" sz="764"/>
              <a:t>For the statement given above generate a question to be posed on a research paper to find out if the paper is proposing</a:t>
            </a:r>
            <a:br>
              <a:rPr lang="ja" sz="764"/>
            </a:br>
            <a:r>
              <a:rPr lang="ja" sz="764"/>
              <a:t>an approach or method to perform the task defined by the statement. Start the question with: ’Is the research paper</a:t>
            </a:r>
            <a:br>
              <a:rPr lang="ja" sz="764"/>
            </a:br>
            <a:r>
              <a:rPr lang="ja" sz="764"/>
              <a:t>proposing an approach or method to’.</a:t>
            </a:r>
            <a:endParaRPr sz="764"/>
          </a:p>
          <a:p>
            <a:pPr indent="0" lvl="0" marL="0" rtl="0" algn="l">
              <a:lnSpc>
                <a:spcPct val="100000"/>
              </a:lnSpc>
              <a:spcBef>
                <a:spcPts val="1200"/>
              </a:spcBef>
              <a:spcAft>
                <a:spcPts val="0"/>
              </a:spcAft>
              <a:buNone/>
            </a:pPr>
            <a:r>
              <a:rPr lang="ja" sz="764"/>
              <a:t>10 方法論抽出プロンプト</a:t>
            </a:r>
            <a:br>
              <a:rPr lang="ja" sz="764"/>
            </a:br>
            <a:r>
              <a:rPr lang="ja" sz="764"/>
              <a:t>System Message:</a:t>
            </a:r>
            <a:br>
              <a:rPr lang="ja" sz="764"/>
            </a:br>
            <a:r>
              <a:rPr lang="ja" sz="764"/>
              <a:t>You are a researcher and trying to answer the question posed on a research paper provided as the context.</a:t>
            </a:r>
            <a:br>
              <a:rPr lang="ja" sz="764"/>
            </a:br>
            <a:r>
              <a:rPr lang="ja" sz="764"/>
              <a:t>Research Paper: {paper chunks}</a:t>
            </a:r>
            <a:endParaRPr sz="764"/>
          </a:p>
          <a:p>
            <a:pPr indent="0" lvl="0" marL="0" rtl="0" algn="l">
              <a:lnSpc>
                <a:spcPct val="100000"/>
              </a:lnSpc>
              <a:spcBef>
                <a:spcPts val="1200"/>
              </a:spcBef>
              <a:spcAft>
                <a:spcPts val="0"/>
              </a:spcAft>
              <a:buNone/>
            </a:pPr>
            <a:r>
              <a:rPr lang="ja" sz="764"/>
              <a:t>Human Message:</a:t>
            </a:r>
            <a:br>
              <a:rPr lang="ja" sz="764"/>
            </a:br>
            <a:r>
              <a:rPr lang="ja" sz="764"/>
              <a:t>Answer the given Question in ’Yes’ OR ’No’ OR ’Unanswerable’. Answer solely based on the provided context of</a:t>
            </a:r>
            <a:br>
              <a:rPr lang="ja" sz="764"/>
            </a:br>
            <a:r>
              <a:rPr lang="ja" sz="764"/>
              <a:t>the research paper. If the question can not be answered with the facts mentioned in the available context or there is</a:t>
            </a:r>
            <a:br>
              <a:rPr lang="ja" sz="764"/>
            </a:br>
            <a:r>
              <a:rPr lang="ja" sz="764"/>
              <a:t>any ambiguity in answering the question, answer as ’Unanswerable’. Answer as ’Yes’ only when the question can be</a:t>
            </a:r>
            <a:br>
              <a:rPr lang="ja" sz="764"/>
            </a:br>
            <a:r>
              <a:rPr lang="ja" sz="764"/>
              <a:t>very clearly answered considering the facts in the research paper provided in the context. Do not repeat the question as</a:t>
            </a:r>
            <a:br>
              <a:rPr lang="ja" sz="764"/>
            </a:br>
            <a:r>
              <a:rPr lang="ja" sz="764"/>
              <a:t>the part of the answer. If the answer to the question is ’Yes’, provide detailed approach or methodology to perform the</a:t>
            </a:r>
            <a:br>
              <a:rPr lang="ja" sz="764"/>
            </a:br>
            <a:r>
              <a:rPr lang="ja" sz="764"/>
              <a:t>task. If the answer is ’No’ or ’Unanswerable’ only output that with NO description.</a:t>
            </a:r>
            <a:endParaRPr sz="764"/>
          </a:p>
          <a:p>
            <a:pPr indent="0" lvl="0" marL="0" rtl="0" algn="l">
              <a:lnSpc>
                <a:spcPct val="100000"/>
              </a:lnSpc>
              <a:spcBef>
                <a:spcPts val="1200"/>
              </a:spcBef>
              <a:spcAft>
                <a:spcPts val="0"/>
              </a:spcAft>
              <a:buNone/>
            </a:pPr>
            <a:r>
              <a:rPr lang="ja" sz="764"/>
              <a:t>Question: {question}</a:t>
            </a:r>
            <a:endParaRPr sz="764"/>
          </a:p>
          <a:p>
            <a:pPr indent="0" lvl="0" marL="0" rtl="0" algn="l">
              <a:lnSpc>
                <a:spcPct val="100000"/>
              </a:lnSpc>
              <a:spcBef>
                <a:spcPts val="1200"/>
              </a:spcBef>
              <a:spcAft>
                <a:spcPts val="0"/>
              </a:spcAft>
              <a:buNone/>
            </a:pPr>
            <a:r>
              <a:rPr lang="ja" sz="764"/>
              <a:t>11 方法合成プロンプト</a:t>
            </a:r>
            <a:br>
              <a:rPr lang="ja" sz="764"/>
            </a:br>
            <a:r>
              <a:rPr lang="ja" sz="764"/>
              <a:t>System Message:</a:t>
            </a:r>
            <a:br>
              <a:rPr lang="ja" sz="764"/>
            </a:br>
            <a:r>
              <a:rPr lang="ja" sz="764"/>
              <a:t>You are a researcher and have been given a proposal and the research problem the proposal is trying to solve. You</a:t>
            </a:r>
            <a:br>
              <a:rPr lang="ja" sz="764"/>
            </a:br>
            <a:r>
              <a:rPr lang="ja" sz="764"/>
              <a:t>have been given the approaches in the literature trying to solve, similar problems and sub problems or sub tasks of the</a:t>
            </a:r>
            <a:br>
              <a:rPr lang="ja" sz="764"/>
            </a:br>
            <a:r>
              <a:rPr lang="ja" sz="764"/>
              <a:t>problem defined in the proposal. Your task is to synthesize and propose a possible set of methods or approaches to</a:t>
            </a:r>
            <a:br>
              <a:rPr lang="ja" sz="764"/>
            </a:br>
            <a:r>
              <a:rPr lang="ja" sz="764"/>
              <a:t>solve the problem defined in the proposal.</a:t>
            </a:r>
            <a:br>
              <a:rPr lang="ja" sz="764"/>
            </a:br>
            <a:r>
              <a:rPr lang="ja" sz="764"/>
              <a:t>Proposal: {proposal}</a:t>
            </a:r>
            <a:br>
              <a:rPr lang="ja" sz="764"/>
            </a:br>
            <a:r>
              <a:rPr lang="ja" sz="764"/>
              <a:t>Research Problem in the Proposal: {problem}</a:t>
            </a:r>
            <a:endParaRPr sz="764"/>
          </a:p>
          <a:p>
            <a:pPr indent="0" lvl="0" marL="0" rtl="0" algn="l">
              <a:lnSpc>
                <a:spcPct val="100000"/>
              </a:lnSpc>
              <a:spcBef>
                <a:spcPts val="1200"/>
              </a:spcBef>
              <a:spcAft>
                <a:spcPts val="1200"/>
              </a:spcAft>
              <a:buNone/>
            </a:pPr>
            <a:r>
              <a:rPr lang="ja" sz="764"/>
              <a:t>Human Message:</a:t>
            </a:r>
            <a:br>
              <a:rPr lang="ja" sz="764"/>
            </a:br>
            <a:r>
              <a:rPr lang="ja" sz="764"/>
              <a:t>{method context}</a:t>
            </a:r>
            <a:br>
              <a:rPr lang="ja" sz="764"/>
            </a:br>
            <a:r>
              <a:rPr lang="ja" sz="764"/>
              <a:t>Based on the above information suggest the top 3 possible methods or approaches to solve the problem defined</a:t>
            </a:r>
            <a:br>
              <a:rPr lang="ja" sz="764"/>
            </a:br>
            <a:r>
              <a:rPr lang="ja" sz="764"/>
              <a:t>in the proposal.</a:t>
            </a:r>
            <a:endParaRPr sz="764"/>
          </a:p>
        </p:txBody>
      </p:sp>
      <p:sp>
        <p:nvSpPr>
          <p:cNvPr id="204" name="Google Shape;204;p39"/>
          <p:cNvSpPr txBox="1"/>
          <p:nvPr/>
        </p:nvSpPr>
        <p:spPr>
          <a:xfrm>
            <a:off x="5373400" y="740100"/>
            <a:ext cx="2687400" cy="7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9 類似およびサブプロブレム質問作成プロンプト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声明に基づいて、研究論文が声明で定義されたタスクを実行するためのアプローチまたは方法を提案しているかどうかを調べるために、質問を生成してください。質問は「研究論文が提案しているアプローチまたは方法は」で始めてください。</a:t>
            </a:r>
            <a:endParaRPr sz="564">
              <a:solidFill>
                <a:schemeClr val="accent3"/>
              </a:solidFill>
              <a:latin typeface="Proxima Nova"/>
              <a:ea typeface="Proxima Nova"/>
              <a:cs typeface="Proxima Nova"/>
              <a:sym typeface="Proxima Nova"/>
            </a:endParaRPr>
          </a:p>
        </p:txBody>
      </p:sp>
      <p:sp>
        <p:nvSpPr>
          <p:cNvPr id="205" name="Google Shape;205;p39"/>
          <p:cNvSpPr txBox="1"/>
          <p:nvPr/>
        </p:nvSpPr>
        <p:spPr>
          <a:xfrm>
            <a:off x="5373400" y="1561625"/>
            <a:ext cx="2687400" cy="14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10 方法論抽出プロンプト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あなたは研究者であり、提供されたコンテキストの研究論文に対して提起された質問に答えようとしています。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に対する答えを「Yes」または「No」または「Unanswerable」で提供してください。研究論文の提供されたコンテキストに基づいてのみ答えてください。質問に対する答えが「Yes」の場合は、タスクを実行するための詳細なアプローチまたは方法論を提供してください。「No」または「Unanswerable」の場合は、それだけを説明や詳細なしで出力し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質問：{question}</a:t>
            </a:r>
            <a:endParaRPr sz="564">
              <a:solidFill>
                <a:schemeClr val="accent3"/>
              </a:solidFill>
              <a:latin typeface="Proxima Nova"/>
              <a:ea typeface="Proxima Nova"/>
              <a:cs typeface="Proxima Nova"/>
              <a:sym typeface="Proxima Nova"/>
            </a:endParaRPr>
          </a:p>
        </p:txBody>
      </p:sp>
      <p:sp>
        <p:nvSpPr>
          <p:cNvPr id="206" name="Google Shape;206;p39"/>
          <p:cNvSpPr txBox="1"/>
          <p:nvPr/>
        </p:nvSpPr>
        <p:spPr>
          <a:xfrm>
            <a:off x="5373400" y="3173750"/>
            <a:ext cx="2687400" cy="13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11 方法合成プロンプト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とその提案が解決しようとしている研究問題が与えられています。類似の問題やサブプロブレムまたはタスクを解決しようとする文献のアプローチが提供されています。提案で定義された問題を解決するための可能な方法セットまたはアプローチを合成して提案することがあなたのタスクで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提案：{proposal}</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提案の研究問題：{problem}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上記の情報に基づいて、提案で定義された問題を解決するための上位3つの可能な方法またはアプローチを提案してください。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Patchscopes: A Unifying Framework for Inspecting Hidden Representations of Language Models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LLMの内部表現を調べる</a:t>
            </a:r>
            <a:r>
              <a:rPr lang="ja" sz="764"/>
              <a:t>新しいフレームワーク「Patchscopes」を提案しています。このフレームワークは、LLMsが人間に理解可能なテキストを生成する能力を利用して、その内部表現を説明することを目指しています。提案された方法では、ソースモデルの隠れ状態をターゲットモデルに給餌し、特定の情報をデコードするためにパッチを適用します。これにより、LLMsの計算過程について様々な質問に答えることが可能になります。Patchscopesは、以前の解釈可能性メソッドが直面していたいくつかの問題、例えば早期のレイヤーの検証の失敗や表現力の欠如などを克服します。また、より強力なモデルを使用して小規模モデルの表現を説明する新しい可能性を開き、マルチホップ推論の自己修正などの新しいアプリケーションを解除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Patchscopesアルゴリズムは、モデル自身を利用して、その内部表現を自然言語で説明することを提案しています。具体的には、以下のステップで構成されます。</a:t>
            </a:r>
            <a:br>
              <a:rPr lang="ja" sz="764"/>
            </a:br>
            <a:r>
              <a:rPr lang="ja" sz="764"/>
              <a:t>1. ソースプロンプトをソースモデルに供給し、実行を行います。</a:t>
            </a:r>
            <a:br>
              <a:rPr lang="ja" sz="764"/>
            </a:br>
            <a:r>
              <a:rPr lang="ja" sz="764"/>
              <a:t>2. ソースモデルの隠れ状態への任意の変換(オプショナル)を適用します。</a:t>
            </a:r>
            <a:br>
              <a:rPr lang="ja" sz="764"/>
            </a:br>
            <a:r>
              <a:rPr lang="ja" sz="764"/>
              <a:t>3. ターゲットプロンプトをターゲットモデルに供給し、ターゲットレイヤーまでの実行を行います。</a:t>
            </a:r>
            <a:br>
              <a:rPr lang="ja" sz="764"/>
            </a:br>
            <a:r>
              <a:rPr lang="ja" sz="764"/>
              <a:t>4. ステップ2で変換された表現を、ターゲットモデルのターゲットレイヤーに「パッチ」し、そのレイヤーから先の計算を継続します。</a:t>
            </a:r>
            <a:endParaRPr sz="764"/>
          </a:p>
          <a:p>
            <a:pPr indent="0" lvl="0" marL="0" rtl="0" algn="l">
              <a:lnSpc>
                <a:spcPct val="100000"/>
              </a:lnSpc>
              <a:spcBef>
                <a:spcPts val="1200"/>
              </a:spcBef>
              <a:spcAft>
                <a:spcPts val="0"/>
              </a:spcAft>
              <a:buNone/>
            </a:pPr>
            <a:r>
              <a:rPr lang="ja" sz="764"/>
              <a:t>このフレームワークは、以前の解釈可能性メソッドが直面していたいくつかの課題、例えば初期レイヤーの検査の失敗や表現力の欠如などを軽減します。</a:t>
            </a:r>
            <a:br>
              <a:rPr lang="ja" sz="764"/>
            </a:br>
            <a:r>
              <a:rPr lang="ja" sz="764"/>
              <a:t>Patchscopesは、様々な設定でメソッドを設計できるほどの柔軟性を持っており、LLMsの隠れた表現から特定の情報をデコードする新たな可能性を開きます。</a:t>
            </a:r>
            <a:endParaRPr sz="764"/>
          </a:p>
          <a:p>
            <a:pPr indent="0" lvl="0" marL="0" rtl="0" algn="l">
              <a:lnSpc>
                <a:spcPct val="100000"/>
              </a:lnSpc>
              <a:spcBef>
                <a:spcPts val="1200"/>
              </a:spcBef>
              <a:spcAft>
                <a:spcPts val="0"/>
              </a:spcAft>
              <a:buNone/>
            </a:pPr>
            <a:r>
              <a:rPr lang="ja" sz="564"/>
              <a:t># Patchscopesアルゴリズムの実装</a:t>
            </a:r>
            <a:br>
              <a:rPr lang="ja" sz="564"/>
            </a:br>
            <a:r>
              <a:rPr lang="ja" sz="564"/>
              <a:t>import torch</a:t>
            </a:r>
            <a:br>
              <a:rPr lang="ja" sz="564"/>
            </a:br>
            <a:r>
              <a:rPr lang="ja" sz="564"/>
              <a:t># この例では、PyTorchを使用していますが、任意のフレームワークで実装可能です。</a:t>
            </a:r>
            <a:br>
              <a:rPr lang="ja" sz="564"/>
            </a:br>
            <a:r>
              <a:rPr lang="ja" sz="564"/>
              <a:t># ステップ1: ソースモデルにソースプロンプトを供給し、実行を行います。</a:t>
            </a:r>
            <a:br>
              <a:rPr lang="ja" sz="564"/>
            </a:br>
            <a:r>
              <a:rPr lang="ja" sz="564"/>
              <a:t>def execute_source_model(source_model, source_prompt):</a:t>
            </a:r>
            <a:br>
              <a:rPr lang="ja" sz="564"/>
            </a:br>
            <a:r>
              <a:rPr lang="ja" sz="564"/>
              <a:t>    # source_model: ソースモデルのインスタンス</a:t>
            </a:r>
            <a:br>
              <a:rPr lang="ja" sz="564"/>
            </a:br>
            <a:r>
              <a:rPr lang="ja" sz="564"/>
              <a:t>    # source_prompt: ソースプロンプトのテキスト</a:t>
            </a:r>
            <a:br>
              <a:rPr lang="ja" sz="564"/>
            </a:br>
            <a:r>
              <a:rPr lang="ja" sz="564"/>
              <a:t>    # モデルにプロンプトを供給し、隠れ状態を得る</a:t>
            </a:r>
            <a:br>
              <a:rPr lang="ja" sz="564"/>
            </a:br>
            <a:r>
              <a:rPr lang="ja" sz="564"/>
              <a:t>    hidden_states = source_model(source_prompt)</a:t>
            </a:r>
            <a:br>
              <a:rPr lang="ja" sz="564"/>
            </a:br>
            <a:r>
              <a:rPr lang="ja" sz="564"/>
              <a:t>    return hidden_states</a:t>
            </a:r>
            <a:endParaRPr sz="564"/>
          </a:p>
          <a:p>
            <a:pPr indent="0" lvl="0" marL="0" rtl="0" algn="l">
              <a:lnSpc>
                <a:spcPct val="100000"/>
              </a:lnSpc>
              <a:spcBef>
                <a:spcPts val="1200"/>
              </a:spcBef>
              <a:spcAft>
                <a:spcPts val="0"/>
              </a:spcAft>
              <a:buNone/>
            </a:pPr>
            <a:r>
              <a:rPr lang="ja" sz="564"/>
              <a:t># ステップ2: ソースモデルの隠れ状態への任意の変換を適用します（オプショナル）</a:t>
            </a:r>
            <a:br>
              <a:rPr lang="ja" sz="564"/>
            </a:br>
            <a:r>
              <a:rPr lang="ja" sz="564"/>
              <a:t>def apply_transformation(hidden_states, transformation):</a:t>
            </a:r>
            <a:br>
              <a:rPr lang="ja" sz="564"/>
            </a:br>
            <a:r>
              <a:rPr lang="ja" sz="564"/>
              <a:t>    # hidden_states: ステップ1からの隠れ状態</a:t>
            </a:r>
            <a:br>
              <a:rPr lang="ja" sz="564"/>
            </a:br>
            <a:r>
              <a:rPr lang="ja" sz="564"/>
              <a:t>    # transformation: 適用する変換の関数</a:t>
            </a:r>
            <a:br>
              <a:rPr lang="ja" sz="564"/>
            </a:br>
            <a:r>
              <a:rPr lang="ja" sz="564"/>
              <a:t>    # 隠れ状態に変換を適用</a:t>
            </a:r>
            <a:br>
              <a:rPr lang="ja" sz="564"/>
            </a:br>
            <a:r>
              <a:rPr lang="ja" sz="564"/>
              <a:t>    transformed_hidden_states = transformation(hidden_states)</a:t>
            </a:r>
            <a:br>
              <a:rPr lang="ja" sz="564"/>
            </a:br>
            <a:r>
              <a:rPr lang="ja" sz="564"/>
              <a:t>    return transformed_hidden_states</a:t>
            </a:r>
            <a:endParaRPr sz="564"/>
          </a:p>
          <a:p>
            <a:pPr indent="0" lvl="0" marL="0" rtl="0" algn="l">
              <a:lnSpc>
                <a:spcPct val="100000"/>
              </a:lnSpc>
              <a:spcBef>
                <a:spcPts val="1200"/>
              </a:spcBef>
              <a:spcAft>
                <a:spcPts val="0"/>
              </a:spcAft>
              <a:buNone/>
            </a:pPr>
            <a:r>
              <a:rPr lang="ja" sz="564"/>
              <a:t># ステップ3: ターゲットプロンプトをターゲットモデルに供給し、ターゲットレイヤーまでの実行を行います。</a:t>
            </a:r>
            <a:br>
              <a:rPr lang="ja" sz="564"/>
            </a:br>
            <a:r>
              <a:rPr lang="ja" sz="564"/>
              <a:t>def execute_target_model(target_model, target_prompt):</a:t>
            </a:r>
            <a:br>
              <a:rPr lang="ja" sz="564"/>
            </a:br>
            <a:r>
              <a:rPr lang="ja" sz="564"/>
              <a:t>    # target_model: ターゲットモデルのインスタンス</a:t>
            </a:r>
            <a:br>
              <a:rPr lang="ja" sz="564"/>
            </a:br>
            <a:r>
              <a:rPr lang="ja" sz="564"/>
              <a:t>    # target_prompt: ターゲットプロンプトのテキスト</a:t>
            </a:r>
            <a:br>
              <a:rPr lang="ja" sz="564"/>
            </a:br>
            <a:r>
              <a:rPr lang="ja" sz="564"/>
              <a:t>    # モデルにプロンプトを供給し、ターゲットレイヤーまでの実行を行う</a:t>
            </a:r>
            <a:br>
              <a:rPr lang="ja" sz="564"/>
            </a:br>
            <a:r>
              <a:rPr lang="ja" sz="564"/>
              <a:t>    target_layer_output = target_model(target_prompt)</a:t>
            </a:r>
            <a:br>
              <a:rPr lang="ja" sz="564"/>
            </a:br>
            <a:r>
              <a:rPr lang="ja" sz="564"/>
              <a:t>    return target_layer_output</a:t>
            </a:r>
            <a:endParaRPr sz="564"/>
          </a:p>
          <a:p>
            <a:pPr indent="0" lvl="0" marL="0" rtl="0" algn="l">
              <a:lnSpc>
                <a:spcPct val="100000"/>
              </a:lnSpc>
              <a:spcBef>
                <a:spcPts val="1200"/>
              </a:spcBef>
              <a:spcAft>
                <a:spcPts val="0"/>
              </a:spcAft>
              <a:buNone/>
            </a:pPr>
            <a:r>
              <a:rPr lang="ja" sz="564"/>
              <a:t># ステップ4: ステップ2で変換された表現を、ターゲットモデルのターゲットレイヤーに「パッチ」します。</a:t>
            </a:r>
            <a:br>
              <a:rPr lang="ja" sz="564"/>
            </a:br>
            <a:r>
              <a:rPr lang="ja" sz="564"/>
              <a:t>def patch_target_layer(target_model, target_layer, transformed_hidden_states):</a:t>
            </a:r>
            <a:br>
              <a:rPr lang="ja" sz="564"/>
            </a:br>
            <a:r>
              <a:rPr lang="ja" sz="564"/>
              <a:t>    # target_model: ターゲットモデルのインスタンス</a:t>
            </a:r>
            <a:br>
              <a:rPr lang="ja" sz="564"/>
            </a:br>
            <a:r>
              <a:rPr lang="ja" sz="564"/>
              <a:t>    # target_layer: パッチを適用するターゲットレイヤー</a:t>
            </a:r>
            <a:br>
              <a:rPr lang="ja" sz="564"/>
            </a:br>
            <a:r>
              <a:rPr lang="ja" sz="564"/>
              <a:t>    # transformed_hidden_states: 変換された隠れ状態</a:t>
            </a:r>
            <a:br>
              <a:rPr lang="ja" sz="564"/>
            </a:br>
            <a:r>
              <a:rPr lang="ja" sz="564"/>
              <a:t>    # ターゲットレイヤーにパッチを適用し、そのレイヤーから先の計算を継続</a:t>
            </a:r>
            <a:br>
              <a:rPr lang="ja" sz="564"/>
            </a:br>
            <a:r>
              <a:rPr lang="ja" sz="564"/>
              <a:t>    patched_output = target_model.patch_layer(target_layer, transformed_hidden_states)</a:t>
            </a:r>
            <a:br>
              <a:rPr lang="ja" sz="564"/>
            </a:br>
            <a:r>
              <a:rPr lang="ja" sz="564"/>
              <a:t>    return patched_output</a:t>
            </a:r>
            <a:endParaRPr sz="564"/>
          </a:p>
          <a:p>
            <a:pPr indent="0" lvl="0" marL="0" rtl="0" algn="l">
              <a:lnSpc>
                <a:spcPct val="100000"/>
              </a:lnSpc>
              <a:spcBef>
                <a:spcPts val="1200"/>
              </a:spcBef>
              <a:spcAft>
                <a:spcPts val="1200"/>
              </a:spcAft>
              <a:buNone/>
            </a:pPr>
            <a:r>
              <a:rPr lang="ja" sz="564"/>
              <a:t># 以下は、Patchscopesアルゴリズムを使用する際の例です。</a:t>
            </a:r>
            <a:br>
              <a:rPr lang="ja" sz="564"/>
            </a:br>
            <a:r>
              <a:rPr lang="ja" sz="564"/>
              <a:t># 注意: このコードは概念的なものであり、具体的なモデルや変換関数は含まれていません。</a:t>
            </a:r>
            <a:endParaRPr sz="822"/>
          </a:p>
        </p:txBody>
      </p:sp>
      <p:sp>
        <p:nvSpPr>
          <p:cNvPr id="212" name="Google Shape;212;p40"/>
          <p:cNvSpPr txBox="1"/>
          <p:nvPr/>
        </p:nvSpPr>
        <p:spPr>
          <a:xfrm>
            <a:off x="3531575" y="3752375"/>
            <a:ext cx="8060700" cy="2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Fact-Checking the Output of Large Language Models via Token-Level Uncertainty Quantification 大規模言語モデルの出力に対するトークンレベルの不確実性定量化によるファクトチェック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が生成する出力における事実的な誤りや「幻覚」を検出する新しい手法を提案。</a:t>
            </a:r>
            <a:br>
              <a:rPr lang="ja" sz="764"/>
            </a:br>
            <a:r>
              <a:rPr lang="ja" sz="764"/>
              <a:t>生成されたテキスト内の個々の主張の事実チェックを可能にするトークンレベルの不確実性定量化に基づく新しいパイプラインを開発。</a:t>
            </a:r>
            <a:br>
              <a:rPr lang="ja" sz="764"/>
            </a:br>
            <a:r>
              <a:rPr lang="ja" sz="764"/>
              <a:t>この方法では、ニューラルネットワークの出力やその層に含まれる情報を利用して、信頼できない予測を検出します。さらに、特定の主張値がモデルによって表現される不確実性のみを測定する新しいトークンレベルの不確実性定量化手法であるClaim-Conditioned Probability (CCP) を紹介し、複数のLLMsと三つの言語での実験において、CCPがベースラインを上回る改善を実証しました。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主張条件付き確率（Claim-Conditioned Probability、CCP）は、主張レベルの不確実性を特定し、</a:t>
            </a:r>
            <a:br>
              <a:rPr lang="ja" sz="764"/>
            </a:br>
            <a:r>
              <a:rPr lang="ja" sz="764"/>
              <a:t>大規模言語モデル（LLM）が生成したテキスト内の誤情報や</a:t>
            </a:r>
            <a:br>
              <a:rPr lang="ja" sz="764"/>
            </a:br>
            <a:r>
              <a:rPr lang="ja" sz="764"/>
              <a:t>「幻覚」を検出するために使用される手法です。このアルゴリズムは、</a:t>
            </a:r>
            <a:br>
              <a:rPr lang="ja" sz="764"/>
            </a:br>
            <a:r>
              <a:rPr lang="ja" sz="764"/>
              <a:t>生成されたテキストの各トークンに対する不確実性スコアを計算し、</a:t>
            </a:r>
            <a:br>
              <a:rPr lang="ja" sz="764"/>
            </a:br>
            <a:r>
              <a:rPr lang="ja" sz="764"/>
              <a:t>これらを集約して主張全体の不確実性を評価します。</a:t>
            </a:r>
            <a:br>
              <a:rPr lang="ja" sz="764"/>
            </a:br>
            <a:r>
              <a:rPr lang="ja" sz="764"/>
              <a:t>具体的には、CCPはモデルが特定の主張を生成する際に直面する不確実性の種類に焦点を当て、</a:t>
            </a:r>
            <a:br>
              <a:rPr lang="ja" sz="764"/>
            </a:br>
            <a:r>
              <a:rPr lang="ja" sz="764"/>
              <a:t>主張タイプや表現形式の不確実性を無視することで、より正確な不確実性評価を行います。</a:t>
            </a:r>
            <a:br>
              <a:rPr lang="ja" sz="764"/>
            </a:br>
            <a:r>
              <a:rPr lang="ja" sz="764"/>
              <a:t>このプロセスは、モデルの生成した各単語の代替案を評価し、</a:t>
            </a:r>
            <a:br>
              <a:rPr lang="ja" sz="764"/>
            </a:br>
            <a:r>
              <a:rPr lang="ja" sz="764"/>
              <a:t>それらが元の主張と同じ意味を持つかどうかを判断することによって実行されます。</a:t>
            </a:r>
            <a:br>
              <a:rPr lang="ja" sz="764"/>
            </a:br>
            <a:r>
              <a:rPr lang="ja" sz="764"/>
              <a:t>この手法は、特に自動ファクトチェックや情報の信頼性評価において有用です。</a:t>
            </a:r>
            <a:endParaRPr sz="764"/>
          </a:p>
          <a:p>
            <a:pPr indent="0" lvl="0" marL="0" rtl="0" algn="l">
              <a:lnSpc>
                <a:spcPct val="100000"/>
              </a:lnSpc>
              <a:spcBef>
                <a:spcPts val="1200"/>
              </a:spcBef>
              <a:spcAft>
                <a:spcPts val="0"/>
              </a:spcAft>
              <a:buNone/>
            </a:pPr>
            <a:r>
              <a:rPr lang="ja" sz="764"/>
              <a:t>CCPの処理の流れは、生成されたテキストの各トークンに対して、</a:t>
            </a:r>
            <a:br>
              <a:rPr lang="ja" sz="764"/>
            </a:br>
            <a:r>
              <a:rPr lang="ja" sz="764"/>
              <a:t>そのトークンが特定の主張の文脈において生成される確率を計算することに基づいています。</a:t>
            </a:r>
            <a:br>
              <a:rPr lang="ja" sz="764"/>
            </a:br>
            <a:r>
              <a:rPr lang="ja" sz="764"/>
              <a:t>これは、生成されたテキスト内の特定の情報片に対するモデルの自信の度合いを</a:t>
            </a:r>
            <a:br>
              <a:rPr lang="ja" sz="764"/>
            </a:br>
            <a:r>
              <a:rPr lang="ja" sz="764"/>
              <a:t>測定するために使用されます。流れとしては、まずテキストをトークンに分割し、</a:t>
            </a:r>
            <a:br>
              <a:rPr lang="ja" sz="764"/>
            </a:br>
            <a:r>
              <a:rPr lang="ja" sz="764"/>
              <a:t>それぞれのトークンについて、それが特定の主張を表す文脈でどの程度確実に生成されるかを評価します。</a:t>
            </a:r>
            <a:br>
              <a:rPr lang="ja" sz="764"/>
            </a:br>
            <a:r>
              <a:rPr lang="ja" sz="764"/>
              <a:t>これにより、テキスト内の各部分の不確実性スコアが得られ、</a:t>
            </a:r>
            <a:br>
              <a:rPr lang="ja" sz="764"/>
            </a:br>
            <a:r>
              <a:rPr lang="ja" sz="764"/>
              <a:t>最終的にはこれらのスコアを用いて、テキスト全体または特定の部分の信頼性を判断します。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伝記生成タスクにおいて、6つの異なるLLMsと3つの言語で実施した実験は、CCPがベースラインと比較して大幅に改善されていることを示しました。人間による評価では、CCPに基づくファクトチェックパイプラインが外部知識を活用するファクトチェックツールと競合することが明らかになりました</a:t>
            </a:r>
            <a:endParaRPr sz="822"/>
          </a:p>
        </p:txBody>
      </p:sp>
      <p:sp>
        <p:nvSpPr>
          <p:cNvPr id="218" name="Google Shape;218;p41"/>
          <p:cNvSpPr txBox="1"/>
          <p:nvPr>
            <p:ph idx="1" type="body"/>
          </p:nvPr>
        </p:nvSpPr>
        <p:spPr>
          <a:xfrm>
            <a:off x="4865075" y="1436075"/>
            <a:ext cx="4278900" cy="301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1200"/>
              </a:spcAft>
              <a:buNone/>
            </a:pPr>
            <a:r>
              <a:rPr lang="ja" sz="764"/>
              <a:t># クレーム条件付き確率（CCP）アルゴリズムの実装</a:t>
            </a:r>
            <a:br>
              <a:rPr lang="ja" sz="764"/>
            </a:br>
            <a:r>
              <a:rPr lang="ja" sz="764"/>
              <a:t>import numpy as np</a:t>
            </a:r>
            <a:br>
              <a:rPr lang="ja" sz="764"/>
            </a:br>
            <a:br>
              <a:rPr lang="ja" sz="764"/>
            </a:br>
            <a:r>
              <a:rPr lang="ja" sz="764"/>
              <a:t># LLMが生成したテキストから原子的な主張を抽出する関数</a:t>
            </a:r>
            <a:br>
              <a:rPr lang="ja" sz="764"/>
            </a:br>
            <a:r>
              <a:rPr lang="ja" sz="764"/>
              <a:t>def extract_claims(text):</a:t>
            </a:r>
            <a:br>
              <a:rPr lang="ja" sz="764"/>
            </a:br>
            <a:r>
              <a:rPr lang="ja" sz="764"/>
              <a:t>    # ここでは、テキストから主張を抽出する具体的な方法は示されていません。</a:t>
            </a:r>
            <a:br>
              <a:rPr lang="ja" sz="764"/>
            </a:br>
            <a:r>
              <a:rPr lang="ja" sz="764"/>
              <a:t>    # 実際の実装では、NLPツールを使用してテキストを解析し、主張を抽出します。</a:t>
            </a:r>
            <a:br>
              <a:rPr lang="ja" sz="764"/>
            </a:br>
            <a:r>
              <a:rPr lang="ja" sz="764"/>
              <a:t>    # ここでは、抽象的な例として、テキストを文に分割し、各文を主張として返すことにします。</a:t>
            </a:r>
            <a:br>
              <a:rPr lang="ja" sz="764"/>
            </a:br>
            <a:r>
              <a:rPr lang="ja" sz="764"/>
              <a:t>    claims = text.split('.')</a:t>
            </a:r>
            <a:br>
              <a:rPr lang="ja" sz="764"/>
            </a:br>
            <a:r>
              <a:rPr lang="ja" sz="764"/>
              <a:t>    return [claim.strip() for claim in claims if claim.strip() != '']</a:t>
            </a:r>
            <a:br>
              <a:rPr lang="ja" sz="764"/>
            </a:br>
            <a:br>
              <a:rPr lang="ja" sz="764"/>
            </a:br>
            <a:r>
              <a:rPr lang="ja" sz="764"/>
              <a:t># 主張の不確実性を計算する関数</a:t>
            </a:r>
            <a:br>
              <a:rPr lang="ja" sz="764"/>
            </a:br>
            <a:r>
              <a:rPr lang="ja" sz="764"/>
              <a:t>def calculate_uncertainty(claims):</a:t>
            </a:r>
            <a:br>
              <a:rPr lang="ja" sz="764"/>
            </a:br>
            <a:r>
              <a:rPr lang="ja" sz="764"/>
              <a:t>    # この関数では、各主張の不確実性を計算します。</a:t>
            </a:r>
            <a:br>
              <a:rPr lang="ja" sz="764"/>
            </a:br>
            <a:r>
              <a:rPr lang="ja" sz="764"/>
              <a:t>    # 実際の実装では、モデルの出力から不確実性を計算するために、</a:t>
            </a:r>
            <a:br>
              <a:rPr lang="ja" sz="764"/>
            </a:br>
            <a:r>
              <a:rPr lang="ja" sz="764"/>
              <a:t>    # 確率分布や信頼区間などを使用します。</a:t>
            </a:r>
            <a:br>
              <a:rPr lang="ja" sz="764"/>
            </a:br>
            <a:r>
              <a:rPr lang="ja" sz="764"/>
              <a:t>    # ここでは、簡易的にランダムな不確実性値を返すことにします。</a:t>
            </a:r>
            <a:br>
              <a:rPr lang="ja" sz="764"/>
            </a:br>
            <a:r>
              <a:rPr lang="ja" sz="764"/>
              <a:t>    uncertainties = [np.random.random() for _ in claims]</a:t>
            </a:r>
            <a:br>
              <a:rPr lang="ja" sz="764"/>
            </a:br>
            <a:r>
              <a:rPr lang="ja" sz="764"/>
              <a:t>    return uncertainties</a:t>
            </a:r>
            <a:br>
              <a:rPr lang="ja" sz="764"/>
            </a:br>
            <a:br>
              <a:rPr lang="ja" sz="764"/>
            </a:br>
            <a:r>
              <a:rPr lang="ja" sz="764"/>
              <a:t># CCPアルゴリズムの実行関数</a:t>
            </a:r>
            <a:br>
              <a:rPr lang="ja" sz="764"/>
            </a:br>
            <a:r>
              <a:rPr lang="ja" sz="764"/>
              <a:t>def ccp_algorithm(text):</a:t>
            </a:r>
            <a:br>
              <a:rPr lang="ja" sz="764"/>
            </a:br>
            <a:r>
              <a:rPr lang="ja" sz="764"/>
              <a:t>    # 1. テキストから主張を抽出</a:t>
            </a:r>
            <a:br>
              <a:rPr lang="ja" sz="764"/>
            </a:br>
            <a:r>
              <a:rPr lang="ja" sz="764"/>
              <a:t>    claims = extract_claims(text)</a:t>
            </a:r>
            <a:br>
              <a:rPr lang="ja" sz="764"/>
            </a:br>
            <a:r>
              <a:rPr lang="ja" sz="764"/>
              <a:t>    # 2. 各主張の不確実性を計算</a:t>
            </a:r>
            <a:br>
              <a:rPr lang="ja" sz="764"/>
            </a:br>
            <a:r>
              <a:rPr lang="ja" sz="764"/>
              <a:t>    uncertainties = calculate_uncertainty(claims)</a:t>
            </a:r>
            <a:br>
              <a:rPr lang="ja" sz="764"/>
            </a:br>
            <a:r>
              <a:rPr lang="ja" sz="764"/>
              <a:t>    # ここでは、不確実性と主張を組み合わせた結果を出力しています。</a:t>
            </a:r>
            <a:br>
              <a:rPr lang="ja" sz="764"/>
            </a:br>
            <a:r>
              <a:rPr lang="ja" sz="764"/>
              <a:t>    # 実際のアプリケーションでは、この不確実性を使用してさらなる分析を行うかもしれません。</a:t>
            </a:r>
            <a:br>
              <a:rPr lang="ja" sz="764"/>
            </a:br>
            <a:r>
              <a:rPr lang="ja" sz="764"/>
              <a:t>    for claim, uncertainty in zip(claims, uncertainties):</a:t>
            </a:r>
            <a:br>
              <a:rPr lang="ja" sz="764"/>
            </a:br>
            <a:r>
              <a:rPr lang="ja" sz="764"/>
              <a:t>        print(f'主張: "{claim}", 不確実性: {uncertainty}')</a:t>
            </a:r>
            <a:br>
              <a:rPr lang="ja" sz="764"/>
            </a:br>
            <a:r>
              <a:rPr lang="ja" sz="764"/>
              <a:t># テキスト例</a:t>
            </a:r>
            <a:br>
              <a:rPr lang="ja" sz="764"/>
            </a:br>
            <a:r>
              <a:rPr lang="ja" sz="764"/>
              <a:t>example_text = "LLMが生成したテキストの例文です。ここには複数の主張が含まれています。"</a:t>
            </a:r>
            <a:br>
              <a:rPr lang="ja" sz="764"/>
            </a:br>
            <a:br>
              <a:rPr lang="ja" sz="764"/>
            </a:br>
            <a:r>
              <a:rPr lang="ja" sz="764"/>
              <a:t># CCPアルゴリズムを実行</a:t>
            </a:r>
            <a:br>
              <a:rPr lang="ja" sz="764"/>
            </a:br>
            <a:r>
              <a:rPr lang="ja" sz="764"/>
              <a:t>ccp_algorithm(example_text)</a:t>
            </a:r>
            <a:endParaRPr sz="76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Rethinking the Bounds of LLM Reasoning: Are Multi-Agent Discussions the Key?</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マルチエージェントディスカッションがLLMの推論能力を向上させることを示唆しています。</a:t>
            </a:r>
            <a:br>
              <a:rPr lang="ja" sz="764"/>
            </a:br>
            <a:r>
              <a:rPr lang="ja" sz="764"/>
              <a:t>この主張を系統的な実験を通じて再評価し、新しいグループディスカッションフレームワークを提案して、議論メカニズムのセットを豊かにします。</a:t>
            </a:r>
            <a:br>
              <a:rPr lang="ja" sz="764"/>
            </a:br>
            <a:r>
              <a:rPr lang="ja" sz="764"/>
              <a:t>結果は強力なプロンプトを使用した単一エージェントLLMが、幅広い推論タスクとバックボーンLLMで既存のディスカッションアプローチとほぼ同等のパフォーマンスを達成しました。</a:t>
            </a:r>
            <a:br>
              <a:rPr lang="ja" sz="764"/>
            </a:br>
            <a:r>
              <a:rPr lang="ja" sz="764"/>
              <a:t>マルチエージェントディスカッションが単一エージェントを上回るのは、プロンプトにデモンストレーションがない場合のみでした。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グループディスカッションフレームワーク（CMD: Conquer-and-Merge Discussion Framework）については、複数のエージェントが議論を行うことにより、推論能力を向上させることを目的とした新しいフレームワークです。このフレームワークは、特に多数のエージェントと議論ラウンドの数が増加すると、パフォーマンスが向上するという既存のDebateフレームワークやReConcileフレームワークの主張に基づいていますが、エージェントの数が増えることによるオーバーヘッドの増加に対処するために考案されました。</a:t>
            </a:r>
            <a:br>
              <a:rPr lang="ja" sz="764"/>
            </a:br>
            <a:r>
              <a:rPr lang="ja" sz="764"/>
              <a:t>CMDフレームワークは、以下の3つのステージに分かれています：</a:t>
            </a:r>
            <a:br>
              <a:rPr lang="ja" sz="764"/>
            </a:br>
            <a:r>
              <a:rPr lang="ja" sz="764"/>
              <a:t>Stage 1: Group Discussion Initialization (グループディスカッションの初期化): このステージでは、全ての参加エージェントが初期化され、3つのグループに分けられます。各エージェントは初回のレスポンスを生成します。</a:t>
            </a:r>
            <a:br>
              <a:rPr lang="ja" sz="764"/>
            </a:br>
            <a:r>
              <a:rPr lang="ja" sz="764"/>
              <a:t>Stage 2: Multi Rounds Discussion (複数ラウンドの議論): アクティブなエージェントは、残りのラウンドで議論を続けます。各ラウンドで、エージェントは以前のレスポンスに基づいて新しいレスポンスを生成します。</a:t>
            </a:r>
            <a:br>
              <a:rPr lang="ja" sz="764"/>
            </a:br>
            <a:r>
              <a:rPr lang="ja" sz="764"/>
              <a:t>Stage 3: Vote for the Final Result (最終結果のための投票): このステージでは、全てのエージェントが最終的な意見に基づいて投票を行い、最終結果を決定します。タイが発生した場合、追加の「秘書」エージェントが最終決定を行います。</a:t>
            </a:r>
            <a:br>
              <a:rPr lang="ja" sz="764"/>
            </a:br>
            <a:r>
              <a:rPr lang="ja" sz="764"/>
              <a:t>CMDフレームワークは、エージェント間での情報の受け渡しを効率化するために、メッセージパッシングアルゴリズムを用いており、各ステージでのエージェントの行動や投票プロセスを通じて、議論の結果を最終決定します。このフレームワークは、エージェントの数が増えることによる計算コストの増加に対処しつつ、エージェント間の議論を通じて推論能力を向上させることを目指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強力なプロンプトを使用した単一エージェントLLMがマルチエージェントディスカッションとほぼ同等のパフォーマンスを示しました。特に、プロンプトにデモンストレーションがない場合にマルチエージェントディスカッションが優れているこ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ACLSum: A New Dataset for Aspect-based Summarization of Scientific Publications 科学論文のアスペクトベース要約のための新しいデータセット「ACLSum」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科学論文の要約を目的とした新しいデータセットACLSUMを提案。これまでの要約データセットは、</a:t>
            </a:r>
            <a:br>
              <a:rPr lang="ja" sz="764"/>
            </a:br>
            <a:r>
              <a:rPr lang="ja" sz="764"/>
              <a:t>半自動的に生成されたものが多く、質が低下することが問題となっていた。</a:t>
            </a:r>
            <a:br>
              <a:rPr lang="ja" sz="764"/>
            </a:br>
            <a:r>
              <a:rPr lang="ja" sz="764"/>
              <a:t>ACLSUMは、専門家によって慎重に作成された多面的な要約を含むことで、この問題に対処している。</a:t>
            </a:r>
            <a:br>
              <a:rPr lang="ja" sz="764"/>
            </a:br>
            <a:r>
              <a:rPr lang="ja" sz="764"/>
              <a:t>具体的には、科学論文から「課題」「アプローチ」「結果」の3つの異なる側面を要約する。</a:t>
            </a:r>
            <a:br>
              <a:rPr lang="ja" sz="764"/>
            </a:br>
            <a:r>
              <a:rPr lang="ja" sz="764"/>
              <a:t>提案手法は、事前学習された言語モデルを用いて、抽出的要約と生成的要約の有効性を評価する</a:t>
            </a:r>
            <a:br>
              <a:rPr lang="ja" sz="764"/>
            </a:br>
            <a:r>
              <a:rPr lang="ja" sz="764"/>
              <a:t>実験を行い、抽出的要約に比べて生成的要約の方が優れていることを示している</a:t>
            </a:r>
            <a:br>
              <a:rPr lang="ja" sz="764"/>
            </a:br>
            <a:r>
              <a:rPr lang="ja" sz="764"/>
              <a:t>https://github.com/sobamchan/aclsum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ACLSUMは、科学論文の要約のための新しいデータセットであり、</a:t>
            </a:r>
            <a:br>
              <a:rPr lang="ja" sz="764"/>
            </a:br>
            <a:r>
              <a:rPr lang="ja" sz="764"/>
              <a:t>そのアルゴリズムは次のように説明されます。まず、ある科学論文から課題、アプローチ、結果という</a:t>
            </a:r>
            <a:br>
              <a:rPr lang="ja" sz="764"/>
            </a:br>
            <a:r>
              <a:rPr lang="ja" sz="764"/>
              <a:t>3つの異なる側面に基づいて要約を生成します。</a:t>
            </a:r>
            <a:br>
              <a:rPr lang="ja" sz="764"/>
            </a:br>
            <a:r>
              <a:rPr lang="ja" sz="764"/>
              <a:t>このプロセスは、ドメインの専門家によって慎重に作成され、</a:t>
            </a:r>
            <a:br>
              <a:rPr lang="ja" sz="764"/>
            </a:br>
            <a:r>
              <a:rPr lang="ja" sz="764"/>
              <a:t>評価されたデータセットを使用して行われます。各文書は、抽出的要約と生成的要約の両方のために、</a:t>
            </a:r>
            <a:br>
              <a:rPr lang="ja" sz="764"/>
            </a:br>
            <a:r>
              <a:rPr lang="ja" sz="764"/>
              <a:t>手作業で作成され、検証された要約で補完されます。</a:t>
            </a:r>
            <a:br>
              <a:rPr lang="ja" sz="764"/>
            </a:br>
            <a:r>
              <a:rPr lang="ja" sz="764"/>
              <a:t>まず、注釈者はソース文書内の側面に関連する文を選択し、</a:t>
            </a:r>
            <a:br>
              <a:rPr lang="ja" sz="764"/>
            </a:br>
            <a:r>
              <a:rPr lang="ja" sz="764"/>
              <a:t>次にこれらを使用して抽象的な要約を生成します。</a:t>
            </a:r>
            <a:br>
              <a:rPr lang="ja" sz="764"/>
            </a:br>
            <a:r>
              <a:rPr lang="ja" sz="764"/>
              <a:t>このプロセスにより、各ソース文書には2種類のゴールドスタンダードの注釈が付けられます。</a:t>
            </a:r>
            <a:br>
              <a:rPr lang="ja" sz="764"/>
            </a:br>
            <a:r>
              <a:rPr lang="ja" sz="764"/>
              <a:t>1つは各側面に関連する文のセット、もう1つは抽象的な参照要約です。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広範囲にわたる実験を通じて、事前訓練された言語モデルとLLMに基づくモデルの品質と</a:t>
            </a:r>
            <a:br>
              <a:rPr lang="ja" sz="822"/>
            </a:br>
            <a:r>
              <a:rPr lang="ja" sz="822"/>
              <a:t>パフォーマンスを評価しました。また、自動的に発見されたアスペクトに基づいて、</a:t>
            </a:r>
            <a:br>
              <a:rPr lang="ja" sz="822"/>
            </a:br>
            <a:r>
              <a:rPr lang="ja" sz="822"/>
              <a:t>学術領域における抽出的対抽象的要約の有効性を探求しました。</a:t>
            </a:r>
            <a:endParaRPr sz="822"/>
          </a:p>
        </p:txBody>
      </p:sp>
      <p:sp>
        <p:nvSpPr>
          <p:cNvPr id="224" name="Google Shape;224;p42"/>
          <p:cNvSpPr txBox="1"/>
          <p:nvPr>
            <p:ph idx="1" type="body"/>
          </p:nvPr>
        </p:nvSpPr>
        <p:spPr>
          <a:xfrm>
            <a:off x="4750475" y="427900"/>
            <a:ext cx="4313400" cy="42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ja" sz="835"/>
              <a:t># ACLSUMデータセットに基づく科学論文の要約アルゴリズム</a:t>
            </a:r>
            <a:br>
              <a:rPr lang="ja" sz="835"/>
            </a:br>
            <a:r>
              <a:rPr lang="ja" sz="835"/>
              <a:t># 必要なライブラリをインポート</a:t>
            </a:r>
            <a:br>
              <a:rPr lang="ja" sz="835"/>
            </a:br>
            <a:r>
              <a:rPr lang="ja" sz="835"/>
              <a:t>import numpy as np</a:t>
            </a:r>
            <a:endParaRPr sz="835"/>
          </a:p>
          <a:p>
            <a:pPr indent="0" lvl="0" marL="0" rtl="0" algn="l">
              <a:lnSpc>
                <a:spcPct val="80000"/>
              </a:lnSpc>
              <a:spcBef>
                <a:spcPts val="1200"/>
              </a:spcBef>
              <a:spcAft>
                <a:spcPts val="0"/>
              </a:spcAft>
              <a:buSzPts val="770"/>
              <a:buNone/>
            </a:pPr>
            <a:r>
              <a:rPr lang="ja" sz="835"/>
              <a:t># 科学論文の要約関数を定義</a:t>
            </a:r>
            <a:br>
              <a:rPr lang="ja" sz="835"/>
            </a:br>
            <a:r>
              <a:rPr lang="ja" sz="835"/>
              <a:t>def summarize_scientific_paper(document, dataset):</a:t>
            </a:r>
            <a:br>
              <a:rPr lang="ja" sz="835"/>
            </a:br>
            <a:r>
              <a:rPr lang="ja" sz="835"/>
              <a:t>    # 文書とデータセットを受け取り、要約を生成</a:t>
            </a:r>
            <a:br>
              <a:rPr lang="ja" sz="835"/>
            </a:br>
            <a:r>
              <a:rPr lang="ja" sz="835"/>
              <a:t>    # 課題、アプローチ、結果の3つの側面に基づいて要約を生成する</a:t>
            </a:r>
            <a:br>
              <a:rPr lang="ja" sz="835"/>
            </a:br>
            <a:r>
              <a:rPr lang="ja" sz="835"/>
              <a:t>    # 1. 注釈者によって選択された側面に関連する文を抽出</a:t>
            </a:r>
            <a:br>
              <a:rPr lang="ja" sz="835"/>
            </a:br>
            <a:r>
              <a:rPr lang="ja" sz="835"/>
              <a:t>    challenges, approaches, results = extract_aspects(document, dataset)</a:t>
            </a:r>
            <a:br>
              <a:rPr lang="ja" sz="835"/>
            </a:br>
            <a:r>
              <a:rPr lang="ja" sz="835"/>
              <a:t>    # 2. 抽出した文を基に抽象的な要約を生成</a:t>
            </a:r>
            <a:br>
              <a:rPr lang="ja" sz="835"/>
            </a:br>
            <a:r>
              <a:rPr lang="ja" sz="835"/>
              <a:t>    abstract_summary = generate_abstract_summary(challenges, approaches, results)</a:t>
            </a:r>
            <a:br>
              <a:rPr lang="ja" sz="835"/>
            </a:br>
            <a:r>
              <a:rPr lang="ja" sz="835"/>
              <a:t>    # 生成した要約を返す</a:t>
            </a:r>
            <a:br>
              <a:rPr lang="ja" sz="835"/>
            </a:br>
            <a:r>
              <a:rPr lang="ja" sz="835"/>
              <a:t>    return abstract_summary</a:t>
            </a:r>
            <a:endParaRPr sz="835"/>
          </a:p>
          <a:p>
            <a:pPr indent="0" lvl="0" marL="0" rtl="0" algn="l">
              <a:lnSpc>
                <a:spcPct val="80000"/>
              </a:lnSpc>
              <a:spcBef>
                <a:spcPts val="1200"/>
              </a:spcBef>
              <a:spcAft>
                <a:spcPts val="0"/>
              </a:spcAft>
              <a:buSzPts val="770"/>
              <a:buNone/>
            </a:pPr>
            <a:r>
              <a:rPr lang="ja" sz="835"/>
              <a:t># 側面に関連する文を抽出する関数</a:t>
            </a:r>
            <a:br>
              <a:rPr lang="ja" sz="835"/>
            </a:br>
            <a:r>
              <a:rPr lang="ja" sz="835"/>
              <a:t>def extract_aspects(document, dataset):</a:t>
            </a:r>
            <a:br>
              <a:rPr lang="ja" sz="835"/>
            </a:br>
            <a:r>
              <a:rPr lang="ja" sz="835"/>
              <a:t>    # データセットから文書に関連する注釈された文を抽出</a:t>
            </a:r>
            <a:br>
              <a:rPr lang="ja" sz="835"/>
            </a:br>
            <a:r>
              <a:rPr lang="ja" sz="835"/>
              <a:t>    # このコードでは模擬的な処理を行う</a:t>
            </a:r>
            <a:br>
              <a:rPr lang="ja" sz="835"/>
            </a:br>
            <a:r>
              <a:rPr lang="ja" sz="835"/>
              <a:t>    challenges = ['挑戦に関連する文1', '挑戦に関連する文2']</a:t>
            </a:r>
            <a:br>
              <a:rPr lang="ja" sz="835"/>
            </a:br>
            <a:r>
              <a:rPr lang="ja" sz="835"/>
              <a:t>    approaches = ['アプローチに関連する文1', 'アプローチに関連する文2']</a:t>
            </a:r>
            <a:br>
              <a:rPr lang="ja" sz="835"/>
            </a:br>
            <a:r>
              <a:rPr lang="ja" sz="835"/>
              <a:t>    results = ['結果に関連する文1', '結果に関連する文2']</a:t>
            </a:r>
            <a:br>
              <a:rPr lang="ja" sz="835"/>
            </a:br>
            <a:r>
              <a:rPr lang="ja" sz="835"/>
              <a:t>    return challenges, approaches, results</a:t>
            </a:r>
            <a:endParaRPr sz="835"/>
          </a:p>
          <a:p>
            <a:pPr indent="0" lvl="0" marL="0" rtl="0" algn="l">
              <a:lnSpc>
                <a:spcPct val="80000"/>
              </a:lnSpc>
              <a:spcBef>
                <a:spcPts val="1200"/>
              </a:spcBef>
              <a:spcAft>
                <a:spcPts val="0"/>
              </a:spcAft>
              <a:buSzPts val="770"/>
              <a:buNone/>
            </a:pPr>
            <a:r>
              <a:rPr lang="ja" sz="835"/>
              <a:t># 抽象的な要約を生成する関数</a:t>
            </a:r>
            <a:br>
              <a:rPr lang="ja" sz="835"/>
            </a:br>
            <a:r>
              <a:rPr lang="ja" sz="835"/>
              <a:t>def generate_abstract_summary(challenges, approaches, results):</a:t>
            </a:r>
            <a:br>
              <a:rPr lang="ja" sz="835"/>
            </a:br>
            <a:r>
              <a:rPr lang="ja" sz="835"/>
              <a:t>    # 抽出した文を統合して一つの抽象的な要約を生成</a:t>
            </a:r>
            <a:br>
              <a:rPr lang="ja" sz="835"/>
            </a:br>
            <a:r>
              <a:rPr lang="ja" sz="835"/>
              <a:t>    # このコードでは模擬的な処理を行う</a:t>
            </a:r>
            <a:br>
              <a:rPr lang="ja" sz="835"/>
            </a:br>
            <a:r>
              <a:rPr lang="ja" sz="835"/>
              <a:t>    abstract_summary = '挑戦: ' + ', '.join(challenges) + '. アプローチ: ' + ', '.join(approaches) + '. 結果: ' + ', '.join(results) + '.'</a:t>
            </a:r>
            <a:br>
              <a:rPr lang="ja" sz="835"/>
            </a:br>
            <a:r>
              <a:rPr lang="ja" sz="835"/>
              <a:t>    return abstract_summary</a:t>
            </a:r>
            <a:endParaRPr sz="835"/>
          </a:p>
          <a:p>
            <a:pPr indent="0" lvl="0" marL="0" rtl="0" algn="l">
              <a:lnSpc>
                <a:spcPct val="80000"/>
              </a:lnSpc>
              <a:spcBef>
                <a:spcPts val="1200"/>
              </a:spcBef>
              <a:spcAft>
                <a:spcPts val="1200"/>
              </a:spcAft>
              <a:buSzPts val="770"/>
              <a:buNone/>
            </a:pPr>
            <a:r>
              <a:rPr lang="ja" sz="835"/>
              <a:t># サンプルの科学論文とデータセットを定義</a:t>
            </a:r>
            <a:br>
              <a:rPr lang="ja" sz="835"/>
            </a:br>
            <a:r>
              <a:rPr lang="ja" sz="835"/>
              <a:t>sample_document = 'サンプルの科学論文テキスト'</a:t>
            </a:r>
            <a:br>
              <a:rPr lang="ja" sz="835"/>
            </a:br>
            <a:r>
              <a:rPr lang="ja" sz="835"/>
              <a:t>sample_dataset = 'ACLSUMデータセット'</a:t>
            </a:r>
            <a:br>
              <a:rPr lang="ja" sz="835"/>
            </a:br>
            <a:r>
              <a:rPr lang="ja" sz="835"/>
              <a:t># 要約を生成</a:t>
            </a:r>
            <a:br>
              <a:rPr lang="ja" sz="835"/>
            </a:br>
            <a:r>
              <a:rPr lang="ja" sz="835"/>
              <a:t>summary = summarize_scientific_paper(sample_document, sample_dataset)</a:t>
            </a:r>
            <a:br>
              <a:rPr lang="ja" sz="835"/>
            </a:br>
            <a:r>
              <a:rPr lang="ja" sz="835"/>
              <a:t># 生成した要約を表示</a:t>
            </a:r>
            <a:br>
              <a:rPr lang="ja" sz="835"/>
            </a:br>
            <a:r>
              <a:rPr lang="ja" sz="835"/>
              <a:t>print(summary)</a:t>
            </a:r>
            <a:endParaRPr sz="83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Metacognitive Retrieval-Augmented Large Language Models メタ認知的検索拡張ラージ言語モデル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従来の統計的フレーズや階層的機械翻訳システムが直面している課題に対処するために、</a:t>
            </a:r>
            <a:br>
              <a:rPr lang="ja" sz="764"/>
            </a:br>
            <a:r>
              <a:rPr lang="ja" sz="764"/>
              <a:t>MetaRAG（Metacognitive Retrieval-Augmented Large Language Models）という新しいアプローチを提案しています。</a:t>
            </a:r>
            <a:br>
              <a:rPr lang="ja" sz="764"/>
            </a:br>
            <a:r>
              <a:rPr lang="ja" sz="764"/>
              <a:t>この方法は、多段階推論タスクにおいて、従来の単一時点検索を用いた手法よりも優れた性能を発揮します。</a:t>
            </a:r>
            <a:br>
              <a:rPr lang="ja" sz="764"/>
            </a:br>
            <a:r>
              <a:rPr lang="ja" sz="764"/>
              <a:t>特に、低リソース言語の翻訳タスクにおいて、より少ない訓練データで既存の方法よりも一貫してBLEUスコアで優れた結果を示しています。</a:t>
            </a:r>
            <a:br>
              <a:rPr lang="ja" sz="764"/>
            </a:br>
            <a:r>
              <a:rPr lang="ja" sz="764"/>
              <a:t>MetaRAGは、認知心理学から導入されたメタ認知を統合することで、モデルが自己反省と認知プロセスの評価を行い、</a:t>
            </a:r>
            <a:br>
              <a:rPr lang="ja" sz="764"/>
            </a:br>
            <a:r>
              <a:rPr lang="ja" sz="764"/>
              <a:t>応答戦略を監視、評価、計画することを可能にします。</a:t>
            </a:r>
            <a:br>
              <a:rPr lang="ja" sz="764"/>
            </a:br>
            <a:r>
              <a:rPr lang="ja" sz="764"/>
              <a:t>この三段階のメタ認知規制パイプラインを通じて、モデルは初期の認知応答の不備を特定し修正することができます。</a:t>
            </a:r>
            <a:br>
              <a:rPr lang="ja" sz="764"/>
            </a:br>
            <a:r>
              <a:rPr lang="ja" sz="764"/>
              <a:t>実験の結果、MetaRAGは既存の方法を有意に上回ることが示されました。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MetaRAG（Metacognitive Retrieval-Augmented Large Language Models）は、</a:t>
            </a:r>
            <a:br>
              <a:rPr lang="ja" sz="764"/>
            </a:br>
            <a:r>
              <a:rPr lang="ja" sz="764"/>
              <a:t>従来の検索拡張生成問題を解決するために提案された新しいアプローチです。この手法は、認知心理学から着想を得たメタ認知の概念を統合し、</a:t>
            </a:r>
            <a:br>
              <a:rPr lang="ja" sz="764"/>
            </a:br>
            <a:r>
              <a:rPr lang="ja" sz="764"/>
              <a:t>モデルが自身の認知プロセスをモニタリングし、評価し、計画することを可能にします。</a:t>
            </a:r>
            <a:br>
              <a:rPr lang="ja" sz="764"/>
            </a:br>
            <a:r>
              <a:rPr lang="ja" sz="764"/>
              <a:t>メタ認知規制パイプラインを通じて、モデルは初期の認知応答の不備を特定し、修正することができます。</a:t>
            </a:r>
            <a:br>
              <a:rPr lang="ja" sz="764"/>
            </a:br>
            <a:r>
              <a:rPr lang="ja" sz="764"/>
              <a:t>具体的には、メタRAGは以下の三つの主要なステップで構成されます：</a:t>
            </a:r>
            <a:br>
              <a:rPr lang="ja" sz="764"/>
            </a:br>
            <a:r>
              <a:rPr lang="ja" sz="764"/>
              <a:t>(1)モニタリングは、現在の応答の品質を評価し、メタ認知評価を起動するかどうかを決定します。</a:t>
            </a:r>
            <a:br>
              <a:rPr lang="ja" sz="764"/>
            </a:br>
            <a:r>
              <a:rPr lang="ja" sz="764"/>
              <a:t>(2)評価では、モデルはメタ認知知識を活用して応答の欠陥を分析し、内部および外部の知識の十分性や調和、</a:t>
            </a:r>
            <a:br>
              <a:rPr lang="ja" sz="764"/>
            </a:br>
            <a:r>
              <a:rPr lang="ja" sz="764"/>
              <a:t>多段階推論の信頼性と正確性に関する問題を特定します。</a:t>
            </a:r>
            <a:br>
              <a:rPr lang="ja" sz="764"/>
            </a:br>
            <a:r>
              <a:rPr lang="ja" sz="764"/>
              <a:t>(3)計画では、評価段階で特定されたシナリオに応じて、認知コンポーネントに対する具体的な改善提案を行います。</a:t>
            </a:r>
            <a:endParaRPr sz="764"/>
          </a:p>
          <a:p>
            <a:pPr indent="0" lvl="0" marL="0" rtl="0" algn="l">
              <a:lnSpc>
                <a:spcPct val="100000"/>
              </a:lnSpc>
              <a:spcBef>
                <a:spcPts val="1200"/>
              </a:spcBef>
              <a:spcAft>
                <a:spcPts val="0"/>
              </a:spcAft>
              <a:buNone/>
            </a:pPr>
            <a:r>
              <a:rPr lang="ja" sz="764"/>
              <a:t>このプロセスを通じて、MetaRAGは従来の方法よりも優れた性能を示し、特に多段階推論タスクにおいて有効であることが実証されています。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MetaRAGは、複数のホップ質問応答（QA）データセットにおいて、従来の手法よりも高い推論能力を示し、有意に性能が向上した。</a:t>
            </a:r>
            <a:endParaRPr sz="822"/>
          </a:p>
        </p:txBody>
      </p:sp>
      <p:sp>
        <p:nvSpPr>
          <p:cNvPr id="230" name="Google Shape;230;p43"/>
          <p:cNvSpPr txBox="1"/>
          <p:nvPr>
            <p:ph idx="1" type="body"/>
          </p:nvPr>
        </p:nvSpPr>
        <p:spPr>
          <a:xfrm>
            <a:off x="6432900" y="186750"/>
            <a:ext cx="2711100" cy="48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None/>
            </a:pPr>
            <a:r>
              <a:rPr lang="ja" sz="535"/>
              <a:t># MetaRAG（Metacognitive Retrieval-Augmented Large Language Models）のアルゴリズムを実装</a:t>
            </a:r>
            <a:br>
              <a:rPr lang="ja" sz="535"/>
            </a:br>
            <a:r>
              <a:rPr lang="ja" sz="535"/>
              <a:t># モジュールをインポート</a:t>
            </a:r>
            <a:br>
              <a:rPr lang="ja" sz="535"/>
            </a:br>
            <a:r>
              <a:rPr lang="ja" sz="535"/>
              <a:t>import numpy as np</a:t>
            </a:r>
            <a:br>
              <a:rPr lang="ja" sz="535"/>
            </a:br>
            <a:br>
              <a:rPr lang="ja" sz="535"/>
            </a:br>
            <a:r>
              <a:rPr lang="ja" sz="535"/>
              <a:t># モニタリングステップ</a:t>
            </a:r>
            <a:br>
              <a:rPr lang="ja" sz="535"/>
            </a:br>
            <a:r>
              <a:rPr lang="ja" sz="535"/>
              <a:t># モデルの現在の応答品質を評価し、メタ認知的評価を起動するかどうかを決定</a:t>
            </a:r>
            <a:br>
              <a:rPr lang="ja" sz="535"/>
            </a:br>
            <a:r>
              <a:rPr lang="ja" sz="535"/>
              <a:t>def monitoring_step(response_quality):</a:t>
            </a:r>
            <a:br>
              <a:rPr lang="ja" sz="535"/>
            </a:br>
            <a:r>
              <a:rPr lang="ja" sz="535"/>
              <a:t>    # 応答品質が基準を満たしているかどうかをチェック</a:t>
            </a:r>
            <a:br>
              <a:rPr lang="ja" sz="535"/>
            </a:br>
            <a:r>
              <a:rPr lang="ja" sz="535"/>
              <a:t>    if response_quality &gt;= threshold:</a:t>
            </a:r>
            <a:br>
              <a:rPr lang="ja" sz="535"/>
            </a:br>
            <a:r>
              <a:rPr lang="ja" sz="535"/>
              <a:t>        return True</a:t>
            </a:r>
            <a:br>
              <a:rPr lang="ja" sz="535"/>
            </a:br>
            <a:r>
              <a:rPr lang="ja" sz="535"/>
              <a:t>    else:</a:t>
            </a:r>
            <a:br>
              <a:rPr lang="ja" sz="535"/>
            </a:br>
            <a:r>
              <a:rPr lang="ja" sz="535"/>
              <a:t>        return False</a:t>
            </a:r>
            <a:br>
              <a:rPr lang="ja" sz="535"/>
            </a:br>
            <a:br>
              <a:rPr lang="ja" sz="535"/>
            </a:br>
            <a:r>
              <a:rPr lang="ja" sz="535"/>
              <a:t># 評価ステップ</a:t>
            </a:r>
            <a:br>
              <a:rPr lang="ja" sz="535"/>
            </a:br>
            <a:r>
              <a:rPr lang="ja" sz="535"/>
              <a:t># 現在の回答が要件を満たさない理由を特定し、情報源の十分性等を分析</a:t>
            </a:r>
            <a:br>
              <a:rPr lang="ja" sz="535"/>
            </a:br>
            <a:r>
              <a:rPr lang="ja" sz="535"/>
              <a:t>def evaluation_step(current_response):</a:t>
            </a:r>
            <a:br>
              <a:rPr lang="ja" sz="535"/>
            </a:br>
            <a:r>
              <a:rPr lang="ja" sz="535"/>
              <a:t>    # 要件を満たさない理由の分析</a:t>
            </a:r>
            <a:br>
              <a:rPr lang="ja" sz="535"/>
            </a:br>
            <a:r>
              <a:rPr lang="ja" sz="535"/>
              <a:t>    issues_identified = analyze_response(current_response)</a:t>
            </a:r>
            <a:br>
              <a:rPr lang="ja" sz="535"/>
            </a:br>
            <a:r>
              <a:rPr lang="ja" sz="535"/>
              <a:t>    # 情報源の十分性と調和を評価</a:t>
            </a:r>
            <a:br>
              <a:rPr lang="ja" sz="535"/>
            </a:br>
            <a:r>
              <a:rPr lang="ja" sz="535"/>
              <a:t>    sources_sufficiency = evaluate_sources(current_response)</a:t>
            </a:r>
            <a:br>
              <a:rPr lang="ja" sz="535"/>
            </a:br>
            <a:r>
              <a:rPr lang="ja" sz="535"/>
              <a:t>    # 多段階推論の信頼性と正確性を分析</a:t>
            </a:r>
            <a:br>
              <a:rPr lang="ja" sz="535"/>
            </a:br>
            <a:r>
              <a:rPr lang="ja" sz="535"/>
              <a:t>    reasoning_reliability = analyze_reasoning(current_response)</a:t>
            </a:r>
            <a:br>
              <a:rPr lang="ja" sz="535"/>
            </a:br>
            <a:r>
              <a:rPr lang="ja" sz="535"/>
              <a:t>    return issues_identified, sources_sufficiency, reasoning_reliability</a:t>
            </a:r>
            <a:br>
              <a:rPr lang="ja" sz="535"/>
            </a:br>
            <a:br>
              <a:rPr lang="ja" sz="535"/>
            </a:br>
            <a:r>
              <a:rPr lang="ja" sz="535"/>
              <a:t># 計画ステップ</a:t>
            </a:r>
            <a:br>
              <a:rPr lang="ja" sz="535"/>
            </a:br>
            <a:r>
              <a:rPr lang="ja" sz="535"/>
              <a:t># 評価段階で特定されたシナリオごとに、認知コンポーネントに対する改善の提案</a:t>
            </a:r>
            <a:br>
              <a:rPr lang="ja" sz="535"/>
            </a:br>
            <a:r>
              <a:rPr lang="ja" sz="535"/>
              <a:t>def planning_step(identified_issues):</a:t>
            </a:r>
            <a:br>
              <a:rPr lang="ja" sz="535"/>
            </a:br>
            <a:r>
              <a:rPr lang="ja" sz="535"/>
              <a:t>    # 改善案を生成</a:t>
            </a:r>
            <a:br>
              <a:rPr lang="ja" sz="535"/>
            </a:br>
            <a:r>
              <a:rPr lang="ja" sz="535"/>
              <a:t>    improvement_suggestions = generate_improvements(identified_issues)</a:t>
            </a:r>
            <a:br>
              <a:rPr lang="ja" sz="535"/>
            </a:br>
            <a:r>
              <a:rPr lang="ja" sz="535"/>
              <a:t>    # 改善案に基づいて応答を修正</a:t>
            </a:r>
            <a:br>
              <a:rPr lang="ja" sz="535"/>
            </a:br>
            <a:r>
              <a:rPr lang="ja" sz="535"/>
              <a:t>    modified_response = modify_response(improvement_suggestions)</a:t>
            </a:r>
            <a:br>
              <a:rPr lang="ja" sz="535"/>
            </a:br>
            <a:r>
              <a:rPr lang="ja" sz="535"/>
              <a:t>    return modified_response</a:t>
            </a:r>
            <a:br>
              <a:rPr lang="ja" sz="535"/>
            </a:br>
            <a:br>
              <a:rPr lang="ja" sz="535"/>
            </a:br>
            <a:r>
              <a:rPr lang="ja" sz="535"/>
              <a:t># メタ認知的規制パイプラインの実行</a:t>
            </a:r>
            <a:br>
              <a:rPr lang="ja" sz="535"/>
            </a:br>
            <a:r>
              <a:rPr lang="ja" sz="535"/>
              <a:t>def metacognitive_regulation_pipeline(initial_response):</a:t>
            </a:r>
            <a:br>
              <a:rPr lang="ja" sz="535"/>
            </a:br>
            <a:r>
              <a:rPr lang="ja" sz="535"/>
              <a:t>    response_quality = evaluate_response_quality(initial_response)</a:t>
            </a:r>
            <a:br>
              <a:rPr lang="ja" sz="535"/>
            </a:br>
            <a:r>
              <a:rPr lang="ja" sz="535"/>
              <a:t>    if monitoring_step(response_quality):</a:t>
            </a:r>
            <a:br>
              <a:rPr lang="ja" sz="535"/>
            </a:br>
            <a:r>
              <a:rPr lang="ja" sz="535"/>
              <a:t>        current_response = initial_response</a:t>
            </a:r>
            <a:br>
              <a:rPr lang="ja" sz="535"/>
            </a:br>
            <a:r>
              <a:rPr lang="ja" sz="535"/>
              <a:t>        issues_identified, sources_sufficiency, reasoning_reliability =</a:t>
            </a:r>
            <a:r>
              <a:rPr lang="ja" sz="535"/>
              <a:t> </a:t>
            </a:r>
            <a:r>
              <a:rPr lang="ja" sz="535"/>
              <a:t>evaluation_step(current_response)</a:t>
            </a:r>
            <a:br>
              <a:rPr lang="ja" sz="535"/>
            </a:br>
            <a:r>
              <a:rPr lang="ja" sz="535"/>
              <a:t>        improvement_suggestions = planning_step(issues_identified)</a:t>
            </a:r>
            <a:br>
              <a:rPr lang="ja" sz="535"/>
            </a:br>
            <a:r>
              <a:rPr lang="ja" sz="535"/>
              <a:t>        final_response = modify_response(improvement_suggestions)</a:t>
            </a:r>
            <a:br>
              <a:rPr lang="ja" sz="535"/>
            </a:br>
            <a:r>
              <a:rPr lang="ja" sz="535"/>
              <a:t>        return final_response</a:t>
            </a:r>
            <a:br>
              <a:rPr lang="ja" sz="535"/>
            </a:br>
            <a:r>
              <a:rPr lang="ja" sz="535"/>
              <a:t>    else:</a:t>
            </a:r>
            <a:br>
              <a:rPr lang="ja" sz="535"/>
            </a:br>
            <a:r>
              <a:rPr lang="ja" sz="535"/>
              <a:t>        # 応答品質が基準を満たしていなければ、改善案を検討</a:t>
            </a:r>
            <a:br>
              <a:rPr lang="ja" sz="535"/>
            </a:br>
            <a:r>
              <a:rPr lang="ja" sz="535"/>
              <a:t>        return '応答品質が基準を満たしていません。'</a:t>
            </a:r>
            <a:br>
              <a:rPr lang="ja" sz="535"/>
            </a:br>
            <a:br>
              <a:rPr lang="ja" sz="535"/>
            </a:br>
            <a:r>
              <a:rPr lang="ja" sz="535"/>
              <a:t># 実行例</a:t>
            </a:r>
            <a:br>
              <a:rPr lang="ja" sz="535"/>
            </a:br>
            <a:r>
              <a:rPr lang="ja" sz="535"/>
              <a:t># 初期応答の品質を評価（例として、仮の関数と値を使用）</a:t>
            </a:r>
            <a:br>
              <a:rPr lang="ja" sz="535"/>
            </a:br>
            <a:r>
              <a:rPr lang="ja" sz="535"/>
              <a:t>threshold = 0.5 # 品質の基準値</a:t>
            </a:r>
            <a:br>
              <a:rPr lang="ja" sz="535"/>
            </a:br>
            <a:r>
              <a:rPr lang="ja" sz="535"/>
              <a:t>initial_response = '仮の初期応答'</a:t>
            </a:r>
            <a:br>
              <a:rPr lang="ja" sz="535"/>
            </a:br>
            <a:r>
              <a:rPr lang="ja" sz="535"/>
              <a:t>def evaluate_response_quality(response):</a:t>
            </a:r>
            <a:br>
              <a:rPr lang="ja" sz="535"/>
            </a:br>
            <a:r>
              <a:rPr lang="ja" sz="535"/>
              <a:t>    # 仮の応答品質評価関数</a:t>
            </a:r>
            <a:br>
              <a:rPr lang="ja" sz="535"/>
            </a:br>
            <a:r>
              <a:rPr lang="ja" sz="535"/>
              <a:t>    return np.random.random() # 0から1のランダムな値を返す</a:t>
            </a:r>
            <a:br>
              <a:rPr lang="ja" sz="535"/>
            </a:br>
            <a:r>
              <a:rPr lang="ja" sz="535"/>
              <a:t>def analyze_response(response):</a:t>
            </a:r>
            <a:br>
              <a:rPr lang="ja" sz="535"/>
            </a:br>
            <a:r>
              <a:rPr lang="ja" sz="535"/>
              <a:t>    # 応答分析の仮の関数</a:t>
            </a:r>
            <a:br>
              <a:rPr lang="ja" sz="535"/>
            </a:br>
            <a:r>
              <a:rPr lang="ja" sz="535"/>
              <a:t>    return ['要件を満たさない理由']</a:t>
            </a:r>
            <a:br>
              <a:rPr lang="ja" sz="535"/>
            </a:br>
            <a:r>
              <a:rPr lang="ja" sz="535"/>
              <a:t>def evaluate_sources(response):</a:t>
            </a:r>
            <a:br>
              <a:rPr lang="ja" sz="535"/>
            </a:br>
            <a:r>
              <a:rPr lang="ja" sz="535"/>
              <a:t>    # 情報源評価の仮の関数</a:t>
            </a:r>
            <a:br>
              <a:rPr lang="ja" sz="535"/>
            </a:br>
            <a:r>
              <a:rPr lang="ja" sz="535"/>
              <a:t>    return True</a:t>
            </a:r>
            <a:br>
              <a:rPr lang="ja" sz="535"/>
            </a:br>
            <a:r>
              <a:rPr lang="ja" sz="535"/>
              <a:t>def analyze_reasoning(response):</a:t>
            </a:r>
            <a:br>
              <a:rPr lang="ja" sz="535"/>
            </a:br>
            <a:r>
              <a:rPr lang="ja" sz="535"/>
              <a:t>    # 推論分析の仮の関数</a:t>
            </a:r>
            <a:br>
              <a:rPr lang="ja" sz="535"/>
            </a:br>
            <a:r>
              <a:rPr lang="ja" sz="535"/>
              <a:t>    return True</a:t>
            </a:r>
            <a:br>
              <a:rPr lang="ja" sz="535"/>
            </a:br>
            <a:r>
              <a:rPr lang="ja" sz="535"/>
              <a:t>def generate_improvements(issues):</a:t>
            </a:r>
            <a:br>
              <a:rPr lang="ja" sz="535"/>
            </a:br>
            <a:r>
              <a:rPr lang="ja" sz="535"/>
              <a:t>    # 改善案生成の仮の関数</a:t>
            </a:r>
            <a:br>
              <a:rPr lang="ja" sz="535"/>
            </a:br>
            <a:r>
              <a:rPr lang="ja" sz="535"/>
              <a:t>    return ['改善案']</a:t>
            </a:r>
            <a:br>
              <a:rPr lang="ja" sz="535"/>
            </a:br>
            <a:r>
              <a:rPr lang="ja" sz="535"/>
              <a:t>def modify_response(suggestions):</a:t>
            </a:r>
            <a:br>
              <a:rPr lang="ja" sz="535"/>
            </a:br>
            <a:r>
              <a:rPr lang="ja" sz="535"/>
              <a:t>    # 応答修正の仮の関数</a:t>
            </a:r>
            <a:br>
              <a:rPr lang="ja" sz="535"/>
            </a:br>
            <a:r>
              <a:rPr lang="ja" sz="535"/>
              <a:t>    return '修正された応答'</a:t>
            </a:r>
            <a:br>
              <a:rPr lang="ja" sz="535"/>
            </a:br>
            <a:r>
              <a:rPr lang="ja" sz="535"/>
              <a:t># パイプラインを実行して最終的な応答を取得</a:t>
            </a:r>
            <a:br>
              <a:rPr lang="ja" sz="535"/>
            </a:br>
            <a:r>
              <a:rPr lang="ja" sz="535"/>
              <a:t>final_response = metacognitive_regulation_pipeline(initial_response)</a:t>
            </a:r>
            <a:br>
              <a:rPr lang="ja" sz="535"/>
            </a:br>
            <a:r>
              <a:rPr lang="ja" sz="535"/>
              <a:t>print(final_response)</a:t>
            </a:r>
            <a:endParaRPr sz="5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Automatically Score Proficiency of Written Essays?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書かれたエッセイの能力を評価できるかを検証しています。ChatGPTとLlamaという2つの人気のあるLLMを使用し、これらのモデルが自動エッセイスコアリング（AES）タスクをどのように実行できるか、そしてそれらのパフォーマンスが現在の最先端（SOTA）モデルと比較してどのように位置付けられるかを調査。プロンプトエンジニアリングを用いて設計された4つの異なるプロンプトを使用してLLMの最大のポテンシャルを引き出すことを目的とし実験はASAPデータセット上で行われ、いくつかの興味深い観察結果が明らかにされました。</a:t>
            </a:r>
            <a:br>
              <a:rPr lang="ja" sz="764"/>
            </a:br>
            <a:r>
              <a:rPr lang="ja" sz="764"/>
              <a:t>特に、適切なプロンプトの選択がモデルの性能に大きく依存していること、そして2つのLLMがAESで比較可能な平均パフォーマンスを示したが、SOTAモデルとの間には予測性能にギャップがあるにもかかわらず、エッセイの質を向上させるフィードバックを提供することができる可能性があるよう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戦術の詳細な処理アルゴリズムは、自然言語処理タスク、特に大規模言語モデル(LLMs)を使用する場合に、効果的なプロンプトを設計するための一連のステップと原則に基づいています。この手法は、モデルがタスクの指示をより正確に理解し、期待される出力を生成できるようにすることを目指しています。具体的な処理は以下の通りです。</a:t>
            </a:r>
            <a:endParaRPr sz="764"/>
          </a:p>
          <a:p>
            <a:pPr indent="0" lvl="0" marL="0" rtl="0" algn="l">
              <a:lnSpc>
                <a:spcPct val="100000"/>
              </a:lnSpc>
              <a:spcBef>
                <a:spcPts val="1200"/>
              </a:spcBef>
              <a:spcAft>
                <a:spcPts val="0"/>
              </a:spcAft>
              <a:buNone/>
            </a:pPr>
            <a:r>
              <a:rPr lang="ja" sz="764"/>
              <a:t>1. 入力とタスクの明確化: プロンプトの最初の部分で、モデルに何を求めているのかを明確に説明します。これには、タスクの目的、期待される出力の形式（例：テキスト、数値）、およびその他の重要な指示が含まれます。</a:t>
            </a:r>
            <a:br>
              <a:rPr lang="ja" sz="764"/>
            </a:br>
            <a:r>
              <a:rPr lang="ja" sz="764"/>
              <a:t>2. 適切な区切り文字の使用: 入力データ、ルーブリック、例示（one-shotまたはfew-shot例示が含まれる場合）など、異なる種類の情報を区別するために、適切な区切り文字（例：&lt;&gt;、````）を使用します。これにより、モデルが各部分を正確に識別し、誤ったプロンプト注入を防ぐことができます。</a:t>
            </a:r>
            <a:br>
              <a:rPr lang="ja" sz="764"/>
            </a:br>
            <a:r>
              <a:rPr lang="ja" sz="764"/>
              <a:t>3. 逐次的指示の提供: モデルがタスクを段階的に処理できるように、逐次的な指示をプロンプトに含めます。これには、具体的なステップやアクションが含まれ、モデルが順を追ってタスクを完了するのを助けます。</a:t>
            </a:r>
            <a:br>
              <a:rPr lang="ja" sz="764"/>
            </a:br>
            <a:r>
              <a:rPr lang="ja" sz="764"/>
              <a:t>4. 入力テキストの前処理指示の明確化: 特に匿名化トークンなど、入力テキストに特定の前処理が必要な場合は、その処理方法について明確な指示を提供します。これにより、モデルが入力データを適切に処理し、タスクの実行に必要な情報を正確に抽出できるようになります。</a:t>
            </a:r>
            <a:br>
              <a:rPr lang="ja" sz="764"/>
            </a:br>
            <a:r>
              <a:rPr lang="ja" sz="764"/>
              <a:t>5. 期待される出力形式の指定: モデルによる出力が特定の形式（例：JSON形式での応答）であることを要求する場合は、その形式を明確に指定し、出力がその要件を満たすようにします。</a:t>
            </a:r>
            <a:endParaRPr sz="764"/>
          </a:p>
          <a:p>
            <a:pPr indent="0" lvl="0" marL="0" rtl="0" algn="l">
              <a:lnSpc>
                <a:spcPct val="100000"/>
              </a:lnSpc>
              <a:spcBef>
                <a:spcPts val="1200"/>
              </a:spcBef>
              <a:spcAft>
                <a:spcPts val="0"/>
              </a:spcAft>
              <a:buNone/>
            </a:pPr>
            <a:r>
              <a:rPr lang="ja" sz="764"/>
              <a:t>これらの手順と原則に従ってプロンプトを設計することで、大規模言語モデルがタスクの指示をより正確に理解し、期待される出力をより効果的に生成することが可能になります。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適切なプロンプトの選択がモデルの性能に大きく依存していることがわかりました。特に、Llamaはプロンプトの選択に敏感であり、ChatGPTは比較的一貫性のある性能を示しました。</a:t>
            </a:r>
            <a:br>
              <a:rPr lang="ja" sz="822"/>
            </a:br>
            <a:r>
              <a:rPr lang="ja" sz="822"/>
              <a:t>しかし、ChatGPTとLlamaの両方が、スコア予測の面でSOTAモデルに比べて遅れをとっていることが明らかになりました。</a:t>
            </a:r>
            <a:br>
              <a:rPr lang="ja" sz="822"/>
            </a:br>
            <a:r>
              <a:rPr lang="ja" sz="822"/>
              <a:t>その平均Quadratic Weighted Kappa（QWK）スコアは、ChatGPTが0.313、Llamaが0.297であり、これはSOTAモデルのスコア（平均QWKが0.817や0.695など）よりも低いです。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Explaining Code with a Purpose: An Integrated Approach for Developing Code Comprehension and Prompting Skills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がコードの読解、理解、説明するための重要なスキルを開発するための統合アプローチについて検討しています。大規模言語モデル（LLM）の普及により、これらの基本スキルは、モデル生成コードを理解し評価する必要性が高まる中で、これまで以上に重要になっています。本研究は、従来のコーディング能力とLLMとの対話に必要な新しいスキルの両方の発展を統合する教育アプローチへの関心を探求しています。', 'Novelty': 'この研究の新規性は、「Explain in plain English 平易な英語で説明する。」(EiPE)の質問を使用してコード理解能力を開発・評価する方法にあります。EiPEの質問では、学生はコードの断片の目的を簡潔に説明します。しかし、EiPEの質問の採点は、書かれた説明を評価する主観性が高いため、常に困難でした。本研究では、EiPEの質問とコード生成LLMとの間に自然なシナジーを利用して、この限界を克服する方法を提案しています。', 'Methodology': '提案された方法は、学生のEiPEの質問への反応に基づいてLLMを使用してコードを生成し、EiPEの反応を自動的に評価することにより、学生が重要なコード理解とプロンプト作成スキルを平行して開発できるようにします。このアイデアを初級プログラミングコースで調査し、学生がEiPEの質問を解決するための効果的なプロンプトを作成することの成功を報告し、この活動がLLMを使用して学習を支援および評価することに対する学生の見解にどのように影響するかを調べます。', 'Results': '本研究は、提案された方法が、低リソース言語の翻訳タスクにおいて、既存の方法よりも一貫してBLEUスコアで優れており、より少ない訓練データで高い性能を達成できることを示しています。また、言語学の分野からの因子化文法を使用して、XTAG英文法からより一般的な翻訳ルール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LLMを使用したEiPEの質問応答に基づくコード生成のアルゴリズムは、学生がコードの断片の目的を自然言語で説明するEiPE（Explain in Plain English）の質問に応答するプロセスを自動化し、その説明をLLM（Large Language Model）に入力として提供し、LLMが生成したコードが元のコードと機能的に等価であるかを自動評価する方法である。このプロセスは、学生がコード理解能力とLLMを用いた適切なプロンプト作成スキルを並行して開発するのを助ける。具体的な手順は以下の通りである。</a:t>
            </a:r>
            <a:endParaRPr sz="764"/>
          </a:p>
          <a:p>
            <a:pPr indent="0" lvl="0" marL="0" rtl="0" algn="l">
              <a:lnSpc>
                <a:spcPct val="100000"/>
              </a:lnSpc>
              <a:spcBef>
                <a:spcPts val="1200"/>
              </a:spcBef>
              <a:spcAft>
                <a:spcPts val="0"/>
              </a:spcAft>
              <a:buNone/>
            </a:pPr>
            <a:r>
              <a:rPr lang="ja" sz="764"/>
              <a:t>1. 学生にコードの断片を提示し、その目的を自然言語で説明させる。</a:t>
            </a:r>
            <a:br>
              <a:rPr lang="ja" sz="764"/>
            </a:br>
            <a:r>
              <a:rPr lang="ja" sz="764"/>
              <a:t>2. 学生の説明をLLMへの入力プロンプトとして使用し、LLMにコードを生成させる。</a:t>
            </a:r>
            <a:br>
              <a:rPr lang="ja" sz="764"/>
            </a:br>
            <a:r>
              <a:rPr lang="ja" sz="764"/>
              <a:t>3. LLMによって生成されたコードがテストスイートを使用して元のコードと機能的に等価であるかを自動的に評価する。</a:t>
            </a:r>
            <a:br>
              <a:rPr lang="ja" sz="764"/>
            </a:br>
            <a:r>
              <a:rPr lang="ja" sz="764"/>
              <a:t>4. この評価プロセスを通じて、学生のコード理解スキルとLLMを用いたプロンプト作成能力が強化される。このアプローチは、EiPEの質問に対する自動評価の難しさを克服し、学生がより深いコード理解を促進する助けとなる。</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このアプローチは、学生がEiPE質問に対して効果的なプロンプトを作成するのに成功したこと、およびLLMsを使用して学習を支援および評価することに対する学生の認識を調査しました。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Decoding Complexity: Exploring Human-AI Concordance in Qualitative Coding</a:t>
            </a:r>
            <a:r>
              <a:rPr lang="ja" sz="1200" u="sng"/>
              <a:t> 複雑さの解読：質的コーディングにおける人間とAIの一致を探る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質的データ分析(QDA)のためのコーディングプロセスにおいて、LLMを使用する方法について考察しています。質的データ分析は、</a:t>
            </a:r>
            <a:br>
              <a:rPr lang="ja" sz="764"/>
            </a:br>
            <a:r>
              <a:rPr lang="ja" sz="764"/>
              <a:t>例えばインタビューデータやオープンエンド型の調査回答など、構造化されていないデータの中から、繰り返し現れるテーマやパターンに基づいて</a:t>
            </a:r>
            <a:br>
              <a:rPr lang="ja" sz="764"/>
            </a:br>
            <a:r>
              <a:rPr lang="ja" sz="764"/>
              <a:t>データセグメントを識別、注釈付け、カテゴライズするプロセスです。この研究では、GPT-3.5とGPT-4を用いて、</a:t>
            </a:r>
            <a:br>
              <a:rPr lang="ja" sz="764"/>
            </a:br>
            <a:r>
              <a:rPr lang="ja" sz="764"/>
              <a:t>異なる複雑さのコーディングタスクにおけるLLMsの統合を実験し、人間のコーダーとの間でコーディングの</a:t>
            </a:r>
            <a:br>
              <a:rPr lang="ja" sz="764"/>
            </a:br>
            <a:r>
              <a:rPr lang="ja" sz="764"/>
              <a:t>一致度（Inter-Rater Reliability, IRR）を評価しています。タスクは、インターネットに接続されたデバイスの識別、アプリやサービスの使用、</a:t>
            </a:r>
            <a:br>
              <a:rPr lang="ja" sz="764"/>
            </a:br>
            <a:r>
              <a:rPr lang="ja" sz="764"/>
              <a:t>デジタルセキュリティやプライバシーに関する信頼できる情報源の探求の3つに分けられ、それぞれ異なるレベルの解釈を必要とします。</a:t>
            </a:r>
            <a:br>
              <a:rPr lang="ja" sz="764"/>
            </a:br>
            <a:r>
              <a:rPr lang="ja" sz="764"/>
              <a:t>結果として、GPT-4はすべてのタスクでGPT-3.5よりも優れており、特にタスクAでは人間とほぼ完璧な一致を達成しました。</a:t>
            </a:r>
            <a:br>
              <a:rPr lang="ja" sz="764"/>
            </a:br>
            <a:r>
              <a:rPr lang="ja" sz="764"/>
              <a:t>しかし、タスクの複雑さが増すにつれて、人間とモデル間の一致度は低下しました。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LLMsを用いた質的データ分析のコーディングのアルゴリズムは、共同作業によって質的データからの洞察を探求し、分析するためのプロセスです。</a:t>
            </a:r>
            <a:br>
              <a:rPr lang="ja" sz="764"/>
            </a:br>
            <a:r>
              <a:rPr lang="ja" sz="764"/>
              <a:t>このプロセスは、大量の質的データ（例えば、インタビューデータやオープンエンドの調査回答など）を体系的に識別、注釈付け、</a:t>
            </a:r>
            <a:br>
              <a:rPr lang="ja" sz="764"/>
            </a:br>
            <a:r>
              <a:rPr lang="ja" sz="764"/>
              <a:t>カテゴリー分けすることにより、反復するテーマやパターンに基づいてデータセグメントに適切なカテゴリーまたは「コード」を割り当てる</a:t>
            </a:r>
            <a:br>
              <a:rPr lang="ja" sz="764"/>
            </a:br>
            <a:r>
              <a:rPr lang="ja" sz="764"/>
              <a:t>コーディングという基本ステップから始まります。大規模言語モデル（LLMs）の統合によって、このコーディングプロセスをより</a:t>
            </a:r>
            <a:br>
              <a:rPr lang="ja" sz="764"/>
            </a:br>
            <a:r>
              <a:rPr lang="ja" sz="764"/>
              <a:t>効率的に行うことができますが、LLMsと人間のコーダーの間でコードブックや</a:t>
            </a:r>
            <a:br>
              <a:rPr lang="ja" sz="764"/>
            </a:br>
            <a:r>
              <a:rPr lang="ja" sz="764"/>
              <a:t>文脈の広範な理解における挑戦があります。この方法では、LLMsが異なる複雑さのコーディングタスクに</a:t>
            </a:r>
            <a:br>
              <a:rPr lang="ja" sz="764"/>
            </a:br>
            <a:r>
              <a:rPr lang="ja" sz="764"/>
              <a:t>どのように適用できるか、そしてそれが人間のコーダーとどのように比較されるかを調査します。</a:t>
            </a:r>
            <a:br>
              <a:rPr lang="ja" sz="764"/>
            </a:br>
            <a:r>
              <a:rPr lang="ja" sz="764"/>
              <a:t>特に、セマンティック（表面的な意味）とラテント（深層の意味）のテーマのコーディングにおけるLLMsの性能に</a:t>
            </a:r>
            <a:br>
              <a:rPr lang="ja" sz="764"/>
            </a:br>
            <a:r>
              <a:rPr lang="ja" sz="764"/>
              <a:t>ついて検討し、実際のデータセットにおけるLLMsの支援によるQDAの実装戦略を開発し、</a:t>
            </a:r>
            <a:br>
              <a:rPr lang="ja" sz="764"/>
            </a:br>
            <a:r>
              <a:rPr lang="ja" sz="764"/>
              <a:t>GPT-3.5やGPT-4などのモデルを使用してインタビューデータにタグを適用します。</a:t>
            </a:r>
            <a:br>
              <a:rPr lang="ja" sz="764"/>
            </a:br>
            <a:r>
              <a:rPr lang="ja" sz="764"/>
              <a:t>その後、人間のコーディングとの比較を行い、異なるレベルの解釈を要求するタスクでのモデルの性能を評価します。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タスクAおよびBにおいて、人間のコーダー間でほぼ完全な一致を達成し、タスクCではかなりの一致を達成しました。</a:t>
            </a:r>
            <a:br>
              <a:rPr lang="ja" sz="822"/>
            </a:br>
            <a:r>
              <a:rPr lang="ja" sz="822"/>
              <a:t>GPT-4は一貫してその前身よりも優れたパフォーマンスを示しました。タスクAにおいて、</a:t>
            </a:r>
            <a:br>
              <a:rPr lang="ja" sz="822"/>
            </a:br>
            <a:r>
              <a:rPr lang="ja" sz="822"/>
              <a:t>GPT-4は人間のアノテーションとほぼ完全に一致し、人間間の合意と比較可能です。</a:t>
            </a:r>
            <a:endParaRPr sz="822"/>
          </a:p>
          <a:p>
            <a:pPr indent="0" lvl="0" marL="0" rtl="0" algn="l">
              <a:lnSpc>
                <a:spcPct val="100000"/>
              </a:lnSpc>
              <a:spcBef>
                <a:spcPts val="1200"/>
              </a:spcBef>
              <a:spcAft>
                <a:spcPts val="0"/>
              </a:spcAft>
              <a:buNone/>
            </a:pPr>
            <a:r>
              <a:rPr lang="ja" sz="822"/>
              <a:t>タスクA (インターネット接続デバイス):</a:t>
            </a:r>
            <a:br>
              <a:rPr lang="ja" sz="822"/>
            </a:br>
            <a:r>
              <a:rPr lang="ja" sz="822"/>
              <a:t>このコーディングタスクでは、参加者が使用するインターネット接続デバイスを識別することが目的です。</a:t>
            </a:r>
            <a:br>
              <a:rPr lang="ja" sz="822"/>
            </a:br>
            <a:r>
              <a:rPr lang="ja" sz="822"/>
              <a:t>セマンティックコードの割り当てが人間とLLMの両方にとって直接的であり、</a:t>
            </a:r>
            <a:br>
              <a:rPr lang="ja" sz="822"/>
            </a:br>
            <a:r>
              <a:rPr lang="ja" sz="822"/>
              <a:t>インタビューされた人が伝えたエンティティの識別のみを要求します。（平均セグメント長：118語; コードブック長：18コード）</a:t>
            </a:r>
            <a:endParaRPr sz="822"/>
          </a:p>
          <a:p>
            <a:pPr indent="0" lvl="0" marL="0" rtl="0" algn="l">
              <a:lnSpc>
                <a:spcPct val="100000"/>
              </a:lnSpc>
              <a:spcBef>
                <a:spcPts val="1200"/>
              </a:spcBef>
              <a:spcAft>
                <a:spcPts val="0"/>
              </a:spcAft>
              <a:buNone/>
            </a:pPr>
            <a:r>
              <a:rPr lang="ja" sz="822"/>
              <a:t>タスクB (アプリ、プログラム、サービス、および使用事例):</a:t>
            </a:r>
            <a:br>
              <a:rPr lang="ja" sz="822"/>
            </a:br>
            <a:r>
              <a:rPr lang="ja" sz="822"/>
              <a:t>このコーディングタスクは、参加者がインターネット接続デバイスで使用するアプリ、プログラム、サービス、</a:t>
            </a:r>
            <a:br>
              <a:rPr lang="ja" sz="822"/>
            </a:br>
            <a:r>
              <a:rPr lang="ja" sz="822"/>
              <a:t>およびその目的に焦点を当てます。このタスクは、参加者が異なる方法で彼らの相互作用を表現するかもしれないという</a:t>
            </a:r>
            <a:br>
              <a:rPr lang="ja" sz="822"/>
            </a:br>
            <a:r>
              <a:rPr lang="ja" sz="822"/>
              <a:t>複雑さの層を導入します。これには、個々のアプリの列挙、アプリケーションのグルーピング、</a:t>
            </a:r>
            <a:br>
              <a:rPr lang="ja" sz="822"/>
            </a:br>
            <a:r>
              <a:rPr lang="ja" sz="822"/>
              <a:t>または使用事例の明示的な記述が含まれる場合があります。この変動性はデータに階層を導入し、</a:t>
            </a:r>
            <a:br>
              <a:rPr lang="ja" sz="822"/>
            </a:br>
            <a:r>
              <a:rPr lang="ja" sz="822"/>
              <a:t>セマンティックおよび潜在的なコーディングの両方を要求します。（平均セグメント長：274語; コードブック長：24コード）</a:t>
            </a:r>
            <a:endParaRPr sz="822"/>
          </a:p>
          <a:p>
            <a:pPr indent="0" lvl="0" marL="0" rtl="0" algn="l">
              <a:lnSpc>
                <a:spcPct val="100000"/>
              </a:lnSpc>
              <a:spcBef>
                <a:spcPts val="1200"/>
              </a:spcBef>
              <a:spcAft>
                <a:spcPts val="1200"/>
              </a:spcAft>
              <a:buNone/>
            </a:pPr>
            <a:r>
              <a:rPr lang="ja" sz="822"/>
              <a:t>タスクC (信頼できる情報源):</a:t>
            </a:r>
            <a:br>
              <a:rPr lang="ja" sz="822"/>
            </a:br>
            <a:r>
              <a:rPr lang="ja" sz="822"/>
              <a:t>このコーディングタスクは、参加者のデジタルセキュリティおよびプライバシーに関するガイダンスを求める際の慣行と情報源を探ります。</a:t>
            </a:r>
            <a:br>
              <a:rPr lang="ja" sz="822"/>
            </a:br>
            <a:r>
              <a:rPr lang="ja" sz="822"/>
              <a:t>このタスクは、データのセマンティックコンテンツを捉えることを超え、基本的な考えや仮定の解釈を必要とします。</a:t>
            </a:r>
            <a:br>
              <a:rPr lang="ja" sz="822"/>
            </a:br>
            <a:r>
              <a:rPr lang="ja" sz="822"/>
              <a:t>（平均セグメント長：469語; コードブック長：32コード）</a:t>
            </a:r>
            <a:endParaRPr sz="822"/>
          </a:p>
        </p:txBody>
      </p:sp>
      <p:sp>
        <p:nvSpPr>
          <p:cNvPr id="246" name="Google Shape;246;p46"/>
          <p:cNvSpPr txBox="1"/>
          <p:nvPr>
            <p:ph idx="1" type="body"/>
          </p:nvPr>
        </p:nvSpPr>
        <p:spPr>
          <a:xfrm>
            <a:off x="5780950" y="468900"/>
            <a:ext cx="3246000" cy="4476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35"/>
              <a:t># LLMsを用いた質的データ分析のコーディングのアルゴリズムの実装</a:t>
            </a:r>
            <a:br>
              <a:rPr lang="ja" sz="635"/>
            </a:br>
            <a:r>
              <a:rPr lang="ja" sz="635"/>
              <a:t># 必要なライブラリのインポート</a:t>
            </a:r>
            <a:br>
              <a:rPr lang="ja" sz="635"/>
            </a:br>
            <a:r>
              <a:rPr lang="ja" sz="635"/>
              <a:t>import pandas as pd</a:t>
            </a:r>
            <a:br>
              <a:rPr lang="ja" sz="635"/>
            </a:br>
            <a:r>
              <a:rPr lang="ja" sz="635"/>
              <a:t>import numpy as np</a:t>
            </a:r>
            <a:br>
              <a:rPr lang="ja" sz="635"/>
            </a:br>
            <a:r>
              <a:rPr lang="ja" sz="635"/>
              <a:t>from transformers import pipeline</a:t>
            </a:r>
            <a:br>
              <a:rPr lang="ja" sz="635"/>
            </a:br>
            <a:r>
              <a:rPr lang="ja" sz="635"/>
              <a:t># データの準備</a:t>
            </a:r>
            <a:br>
              <a:rPr lang="ja" sz="635"/>
            </a:br>
            <a:r>
              <a:rPr lang="ja" sz="635"/>
              <a:t># この例では、架空のインタビューデータを使用します。</a:t>
            </a:r>
            <a:br>
              <a:rPr lang="ja" sz="635"/>
            </a:br>
            <a:r>
              <a:rPr lang="ja" sz="635"/>
              <a:t>data = [</a:t>
            </a:r>
            <a:br>
              <a:rPr lang="ja" sz="635"/>
            </a:br>
            <a:r>
              <a:rPr lang="ja" sz="635"/>
              <a:t>    {'id': 1, 'text': 'インタビュー回答1'},</a:t>
            </a:r>
            <a:br>
              <a:rPr lang="ja" sz="635"/>
            </a:br>
            <a:r>
              <a:rPr lang="ja" sz="635"/>
              <a:t>    {'id': 2, 'text': 'インタビュー回答2'},</a:t>
            </a:r>
            <a:br>
              <a:rPr lang="ja" sz="635"/>
            </a:br>
            <a:r>
              <a:rPr lang="ja" sz="635"/>
              <a:t>    # 以下、データを追加</a:t>
            </a:r>
            <a:br>
              <a:rPr lang="ja" sz="635"/>
            </a:br>
            <a:r>
              <a:rPr lang="ja" sz="635"/>
              <a:t>]</a:t>
            </a:r>
            <a:endParaRPr sz="635"/>
          </a:p>
          <a:p>
            <a:pPr indent="0" lvl="0" marL="0" rtl="0" algn="l">
              <a:lnSpc>
                <a:spcPct val="80000"/>
              </a:lnSpc>
              <a:spcBef>
                <a:spcPts val="1200"/>
              </a:spcBef>
              <a:spcAft>
                <a:spcPts val="0"/>
              </a:spcAft>
              <a:buNone/>
            </a:pPr>
            <a:r>
              <a:rPr lang="ja" sz="635"/>
              <a:t># データフレームに変換</a:t>
            </a:r>
            <a:br>
              <a:rPr lang="ja" sz="635"/>
            </a:br>
            <a:r>
              <a:rPr lang="ja" sz="635"/>
              <a:t>interview_data = pd.DataFrame(data)</a:t>
            </a:r>
            <a:br>
              <a:rPr lang="ja" sz="635"/>
            </a:br>
            <a:r>
              <a:rPr lang="ja" sz="635"/>
              <a:t># LLM（例えば、GPT-3.5）のロード</a:t>
            </a:r>
            <a:br>
              <a:rPr lang="ja" sz="635"/>
            </a:br>
            <a:r>
              <a:rPr lang="ja" sz="635"/>
              <a:t># この例では、transformersライブラリのpipelineを使っています。</a:t>
            </a:r>
            <a:br>
              <a:rPr lang="ja" sz="635"/>
            </a:br>
            <a:r>
              <a:rPr lang="ja" sz="635"/>
              <a:t># 実際には、適切なAPIキーとエンドポイントが必要です。</a:t>
            </a:r>
            <a:br>
              <a:rPr lang="ja" sz="635"/>
            </a:br>
            <a:r>
              <a:rPr lang="ja" sz="635"/>
              <a:t>llm = pipeline('text-classification', model='gpt-3.5')</a:t>
            </a:r>
            <a:br>
              <a:rPr lang="ja" sz="635"/>
            </a:br>
            <a:r>
              <a:rPr lang="ja" sz="635"/>
              <a:t># コードブックの定義</a:t>
            </a:r>
            <a:br>
              <a:rPr lang="ja" sz="635"/>
            </a:br>
            <a:r>
              <a:rPr lang="ja" sz="635"/>
              <a:t># コードブックは、質的データに適用するカテゴリーやコードの集まりです。</a:t>
            </a:r>
            <a:br>
              <a:rPr lang="ja" sz="635"/>
            </a:br>
            <a:r>
              <a:rPr lang="ja" sz="635"/>
              <a:t>codebook = {</a:t>
            </a:r>
            <a:br>
              <a:rPr lang="ja" sz="635"/>
            </a:br>
            <a:r>
              <a:rPr lang="ja" sz="635"/>
              <a:t>    'テーマ1': ['キーワード1', 'キーワード2'],</a:t>
            </a:r>
            <a:br>
              <a:rPr lang="ja" sz="635"/>
            </a:br>
            <a:r>
              <a:rPr lang="ja" sz="635"/>
              <a:t>    'テーマ2': ['キーワード3', 'キーワード4'],</a:t>
            </a:r>
            <a:br>
              <a:rPr lang="ja" sz="635"/>
            </a:br>
            <a:r>
              <a:rPr lang="ja" sz="635"/>
              <a:t>    # 以下、テーマを追加</a:t>
            </a:r>
            <a:br>
              <a:rPr lang="ja" sz="635"/>
            </a:br>
            <a:r>
              <a:rPr lang="ja" sz="635"/>
              <a:t>}</a:t>
            </a:r>
            <a:br>
              <a:rPr lang="ja" sz="635"/>
            </a:br>
            <a:r>
              <a:rPr lang="ja" sz="635"/>
              <a:t># コーディングプロセス</a:t>
            </a:r>
            <a:br>
              <a:rPr lang="ja" sz="635"/>
            </a:br>
            <a:r>
              <a:rPr lang="ja" sz="635"/>
              <a:t># インタビューデータに対して、各回答をコードブックのテーマに基づいて分類</a:t>
            </a:r>
            <a:br>
              <a:rPr lang="ja" sz="635"/>
            </a:br>
            <a:r>
              <a:rPr lang="ja" sz="635"/>
              <a:t>for index, row in interview_data.iterrows():</a:t>
            </a:r>
            <a:br>
              <a:rPr lang="ja" sz="635"/>
            </a:br>
            <a:r>
              <a:rPr lang="ja" sz="635"/>
              <a:t>    response = llm(row['text'])</a:t>
            </a:r>
            <a:br>
              <a:rPr lang="ja" sz="635"/>
            </a:br>
            <a:r>
              <a:rPr lang="ja" sz="635"/>
              <a:t>    # LLMの出力から、最も適切なテーマを選択</a:t>
            </a:r>
            <a:br>
              <a:rPr lang="ja" sz="635"/>
            </a:br>
            <a:r>
              <a:rPr lang="ja" sz="635"/>
              <a:t>    # ここでは簡単のため、ダミーの処理を行います。</a:t>
            </a:r>
            <a:br>
              <a:rPr lang="ja" sz="635"/>
            </a:br>
            <a:r>
              <a:rPr lang="ja" sz="635"/>
              <a:t>    selected_theme = 'ダミーテーマ'</a:t>
            </a:r>
            <a:br>
              <a:rPr lang="ja" sz="635"/>
            </a:br>
            <a:r>
              <a:rPr lang="ja" sz="635"/>
              <a:t>    # 選択されたテーマをデータフレームに追加</a:t>
            </a:r>
            <a:br>
              <a:rPr lang="ja" sz="635"/>
            </a:br>
            <a:r>
              <a:rPr lang="ja" sz="635"/>
              <a:t>    interview_data.at[index, 'theme'] = selected_theme</a:t>
            </a:r>
            <a:br>
              <a:rPr lang="ja" sz="635"/>
            </a:br>
            <a:r>
              <a:rPr lang="ja" sz="635"/>
              <a:t># コーディングの結果の表示</a:t>
            </a:r>
            <a:br>
              <a:rPr lang="ja" sz="635"/>
            </a:br>
            <a:r>
              <a:rPr lang="ja" sz="635"/>
              <a:t>print(interview_data)</a:t>
            </a:r>
            <a:br>
              <a:rPr lang="ja" sz="635"/>
            </a:br>
            <a:r>
              <a:rPr lang="ja" sz="635"/>
              <a:t># 人間のコーダーとの比較</a:t>
            </a:r>
            <a:br>
              <a:rPr lang="ja" sz="635"/>
            </a:br>
            <a:r>
              <a:rPr lang="ja" sz="635"/>
              <a:t># 実際には、人間のコーディング結果と比較して、LLMsの性能を評価します。</a:t>
            </a:r>
            <a:br>
              <a:rPr lang="ja" sz="635"/>
            </a:br>
            <a:r>
              <a:rPr lang="ja" sz="635"/>
              <a:t># この例では、比較のためのダミーデータを使用します。</a:t>
            </a:r>
            <a:br>
              <a:rPr lang="ja" sz="635"/>
            </a:br>
            <a:r>
              <a:rPr lang="ja" sz="635"/>
              <a:t>human_coding = [</a:t>
            </a:r>
            <a:br>
              <a:rPr lang="ja" sz="635"/>
            </a:br>
            <a:r>
              <a:rPr lang="ja" sz="635"/>
              <a:t>    {'id': 1, 'theme': '人間のテーマ1'},</a:t>
            </a:r>
            <a:br>
              <a:rPr lang="ja" sz="635"/>
            </a:br>
            <a:r>
              <a:rPr lang="ja" sz="635"/>
              <a:t>    {'id': 2, 'theme': '人間のテーマ2'},</a:t>
            </a:r>
            <a:br>
              <a:rPr lang="ja" sz="635"/>
            </a:br>
            <a:r>
              <a:rPr lang="ja" sz="635"/>
              <a:t>    # 以下、データを追加</a:t>
            </a:r>
            <a:br>
              <a:rPr lang="ja" sz="635"/>
            </a:br>
            <a:r>
              <a:rPr lang="ja" sz="635"/>
              <a:t>]</a:t>
            </a:r>
            <a:br>
              <a:rPr lang="ja" sz="635"/>
            </a:br>
            <a:r>
              <a:rPr lang="ja" sz="635"/>
              <a:t># 性能の評価</a:t>
            </a:r>
            <a:br>
              <a:rPr lang="ja" sz="635"/>
            </a:br>
            <a:r>
              <a:rPr lang="ja" sz="635"/>
              <a:t># ここでは、シンプルに正解率を計算します。</a:t>
            </a:r>
            <a:br>
              <a:rPr lang="ja" sz="635"/>
            </a:br>
            <a:r>
              <a:rPr lang="ja" sz="635"/>
              <a:t># 実際の研究では、より詳細な分析が必要です。</a:t>
            </a:r>
            <a:br>
              <a:rPr lang="ja" sz="635"/>
            </a:br>
            <a:r>
              <a:rPr lang="ja" sz="635"/>
              <a:t>match_count = 0</a:t>
            </a:r>
            <a:br>
              <a:rPr lang="ja" sz="635"/>
            </a:br>
            <a:r>
              <a:rPr lang="ja" sz="635"/>
              <a:t>for llm_coding, human_coding_row in zip(interview_data.to_dict('records'), human_coding):</a:t>
            </a:r>
            <a:br>
              <a:rPr lang="ja" sz="635"/>
            </a:br>
            <a:r>
              <a:rPr lang="ja" sz="635"/>
              <a:t>    if llm_coding['theme'] == human_coding_row['theme']:</a:t>
            </a:r>
            <a:br>
              <a:rPr lang="ja" sz="635"/>
            </a:br>
            <a:r>
              <a:rPr lang="ja" sz="635"/>
              <a:t>        match_count += 1</a:t>
            </a:r>
            <a:br>
              <a:rPr lang="ja" sz="635"/>
            </a:br>
            <a:r>
              <a:rPr lang="ja" sz="635"/>
              <a:t>accuracy = match_count / len(interview_data)</a:t>
            </a:r>
            <a:br>
              <a:rPr lang="ja" sz="635"/>
            </a:br>
            <a:r>
              <a:rPr lang="ja" sz="635"/>
              <a:t>print(f'正解率: {accuracy}')</a:t>
            </a:r>
            <a:endParaRPr sz="635"/>
          </a:p>
          <a:p>
            <a:pPr indent="0" lvl="0" marL="0" rtl="0" algn="l">
              <a:lnSpc>
                <a:spcPct val="80000"/>
              </a:lnSpc>
              <a:spcBef>
                <a:spcPts val="1200"/>
              </a:spcBef>
              <a:spcAft>
                <a:spcPts val="1200"/>
              </a:spcAft>
              <a:buNone/>
            </a:pPr>
            <a:r>
              <a:t/>
            </a:r>
            <a:endParaRPr sz="635"/>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ToolRerank: Adaptive and Hierarchy-Aware Reranking for Tool Retrieval ToolRerank: ツール検索のための適応的かつ階層認識型の再ランキング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LLMを外部ツールで拡張するツール学習に焦点を当て</a:t>
            </a:r>
            <a:r>
              <a:rPr lang="ja" sz="764"/>
              <a:t>ます</a:t>
            </a:r>
            <a:r>
              <a:rPr lang="ja" sz="764"/>
              <a:t>。</a:t>
            </a:r>
            <a:r>
              <a:rPr lang="ja" sz="764"/>
              <a:t>課従来の方法では、見たツールと見ていないツールの違いやツールライブラリの階層を考慮していないため、</a:t>
            </a:r>
            <a:br>
              <a:rPr lang="ja" sz="764"/>
            </a:br>
            <a:r>
              <a:rPr lang="ja" sz="764"/>
              <a:t>ツール検索の性能が最適ではありませんでした。</a:t>
            </a:r>
            <a:r>
              <a:rPr lang="ja" sz="764"/>
              <a:t>これらの問題に対処するために、本研究では「ToolRerank」という新しいアプローチを提案</a:t>
            </a:r>
            <a:r>
              <a:rPr lang="ja" sz="764"/>
              <a:t>。</a:t>
            </a:r>
            <a:br>
              <a:rPr lang="ja" sz="764"/>
            </a:br>
            <a:r>
              <a:rPr lang="ja" sz="764"/>
              <a:t>この方法は、ツール検索のための適応的かつ階層意識的な再ランキング手法であり、検索結果をさらに洗練させます。具体的には、「Adaptive Truncation」が提案され、</a:t>
            </a:r>
            <a:br>
              <a:rPr lang="ja" sz="764"/>
            </a:br>
            <a:r>
              <a:rPr lang="ja" sz="764"/>
              <a:t>これは既知のツールと未知のツールに関連する検索結果を異なる位置で切り捨てることにより、再ランキングの性能を向上させるものです。</a:t>
            </a:r>
            <a:br>
              <a:rPr lang="ja" sz="764"/>
            </a:br>
            <a:r>
              <a:rPr lang="ja" sz="764"/>
              <a:t>さらに、「Hierarchy-Aware Reranking」を用いて、単一ツールクエリに対しては結果をより集中させ、複数ツールクエリに対してはより多様な結果を提供します。</a:t>
            </a:r>
            <a:br>
              <a:rPr lang="ja" sz="764"/>
            </a:br>
            <a:r>
              <a:rPr lang="ja" sz="764"/>
              <a:t>実験結果は、ToolRerankが検索結果の品質を向上させ、LLMによって生成される実行結果を改善できることを示しています。</a:t>
            </a:r>
            <a:br>
              <a:rPr lang="ja" sz="764"/>
            </a:br>
            <a:r>
              <a:rPr lang="ja" sz="764"/>
              <a:t>https://github.com/XiaoMi/ToolRerank　</a:t>
            </a:r>
            <a:r>
              <a:rPr lang="ja" sz="764"/>
              <a:t>からだけど</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ToolRerankは、ツール検索のための適応型かつ階層認識型の再ランキング方法です。</a:t>
            </a:r>
            <a:br>
              <a:rPr lang="ja" sz="764"/>
            </a:br>
            <a:r>
              <a:rPr lang="ja" sz="764"/>
              <a:t>このアルゴリズムは、見たツールと見ていないツールを異なる位置で切り捨てるAdaptive Truncationと、</a:t>
            </a:r>
            <a:br>
              <a:rPr lang="ja" sz="764"/>
            </a:br>
            <a:r>
              <a:rPr lang="ja" sz="764"/>
              <a:t>単一ツールクエリに対して検索結果をより集中させ、複数ツールクエリに対してはより多様にするHierarchy-Aware Rerankingの</a:t>
            </a:r>
            <a:br>
              <a:rPr lang="ja" sz="764"/>
            </a:br>
            <a:r>
              <a:rPr lang="ja" sz="764"/>
              <a:t>二つの主要なコンポーネントを含みます。具体的には、まず、ユーザークエリに基づいて、</a:t>
            </a:r>
            <a:br>
              <a:rPr lang="ja" sz="764"/>
            </a:br>
            <a:r>
              <a:rPr lang="ja" sz="764"/>
              <a:t>デュアルエンコーダーリトリバーを使用して粗い検索結果を取得します。</a:t>
            </a:r>
            <a:br>
              <a:rPr lang="ja" sz="764"/>
            </a:br>
            <a:r>
              <a:rPr lang="ja" sz="764"/>
              <a:t>次に、Adaptive Truncationを適用して、見たツールと見ていないツールに関連する結果を異なる位置で切り捨てます。</a:t>
            </a:r>
            <a:br>
              <a:rPr lang="ja" sz="764"/>
            </a:br>
            <a:r>
              <a:rPr lang="ja" sz="764"/>
              <a:t>その後、クロスエンコーダーリランカーを使用して結果を再ランク付けし、Hierarchy-Aware Rerankingを適用して、</a:t>
            </a:r>
            <a:br>
              <a:rPr lang="ja" sz="764"/>
            </a:br>
            <a:r>
              <a:rPr lang="ja" sz="764"/>
              <a:t>階層の構造を考慮に入れながら、検索結果をさらに細かく再ランク付けします。</a:t>
            </a:r>
            <a:br>
              <a:rPr lang="ja" sz="764"/>
            </a:br>
            <a:r>
              <a:rPr lang="ja" sz="764"/>
              <a:t>このプロセスにより、LLMによって生成される実行結果の品質が向上し、より適切なツールが検索されるようになります。</a:t>
            </a:r>
            <a:endParaRPr sz="764"/>
          </a:p>
          <a:p>
            <a:pPr indent="0" lvl="0" marL="0" rtl="0" algn="l">
              <a:lnSpc>
                <a:spcPct val="100000"/>
              </a:lnSpc>
              <a:spcBef>
                <a:spcPts val="1200"/>
              </a:spcBef>
              <a:spcAft>
                <a:spcPts val="0"/>
              </a:spcAft>
              <a:buNone/>
            </a:pPr>
            <a:r>
              <a:rPr lang="ja" sz="764"/>
              <a:t>Adaptive Truncation（適応的切断）のアルゴリズムは、</a:t>
            </a:r>
            <a:br>
              <a:rPr lang="ja" sz="764"/>
            </a:br>
            <a:r>
              <a:rPr lang="ja" sz="764"/>
              <a:t>ツール検索の結果を見たツールと見ていないツールに基づいて異なる位置で切り捨てることにより、</a:t>
            </a:r>
            <a:br>
              <a:rPr lang="ja" sz="764"/>
            </a:br>
            <a:r>
              <a:rPr lang="ja" sz="764"/>
              <a:t>再ランキングの精度を向上させることを目的としています。このプロセスは、</a:t>
            </a:r>
            <a:br>
              <a:rPr lang="ja" sz="764"/>
            </a:br>
            <a:r>
              <a:rPr lang="ja" sz="764"/>
              <a:t>再ランキングに供給される候補の数を動的に調整することで、特に未知のツールに対する検索性能を改善します。</a:t>
            </a:r>
            <a:endParaRPr sz="764"/>
          </a:p>
          <a:p>
            <a:pPr indent="0" lvl="0" marL="0" rtl="0" algn="l">
              <a:lnSpc>
                <a:spcPct val="100000"/>
              </a:lnSpc>
              <a:spcBef>
                <a:spcPts val="1200"/>
              </a:spcBef>
              <a:spcAft>
                <a:spcPts val="0"/>
              </a:spcAft>
              <a:buNone/>
            </a:pPr>
            <a:r>
              <a:rPr lang="ja" sz="764"/>
              <a:t>1. 設定：二つの異なるしきい値、ms と mu (ms &lt; mu) を設定します。ms は既知のツール（訓練データで見たツール）に</a:t>
            </a:r>
            <a:br>
              <a:rPr lang="ja" sz="764"/>
            </a:br>
            <a:r>
              <a:rPr lang="ja" sz="764"/>
              <a:t>関連する結果を切り捨てる位置を指定し、mu は未知のツール（訓練データで見ていないツール）に関連する結果を切り捨てる位置を指定します。</a:t>
            </a:r>
            <a:br>
              <a:rPr lang="ja" sz="764"/>
            </a:br>
            <a:r>
              <a:rPr lang="ja" sz="764"/>
              <a:t>2. 粗い検索結果の取得：まず、ユーザークエリに基づいて、デュアルエンコーダーなどの検索手法を使用して粗い検索結果のリストC=[c1 ,c2,...,cm] を取得します。</a:t>
            </a:r>
            <a:br>
              <a:rPr lang="ja" sz="764"/>
            </a:br>
            <a:r>
              <a:rPr lang="ja" sz="764"/>
              <a:t>3. 適応的切断の実行：</a:t>
            </a:r>
            <a:br>
              <a:rPr lang="ja" sz="764"/>
            </a:br>
            <a:r>
              <a:rPr lang="ja" sz="764"/>
              <a:t>- 各Ci について、Ci が属するツールが訓練データで見たものであれば、i&lt;=ms の場合に限り Ci を切り捨て後のリストTに追加します。</a:t>
            </a:r>
            <a:br>
              <a:rPr lang="ja" sz="764"/>
            </a:br>
            <a:r>
              <a:rPr lang="ja" sz="764"/>
              <a:t>- Ci が属するツールが訓練データで見ていないものであれば、i&lt;=mu の場合に限りCiをTに追加します。</a:t>
            </a:r>
            <a:br>
              <a:rPr lang="ja" sz="764"/>
            </a:br>
            <a:r>
              <a:rPr lang="ja" sz="764"/>
              <a:t>このプロセスにより、T=[t1 ,t2,...,tl]のリストが得られ、ここでl&lt;=m です。この適応的な切断により、</a:t>
            </a:r>
            <a:br>
              <a:rPr lang="ja" sz="764"/>
            </a:br>
            <a:r>
              <a:rPr lang="ja" sz="764"/>
              <a:t>既知のツールに関連する結果はより厳選され、未知のツールに関連する結果はより広範囲から選ばれることになり、検索結果の精度と再ランキングの効果を最適化します。</a:t>
            </a:r>
            <a:br>
              <a:rPr lang="ja" sz="764"/>
            </a:br>
            <a:r>
              <a:rPr lang="ja" sz="764"/>
              <a:t>4. 再ランキング：得られた切り捨て後のリスト T を使用して、クロスエンコーダーによる再ランキングを行い、最終的な検索結果を決定します。</a:t>
            </a:r>
            <a:endParaRPr sz="764"/>
          </a:p>
          <a:p>
            <a:pPr indent="0" lvl="0" marL="0" rtl="0" algn="l">
              <a:lnSpc>
                <a:spcPct val="100000"/>
              </a:lnSpc>
              <a:spcBef>
                <a:spcPts val="1200"/>
              </a:spcBef>
              <a:spcAft>
                <a:spcPts val="0"/>
              </a:spcAft>
              <a:buNone/>
            </a:pPr>
            <a:r>
              <a:rPr lang="ja" sz="764"/>
              <a:t>Hierarchy-Aware Reranking（階層認識再ランキング）のアルゴリズムは、ツール検索の結果を、クエリが単一ツールに関連するものか、</a:t>
            </a:r>
            <a:br>
              <a:rPr lang="ja" sz="764"/>
            </a:br>
            <a:r>
              <a:rPr lang="ja" sz="764"/>
              <a:t>複数のツールを使うものかに応じて、より効果的に再ランキングする手法です。このプロセスは、ツールライブラリの階層構造を考慮し、</a:t>
            </a:r>
            <a:br>
              <a:rPr lang="ja" sz="764"/>
            </a:br>
            <a:r>
              <a:rPr lang="ja" sz="764"/>
              <a:t>クエリに最適なツールまたはツールの組み合わせを提供することを目指します。</a:t>
            </a:r>
            <a:br>
              <a:rPr lang="ja" sz="764"/>
            </a:br>
            <a:r>
              <a:rPr lang="ja" sz="764"/>
              <a:t>1. クエリタイプの分類:クエリが単一ツールに関連するもの（single-tool queries）か、複数のツールを要求するもの（multi-tool queries）かを識別するために、</a:t>
            </a:r>
            <a:br>
              <a:rPr lang="ja" sz="764"/>
            </a:br>
            <a:r>
              <a:rPr lang="ja" sz="764"/>
              <a:t>分類器を使用します。</a:t>
            </a:r>
            <a:br>
              <a:rPr lang="ja" sz="764"/>
            </a:br>
            <a:r>
              <a:rPr lang="ja" sz="764"/>
              <a:t>2. 再ランキングの適用:単一ツールクエリに対しては、検索結果をそのクエリに関連すると分類されたツールのAPIに集中させるように再ランキングします。</a:t>
            </a:r>
            <a:br>
              <a:rPr lang="ja" sz="764"/>
            </a:br>
            <a:r>
              <a:rPr lang="ja" sz="764"/>
              <a:t>この目的で、クロスエンコーダーのスコアが高いAPIを優先し、同一ツールのAPIを上位にランク付けします。</a:t>
            </a:r>
            <a:br>
              <a:rPr lang="ja" sz="764"/>
            </a:br>
            <a:r>
              <a:rPr lang="ja" sz="764"/>
              <a:t>複数ツールクエリに対しては、異なる機能を持つ複数のツールのAPIが検索結果に含まれるように再ランキングします。</a:t>
            </a:r>
            <a:br>
              <a:rPr lang="ja" sz="764"/>
            </a:br>
            <a:r>
              <a:rPr lang="ja" sz="764"/>
              <a:t>これには、ツール間の機能的な重複を減らすために、検索結果の多様性を高める手法が使用されます。</a:t>
            </a:r>
            <a:endParaRPr sz="764"/>
          </a:p>
          <a:p>
            <a:pPr indent="0" lvl="0" marL="0" rtl="0" algn="l">
              <a:lnSpc>
                <a:spcPct val="100000"/>
              </a:lnSpc>
              <a:spcBef>
                <a:spcPts val="1200"/>
              </a:spcBef>
              <a:spcAft>
                <a:spcPts val="1200"/>
              </a:spcAft>
              <a:buNone/>
            </a:pPr>
            <a:r>
              <a:rPr lang="ja" sz="764"/>
              <a:t>実装の詳細:</a:t>
            </a:r>
            <a:br>
              <a:rPr lang="ja" sz="764"/>
            </a:br>
            <a:r>
              <a:rPr lang="ja" sz="764"/>
              <a:t>単一ツールクエリの場合: 閾値（τs ）を設定し、この閾値を超えるスコアを持つAPIが属するツールを優先的に選択します。</a:t>
            </a:r>
            <a:br>
              <a:rPr lang="ja" sz="764"/>
            </a:br>
            <a:r>
              <a:rPr lang="ja" sz="764"/>
              <a:t>これにより、関連性が高いと判断されたツールのAPIが検索結果の上位にランク付けされます。</a:t>
            </a:r>
            <a:br>
              <a:rPr lang="ja" sz="764"/>
            </a:br>
            <a:r>
              <a:rPr lang="ja" sz="764"/>
              <a:t>複数ツールクエリの場合: グラフを構築し、ツール間およびAPI間の関連性を基にエッジを追加します。</a:t>
            </a:r>
            <a:br>
              <a:rPr lang="ja" sz="764"/>
            </a:br>
            <a:r>
              <a:rPr lang="ja" sz="764"/>
              <a:t>このグラフを用いて、機能的に異なるツールが提供するAPIが検索結果に均等に含まれるようにします</a:t>
            </a:r>
            <a:endParaRPr sz="764"/>
          </a:p>
        </p:txBody>
      </p:sp>
      <p:sp>
        <p:nvSpPr>
          <p:cNvPr id="252" name="Google Shape;252;p47"/>
          <p:cNvSpPr txBox="1"/>
          <p:nvPr>
            <p:ph idx="1" type="body"/>
          </p:nvPr>
        </p:nvSpPr>
        <p:spPr>
          <a:xfrm>
            <a:off x="6128700" y="313250"/>
            <a:ext cx="3015300" cy="334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535"/>
              <a:t># ToolRerankアルゴリズムの実装</a:t>
            </a:r>
            <a:br>
              <a:rPr lang="ja" sz="535"/>
            </a:br>
            <a:r>
              <a:rPr lang="ja" sz="535"/>
              <a:t># 必要なライブラリのインポート</a:t>
            </a:r>
            <a:br>
              <a:rPr lang="ja" sz="535"/>
            </a:br>
            <a:r>
              <a:rPr lang="ja" sz="535"/>
              <a:t>from typing import List, Dict</a:t>
            </a:r>
            <a:br>
              <a:rPr lang="ja" sz="535"/>
            </a:br>
            <a:br>
              <a:rPr lang="ja" sz="535"/>
            </a:br>
            <a:r>
              <a:rPr lang="ja" sz="535"/>
              <a:t># データ型の定義</a:t>
            </a:r>
            <a:br>
              <a:rPr lang="ja" sz="535"/>
            </a:br>
            <a:r>
              <a:rPr lang="ja" sz="535"/>
              <a:t>Tool = Dict[str, any] # ツール情報を格納する辞書型</a:t>
            </a:r>
            <a:br>
              <a:rPr lang="ja" sz="535"/>
            </a:br>
            <a:r>
              <a:rPr lang="ja" sz="535"/>
              <a:t>SearchResult = List[Tool] # 検索結果のリスト型</a:t>
            </a:r>
            <a:br>
              <a:rPr lang="ja" sz="535"/>
            </a:br>
            <a:r>
              <a:rPr lang="ja" sz="535"/>
              <a:t># デュアルエンコーダーリトリバーによる粗い検索結果の取得</a:t>
            </a:r>
            <a:br>
              <a:rPr lang="ja" sz="535"/>
            </a:br>
            <a:r>
              <a:rPr lang="ja" sz="535"/>
              <a:t>def retrieve_coarse_results(query: str) -&gt; SearchResult:</a:t>
            </a:r>
            <a:br>
              <a:rPr lang="ja" sz="535"/>
            </a:br>
            <a:r>
              <a:rPr lang="ja" sz="535"/>
              <a:t>    # 実装は省略（ダミーデータを返す）</a:t>
            </a:r>
            <a:br>
              <a:rPr lang="ja" sz="535"/>
            </a:br>
            <a:r>
              <a:rPr lang="ja" sz="535"/>
              <a:t>    return [{'tool_name': 'ToolA', 'seen': False}, {'tool_name': 'ToolB', 'seen': True}]</a:t>
            </a:r>
            <a:br>
              <a:rPr lang="ja" sz="535"/>
            </a:br>
            <a:br>
              <a:rPr lang="ja" sz="535"/>
            </a:br>
            <a:r>
              <a:rPr lang="ja" sz="535"/>
              <a:t># Adaptive Truncationの適用</a:t>
            </a:r>
            <a:br>
              <a:rPr lang="ja" sz="535"/>
            </a:br>
            <a:r>
              <a:rPr lang="ja" sz="535"/>
              <a:t>def adaptive_truncation(search_results, seen_tools, ms, mu):</a:t>
            </a:r>
            <a:br>
              <a:rPr lang="ja" sz="535"/>
            </a:br>
            <a:r>
              <a:rPr lang="ja" sz="535"/>
              <a:t>    """</a:t>
            </a:r>
            <a:br>
              <a:rPr lang="ja" sz="535"/>
            </a:br>
            <a:r>
              <a:rPr lang="ja" sz="535"/>
              <a:t>    search_results: 検索結果のリスト（各要素は(API名, ツール名)のタプル）</a:t>
            </a:r>
            <a:br>
              <a:rPr lang="ja" sz="535"/>
            </a:br>
            <a:r>
              <a:rPr lang="ja" sz="535"/>
              <a:t>    seen_tools: 訓練データで見たツールのセット</a:t>
            </a:r>
            <a:br>
              <a:rPr lang="ja" sz="535"/>
            </a:br>
            <a:r>
              <a:rPr lang="ja" sz="535"/>
              <a:t>    ms: 見たツールの切り捨て位置</a:t>
            </a:r>
            <a:br>
              <a:rPr lang="ja" sz="535"/>
            </a:br>
            <a:r>
              <a:rPr lang="ja" sz="535"/>
              <a:t>    mu: 見ていないツールの切り捨て位置</a:t>
            </a:r>
            <a:br>
              <a:rPr lang="ja" sz="535"/>
            </a:br>
            <a:r>
              <a:rPr lang="ja" sz="535"/>
              <a:t>    """</a:t>
            </a:r>
            <a:br>
              <a:rPr lang="ja" sz="535"/>
            </a:br>
            <a:r>
              <a:rPr lang="ja" sz="535"/>
              <a:t>    truncated_results = []</a:t>
            </a:r>
            <a:br>
              <a:rPr lang="ja" sz="535"/>
            </a:br>
            <a:r>
              <a:rPr lang="ja" sz="535"/>
              <a:t>    for i, (api, tool) in enumerate(search_results):</a:t>
            </a:r>
            <a:br>
              <a:rPr lang="ja" sz="535"/>
            </a:br>
            <a:r>
              <a:rPr lang="ja" sz="535"/>
              <a:t>        # ツールが見たツールの場合</a:t>
            </a:r>
            <a:br>
              <a:rPr lang="ja" sz="535"/>
            </a:br>
            <a:r>
              <a:rPr lang="ja" sz="535"/>
              <a:t>        if tool in seen_tools:</a:t>
            </a:r>
            <a:br>
              <a:rPr lang="ja" sz="535"/>
            </a:br>
            <a:r>
              <a:rPr lang="ja" sz="535"/>
              <a:t>            if i &lt; ms:  # msの位置までを保持</a:t>
            </a:r>
            <a:br>
              <a:rPr lang="ja" sz="535"/>
            </a:br>
            <a:r>
              <a:rPr lang="ja" sz="535"/>
              <a:t>                truncated_results.append((api, tool))</a:t>
            </a:r>
            <a:br>
              <a:rPr lang="ja" sz="535"/>
            </a:br>
            <a:r>
              <a:rPr lang="ja" sz="535"/>
              <a:t>        else:</a:t>
            </a:r>
            <a:br>
              <a:rPr lang="ja" sz="535"/>
            </a:br>
            <a:r>
              <a:rPr lang="ja" sz="535"/>
              <a:t>            if i &lt; mu:  # muの位置までを保持</a:t>
            </a:r>
            <a:br>
              <a:rPr lang="ja" sz="535"/>
            </a:br>
            <a:r>
              <a:rPr lang="ja" sz="535"/>
              <a:t>                truncated_results.append((api, tool))</a:t>
            </a:r>
            <a:br>
              <a:rPr lang="ja" sz="535"/>
            </a:br>
            <a:r>
              <a:rPr lang="ja" sz="535"/>
              <a:t>    return truncated_results</a:t>
            </a:r>
            <a:br>
              <a:rPr lang="ja" sz="535"/>
            </a:br>
            <a:br>
              <a:rPr lang="ja" sz="535"/>
            </a:br>
            <a:r>
              <a:rPr lang="ja" sz="535"/>
              <a:t># 検索結果の例（API名, ツール名）</a:t>
            </a:r>
            <a:br>
              <a:rPr lang="ja" sz="535"/>
            </a:br>
            <a:r>
              <a:rPr lang="ja" sz="535"/>
              <a:t>search_results = [</a:t>
            </a:r>
            <a:br>
              <a:rPr lang="ja" sz="535"/>
            </a:br>
            <a:r>
              <a:rPr lang="ja" sz="535"/>
              <a:t>    ("API1", "ToolA"), ("API2", "ToolB"), ("API3", "ToolC"),</a:t>
            </a:r>
            <a:br>
              <a:rPr lang="ja" sz="535"/>
            </a:br>
            <a:r>
              <a:rPr lang="ja" sz="535"/>
              <a:t>    ("API4", "ToolD"), ("API5", "ToolE"), ("API6", "ToolF")</a:t>
            </a:r>
            <a:br>
              <a:rPr lang="ja" sz="535"/>
            </a:br>
            <a:r>
              <a:rPr lang="ja" sz="535"/>
              <a:t>]</a:t>
            </a:r>
            <a:br>
              <a:rPr lang="ja" sz="535"/>
            </a:br>
            <a:r>
              <a:rPr lang="ja" sz="535"/>
              <a:t># 訓練データで見たツールのリスト</a:t>
            </a:r>
            <a:br>
              <a:rPr lang="ja" sz="535"/>
            </a:br>
            <a:r>
              <a:rPr lang="ja" sz="535"/>
              <a:t>seen_tools = {"ToolA", "ToolB", "ToolC"}</a:t>
            </a:r>
            <a:br>
              <a:rPr lang="ja" sz="535"/>
            </a:br>
            <a:r>
              <a:rPr lang="ja" sz="535"/>
              <a:t># 適応的切断を適用</a:t>
            </a:r>
            <a:br>
              <a:rPr lang="ja" sz="535"/>
            </a:br>
            <a:r>
              <a:rPr lang="ja" sz="535"/>
              <a:t>ms = 3  # 見たツールのための切り捨て位置</a:t>
            </a:r>
            <a:br>
              <a:rPr lang="ja" sz="535"/>
            </a:br>
            <a:r>
              <a:rPr lang="ja" sz="535"/>
              <a:t>mu = 5  # 見ていないツールのための切り捨て位置</a:t>
            </a:r>
            <a:br>
              <a:rPr lang="ja" sz="535"/>
            </a:br>
            <a:r>
              <a:rPr lang="ja" sz="535"/>
              <a:t>truncated_results = adaptive_truncation(search_results, seen_tools, ms, mu)</a:t>
            </a:r>
            <a:br>
              <a:rPr lang="ja" sz="535"/>
            </a:br>
            <a:r>
              <a:rPr lang="ja" sz="535"/>
              <a:t>print("切り捨て後の検索結果:", truncated_results)</a:t>
            </a:r>
            <a:br>
              <a:rPr lang="ja" sz="535"/>
            </a:br>
            <a:br>
              <a:rPr lang="ja" sz="535"/>
            </a:br>
            <a:r>
              <a:rPr lang="ja" sz="535"/>
              <a:t># クロスエンコーダーリランカーによる再ランク付け</a:t>
            </a:r>
            <a:br>
              <a:rPr lang="ja" sz="535"/>
            </a:br>
            <a:r>
              <a:rPr lang="ja" sz="535"/>
              <a:t>def rerank_with_cross_encoder(results: SearchResult) -&gt; SearchResult:</a:t>
            </a:r>
            <a:br>
              <a:rPr lang="ja" sz="535"/>
            </a:br>
            <a:r>
              <a:rPr lang="ja" sz="535"/>
              <a:t>    # 実装は省略（ダミーデータを返す）</a:t>
            </a:r>
            <a:br>
              <a:rPr lang="ja" sz="535"/>
            </a:br>
            <a:r>
              <a:rPr lang="ja" sz="535"/>
              <a:t>    return results</a:t>
            </a:r>
            <a:br>
              <a:rPr lang="ja" sz="535"/>
            </a:br>
            <a:r>
              <a:rPr lang="ja" sz="535"/>
              <a:t># Hierarchy-Aware Rerankingの適用</a:t>
            </a:r>
            <a:br>
              <a:rPr lang="ja" sz="535"/>
            </a:br>
            <a:r>
              <a:rPr lang="ja" sz="535"/>
              <a:t>def apply_hierarchy_aware_reranking(results: SearchResult) -&gt; SearchResult:</a:t>
            </a:r>
            <a:br>
              <a:rPr lang="ja" sz="535"/>
            </a:br>
            <a:r>
              <a:rPr lang="ja" sz="535"/>
              <a:t>    # 実装は省略（ダミーデータを返す）</a:t>
            </a:r>
            <a:br>
              <a:rPr lang="ja" sz="535"/>
            </a:br>
            <a:r>
              <a:rPr lang="ja" sz="535"/>
              <a:t>    return results</a:t>
            </a:r>
            <a:br>
              <a:rPr lang="ja" sz="535"/>
            </a:br>
            <a:r>
              <a:rPr lang="ja" sz="535"/>
              <a:t># ToolRerankアルゴリズムのメイン関数</a:t>
            </a:r>
            <a:br>
              <a:rPr lang="ja" sz="535"/>
            </a:br>
            <a:r>
              <a:rPr lang="ja" sz="535"/>
              <a:t>def tool_rerank(query: str) -&gt; SearchResult:</a:t>
            </a:r>
            <a:br>
              <a:rPr lang="ja" sz="535"/>
            </a:br>
            <a:r>
              <a:rPr lang="ja" sz="535"/>
              <a:t>    # 粗い検索結果の取得</a:t>
            </a:r>
            <a:br>
              <a:rPr lang="ja" sz="535"/>
            </a:br>
            <a:r>
              <a:rPr lang="ja" sz="535"/>
              <a:t>    coarse_results = retrieve_coarse_results(query)</a:t>
            </a:r>
            <a:br>
              <a:rPr lang="ja" sz="535"/>
            </a:br>
            <a:r>
              <a:rPr lang="ja" sz="535"/>
              <a:t>    # Adaptive Truncationの適用</a:t>
            </a:r>
            <a:br>
              <a:rPr lang="ja" sz="535"/>
            </a:br>
            <a:r>
              <a:rPr lang="ja" sz="535"/>
              <a:t>    truncated_results = adaptive_truncation(coarse_results)</a:t>
            </a:r>
            <a:br>
              <a:rPr lang="ja" sz="535"/>
            </a:br>
            <a:r>
              <a:rPr lang="ja" sz="535"/>
              <a:t>    # 再ランク付け</a:t>
            </a:r>
            <a:br>
              <a:rPr lang="ja" sz="535"/>
            </a:br>
            <a:r>
              <a:rPr lang="ja" sz="535"/>
              <a:t>    reranked_results = rerank_with_cross_encoder(truncated_results)</a:t>
            </a:r>
            <a:br>
              <a:rPr lang="ja" sz="535"/>
            </a:br>
            <a:r>
              <a:rPr lang="ja" sz="535"/>
              <a:t>    # Hierarchy-Aware Rerankingの適用</a:t>
            </a:r>
            <a:br>
              <a:rPr lang="ja" sz="535"/>
            </a:br>
            <a:r>
              <a:rPr lang="ja" sz="535"/>
              <a:t>    final_results = apply_hierarchy_aware_reranking(reranked_results)</a:t>
            </a:r>
            <a:br>
              <a:rPr lang="ja" sz="535"/>
            </a:br>
            <a:r>
              <a:rPr lang="ja" sz="535"/>
              <a:t>    return final_results</a:t>
            </a:r>
            <a:br>
              <a:rPr lang="ja" sz="535"/>
            </a:br>
            <a:r>
              <a:rPr lang="ja" sz="535"/>
              <a:t># メイン関数の実行例</a:t>
            </a:r>
            <a:br>
              <a:rPr lang="ja" sz="535"/>
            </a:br>
            <a:r>
              <a:rPr lang="ja" sz="535"/>
              <a:t>if __name__ == '__main__':</a:t>
            </a:r>
            <a:br>
              <a:rPr lang="ja" sz="535"/>
            </a:br>
            <a:r>
              <a:rPr lang="ja" sz="535"/>
              <a:t>    query = 'ツール検索クエリ'</a:t>
            </a:r>
            <a:br>
              <a:rPr lang="ja" sz="535"/>
            </a:br>
            <a:r>
              <a:rPr lang="ja" sz="535"/>
              <a:t>    results = tool_rerank(query)</a:t>
            </a:r>
            <a:br>
              <a:rPr lang="ja" sz="535"/>
            </a:br>
            <a:r>
              <a:rPr lang="ja" sz="535"/>
              <a:t>    print(results)</a:t>
            </a:r>
            <a:endParaRPr sz="535"/>
          </a:p>
          <a:p>
            <a:pPr indent="0" lvl="0" marL="0" rtl="0" algn="l">
              <a:lnSpc>
                <a:spcPct val="80000"/>
              </a:lnSpc>
              <a:spcBef>
                <a:spcPts val="1200"/>
              </a:spcBef>
              <a:spcAft>
                <a:spcPts val="1200"/>
              </a:spcAft>
              <a:buNone/>
            </a:pPr>
            <a:r>
              <a:t/>
            </a:r>
            <a:endParaRPr sz="53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Process Modeling With Large Language Models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ビジネスプロセス管理（BPM）の領域において、プロセスモデリングは複雑なプロセスダイナミクスを理解しやすい視覚表現に変換し、組織プロセスの理解、分析、改善、自動化を容易にする重要な役割を果たす。伝統的なプロセスモデリング方法は、多くの場合専門知識を必要とし、時間がかかります。テキスト記述からプロセスモデルを自動生成および反復的に改善するためにLLMを利用することで、プロセスモデリングの柔軟性、効率性、およびアクセシビリティを高めることを目指しています。このフレームワークは、効果的なLLMの活用のための革新的なプロンプト戦略、安全なモデル生成プロトコル、およびエラーハンドリングメカニズムを含んでいます。また、フレームワークを具体的に実装したシステムを示し、生成されたモデルが標準モデリング記法（例えば、BPMNやペトリネット）でエクスポートできることを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Long-term Hydrothermal Bid-based Market Simulator</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期的な水力火力発電市場を戦略的エージェントを考慮してシミュレートすることは、挑戦的な課題です。時間的制約を伴う戦略的エージェントの処理は、既に困難な単期間の双レベル非凸最適入札問題をさらに複雑にします。大規模水力火力発電システムに対してこれらの課題を効果的に対処するシミュレーション方法論を提案。フレームワークの有効性を、大規模ブラジル電力システムの実データによるケーススタディを通じて検証。ケーススタディでは、電力システムにおける市場集中の影響と、それを緩和するための契約の使用法を示します。特に、ブラジルにおける市場力がどのように影響を与えるかを確認しました。開発した方法は、政策立案者、市場モニター、および市場設計者にとって大きな利益をもたらす可能性があります。シミュレーションは、既存の電力システムを理解し、代替設計を実験するために使用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AesopAgent: Agent-driven Evolutionary System on Story-to-Video Production エイソップエージェント: 物語から動画への進化的システム</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Agent技術とAIGC（Artificial Intelligence Generated Content）技術は最近、顕著な進歩を遂げています。我々は、物語から動画への生成を目的としたエイソップエージェントという、Agent駆動の進化的システムを提案。エイソップエージェントシステムは、動画生成のためのタスクワークフローを最適化します。ユーティリティレイヤーは、構成、キャラクター、スタイルの観点から視覚的に一貫した画像生成を実現する複数のユーティリティを提供します。同時に、音声や特殊効果を提供し、それらを表現豊かで論理的に配置された動画に統合します。全体として、我々のエイソップエージェントは、視覚的ストーリーテリングにおいて多くの先行研究と比較して最先端のパフォーマンスを達成します。</a:t>
            </a:r>
            <a:br>
              <a:rPr lang="ja" sz="764"/>
            </a:br>
            <a:r>
              <a:rPr lang="ja" sz="764"/>
              <a:t>https://aesopai.github.io/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エイソップエージェントは、ユーザーの物語提案を動画に変換するプロセスを実装するためのビデオ生成ワークフローを受け入れます。このアーキテクチャは、水平レイヤーとユーティリティレイヤーの2つのレイヤーで構成されています。</a:t>
            </a:r>
            <a:endParaRPr sz="764"/>
          </a:p>
          <a:p>
            <a:pPr indent="0" lvl="0" marL="0" rtl="0" algn="l">
              <a:lnSpc>
                <a:spcPct val="100000"/>
              </a:lnSpc>
              <a:spcBef>
                <a:spcPts val="1200"/>
              </a:spcBef>
              <a:spcAft>
                <a:spcPts val="0"/>
              </a:spcAft>
              <a:buNone/>
            </a:pPr>
            <a:r>
              <a:rPr lang="ja" sz="764"/>
              <a:t>水平レイヤーでは、エージェント技術を利用してビデオ生成ワークフローにおける高レベルの戦略的管理と最適化を体系的に実行します。このプロセスは、専門家の経験と専門知識を集約し、E-RAGとK-RAGを構築してLLMプロンプトを強化し、ユーティリティレイヤーの要件をさらに高め、ユーティリティの使用を最適化します。</a:t>
            </a:r>
            <a:endParaRPr sz="764"/>
          </a:p>
          <a:p>
            <a:pPr indent="0" lvl="0" marL="0" rtl="0" algn="l">
              <a:lnSpc>
                <a:spcPct val="100000"/>
              </a:lnSpc>
              <a:spcBef>
                <a:spcPts val="1200"/>
              </a:spcBef>
              <a:spcAft>
                <a:spcPts val="0"/>
              </a:spcAft>
              <a:buNone/>
            </a:pPr>
            <a:r>
              <a:rPr lang="ja" sz="764"/>
              <a:t>E-RAG（Experience-RAG）</a:t>
            </a:r>
            <a:br>
              <a:rPr lang="ja" sz="764"/>
            </a:br>
            <a:r>
              <a:rPr lang="ja" sz="764"/>
              <a:t>E-RAGは、専門家の経験を蓄積し、それを利用してビデオ生成ワークフローを最適化するシステムです。具体的には、過去のプロジェクトやタスクから得られた知見や経験をデータベースに蓄積し、新しいビデオ生成タスクにおいて最適なプロセスや手法を提案するために使用します。E-RAGは、反復的なプロセスを通じて経験を更新し、ワークフローの効率化と品質向上に寄与します。</a:t>
            </a:r>
            <a:endParaRPr sz="764"/>
          </a:p>
          <a:p>
            <a:pPr indent="0" lvl="0" marL="0" rtl="0" algn="l">
              <a:lnSpc>
                <a:spcPct val="100000"/>
              </a:lnSpc>
              <a:spcBef>
                <a:spcPts val="1200"/>
              </a:spcBef>
              <a:spcAft>
                <a:spcPts val="0"/>
              </a:spcAft>
              <a:buNone/>
            </a:pPr>
            <a:r>
              <a:rPr lang="ja" sz="764"/>
              <a:t>K-RAG（Knowledge-RAG）</a:t>
            </a:r>
            <a:br>
              <a:rPr lang="ja" sz="764"/>
            </a:br>
            <a:r>
              <a:rPr lang="ja" sz="764"/>
              <a:t>K-RAGは、専門知識を集約し、それを利用してビデオ生成に関連するタスクをサポートするシステムです。このシステムは、専門的な知識や情報をデータベースに蓄積し、スクリプト生成、画像生成、ビデオ組み立てなどのタスクにおいて、最適なプロンプトやユーティリティの使用を案内します。K-RAGは、専門家から提供される知識文書をインデックス化し、それをベースにLLMのプロンプトを最適化することで、より専門的で一貫性のあるコンテンツ生成を可能にします。</a:t>
            </a:r>
            <a:endParaRPr sz="764"/>
          </a:p>
          <a:p>
            <a:pPr indent="0" lvl="0" marL="0" rtl="0" algn="l">
              <a:lnSpc>
                <a:spcPct val="100000"/>
              </a:lnSpc>
              <a:spcBef>
                <a:spcPts val="1200"/>
              </a:spcBef>
              <a:spcAft>
                <a:spcPts val="0"/>
              </a:spcAft>
              <a:buNone/>
            </a:pPr>
            <a:r>
              <a:rPr lang="ja" sz="764"/>
              <a:t>ユーティリティレイヤーは、ワークフローの各ステップに特化したタスク固有の要件を満たすために、完全に機能するユーティリティのスイートを提供します。このレイヤーには、画像生成とビデオ組み立てのためのユーティリティが主に含ま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エイソップエージェントの有効性は、物語の画像表現性とユーザーの関与の3つの主要な点で評価されます。ComicAIやArtflowなどのシステムとの比較分析により、エイソップエージェントが最先端の視覚的ストーリーテリング能力を持つことが示されました。具体的には、RAG技術を通じて表現と論理を通じて優れた性能を実現しています。また、ComicAIとの画像要素復元の合理性と構成に関する手動評価では、エイソップエージェントの優位性が示されました。NUWA-XLやAutoStoryなどの並行するビデオ生成研究と比較して、我々のシステムは画像の複雑さと物語の深さにおいてリードする性能を示しています。さらに、エイソップエージェントの適応性は、特定のユーザーのニーズに対応するために外部ソフトウェア（例：Runway）を統合することによって証明され、その広範なスケーラビリティが強調されています。</a:t>
            </a:r>
            <a:endParaRPr sz="764"/>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Academically intelligent LLMs are not necessarily socially intelligent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人間の社会的知能フレームワークに触発され、特にダニエル・ゴールマンの社会的知能理論に基づいて、現実世界の社会シナリオに基づいた標準化された社会的知能テスト（SESI）を開発。</a:t>
            </a:r>
            <a:br>
              <a:rPr lang="ja" sz="764"/>
            </a:br>
            <a:r>
              <a:rPr lang="ja" sz="764"/>
              <a:t>このテストを使用して、最近人気のある13のLLMエージェントを広範囲に評価しました。その結果、LLMの社会的知能は大きく改善の余地があること、そして社会的知能と学術的知能との間には相関関係が低い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LLMの社会的知能を評価するためにいくつかの手法を使用しています。</a:t>
            </a:r>
            <a:br>
              <a:rPr lang="ja" sz="764"/>
            </a:br>
            <a:r>
              <a:rPr lang="ja" sz="764"/>
              <a:t>特に、SESI（Situational Evaluation of Social Intelligence）の開発と社会的要因（性格、感情、性別、役割、視点）がLLMの社会的知能に与える影響の検討が中心となっています。</a:t>
            </a:r>
            <a:endParaRPr sz="764"/>
          </a:p>
          <a:p>
            <a:pPr indent="0" lvl="0" marL="0" rtl="0" algn="l">
              <a:lnSpc>
                <a:spcPct val="100000"/>
              </a:lnSpc>
              <a:spcBef>
                <a:spcPts val="1200"/>
              </a:spcBef>
              <a:spcAft>
                <a:spcPts val="0"/>
              </a:spcAft>
              <a:buNone/>
            </a:pPr>
            <a:r>
              <a:rPr lang="ja" sz="764"/>
              <a:t>SESI（Situational Evaluation of Social Intelligence）</a:t>
            </a:r>
            <a:br>
              <a:rPr lang="ja" sz="764"/>
            </a:br>
            <a:r>
              <a:rPr lang="ja" sz="764"/>
              <a:t>1. 社会的コンテキストと問題の収集</a:t>
            </a:r>
            <a:br>
              <a:rPr lang="ja" sz="764"/>
            </a:br>
            <a:r>
              <a:rPr lang="ja" sz="764"/>
              <a:t>- RedditのRelationshipsコミュニティから、現実世界の人間関係の相談を基にした社会的コンテキストと問題を収集します。</a:t>
            </a:r>
            <a:br>
              <a:rPr lang="ja" sz="764"/>
            </a:br>
            <a:r>
              <a:rPr lang="ja" sz="764"/>
              <a:t>- 収集したデータから、GPT-3.5-turboモデルを使用して、社会的状況とそれに基づく質問を要約します。</a:t>
            </a:r>
            <a:br>
              <a:rPr lang="ja" sz="764"/>
            </a:br>
            <a:r>
              <a:rPr lang="ja" sz="764"/>
              <a:t>2. 回答の収集</a:t>
            </a:r>
            <a:br>
              <a:rPr lang="ja" sz="764"/>
            </a:br>
            <a:r>
              <a:rPr lang="ja" sz="764"/>
              <a:t>- 正解: 各ポストの下にある最も支持されている上位5つの回答を基に正解を決定します。</a:t>
            </a:r>
            <a:br>
              <a:rPr lang="ja" sz="764"/>
            </a:br>
            <a:r>
              <a:rPr lang="ja" sz="764"/>
              <a:t>- 誤答: 問題を誤って切り替える答え（question-switching answers）と、正解とは異なる論理的な誤答（reversed answers）を生成します。</a:t>
            </a:r>
            <a:br>
              <a:rPr lang="ja" sz="764"/>
            </a:br>
            <a:r>
              <a:rPr lang="ja" sz="764"/>
              <a:t>3. QAタプルの作成</a:t>
            </a:r>
            <a:br>
              <a:rPr lang="ja" sz="764"/>
            </a:br>
            <a:r>
              <a:rPr lang="ja" sz="764"/>
              <a:t>- 社会的コンテキスト、質問、3つの誤答、1つの正答を組み合わせて、複数選択式のテスト質問を作成します。</a:t>
            </a:r>
            <a:endParaRPr sz="764"/>
          </a:p>
          <a:p>
            <a:pPr indent="0" lvl="0" marL="0" rtl="0" algn="l">
              <a:lnSpc>
                <a:spcPct val="100000"/>
              </a:lnSpc>
              <a:spcBef>
                <a:spcPts val="1200"/>
              </a:spcBef>
              <a:spcAft>
                <a:spcPts val="0"/>
              </a:spcAft>
              <a:buNone/>
            </a:pPr>
            <a:r>
              <a:rPr lang="ja" sz="764"/>
              <a:t>社会的要因に基づく影響の評価</a:t>
            </a:r>
            <a:br>
              <a:rPr lang="ja" sz="764"/>
            </a:br>
            <a:r>
              <a:rPr lang="ja" sz="764"/>
              <a:t>1. 性格、感情、性別、役割、視点の設定</a:t>
            </a:r>
            <a:br>
              <a:rPr lang="ja" sz="764"/>
            </a:br>
            <a:r>
              <a:rPr lang="ja" sz="764"/>
              <a:t>- LLMに特定の性格、感情、性別、役割、視点を持たせるためのプロンプトを設計します。これにより、これらの社会的要因がLLMの社会的知能にどのように影響するかを評価します。</a:t>
            </a:r>
            <a:br>
              <a:rPr lang="ja" sz="764"/>
            </a:br>
            <a:r>
              <a:rPr lang="ja" sz="764"/>
              <a:t>2. プロンプトの使用</a:t>
            </a:r>
            <a:br>
              <a:rPr lang="ja" sz="764"/>
            </a:br>
            <a:r>
              <a:rPr lang="ja" sz="764"/>
              <a:t>- 設計したプロンプトを用いて、LLMに特定の社会的コンテキストにおける質問に答えさせ、その回答を評価します。</a:t>
            </a:r>
            <a:br>
              <a:rPr lang="ja" sz="764"/>
            </a:br>
            <a:r>
              <a:rPr lang="ja" sz="764"/>
              <a:t>3. 評価</a:t>
            </a:r>
            <a:br>
              <a:rPr lang="ja" sz="764"/>
            </a:br>
            <a:r>
              <a:rPr lang="ja" sz="764"/>
              <a:t>- LLMが生成した回答を、SESIテストにおける正答と比較し、社会的知能の各側面（共感、社会的認知、自己提示、影響、関心）における性能を評価します。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社会的知能が学術的知能とは異なる独立した知能の形態であること、LLMが固定された親しみやすいパターンに従って誤りを犯すことが主な原因であることなど、いくつかの重要な発見を報告しています。</a:t>
            </a:r>
            <a:endParaRPr sz="76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Prospect Personalized Recommendation on Large Language Model-based Agent Platform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GPTなどのエージェント指向情報システムの新たな種類が情報システムのインフラストラクチャの検討を促すと指摘しています。LLMに基づくエージェントの特性、例えば相互作用性に適応することの重要性を強調しています。新しいレコメンデーションパラダイム「Rec4Agentverse」を紹介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c4Agentverseは、エージェントアイテムとエージェントレコメンダーから構成される新しいレコメンデーションパラダイムです。相互作用と情報交換を促進するために、ユーザー、エージェントレコメンダー、エージェントアイテム間で3つの段階を概念化しています。</a:t>
            </a:r>
            <a:br>
              <a:rPr lang="ja" sz="764"/>
            </a:br>
            <a:r>
              <a:rPr lang="ja" sz="764"/>
              <a:t>第1段階: ユーザーとエージェントアイテムの相互作用: この初期段階では、ユーザーはエージェントアイテムと相互作用します。この相互作用は、伝統的なレコメンデーションと同様に、ユーザーが直接エージェントアイテムに指示を出したり、暗黙的な行動を通じてパーソナライズされたLLMベースのエージェントを生成または取得することができます。ユーザーはLLMベースのエージェントと情報を交換する新しい形式で相互作用することができますが、これだけではLLMベースのエージェントの巨大な潜在能力を完全に解放することはありません。ユーザーとの相互作用に加えて、エージェントアイテムは、LLMベースのエージェントプラットフォーム上で情報フローをさらに豊かにするために、レコメンデーションシステム内の他の役割とも協力することができます。</a:t>
            </a:r>
            <a:endParaRPr sz="764"/>
          </a:p>
          <a:p>
            <a:pPr indent="0" lvl="0" marL="0" rtl="0" algn="l">
              <a:lnSpc>
                <a:spcPct val="100000"/>
              </a:lnSpc>
              <a:spcBef>
                <a:spcPts val="1200"/>
              </a:spcBef>
              <a:spcAft>
                <a:spcPts val="0"/>
              </a:spcAft>
              <a:buNone/>
            </a:pPr>
            <a:r>
              <a:rPr lang="ja" sz="764"/>
              <a:t>第2段階: エージェントとレコメンダーの協力: この段階では、エージェントアイテムはエージェントレコメンダーと協力してユーザーに情報サービスを提供します。伝統的なレコメンデーションシステムのアイテムとは異なり、エージェントアイテムはエージェントレコメンダーと深く協力することができ、エージェントレコメンダーにユーザー情報を提供したり、エージェントレコメンダーから新しい指示を受け取ったりすることができます。例えば、エージェントアイテムは収集したユーザーの好みをエージェントレコメンダーと共有し、エージェントレコメンダーがよりパーソナライズされたレコメンデーションを提供できるようにします。同様に、エージェントアイテムはエージェントレコメンダーから新しい指示を受け取ることもできます。ユーザーから収集したパーソナライズされた情報とエージェントレコメンダーからの指示は、エージェントアイテムの進化（例えば、プロンプトの更新など）に使用され、エージェントアイテムがユーザーの好みをよりよく理解し、優れた情報サービスを提供できるようになります。</a:t>
            </a:r>
            <a:endParaRPr sz="764"/>
          </a:p>
          <a:p>
            <a:pPr indent="0" lvl="0" marL="0" rtl="0" algn="l">
              <a:lnSpc>
                <a:spcPct val="100000"/>
              </a:lnSpc>
              <a:spcBef>
                <a:spcPts val="1200"/>
              </a:spcBef>
              <a:spcAft>
                <a:spcPts val="0"/>
              </a:spcAft>
              <a:buNone/>
            </a:pPr>
            <a:r>
              <a:rPr lang="ja" sz="764"/>
              <a:t>第3段階: エージェント間の協力: エージェントアイテムは、異なるドメイン知識を持つ他のエージェントアイテムと協力して、ユーザーに多様な情報サービスを提供することができます。単純な例として、ユーザーがエージェントアイテムが知らないニッチなものについて言及した場合、エージェントアイテムはエージェントレコメンダーに新しいエージェントアイテムを推薦するように依頼することができます。その後、2つのエージェントは協力してユーザーの情報ニーズを満たすか、タスクを実行します。これを超えて、この段階では想像の余地が大きく、推奨された新しいエージェントアイテムもユーザーと直接相互作用したり、エージェントレコメンダーと相互作用したりすることができます。さらに、複数のエージェントアイテムが推奨された場合、これらのエージェントアイテムは、ブレインストーミングやラウンドテーブル会議を通じて、ユーザーの指示をよりよく完了するために協力することもできます。</a:t>
            </a:r>
            <a:endParaRPr sz="764"/>
          </a:p>
          <a:p>
            <a:pPr indent="0" lvl="0" marL="0" rtl="0" algn="l">
              <a:lnSpc>
                <a:spcPct val="100000"/>
              </a:lnSpc>
              <a:spcBef>
                <a:spcPts val="1200"/>
              </a:spcBef>
              <a:spcAft>
                <a:spcPts val="0"/>
              </a:spcAft>
              <a:buNone/>
            </a:pPr>
            <a:r>
              <a:rPr lang="ja" sz="1122" u="sng"/>
              <a:t>応用</a:t>
            </a:r>
            <a:endParaRPr sz="1122"/>
          </a:p>
          <a:p>
            <a:pPr indent="0" lvl="0" marL="0" rtl="0" algn="l">
              <a:lnSpc>
                <a:spcPct val="100000"/>
              </a:lnSpc>
              <a:spcBef>
                <a:spcPts val="1200"/>
              </a:spcBef>
              <a:spcAft>
                <a:spcPts val="0"/>
              </a:spcAft>
              <a:buNone/>
            </a:pPr>
            <a:r>
              <a:rPr lang="ja" sz="822"/>
              <a:t>- 旅行エージェント (Travel Agents): 旅行エージェントは、ユーザーが旅行計画や予約をサポートするために設計されています。ユーザーが興味のある特定の旅行先を指定すると、エージェントレコメンダーは旅行の専門家である旅行エージェントを推薦します。推薦された旅行エージェントは、ユーザーとの直接的なやり取りやエージェントレコメンダーへのアクセスを通じてユーザーの個々の好みを推測し、より良い旅行推薦のために自身をアップグレードすることができます。さらに、旅行エージェントは他のエージェントとの協力を通じて、多様なドメインからユーザーの好みに関する貴重な洞察を得ることができます。この協力的アプローチにより、旅行エージェントはより適応性が高くパーソナライズされた旅行計画をユーザーに提供することが可能になります。</a:t>
            </a:r>
            <a:br>
              <a:rPr lang="ja" sz="822"/>
            </a:br>
            <a:r>
              <a:rPr lang="ja" sz="822"/>
              <a:t>- ファッションエージェント (Fashion Agents): ファッションエージェントは、ユーザーが好みのファッションスタイルを発見し、その好みに合ったファッションアイテムを推薦することを目指しています。旅行エージェントと同様に、ファッションエージェントもユーザーとの会話やエージェントレコメンダーとの相互作用を通じて、ユーザーのファッションに関する好みを収集することができます。また、ファッションエージェントはテーラーエージェントと協力して、ユーザーのためにパーソナライズされた新しい服を設計・製作することも可能です。</a:t>
            </a:r>
            <a:br>
              <a:rPr lang="ja" sz="822"/>
            </a:br>
            <a:r>
              <a:rPr lang="ja" sz="822"/>
              <a:t>- スポーツエージェント (Sports Agents): スポーツエージェントは、ユーザーに適した運動計画を推薦することを目的としています。彼らは、ユーザーやエージェントレコメンダー、他のエージェントアイテムとのやり取りを通じてユーザーの好みを収集し、運動計画や推薦を提供することができます。例えば、彼らは旅行エージェントから得たユーザーの体調に関する情報を使用して、適切な運動計画を作成することが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2"/>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CKERC : Joint Large Language Models with Commonsense Knowledge for Emotion Recognition in Conversation 共感情認識のためのコモンセンス知識を組み合わせた大規模言語モデル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会話における感情認識(Emotion recognition in conversation, ERC)は、会話の文脈における発言の感情を予測するタスクです。これは、対話の文脈、話者の身元情報、複数人間の対話シナリオなどに大きく依存しています。しかし、最先端の手法(instructERC)は話者を特定するだけで、会話中の話者の背後にあるコモンセンス知識（例：聞き手の反応や話者の意図など）を無視しています。これらの知識は、話者情報の深掘りに役立ちます。そこで、会話における感情認識のための新しいフレームワークであるCKERCを提案。LLMを使用して過去の発言に基づいた対話者のコモンセンスを生成するプロンプトを設計し、LLMの事前トレーニングに対話者のコモンセンス識別タスクを使用して話者の暗黙の手がかり情報を微調整することで、上記の課題を解決し、最先端の成果を達成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CKERCのアルゴリズムは、LLMとコモンセンス知識を組み合わせて、会話における感情認識(ERC)を行う新しいフレームワークです。このアプローチは主に以下のステップで構成されます。</a:t>
            </a:r>
            <a:br>
              <a:rPr lang="ja" sz="764"/>
            </a:br>
            <a:r>
              <a:rPr lang="ja" sz="764"/>
              <a:t>1. タスク定義</a:t>
            </a:r>
            <a:br>
              <a:rPr lang="ja" sz="764"/>
            </a:br>
            <a:r>
              <a:rPr lang="ja" sz="764"/>
              <a:t>会話における感情認識(ERC)は、会話の中で特定の発言の感情ラベルを予測するプロセスです。このタスクは、ダイアログの文脈、話者のアイデンティティ、多人数のダイアログシナリオに依存します。</a:t>
            </a:r>
            <a:endParaRPr sz="764"/>
          </a:p>
          <a:p>
            <a:pPr indent="0" lvl="0" marL="0" rtl="0" algn="l">
              <a:lnSpc>
                <a:spcPct val="100000"/>
              </a:lnSpc>
              <a:spcBef>
                <a:spcPts val="1200"/>
              </a:spcBef>
              <a:spcAft>
                <a:spcPts val="0"/>
              </a:spcAft>
              <a:buNone/>
            </a:pPr>
            <a:r>
              <a:rPr lang="ja" sz="764"/>
              <a:t>2. コモンセンス知識の選定と取得</a:t>
            </a:r>
            <a:br>
              <a:rPr lang="ja" sz="764"/>
            </a:br>
            <a:r>
              <a:rPr lang="ja" sz="764"/>
              <a:t>コモンセンス知識として、ATOMICデータベースを用いて、人間の一般常識を記述する。特に「聞き手の反応」、「話者の反応」、「話者の意図」という3つの関係に焦点を当て、これらのコモンセンスをダイアログの文脈で生成します。</a:t>
            </a:r>
            <a:endParaRPr sz="764"/>
          </a:p>
          <a:p>
            <a:pPr indent="0" lvl="0" marL="0" rtl="0" algn="l">
              <a:lnSpc>
                <a:spcPct val="100000"/>
              </a:lnSpc>
              <a:spcBef>
                <a:spcPts val="1200"/>
              </a:spcBef>
              <a:spcAft>
                <a:spcPts val="0"/>
              </a:spcAft>
              <a:buNone/>
            </a:pPr>
            <a:r>
              <a:rPr lang="ja" sz="764"/>
              <a:t>3. コモンセンスの生成</a:t>
            </a:r>
            <a:br>
              <a:rPr lang="ja" sz="764"/>
            </a:br>
            <a:r>
              <a:rPr lang="ja" sz="764"/>
              <a:t>過去発言を考慮に入れたプロンプトを大規模言語モデルに与え、話者のコモンセンス知識（例：聞き手の反応、話者の意図）を生成します。このステップは、発言の文脈に応じて異なる感情を表現するために使用します。</a:t>
            </a:r>
            <a:endParaRPr sz="764"/>
          </a:p>
          <a:p>
            <a:pPr indent="0" lvl="0" marL="0" rtl="0" algn="l">
              <a:lnSpc>
                <a:spcPct val="100000"/>
              </a:lnSpc>
              <a:spcBef>
                <a:spcPts val="1200"/>
              </a:spcBef>
              <a:spcAft>
                <a:spcPts val="0"/>
              </a:spcAft>
              <a:buNone/>
            </a:pPr>
            <a:r>
              <a:rPr lang="ja" sz="764"/>
              <a:t>4. コモンセンスを会話感情認識に導入</a:t>
            </a:r>
            <a:br>
              <a:rPr lang="ja" sz="764"/>
            </a:br>
            <a:r>
              <a:rPr lang="ja" sz="764"/>
              <a:t>生成されたコモンセンス知識を、会話の感情認識タスクに導入します。このために、話者のコモンセンス情報を用いて、発言の感情ラベルをより正確に予測するためのフレームワークを構築します。</a:t>
            </a:r>
            <a:endParaRPr sz="764"/>
          </a:p>
          <a:p>
            <a:pPr indent="0" lvl="0" marL="0" rtl="0" algn="l">
              <a:lnSpc>
                <a:spcPct val="100000"/>
              </a:lnSpc>
              <a:spcBef>
                <a:spcPts val="1200"/>
              </a:spcBef>
              <a:spcAft>
                <a:spcPts val="0"/>
              </a:spcAft>
              <a:buNone/>
            </a:pPr>
            <a:r>
              <a:rPr lang="ja" sz="764"/>
              <a:t>5. モデルの訓練</a:t>
            </a:r>
            <a:br>
              <a:rPr lang="ja" sz="764"/>
            </a:br>
            <a:r>
              <a:rPr lang="ja" sz="764"/>
              <a:t>会話の感情認識タスクとして、話者のコモンセンス情報を用いた発言の感情ラベル予測を行うために、大規模言語モデルを訓練します。この訓練は、ERCタスクの精度を向上させるために、話者の暗黙の情報を深く掘り下げることを目的としています。</a:t>
            </a:r>
            <a:endParaRPr sz="764"/>
          </a:p>
          <a:p>
            <a:pPr indent="0" lvl="0" marL="0" rtl="0" algn="l">
              <a:lnSpc>
                <a:spcPct val="100000"/>
              </a:lnSpc>
              <a:spcBef>
                <a:spcPts val="1200"/>
              </a:spcBef>
              <a:spcAft>
                <a:spcPts val="0"/>
              </a:spcAft>
              <a:buNone/>
            </a:pPr>
            <a:r>
              <a:rPr lang="ja" sz="764"/>
              <a:t>6. 評価</a:t>
            </a:r>
            <a:br>
              <a:rPr lang="ja" sz="764"/>
            </a:br>
            <a:r>
              <a:rPr lang="ja" sz="764"/>
              <a:t>訓練されたモデルを用いて、実際の会話データセット（例：IEMOCAP、MELD、EmoryNLP）に対する感情認識タスクのパフォーマンスを評価します。この評価は、CKERCが提供する改善の程度を定量的に測定します。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KERCは、IEMOCAP、MELD、EmoryNLPという3つの人気のあるデータセットにおいて、最先端のパフォーマンスを達成しました。特に、IEMOCAPでは1%ポイント、EmoryNLPでは1.2%ポイント、MELDでは0.2%ポイントの向上を達成しました。</a:t>
            </a:r>
            <a:endParaRPr sz="764"/>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Curry-DPO: Enhancing Alignment using Curriculum Learning &amp; Ranked Preferences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直接好みの最適化（DPO）は、ペアごとの好みデータ（プロンプトごとに選択された応答と拒否された応答）を利用してLLMを人間の好みに合わせる方法です。実際には、与えられたプロンプトに対して相対的な品質が異なる複数の応答が存在する可能性があることから、これらの応答を利用して、与えられたプロンプトに対する複数の好みペアを作成することを提案。</a:t>
            </a:r>
            <a:br>
              <a:rPr lang="ja" sz="764"/>
            </a:br>
            <a:r>
              <a:rPr lang="ja" sz="764"/>
              <a:t>複数の好みペアを体系的にキュレーションし、カリキュラム学習を通じて意味のある方法で提示することに注目しています。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与えられたプロンプトに対して相対的な品質が異なる複数の応答が存在する場合に、これらの応答を利用して複数の好みペアを作成する方法を提案しています。このアプローチは、カリキュラム学習の原理に基づいています。主に以下の手順で行われます。</a:t>
            </a:r>
            <a:endParaRPr sz="764"/>
          </a:p>
          <a:p>
            <a:pPr indent="0" lvl="0" marL="0" rtl="0" algn="l">
              <a:lnSpc>
                <a:spcPct val="100000"/>
              </a:lnSpc>
              <a:spcBef>
                <a:spcPts val="1200"/>
              </a:spcBef>
              <a:spcAft>
                <a:spcPts val="0"/>
              </a:spcAft>
              <a:buNone/>
            </a:pPr>
            <a:r>
              <a:rPr lang="ja" sz="764"/>
              <a:t>1. 複数の応答のサンプリング: まず、各プロンプトに対して複数の応答が存在するという前提から始めます。これらの応答は、人間の評価者による品質評価や、モデル自体による予測スコアなど、異なる方法で評価されます。</a:t>
            </a:r>
            <a:br>
              <a:rPr lang="ja" sz="764"/>
            </a:br>
            <a:r>
              <a:rPr lang="ja" sz="764"/>
              <a:t>2. 好みペアの作成: これらの応答を用いて、プロンプトごとに複数の好みペアを作成します。好みペアは、選択された応答（より高い品質と評価されるもの）と拒否された応答（より低い品質と評価されるもの）の組み合わせです。この過程では、全ての可能な応答ペアを検討し、それぞれのペアに対して品質の差異に基づいてランキングを行います。</a:t>
            </a:r>
            <a:br>
              <a:rPr lang="ja" sz="764"/>
            </a:br>
            <a:r>
              <a:rPr lang="ja" sz="764"/>
              <a:t>3. カリキュラム学習の適用: カリキュラム学習の原則に従い、作成された好みペアを「簡単」から「難しい」へと順序立ててモデルに提示します。ここでいう「簡単」とは、選択された応答と拒否された応答の品質差が大きいペアのことを指し、「難しい」とは、その差が小さいペアを指します。この順序付けは、モデルが段階的により微妙な好みの違いを学習するのを助けます。</a:t>
            </a:r>
            <a:br>
              <a:rPr lang="ja" sz="764"/>
            </a:br>
            <a:r>
              <a:rPr lang="ja" sz="764"/>
              <a:t>4. 学習の実施: 好みペアを用いたトレーニングは、複数の反復または「イテレーション」にわたって行われます。各イテレーションでは、特定の好みペアセットに基づいてモデルをトレーニングし、その後で次のイテレーションに進む前に参照モデルを更新します。このプロセスを通じて、モデルは徐々に複雑な好みの違いを認識するようになります。</a:t>
            </a:r>
            <a:endParaRPr sz="764"/>
          </a:p>
          <a:p>
            <a:pPr indent="0" lvl="0" marL="0" rtl="0" algn="l">
              <a:lnSpc>
                <a:spcPct val="100000"/>
              </a:lnSpc>
              <a:spcBef>
                <a:spcPts val="1200"/>
              </a:spcBef>
              <a:spcAft>
                <a:spcPts val="0"/>
              </a:spcAft>
              <a:buNone/>
            </a:pPr>
            <a:r>
              <a:rPr lang="ja" sz="764"/>
              <a:t>この方法は、モデルが人間の好みに更に密接に合致するように微調整するための効果的な手段を提供します。人間の評価者による直接的なフィードバックを活用することで、モデルの応答品質を大幅に向上させることが可能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DPO方法であるCurry-DPOは、MT Bench、Wizard-LM、およびUltraFeedbackにおいて、標準の単一好みペアDPOよりも大幅に優れていることを示し、特にCurry-DPOはMT-benchで7.43のスコアを達成し、同様のパラメータサイズを持つ既存のLLMの大半を上回りました。</a:t>
            </a:r>
            <a:endParaRPr sz="76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Tell Me More! Towards Implicit User Intention Understanding of Language Model Driven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ユーザーの意図を聞き取り、実行可能な目標に絞り込んでから下流のエージェントによるタスクを実行することでユーザーの意図を明確にしてタスクを実行するMistral-Interactを提案</a:t>
            </a:r>
            <a:br>
              <a:rPr lang="ja" sz="764"/>
            </a:br>
            <a:r>
              <a:rPr lang="ja" sz="764"/>
              <a:t>ユーザーがエージェントに与える指示は曖昧で簡潔すぎる場合が多かったり、一見明確な指示でも意図が異なる可能性があるため、明示的な質問によって探る必要があるという問題に対して意図を理解し、タスクを明確にすることができます</a:t>
            </a:r>
            <a:br>
              <a:rPr lang="ja" sz="764"/>
            </a:br>
            <a:r>
              <a:rPr lang="ja" sz="764"/>
              <a:t>https://github.com/HBX-hbx/Mistral-Interact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タスク指示の明確さを測るベンチマークとしてIntention-in-Interaction (IN3) を提案。エージェントに対して、</a:t>
            </a:r>
            <a:br>
              <a:rPr lang="ja" sz="764"/>
            </a:br>
            <a:r>
              <a:rPr lang="ja" sz="764"/>
              <a:t>タスクのあいまいさの判断とユーザーの意図を理解することを通じて、エージェントの相互作用能力をテストします。</a:t>
            </a:r>
            <a:br>
              <a:rPr lang="ja" sz="764"/>
            </a:br>
            <a:r>
              <a:rPr lang="ja" sz="764"/>
              <a:t>例えば図の例では「私の街で最高のヨガ教室を見つける」というタスクの場合、「私の街」がどこなのか、</a:t>
            </a:r>
            <a:br>
              <a:rPr lang="ja" sz="764"/>
            </a:br>
            <a:r>
              <a:rPr lang="ja" sz="764"/>
              <a:t>「最高」の基準が何なのかが不明確。エージェントの実行効率を高めるためには、</a:t>
            </a:r>
            <a:br>
              <a:rPr lang="ja" sz="764"/>
            </a:br>
            <a:r>
              <a:rPr lang="ja" sz="764"/>
              <a:t>ユーザーの真の意図を明確に把握することが必要になります。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エージェントの意図理解能力をさらに高める為に、ユーザーとの対話を通して意図を聞き出す専門モデルを学習し</a:t>
            </a:r>
            <a:br>
              <a:rPr lang="ja" sz="822"/>
            </a:br>
            <a:r>
              <a:rPr lang="ja" sz="822"/>
              <a:t>エージェントの上流に組み込むことを提案</a:t>
            </a:r>
            <a:br>
              <a:rPr lang="ja" sz="822"/>
            </a:br>
            <a:r>
              <a:rPr lang="ja" sz="822"/>
              <a:t>具体的には、専門モジュールはユーザーとの対話を通して、以下の情報を取得しています</a:t>
            </a:r>
            <a:br>
              <a:rPr lang="ja" sz="822"/>
            </a:br>
            <a:r>
              <a:rPr lang="ja" sz="822"/>
              <a:t>- ユーザーがタスクで達成したい具体的な目標</a:t>
            </a:r>
            <a:br>
              <a:rPr lang="ja" sz="822"/>
            </a:br>
            <a:r>
              <a:rPr lang="ja" sz="822"/>
              <a:t>- ユーザーがタスク実行に使える時間やリソース</a:t>
            </a:r>
            <a:br>
              <a:rPr lang="ja" sz="822"/>
            </a:br>
            <a:r>
              <a:rPr lang="ja" sz="822"/>
              <a:t>- ユーザーのタスクに対する優先順位</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81" name="Google Shape;81;p17"/>
          <p:cNvPicPr preferRelativeResize="0"/>
          <p:nvPr/>
        </p:nvPicPr>
        <p:blipFill>
          <a:blip r:embed="rId3">
            <a:alphaModFix/>
          </a:blip>
          <a:stretch>
            <a:fillRect/>
          </a:stretch>
        </p:blipFill>
        <p:spPr>
          <a:xfrm>
            <a:off x="5810530" y="1042575"/>
            <a:ext cx="3333475" cy="2434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Loose LIPS Sink Ships: Asking Questions in Battleship with Language-Informed Program Sampling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人間の質問作成能力を再現するため、言語モデルを活用し、情報ゲインを評価するLIPSモデルを提案。シンプルなモンテカルロ最適化戦略で、</a:t>
            </a:r>
            <a:br>
              <a:rPr lang="ja" sz="764"/>
            </a:br>
            <a:r>
              <a:rPr lang="ja" sz="764"/>
              <a:t>人間のパフォーマンスを反映した情報に富んだ質問を生成することができる。</a:t>
            </a:r>
            <a:br>
              <a:rPr lang="ja" sz="764"/>
            </a:br>
            <a:r>
              <a:rPr lang="ja" sz="764"/>
              <a:t>LLMのみを使用したモデルは、質問の根拠付けに苦労することが示された。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LIPSモデル（言語情報プログラムサンプリングモデル）は、LLMを使用して質問を生成し、</a:t>
            </a:r>
            <a:br>
              <a:rPr lang="ja" sz="764"/>
            </a:br>
            <a:r>
              <a:rPr lang="ja" sz="764"/>
              <a:t>それを具体的な問題解決や計算を行うための命令や手続きを記述したシンボリックプログラムに変換、期待される情報ゲインを評価します。</a:t>
            </a:r>
            <a:br>
              <a:rPr lang="ja" sz="764"/>
            </a:br>
            <a:r>
              <a:rPr lang="ja" sz="764"/>
              <a:t>1, 言語事前分布からの質問サンプリング: LIPSモデルは、k個の候補質問を言語事前分布から確率的に抽出します。</a:t>
            </a:r>
            <a:br>
              <a:rPr lang="ja" sz="764"/>
            </a:br>
            <a:r>
              <a:rPr lang="ja" sz="764"/>
              <a:t>この事前分布は、大規模言語モデル（LLMs）に基づいており、自然言語での質問を生成する役割を果たします。</a:t>
            </a:r>
            <a:br>
              <a:rPr lang="ja" sz="764"/>
            </a:br>
            <a:r>
              <a:rPr lang="ja" sz="764"/>
              <a:t>2, 質問からプログラムへの変換: 抽出された質問は、シンボリックプログラム、</a:t>
            </a:r>
            <a:br>
              <a:rPr lang="ja" sz="764"/>
            </a:br>
            <a:r>
              <a:rPr lang="ja" sz="764"/>
              <a:t>具体的には言語から思考の言語（Language of Thought: LoT）プログラムに変換されます。</a:t>
            </a:r>
            <a:br>
              <a:rPr lang="ja" sz="764"/>
            </a:br>
            <a:r>
              <a:rPr lang="ja" sz="764"/>
              <a:t>この変換は、LLMsを使用して行われ、質問を意味のあるシンボリック表現にマッピングします。</a:t>
            </a:r>
            <a:br>
              <a:rPr lang="ja" sz="764"/>
            </a:br>
            <a:r>
              <a:rPr lang="ja" sz="764"/>
              <a:t>3. 期待情報ゲイン（EIG）の計算: 各候補質問のシンボリックプログラムに基づき、内部の世界モデルを用いてシミュレーションを行い、</a:t>
            </a:r>
            <a:br>
              <a:rPr lang="ja" sz="764"/>
            </a:br>
            <a:r>
              <a:rPr lang="ja" sz="764"/>
              <a:t>期待情報ゲイン（Expected Information Gain: EIG）を計算します。これにより、それぞれの質問がどれだけの情報を提供するかを評価します。</a:t>
            </a:r>
            <a:br>
              <a:rPr lang="ja" sz="764"/>
            </a:br>
            <a:r>
              <a:rPr lang="ja" sz="764"/>
              <a:t>4. 最適な質問の選択: 計算されたEIGに基づき、最も情報量の高い質問、つまり最高のEIG値を持つ質問を選択します。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ベイジアンモデルとLLMの組み合わせが、人間のような質問を生成する上で有効であることを示す。</a:t>
            </a:r>
            <a:br>
              <a:rPr lang="ja" sz="822"/>
            </a:br>
            <a:r>
              <a:rPr lang="ja" sz="822"/>
              <a:t>しかし、純粋なLLMには、具体的な推論者としてのいくつかの欠点がある。</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
        <p:nvSpPr>
          <p:cNvPr id="87" name="Google Shape;87;p18"/>
          <p:cNvSpPr txBox="1"/>
          <p:nvPr/>
        </p:nvSpPr>
        <p:spPr>
          <a:xfrm>
            <a:off x="6456600" y="381000"/>
            <a:ext cx="2687400" cy="452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import random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1: 言語事前分布からの質問サンプリング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仮の質問リスト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all_questions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"最も高い山は何ですか？",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"光の速さはいくらですか？",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"最も深い海はどこですか？",|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"人体の細胞数はいくつですか？",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"地球の周囲の長さは何キロメートルですか？"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k個の質問をランダムに選択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sampled_questions = random.sample(all_questions, 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2: 質問からプログラムへの変換</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仮の変換ルール（単純化のためキーワードに基づく）</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keywords_to_programs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"山": "find_highest_mountain()",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 "get_speed_of_light()",</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"海": "find_deepest_sea()",</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"細胞": "count_human_cells()",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 "measure_earth_circumference()"</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keyword, program in keywords_to_programs.items():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if keyword in 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"unknown_program()"</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3: 期待情報ゲイン（EIG）の計算</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EIGをランダムに生成（実際の計算はより複雑）</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random.uniform(0, 1)</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4: 最適な質問の選択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select_best_question(questions):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question in 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program =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eig =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question_eig_pairs.append((question, eig))</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EIGが最大の質問を選択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best_question, _ = max(question_eig_pairs, key=lambda x: x[1])|</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best_question</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実行例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k = 3  # サンプリングする質問の数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best_question = select_best_question(sampled_questions)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best_question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Improving the Validity of Automatically Generated Feedback via Reinforcement Learning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たフィードバックの自動生成はオンライン学習プラットフォームで学生の学習成果を向上させる可能性があります。フィードバックの自動生成と評価の両問題に対処し、性s覚醒と整合性を最適化するフィードバック生成フレームワークを提案。GPT-4を使用した人間によるフィードバックとLLM生成フィードバックのアノテーション、および強化学習を使用したフィードバックの生成の最適化により、生成されたフィードバックの正確性とし整合性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GPT-4を用いて人間とLLMによって生成されたフィードバックを評価するための基準を提案し、フィードバック生成のためのRLフレームワークを開発</a:t>
            </a:r>
            <a:r>
              <a:rPr lang="ja" sz="764"/>
              <a:t>。</a:t>
            </a:r>
            <a:br>
              <a:rPr lang="ja" sz="764"/>
            </a:br>
            <a:r>
              <a:rPr lang="ja" sz="764"/>
              <a:t>GPT-4を用いたフィードバック評価の基準は、以下のアルゴリズムに基づいています。フィードバックは5つの異なる側面で評価され、それぞれが2値のラベル（0または1）で結果が出ます。</a:t>
            </a:r>
            <a:br>
              <a:rPr lang="ja" sz="764"/>
            </a:br>
            <a:r>
              <a:rPr lang="ja" sz="764"/>
              <a:t>- 正確性（COR.）：フィードバックが現在の質問と学生の回答に関連し、誤った声明を含まない。</a:t>
            </a:r>
            <a:br>
              <a:rPr lang="ja" sz="764"/>
            </a:br>
            <a:r>
              <a:rPr lang="ja" sz="764"/>
              <a:t>- </a:t>
            </a:r>
            <a:r>
              <a:rPr lang="ja" sz="764"/>
              <a:t>明示性（REV.）：フィードバックが正解を直接学生に明かさない。</a:t>
            </a:r>
            <a:br>
              <a:rPr lang="ja" sz="764"/>
            </a:br>
            <a:r>
              <a:rPr lang="ja" sz="764"/>
              <a:t>- 提案（SUG.）：フィードバックが学生に提案を提供し、それに従うと正しい答えに導かれる。</a:t>
            </a:r>
            <a:br>
              <a:rPr lang="ja" sz="764"/>
            </a:br>
            <a:r>
              <a:rPr lang="ja" sz="764"/>
              <a:t>- 診断性（DIA.）：フィードバックが学生が犯したエラーやその回答に潜む誤解を正しく指摘する。</a:t>
            </a:r>
            <a:br>
              <a:rPr lang="ja" sz="764"/>
            </a:br>
            <a:r>
              <a:rPr lang="ja" sz="764"/>
              <a:t>- ポジティブ（POS.）：フィードバックがポジティブで励ましのトーンを持つ。</a:t>
            </a:r>
            <a:endParaRPr sz="764"/>
          </a:p>
          <a:p>
            <a:pPr indent="0" lvl="0" marL="0" rtl="0" algn="l">
              <a:lnSpc>
                <a:spcPct val="100000"/>
              </a:lnSpc>
              <a:spcBef>
                <a:spcPts val="1200"/>
              </a:spcBef>
              <a:spcAft>
                <a:spcPts val="0"/>
              </a:spcAft>
              <a:buNone/>
            </a:pPr>
            <a:r>
              <a:rPr lang="ja" sz="764"/>
              <a:t>フィードバックメッセージに対する最終的なスカラー値のルーブリックスコアは、これらのラベルを集約して、フィードバックの全体的な品質を示します。フィードバックメッセージが誤っている場合、最終ルーブリックスコアは0になります。それ以外の場合、フィードバックが満たすルーブリックの各側面に対して0.2の増分でスコアが上がります。正確性を除き、他のルーブリックの側面は同等に重み付けされます。</a:t>
            </a:r>
            <a:br>
              <a:rPr lang="ja" sz="764"/>
            </a:br>
            <a:r>
              <a:rPr lang="ja" sz="764"/>
              <a:t>GPT-4は、ゼロショットの思考プロンプトを用いて、各ラベルに関連するはいまたはいいえの質問に答えることで、推定されたラベルと対応するスコアを出力します。プロンプト開発中に、GPT-4に質問をすることが、正式なルーブリックに基づいてラベルを割り当てるよりも優れていること、2値ラベルがリカート尺度よりも優れていること、最初の2つの質問の否定を尋ねてラベルを反転させた後の精度が向上することが観察さ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提案した方法は、Llama 2を使用して、生成されたフィードバックの正確性と整合性を大幅に向上させることができました。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RAGged Edges: The Double-Edged Sword of Retrieval-Augmented Chatbots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が誤った情報を生成する傾向（ハルシネーション）に注目し、検索拡張生成（Retrieval-Augmented Generation, RAG）がこの問題にどのように対処できるかを探ります。ハルシネーションは、ChatGPTを使用した際に存在しない法律判例を引用するなど、重大な課題を引き起こしています。本研究は、ハルシネーションを誘発するように設計されたプロンプトを使用してRAGと標準LLMsを比較し、RAGが一部のケースで精度を向上させることを示していますが、プロンプトがモデルの事前学習された理解と直接矛盾する場合には誤った解釈を導く可能性がある結果を表示することを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人間の参加者が生成された応答の精度を詳細に評価する実験を設計しました。この実験では、学術的背景、職務経験、および出版物をレビューするために、彼ら自身の履歴書（CV）を使用しました。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コンテキストを追加することで、LLMの応答の正確性が大幅に向上し、コンテキストがある場合の正確な応答率が約94%であったのに対し、コンテキストがない場合は7.31%のみでした。これは、コンテキストの追加が正しい回答の可能性を約18倍に増加させることを意味します。</a:t>
            </a:r>
            <a:endParaRPr sz="822"/>
          </a:p>
          <a:p>
            <a:pPr indent="0" lvl="0" marL="0" rtl="0" algn="l">
              <a:lnSpc>
                <a:spcPct val="100000"/>
              </a:lnSpc>
              <a:spcBef>
                <a:spcPts val="1200"/>
              </a:spcBef>
              <a:spcAft>
                <a:spcPts val="1200"/>
              </a:spcAft>
              <a:buNone/>
            </a:pPr>
            <a:r>
              <a:rPr lang="ja" sz="822"/>
              <a:t>RAGの性能も完全ではなく、特定の条件下では、検索されたテキストのデータを常に正確に表現するわけではありません。この研究では、提供されたコンテキストが正確であることを確認しましたが、モデルが6.04%の時間で間違った応答を提供する理由を探り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LLaMoCo: Instruction Tuning of Large Language Models for Optimization Code Generation / LLaMoCo: 最適化コード生成のための大規模言語モデルの命令チューニング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を使った最適化の探求が進められていますが、これまでのアプローチには操作効率の低さ、プロンプト設計への高い感度、特定のドメイン知識の欠如という固有の限界がありました。</a:t>
            </a:r>
            <a:br>
              <a:rPr lang="ja" sz="764"/>
            </a:br>
            <a:r>
              <a:rPr lang="ja" sz="764"/>
              <a:t>コードからコードへの方法で最適化問題を解決するためにLLMsを適応させるために設計された、最初の命令チューニングフレームワークであるLLaMoCoを提案。</a:t>
            </a:r>
            <a:br>
              <a:rPr lang="ja" sz="764"/>
            </a:br>
            <a:r>
              <a:rPr lang="ja" sz="764"/>
              <a:t>よく記述された問題プロンプトと効果的な最適化コードを含む包括的な指示セットを確立し、、モデルの微調整中に収束挙動を向上させるために、命令チューニングフェーズの前にコントラスト学習に基づくウォームアップ手順を取り入れた新しい二段階学習戦略を開発。実験結果はLLaMoCoによって微調整されたCodeGen(350M)モデルは、合成および現実的な問題セットの両方でGPT-4 Turboおよび他の競合他社に比べて優れた最適化性能を実現しました</a:t>
            </a:r>
            <a:br>
              <a:rPr lang="ja" sz="764"/>
            </a:br>
            <a:r>
              <a:rPr lang="ja" sz="764"/>
              <a:t>https://anonymous.4open.science/r/LLaMoCo-722A/README.md</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プロンプトと実行可能な最適化プログラムのコード対を含む指示セットに基づいてLLMsを微調整します。微調整は、異なるプロンプトが同じセマンティクスを共有する場合に潜在空間表現を整列させるコントラスト学習を含む二段階の命令チューニング戦略を用いて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微調整されたモデルは、合成および現実的な問題セットの両方において、GPT-4 Turboおよび他の競合他社よりも優れた最適化性能を達成しました。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