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1af64c1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1af64c1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af64c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af64c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af64c1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1af64c1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af64c1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af64c1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207ca9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207ca9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07ca9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07ca9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7ca92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7ca92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207ca9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207ca9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07ca92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07ca92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07ca92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07ca92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07ca92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07ca92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7fffd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7fffd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af64c1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af64c1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af64c1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af64c1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af64c1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af64c1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1af64c1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1af64c1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af64c1a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af64c1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1af64c1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1af64c1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2. </a:t>
            </a:r>
            <a:r>
              <a:rPr lang="ja" sz="1100"/>
              <a:t>計画: シンボリック論理ルールを用いて問題を解決するためのステップバイステップの計画を立てる。</a:t>
            </a:r>
            <a:endParaRPr sz="1100"/>
          </a:p>
          <a:p>
            <a:pPr indent="0" lvl="0" marL="0" rtl="0" algn="l">
              <a:spcBef>
                <a:spcPts val="1200"/>
              </a:spcBef>
              <a:spcAft>
                <a:spcPts val="0"/>
              </a:spcAft>
              <a:buNone/>
            </a:pPr>
            <a:r>
              <a:rPr lang="ja" sz="1100"/>
              <a:t>Task Description:</a:t>
            </a:r>
            <a:br>
              <a:rPr lang="ja" sz="1100"/>
            </a:br>
            <a:r>
              <a:rPr lang="ja" sz="1100"/>
              <a:t>Please derive a step-by-step plan using the First-Order Logic rule for determining the conclusion based on the context.</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endParaRPr sz="1100"/>
          </a:p>
          <a:p>
            <a:pPr indent="0" lvl="0" marL="0" rtl="0" algn="l">
              <a:spcBef>
                <a:spcPts val="1200"/>
              </a:spcBef>
              <a:spcAft>
                <a:spcPts val="0"/>
              </a:spcAft>
              <a:buNone/>
            </a:pPr>
            <a:r>
              <a:rPr lang="ja" sz="1100"/>
              <a:t>Output:</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3. </a:t>
            </a:r>
            <a:r>
              <a:rPr lang="ja" sz="1100"/>
              <a:t>解決: 計画に従って問題を解決する。</a:t>
            </a:r>
            <a:endParaRPr sz="1100"/>
          </a:p>
          <a:p>
            <a:pPr indent="0" lvl="0" marL="0" rtl="0" algn="l">
              <a:spcBef>
                <a:spcPts val="1200"/>
              </a:spcBef>
              <a:spcAft>
                <a:spcPts val="0"/>
              </a:spcAft>
              <a:buNone/>
            </a:pPr>
            <a:r>
              <a:rPr lang="ja" sz="1100"/>
              <a:t>Task Description:</a:t>
            </a:r>
            <a:br>
              <a:rPr lang="ja" sz="1100"/>
            </a:br>
            <a:r>
              <a:rPr lang="ja" sz="1100"/>
              <a:t>Please solve the question based on First-Order Logic rules such as Modus Ponens...</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0"/>
              </a:spcAft>
              <a:buNone/>
            </a:pPr>
            <a:r>
              <a:rPr lang="ja" sz="1100"/>
              <a:t>Output:</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4. </a:t>
            </a:r>
            <a:r>
              <a:rPr lang="ja" sz="1100"/>
              <a:t>検証: 翻訳と推論のチェーンをチェックし、正確性を確認する。</a:t>
            </a:r>
            <a:endParaRPr sz="700"/>
          </a:p>
          <a:p>
            <a:pPr indent="0" lvl="0" marL="0" rtl="0" algn="l">
              <a:spcBef>
                <a:spcPts val="1200"/>
              </a:spcBef>
              <a:spcAft>
                <a:spcPts val="0"/>
              </a:spcAft>
              <a:buNone/>
            </a:pPr>
            <a:r>
              <a:rPr lang="ja" sz="1100"/>
              <a:t>Task Description:</a:t>
            </a:r>
            <a:endParaRPr sz="1100"/>
          </a:p>
          <a:p>
            <a:pPr indent="0" lvl="0" marL="0" rtl="0" algn="l">
              <a:spcBef>
                <a:spcPts val="1200"/>
              </a:spcBef>
              <a:spcAft>
                <a:spcPts val="0"/>
              </a:spcAft>
              <a:buNone/>
            </a:pPr>
            <a:r>
              <a:rPr lang="ja" sz="1100"/>
              <a:t>Please verify: 1) the symbolic context is consistent with the natural language; 2) the solving step is logically valid.</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rPr lang="ja" sz="1100"/>
              <a:t>Output:</a:t>
            </a:r>
            <a:br>
              <a:rPr lang="ja" sz="1100"/>
            </a:br>
            <a:r>
              <a:rPr lang="ja" sz="1100"/>
              <a:t>&lt;Translation Verification&gt; </a:t>
            </a:r>
            <a:br>
              <a:rPr lang="ja" sz="1100"/>
            </a:br>
            <a:r>
              <a:rPr lang="ja" sz="1100"/>
              <a:t>|1. Verify context consistency: "If a cartoon character is yellow, it is from the Simpsons" is semantically consistent with "∀x (Yellow(x) → Simpsons(x))"</a:t>
            </a:r>
            <a:br>
              <a:rPr lang="ja" sz="1100"/>
            </a:br>
            <a:r>
              <a:rPr lang="ja" sz="1100"/>
              <a:t>(... More verification ...)</a:t>
            </a:r>
            <a:br>
              <a:rPr lang="ja" sz="1100"/>
            </a:br>
            <a:r>
              <a:rPr lang="ja" sz="1100"/>
              <a:t>&lt;Logic Verification&gt; </a:t>
            </a:r>
            <a:br>
              <a:rPr lang="ja" sz="1100"/>
            </a:br>
            <a:r>
              <a:rPr lang="ja" sz="1100"/>
              <a:t>2. Verify solving logic step by step: Step 1 correctly implements Modus Ponens using premise 1; Step 2 correctly implements Modus Ponens using premise 2;</a:t>
            </a:r>
            <a:br>
              <a:rPr lang="ja" sz="1100"/>
            </a:br>
            <a:r>
              <a:rPr lang="ja" sz="1100"/>
              <a:t>(... More logic verification ...)</a:t>
            </a:r>
            <a:br>
              <a:rPr lang="ja" sz="1100"/>
            </a:br>
            <a:r>
              <a:rPr lang="ja" sz="1100"/>
              <a:t>&lt;Conclusion Verification&gt; </a:t>
            </a:r>
            <a:br>
              <a:rPr lang="ja" sz="1100"/>
            </a:br>
            <a:r>
              <a:rPr lang="ja" sz="1100"/>
              <a:t>Thus, the solving process is logically valid. The answer is verified to be false.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A Human-Like Reasoning Framework for Multi-Phases Planning Task with Large Language Models</a:t>
            </a:r>
            <a:br>
              <a:rPr lang="ja" sz="1200" u="sng"/>
            </a:br>
            <a:r>
              <a:rPr lang="ja" sz="1200" u="sng"/>
              <a:t>大規模言語モデルによる多段階計画タスクのための人間らしい推論フレームワーク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LLMを人間のように計画するフレームワークを使い、旅行計画を改善する。アウトラインを生成し、情報を収集し、最適な計画を作成する。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旅行計画という多段階計画問題に焦点を当て、LLMエージェントが人間のような方法で計画を立てられるフレームワークを提案します。具体的な手法は以下の通りです。</a:t>
            </a:r>
            <a:endParaRPr sz="1100"/>
          </a:p>
          <a:p>
            <a:pPr indent="-287972" lvl="0" marL="457200" rtl="0" algn="l">
              <a:spcBef>
                <a:spcPts val="1200"/>
              </a:spcBef>
              <a:spcAft>
                <a:spcPts val="0"/>
              </a:spcAft>
              <a:buClr>
                <a:schemeClr val="accent3"/>
              </a:buClr>
              <a:buSzPct val="100000"/>
              <a:buFont typeface="Arial"/>
              <a:buAutoNum type="arabicPeriod"/>
            </a:pPr>
            <a:r>
              <a:rPr lang="ja" sz="1100"/>
              <a:t>アウトライン生成フェーズ:</a:t>
            </a:r>
            <a:endParaRPr sz="1100"/>
          </a:p>
          <a:p>
            <a:pPr indent="-287972" lvl="1" marL="914400" rtl="0" algn="l">
              <a:spcBef>
                <a:spcPts val="0"/>
              </a:spcBef>
              <a:spcAft>
                <a:spcPts val="0"/>
              </a:spcAft>
              <a:buClr>
                <a:schemeClr val="accent3"/>
              </a:buClr>
              <a:buSzPct val="100000"/>
              <a:buFont typeface="Proxima Nova"/>
              <a:buChar char="○"/>
            </a:pPr>
            <a:r>
              <a:rPr lang="ja" sz="1100"/>
              <a:t>PathFinderエージェントが旅行全体の大まかなルートを生成し、都市間の移動情報を含めたガイドラインを作成。</a:t>
            </a:r>
            <a:endParaRPr sz="1100"/>
          </a:p>
          <a:p>
            <a:pPr indent="-287972" lvl="1" marL="914400" rtl="0" algn="l">
              <a:spcBef>
                <a:spcPts val="0"/>
              </a:spcBef>
              <a:spcAft>
                <a:spcPts val="0"/>
              </a:spcAft>
              <a:buClr>
                <a:schemeClr val="accent3"/>
              </a:buClr>
              <a:buSzPct val="100000"/>
              <a:buFont typeface="Proxima Nova"/>
              <a:buChar char="○"/>
            </a:pPr>
            <a:r>
              <a:rPr lang="ja" sz="1100"/>
              <a:t>Transportation Evaluationにより、生成されたルートの合理性を評価し、必要に応じてフィードバックを提供してルートを修正。</a:t>
            </a:r>
            <a:endParaRPr sz="1100"/>
          </a:p>
          <a:p>
            <a:pPr indent="-287972" lvl="1" marL="914400" rtl="0" algn="l">
              <a:spcBef>
                <a:spcPts val="0"/>
              </a:spcBef>
              <a:spcAft>
                <a:spcPts val="0"/>
              </a:spcAft>
              <a:buClr>
                <a:schemeClr val="accent3"/>
              </a:buClr>
              <a:buSzPct val="100000"/>
              <a:buFont typeface="Proxima Nova"/>
              <a:buChar char="○"/>
            </a:pPr>
            <a:r>
              <a:rPr lang="ja" sz="1100"/>
              <a:t>Keypointsエージェントが旅行計画における重要なポイントを特定し、Commonsenseエージェントが基本的なガイドラインを生成。</a:t>
            </a:r>
            <a:endParaRPr sz="1100"/>
          </a:p>
          <a:p>
            <a:pPr indent="-287972" lvl="0" marL="457200" rtl="0" algn="l">
              <a:spcBef>
                <a:spcPts val="0"/>
              </a:spcBef>
              <a:spcAft>
                <a:spcPts val="0"/>
              </a:spcAft>
              <a:buClr>
                <a:schemeClr val="accent3"/>
              </a:buClr>
              <a:buSzPct val="100000"/>
              <a:buFont typeface="Arial"/>
              <a:buAutoNum type="arabicPeriod"/>
            </a:pPr>
            <a:r>
              <a:rPr lang="ja" sz="1100"/>
              <a:t>情報収集フェーズ:</a:t>
            </a:r>
            <a:endParaRPr sz="1100"/>
          </a:p>
          <a:p>
            <a:pPr indent="-287972" lvl="1" marL="914400" rtl="0" algn="l">
              <a:spcBef>
                <a:spcPts val="0"/>
              </a:spcBef>
              <a:spcAft>
                <a:spcPts val="0"/>
              </a:spcAft>
              <a:buClr>
                <a:schemeClr val="accent3"/>
              </a:buClr>
              <a:buSzPct val="100000"/>
              <a:buFont typeface="Proxima Nova"/>
              <a:buChar char="○"/>
            </a:pPr>
            <a:r>
              <a:rPr lang="ja" sz="1100"/>
              <a:t>ThoughtエージェントがStrategy Blockに基づいて次のステップを生成し、Toolエージェントが適切な関数表現を生成。</a:t>
            </a:r>
            <a:endParaRPr sz="1100"/>
          </a:p>
          <a:p>
            <a:pPr indent="-287972" lvl="1" marL="914400" rtl="0" algn="l">
              <a:spcBef>
                <a:spcPts val="0"/>
              </a:spcBef>
              <a:spcAft>
                <a:spcPts val="0"/>
              </a:spcAft>
              <a:buClr>
                <a:schemeClr val="accent3"/>
              </a:buClr>
              <a:buSzPct val="100000"/>
              <a:buFont typeface="Proxima Nova"/>
              <a:buChar char="○"/>
            </a:pPr>
            <a:r>
              <a:rPr lang="ja" sz="1100"/>
              <a:t>Descriptionエージェントが得られた情報をKnowledge Blockに記録し、詳細な計画作成のためにPlanエージェントに送信。</a:t>
            </a:r>
            <a:endParaRPr sz="1100"/>
          </a:p>
          <a:p>
            <a:pPr indent="-287972" lvl="0" marL="457200" rtl="0" algn="l">
              <a:spcBef>
                <a:spcPts val="0"/>
              </a:spcBef>
              <a:spcAft>
                <a:spcPts val="0"/>
              </a:spcAft>
              <a:buClr>
                <a:schemeClr val="accent3"/>
              </a:buClr>
              <a:buSzPct val="100000"/>
              <a:buFont typeface="Arial"/>
              <a:buAutoNum type="arabicPeriod"/>
            </a:pPr>
            <a:r>
              <a:rPr lang="ja" sz="1100"/>
              <a:t>計画作成フェーズ:</a:t>
            </a:r>
            <a:endParaRPr sz="1100"/>
          </a:p>
          <a:p>
            <a:pPr indent="-287972" lvl="1" marL="914400" rtl="0" algn="l">
              <a:spcBef>
                <a:spcPts val="0"/>
              </a:spcBef>
              <a:spcAft>
                <a:spcPts val="0"/>
              </a:spcAft>
              <a:buClr>
                <a:schemeClr val="accent3"/>
              </a:buClr>
              <a:buSzPct val="100000"/>
              <a:buFont typeface="Proxima Nova"/>
              <a:buChar char="○"/>
            </a:pPr>
            <a:r>
              <a:rPr lang="ja" sz="1100"/>
              <a:t>Planエージェントが日毎に計画を作成し、Evaluateエージェントが各計画を評価して最良の計画を選定。</a:t>
            </a:r>
            <a:endParaRPr sz="1100"/>
          </a:p>
          <a:p>
            <a:pPr indent="-287972" lvl="1" marL="914400" rtl="0" algn="l">
              <a:spcBef>
                <a:spcPts val="0"/>
              </a:spcBef>
              <a:spcAft>
                <a:spcPts val="0"/>
              </a:spcAft>
              <a:buClr>
                <a:schemeClr val="accent3"/>
              </a:buClr>
              <a:buSzPct val="100000"/>
              <a:buFont typeface="Proxima Nova"/>
              <a:buChar char="○"/>
            </a:pPr>
            <a:r>
              <a:rPr lang="ja" sz="1100"/>
              <a:t>複数の計画を生成し、エラーのある計画を破棄して最良の計画を採用。</a:t>
            </a:r>
            <a:endParaRPr sz="1100"/>
          </a:p>
          <a:p>
            <a:pPr indent="-266382" lvl="0" marL="457200" rtl="0" algn="l">
              <a:spcBef>
                <a:spcPts val="0"/>
              </a:spcBef>
              <a:spcAft>
                <a:spcPts val="0"/>
              </a:spcAft>
              <a:buClr>
                <a:schemeClr val="accent3"/>
              </a:buClr>
              <a:buSzPct val="100000"/>
              <a:buFont typeface="Proxima Nova"/>
              <a:buAutoNum type="arabicPeriod"/>
            </a:pPr>
            <a:r>
              <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1100"/>
              <a:t>提案したフレームワークがGPT-4-Turboと組み合わせた場合、従来のベースラインと比較して10倍のパフォーマンス向上を達成したことを示しています。特に、以下の改善点が確認されました。</a:t>
            </a:r>
            <a:endParaRPr sz="1100"/>
          </a:p>
          <a:p>
            <a:pPr indent="-287972" lvl="0" marL="457200" rtl="0" algn="l">
              <a:spcBef>
                <a:spcPts val="1200"/>
              </a:spcBef>
              <a:spcAft>
                <a:spcPts val="0"/>
              </a:spcAft>
              <a:buClr>
                <a:schemeClr val="accent3"/>
              </a:buClr>
              <a:buSzPct val="100000"/>
              <a:buFont typeface="Arial"/>
              <a:buChar char="●"/>
            </a:pPr>
            <a:r>
              <a:rPr lang="ja" sz="1100"/>
              <a:t>デリバリーレート: 提案フレームワークを用いることで、全モデルのデリバリーレートが向上しました。</a:t>
            </a:r>
            <a:endParaRPr sz="1100"/>
          </a:p>
          <a:p>
            <a:pPr indent="-287972" lvl="0" marL="457200" rtl="0" algn="l">
              <a:spcBef>
                <a:spcPts val="0"/>
              </a:spcBef>
              <a:spcAft>
                <a:spcPts val="0"/>
              </a:spcAft>
              <a:buClr>
                <a:schemeClr val="accent3"/>
              </a:buClr>
              <a:buSzPct val="100000"/>
              <a:buFont typeface="Arial"/>
              <a:buChar char="●"/>
            </a:pPr>
            <a:r>
              <a:rPr lang="ja" sz="1100"/>
              <a:t>常識制約パスレート: 常識的な制約を満たす計画の生成能力が向上。</a:t>
            </a:r>
            <a:endParaRPr sz="1100"/>
          </a:p>
          <a:p>
            <a:pPr indent="-287972" lvl="0" marL="457200" rtl="0" algn="l">
              <a:spcBef>
                <a:spcPts val="0"/>
              </a:spcBef>
              <a:spcAft>
                <a:spcPts val="0"/>
              </a:spcAft>
              <a:buClr>
                <a:schemeClr val="accent3"/>
              </a:buClr>
              <a:buSzPct val="100000"/>
              <a:buFont typeface="Arial"/>
              <a:buChar char="●"/>
            </a:pPr>
            <a:r>
              <a:rPr lang="ja" sz="1100"/>
              <a:t>ハード制約パスレート: 明示的なハード制約を満たす計画の生成能力が向上。</a:t>
            </a:r>
            <a:endParaRPr sz="1100"/>
          </a:p>
          <a:p>
            <a:pPr indent="0" lvl="0" marL="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Retrieval Augmented Structured Generation: Business Document Information Extraction As Tool Use</a:t>
            </a:r>
            <a:br>
              <a:rPr lang="ja" sz="900" u="sng"/>
            </a:br>
            <a:r>
              <a:rPr lang="ja" sz="900" u="sng"/>
              <a:t>検索強化構造生成：ツールとしてのビジネス文書情報抽出 </a:t>
            </a:r>
            <a:r>
              <a:rPr lang="ja" sz="900" u="sng"/>
              <a:t>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BDIEは非構造化文書を構造化データに変換するLLMを使い、キー情報とラインアイテムを抽出する。性能向上のためにRASGを使用しています</a:t>
            </a:r>
            <a:br>
              <a:rPr lang="ja" sz="900"/>
            </a:br>
            <a:r>
              <a:rPr lang="ja" sz="900"/>
              <a:t>ビジネス文書情報抽出（BDIE）は、生のテキストやスキャンされた文書などの非構造化情報を、下流システムが解析および利用できる構造化形式に変換する問題です。これには主にキー情報抽出（KIE）とラインアイテム認識（LIR）の2つのタスクがあります。</a:t>
            </a:r>
            <a:br>
              <a:rPr lang="ja" sz="900"/>
            </a:br>
            <a:r>
              <a:rPr lang="ja" sz="900"/>
              <a:t>BDIEを下流システムをツールとして使用するツール使用問題としてモデル化し、フレームワークであるRetrieval Augmented Structured Generation（RASG）を紹介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Retrieval Augmented Structured Generation（RASG）は、BDIEを強化するために以下の四つのコンポーネントで構成されています。</a:t>
            </a:r>
            <a:endParaRPr sz="900"/>
          </a:p>
          <a:p>
            <a:pPr indent="-285750" lvl="0" marL="457200" rtl="0" algn="l">
              <a:spcBef>
                <a:spcPts val="1200"/>
              </a:spcBef>
              <a:spcAft>
                <a:spcPts val="0"/>
              </a:spcAft>
              <a:buClr>
                <a:schemeClr val="accent3"/>
              </a:buClr>
              <a:buSzPts val="900"/>
              <a:buFont typeface="Arial"/>
              <a:buAutoNum type="arabicPeriod"/>
            </a:pPr>
            <a:r>
              <a:rPr b="1" lang="ja" sz="900"/>
              <a:t>検索強化生成（Retrieval Augmented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インコンテキストラーニングを活用して、新しいデータやタスクに適応できるようにします。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監督付きファインチューニング（Supervised Finetuning）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モデルが正確な情報を抽出できるよう、事前に用意されたデータセットを使用して、抽出精度を向上させます。</a:t>
            </a:r>
            <a:endParaRPr sz="900"/>
          </a:p>
          <a:p>
            <a:pPr indent="-285750" lvl="0" marL="457200" rtl="0" algn="l">
              <a:spcBef>
                <a:spcPts val="0"/>
              </a:spcBef>
              <a:spcAft>
                <a:spcPts val="0"/>
              </a:spcAft>
              <a:buClr>
                <a:schemeClr val="accent3"/>
              </a:buClr>
              <a:buSzPts val="900"/>
              <a:buFont typeface="Arial"/>
              <a:buAutoNum type="arabicPeriod"/>
            </a:pPr>
            <a:r>
              <a:rPr b="1" lang="ja" sz="900"/>
              <a:t>構造生成（Structured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モデルの出力を特定のフォーマットに強制することで、下流のシステムがその出力を解析しやすくなります。例えば、抽出された情報が適切なキーと値のペアとして整理されるようにします。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構造プロンプティング（Structured Prompting）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モデルに対して入力プロンプトのレイアウト情報を提供する技術です。これにより、モデルは文書の構造を理解しやすくなり、より正確な情報抽出が可能になります。</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正直普通</a:t>
            </a:r>
            <a:endParaRPr sz="900"/>
          </a:p>
        </p:txBody>
      </p:sp>
      <p:pic>
        <p:nvPicPr>
          <p:cNvPr id="127" name="Google Shape;127;p26"/>
          <p:cNvPicPr preferRelativeResize="0"/>
          <p:nvPr/>
        </p:nvPicPr>
        <p:blipFill>
          <a:blip r:embed="rId3">
            <a:alphaModFix/>
          </a:blip>
          <a:stretch>
            <a:fillRect/>
          </a:stretch>
        </p:blipFill>
        <p:spPr>
          <a:xfrm>
            <a:off x="4271594" y="3568694"/>
            <a:ext cx="4850427" cy="14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PostDoc: Generating Poster from a Long Multimodal Document Using Deep Submodular Optimization</a:t>
            </a:r>
            <a:br>
              <a:rPr lang="ja" sz="900" u="sng"/>
            </a:br>
            <a:r>
              <a:rPr lang="ja" sz="900" u="sng"/>
              <a:t>PostDoc: 深層サブモジュラ最適化を用いた長いマルチモーダルドキュメントからのポスター生成</a:t>
            </a:r>
            <a:r>
              <a:rPr lang="ja" sz="900" u="sng"/>
              <a:t> 2024</a:t>
            </a:r>
            <a:endParaRPr sz="9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PostDocは深層サブモジュラ関数を使い、長い文書を要約してポスターを自動生成する。LLMで内容をパラフレーズし、テンプレートを生成する。</a:t>
            </a:r>
            <a:br>
              <a:rPr lang="ja" sz="700"/>
            </a:br>
            <a:r>
              <a:rPr lang="ja" sz="700"/>
              <a:t>文書からマルチモーダルコンテンツを抽出し、良好なカバレッジ、多様性、テキストと画像の整合性を保証する新しい深層サブモジュラ関数を提案</a:t>
            </a:r>
            <a:br>
              <a:rPr lang="ja" sz="700"/>
            </a:br>
            <a:br>
              <a:rPr lang="ja" sz="700"/>
            </a:br>
            <a:r>
              <a:rPr lang="ja" sz="700" u="sng"/>
              <a:t>手法</a:t>
            </a:r>
            <a:endParaRPr sz="700"/>
          </a:p>
          <a:p>
            <a:pPr indent="-273050" lvl="1" marL="914400" rtl="0" algn="l">
              <a:spcBef>
                <a:spcPts val="1200"/>
              </a:spcBef>
              <a:spcAft>
                <a:spcPts val="0"/>
              </a:spcAft>
              <a:buClr>
                <a:schemeClr val="accent3"/>
              </a:buClr>
              <a:buSzPts val="700"/>
              <a:buFont typeface="Arial"/>
              <a:buAutoNum type="alphaLcPeriod"/>
            </a:pPr>
            <a:r>
              <a:rPr b="1" lang="ja" sz="700"/>
              <a:t>マルチモーダル要約</a:t>
            </a:r>
            <a:r>
              <a:rPr lang="ja" sz="700"/>
              <a:t>: 文書の内容を効率的に要約するために、深層サブモジュラ関数を使用。この関数は、カバレッジ、多様性、マルチモーダル整合性を考慮しており、データから学習する。</a:t>
            </a:r>
            <a:endParaRPr sz="700"/>
          </a:p>
          <a:p>
            <a:pPr indent="-273050" lvl="1" marL="914400" rtl="0" algn="l">
              <a:spcBef>
                <a:spcPts val="0"/>
              </a:spcBef>
              <a:spcAft>
                <a:spcPts val="0"/>
              </a:spcAft>
              <a:buClr>
                <a:schemeClr val="accent3"/>
              </a:buClr>
              <a:buSzPts val="700"/>
              <a:buFont typeface="Arial"/>
              <a:buAutoNum type="alphaLcPeriod"/>
            </a:pPr>
            <a:r>
              <a:rPr b="1" lang="ja" sz="700"/>
              <a:t>内容のパラフレーズ</a:t>
            </a:r>
            <a:r>
              <a:rPr lang="ja" sz="700"/>
              <a:t>: 要約された内容をポスターに適した形式にパラフレーズするために、GPT-3.5-turbo（ChatGPT）を使用。</a:t>
            </a:r>
            <a:endParaRPr sz="700"/>
          </a:p>
          <a:p>
            <a:pPr indent="-273050" lvl="1" marL="914400" rtl="0" algn="l">
              <a:spcBef>
                <a:spcPts val="0"/>
              </a:spcBef>
              <a:spcAft>
                <a:spcPts val="0"/>
              </a:spcAft>
              <a:buClr>
                <a:schemeClr val="accent3"/>
              </a:buClr>
              <a:buSzPts val="700"/>
              <a:buFont typeface="Arial"/>
              <a:buAutoNum type="alphaLcPeriod"/>
            </a:pPr>
            <a:r>
              <a:rPr b="1" lang="ja" sz="700"/>
              <a:t>テンプレート生成</a:t>
            </a:r>
            <a:r>
              <a:rPr lang="ja" sz="700"/>
              <a:t>: 要約された内容に基づいて適切なデザイン要素を持つポスターテンプレートを生成。これには、フォント選択、色選択、レイアウト生成が含まれる。</a:t>
            </a:r>
            <a:endParaRPr sz="700"/>
          </a:p>
          <a:p>
            <a:pPr indent="0" lvl="0" marL="0" rtl="0" algn="l">
              <a:lnSpc>
                <a:spcPct val="100000"/>
              </a:lnSpc>
              <a:spcBef>
                <a:spcPts val="1200"/>
              </a:spcBef>
              <a:spcAft>
                <a:spcPts val="0"/>
              </a:spcAft>
              <a:buNone/>
            </a:pPr>
            <a:r>
              <a:rPr lang="ja" sz="700" u="sng"/>
              <a:t>結果</a:t>
            </a:r>
            <a:endParaRPr sz="700"/>
          </a:p>
          <a:p>
            <a:pPr indent="-273050" lvl="0" marL="457200" rtl="0" algn="l">
              <a:spcBef>
                <a:spcPts val="1200"/>
              </a:spcBef>
              <a:spcAft>
                <a:spcPts val="0"/>
              </a:spcAft>
              <a:buClr>
                <a:schemeClr val="accent3"/>
              </a:buClr>
              <a:buSzPts val="700"/>
              <a:buFont typeface="Arial"/>
              <a:buChar char="●"/>
            </a:pPr>
            <a:r>
              <a:rPr b="1" lang="ja" sz="700"/>
              <a:t>ROUGEスコア</a:t>
            </a:r>
            <a:r>
              <a:rPr lang="ja" sz="700"/>
              <a:t>: 提案手法は、テキスト要約のROUGEスコアにおいて他のベースライン手法よりも優れている。</a:t>
            </a:r>
            <a:endParaRPr sz="700"/>
          </a:p>
          <a:p>
            <a:pPr indent="-273050" lvl="0" marL="457200" rtl="0" algn="l">
              <a:spcBef>
                <a:spcPts val="0"/>
              </a:spcBef>
              <a:spcAft>
                <a:spcPts val="0"/>
              </a:spcAft>
              <a:buClr>
                <a:schemeClr val="accent3"/>
              </a:buClr>
              <a:buSzPts val="700"/>
              <a:buFont typeface="Arial"/>
              <a:buChar char="●"/>
            </a:pPr>
            <a:r>
              <a:rPr b="1" lang="ja" sz="700"/>
              <a:t>カバレッジと多様性</a:t>
            </a:r>
            <a:r>
              <a:rPr lang="ja" sz="700"/>
              <a:t>: 提案手法は、要約のカバレッジと多様性の両方において良好な結果を示した。</a:t>
            </a:r>
            <a:endParaRPr sz="700"/>
          </a:p>
          <a:p>
            <a:pPr indent="-273050" lvl="0" marL="457200" rtl="0" algn="l">
              <a:spcBef>
                <a:spcPts val="0"/>
              </a:spcBef>
              <a:spcAft>
                <a:spcPts val="0"/>
              </a:spcAft>
              <a:buClr>
                <a:schemeClr val="accent3"/>
              </a:buClr>
              <a:buSzPts val="700"/>
              <a:buFont typeface="Arial"/>
              <a:buChar char="●"/>
            </a:pPr>
            <a:r>
              <a:rPr b="1" lang="ja" sz="700"/>
              <a:t>画像精度</a:t>
            </a:r>
            <a:r>
              <a:rPr lang="ja" sz="700"/>
              <a:t>: 提案手法は、画像選択の精度においても他の手法に比べて高い精度を達成している。</a:t>
            </a:r>
            <a:endParaRPr sz="700"/>
          </a:p>
          <a:p>
            <a:pPr indent="0" lvl="0" marL="0" rtl="0" algn="l">
              <a:lnSpc>
                <a:spcPct val="100000"/>
              </a:lnSpc>
              <a:spcBef>
                <a:spcPts val="1200"/>
              </a:spcBef>
              <a:spcAft>
                <a:spcPts val="0"/>
              </a:spcAft>
              <a:buNone/>
            </a:pPr>
            <a:r>
              <a:rPr lang="ja" sz="700" u="sng"/>
              <a:t>数式の説明</a:t>
            </a:r>
            <a:endParaRPr b="1" sz="700"/>
          </a:p>
          <a:p>
            <a:pPr indent="-273050" lvl="0" marL="457200" rtl="0" algn="l">
              <a:spcBef>
                <a:spcPts val="1200"/>
              </a:spcBef>
              <a:spcAft>
                <a:spcPts val="0"/>
              </a:spcAft>
              <a:buClr>
                <a:schemeClr val="accent3"/>
              </a:buClr>
              <a:buSzPts val="700"/>
              <a:buFont typeface="Arial"/>
              <a:buAutoNum type="arabicPeriod"/>
            </a:pPr>
            <a:r>
              <a:rPr b="1" lang="ja" sz="700"/>
              <a:t>目的関数</a:t>
            </a:r>
            <a:r>
              <a:rPr lang="ja" sz="700"/>
              <a:t>: 𝑓(𝐴)=∑𝑢∈[𝑑]𝑤𝑢∑𝑥∈𝐴∑𝑦∈𝐷𝑥𝑢𝑦𝑢−∑𝑥∈𝐴∑𝑦∈𝐴𝑥𝑢𝑦𝑢+∑𝑥∈𝐴𝐼∑𝑦∈𝐴𝑇𝑥𝑢𝑦𝑢+∣𝐷∣∑𝑥∈𝐴𝑥𝑢</a:t>
            </a:r>
            <a:r>
              <a:rPr i="1" lang="ja" sz="700"/>
              <a:t>f</a:t>
            </a:r>
            <a:r>
              <a:rPr lang="ja" sz="700"/>
              <a:t>(</a:t>
            </a:r>
            <a:r>
              <a:rPr i="1" lang="ja" sz="700"/>
              <a:t>A</a:t>
            </a:r>
            <a:r>
              <a:rPr lang="ja" sz="700"/>
              <a:t>)=∑</a:t>
            </a:r>
            <a:r>
              <a:rPr i="1" lang="ja" sz="700"/>
              <a:t>u</a:t>
            </a:r>
            <a:r>
              <a:rPr lang="ja" sz="700"/>
              <a:t>∈[</a:t>
            </a:r>
            <a:r>
              <a:rPr i="1" lang="ja" sz="700"/>
              <a:t>d</a:t>
            </a:r>
            <a:r>
              <a:rPr lang="ja" sz="700"/>
              <a:t>]</a:t>
            </a:r>
            <a:r>
              <a:rPr i="1" lang="ja" sz="700"/>
              <a:t>wu</a:t>
            </a:r>
            <a:r>
              <a:rPr lang="ja" sz="700"/>
              <a:t>∑</a:t>
            </a:r>
            <a:r>
              <a:rPr i="1" lang="ja" sz="700"/>
              <a:t>x</a:t>
            </a:r>
            <a:r>
              <a:rPr lang="ja" sz="700"/>
              <a:t>∈</a:t>
            </a:r>
            <a:r>
              <a:rPr i="1" lang="ja" sz="700"/>
              <a:t>A</a:t>
            </a:r>
            <a:r>
              <a:rPr lang="ja" sz="700"/>
              <a:t>∑</a:t>
            </a:r>
            <a:r>
              <a:rPr i="1" lang="ja" sz="700"/>
              <a:t>y</a:t>
            </a:r>
            <a:r>
              <a:rPr lang="ja" sz="700"/>
              <a:t>∈</a:t>
            </a:r>
            <a:r>
              <a:rPr i="1" lang="ja" sz="700"/>
              <a:t>D</a:t>
            </a:r>
            <a:r>
              <a:rPr b="1" i="1" lang="ja" sz="700"/>
              <a:t>xu</a:t>
            </a:r>
            <a:r>
              <a:rPr i="1" lang="ja" sz="700"/>
              <a:t>yu</a:t>
            </a:r>
            <a:r>
              <a:rPr lang="ja" sz="700"/>
              <a:t>−∑</a:t>
            </a:r>
            <a:r>
              <a:rPr i="1" lang="ja" sz="700"/>
              <a:t>x</a:t>
            </a:r>
            <a:r>
              <a:rPr lang="ja" sz="700"/>
              <a:t>∈</a:t>
            </a:r>
            <a:r>
              <a:rPr i="1" lang="ja" sz="700"/>
              <a:t>A</a:t>
            </a:r>
            <a:r>
              <a:rPr lang="ja" sz="700"/>
              <a:t>∑</a:t>
            </a:r>
            <a:r>
              <a:rPr i="1" lang="ja" sz="700"/>
              <a:t>y</a:t>
            </a:r>
            <a:r>
              <a:rPr lang="ja" sz="700"/>
              <a:t>∈</a:t>
            </a:r>
            <a:r>
              <a:rPr i="1" lang="ja" sz="700"/>
              <a:t>A</a:t>
            </a:r>
            <a:r>
              <a:rPr b="1" i="1" lang="ja" sz="700"/>
              <a:t>xu</a:t>
            </a:r>
            <a:r>
              <a:rPr i="1" lang="ja" sz="700"/>
              <a:t>yu</a:t>
            </a:r>
            <a:r>
              <a:rPr lang="ja" sz="700"/>
              <a:t>+∑</a:t>
            </a:r>
            <a:r>
              <a:rPr i="1" lang="ja" sz="700"/>
              <a:t>x</a:t>
            </a:r>
            <a:r>
              <a:rPr lang="ja" sz="700"/>
              <a:t>∈</a:t>
            </a:r>
            <a:r>
              <a:rPr i="1" lang="ja" sz="700"/>
              <a:t>AI</a:t>
            </a:r>
            <a:r>
              <a:rPr lang="ja" sz="700"/>
              <a:t>∑</a:t>
            </a:r>
            <a:r>
              <a:rPr i="1" lang="ja" sz="700"/>
              <a:t>y</a:t>
            </a:r>
            <a:r>
              <a:rPr lang="ja" sz="700"/>
              <a:t>∈</a:t>
            </a:r>
            <a:r>
              <a:rPr i="1" lang="ja" sz="700"/>
              <a:t>AT</a:t>
            </a:r>
            <a:r>
              <a:rPr b="1" i="1" lang="ja" sz="700"/>
              <a:t>xu</a:t>
            </a:r>
            <a:r>
              <a:rPr i="1" lang="ja" sz="700"/>
              <a:t>yu</a:t>
            </a:r>
            <a:r>
              <a:rPr lang="ja" sz="700"/>
              <a:t>+∣</a:t>
            </a:r>
            <a:r>
              <a:rPr i="1" lang="ja" sz="700"/>
              <a:t>D</a:t>
            </a:r>
            <a:r>
              <a:rPr lang="ja" sz="700"/>
              <a:t>∣∑</a:t>
            </a:r>
            <a:r>
              <a:rPr i="1" lang="ja" sz="700"/>
              <a:t>x</a:t>
            </a:r>
            <a:r>
              <a:rPr lang="ja" sz="700"/>
              <a:t>∈</a:t>
            </a:r>
            <a:r>
              <a:rPr i="1" lang="ja" sz="700"/>
              <a:t>A**xu</a:t>
            </a:r>
            <a:br>
              <a:rPr i="1" lang="ja" sz="700"/>
            </a:br>
            <a:endParaRPr i="1" sz="700"/>
          </a:p>
          <a:p>
            <a:pPr indent="-273050" lvl="1" marL="914400" rtl="0" algn="l">
              <a:spcBef>
                <a:spcPts val="0"/>
              </a:spcBef>
              <a:spcAft>
                <a:spcPts val="0"/>
              </a:spcAft>
              <a:buClr>
                <a:schemeClr val="accent3"/>
              </a:buClr>
              <a:buSzPts val="700"/>
              <a:buFont typeface="Proxima Nova"/>
              <a:buChar char="○"/>
            </a:pPr>
            <a:r>
              <a:rPr lang="ja" sz="700"/>
              <a:t>𝐴</a:t>
            </a:r>
            <a:r>
              <a:rPr i="1" lang="ja" sz="700"/>
              <a:t>A</a:t>
            </a:r>
            <a:r>
              <a:rPr lang="ja" sz="700"/>
              <a:t>: 選択された要素の集合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𝐷</a:t>
            </a:r>
            <a:r>
              <a:rPr i="1" lang="ja" sz="700"/>
              <a:t>D</a:t>
            </a:r>
            <a:r>
              <a:rPr lang="ja" sz="700"/>
              <a:t>: 元の文書内の要素の集合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𝑤𝑢</a:t>
            </a:r>
            <a:r>
              <a:rPr i="1" lang="ja" sz="700"/>
              <a:t>wu</a:t>
            </a:r>
            <a:r>
              <a:rPr lang="ja" sz="700"/>
              <a:t>: トレーニング可能な重み</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𝑥𝑢</a:t>
            </a:r>
            <a:r>
              <a:rPr i="1" lang="ja" sz="700"/>
              <a:t>xu</a:t>
            </a:r>
            <a:r>
              <a:rPr lang="ja" sz="700"/>
              <a:t>: 要素 </a:t>
            </a:r>
            <a:r>
              <a:rPr i="1" lang="ja" sz="700"/>
              <a:t>x</a:t>
            </a:r>
            <a:r>
              <a:rPr lang="ja" sz="700"/>
              <a:t> の埋め込みベクトルの次元 </a:t>
            </a:r>
            <a:r>
              <a:rPr i="1" lang="ja" sz="700"/>
              <a:t>u</a:t>
            </a:r>
            <a:br>
              <a:rPr lang="ja" sz="700"/>
            </a:br>
            <a:endParaRPr sz="700"/>
          </a:p>
          <a:p>
            <a:pPr indent="-273050" lvl="0" marL="457200" rtl="0" algn="l">
              <a:spcBef>
                <a:spcPts val="0"/>
              </a:spcBef>
              <a:spcAft>
                <a:spcPts val="0"/>
              </a:spcAft>
              <a:buClr>
                <a:schemeClr val="accent3"/>
              </a:buClr>
              <a:buSzPts val="700"/>
              <a:buFont typeface="Arial"/>
              <a:buAutoNum type="arabicPeriod"/>
            </a:pPr>
            <a:r>
              <a:rPr b="1" lang="ja" sz="700"/>
              <a:t>損失関数</a:t>
            </a:r>
            <a:r>
              <a:rPr lang="ja" sz="700"/>
              <a:t>: min⁡𝑤≥0∑𝑖=1𝑀(max⁡(max⁡𝐴⊆𝐷𝑖,∣𝐴∣≤𝐾{𝑓(𝐴)}−𝑓(𝐴𝑖∗),0)+𝜆2∥𝑤∥22)min</a:t>
            </a:r>
            <a:r>
              <a:rPr i="1" lang="ja" sz="700"/>
              <a:t>w</a:t>
            </a:r>
            <a:r>
              <a:rPr lang="ja" sz="700"/>
              <a:t>≥0∑</a:t>
            </a:r>
            <a:r>
              <a:rPr i="1" lang="ja" sz="700"/>
              <a:t>i</a:t>
            </a:r>
            <a:r>
              <a:rPr lang="ja" sz="700"/>
              <a:t>=1</a:t>
            </a:r>
            <a:r>
              <a:rPr i="1" lang="ja" sz="700"/>
              <a:t>M</a:t>
            </a:r>
            <a:r>
              <a:rPr lang="ja" sz="700"/>
              <a:t>(max(max</a:t>
            </a:r>
            <a:r>
              <a:rPr i="1" lang="ja" sz="700"/>
              <a:t>A</a:t>
            </a:r>
            <a:r>
              <a:rPr lang="ja" sz="700"/>
              <a:t>⊆</a:t>
            </a:r>
            <a:r>
              <a:rPr i="1" lang="ja" sz="700"/>
              <a:t>Di</a:t>
            </a:r>
            <a:r>
              <a:rPr lang="ja" sz="700"/>
              <a:t>,∣</a:t>
            </a:r>
            <a:r>
              <a:rPr i="1" lang="ja" sz="700"/>
              <a:t>A</a:t>
            </a:r>
            <a:r>
              <a:rPr lang="ja" sz="700"/>
              <a:t>∣≤</a:t>
            </a:r>
            <a:r>
              <a:rPr i="1" lang="ja" sz="700"/>
              <a:t>K</a:t>
            </a:r>
            <a:r>
              <a:rPr lang="ja" sz="700"/>
              <a:t>{</a:t>
            </a:r>
            <a:r>
              <a:rPr i="1" lang="ja" sz="700"/>
              <a:t>f</a:t>
            </a:r>
            <a:r>
              <a:rPr lang="ja" sz="700"/>
              <a:t>(</a:t>
            </a:r>
            <a:r>
              <a:rPr i="1" lang="ja" sz="700"/>
              <a:t>A</a:t>
            </a:r>
            <a:r>
              <a:rPr lang="ja" sz="700"/>
              <a:t>)}−</a:t>
            </a:r>
            <a:r>
              <a:rPr i="1" lang="ja" sz="700"/>
              <a:t>f</a:t>
            </a:r>
            <a:r>
              <a:rPr lang="ja" sz="700"/>
              <a:t>(</a:t>
            </a:r>
            <a:r>
              <a:rPr i="1" lang="ja" sz="700"/>
              <a:t>Ai</a:t>
            </a:r>
            <a:r>
              <a:rPr lang="ja" sz="700"/>
              <a:t>∗),0)+2</a:t>
            </a:r>
            <a:r>
              <a:rPr i="1" lang="ja" sz="700"/>
              <a:t>λ</a:t>
            </a:r>
            <a:r>
              <a:rPr lang="ja" sz="700"/>
              <a:t>∥</a:t>
            </a:r>
            <a:r>
              <a:rPr i="1" lang="ja" sz="700"/>
              <a:t>w</a:t>
            </a:r>
            <a:r>
              <a:rPr lang="ja" sz="700"/>
              <a:t>∥22)</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𝐴𝑖∗</a:t>
            </a:r>
            <a:r>
              <a:rPr i="1" lang="ja" sz="700"/>
              <a:t>Ai</a:t>
            </a:r>
            <a:r>
              <a:rPr lang="ja" sz="700"/>
              <a:t>∗: グラウンドトゥルースの要約</a:t>
            </a:r>
            <a:endParaRPr sz="700"/>
          </a:p>
          <a:p>
            <a:pPr indent="-273050" lvl="1" marL="914400" rtl="0" algn="l">
              <a:spcBef>
                <a:spcPts val="0"/>
              </a:spcBef>
              <a:spcAft>
                <a:spcPts val="0"/>
              </a:spcAft>
              <a:buClr>
                <a:schemeClr val="accent3"/>
              </a:buClr>
              <a:buSzPts val="700"/>
              <a:buFont typeface="Proxima Nova"/>
              <a:buChar char="○"/>
            </a:pPr>
            <a:r>
              <a:rPr lang="ja" sz="700"/>
              <a:t>𝜆</a:t>
            </a:r>
            <a:r>
              <a:rPr i="1" lang="ja" sz="700"/>
              <a:t>λ</a:t>
            </a:r>
            <a:r>
              <a:rPr lang="ja" sz="700"/>
              <a:t>: 正則化パラメータ</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aMEAフレームワークを使って、ユーザーがやりたいこと（タスク定義と基準）を入力すると、LLMがそれに基づいて最適化アルゴリズムを自動生成し、評価とフィードバックを通じて性能を向上させる。結果的に、複雑な最適化アルゴリズムを自動的に作成することが可能</a:t>
            </a:r>
            <a:br>
              <a:rPr lang="ja" sz="900"/>
            </a:b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LLaMEAフレームワークは、次のようなプロセスで構成：</a:t>
            </a:r>
            <a:endParaRPr sz="900"/>
          </a:p>
          <a:p>
            <a:pPr indent="-285750" lvl="0" marL="457200" rtl="0" algn="l">
              <a:spcBef>
                <a:spcPts val="1200"/>
              </a:spcBef>
              <a:spcAft>
                <a:spcPts val="0"/>
              </a:spcAft>
              <a:buClr>
                <a:schemeClr val="accent3"/>
              </a:buClr>
              <a:buSzPts val="900"/>
              <a:buFont typeface="Arial"/>
              <a:buAutoNum type="arabicPeriod"/>
            </a:pPr>
            <a:r>
              <a:rPr b="1" lang="ja" sz="900"/>
              <a:t>アルゴリズムの初期化</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LLMにタスクの説明と例を与えて最初の親アルゴリズムを生成する。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生成されたアルゴリズムの性能を評価し、その結果を保存する。</a:t>
            </a:r>
            <a:endParaRPr sz="900"/>
          </a:p>
          <a:p>
            <a:pPr indent="-285750" lvl="0" marL="457200" rtl="0" algn="l">
              <a:spcBef>
                <a:spcPts val="0"/>
              </a:spcBef>
              <a:spcAft>
                <a:spcPts val="0"/>
              </a:spcAft>
              <a:buClr>
                <a:schemeClr val="accent3"/>
              </a:buClr>
              <a:buSzPts val="900"/>
              <a:buFont typeface="Arial"/>
              <a:buAutoNum type="arabicPeriod"/>
            </a:pPr>
            <a:r>
              <a:rPr b="1" lang="ja" sz="900"/>
              <a:t>アルゴリズム生成のループ</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最良のアルゴリズムまたは直近のアルゴリズムを基に、新しいアルゴリズムを生成する。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生成されたアルゴリズムを評価し、性能が向上した場合は最良のアルゴリズムを更新する。</a:t>
            </a:r>
            <a:endParaRPr sz="900"/>
          </a:p>
          <a:p>
            <a:pPr indent="-285750" lvl="0" marL="457200" rtl="0" algn="l">
              <a:spcBef>
                <a:spcPts val="0"/>
              </a:spcBef>
              <a:spcAft>
                <a:spcPts val="0"/>
              </a:spcAft>
              <a:buClr>
                <a:schemeClr val="accent3"/>
              </a:buClr>
              <a:buSzPts val="900"/>
              <a:buFont typeface="Arial"/>
              <a:buAutoNum type="arabicPeriod"/>
            </a:pPr>
            <a:r>
              <a:rPr b="1" lang="ja" sz="900"/>
              <a:t>評価とフィードバック</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IOHexperimenterというベンチマークツールを使用して、生成されたアルゴリズムの品質を評価し、LLMにフィードバックを提供する。</a:t>
            </a:r>
            <a:endParaRPr sz="900"/>
          </a:p>
          <a:p>
            <a:pPr indent="-285750" lvl="0" marL="457200" rtl="0" algn="l">
              <a:spcBef>
                <a:spcPts val="0"/>
              </a:spcBef>
              <a:spcAft>
                <a:spcPts val="0"/>
              </a:spcAft>
              <a:buClr>
                <a:schemeClr val="accent3"/>
              </a:buClr>
              <a:buSzPts val="900"/>
              <a:buFont typeface="Arial"/>
              <a:buAutoNum type="arabicPeriod"/>
            </a:pPr>
            <a:r>
              <a:rPr b="1" lang="ja" sz="900"/>
              <a:t>進化アルゴリズムの適用</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エリート戦略または一般的な戦略を用いて、アルゴリズムを選択し、次の世代に引き継ぐ。</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特に、生成された「Robust Adaptive Differential Evolution with Archive（RADEA）」アルゴリズムは、既存のDEやCMA-ESを上回る性能を示す</a:t>
            </a:r>
            <a:endParaRPr sz="900"/>
          </a:p>
        </p:txBody>
      </p:sp>
      <p:pic>
        <p:nvPicPr>
          <p:cNvPr id="138" name="Google Shape;138;p28"/>
          <p:cNvPicPr preferRelativeResize="0"/>
          <p:nvPr/>
        </p:nvPicPr>
        <p:blipFill>
          <a:blip r:embed="rId3">
            <a:alphaModFix/>
          </a:blip>
          <a:stretch>
            <a:fillRect/>
          </a:stretch>
        </p:blipFill>
        <p:spPr>
          <a:xfrm>
            <a:off x="4513375" y="1128375"/>
            <a:ext cx="4579349" cy="1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1. </a:t>
            </a:r>
            <a:r>
              <a:rPr lang="ja" sz="1100"/>
              <a:t>アルゴリズムの初期化：</a:t>
            </a:r>
            <a:endParaRPr sz="700"/>
          </a:p>
          <a:p>
            <a:pPr indent="0" lvl="0" marL="0" rtl="0" algn="l">
              <a:spcBef>
                <a:spcPts val="1200"/>
              </a:spcBef>
              <a:spcAft>
                <a:spcPts val="120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The code should contain one function `def __call__(self, f)`, which should optimize the black box function `f` using `budget` function evaluations.</a:t>
            </a:r>
            <a:br>
              <a:rPr lang="ja" sz="1100"/>
            </a:br>
            <a:r>
              <a:rPr lang="ja" sz="1100"/>
              <a:t>The f() can only be called as many times as the budget allows.</a:t>
            </a:r>
            <a:br>
              <a:rPr lang="ja" sz="1100"/>
            </a:br>
            <a:r>
              <a:rPr lang="ja" sz="1100"/>
              <a:t>An example of such code is as follows:</a:t>
            </a:r>
            <a:br>
              <a:rPr lang="ja" sz="1100"/>
            </a:br>
            <a:r>
              <a:rPr lang="ja" sz="1100"/>
              <a:t>&lt;initial example code&gt;</a:t>
            </a:r>
            <a:br>
              <a:rPr lang="ja" sz="1100"/>
            </a:br>
            <a:r>
              <a:rPr lang="ja" sz="1100"/>
              <a:t>```</a:t>
            </a:r>
            <a:br>
              <a:rPr lang="ja" sz="1100"/>
            </a:br>
            <a:r>
              <a:rPr lang="ja" sz="1100"/>
              <a:t>Give a novel heuristic algorithm to solve this task.</a:t>
            </a:r>
            <a:br>
              <a:rPr lang="ja" sz="1100"/>
            </a:br>
            <a:r>
              <a:rPr lang="ja" sz="1100"/>
              <a:t>Give the response in the format:</a:t>
            </a:r>
            <a:br>
              <a:rPr lang="ja" sz="1100"/>
            </a:br>
            <a:r>
              <a:rPr lang="ja" sz="1100"/>
              <a:t># Name: &lt;name of the algorithm&gt;</a:t>
            </a:r>
            <a:br>
              <a:rPr lang="ja" sz="1100"/>
            </a:br>
            <a:r>
              <a:rPr lang="ja" sz="1100"/>
              <a:t># Code: &lt;code&gt;</a:t>
            </a:r>
            <a:br>
              <a:rPr lang="ja" sz="1100"/>
            </a:br>
            <a:r>
              <a:rPr lang="ja"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3. </a:t>
            </a:r>
            <a:r>
              <a:rPr lang="ja" sz="1100"/>
              <a:t>評価とフィードバック</a:t>
            </a:r>
            <a:r>
              <a:rPr lang="ja" sz="1100"/>
              <a:t>：</a:t>
            </a:r>
            <a:endParaRPr sz="700"/>
          </a:p>
          <a:p>
            <a:pPr indent="0" lvl="0" marL="0" rtl="0" algn="l">
              <a:spcBef>
                <a:spcPts val="1200"/>
              </a:spcBef>
              <a:spcAft>
                <a:spcPts val="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&lt;List of previously generated algorithm names with mean AOCC score&gt;</a:t>
            </a:r>
            <a:br>
              <a:rPr lang="ja" sz="1100"/>
            </a:br>
            <a:r>
              <a:rPr lang="ja" sz="1100"/>
              <a:t>&lt;selected algorithm to refine (full code) and mean and std AOCC scores&gt;</a:t>
            </a:r>
            <a:br>
              <a:rPr lang="ja" sz="1100"/>
            </a:br>
            <a:r>
              <a:rPr lang="ja" sz="1100"/>
              <a:t>Either refine or redesign to improve the algorithm.</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LLaMEA: A Large Language Model Evolutionary Algorithm for Automatically Generating Metaheuristics</a:t>
            </a:r>
            <a:br>
              <a:rPr lang="ja" sz="700" u="sng"/>
            </a:br>
            <a:r>
              <a:rPr lang="ja" sz="700" u="sng"/>
              <a:t>LLaMEA: メタヒューリスティクスの自動生成のための大規模言語モデル進化アルゴリズム 2024</a:t>
            </a:r>
            <a:endParaRPr sz="700"/>
          </a:p>
          <a:p>
            <a:pPr indent="0" lvl="0" marL="0" rtl="0" algn="l">
              <a:lnSpc>
                <a:spcPct val="100000"/>
              </a:lnSpc>
              <a:spcBef>
                <a:spcPts val="1200"/>
              </a:spcBef>
              <a:spcAft>
                <a:spcPts val="0"/>
              </a:spcAft>
              <a:buNone/>
            </a:pPr>
            <a:r>
              <a:rPr lang="ja" sz="700"/>
              <a:t>4. </a:t>
            </a:r>
            <a:r>
              <a:rPr lang="ja" sz="700"/>
              <a:t>進化アルゴリズムの適用</a:t>
            </a:r>
            <a:r>
              <a:rPr lang="ja" sz="700"/>
              <a:t>：</a:t>
            </a:r>
            <a:br>
              <a:rPr lang="ja" sz="700"/>
            </a:br>
            <a:r>
              <a:rPr lang="ja" sz="700"/>
              <a:t>多分こんなん</a:t>
            </a:r>
            <a:endParaRPr sz="700"/>
          </a:p>
          <a:p>
            <a:pPr indent="0" lvl="0" marL="0" rtl="0" algn="l">
              <a:lnSpc>
                <a:spcPct val="100000"/>
              </a:lnSpc>
              <a:spcBef>
                <a:spcPts val="1200"/>
              </a:spcBef>
              <a:spcAft>
                <a:spcPts val="1200"/>
              </a:spcAft>
              <a:buNone/>
            </a:pPr>
            <a:r>
              <a:rPr lang="ja" sz="700"/>
              <a:t>import random</a:t>
            </a:r>
            <a:br>
              <a:rPr lang="ja" sz="700"/>
            </a:br>
            <a:r>
              <a:rPr lang="ja" sz="700"/>
              <a:t>class LLaMEA: def init(self, budget): self.budget = budget self.best_algorithm = None self.best_fitness = float('inf')</a:t>
            </a:r>
            <a:br>
              <a:rPr lang="ja" sz="700"/>
            </a:br>
            <a:r>
              <a:rPr lang="ja" sz="700"/>
              <a:t>def initialize_algorithm(self):</a:t>
            </a:r>
            <a:br>
              <a:rPr lang="ja" sz="700"/>
            </a:br>
            <a:r>
              <a:rPr lang="ja" sz="700"/>
              <a:t>    # 初期アルゴリズムの生成（例: ランダム探索）</a:t>
            </a:r>
            <a:br>
              <a:rPr lang="ja" sz="700"/>
            </a:br>
            <a:r>
              <a:rPr lang="ja" sz="700"/>
              <a:t>    initial_algorithm = """</a:t>
            </a:r>
            <a:br>
              <a:rPr lang="ja" sz="700"/>
            </a:br>
            <a:r>
              <a:rPr lang="ja" sz="700"/>
              <a:t>def call(self, f):</a:t>
            </a:r>
            <a:br>
              <a:rPr lang="ja" sz="700"/>
            </a:br>
            <a:r>
              <a:rPr lang="ja" sz="700"/>
              <a:t># ランダム探索アルゴリズムの例</a:t>
            </a:r>
            <a:br>
              <a:rPr lang="ja" sz="700"/>
            </a:br>
            <a:r>
              <a:rPr lang="ja" sz="700"/>
              <a:t>import random best = float('inf') for _ in range(self.budget): candidate = random.random() value = f(candidate) if value &lt; best: best = value return best """ return initial_algorithm</a:t>
            </a:r>
            <a:br>
              <a:rPr lang="ja" sz="700"/>
            </a:br>
            <a:r>
              <a:rPr lang="ja" sz="700"/>
              <a:t>def evaluate_algorithm(self, algorithm_code):</a:t>
            </a:r>
            <a:br>
              <a:rPr lang="ja" sz="700"/>
            </a:br>
            <a:r>
              <a:rPr lang="ja" sz="700"/>
              <a:t>    # アルゴリズムの評価</a:t>
            </a:r>
            <a:br>
              <a:rPr lang="ja" sz="700"/>
            </a:br>
            <a:r>
              <a:rPr lang="ja" sz="700"/>
              <a:t>    # ここでは仮の評価関数を使用</a:t>
            </a:r>
            <a:br>
              <a:rPr lang="ja" sz="700"/>
            </a:br>
            <a:r>
              <a:rPr lang="ja" sz="700"/>
              <a:t>    return random.uniform(0, 1), ""</a:t>
            </a:r>
            <a:br>
              <a:rPr lang="ja" sz="700"/>
            </a:br>
            <a:r>
              <a:rPr lang="ja" sz="700"/>
              <a:t>def mutate_algorithm(self, parent_code):</a:t>
            </a:r>
            <a:br>
              <a:rPr lang="ja" sz="700"/>
            </a:br>
            <a:r>
              <a:rPr lang="ja" sz="700"/>
              <a:t>    # アルゴリズムの変異</a:t>
            </a:r>
            <a:br>
              <a:rPr lang="ja" sz="700"/>
            </a:br>
            <a:r>
              <a:rPr lang="ja" sz="700"/>
              <a:t>    mutated_code = parent_code.replace("random.random()", "random.uniform(-1, 1)")</a:t>
            </a:r>
            <a:br>
              <a:rPr lang="ja" sz="700"/>
            </a:br>
            <a:r>
              <a:rPr lang="ja" sz="700"/>
              <a:t>    return mutated_code</a:t>
            </a:r>
            <a:br>
              <a:rPr lang="ja" sz="700"/>
            </a:br>
            <a:r>
              <a:rPr lang="ja" sz="700"/>
              <a:t>def run(self):</a:t>
            </a:r>
            <a:br>
              <a:rPr lang="ja" sz="700"/>
            </a:br>
            <a:r>
              <a:rPr lang="ja" sz="700"/>
              <a:t>    # 初期化</a:t>
            </a:r>
            <a:br>
              <a:rPr lang="ja" sz="700"/>
            </a:br>
            <a:r>
              <a:rPr lang="ja" sz="700"/>
              <a:t>    parent_code = self.initialize_algorithm()</a:t>
            </a:r>
            <a:br>
              <a:rPr lang="ja" sz="700"/>
            </a:br>
            <a:r>
              <a:rPr lang="ja" sz="700"/>
              <a:t>    parent_fitness, _ = self.evaluate_algorithm(parent_code)</a:t>
            </a:r>
            <a:br>
              <a:rPr lang="ja" sz="700"/>
            </a:br>
            <a:r>
              <a:rPr lang="ja" sz="700"/>
              <a:t>    self.best_algorithm = parent_code</a:t>
            </a:r>
            <a:br>
              <a:rPr lang="ja" sz="700"/>
            </a:br>
            <a:r>
              <a:rPr lang="ja" sz="700"/>
              <a:t>    self.best_fitness = parent_fitness</a:t>
            </a:r>
            <a:br>
              <a:rPr lang="ja" sz="700"/>
            </a:br>
            <a:r>
              <a:rPr lang="ja" sz="700"/>
              <a:t>    # 進化アルゴリズムの適用ループ</a:t>
            </a:r>
            <a:br>
              <a:rPr lang="ja" sz="700"/>
            </a:br>
            <a:r>
              <a:rPr lang="ja" sz="700"/>
              <a:t>    for _ in range(self.budget):</a:t>
            </a:r>
            <a:br>
              <a:rPr lang="ja" sz="700"/>
            </a:br>
            <a:r>
              <a:rPr lang="ja" sz="700"/>
              <a:t>        # 変異による新しいアルゴリズム生成</a:t>
            </a:r>
            <a:br>
              <a:rPr lang="ja" sz="700"/>
            </a:br>
            <a:r>
              <a:rPr lang="ja" sz="700"/>
              <a:t>        offspring_code = self.mutate_algorithm(parent_code)</a:t>
            </a:r>
            <a:br>
              <a:rPr lang="ja" sz="700"/>
            </a:br>
            <a:r>
              <a:rPr lang="ja" sz="700"/>
              <a:t>        offspring_fitness, error_info = self.evaluate_algorithm(offspring_code)</a:t>
            </a:r>
            <a:br>
              <a:rPr lang="ja" sz="700"/>
            </a:br>
            <a:r>
              <a:rPr lang="ja" sz="700"/>
              <a:t>        # 評価と選択</a:t>
            </a:r>
            <a:br>
              <a:rPr lang="ja" sz="700"/>
            </a:br>
            <a:r>
              <a:rPr lang="ja" sz="700"/>
              <a:t>        if offspring_fitness &lt; parent_fitness:</a:t>
            </a:r>
            <a:br>
              <a:rPr lang="ja" sz="700"/>
            </a:br>
            <a:r>
              <a:rPr lang="ja" sz="700"/>
              <a:t>            parent_code = offspring_code</a:t>
            </a:r>
            <a:br>
              <a:rPr lang="ja" sz="700"/>
            </a:br>
            <a:r>
              <a:rPr lang="ja" sz="700"/>
              <a:t>            parent_fitness = offspring_fitness</a:t>
            </a:r>
            <a:br>
              <a:rPr lang="ja" sz="700"/>
            </a:br>
            <a:r>
              <a:rPr lang="ja" sz="700"/>
              <a:t>            if offspring_fitness &lt; self.best_fitness:</a:t>
            </a:r>
            <a:br>
              <a:rPr lang="ja" sz="700"/>
            </a:br>
            <a:r>
              <a:rPr lang="ja" sz="700"/>
              <a:t>                self.best_algorithm = offspring_code</a:t>
            </a:r>
            <a:br>
              <a:rPr lang="ja" sz="700"/>
            </a:br>
            <a:r>
              <a:rPr lang="ja" sz="700"/>
              <a:t>                self.best_fitness = offspring_fitness</a:t>
            </a:r>
            <a:br>
              <a:rPr lang="ja" sz="700"/>
            </a:br>
            <a:r>
              <a:rPr lang="ja" sz="700"/>
              <a:t>    return self.best_algorithm, self.best_fitness</a:t>
            </a:r>
            <a:br>
              <a:rPr lang="ja" sz="700"/>
            </a:br>
            <a:r>
              <a:rPr lang="ja" sz="700"/>
              <a:t># 使用例</a:t>
            </a:r>
            <a:br>
              <a:rPr lang="ja" sz="700"/>
            </a:br>
            <a:r>
              <a:rPr lang="ja" sz="700"/>
              <a:t>budget = 100 llamea = LLaMEA(budget) best_algorithm, best_fitness = llamea.run() print("Best Algorithm Code:", best_algorithm) print("Best Fitness:", best_fitness)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Evaluating the External and Parametric Knowledge Fusion of Large Language Models  大規模言語モデルの外部およびパラメトリック知識融合の評価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LLMは外部知識と内部知識を使い、情報を統合する能力を調査。記憶と活用に課題があるため、実験でその融合方法を評価。</a:t>
            </a:r>
            <a:br>
              <a:rPr lang="ja" sz="764"/>
            </a:br>
            <a:r>
              <a:rPr lang="ja" sz="764"/>
              <a:t>LLMsはトレーニング時に多くの知識を取得しますが、それが時とともに陳腐化する問題があります。外部知識を追加してこれを補う方法がありますが、外部知識に過度に依存する傾向があり、モデル自身のパラメトリック知識の価値を過小評価することがあります。</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LLMsの外部知識（Ke）とパラメトリック知識（Kp）の融合を4つのシナリオに分けて調査しました：</a:t>
            </a:r>
            <a:endParaRPr sz="700"/>
          </a:p>
          <a:p>
            <a:pPr indent="-273050" lvl="0" marL="457200" rtl="0" algn="l">
              <a:spcBef>
                <a:spcPts val="1200"/>
              </a:spcBef>
              <a:spcAft>
                <a:spcPts val="0"/>
              </a:spcAft>
              <a:buClr>
                <a:schemeClr val="accent3"/>
              </a:buClr>
              <a:buSzPts val="700"/>
              <a:buFont typeface="Arial"/>
              <a:buAutoNum type="arabicPeriod"/>
            </a:pPr>
            <a:r>
              <a:rPr lang="ja" sz="700"/>
              <a:t>シナリオ1（S1）: Keのみで質問に回答可能な場合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シナリオ2（S2）: Keが部分的な情報を提供し、Kpが補完する必要がある場合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シナリオ3（S3）: Keが有用な情報を提供せず、Kpのみに依存する場合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シナリオ4（S4）: KeもKpも質問に対して十分な情報を提供しない場合</a:t>
            </a:r>
            <a:endParaRPr sz="700"/>
          </a:p>
          <a:p>
            <a:pPr indent="0" lvl="0" marL="0" rtl="0" algn="l">
              <a:spcBef>
                <a:spcPts val="1200"/>
              </a:spcBef>
              <a:spcAft>
                <a:spcPts val="0"/>
              </a:spcAft>
              <a:buNone/>
            </a:pPr>
            <a:r>
              <a:rPr lang="ja" sz="700"/>
              <a:t>これらのシナリオに対して、最新のデータと過去のデータを収集し、データを外部知識として使用する部分と、パラメトリック知識としてLLMsに注入する部分に分けました。そして、これらのデータを基にQAペアを生成し、LLMsの知識融合の能力を評価するための実験を実施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実験の結果、以下のことが明らかになりました：</a:t>
            </a:r>
            <a:endParaRPr sz="700"/>
          </a:p>
          <a:p>
            <a:pPr indent="-273050" lvl="0" marL="457200" rtl="0" algn="l">
              <a:spcBef>
                <a:spcPts val="1200"/>
              </a:spcBef>
              <a:spcAft>
                <a:spcPts val="0"/>
              </a:spcAft>
              <a:buClr>
                <a:schemeClr val="accent3"/>
              </a:buClr>
              <a:buSzPts val="700"/>
              <a:buFont typeface="Arial"/>
              <a:buAutoNum type="arabicPeriod"/>
            </a:pPr>
            <a:r>
              <a:rPr lang="ja" sz="700"/>
              <a:t>知識注入の効果:</a:t>
            </a:r>
            <a:endParaRPr sz="700"/>
          </a:p>
          <a:p>
            <a:pPr indent="-273050" lvl="1" marL="914400" rtl="0" algn="l">
              <a:spcBef>
                <a:spcPts val="0"/>
              </a:spcBef>
              <a:spcAft>
                <a:spcPts val="0"/>
              </a:spcAft>
              <a:buClr>
                <a:schemeClr val="accent3"/>
              </a:buClr>
              <a:buSzPts val="700"/>
              <a:buFont typeface="Proxima Nova"/>
              <a:buChar char="○"/>
            </a:pPr>
            <a:r>
              <a:rPr lang="ja" sz="700"/>
              <a:t>LLMsにパラメトリック知識を注入することで、特に外部知識が不完全な場合のパフォーマンスが向上しました。</a:t>
            </a:r>
            <a:endParaRPr sz="700"/>
          </a:p>
          <a:p>
            <a:pPr indent="-273050" lvl="1" marL="914400" rtl="0" algn="l">
              <a:spcBef>
                <a:spcPts val="0"/>
              </a:spcBef>
              <a:spcAft>
                <a:spcPts val="0"/>
              </a:spcAft>
              <a:buClr>
                <a:schemeClr val="accent3"/>
              </a:buClr>
              <a:buSzPts val="700"/>
              <a:buFont typeface="Proxima Nova"/>
              <a:buChar char="○"/>
            </a:pPr>
            <a:r>
              <a:rPr lang="ja" sz="700"/>
              <a:t>ただし、モデルが注入されたすべての知識を正確に保持できるわけではなく、知識の呼び出しに課題が残りました。</a:t>
            </a:r>
            <a:endParaRPr sz="700"/>
          </a:p>
          <a:p>
            <a:pPr indent="-273050" lvl="0" marL="457200" rtl="0" algn="l">
              <a:spcBef>
                <a:spcPts val="0"/>
              </a:spcBef>
              <a:spcAft>
                <a:spcPts val="0"/>
              </a:spcAft>
              <a:buClr>
                <a:schemeClr val="accent3"/>
              </a:buClr>
              <a:buSzPts val="700"/>
              <a:buFont typeface="Arial"/>
              <a:buAutoNum type="arabicPeriod"/>
            </a:pPr>
            <a:r>
              <a:rPr lang="ja" sz="700"/>
              <a:t>シナリオごとのパフォーマンス:</a:t>
            </a:r>
            <a:endParaRPr sz="700"/>
          </a:p>
          <a:p>
            <a:pPr indent="-273050" lvl="1" marL="914400" rtl="0" algn="l">
              <a:spcBef>
                <a:spcPts val="0"/>
              </a:spcBef>
              <a:spcAft>
                <a:spcPts val="0"/>
              </a:spcAft>
              <a:buClr>
                <a:schemeClr val="accent3"/>
              </a:buClr>
              <a:buSzPts val="700"/>
              <a:buFont typeface="Proxima Nova"/>
              <a:buChar char="○"/>
            </a:pPr>
            <a:r>
              <a:rPr lang="ja" sz="700"/>
              <a:t>S1（外部知識のみで回答可能な場合）では、外部知識の品質が高ければ高いパフォーマンスを発揮しました。</a:t>
            </a:r>
            <a:endParaRPr sz="700"/>
          </a:p>
          <a:p>
            <a:pPr indent="-273050" lvl="1" marL="914400" rtl="0" algn="l">
              <a:spcBef>
                <a:spcPts val="0"/>
              </a:spcBef>
              <a:spcAft>
                <a:spcPts val="0"/>
              </a:spcAft>
              <a:buClr>
                <a:schemeClr val="accent3"/>
              </a:buClr>
              <a:buSzPts val="700"/>
              <a:buFont typeface="Proxima Nova"/>
              <a:buChar char="○"/>
            </a:pPr>
            <a:r>
              <a:rPr lang="ja" sz="700"/>
              <a:t>S2（部分的な外部知識とパラメトリック知識の融合が必要な場合）では、パラメトリック知識の有効利用が鍵となりました。</a:t>
            </a:r>
            <a:endParaRPr sz="700"/>
          </a:p>
          <a:p>
            <a:pPr indent="-273050" lvl="1" marL="914400" rtl="0" algn="l">
              <a:spcBef>
                <a:spcPts val="0"/>
              </a:spcBef>
              <a:spcAft>
                <a:spcPts val="0"/>
              </a:spcAft>
              <a:buClr>
                <a:schemeClr val="accent3"/>
              </a:buClr>
              <a:buSzPts val="700"/>
              <a:buFont typeface="Proxima Nova"/>
              <a:buChar char="○"/>
            </a:pPr>
            <a:r>
              <a:rPr lang="ja" sz="700"/>
              <a:t>S3（外部知識が無用でパラメトリック知識のみが必要な場合）では、注入されたパラメトリック知識の品質と量がパフォーマンスに影響しました。</a:t>
            </a:r>
            <a:endParaRPr sz="700"/>
          </a:p>
          <a:p>
            <a:pPr indent="-273050" lvl="1" marL="914400" rtl="0" algn="l">
              <a:spcBef>
                <a:spcPts val="0"/>
              </a:spcBef>
              <a:spcAft>
                <a:spcPts val="0"/>
              </a:spcAft>
              <a:buClr>
                <a:schemeClr val="accent3"/>
              </a:buClr>
              <a:buSzPts val="700"/>
              <a:buFont typeface="Proxima Nova"/>
              <a:buChar char="○"/>
            </a:pPr>
            <a:r>
              <a:rPr lang="ja" sz="700"/>
              <a:t>S4（回答不能な場合）では、モデルが正しく「回答不能」と判断する能力が問われましたが、多くのモデルは外部知識に過度に依存し、誤った回答を生成する傾向が見られました。</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Knowledge Graph Tuning: Real-time Large Language Model Personalization based on Human Feedback</a:t>
            </a:r>
            <a:br>
              <a:rPr lang="ja" sz="900" u="sng"/>
            </a:br>
            <a:r>
              <a:rPr lang="ja" sz="900" u="sng"/>
              <a:t>知識グラフ調整：人間のフィードバックに基づくリアルタイム大規模言語モデルのパーソナライズ</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KGTは知識グラフを使い、LLMを個々のユーザーに合わせてカスタマイズするパーソナライズをする。パラメータを変更せず、ユーザーのフィードバックで知識を更新、これにより効率的で解釈可能なパーソナライズを実現す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Knowledge Graph Tuning（KGT）Tはユーザーのクエリとフィードバックから個人化された3つの要素からなる知識の単位の例えば、「犬 - 好き - 野菜」のように、主語、関係、目的語で構成される知識トリプルを抽出し、モデルパラメータを変更することなくKGを最適化されるKGTの手法は次のように構成されます</a:t>
            </a:r>
            <a:endParaRPr sz="900"/>
          </a:p>
          <a:p>
            <a:pPr indent="-273050" lvl="0" marL="457200" rtl="0" algn="l">
              <a:spcBef>
                <a:spcPts val="1200"/>
              </a:spcBef>
              <a:spcAft>
                <a:spcPts val="0"/>
              </a:spcAft>
              <a:buClr>
                <a:schemeClr val="accent3"/>
              </a:buClr>
              <a:buSzPts val="700"/>
              <a:buFont typeface="Arial"/>
              <a:buAutoNum type="arabicPeriod"/>
            </a:pPr>
            <a:r>
              <a:rPr lang="ja" sz="700"/>
              <a:t>知識グラフ（KG）の利用：</a:t>
            </a:r>
            <a:endParaRPr sz="700"/>
          </a:p>
          <a:p>
            <a:pPr indent="-273050" lvl="1" marL="914400" rtl="0" algn="l">
              <a:spcBef>
                <a:spcPts val="0"/>
              </a:spcBef>
              <a:spcAft>
                <a:spcPts val="0"/>
              </a:spcAft>
              <a:buClr>
                <a:schemeClr val="accent3"/>
              </a:buClr>
              <a:buSzPts val="700"/>
              <a:buFont typeface="Proxima Nova"/>
              <a:buChar char="○"/>
            </a:pPr>
            <a:r>
              <a:rPr lang="ja" sz="700"/>
              <a:t>KGは構造化された形式で知識を保存するため、LLMに外部知識を提供します。</a:t>
            </a:r>
            <a:endParaRPr sz="700"/>
          </a:p>
          <a:p>
            <a:pPr indent="-273050" lvl="1" marL="914400" rtl="0" algn="l">
              <a:spcBef>
                <a:spcPts val="0"/>
              </a:spcBef>
              <a:spcAft>
                <a:spcPts val="0"/>
              </a:spcAft>
              <a:buClr>
                <a:schemeClr val="accent3"/>
              </a:buClr>
              <a:buSzPts val="700"/>
              <a:buFont typeface="Proxima Nova"/>
              <a:buChar char="○"/>
            </a:pPr>
            <a:r>
              <a:rPr lang="ja" sz="700"/>
              <a:t>KGを用いることで、モデルパラメータを変更することなくユーザーの個人化された知識をLLMに反映させることができます。</a:t>
            </a:r>
            <a:endParaRPr sz="700"/>
          </a:p>
          <a:p>
            <a:pPr indent="-273050" lvl="0" marL="457200" rtl="0" algn="l">
              <a:spcBef>
                <a:spcPts val="0"/>
              </a:spcBef>
              <a:spcAft>
                <a:spcPts val="0"/>
              </a:spcAft>
              <a:buClr>
                <a:schemeClr val="accent3"/>
              </a:buClr>
              <a:buSzPts val="700"/>
              <a:buFont typeface="Arial"/>
              <a:buAutoNum type="arabicPeriod"/>
            </a:pPr>
            <a:r>
              <a:rPr lang="ja" sz="700"/>
              <a:t>KGTのプロセス：</a:t>
            </a:r>
            <a:endParaRPr sz="700"/>
          </a:p>
          <a:p>
            <a:pPr indent="-273050" lvl="1" marL="914400" rtl="0" algn="l">
              <a:spcBef>
                <a:spcPts val="0"/>
              </a:spcBef>
              <a:spcAft>
                <a:spcPts val="0"/>
              </a:spcAft>
              <a:buClr>
                <a:schemeClr val="accent3"/>
              </a:buClr>
              <a:buSzPts val="700"/>
              <a:buFont typeface="Proxima Nova"/>
              <a:buChar char="○"/>
            </a:pPr>
            <a:r>
              <a:rPr lang="ja" sz="700"/>
              <a:t>ユーザーのクエリとフィードバックから個人化された知識トリプルを抽出し、KGを最適化します。</a:t>
            </a:r>
            <a:endParaRPr sz="700"/>
          </a:p>
          <a:p>
            <a:pPr indent="-273050" lvl="1" marL="914400" rtl="0" algn="l">
              <a:spcBef>
                <a:spcPts val="0"/>
              </a:spcBef>
              <a:spcAft>
                <a:spcPts val="0"/>
              </a:spcAft>
              <a:buClr>
                <a:schemeClr val="accent3"/>
              </a:buClr>
              <a:buSzPts val="700"/>
              <a:buFont typeface="Proxima Nova"/>
              <a:buChar char="○"/>
            </a:pPr>
            <a:r>
              <a:rPr lang="ja" sz="700"/>
              <a:t>具体的には、LLMがユーザーのクエリに基づいてKGから知識トリプルを取得し、そのトリプルを使用してユーザーのフィードバックを生成します。</a:t>
            </a:r>
            <a:endParaRPr sz="700"/>
          </a:p>
          <a:p>
            <a:pPr indent="-273050" lvl="0" marL="457200" rtl="0" algn="l">
              <a:spcBef>
                <a:spcPts val="0"/>
              </a:spcBef>
              <a:spcAft>
                <a:spcPts val="0"/>
              </a:spcAft>
              <a:buClr>
                <a:schemeClr val="accent3"/>
              </a:buClr>
              <a:buSzPts val="700"/>
              <a:buFont typeface="Arial"/>
              <a:buAutoNum type="arabicPeriod"/>
            </a:pPr>
            <a:r>
              <a:rPr lang="ja" sz="700"/>
              <a:t>最適化目標：</a:t>
            </a:r>
            <a:endParaRPr sz="700"/>
          </a:p>
          <a:p>
            <a:pPr indent="-273050" lvl="1" marL="914400" rtl="0" algn="l">
              <a:spcBef>
                <a:spcPts val="0"/>
              </a:spcBef>
              <a:spcAft>
                <a:spcPts val="0"/>
              </a:spcAft>
              <a:buClr>
                <a:schemeClr val="accent3"/>
              </a:buClr>
              <a:buSzPts val="700"/>
              <a:buFont typeface="Proxima Nova"/>
              <a:buChar char="○"/>
            </a:pPr>
            <a:r>
              <a:rPr lang="ja" sz="700"/>
              <a:t>高い個人化知識取得確率と高い知識強化推論確率を達成することを目指します。</a:t>
            </a:r>
            <a:endParaRPr sz="700"/>
          </a:p>
          <a:p>
            <a:pPr indent="-273050" lvl="1" marL="914400" rtl="0" algn="l">
              <a:spcBef>
                <a:spcPts val="0"/>
              </a:spcBef>
              <a:spcAft>
                <a:spcPts val="0"/>
              </a:spcAft>
              <a:buClr>
                <a:schemeClr val="accent3"/>
              </a:buClr>
              <a:buSzPts val="700"/>
              <a:buFont typeface="Proxima Nova"/>
              <a:buChar char="○"/>
            </a:pPr>
            <a:r>
              <a:rPr lang="ja" sz="700"/>
              <a:t>計算およびメモリコストを削減し、解釈性を確保するために、KGのトリプルの追加と削除を行います。</a:t>
            </a:r>
            <a:endParaRPr sz="7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0"/>
              </a:spcAft>
              <a:buNone/>
            </a:pPr>
            <a:r>
              <a:rPr lang="ja" sz="700">
                <a:latin typeface="Arial"/>
                <a:ea typeface="Arial"/>
                <a:cs typeface="Arial"/>
                <a:sym typeface="Arial"/>
              </a:rPr>
              <a:t>KGTは以下の点で優れていることが示されました：</a:t>
            </a:r>
            <a:endParaRPr sz="700">
              <a:latin typeface="Arial"/>
              <a:ea typeface="Arial"/>
              <a:cs typeface="Arial"/>
              <a:sym typeface="Arial"/>
            </a:endParaRPr>
          </a:p>
          <a:p>
            <a:pPr indent="-273050" lvl="0" marL="457200" rtl="0" algn="l">
              <a:spcBef>
                <a:spcPts val="1200"/>
              </a:spcBef>
              <a:spcAft>
                <a:spcPts val="0"/>
              </a:spcAft>
              <a:buClr>
                <a:schemeClr val="accent3"/>
              </a:buClr>
              <a:buSzPts val="700"/>
              <a:buFont typeface="Arial"/>
              <a:buChar char="●"/>
            </a:pPr>
            <a:r>
              <a:rPr b="1" lang="ja" sz="700">
                <a:latin typeface="Arial"/>
                <a:ea typeface="Arial"/>
                <a:cs typeface="Arial"/>
                <a:sym typeface="Arial"/>
              </a:rPr>
              <a:t>パーソナライズ性能の向上</a:t>
            </a:r>
            <a:r>
              <a:rPr lang="ja" sz="700">
                <a:latin typeface="Arial"/>
                <a:ea typeface="Arial"/>
                <a:cs typeface="Arial"/>
                <a:sym typeface="Arial"/>
              </a:rPr>
              <a:t>：複数のデータセットと最先端のLLMを用いた実験で、KGTは既存の手法と比較して個人化のパフォーマンスが大幅に向上しました。</a:t>
            </a:r>
            <a:endParaRPr sz="700">
              <a:latin typeface="Arial"/>
              <a:ea typeface="Arial"/>
              <a:cs typeface="Arial"/>
              <a:sym typeface="Arial"/>
            </a:endParaRPr>
          </a:p>
          <a:p>
            <a:pPr indent="-273050" lvl="0" marL="457200" rtl="0" algn="l">
              <a:spcBef>
                <a:spcPts val="0"/>
              </a:spcBef>
              <a:spcAft>
                <a:spcPts val="0"/>
              </a:spcAft>
              <a:buClr>
                <a:schemeClr val="accent3"/>
              </a:buClr>
              <a:buSzPts val="700"/>
              <a:buFont typeface="Arial"/>
              <a:buChar char="●"/>
            </a:pPr>
            <a:r>
              <a:rPr b="1" lang="ja" sz="700">
                <a:latin typeface="Arial"/>
                <a:ea typeface="Arial"/>
                <a:cs typeface="Arial"/>
                <a:sym typeface="Arial"/>
              </a:rPr>
              <a:t>効率の向上</a:t>
            </a:r>
            <a:r>
              <a:rPr lang="ja" sz="700">
                <a:latin typeface="Arial"/>
                <a:ea typeface="Arial"/>
                <a:cs typeface="Arial"/>
                <a:sym typeface="Arial"/>
              </a:rPr>
              <a:t>：計算およびメモリコストが削減され、リアルタイムのモデルパーソナライズが可能となりました。</a:t>
            </a:r>
            <a:endParaRPr sz="700">
              <a:latin typeface="Arial"/>
              <a:ea typeface="Arial"/>
              <a:cs typeface="Arial"/>
              <a:sym typeface="Arial"/>
            </a:endParaRPr>
          </a:p>
          <a:p>
            <a:pPr indent="0" lvl="0" marL="0" rtl="0" algn="l">
              <a:spcBef>
                <a:spcPts val="1200"/>
              </a:spcBef>
              <a:spcAft>
                <a:spcPts val="12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ja" sz="1200" u="sng"/>
              <a:t>Language Generation with Strictly Proper Scoring Rules 厳密に適正なスコアリングルールを用いた言語生成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1050"/>
              <a:t>新しいスコアリングルールを使い、LLMの性能を向上させる手法を提案する。対数スコアの代わりにブライアスコアと球面スコアを使用し、より良い生成結果を得る。 </a:t>
            </a:r>
            <a:br>
              <a:rPr lang="ja" sz="1050"/>
            </a:br>
            <a:r>
              <a:rPr lang="ja" sz="1050"/>
              <a:t>言語生成における最尤推定（MLE）をベースにした手法がテキスト生成の基本的なアプローチになっています。MLEは通常、ログ尤度損失（統計的決定理論では対数スコアとして知られる）を最小化することによって実行されます。対数スコアは予測の正直性を促進し、観測されたサンプルの確率にのみ依存するため、自然言語の大規模なサンプル空間を処理する能力があります。</a:t>
            </a:r>
            <a:br>
              <a:rPr lang="ja" sz="1050"/>
            </a:br>
            <a:r>
              <a:rPr lang="ja" sz="1050"/>
              <a:t>非ローカルなスコアリングルールを言語生成に適応させるための戦略を提案し、対数スコアの代替としてブライアスコアと球面スコアを使用して言語生成モデルをトレーニングします。実験結果は、損失関数を置き換えるだけでモデルの生成能力が大幅に向上することを示しています。</a:t>
            </a:r>
            <a:br>
              <a:rPr lang="ja" sz="1050"/>
            </a:br>
            <a:r>
              <a:rPr lang="ja" sz="1050"/>
              <a:t>https://github.com/shaochenze/ScoringRulesLM</a:t>
            </a:r>
            <a:endParaRPr sz="1050"/>
          </a:p>
          <a:p>
            <a:pPr indent="0" lvl="0" marL="0" rtl="0" algn="l">
              <a:lnSpc>
                <a:spcPct val="100000"/>
              </a:lnSpc>
              <a:spcBef>
                <a:spcPts val="1200"/>
              </a:spcBef>
              <a:spcAft>
                <a:spcPts val="0"/>
              </a:spcAft>
              <a:buNone/>
            </a:pPr>
            <a:r>
              <a:rPr lang="ja" sz="1100" u="sng"/>
              <a:t>手法</a:t>
            </a:r>
            <a:endParaRPr sz="900"/>
          </a:p>
          <a:p>
            <a:pPr indent="-267017" lvl="0" marL="457200" rtl="0" algn="l">
              <a:spcBef>
                <a:spcPts val="1200"/>
              </a:spcBef>
              <a:spcAft>
                <a:spcPts val="0"/>
              </a:spcAft>
              <a:buClr>
                <a:schemeClr val="accent3"/>
              </a:buClr>
              <a:buSzPct val="100000"/>
              <a:buFont typeface="Arial"/>
              <a:buAutoNum type="arabicPeriod"/>
            </a:pPr>
            <a:r>
              <a:rPr lang="ja" sz="1100"/>
              <a:t>スコアリングルールの適用:</a:t>
            </a:r>
            <a:endParaRPr sz="1100"/>
          </a:p>
          <a:p>
            <a:pPr indent="-267017" lvl="1" marL="914400" rtl="0" algn="l">
              <a:spcBef>
                <a:spcPts val="0"/>
              </a:spcBef>
              <a:spcAft>
                <a:spcPts val="0"/>
              </a:spcAft>
              <a:buClr>
                <a:schemeClr val="accent3"/>
              </a:buClr>
              <a:buSzPct val="100000"/>
              <a:buFont typeface="Proxima Nova"/>
              <a:buAutoNum type="alphaLcPeriod"/>
            </a:pPr>
            <a:r>
              <a:rPr lang="ja" sz="1100"/>
              <a:t>対数スコア、ブライアスコア、球面スコアを用いた損失関数の設計</a:t>
            </a:r>
            <a:endParaRPr sz="1100"/>
          </a:p>
          <a:p>
            <a:pPr indent="-267017" lvl="1" marL="914400" rtl="0" algn="l">
              <a:spcBef>
                <a:spcPts val="0"/>
              </a:spcBef>
              <a:spcAft>
                <a:spcPts val="0"/>
              </a:spcAft>
              <a:buClr>
                <a:schemeClr val="accent3"/>
              </a:buClr>
              <a:buSzPct val="100000"/>
              <a:buFont typeface="Proxima Nova"/>
              <a:buAutoNum type="alphaLcPeriod"/>
            </a:pPr>
            <a:r>
              <a:rPr lang="ja" sz="1100"/>
              <a:t>スコアリングルールをトークンレベルに分配し、条件付き確率の精度を向上させる戦略</a:t>
            </a:r>
            <a:endParaRPr sz="1100"/>
          </a:p>
          <a:p>
            <a:pPr indent="-267017" lvl="1" marL="914400" rtl="0" algn="l">
              <a:spcBef>
                <a:spcPts val="0"/>
              </a:spcBef>
              <a:spcAft>
                <a:spcPts val="0"/>
              </a:spcAft>
              <a:buClr>
                <a:schemeClr val="accent3"/>
              </a:buClr>
              <a:buSzPct val="100000"/>
              <a:buFont typeface="Proxima Nova"/>
              <a:buAutoNum type="alphaLcPeriod"/>
            </a:pPr>
            <a:r>
              <a:rPr lang="ja" sz="1100"/>
              <a:t>任意のスコアリングルールに対するスコアスムージング技術の導入</a:t>
            </a:r>
            <a:endParaRPr sz="1100"/>
          </a:p>
          <a:p>
            <a:pPr indent="-267017" lvl="0" marL="457200" rtl="0" algn="l">
              <a:spcBef>
                <a:spcPts val="0"/>
              </a:spcBef>
              <a:spcAft>
                <a:spcPts val="0"/>
              </a:spcAft>
              <a:buClr>
                <a:schemeClr val="accent3"/>
              </a:buClr>
              <a:buSzPct val="100000"/>
              <a:buFont typeface="Arial"/>
              <a:buAutoNum type="arabicPeriod"/>
            </a:pPr>
            <a:r>
              <a:rPr lang="ja" sz="1100"/>
              <a:t>実験:</a:t>
            </a:r>
            <a:endParaRPr sz="1100"/>
          </a:p>
          <a:p>
            <a:pPr indent="-267017" lvl="1" marL="914400" rtl="0" algn="l">
              <a:spcBef>
                <a:spcPts val="0"/>
              </a:spcBef>
              <a:spcAft>
                <a:spcPts val="0"/>
              </a:spcAft>
              <a:buClr>
                <a:schemeClr val="accent3"/>
              </a:buClr>
              <a:buSzPct val="100000"/>
              <a:buFont typeface="Proxima Nova"/>
              <a:buAutoNum type="alphaLcPeriod"/>
            </a:pPr>
            <a:r>
              <a:rPr lang="ja" sz="1100"/>
              <a:t>様々なデータセット（WMT14英仏、WMT14英独、CNN/DailyMail）での性能評価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大規模言語モデル（LLaMA-7B、LLaMA-13B）への適用と評価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翻訳タスクと要約タスクでの性能比較</a:t>
            </a:r>
            <a:endParaRPr sz="1100"/>
          </a:p>
          <a:p>
            <a:pPr indent="0" lvl="0" marL="0" rtl="0" algn="l">
              <a:lnSpc>
                <a:spcPct val="100000"/>
              </a:lnSpc>
              <a:spcBef>
                <a:spcPts val="1200"/>
              </a:spcBef>
              <a:spcAft>
                <a:spcPts val="0"/>
              </a:spcAft>
              <a:buNone/>
            </a:pPr>
            <a:r>
              <a:rPr lang="ja" sz="1122" u="sng"/>
              <a:t>結果</a:t>
            </a:r>
            <a:endParaRPr sz="1122"/>
          </a:p>
          <a:p>
            <a:pPr indent="-267017" lvl="0" marL="457200" rtl="0" algn="l">
              <a:spcBef>
                <a:spcPts val="1200"/>
              </a:spcBef>
              <a:spcAft>
                <a:spcPts val="0"/>
              </a:spcAft>
              <a:buClr>
                <a:schemeClr val="accent3"/>
              </a:buClr>
              <a:buSzPct val="100000"/>
              <a:buFont typeface="Proxima Nova"/>
              <a:buChar char="●"/>
            </a:pPr>
            <a:r>
              <a:rPr lang="ja" sz="1100"/>
              <a:t>対数スコアに代えてブライアスコアや球面スコアを用いることで、モデルの生成能力が向上することを確認。</a:t>
            </a:r>
            <a:endParaRPr sz="1100"/>
          </a:p>
          <a:p>
            <a:pPr indent="-267017" lvl="0" marL="457200" rtl="0" algn="l">
              <a:spcBef>
                <a:spcPts val="0"/>
              </a:spcBef>
              <a:spcAft>
                <a:spcPts val="0"/>
              </a:spcAft>
              <a:buClr>
                <a:schemeClr val="accent3"/>
              </a:buClr>
              <a:buSzPct val="100000"/>
              <a:buFont typeface="Proxima Nova"/>
              <a:buChar char="●"/>
            </a:pPr>
            <a:r>
              <a:rPr lang="ja" sz="1100"/>
              <a:t>特に大規模言語モデルにおいて、スコアリングルールの変更による性能向上が顕著。</a:t>
            </a:r>
            <a:endParaRPr sz="1100"/>
          </a:p>
          <a:p>
            <a:pPr indent="-267017" lvl="0" marL="457200" rtl="0" algn="l">
              <a:spcBef>
                <a:spcPts val="0"/>
              </a:spcBef>
              <a:spcAft>
                <a:spcPts val="0"/>
              </a:spcAft>
              <a:buClr>
                <a:schemeClr val="accent3"/>
              </a:buClr>
              <a:buSzPct val="100000"/>
              <a:buFont typeface="Proxima Nova"/>
              <a:buChar char="●"/>
            </a:pPr>
            <a:r>
              <a:rPr lang="ja" sz="1100"/>
              <a:t>スコアスムージング技術により、正規化効果が強化されることを確認。</a:t>
            </a:r>
            <a:endParaRPr sz="1100"/>
          </a:p>
          <a:p>
            <a:pPr indent="0" lvl="0" marL="0" rtl="0" algn="l">
              <a:spcBef>
                <a:spcPts val="1400"/>
              </a:spcBef>
              <a:spcAft>
                <a:spcPts val="0"/>
              </a:spcAft>
              <a:buNone/>
            </a:pPr>
            <a:r>
              <a:rPr lang="ja" sz="1122" u="sng"/>
              <a:t>数式の説明</a:t>
            </a:r>
            <a:endParaRPr sz="1122" u="sng"/>
          </a:p>
          <a:p>
            <a:pPr indent="0" lvl="0" marL="0" rtl="0" algn="l">
              <a:spcBef>
                <a:spcPts val="1400"/>
              </a:spcBef>
              <a:spcAft>
                <a:spcPts val="0"/>
              </a:spcAft>
              <a:buNone/>
            </a:pPr>
            <a:r>
              <a:rPr lang="ja" sz="1100"/>
              <a:t>対数スコア、ブライアスコア、球面スコアの定義が以下のように説明されています。</a:t>
            </a:r>
            <a:endParaRPr sz="1100"/>
          </a:p>
          <a:p>
            <a:pPr indent="-267017" lvl="0" marL="457200" rtl="0" algn="l">
              <a:spcBef>
                <a:spcPts val="1200"/>
              </a:spcBef>
              <a:spcAft>
                <a:spcPts val="0"/>
              </a:spcAft>
              <a:buClr>
                <a:schemeClr val="accent3"/>
              </a:buClr>
              <a:buSzPct val="100000"/>
              <a:buFont typeface="Arial"/>
              <a:buAutoNum type="arabicPeriod"/>
            </a:pPr>
            <a:r>
              <a:rPr lang="ja" sz="1100"/>
              <a:t>対数スコア:</a:t>
            </a:r>
            <a:r>
              <a:rPr i="1" lang="ja" sz="1100"/>
              <a:t>S</a:t>
            </a:r>
            <a:r>
              <a:rPr lang="ja" sz="1100"/>
              <a:t>(</a:t>
            </a:r>
            <a:r>
              <a:rPr i="1" lang="ja" sz="1100"/>
              <a:t>p</a:t>
            </a:r>
            <a:r>
              <a:rPr lang="ja" sz="1100"/>
              <a:t>,</a:t>
            </a:r>
            <a:r>
              <a:rPr i="1" lang="ja" sz="1100"/>
              <a:t>i</a:t>
            </a:r>
            <a:r>
              <a:rPr lang="ja" sz="1100"/>
              <a:t>)=log</a:t>
            </a:r>
            <a:r>
              <a:rPr i="1" lang="ja" sz="1100"/>
              <a:t>pi</a:t>
            </a:r>
            <a:br>
              <a:rPr i="1" lang="ja" sz="1100"/>
            </a:br>
            <a:r>
              <a:rPr lang="ja" sz="1100"/>
              <a:t> 𝑆(𝑝,𝑖)=log⁡𝑝𝑖</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ブライアスコア:</a:t>
            </a:r>
            <a:r>
              <a:rPr i="1" lang="ja" sz="1100"/>
              <a:t>S</a:t>
            </a:r>
            <a:r>
              <a:rPr lang="ja" sz="1100"/>
              <a:t>(</a:t>
            </a:r>
            <a:r>
              <a:rPr i="1" lang="ja" sz="1100"/>
              <a:t>p</a:t>
            </a:r>
            <a:r>
              <a:rPr lang="ja" sz="1100"/>
              <a:t>,</a:t>
            </a:r>
            <a:r>
              <a:rPr i="1" lang="ja" sz="1100"/>
              <a:t>i</a:t>
            </a:r>
            <a:r>
              <a:rPr lang="ja" sz="1100"/>
              <a:t>)=1−</a:t>
            </a:r>
            <a:r>
              <a:rPr i="1" lang="ja" sz="1100"/>
              <a:t>j</a:t>
            </a:r>
            <a:r>
              <a:rPr lang="ja" sz="1100"/>
              <a:t>=1∑</a:t>
            </a:r>
            <a:r>
              <a:rPr i="1" lang="ja" sz="1100"/>
              <a:t>m</a:t>
            </a:r>
            <a:r>
              <a:rPr lang="ja" sz="1100"/>
              <a:t>(</a:t>
            </a:r>
            <a:r>
              <a:rPr i="1" lang="ja" sz="1100"/>
              <a:t>δij</a:t>
            </a:r>
            <a:r>
              <a:rPr lang="ja" sz="1100"/>
              <a:t>−</a:t>
            </a:r>
            <a:r>
              <a:rPr i="1" lang="ja" sz="1100"/>
              <a:t>pj</a:t>
            </a:r>
            <a:r>
              <a:rPr lang="ja" sz="1100"/>
              <a:t>)2=2</a:t>
            </a:r>
            <a:r>
              <a:rPr i="1" lang="ja" sz="1100"/>
              <a:t>pi</a:t>
            </a:r>
            <a:r>
              <a:rPr lang="ja" sz="1100"/>
              <a:t>−</a:t>
            </a:r>
            <a:r>
              <a:rPr i="1" lang="ja" sz="1100"/>
              <a:t>j</a:t>
            </a:r>
            <a:r>
              <a:rPr lang="ja" sz="1100"/>
              <a:t>=1∑</a:t>
            </a:r>
            <a:r>
              <a:rPr i="1" lang="ja" sz="1100"/>
              <a:t>m**pj</a:t>
            </a:r>
            <a:r>
              <a:rPr lang="ja" sz="1100"/>
              <a:t>2</a:t>
            </a:r>
            <a:br>
              <a:rPr lang="ja" sz="1100"/>
            </a:br>
            <a:br>
              <a:rPr lang="ja" sz="1100"/>
            </a:br>
            <a:r>
              <a:rPr lang="ja" sz="1100"/>
              <a:t> 𝑆(𝑝,𝑖)=1−∑𝑗=1𝑚(𝛿𝑖𝑗−𝑝𝑗)2=2𝑝𝑖−∑𝑗=1𝑚𝑝𝑗2</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球面スコア:</a:t>
            </a:r>
            <a:r>
              <a:rPr i="1" lang="ja" sz="1100"/>
              <a:t>S</a:t>
            </a:r>
            <a:r>
              <a:rPr lang="ja" sz="1100"/>
              <a:t>(</a:t>
            </a:r>
            <a:r>
              <a:rPr i="1" lang="ja" sz="1100"/>
              <a:t>p</a:t>
            </a:r>
            <a:r>
              <a:rPr lang="ja" sz="1100"/>
              <a:t>,</a:t>
            </a:r>
            <a:r>
              <a:rPr i="1" lang="ja" sz="1100"/>
              <a:t>i</a:t>
            </a:r>
            <a:r>
              <a:rPr lang="ja" sz="1100"/>
              <a:t>)=∣</a:t>
            </a:r>
            <a:r>
              <a:rPr i="1" lang="ja" sz="1100"/>
              <a:t>p</a:t>
            </a:r>
            <a:r>
              <a:rPr lang="ja" sz="1100"/>
              <a:t>∣</a:t>
            </a:r>
            <a:r>
              <a:rPr i="1" lang="ja" sz="1100"/>
              <a:t>pi</a:t>
            </a:r>
            <a:br>
              <a:rPr i="1" lang="ja" sz="1100"/>
            </a:br>
            <a:br>
              <a:rPr i="1" lang="ja" sz="1100"/>
            </a:br>
            <a:r>
              <a:rPr lang="ja" sz="1100"/>
              <a:t> 𝑆(𝑝,𝑖)=𝑝𝑖∣𝑝∣</a:t>
            </a:r>
            <a:br>
              <a:rPr lang="ja" sz="1100"/>
            </a:br>
            <a:endParaRPr sz="1100"/>
          </a:p>
          <a:p>
            <a:pPr indent="0" lvl="0" marL="0" rtl="0" algn="l">
              <a:spcBef>
                <a:spcPts val="1200"/>
              </a:spcBef>
              <a:spcAft>
                <a:spcPts val="1200"/>
              </a:spcAft>
              <a:buNone/>
            </a:pPr>
            <a:r>
              <a:rPr lang="ja" sz="1100"/>
              <a:t>これらのスコアリングルールを用いることで、モデルが真の確率分布に従った予測を行うようになります。</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Toxicity Detection for Free </a:t>
            </a:r>
            <a:br>
              <a:rPr lang="ja" sz="1200" u="sng"/>
            </a:br>
            <a:r>
              <a:rPr lang="ja" sz="1200" u="sng"/>
              <a:t>Freeで行う毒性検出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MULIはLLMで毒性のあるプロンプトを検出する方法を使い、追加コストなしで高い精度を達成する。安全な応答のためにロジットを分析する。</a:t>
            </a:r>
            <a:br>
              <a:rPr lang="ja" sz="764"/>
            </a:br>
            <a:r>
              <a:rPr lang="ja" sz="764"/>
              <a:t>一般的に安全性の要件に従うように調整され、毒性のあるプロンプトを拒否する傾向がありますが拒否しない場合もあります。また、過剰に検出し無害な例に対して拒否してしまうことがあります。</a:t>
            </a:r>
            <a:br>
              <a:rPr lang="ja" sz="764"/>
            </a:br>
            <a:r>
              <a:rPr lang="ja" sz="764"/>
              <a:t>LLM自体から直接抽出した情報を使用して毒性のあるプロンプトを検出する「LLM内省を用いたモデレーション（MULI）」を使用し、特定の開始トークンのロジットに基づく簡単なモデルは、訓練や追加の計算コストを必要とせずに信頼性の高いパフォーマンスを発揮します。また、スパースロジスティック回帰モデルを使用して、より堅牢な検出器を構築しています</a:t>
            </a:r>
            <a:endParaRPr sz="764"/>
          </a:p>
          <a:p>
            <a:pPr indent="0" lvl="0" marL="0" rtl="0" algn="l">
              <a:lnSpc>
                <a:spcPct val="100000"/>
              </a:lnSpc>
              <a:spcBef>
                <a:spcPts val="1200"/>
              </a:spcBef>
              <a:spcAft>
                <a:spcPts val="0"/>
              </a:spcAft>
              <a:buNone/>
            </a:pPr>
            <a:r>
              <a:rPr lang="ja" sz="1100" u="sng"/>
              <a:t>手法</a:t>
            </a:r>
            <a:endParaRPr sz="900"/>
          </a:p>
          <a:p>
            <a:pPr indent="-273050" lvl="0" marL="457200" rtl="0" algn="l">
              <a:spcBef>
                <a:spcPts val="1200"/>
              </a:spcBef>
              <a:spcAft>
                <a:spcPts val="0"/>
              </a:spcAft>
              <a:buClr>
                <a:schemeClr val="accent3"/>
              </a:buClr>
              <a:buSzPts val="700"/>
              <a:buFont typeface="Arial"/>
              <a:buChar char="●"/>
            </a:pPr>
            <a:r>
              <a:rPr lang="ja" sz="700"/>
              <a:t>トイモデルの開発：開始トークンのロジットを利用することで、毒性のあるプロンプトと無害なプロンプトの間に有意なギャップが存在することを発見しました。</a:t>
            </a:r>
            <a:endParaRPr sz="700"/>
          </a:p>
          <a:p>
            <a:pPr indent="-273050" lvl="0" marL="457200" rtl="0" algn="l">
              <a:spcBef>
                <a:spcPts val="0"/>
              </a:spcBef>
              <a:spcAft>
                <a:spcPts val="0"/>
              </a:spcAft>
              <a:buClr>
                <a:schemeClr val="accent3"/>
              </a:buClr>
              <a:buSzPts val="700"/>
              <a:buFont typeface="Arial"/>
              <a:buChar char="●"/>
            </a:pPr>
            <a:r>
              <a:rPr lang="ja" sz="700"/>
              <a:t>スパースロジスティック回帰モデル：LLMの最初の応答トークンのロジットを使用して、毒性を検出するためのモデルを構築しました。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1200"/>
              </a:spcAft>
              <a:buNone/>
            </a:pPr>
            <a:r>
              <a:rPr lang="ja" sz="700"/>
              <a:t>MULIは、複数の指標で最先端の検出器を大幅に上回る性能を示し、特に低い誤検知率での高い真陽性率を達成</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SPECTRAは高品質な仕様を生成する多段階アプローチを使い、LLMのコード翻訳能力を向上させる。仕様を用いて翻訳精度を高める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SPECTRAは次の2つの主要なステップで構成されています：</a:t>
            </a:r>
            <a:endParaRPr sz="700"/>
          </a:p>
          <a:p>
            <a:pPr indent="-293211" lvl="0" marL="457200" rtl="0" algn="l">
              <a:spcBef>
                <a:spcPts val="1200"/>
              </a:spcBef>
              <a:spcAft>
                <a:spcPts val="0"/>
              </a:spcAft>
              <a:buClr>
                <a:srgbClr val="000000"/>
              </a:buClr>
              <a:buSzPct val="157142"/>
              <a:buFont typeface="Arial"/>
              <a:buAutoNum type="arabicPeriod"/>
            </a:pPr>
            <a:r>
              <a:rPr lang="ja" sz="700"/>
              <a:t>プログラムから高品質な不変条件、テストケース、自然言語記述を生成し、それらがプログラムと一貫性があるかどうかを検証します。</a:t>
            </a:r>
            <a:endParaRPr sz="700"/>
          </a:p>
          <a:p>
            <a:pPr indent="-293211" lvl="0" marL="457200" rtl="0" algn="l">
              <a:spcBef>
                <a:spcPts val="0"/>
              </a:spcBef>
              <a:spcAft>
                <a:spcPts val="0"/>
              </a:spcAft>
              <a:buClr>
                <a:srgbClr val="000000"/>
              </a:buClr>
              <a:buSzPct val="157142"/>
              <a:buFont typeface="Arial"/>
              <a:buAutoNum type="arabicPeriod"/>
            </a:pPr>
            <a:r>
              <a:rPr lang="ja" sz="700"/>
              <a:t>検証された仕様をプログラムのソースコードと共に使用し、LLMに翻訳候補を生成させます。</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SPECTRAはCからRustおよびCからGoへの翻訳タスクにおいて、4つの人気のあるLLMのパフォーマンスを最大23%相対的に、10%絶対的に向上させました。これは、高品質な仕様を生成することで、LLMの翻訳性能を効率的に向上させる可能性があることを示唆しています。</a:t>
            </a:r>
            <a:endParaRPr sz="700"/>
          </a:p>
          <a:p>
            <a:pPr indent="0" lvl="0" marL="0" rtl="0" algn="l">
              <a:spcBef>
                <a:spcPts val="1200"/>
              </a:spcBef>
              <a:spcAft>
                <a:spcPts val="0"/>
              </a:spcAft>
              <a:buNone/>
            </a:pPr>
            <a:r>
              <a:rPr lang="ja" sz="700"/>
              <a:t>不変条件（Invariants）の生成</a:t>
            </a:r>
            <a:br>
              <a:rPr lang="ja" sz="700"/>
            </a:br>
            <a:r>
              <a:rPr lang="ja" sz="700"/>
              <a:t>Here is a C program:</a:t>
            </a:r>
            <a:br>
              <a:rPr lang="ja" sz="700"/>
            </a:b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テストケース（Test Cases）の生成</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1200"/>
              </a:spcAft>
              <a:buNone/>
            </a:pPr>
            <a:r>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 2024</a:t>
            </a:r>
            <a:endParaRPr sz="1100"/>
          </a:p>
          <a:p>
            <a:pPr indent="0" lvl="0" marL="0" rtl="0" algn="l">
              <a:spcBef>
                <a:spcPts val="1200"/>
              </a:spcBef>
              <a:spcAft>
                <a:spcPts val="0"/>
              </a:spcAft>
              <a:buNone/>
            </a:pPr>
            <a:r>
              <a:rPr lang="ja" sz="700"/>
              <a:t>テストケース（Test Cases）の生成</a:t>
            </a:r>
            <a:endParaRPr sz="700"/>
          </a:p>
          <a:p>
            <a:pPr indent="0" lvl="0" marL="0" rtl="0" algn="l">
              <a:spcBef>
                <a:spcPts val="1200"/>
              </a:spcBef>
              <a:spcAft>
                <a:spcPts val="0"/>
              </a:spcAft>
              <a:buNone/>
            </a:pPr>
            <a:r>
              <a:rPr lang="ja" sz="700"/>
              <a:t>Here is a C program:</a:t>
            </a:r>
            <a:endParaRPr sz="700"/>
          </a:p>
          <a:p>
            <a:pPr indent="0" lvl="0" marL="0" rtl="0" algn="l">
              <a:spcBef>
                <a:spcPts val="1200"/>
              </a:spcBef>
              <a:spcAft>
                <a:spcPts val="0"/>
              </a:spcAft>
              <a:buNone/>
            </a:pP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char buf[114514];</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0"/>
              </a:spcAft>
              <a:buNone/>
            </a:pPr>
            <a:r>
              <a:t/>
            </a:r>
            <a:endParaRPr sz="700"/>
          </a:p>
          <a:p>
            <a:pPr indent="0" lvl="0" marL="0" rtl="0" algn="l">
              <a:spcBef>
                <a:spcPts val="1200"/>
              </a:spcBef>
              <a:spcAft>
                <a:spcPts val="0"/>
              </a:spcAft>
              <a:buNone/>
            </a:pPr>
            <a:r>
              <a:rPr lang="ja" sz="700"/>
              <a:t>自然言語記述（Natural Language Descriptions）の生成</a:t>
            </a:r>
            <a:br>
              <a:rPr lang="ja" sz="700"/>
            </a:br>
            <a:r>
              <a:rPr lang="ja" sz="700"/>
              <a:t>Here is a C program:</a:t>
            </a:r>
            <a:endParaRPr sz="700"/>
          </a:p>
          <a:p>
            <a:pPr indent="0" lvl="0" marL="0" rtl="0" algn="l">
              <a:spcBef>
                <a:spcPts val="1200"/>
              </a:spcBef>
              <a:spcAft>
                <a:spcPts val="0"/>
              </a:spcAft>
              <a:buNone/>
            </a:pPr>
            <a:r>
              <a:rPr lang="ja" sz="700"/>
              <a:t>You are an expert Rust developer. Translate this program to Rust. You can take the help of the function descriptions provided as comments.</a:t>
            </a:r>
            <a:endParaRPr sz="700"/>
          </a:p>
          <a:p>
            <a:pPr indent="0" lvl="0" marL="0" rtl="0" algn="l">
              <a:spcBef>
                <a:spcPts val="1200"/>
              </a:spcBef>
              <a:spcAft>
                <a:spcPts val="0"/>
              </a:spcAft>
              <a:buNone/>
            </a:pPr>
            <a:r>
              <a:rPr lang="ja" sz="700"/>
              <a:t>char buf[114514];</a:t>
            </a:r>
            <a:br>
              <a:rPr lang="ja" sz="700"/>
            </a:br>
            <a:r>
              <a:rPr lang="ja" sz="700"/>
              <a:t>// Main function that reads input from standard input, determines the length of the input, and prints "First" or "Second" based on the specified condition.</a:t>
            </a:r>
            <a:endParaRPr sz="700"/>
          </a:p>
          <a:p>
            <a:pPr indent="0" lvl="0" marL="0" rtl="0" algn="l">
              <a:spcBef>
                <a:spcPts val="1200"/>
              </a:spcBef>
              <a:spcAft>
                <a:spcPts val="1200"/>
              </a:spcAft>
              <a:buNone/>
            </a:pPr>
            <a:r>
              <a:rPr lang="ja" sz="700"/>
              <a:t>main(n){</a:t>
            </a:r>
            <a:br>
              <a:rPr lang="ja" sz="700"/>
            </a:br>
            <a:r>
              <a:rPr lang="ja" sz="700"/>
              <a:t>    n=read(0,buf,114514);</a:t>
            </a:r>
            <a:br>
              <a:rPr lang="ja" sz="700"/>
            </a:br>
            <a:r>
              <a:rPr lang="ja" sz="700"/>
              <a:t>    n--;</a:t>
            </a:r>
            <a:br>
              <a:rPr lang="ja" sz="700"/>
            </a:br>
            <a:r>
              <a:rPr lang="ja" sz="700"/>
              <a:t>    puts(n+(buf[0]==buf[n-1])&amp;1?"First":"Second");</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7260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PromptWizard: Task-Aware Agent-driven Prompt Optimization Framework  PromptWizard: タスク対応型エージェント駆動プロンプト最適化フレームワーク</a:t>
            </a:r>
            <a:r>
              <a:rPr lang="ja" sz="700" u="sng"/>
              <a:t> 2024</a:t>
            </a:r>
            <a:endParaRPr sz="7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PromptWizardはLLMでプロンプトを自動生成し、最適化する。タスクに合わせてプロンプトと例を調整するため、精度が向上する。少数のデータでも効果的に動作する。</a:t>
            </a:r>
            <a:br>
              <a:rPr lang="ja" sz="700"/>
            </a:br>
            <a:r>
              <a:rPr lang="ja" sz="700"/>
              <a:t>PromptWizardは特定のタスクに合わせたプロンプトを自動的に生成し、最適化する新しいフレームワーク。プロンプトの指示とインコンテキスト例の両方を最適化することで、モデルのパフォーマンスを最大化します。評価は35のタスクで行われ、既存の手法（MedPrompt、PromptBreederなど）よりも良くなったりする</a:t>
            </a:r>
            <a:endParaRPr sz="700"/>
          </a:p>
          <a:p>
            <a:pPr indent="0" lvl="0" marL="0" rtl="0" algn="l">
              <a:lnSpc>
                <a:spcPct val="100000"/>
              </a:lnSpc>
              <a:spcBef>
                <a:spcPts val="1200"/>
              </a:spcBef>
              <a:spcAft>
                <a:spcPts val="0"/>
              </a:spcAft>
              <a:buNone/>
            </a:pPr>
            <a:r>
              <a:rPr lang="ja" sz="700" u="sng"/>
              <a:t>手法</a:t>
            </a:r>
            <a:endParaRPr sz="700"/>
          </a:p>
          <a:p>
            <a:pPr indent="0" lvl="0" marL="0" rtl="0" algn="l">
              <a:spcBef>
                <a:spcPts val="1200"/>
              </a:spcBef>
              <a:spcAft>
                <a:spcPts val="0"/>
              </a:spcAft>
              <a:buNone/>
            </a:pPr>
            <a:r>
              <a:rPr lang="ja" sz="700"/>
              <a:t>PromptWizardは、タスクに特化したプロンプトを生成し、最適化するフレームワークです。LLMを活用してプロンプトの指示とインコンテキスト例を効率的に最適化します。このフレームワークは、二つの主要フェーズから構成されています: </a:t>
            </a:r>
            <a:br>
              <a:rPr lang="ja" sz="700"/>
            </a:br>
            <a:r>
              <a:rPr lang="ja" sz="700"/>
              <a:t>前処理フェーズと推論フェーズ。</a:t>
            </a:r>
            <a:br>
              <a:rPr lang="ja" sz="700"/>
            </a:br>
            <a:r>
              <a:rPr lang="ja" sz="700"/>
              <a:t>2. 前処理フェーズ</a:t>
            </a:r>
            <a:br>
              <a:rPr lang="ja" sz="700"/>
            </a:br>
            <a:r>
              <a:rPr lang="ja" sz="700"/>
              <a:t>2.1 プロンプト指示の反復的最適化</a:t>
            </a:r>
            <a:endParaRPr sz="700"/>
          </a:p>
          <a:p>
            <a:pPr indent="-273050" lvl="0" marL="457200" rtl="0" algn="l">
              <a:spcBef>
                <a:spcPts val="1200"/>
              </a:spcBef>
              <a:spcAft>
                <a:spcPts val="0"/>
              </a:spcAft>
              <a:buClr>
                <a:schemeClr val="accent3"/>
              </a:buClr>
              <a:buSzPts val="700"/>
              <a:buFont typeface="Arial"/>
              <a:buChar char="●"/>
            </a:pPr>
            <a:r>
              <a:rPr lang="ja" sz="700"/>
              <a:t>Mutate Agent（変異エージェント）:</a:t>
            </a:r>
            <a:endParaRPr sz="700"/>
          </a:p>
          <a:p>
            <a:pPr indent="-273050" lvl="1" marL="914400" rtl="0" algn="l">
              <a:spcBef>
                <a:spcPts val="0"/>
              </a:spcBef>
              <a:spcAft>
                <a:spcPts val="0"/>
              </a:spcAft>
              <a:buClr>
                <a:schemeClr val="accent3"/>
              </a:buClr>
              <a:buSzPts val="700"/>
              <a:buFont typeface="Proxima Nova"/>
              <a:buChar char="○"/>
            </a:pPr>
            <a:r>
              <a:rPr lang="ja" sz="700"/>
              <a:t>多様な思考スタイルを使ってプロンプト指示を生成します。例えば、問題を簡略化する視点や異なるアプローチを考える視点などを使用します。</a:t>
            </a:r>
            <a:endParaRPr sz="700"/>
          </a:p>
          <a:p>
            <a:pPr indent="-273050" lvl="1" marL="914400" rtl="0" algn="l">
              <a:spcBef>
                <a:spcPts val="0"/>
              </a:spcBef>
              <a:spcAft>
                <a:spcPts val="0"/>
              </a:spcAft>
              <a:buClr>
                <a:schemeClr val="accent3"/>
              </a:buClr>
              <a:buSzPts val="700"/>
              <a:buFont typeface="Proxima Nova"/>
              <a:buChar char="○"/>
            </a:pPr>
            <a:r>
              <a:rPr lang="ja" sz="700"/>
              <a:t>例：「この数学の問題をステップバイステップで解決する方法を考えよう。」</a:t>
            </a:r>
            <a:endParaRPr sz="700"/>
          </a:p>
          <a:p>
            <a:pPr indent="-273050" lvl="0" marL="457200" rtl="0" algn="l">
              <a:spcBef>
                <a:spcPts val="0"/>
              </a:spcBef>
              <a:spcAft>
                <a:spcPts val="0"/>
              </a:spcAft>
              <a:buClr>
                <a:schemeClr val="accent3"/>
              </a:buClr>
              <a:buSzPts val="700"/>
              <a:buFont typeface="Arial"/>
              <a:buChar char="●"/>
            </a:pPr>
            <a:r>
              <a:rPr lang="ja" sz="700"/>
              <a:t>Scoring Agent（スコアリングエージェント）:</a:t>
            </a:r>
            <a:endParaRPr sz="700"/>
          </a:p>
          <a:p>
            <a:pPr indent="-273050" lvl="1" marL="914400" rtl="0" algn="l">
              <a:spcBef>
                <a:spcPts val="0"/>
              </a:spcBef>
              <a:spcAft>
                <a:spcPts val="0"/>
              </a:spcAft>
              <a:buClr>
                <a:schemeClr val="accent3"/>
              </a:buClr>
              <a:buSzPts val="700"/>
              <a:buFont typeface="Proxima Nova"/>
              <a:buChar char="○"/>
            </a:pPr>
            <a:r>
              <a:rPr lang="ja" sz="700"/>
              <a:t>生成されたプロンプト指示をトレーニングデータの一部に適用し、その効果を評価します。最も高いスコアのプロンプトが次のステップに進みます。</a:t>
            </a:r>
            <a:endParaRPr sz="700"/>
          </a:p>
          <a:p>
            <a:pPr indent="-273050" lvl="0" marL="457200" rtl="0" algn="l">
              <a:spcBef>
                <a:spcPts val="0"/>
              </a:spcBef>
              <a:spcAft>
                <a:spcPts val="0"/>
              </a:spcAft>
              <a:buClr>
                <a:schemeClr val="accent3"/>
              </a:buClr>
              <a:buSzPts val="700"/>
              <a:buFont typeface="Arial"/>
              <a:buChar char="●"/>
            </a:pPr>
            <a:r>
              <a:rPr lang="ja" sz="700"/>
              <a:t>Critic Agent（批評エージェント）: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選ばれたプロンプトに対してフィードバックを提供し、改善点を指摘します。</a:t>
            </a:r>
            <a:endParaRPr sz="700"/>
          </a:p>
          <a:p>
            <a:pPr indent="-273050" lvl="0" marL="457200" rtl="0" algn="l">
              <a:spcBef>
                <a:spcPts val="0"/>
              </a:spcBef>
              <a:spcAft>
                <a:spcPts val="0"/>
              </a:spcAft>
              <a:buClr>
                <a:schemeClr val="accent3"/>
              </a:buClr>
              <a:buSzPts val="700"/>
              <a:buFont typeface="Arial"/>
              <a:buChar char="●"/>
            </a:pPr>
            <a:r>
              <a:rPr lang="ja" sz="700"/>
              <a:t>Synthesize Agent（合成エージェント）:</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批評エージェントのフィードバックを基にプロンプト指示を改良します。</a:t>
            </a:r>
            <a:endParaRPr sz="700"/>
          </a:p>
          <a:p>
            <a:pPr indent="0" lvl="0" marL="0" rtl="0" algn="l">
              <a:spcBef>
                <a:spcPts val="1200"/>
              </a:spcBef>
              <a:spcAft>
                <a:spcPts val="0"/>
              </a:spcAft>
              <a:buNone/>
            </a:pPr>
            <a:r>
              <a:rPr lang="ja" sz="700"/>
              <a:t>これらのステップを複数回繰り返し、タスクに最適なプロンプト指示を生成します。</a:t>
            </a:r>
            <a:endParaRPr sz="700"/>
          </a:p>
          <a:p>
            <a:pPr indent="0" lvl="0" marL="0" rtl="0" algn="l">
              <a:spcBef>
                <a:spcPts val="1200"/>
              </a:spcBef>
              <a:spcAft>
                <a:spcPts val="0"/>
              </a:spcAft>
              <a:buNone/>
            </a:pPr>
            <a:r>
              <a:rPr lang="ja" sz="700"/>
              <a:t>2.2 多様な例の選択</a:t>
            </a:r>
            <a:endParaRPr sz="700"/>
          </a:p>
          <a:p>
            <a:pPr indent="-273050" lvl="0" marL="457200" rtl="0" algn="l">
              <a:spcBef>
                <a:spcPts val="1200"/>
              </a:spcBef>
              <a:spcAft>
                <a:spcPts val="0"/>
              </a:spcAft>
              <a:buClr>
                <a:schemeClr val="accent3"/>
              </a:buClr>
              <a:buSzPts val="700"/>
              <a:buFont typeface="Arial"/>
              <a:buChar char="●"/>
            </a:pPr>
            <a:r>
              <a:rPr lang="ja" sz="700"/>
              <a:t>Negative Examples（ネガティブ例の特定）:</a:t>
            </a:r>
            <a:endParaRPr sz="700"/>
          </a:p>
          <a:p>
            <a:pPr indent="-273050" lvl="1" marL="914400" rtl="0" algn="l">
              <a:spcBef>
                <a:spcPts val="0"/>
              </a:spcBef>
              <a:spcAft>
                <a:spcPts val="0"/>
              </a:spcAft>
              <a:buClr>
                <a:schemeClr val="accent3"/>
              </a:buClr>
              <a:buSzPts val="700"/>
              <a:buFont typeface="Proxima Nova"/>
              <a:buChar char="○"/>
            </a:pPr>
            <a:r>
              <a:rPr lang="ja" sz="700"/>
              <a:t>トレーニングデータからプロンプトが失敗した例を選び出します。これにより、プロンプトの多様性と性能が向上します。</a:t>
            </a:r>
            <a:endParaRPr sz="700"/>
          </a:p>
          <a:p>
            <a:pPr indent="0" lvl="0" marL="0" rtl="0" algn="l">
              <a:spcBef>
                <a:spcPts val="1400"/>
              </a:spcBef>
              <a:spcAft>
                <a:spcPts val="0"/>
              </a:spcAft>
              <a:buNone/>
            </a:pPr>
            <a:r>
              <a:rPr lang="ja" sz="700"/>
              <a:t>2.3 プロンプト指示と例の順次最適化</a:t>
            </a:r>
            <a:endParaRPr sz="700"/>
          </a:p>
          <a:p>
            <a:pPr indent="-273050" lvl="0" marL="457200" rtl="0" algn="l">
              <a:spcBef>
                <a:spcPts val="1200"/>
              </a:spcBef>
              <a:spcAft>
                <a:spcPts val="0"/>
              </a:spcAft>
              <a:buClr>
                <a:schemeClr val="accent3"/>
              </a:buClr>
              <a:buSzPts val="700"/>
              <a:buFont typeface="Arial"/>
              <a:buChar char="●"/>
            </a:pPr>
            <a:r>
              <a:rPr lang="ja" sz="700"/>
              <a:t>Critic AgentとSynthesize Agentの反復使用:</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批評エージェントのフィードバックを基に、より多様でタスクに適した新しい合成例を生成します。</a:t>
            </a:r>
            <a:endParaRPr sz="700"/>
          </a:p>
          <a:p>
            <a:pPr indent="-273050" lvl="1" marL="914400" rtl="0" algn="l">
              <a:spcBef>
                <a:spcPts val="0"/>
              </a:spcBef>
              <a:spcAft>
                <a:spcPts val="0"/>
              </a:spcAft>
              <a:buClr>
                <a:schemeClr val="accent3"/>
              </a:buClr>
              <a:buSzPts val="700"/>
              <a:buFont typeface="Proxima Nova"/>
              <a:buChar char="○"/>
            </a:pPr>
            <a:r>
              <a:rPr lang="ja" sz="700"/>
              <a:t>新しい合成例を使ってプロンプト指示をさらに洗練します。</a:t>
            </a:r>
            <a:endParaRPr sz="700"/>
          </a:p>
          <a:p>
            <a:pPr indent="0" lvl="0" marL="0" rtl="0" algn="l">
              <a:spcBef>
                <a:spcPts val="1400"/>
              </a:spcBef>
              <a:spcAft>
                <a:spcPts val="0"/>
              </a:spcAft>
              <a:buNone/>
            </a:pPr>
            <a:r>
              <a:rPr lang="ja" sz="700"/>
              <a:t>2.4 自動生成された推論と検証</a:t>
            </a:r>
            <a:endParaRPr sz="700"/>
          </a:p>
          <a:p>
            <a:pPr indent="-273050" lvl="0" marL="457200" rtl="0" algn="l">
              <a:spcBef>
                <a:spcPts val="1200"/>
              </a:spcBef>
              <a:spcAft>
                <a:spcPts val="0"/>
              </a:spcAft>
              <a:buClr>
                <a:schemeClr val="accent3"/>
              </a:buClr>
              <a:buSzPts val="700"/>
              <a:buFont typeface="Arial"/>
              <a:buChar char="●"/>
            </a:pPr>
            <a:r>
              <a:rPr lang="ja" sz="700"/>
              <a:t>Reasoning Agent（推論エージェント）: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選ばれた少数の例に対して詳細な推論チェーンを生成し、モデルの理解を深めます。</a:t>
            </a:r>
            <a:endParaRPr sz="700"/>
          </a:p>
          <a:p>
            <a:pPr indent="-273050" lvl="0" marL="457200" rtl="0" algn="l">
              <a:spcBef>
                <a:spcPts val="0"/>
              </a:spcBef>
              <a:spcAft>
                <a:spcPts val="0"/>
              </a:spcAft>
              <a:buClr>
                <a:schemeClr val="accent3"/>
              </a:buClr>
              <a:buSzPts val="700"/>
              <a:buFont typeface="Arial"/>
              <a:buChar char="●"/>
            </a:pPr>
            <a:r>
              <a:rPr lang="ja" sz="700"/>
              <a:t>Validate Agent（検証エージェント）:</a:t>
            </a:r>
            <a:endParaRPr sz="700"/>
          </a:p>
          <a:p>
            <a:pPr indent="-273050" lvl="1" marL="914400" rtl="0" algn="l">
              <a:spcBef>
                <a:spcPts val="0"/>
              </a:spcBef>
              <a:spcAft>
                <a:spcPts val="0"/>
              </a:spcAft>
              <a:buClr>
                <a:schemeClr val="accent3"/>
              </a:buClr>
              <a:buSzPts val="700"/>
              <a:buFont typeface="Proxima Nova"/>
              <a:buChar char="○"/>
            </a:pPr>
            <a:r>
              <a:rPr lang="ja" sz="700"/>
              <a:t>合成例とその推論チェーンを検証し、モデルが誤った出力を生成しないようにします。</a:t>
            </a:r>
            <a:endParaRPr sz="700"/>
          </a:p>
          <a:p>
            <a:pPr indent="0" lvl="0" marL="0" rtl="0" algn="l">
              <a:spcBef>
                <a:spcPts val="1400"/>
              </a:spcBef>
              <a:spcAft>
                <a:spcPts val="0"/>
              </a:spcAft>
              <a:buNone/>
            </a:pPr>
            <a:r>
              <a:rPr lang="ja" sz="700"/>
              <a:t>2.5 タスクの意図と専門家の視点の統合</a:t>
            </a:r>
            <a:endParaRPr sz="700"/>
          </a:p>
          <a:p>
            <a:pPr indent="-273050" lvl="0" marL="457200" rtl="0" algn="l">
              <a:spcBef>
                <a:spcPts val="1200"/>
              </a:spcBef>
              <a:spcAft>
                <a:spcPts val="0"/>
              </a:spcAft>
              <a:buClr>
                <a:schemeClr val="accent3"/>
              </a:buClr>
              <a:buSzPts val="700"/>
              <a:buFont typeface="Arial"/>
              <a:buChar char="●"/>
            </a:pPr>
            <a:r>
              <a:rPr lang="ja" sz="700"/>
              <a:t>Task Intent（タスクの意図）:</a:t>
            </a:r>
            <a:endParaRPr sz="700"/>
          </a:p>
          <a:p>
            <a:pPr indent="-273050" lvl="1" marL="914400" rtl="0" algn="l">
              <a:spcBef>
                <a:spcPts val="0"/>
              </a:spcBef>
              <a:spcAft>
                <a:spcPts val="0"/>
              </a:spcAft>
              <a:buClr>
                <a:schemeClr val="accent3"/>
              </a:buClr>
              <a:buSzPts val="700"/>
              <a:buFont typeface="Proxima Nova"/>
              <a:buChar char="○"/>
            </a:pPr>
            <a:r>
              <a:rPr lang="ja" sz="700"/>
              <a:t>プロンプトにタスクの特定の意図やヒントを組み込み、モデルが正確にタスクを遂行するようにします。</a:t>
            </a:r>
            <a:endParaRPr sz="700"/>
          </a:p>
          <a:p>
            <a:pPr indent="-273050" lvl="0" marL="457200" rtl="0" algn="l">
              <a:spcBef>
                <a:spcPts val="0"/>
              </a:spcBef>
              <a:spcAft>
                <a:spcPts val="0"/>
              </a:spcAft>
              <a:buClr>
                <a:schemeClr val="accent3"/>
              </a:buClr>
              <a:buSzPts val="700"/>
              <a:buFont typeface="Arial"/>
              <a:buChar char="●"/>
            </a:pPr>
            <a:r>
              <a:rPr lang="ja" sz="700"/>
              <a:t>Expert Persona（専門家の視点）:</a:t>
            </a:r>
            <a:endParaRPr sz="700"/>
          </a:p>
          <a:p>
            <a:pPr indent="-273050" lvl="1" marL="914400" rtl="0" algn="l">
              <a:spcBef>
                <a:spcPts val="0"/>
              </a:spcBef>
              <a:spcAft>
                <a:spcPts val="0"/>
              </a:spcAft>
              <a:buClr>
                <a:schemeClr val="accent3"/>
              </a:buClr>
              <a:buSzPts val="700"/>
              <a:buFont typeface="Proxima Nova"/>
              <a:buChar char="○"/>
            </a:pPr>
            <a:r>
              <a:rPr lang="ja" sz="700"/>
              <a:t>一貫した応答を維持するために、専門家の視点をプロンプトに統合します。</a:t>
            </a:r>
            <a:endParaRPr sz="700"/>
          </a:p>
          <a:p>
            <a:pPr indent="0" lvl="0" marL="0" rtl="0" algn="l">
              <a:spcBef>
                <a:spcPts val="1200"/>
              </a:spcBef>
              <a:spcAft>
                <a:spcPts val="0"/>
              </a:spcAft>
              <a:buNone/>
            </a:pPr>
            <a:r>
              <a:rPr lang="ja" sz="700"/>
              <a:t>3. 推論フェーズ 前処理フェーズで生成された最適化プロンプトと少数の例を使用して、すべてのテストサンプルに適用します。このフェーズでは、各クエリに対して追加のLLMコールは不要です。</a:t>
            </a:r>
            <a:endParaRPr sz="700"/>
          </a:p>
          <a:p>
            <a:pPr indent="0" lvl="0" marL="0" rtl="0" algn="l">
              <a:spcBef>
                <a:spcPts val="1200"/>
              </a:spcBef>
              <a:spcAft>
                <a:spcPts val="1200"/>
              </a:spcAft>
              <a:buNone/>
            </a:pPr>
            <a:r>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SymbCoTはシンボリックな表現とルールを使い、LLMで論理的推論を強化する。問題を解決するためステップバイステップで計画し、検証する。</a:t>
            </a:r>
            <a:br>
              <a:rPr lang="ja" sz="764"/>
            </a:br>
            <a:r>
              <a:rPr lang="ja" sz="764"/>
              <a:t>https://github.com/Aiden0526/SymbCoT</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SymbCoTの技術的な構成要素は以下の通りです：</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298450" lvl="0" marL="457200" rtl="0" algn="l">
              <a:spcBef>
                <a:spcPts val="0"/>
              </a:spcBef>
              <a:spcAft>
                <a:spcPts val="0"/>
              </a:spcAft>
              <a:buClr>
                <a:schemeClr val="accent3"/>
              </a:buClr>
              <a:buSzPts val="1100"/>
              <a:buFont typeface="Arial"/>
              <a:buAutoNum type="arabicPeriod"/>
            </a:pPr>
            <a:r>
              <a:rPr lang="ja" sz="1100"/>
              <a:t>計画: シンボリック論理ルールを用いて問題を解決するためのステップバイステップの計画を立てる。</a:t>
            </a:r>
            <a:endParaRPr sz="1100"/>
          </a:p>
          <a:p>
            <a:pPr indent="-298450" lvl="0" marL="457200" rtl="0" algn="l">
              <a:spcBef>
                <a:spcPts val="0"/>
              </a:spcBef>
              <a:spcAft>
                <a:spcPts val="0"/>
              </a:spcAft>
              <a:buClr>
                <a:schemeClr val="accent3"/>
              </a:buClr>
              <a:buSzPts val="1100"/>
              <a:buFont typeface="Arial"/>
              <a:buAutoNum type="arabicPeriod"/>
            </a:pPr>
            <a:r>
              <a:rPr lang="ja" sz="1100"/>
              <a:t>解決: 計画に従って問題を解決する。</a:t>
            </a:r>
            <a:endParaRPr sz="1100"/>
          </a:p>
          <a:p>
            <a:pPr indent="-298450" lvl="0" marL="457200" rtl="0" algn="l">
              <a:spcBef>
                <a:spcPts val="0"/>
              </a:spcBef>
              <a:spcAft>
                <a:spcPts val="0"/>
              </a:spcAft>
              <a:buClr>
                <a:schemeClr val="accent3"/>
              </a:buClr>
              <a:buSzPts val="1100"/>
              <a:buFont typeface="Arial"/>
              <a:buAutoNum type="arabicPeriod"/>
            </a:pPr>
            <a:r>
              <a:rPr lang="ja" sz="1100"/>
              <a:t>検証: 翻訳と推論のチェーンをチェックし、正確性を確認する。</a:t>
            </a:r>
            <a:endParaRPr sz="700"/>
          </a:p>
        </p:txBody>
      </p:sp>
      <p:pic>
        <p:nvPicPr>
          <p:cNvPr id="96" name="Google Shape;96;p20"/>
          <p:cNvPicPr preferRelativeResize="0"/>
          <p:nvPr/>
        </p:nvPicPr>
        <p:blipFill>
          <a:blip r:embed="rId3">
            <a:alphaModFix/>
          </a:blip>
          <a:stretch>
            <a:fillRect/>
          </a:stretch>
        </p:blipFill>
        <p:spPr>
          <a:xfrm>
            <a:off x="1340825" y="2831500"/>
            <a:ext cx="6462351" cy="216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0" lvl="0" marL="0" rtl="0" algn="l">
              <a:spcBef>
                <a:spcPts val="1200"/>
              </a:spcBef>
              <a:spcAft>
                <a:spcPts val="0"/>
              </a:spcAft>
              <a:buNone/>
            </a:pPr>
            <a:r>
              <a:rPr lang="ja" sz="1100"/>
              <a:t>Task Description:</a:t>
            </a:r>
            <a:br>
              <a:rPr lang="ja" sz="1100"/>
            </a:br>
            <a:r>
              <a:rPr lang="ja" sz="1100"/>
              <a:t>You are given a problem description and a question. The task is to:</a:t>
            </a:r>
            <a:br>
              <a:rPr lang="ja" sz="1100"/>
            </a:br>
            <a:r>
              <a:rPr lang="ja" sz="1100"/>
              <a:t>1. Define all the predicates in the problem.</a:t>
            </a:r>
            <a:br>
              <a:rPr lang="ja" sz="1100"/>
            </a:br>
            <a:r>
              <a:rPr lang="ja" sz="1100"/>
              <a:t>2. Parse the problem into logic rules based on the defined predicates.</a:t>
            </a:r>
            <a:br>
              <a:rPr lang="ja" sz="1100"/>
            </a:br>
            <a:r>
              <a:rPr lang="ja" sz="1100"/>
              <a:t>3. Write all the facts mentioned in the problem.</a:t>
            </a:r>
            <a:br>
              <a:rPr lang="ja" sz="1100"/>
            </a:br>
            <a:r>
              <a:rPr lang="ja" sz="1100"/>
              <a:t>4. Parse the question into the logic form.</a:t>
            </a:r>
            <a:endParaRPr sz="1100"/>
          </a:p>
          <a:p>
            <a:pPr indent="0" lvl="0" marL="0" rtl="0" algn="l">
              <a:spcBef>
                <a:spcPts val="1200"/>
              </a:spcBef>
              <a:spcAft>
                <a:spcPts val="0"/>
              </a:spcAft>
              <a:buNone/>
            </a:pPr>
            <a:r>
              <a:rPr lang="ja" sz="1100"/>
              <a:t>Problem:</a:t>
            </a:r>
            <a:br>
              <a:rPr lang="ja" sz="1100"/>
            </a:br>
            <a:r>
              <a:rPr lang="ja" sz="1100"/>
              <a:t>- If a cartoon character is yellow, it is from the Simpsons.</a:t>
            </a:r>
            <a:br>
              <a:rPr lang="ja" sz="1100"/>
            </a:br>
            <a:r>
              <a:rPr lang="ja" sz="1100"/>
              <a:t>- If a cartoon character is from Simpsons, then it is loved by children.</a:t>
            </a:r>
            <a:br>
              <a:rPr lang="ja" sz="1100"/>
            </a:br>
            <a:r>
              <a:rPr lang="ja" sz="1100"/>
              <a:t>(... More premises ...)</a:t>
            </a:r>
            <a:endParaRPr sz="1100"/>
          </a:p>
          <a:p>
            <a:pPr indent="0" lvl="0" marL="0" rtl="0" algn="l">
              <a:spcBef>
                <a:spcPts val="1200"/>
              </a:spcBef>
              <a:spcAft>
                <a:spcPts val="0"/>
              </a:spcAft>
              <a:buNone/>
            </a:pPr>
            <a:r>
              <a:rPr lang="ja" sz="1100"/>
              <a:t>Question:</a:t>
            </a:r>
            <a:br>
              <a:rPr lang="ja" sz="1100"/>
            </a:br>
            <a:r>
              <a:rPr lang="ja" sz="1100"/>
              <a:t>- Ben is ugly or yellow.</a:t>
            </a:r>
            <a:endParaRPr sz="1100"/>
          </a:p>
          <a:p>
            <a:pPr indent="0" lvl="0" marL="0" rtl="0" algn="l">
              <a:spcBef>
                <a:spcPts val="1200"/>
              </a:spcBef>
              <a:spcAft>
                <a:spcPts val="0"/>
              </a:spcAft>
              <a:buNone/>
            </a:pPr>
            <a:r>
              <a:rPr lang="ja" sz="1100"/>
              <a:t>Output:</a:t>
            </a:r>
            <a:br>
              <a:rPr lang="ja" sz="1100"/>
            </a:br>
            <a:r>
              <a:rPr lang="ja" sz="1100"/>
              <a:t>- Define predicates: Yellow(x), Simpsons(x), LovedByChildren(x), Ugly(x).</a:t>
            </a:r>
            <a:br>
              <a:rPr lang="ja" sz="1100"/>
            </a:br>
            <a:r>
              <a:rPr lang="ja" sz="1100"/>
              <a:t>- Logic rules:</a:t>
            </a:r>
            <a:br>
              <a:rPr lang="ja" sz="1100"/>
            </a:br>
            <a:r>
              <a:rPr lang="ja" sz="1100"/>
              <a:t>  1. ∀x (Yellow(x) → Simpsons(x))</a:t>
            </a:r>
            <a:br>
              <a:rPr lang="ja" sz="1100"/>
            </a:br>
            <a:r>
              <a:rPr lang="ja" sz="1100"/>
              <a:t>  2. ∀x (Simpsons(x) → LovedByChildren(x))</a:t>
            </a:r>
            <a:br>
              <a:rPr lang="ja" sz="1100"/>
            </a:br>
            <a:r>
              <a:rPr lang="ja" sz="1100"/>
              <a:t>  (... More rules ...)</a:t>
            </a:r>
            <a:endParaRPr sz="1100"/>
          </a:p>
          <a:p>
            <a:pPr indent="0" lvl="0" marL="0" rtl="0" algn="l">
              <a:spcBef>
                <a:spcPts val="1200"/>
              </a:spcBef>
              <a:spcAft>
                <a:spcPts val="1200"/>
              </a:spcAft>
              <a:buNone/>
            </a:pPr>
            <a:r>
              <a:rPr lang="ja" sz="1100"/>
              <a:t>- Facts: </a:t>
            </a:r>
            <a:br>
              <a:rPr lang="ja" sz="1100"/>
            </a:br>
            <a:r>
              <a:rPr lang="ja" sz="1100"/>
              <a:t>  - (Yellow(ben) ∨ Ugly(ben))</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