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Proxima Nova"/>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roximaNova-bold.fntdata"/><Relationship Id="rId14" Type="http://schemas.openxmlformats.org/officeDocument/2006/relationships/slide" Target="slides/slide9.xml"/><Relationship Id="rId36" Type="http://schemas.openxmlformats.org/officeDocument/2006/relationships/font" Target="fonts/ProximaNova-regular.fntdata"/><Relationship Id="rId17" Type="http://schemas.openxmlformats.org/officeDocument/2006/relationships/slide" Target="slides/slide12.xml"/><Relationship Id="rId39" Type="http://schemas.openxmlformats.org/officeDocument/2006/relationships/font" Target="fonts/ProximaNova-boldItalic.fntdata"/><Relationship Id="rId16" Type="http://schemas.openxmlformats.org/officeDocument/2006/relationships/slide" Target="slides/slide11.xml"/><Relationship Id="rId38" Type="http://schemas.openxmlformats.org/officeDocument/2006/relationships/font" Target="fonts/ProximaNova-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87673497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87673497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87673497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87673497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e22c751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e22c751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e95394a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e95394a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fbf2a75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fbf2a75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0233d75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00233d75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0073430c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0073430c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1192457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1192457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027ee87d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027ee87d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0318ae7a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0318ae7a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04693fc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04693fc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318ae7a0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0318ae7a0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03c31b4e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03c31b4e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03f3c6d5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03f3c6d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3f3c6d57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03f3c6d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03f3c6d57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03f3c6d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040b7f0c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040b7f0c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065f1107c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065f1107c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065f1107c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065f1107c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065f1107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065f1107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0688edb4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0688edb4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85579b5a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85579b5a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fb238966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fb238966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fb8f6f56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fb8f6f56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fd301ed8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fd301ed8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d301ed88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d301ed88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d301ed88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d301ed88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fd301ed88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fd301ed88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Attention Heads of Large Language Models: A Survey　大規模言語モデルにおけるアテンションヘッド: サーベイ</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LLMの内部推論プロセス理解のためにアテンションヘッドに焦点を当て、推論メカニズムを分類・整理したサーベイ。</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**人間の思考プロセスとアテンションヘッドの関連性**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論文は、アテンションヘッドがLLMの推論プロセスにどのように関与しているかを明確にするために、人間の思考プロセスを4つの段階に分け、その段階に対応するアテンションヘッドの機能を整理しています。これにより、LLMの推論プロセスがより明確に理解できるように工夫されています。4つの段階とは以下の通り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**知識の呼び出し（Knowledge Recalling, KR）**</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この段階では、過去に学習した知識がLLMのパラメータから呼び出され、推論に活用されます。LLMが保持する「パラメトリックな知識」と呼ばれる情報が、アテンションヘッドによって復元され、後の推論プロセスに提供されます。これにより、例えば、常識や専門知識が文脈に基づいて適切に活用され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**文脈の理解（In-Context Identification, ICI）**</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次に、与えられた文脈を理解する段階です。アテンションヘッドは、文中の特定のトークンに焦点を当て、文脈内の情報を抽出し、識別します。特に、トークンの位置や構造、シンタックス（文法）やセマンティックス（意味）の情報を集約し、LLMの推論に役立て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**潜在的な推論（Latent Reasoning, LR）**</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文脈から得た情報を統合し、アテンションヘッドを使って内部で推論を行う段階です。LLMは、先に収集した文脈と知識の情報を基に、論理的な推論や数値計算を行います。この段階が、問題解決の核心となる推論のプロセスで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4. **表現の準備（Expression Preparation, EP）**</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最後に、推論の結果を言語として出力するために、表現の準備を行います。アテンションヘッドは、この段階で集約された情報をもとに、次に生成すべきトークンや回答を決定し、出力に反映させます。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**アテンションヘッドの機能分類**</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それぞれの思考プロセスに関連するアテンションヘッドの機能が細かく分類されており、段階ごとにどのような役割を果たしているかが説明されています。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2.1 **知識の呼び出し（KR）におけるアテンションヘッドの機能**</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**Associative Memory Head**（連想記憶ヘッド）や**Memory Head**は、過去に学習した知識を呼び出し、文脈に合わせて利用します。これらのヘッドは、過去の学習経験や知識を文脈に関連付け、適切な知識を復元する役割を果たします。</a:t>
            </a:r>
            <a:endParaRPr sz="791"/>
          </a:p>
          <a:p>
            <a:pPr indent="0" lvl="0" marL="0" rtl="0" algn="l">
              <a:lnSpc>
                <a:spcPct val="95000"/>
              </a:lnSpc>
              <a:spcBef>
                <a:spcPts val="1200"/>
              </a:spcBef>
              <a:spcAft>
                <a:spcPts val="0"/>
              </a:spcAft>
              <a:buNone/>
            </a:pPr>
            <a:r>
              <a:rPr lang="ja" sz="791"/>
              <a:t>- 特定のタスクに特化したアテンションヘッドとしては、例えば**Constant Head**や**Single Letter Head**があり、これらは、特定の質問形式（例：複数選択問題など）において、最適な選択肢を推論します。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2.2 **文脈の理解（ICI）におけるアテンションヘッドの機能**</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文脈の理解には、以下の3つの観点があります。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**文の全体構造の理解**</a:t>
            </a:r>
            <a:endParaRPr sz="791"/>
          </a:p>
          <a:p>
            <a:pPr indent="0" lvl="0" marL="0" rtl="0" algn="l">
              <a:lnSpc>
                <a:spcPct val="95000"/>
              </a:lnSpc>
              <a:spcBef>
                <a:spcPts val="1200"/>
              </a:spcBef>
              <a:spcAft>
                <a:spcPts val="0"/>
              </a:spcAft>
              <a:buNone/>
            </a:pPr>
            <a:r>
              <a:rPr lang="ja" sz="791"/>
              <a:t>    - **Positional Head**（位置ヘッド）や**Previous Head**は、トークンの位置関係に基づいて文脈を理解します。</a:t>
            </a:r>
            <a:endParaRPr sz="791"/>
          </a:p>
          <a:p>
            <a:pPr indent="0" lvl="0" marL="0" rtl="0" algn="l">
              <a:lnSpc>
                <a:spcPct val="95000"/>
              </a:lnSpc>
              <a:spcBef>
                <a:spcPts val="1200"/>
              </a:spcBef>
              <a:spcAft>
                <a:spcPts val="0"/>
              </a:spcAft>
              <a:buNone/>
            </a:pPr>
            <a:r>
              <a:rPr lang="ja" sz="791"/>
              <a:t>    - **Rare Words Head**（希少語ヘッド）は、出現頻度の低い単語に注目し、重要なトークンに注意を向けます。</a:t>
            </a:r>
            <a:endParaRPr sz="791"/>
          </a:p>
          <a:p>
            <a:pPr indent="0" lvl="0" marL="0" rtl="0" algn="l">
              <a:lnSpc>
                <a:spcPct val="95000"/>
              </a:lnSpc>
              <a:spcBef>
                <a:spcPts val="1200"/>
              </a:spcBef>
              <a:spcAft>
                <a:spcPts val="0"/>
              </a:spcAft>
              <a:buNone/>
            </a:pPr>
            <a:r>
              <a:rPr lang="ja" sz="791"/>
              <a:t>    - **Retrieval Head**は、長い文脈の中から重要なトークンを正確に見つけ出す能力を持ちます。</a:t>
            </a:r>
            <a:endParaRPr sz="791"/>
          </a:p>
          <a:p>
            <a:pPr indent="0" lvl="0" marL="0" rtl="0" algn="l">
              <a:lnSpc>
                <a:spcPct val="95000"/>
              </a:lnSpc>
              <a:spcBef>
                <a:spcPts val="1200"/>
              </a:spcBef>
              <a:spcAft>
                <a:spcPts val="0"/>
              </a:spcAft>
              <a:buNone/>
            </a:pPr>
            <a:r>
              <a:rPr lang="ja" sz="791"/>
              <a:t>2. **文の文法情報の理解**</a:t>
            </a:r>
            <a:endParaRPr sz="791"/>
          </a:p>
          <a:p>
            <a:pPr indent="0" lvl="0" marL="0" rtl="0" algn="l">
              <a:lnSpc>
                <a:spcPct val="95000"/>
              </a:lnSpc>
              <a:spcBef>
                <a:spcPts val="1200"/>
              </a:spcBef>
              <a:spcAft>
                <a:spcPts val="0"/>
              </a:spcAft>
              <a:buNone/>
            </a:pPr>
            <a:r>
              <a:rPr lang="ja" sz="791"/>
              <a:t>    - **Syntactic Head**（シンタックスヘッド）は、主語、目的語、修飾語などの文法的役割を識別し、文法に基づいた文脈理解を行います。</a:t>
            </a:r>
            <a:endParaRPr sz="791"/>
          </a:p>
          <a:p>
            <a:pPr indent="0" lvl="0" marL="0" rtl="0" algn="l">
              <a:lnSpc>
                <a:spcPct val="95000"/>
              </a:lnSpc>
              <a:spcBef>
                <a:spcPts val="1200"/>
              </a:spcBef>
              <a:spcAft>
                <a:spcPts val="0"/>
              </a:spcAft>
              <a:buNone/>
            </a:pPr>
            <a:r>
              <a:rPr lang="ja" sz="791"/>
              <a:t>    - **Name Mover Head**や**Subword Merge Head**は、名前やサブワードを処理し、文脈の重要な情報を末尾の位置に移動させて集約します。</a:t>
            </a:r>
            <a:endParaRPr sz="791"/>
          </a:p>
          <a:p>
            <a:pPr indent="0" lvl="0" marL="0" rtl="0" algn="l">
              <a:lnSpc>
                <a:spcPct val="95000"/>
              </a:lnSpc>
              <a:spcBef>
                <a:spcPts val="1200"/>
              </a:spcBef>
              <a:spcAft>
                <a:spcPts val="0"/>
              </a:spcAft>
              <a:buNone/>
            </a:pPr>
            <a:r>
              <a:rPr lang="ja" sz="791"/>
              <a:t>3. **文の意味情報の理解**</a:t>
            </a:r>
            <a:endParaRPr sz="791"/>
          </a:p>
          <a:p>
            <a:pPr indent="0" lvl="0" marL="0" rtl="0" algn="l">
              <a:lnSpc>
                <a:spcPct val="95000"/>
              </a:lnSpc>
              <a:spcBef>
                <a:spcPts val="1200"/>
              </a:spcBef>
              <a:spcAft>
                <a:spcPts val="0"/>
              </a:spcAft>
              <a:buNone/>
            </a:pPr>
            <a:r>
              <a:rPr lang="ja" sz="791"/>
              <a:t>    - **Context Head**は、文脈から必要な意味情報を抽出し、後続の推論に備えます。</a:t>
            </a:r>
            <a:endParaRPr sz="791"/>
          </a:p>
          <a:p>
            <a:pPr indent="0" lvl="0" marL="0" rtl="0" algn="l">
              <a:lnSpc>
                <a:spcPct val="95000"/>
              </a:lnSpc>
              <a:spcBef>
                <a:spcPts val="1200"/>
              </a:spcBef>
              <a:spcAft>
                <a:spcPts val="0"/>
              </a:spcAft>
              <a:buNone/>
            </a:pPr>
            <a:r>
              <a:rPr lang="ja" sz="791"/>
              <a:t>    - **Sentiment Summarizer**は、感情に関する情報（形容詞や動詞など）を要約し、感情に関する推論を助けます。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 **潜在的な推論（LR）におけるアテンションヘッドの機能**</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**Induction Head**（帰納ヘッド）は、文脈からパターンを見つけ出し、特定のパターンに基づいて次の推論を行います。</a:t>
            </a:r>
            <a:endParaRPr sz="791"/>
          </a:p>
          <a:p>
            <a:pPr indent="0" lvl="0" marL="0" rtl="0" algn="l">
              <a:lnSpc>
                <a:spcPct val="95000"/>
              </a:lnSpc>
              <a:spcBef>
                <a:spcPts val="1200"/>
              </a:spcBef>
              <a:spcAft>
                <a:spcPts val="0"/>
              </a:spcAft>
              <a:buNone/>
            </a:pPr>
            <a:r>
              <a:rPr lang="ja" sz="791"/>
              <a:t>- **Truthfulness Head**や**Accuracy Head**は、推論結果の正確性や真実性を高めるための役割を担い、QAタスクでの精度向上を図ります。</a:t>
            </a:r>
            <a:endParaRPr sz="791"/>
          </a:p>
          <a:p>
            <a:pPr indent="0" lvl="0" marL="0" rtl="0" algn="l">
              <a:lnSpc>
                <a:spcPct val="95000"/>
              </a:lnSpc>
              <a:spcBef>
                <a:spcPts val="1200"/>
              </a:spcBef>
              <a:spcAft>
                <a:spcPts val="0"/>
              </a:spcAft>
              <a:buNone/>
            </a:pPr>
            <a:r>
              <a:rPr lang="ja" sz="791"/>
              <a:t>- **Iteration Head**や**Successor Head**は、特定のタスク（例えば、数列や数学問題）で次の状態を推論するために使用されます。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2.4 **表現の準備（EP）におけるアテンションヘッドの機能**</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**Mixed Head**（ミックスヘッド）は、文脈理解と推論段階の情報を集約し、最終的な出力に反映させます。</a:t>
            </a:r>
            <a:endParaRPr sz="791"/>
          </a:p>
          <a:p>
            <a:pPr indent="0" lvl="0" marL="0" rtl="0" algn="l">
              <a:lnSpc>
                <a:spcPct val="95000"/>
              </a:lnSpc>
              <a:spcBef>
                <a:spcPts val="1200"/>
              </a:spcBef>
              <a:spcAft>
                <a:spcPts val="0"/>
              </a:spcAft>
              <a:buNone/>
            </a:pPr>
            <a:r>
              <a:rPr lang="ja" sz="791"/>
              <a:t>- **Amplification Head**や**Correct Head**は、正しい選択肢や推論結果を強調し、最終的な出力として正確に表現されるように調整します。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**アテンションヘッド間の協働メカニズム**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アテンションヘッドは、各段階で単独で動作するだけでなく、複数のヘッドが協働して情報を処理するメカニズムも明らかにされています。特定のタスクにおいては、異なるヘッドが情報を受け渡しながら推論を進め、最終的な結果を導き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例として、**間接目的語識別（IOI）タスク**では、次のように協働が行われます。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**Subject Head**や**Relation Head**が文脈から重要な名前（例：「メアリー」）や動詞フレーズを抽出。</a:t>
            </a:r>
            <a:endParaRPr sz="791"/>
          </a:p>
          <a:p>
            <a:pPr indent="0" lvl="0" marL="0" rtl="0" algn="l">
              <a:lnSpc>
                <a:spcPct val="95000"/>
              </a:lnSpc>
              <a:spcBef>
                <a:spcPts val="1200"/>
              </a:spcBef>
              <a:spcAft>
                <a:spcPts val="0"/>
              </a:spcAft>
              <a:buNone/>
            </a:pPr>
            <a:r>
              <a:rPr lang="ja" sz="791"/>
              <a:t>2. **Duplicate Token Head**や**Name Mover Head**が、「ジョン」と「メアリー」の関係性を識別。</a:t>
            </a:r>
            <a:endParaRPr sz="791"/>
          </a:p>
          <a:p>
            <a:pPr indent="0" lvl="0" marL="0" rtl="0" algn="l">
              <a:lnSpc>
                <a:spcPct val="95000"/>
              </a:lnSpc>
              <a:spcBef>
                <a:spcPts val="1200"/>
              </a:spcBef>
              <a:spcAft>
                <a:spcPts val="0"/>
              </a:spcAft>
              <a:buNone/>
            </a:pPr>
            <a:r>
              <a:rPr lang="ja" sz="791"/>
              <a:t>3. **Induction Head**がこれらの情報を基に推論を行い、最終的な答えを導く。</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このように、アテンションヘッドはそれぞれの役割を果たしつつ、複数のヘッドが協力してLLMの推論プロセスを進めます。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Planning In Natural Language Improves LLM Search For Code Generation　自然言語での計画がコード生成のためのLLM検索を改善する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LLMがコード生成で似たような生成を繰り返すことを防ぐため、問題を解決するために役立つ洞察や手がかりを観察として生成し、それを組み合わせて解決策を導出する計画を作成するPLANSEARCHを提案</a:t>
            </a:r>
            <a:endParaRPr sz="791"/>
          </a:p>
          <a:p>
            <a:pPr indent="0" lvl="0" marL="0" rtl="0" algn="l">
              <a:lnSpc>
                <a:spcPct val="95000"/>
              </a:lnSpc>
              <a:spcBef>
                <a:spcPts val="1200"/>
              </a:spcBef>
              <a:spcAft>
                <a:spcPts val="0"/>
              </a:spcAft>
              <a:buNone/>
            </a:pPr>
            <a:r>
              <a:rPr lang="ja" sz="791"/>
              <a:t>HumanEval+、MBPP+、LiveCodeBenchで評価を行い、特にClaude 3.5 SonnetとPLANSEARCHでpass@200 = 77.0%というパフォーマンスでした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**PLANSEARCHのアルゴリズム**:</a:t>
            </a:r>
            <a:endParaRPr sz="791"/>
          </a:p>
          <a:p>
            <a:pPr indent="0" lvl="0" marL="0" rtl="0" algn="l">
              <a:lnSpc>
                <a:spcPct val="95000"/>
              </a:lnSpc>
              <a:spcBef>
                <a:spcPts val="1200"/>
              </a:spcBef>
              <a:spcAft>
                <a:spcPts val="0"/>
              </a:spcAft>
              <a:buNone/>
            </a:pPr>
            <a:r>
              <a:rPr lang="ja" sz="791"/>
              <a:t>    - 自然言語による観察を生成し、それらを組み合わせて解決策を導出する計画を作成します。各計画は多様なアイデアを反映し、その後のステップでその計画に基づいてコードを生成します</a:t>
            </a:r>
            <a:endParaRPr sz="791"/>
          </a:p>
          <a:p>
            <a:pPr indent="0" lvl="0" marL="0" rtl="0" algn="l">
              <a:lnSpc>
                <a:spcPct val="95000"/>
              </a:lnSpc>
              <a:spcBef>
                <a:spcPts val="1200"/>
              </a:spcBef>
              <a:spcAft>
                <a:spcPts val="0"/>
              </a:spcAft>
              <a:buNone/>
            </a:pPr>
            <a:r>
              <a:rPr lang="ja" sz="791"/>
              <a:t>    - PLANSEARCHは、1次および2次の観察（アイデア）を生成し、これを組み合わせて問題を解決するための計画を作ります。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コード生成の問題に対して、モデルは最初に次のような「観察」を行います。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「この問題ではハッシュマップを使うべきだ」</a:t>
            </a:r>
            <a:endParaRPr sz="791"/>
          </a:p>
          <a:p>
            <a:pPr indent="0" lvl="0" marL="0" rtl="0" algn="l">
              <a:lnSpc>
                <a:spcPct val="95000"/>
              </a:lnSpc>
              <a:spcBef>
                <a:spcPts val="1200"/>
              </a:spcBef>
              <a:spcAft>
                <a:spcPts val="0"/>
              </a:spcAft>
              <a:buNone/>
            </a:pPr>
            <a:r>
              <a:rPr lang="ja" sz="791"/>
              <a:t>        - 「バイナリサーチを使うと効率的だ」</a:t>
            </a:r>
            <a:endParaRPr sz="791"/>
          </a:p>
          <a:p>
            <a:pPr indent="0" lvl="0" marL="0" rtl="0" algn="l">
              <a:lnSpc>
                <a:spcPct val="95000"/>
              </a:lnSpc>
              <a:spcBef>
                <a:spcPts val="1200"/>
              </a:spcBef>
              <a:spcAft>
                <a:spcPts val="0"/>
              </a:spcAft>
              <a:buNone/>
            </a:pPr>
            <a:r>
              <a:rPr lang="ja" sz="791"/>
              <a:t>        - 「貪欲法で解決できる」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これらの観察は、モデルが問題に対してどうアプローチするかの高レベルな計画を示すものです。観察を組み合わせて問題解決のための計画を作成し、その計画に基づいて最終的なコードを生成します。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観察の生成のステップ</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1. **第一段階（観察の生成）**: モデルは問題文を読み取り、解決の手がかりとなる「観察」をいくつか生成します。これらは問題を解くための戦略や解決の方向性を示す自然言語での表現です。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例: 「配列の要素を事前に計算しておくべきだ」「空の配列ならばFalseを返す」「nの平方根サイズで配列を分割する」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2. **第二段階（観察の組み合わせ）**: 生成された複数の観察からいくつかを組み合わせ、次の観察や新しい手法を導き出します。</a:t>
            </a:r>
            <a:endParaRPr sz="791"/>
          </a:p>
          <a:p>
            <a:pPr indent="0" lvl="0" marL="0" rtl="0" algn="l">
              <a:lnSpc>
                <a:spcPct val="95000"/>
              </a:lnSpc>
              <a:spcBef>
                <a:spcPts val="1200"/>
              </a:spcBef>
              <a:spcAft>
                <a:spcPts val="0"/>
              </a:spcAft>
              <a:buNone/>
            </a:pPr>
            <a:r>
              <a:rPr lang="ja" sz="791"/>
              <a:t>        3. **計画の生成**: 最後に、これらの観察を基にして、問題を解くための全体的な計画（例えば「バイナリサーチと貪欲法を組み合わせて効率的に探索を行う」）を作成します。</a:t>
            </a:r>
            <a:endParaRPr sz="791"/>
          </a:p>
          <a:p>
            <a:pPr indent="0" lvl="0" marL="0" rtl="0" algn="l">
              <a:lnSpc>
                <a:spcPct val="95000"/>
              </a:lnSpc>
              <a:spcBef>
                <a:spcPts val="1200"/>
              </a:spcBef>
              <a:spcAft>
                <a:spcPts val="0"/>
              </a:spcAft>
              <a:buNone/>
            </a:pPr>
            <a:r>
              <a:rPr lang="ja" sz="791"/>
              <a:t>2. **IDEASEARCH**:</a:t>
            </a:r>
            <a:endParaRPr sz="791"/>
          </a:p>
          <a:p>
            <a:pPr indent="0" lvl="0" marL="0" rtl="0" algn="l">
              <a:lnSpc>
                <a:spcPct val="95000"/>
              </a:lnSpc>
              <a:spcBef>
                <a:spcPts val="1200"/>
              </a:spcBef>
              <a:spcAft>
                <a:spcPts val="0"/>
              </a:spcAft>
              <a:buNone/>
            </a:pPr>
            <a:r>
              <a:rPr lang="ja" sz="791"/>
              <a:t>    - PLANSEARCHと比較される手法として、問題に対してまず自然言語の解決策を生成し、その後それを基にコードを生成する手法。</a:t>
            </a:r>
            <a:endParaRPr sz="791"/>
          </a:p>
          <a:p>
            <a:pPr indent="0" lvl="0" marL="0" rtl="0" algn="l">
              <a:lnSpc>
                <a:spcPct val="95000"/>
              </a:lnSpc>
              <a:spcBef>
                <a:spcPts val="1200"/>
              </a:spcBef>
              <a:spcAft>
                <a:spcPts val="0"/>
              </a:spcAft>
              <a:buNone/>
            </a:pPr>
            <a:r>
              <a:rPr lang="ja" sz="791"/>
              <a:t>3. **ベンチマークと評価**:</a:t>
            </a:r>
            <a:endParaRPr sz="791"/>
          </a:p>
          <a:p>
            <a:pPr indent="0" lvl="0" marL="0" rtl="0" algn="l">
              <a:lnSpc>
                <a:spcPct val="95000"/>
              </a:lnSpc>
              <a:spcBef>
                <a:spcPts val="1200"/>
              </a:spcBef>
              <a:spcAft>
                <a:spcPts val="0"/>
              </a:spcAft>
              <a:buNone/>
            </a:pPr>
            <a:r>
              <a:rPr lang="ja" sz="791"/>
              <a:t>    - HumanEval+、MBPP+、LiveCodeBenchといったベンチマークを用いて評価が行われており、特にClaude 3.5 SonnetとPLANSEARCHの組み合わせが最も高いパフォーマンス（pass@200 = 77.0%）を記録しています。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How to Align LLM for Teaching English? Designing and Developing LLM based-Chatbot for Teaching English Conversation in EFL, Findings and Limitations 英語教育のためのLLMの調整方法は？EFLにおける英会話教育用のLLMベースのチャットボットの設計と開発、発見と限界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英語を外国語（EFL）として学ぶ環境で英会話を教えるためのLLMチャットボットの設計開発評価の紹介 ニーズ分析を行い、設計原則を確立、CoTや指示と出力のペアを使用してモデルの動作を制御、GPT-4を使用して定量的、教師に聞き定性的に評価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**設計と開発の研究（DDR）**: ニーズ分析、設計原則の確立、プロトタイプの改良を通じて、教育技術の開発と評価を行う。</a:t>
            </a:r>
            <a:endParaRPr sz="791"/>
          </a:p>
          <a:p>
            <a:pPr indent="0" lvl="0" marL="0" rtl="0" algn="l">
              <a:lnSpc>
                <a:spcPct val="95000"/>
              </a:lnSpc>
              <a:spcBef>
                <a:spcPts val="1200"/>
              </a:spcBef>
              <a:spcAft>
                <a:spcPts val="0"/>
              </a:spcAft>
              <a:buNone/>
            </a:pPr>
            <a:r>
              <a:rPr lang="ja" sz="791"/>
              <a:t>2. **LLMの整合方法**:</a:t>
            </a:r>
            <a:endParaRPr sz="791"/>
          </a:p>
          <a:p>
            <a:pPr indent="0" lvl="0" marL="0" rtl="0" algn="l">
              <a:lnSpc>
                <a:spcPct val="95000"/>
              </a:lnSpc>
              <a:spcBef>
                <a:spcPts val="1200"/>
              </a:spcBef>
              <a:spcAft>
                <a:spcPts val="0"/>
              </a:spcAft>
              <a:buNone/>
            </a:pPr>
            <a:r>
              <a:rPr lang="ja" sz="791"/>
              <a:t>    - **インストラクションチューニング**: 指示と出力のペアを使用してモデルの動作を制御。</a:t>
            </a:r>
            <a:endParaRPr sz="791"/>
          </a:p>
          <a:p>
            <a:pPr indent="0" lvl="0" marL="0" rtl="0" algn="l">
              <a:lnSpc>
                <a:spcPct val="95000"/>
              </a:lnSpc>
              <a:spcBef>
                <a:spcPts val="1200"/>
              </a:spcBef>
              <a:spcAft>
                <a:spcPts val="0"/>
              </a:spcAft>
              <a:buNone/>
            </a:pPr>
            <a:r>
              <a:rPr lang="ja" sz="791"/>
              <a:t>    - **プロンプト戦略**: タスク固有の例をプロンプトに提供し、モデルの出力をガイド。</a:t>
            </a:r>
            <a:endParaRPr sz="791"/>
          </a:p>
          <a:p>
            <a:pPr indent="0" lvl="0" marL="0" rtl="0" algn="l">
              <a:lnSpc>
                <a:spcPct val="95000"/>
              </a:lnSpc>
              <a:spcBef>
                <a:spcPts val="1200"/>
              </a:spcBef>
              <a:spcAft>
                <a:spcPts val="0"/>
              </a:spcAft>
              <a:buNone/>
            </a:pPr>
            <a:r>
              <a:rPr lang="ja" sz="791"/>
              <a:t>3. **評価方法**:</a:t>
            </a:r>
            <a:endParaRPr sz="791"/>
          </a:p>
          <a:p>
            <a:pPr indent="0" lvl="0" marL="0" rtl="0" algn="l">
              <a:lnSpc>
                <a:spcPct val="95000"/>
              </a:lnSpc>
              <a:spcBef>
                <a:spcPts val="1200"/>
              </a:spcBef>
              <a:spcAft>
                <a:spcPts val="0"/>
              </a:spcAft>
              <a:buNone/>
            </a:pPr>
            <a:r>
              <a:rPr lang="ja" sz="791"/>
              <a:t>    - **定量的評価**: GPT-4を使用して他のLLMの性能を評価。</a:t>
            </a:r>
            <a:endParaRPr sz="791"/>
          </a:p>
          <a:p>
            <a:pPr indent="0" lvl="0" marL="0" rtl="0" algn="l">
              <a:lnSpc>
                <a:spcPct val="95000"/>
              </a:lnSpc>
              <a:spcBef>
                <a:spcPts val="1200"/>
              </a:spcBef>
              <a:spcAft>
                <a:spcPts val="0"/>
              </a:spcAft>
              <a:buNone/>
            </a:pPr>
            <a:r>
              <a:rPr lang="ja" sz="791"/>
              <a:t>    - **定性的評価**: 英語教師とのインタビューを通じて、チャットボットの実用性と教育的価値を評価。</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An Empirical Study on Self-correcting Large Language Models for Data Science Code Generation データサイエンスのコード生成における自己修正型大規模言語モデルの実証研究</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CoTを使用して生成したコードを段階的に改善するCoT-SelfEvolveを提案。</a:t>
            </a:r>
            <a:endParaRPr sz="791"/>
          </a:p>
          <a:p>
            <a:pPr indent="0" lvl="0" marL="0" rtl="0" algn="l">
              <a:lnSpc>
                <a:spcPct val="95000"/>
              </a:lnSpc>
              <a:spcBef>
                <a:spcPts val="1200"/>
              </a:spcBef>
              <a:spcAft>
                <a:spcPts val="0"/>
              </a:spcAft>
              <a:buNone/>
            </a:pPr>
            <a:r>
              <a:rPr lang="ja" sz="791"/>
              <a:t>StackOverflowからの知識ベースを利用し、CoTでガイダンスを生成し初期コードを生成</a:t>
            </a:r>
            <a:endParaRPr sz="791"/>
          </a:p>
          <a:p>
            <a:pPr indent="0" lvl="0" marL="0" rtl="0" algn="l">
              <a:lnSpc>
                <a:spcPct val="95000"/>
              </a:lnSpc>
              <a:spcBef>
                <a:spcPts val="1200"/>
              </a:spcBef>
              <a:spcAft>
                <a:spcPts val="0"/>
              </a:spcAft>
              <a:buNone/>
            </a:pPr>
            <a:r>
              <a:rPr lang="ja" sz="791"/>
              <a:t>これを構文チェックしエラーが無い場合ユニットテストを実行</a:t>
            </a:r>
            <a:endParaRPr sz="791"/>
          </a:p>
          <a:p>
            <a:pPr indent="0" lvl="0" marL="0" rtl="0" algn="l">
              <a:lnSpc>
                <a:spcPct val="95000"/>
              </a:lnSpc>
              <a:spcBef>
                <a:spcPts val="1200"/>
              </a:spcBef>
              <a:spcAft>
                <a:spcPts val="0"/>
              </a:spcAft>
              <a:buNone/>
            </a:pPr>
            <a:r>
              <a:rPr lang="ja" sz="791"/>
              <a:t>実行時に発生したエラーを基にさらにCoTプロンプトを生成コードを改良しつつ正確なコードを生成するまで繰り返します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![CoT-SelfEvolve.png](CoT-SelfEvolve.png)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CoT-SelfEvolveフレームワークの詳細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CoT-SelfEvolveは、LLMを利用してコードを生成し、そのコードを反復的に自己修正するフレームワークです。このフレームワークは、以下の3つのステージから成り立っています。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ステージ1: 外部知識の取得と初期コード生成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CoT-SelfEvolveは問題の説明を受け取り、問題の内容に応じて外部の知識を取得します。この外部知識として主に活用されるのは、開発者のディスカッションが集まったStackOverflowのようなプラットフォームです。ここでの手順は次の通り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**外部知識の取得**</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フレームワークは、StackOverflowから関連するディスカッションやコメントを検索して取得します。これにより、実際の開発者の解決策や推論パターンを取り入れることができます。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**CoTプロンプトの生成**</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外部から取得した知識をもとに、問題の解決に必要な「Chain of Thought（CoT）」のステップを提案するプロンプトを生成します。このプロンプトは、問題解決の手順を段階的にガイドし、適切なコードを生成するためのサポートとなります。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**初期コード生成**</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CoTプロンプトに従い、LLMが初期のコードを生成します。この段階では、データサイエンスに特化したライブラリ（NumPyやPandasなど）を使用したコードが生成されますが、完璧でない場合もあります。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ステージ2: 構文チェックと実行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次に、生成されたコードが構文的に正しいかどうかをチェックし、さらにユニットテストを使って実行します。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**構文チェック**</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生成されたコードは、まず構文チェックを通じて正確性を確認されます。ここでは、基本的な文法ミスやライブラリエラーが検出されます。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**ユニットテストの実行**</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構文チェックをクリアしたコードは、ユニットテストのセットを使って実行され、テストケースに対して期待された結果が得られるかが評価されます。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ステージ3: 反復的な修正とフィードバック分析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最も重要なステージがこの反復的な修正プロセスです。ここでは、コードの実行中に得られたフィードバック（エラーメッセージや期待値との不一致）を活用して、さらにコードを改良します。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**フィードバックの解析**</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実行時に出力されるエラーメッセージや、生成コードと期待結果とのずれをフィードバックとして受け取り、どの部分を修正する必要があるのかを特定します。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**再度のCoTプロンプト生成**</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フィードバックを元に、新たなCoTプロンプトが生成されます。このプロンプトは、前回のエラーや修正が必要なポイントに対処するための手順を含みます。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**コードの修正と再実行**</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新たに生成されたCoTプロンプトを基に、再びLLMがコードを生成し、修正を行います。このプロセスは、コードが正しく実行されるか、あるいは事前に設定された試行回数に達するまで繰り返されます。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この3つのステージを通じて、CoT-SelfEvolveは初期の不完全なコードを段階的に改善し、最終的に正確なコードを生成します。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Auto-CoTプロンプトジェネレータの詳細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Auto-CoTプロンプトジェネレータは、CoT-SelfEvolveの中核となるコンポーネントであり、Chain of Thought（CoT）のプロンプトを自動的に生成します。このプロンプトジェネレータは2つの異なる役割を果たします。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Auto-CoTプロンプトジェネレータ1: 初期ガイダンス用プロンプト生成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このプロンプトジェネレータは、初期の問題説明や外部知識（主にStackOverflowのディスカッション）から、最初のコード生成に向けたCoTプロンプトを作成します。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**問題の理解**</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問題文に基づいて、どのような操作や処理が必要なのかを段階的に考える手順を提供します。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**外部知識の利用**</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StackOverflowの議論やコメントを解析し、開発者が実際に問題にどうアプローチしたかを学習します。この情報を元に、次のコード生成に役立つCoTプロンプトを作成します。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**CoTプロンプトの生成**</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生成されたプロンプトは、問題をどのように解決すべきかをステップバイステップでガイドします。例えば、問題を分割し、まず最初のステップで何をすべきか、次にどの関数や手法を使用すべきか、という形で提案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Auto-CoTプロンプトジェネレータ2: フィードバック対応プロンプト生成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このプロンプトジェネレータは、生成されたコードに対するフィードバック（エラーやテスト失敗の原因）を基に、修正のためのCoTプロンプトを生成します。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**エラーメッセージの解析**</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例えば、プログラムのエラーメッセージや実行結果の差異を分析し、どの部分が誤っているか、どのロジックが修正すべきかを特定します。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**次の修正手順の提案**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フィードバックに基づき、修正のための具体的なステップを示すプロンプトを生成します。たとえば、「この部分を修正するために次のステップを試してみてください」という形で次の修正ステップをガイド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プロンプト生成の流れ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問題の内容を受け取る</a:t>
            </a:r>
            <a:endParaRPr sz="791"/>
          </a:p>
          <a:p>
            <a:pPr indent="0" lvl="0" marL="0" rtl="0" algn="l">
              <a:lnSpc>
                <a:spcPct val="95000"/>
              </a:lnSpc>
              <a:spcBef>
                <a:spcPts val="1200"/>
              </a:spcBef>
              <a:spcAft>
                <a:spcPts val="0"/>
              </a:spcAft>
              <a:buNone/>
            </a:pPr>
            <a:r>
              <a:rPr lang="ja" sz="791"/>
              <a:t>2. StackOverflowなどの外部知識ベースを活用して関連情報を取得</a:t>
            </a:r>
            <a:endParaRPr sz="791"/>
          </a:p>
          <a:p>
            <a:pPr indent="0" lvl="0" marL="0" rtl="0" algn="l">
              <a:lnSpc>
                <a:spcPct val="95000"/>
              </a:lnSpc>
              <a:spcBef>
                <a:spcPts val="1200"/>
              </a:spcBef>
              <a:spcAft>
                <a:spcPts val="0"/>
              </a:spcAft>
              <a:buNone/>
            </a:pPr>
            <a:r>
              <a:rPr lang="ja" sz="791"/>
              <a:t>3. CoTプロンプトを生成して、LLMが段階的に問題を解決できるようガイド</a:t>
            </a:r>
            <a:endParaRPr sz="791"/>
          </a:p>
          <a:p>
            <a:pPr indent="0" lvl="0" marL="0" rtl="0" algn="l">
              <a:lnSpc>
                <a:spcPct val="95000"/>
              </a:lnSpc>
              <a:spcBef>
                <a:spcPts val="1200"/>
              </a:spcBef>
              <a:spcAft>
                <a:spcPts val="0"/>
              </a:spcAft>
              <a:buNone/>
            </a:pPr>
            <a:r>
              <a:rPr lang="ja" sz="791"/>
              <a:t>4. 実行結果に基づくフィードバックを解析し、次の修正のためのプロンプトを再度生成</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Beyond designer’s knowledge: Generating materials design hypotheses via large language models 設計者の知識を超えて：大規模言語モデルによる材料設計仮説の生成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で材料設計を設計者の知識を超えるようなアイディアを生み出すためにプロンプトエンジニアリングを論文の収集、そこからプロセッシング（P）、メカニズム（M）、構造（S）、プロパティ（P）の関係を抽出。P-M-S-M-Pの形式でシステムチャートを作成し組み合わせて仮説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**大規模言語モデル（LLM）の活用:**</a:t>
            </a:r>
            <a:endParaRPr sz="791"/>
          </a:p>
          <a:p>
            <a:pPr indent="0" lvl="0" marL="0" rtl="0" algn="l">
              <a:lnSpc>
                <a:spcPct val="95000"/>
              </a:lnSpc>
              <a:spcBef>
                <a:spcPts val="1200"/>
              </a:spcBef>
              <a:spcAft>
                <a:spcPts val="0"/>
              </a:spcAft>
              <a:buNone/>
            </a:pPr>
            <a:r>
              <a:rPr lang="ja" sz="791"/>
              <a:t>    - **モデルの選択:** GPT-4-1106-previewモデルを使用。</a:t>
            </a:r>
            <a:endParaRPr sz="791"/>
          </a:p>
          <a:p>
            <a:pPr indent="0" lvl="0" marL="0" rtl="0" algn="l">
              <a:lnSpc>
                <a:spcPct val="95000"/>
              </a:lnSpc>
              <a:spcBef>
                <a:spcPts val="1200"/>
              </a:spcBef>
              <a:spcAft>
                <a:spcPts val="0"/>
              </a:spcAft>
              <a:buNone/>
            </a:pPr>
            <a:r>
              <a:rPr lang="ja" sz="791"/>
              <a:t>    - **プロンプトエンジニアリング:** 具体的な指示や制約を与えることで、モデルの出力をコントロールする。</a:t>
            </a:r>
            <a:endParaRPr sz="791"/>
          </a:p>
          <a:p>
            <a:pPr indent="0" lvl="0" marL="0" rtl="0" algn="l">
              <a:lnSpc>
                <a:spcPct val="95000"/>
              </a:lnSpc>
              <a:spcBef>
                <a:spcPts val="1200"/>
              </a:spcBef>
              <a:spcAft>
                <a:spcPts val="0"/>
              </a:spcAft>
              <a:buNone/>
            </a:pPr>
            <a:r>
              <a:rPr lang="ja" sz="791"/>
              <a:t>2. **システムチャートの作成と情報抽出:**</a:t>
            </a:r>
            <a:endParaRPr sz="791"/>
          </a:p>
          <a:p>
            <a:pPr indent="0" lvl="0" marL="0" rtl="0" algn="l">
              <a:lnSpc>
                <a:spcPct val="95000"/>
              </a:lnSpc>
              <a:spcBef>
                <a:spcPts val="1200"/>
              </a:spcBef>
              <a:spcAft>
                <a:spcPts val="0"/>
              </a:spcAft>
              <a:buNone/>
            </a:pPr>
            <a:r>
              <a:rPr lang="ja" sz="791"/>
              <a:t>    - **ステップI: 論文の収集**</a:t>
            </a:r>
            <a:endParaRPr sz="791"/>
          </a:p>
          <a:p>
            <a:pPr indent="0" lvl="0" marL="0" rtl="0" algn="l">
              <a:lnSpc>
                <a:spcPct val="95000"/>
              </a:lnSpc>
              <a:spcBef>
                <a:spcPts val="1200"/>
              </a:spcBef>
              <a:spcAft>
                <a:spcPts val="0"/>
              </a:spcAft>
              <a:buNone/>
            </a:pPr>
            <a:r>
              <a:rPr lang="ja" sz="791"/>
              <a:t>        - 一般的なキーワード（例: "cryogenic high entropy alloy"や"high entropy alloy"）を用いて、多数の関連論文を収集。</a:t>
            </a:r>
            <a:endParaRPr sz="791"/>
          </a:p>
          <a:p>
            <a:pPr indent="0" lvl="0" marL="0" rtl="0" algn="l">
              <a:lnSpc>
                <a:spcPct val="95000"/>
              </a:lnSpc>
              <a:spcBef>
                <a:spcPts val="1200"/>
              </a:spcBef>
              <a:spcAft>
                <a:spcPts val="0"/>
              </a:spcAft>
              <a:buNone/>
            </a:pPr>
            <a:r>
              <a:rPr lang="ja" sz="791"/>
              <a:t>        - 24本の論文を選定し、LLMの知識カットオフ日（2023年4月）以前に公開されたものを対象とする。</a:t>
            </a:r>
            <a:endParaRPr sz="791"/>
          </a:p>
          <a:p>
            <a:pPr indent="0" lvl="0" marL="0" rtl="0" algn="l">
              <a:lnSpc>
                <a:spcPct val="95000"/>
              </a:lnSpc>
              <a:spcBef>
                <a:spcPts val="1200"/>
              </a:spcBef>
              <a:spcAft>
                <a:spcPts val="0"/>
              </a:spcAft>
              <a:buNone/>
            </a:pPr>
            <a:r>
              <a:rPr lang="ja" sz="791"/>
              <a:t>    - **ステップII: 情報の抽出と整理**</a:t>
            </a:r>
            <a:endParaRPr sz="791"/>
          </a:p>
          <a:p>
            <a:pPr indent="0" lvl="0" marL="0" rtl="0" algn="l">
              <a:lnSpc>
                <a:spcPct val="95000"/>
              </a:lnSpc>
              <a:spcBef>
                <a:spcPts val="1200"/>
              </a:spcBef>
              <a:spcAft>
                <a:spcPts val="0"/>
              </a:spcAft>
              <a:buNone/>
            </a:pPr>
            <a:r>
              <a:rPr lang="ja" sz="791"/>
              <a:t>        - 各論文から、プロセッシング（P）、メカニズム（M）、構造（S）、プロパティ（P）の関係を抽出。</a:t>
            </a:r>
            <a:endParaRPr sz="791"/>
          </a:p>
          <a:p>
            <a:pPr indent="0" lvl="0" marL="0" rtl="0" algn="l">
              <a:lnSpc>
                <a:spcPct val="95000"/>
              </a:lnSpc>
              <a:spcBef>
                <a:spcPts val="1200"/>
              </a:spcBef>
              <a:spcAft>
                <a:spcPts val="0"/>
              </a:spcAft>
              <a:buNone/>
            </a:pPr>
            <a:r>
              <a:rPr lang="ja" sz="791"/>
              <a:t>        - P-M-S-M-Pの形式でシステムチャートを作成し、LLMが効率的に情報を処理できるようにする。</a:t>
            </a:r>
            <a:endParaRPr sz="791"/>
          </a:p>
          <a:p>
            <a:pPr indent="0" lvl="0" marL="0" rtl="0" algn="l">
              <a:lnSpc>
                <a:spcPct val="95000"/>
              </a:lnSpc>
              <a:spcBef>
                <a:spcPts val="1200"/>
              </a:spcBef>
              <a:spcAft>
                <a:spcPts val="0"/>
              </a:spcAft>
              <a:buNone/>
            </a:pPr>
            <a:r>
              <a:rPr lang="ja" sz="791"/>
              <a:t>3. **仮説の生成:**</a:t>
            </a:r>
            <a:endParaRPr sz="791"/>
          </a:p>
          <a:p>
            <a:pPr indent="0" lvl="0" marL="0" rtl="0" algn="l">
              <a:lnSpc>
                <a:spcPct val="95000"/>
              </a:lnSpc>
              <a:spcBef>
                <a:spcPts val="1200"/>
              </a:spcBef>
              <a:spcAft>
                <a:spcPts val="0"/>
              </a:spcAft>
              <a:buNone/>
            </a:pPr>
            <a:r>
              <a:rPr lang="ja" sz="791"/>
              <a:t>    - **ステップIII: LLMによる仮説生成**</a:t>
            </a:r>
            <a:endParaRPr sz="791"/>
          </a:p>
          <a:p>
            <a:pPr indent="0" lvl="0" marL="0" rtl="0" algn="l">
              <a:lnSpc>
                <a:spcPct val="95000"/>
              </a:lnSpc>
              <a:spcBef>
                <a:spcPts val="1200"/>
              </a:spcBef>
              <a:spcAft>
                <a:spcPts val="0"/>
              </a:spcAft>
              <a:buNone/>
            </a:pPr>
            <a:r>
              <a:rPr lang="ja" sz="791"/>
              <a:t>        - 異なる論文からのメカニズムを組み合わせ、シナジー効果を生むような新しい仮説を生成。</a:t>
            </a:r>
            <a:endParaRPr sz="791"/>
          </a:p>
          <a:p>
            <a:pPr indent="0" lvl="0" marL="0" rtl="0" algn="l">
              <a:lnSpc>
                <a:spcPct val="95000"/>
              </a:lnSpc>
              <a:spcBef>
                <a:spcPts val="1200"/>
              </a:spcBef>
              <a:spcAft>
                <a:spcPts val="0"/>
              </a:spcAft>
              <a:buNone/>
            </a:pPr>
            <a:r>
              <a:rPr lang="ja" sz="791"/>
              <a:t>        - 単純な効果の足し合わせではなく、メカニズム間の相互作用によって新たな効果を引き出すことを重視。</a:t>
            </a:r>
            <a:endParaRPr sz="791"/>
          </a:p>
          <a:p>
            <a:pPr indent="0" lvl="0" marL="0" rtl="0" algn="l">
              <a:lnSpc>
                <a:spcPct val="95000"/>
              </a:lnSpc>
              <a:spcBef>
                <a:spcPts val="1200"/>
              </a:spcBef>
              <a:spcAft>
                <a:spcPts val="0"/>
              </a:spcAft>
              <a:buNone/>
            </a:pPr>
            <a:r>
              <a:rPr lang="ja" sz="791"/>
              <a:t>4. **仮説の評価と分類:**</a:t>
            </a:r>
            <a:endParaRPr sz="791"/>
          </a:p>
          <a:p>
            <a:pPr indent="0" lvl="0" marL="0" rtl="0" algn="l">
              <a:lnSpc>
                <a:spcPct val="95000"/>
              </a:lnSpc>
              <a:spcBef>
                <a:spcPts val="1200"/>
              </a:spcBef>
              <a:spcAft>
                <a:spcPts val="0"/>
              </a:spcAft>
              <a:buNone/>
            </a:pPr>
            <a:r>
              <a:rPr lang="ja" sz="791"/>
              <a:t>    - **ステップIV: LLMによる仮説の評価**</a:t>
            </a:r>
            <a:endParaRPr sz="791"/>
          </a:p>
          <a:p>
            <a:pPr indent="0" lvl="0" marL="0" rtl="0" algn="l">
              <a:lnSpc>
                <a:spcPct val="95000"/>
              </a:lnSpc>
              <a:spcBef>
                <a:spcPts val="1200"/>
              </a:spcBef>
              <a:spcAft>
                <a:spcPts val="0"/>
              </a:spcAft>
              <a:buNone/>
            </a:pPr>
            <a:r>
              <a:rPr lang="ja" sz="791"/>
              <a:t>        - 生成された仮説を、科学的根拠の強さやシナジー効果の有無などの基準で評価。</a:t>
            </a:r>
            <a:endParaRPr sz="791"/>
          </a:p>
          <a:p>
            <a:pPr indent="0" lvl="0" marL="0" rtl="0" algn="l">
              <a:lnSpc>
                <a:spcPct val="95000"/>
              </a:lnSpc>
              <a:spcBef>
                <a:spcPts val="1200"/>
              </a:spcBef>
              <a:spcAft>
                <a:spcPts val="0"/>
              </a:spcAft>
              <a:buNone/>
            </a:pPr>
            <a:r>
              <a:rPr lang="ja" sz="791"/>
              <a:t>        - 高品質な仮説を選別し、重要なアイデアに絞り込む。</a:t>
            </a:r>
            <a:endParaRPr sz="791"/>
          </a:p>
          <a:p>
            <a:pPr indent="0" lvl="0" marL="0" rtl="0" algn="l">
              <a:lnSpc>
                <a:spcPct val="95000"/>
              </a:lnSpc>
              <a:spcBef>
                <a:spcPts val="1200"/>
              </a:spcBef>
              <a:spcAft>
                <a:spcPts val="0"/>
              </a:spcAft>
              <a:buNone/>
            </a:pPr>
            <a:r>
              <a:rPr lang="ja" sz="791"/>
              <a:t>5. **システムチャートの視覚化と詳細な説明:**</a:t>
            </a:r>
            <a:endParaRPr sz="791"/>
          </a:p>
          <a:p>
            <a:pPr indent="0" lvl="0" marL="0" rtl="0" algn="l">
              <a:lnSpc>
                <a:spcPct val="95000"/>
              </a:lnSpc>
              <a:spcBef>
                <a:spcPts val="1200"/>
              </a:spcBef>
              <a:spcAft>
                <a:spcPts val="0"/>
              </a:spcAft>
              <a:buNone/>
            </a:pPr>
            <a:r>
              <a:rPr lang="ja" sz="791"/>
              <a:t>    - **ステップV: 視覚化と説明**</a:t>
            </a:r>
            <a:endParaRPr sz="791"/>
          </a:p>
          <a:p>
            <a:pPr indent="0" lvl="0" marL="0" rtl="0" algn="l">
              <a:lnSpc>
                <a:spcPct val="95000"/>
              </a:lnSpc>
              <a:spcBef>
                <a:spcPts val="1200"/>
              </a:spcBef>
              <a:spcAft>
                <a:spcPts val="0"/>
              </a:spcAft>
              <a:buNone/>
            </a:pPr>
            <a:r>
              <a:rPr lang="ja" sz="791"/>
              <a:t>        - 仮説を視覚的に表現することで、人間の研究者が理解しやすくする。</a:t>
            </a:r>
            <a:endParaRPr sz="791"/>
          </a:p>
          <a:p>
            <a:pPr indent="0" lvl="0" marL="0" rtl="0" algn="l">
              <a:lnSpc>
                <a:spcPct val="95000"/>
              </a:lnSpc>
              <a:spcBef>
                <a:spcPts val="1200"/>
              </a:spcBef>
              <a:spcAft>
                <a:spcPts val="0"/>
              </a:spcAft>
              <a:buNone/>
            </a:pPr>
            <a:r>
              <a:rPr lang="ja" sz="791"/>
              <a:t>        - 仮説の背後にあるメカニズムや科学的原理を詳しく説明。</a:t>
            </a:r>
            <a:endParaRPr sz="791"/>
          </a:p>
          <a:p>
            <a:pPr indent="0" lvl="0" marL="0" rtl="0" algn="l">
              <a:lnSpc>
                <a:spcPct val="95000"/>
              </a:lnSpc>
              <a:spcBef>
                <a:spcPts val="1200"/>
              </a:spcBef>
              <a:spcAft>
                <a:spcPts val="0"/>
              </a:spcAft>
              <a:buNone/>
            </a:pPr>
            <a:r>
              <a:rPr lang="ja" sz="791"/>
              <a:t>6. **具体的な事例の検証:**</a:t>
            </a:r>
            <a:endParaRPr sz="791"/>
          </a:p>
          <a:p>
            <a:pPr indent="0" lvl="0" marL="0" rtl="0" algn="l">
              <a:lnSpc>
                <a:spcPct val="95000"/>
              </a:lnSpc>
              <a:spcBef>
                <a:spcPts val="1200"/>
              </a:spcBef>
              <a:spcAft>
                <a:spcPts val="0"/>
              </a:spcAft>
              <a:buNone/>
            </a:pPr>
            <a:r>
              <a:rPr lang="ja" sz="791"/>
              <a:t>    - **高エントロピー合金（HEA）の例:**</a:t>
            </a:r>
            <a:endParaRPr sz="791"/>
          </a:p>
          <a:p>
            <a:pPr indent="0" lvl="0" marL="0" rtl="0" algn="l">
              <a:lnSpc>
                <a:spcPct val="95000"/>
              </a:lnSpc>
              <a:spcBef>
                <a:spcPts val="1200"/>
              </a:spcBef>
              <a:spcAft>
                <a:spcPts val="0"/>
              </a:spcAft>
              <a:buNone/>
            </a:pPr>
            <a:r>
              <a:rPr lang="ja" sz="791"/>
              <a:t>        - LLMが生成した仮説の一つが、低温環境でのHEAの機械的特性を向上させる新しい方法を提案。</a:t>
            </a:r>
            <a:endParaRPr sz="791"/>
          </a:p>
          <a:p>
            <a:pPr indent="0" lvl="0" marL="0" rtl="0" algn="l">
              <a:lnSpc>
                <a:spcPct val="95000"/>
              </a:lnSpc>
              <a:spcBef>
                <a:spcPts val="1200"/>
              </a:spcBef>
              <a:spcAft>
                <a:spcPts val="0"/>
              </a:spcAft>
              <a:buNone/>
            </a:pPr>
            <a:r>
              <a:rPr lang="ja" sz="791"/>
              <a:t>        - この仮説は、モデルの知識カットオフ日以降に発表された最新の研究と一致しており、LLMの有効性を実証。</a:t>
            </a:r>
            <a:endParaRPr sz="791"/>
          </a:p>
          <a:p>
            <a:pPr indent="0" lvl="0" marL="0" rtl="0" algn="l">
              <a:lnSpc>
                <a:spcPct val="95000"/>
              </a:lnSpc>
              <a:spcBef>
                <a:spcPts val="1200"/>
              </a:spcBef>
              <a:spcAft>
                <a:spcPts val="0"/>
              </a:spcAft>
              <a:buNone/>
            </a:pPr>
            <a:r>
              <a:rPr lang="ja" sz="791"/>
              <a:t>    - **ハロゲン化物固体電解質の例:**</a:t>
            </a:r>
            <a:endParaRPr sz="791"/>
          </a:p>
          <a:p>
            <a:pPr indent="0" lvl="0" marL="0" rtl="0" algn="l">
              <a:lnSpc>
                <a:spcPct val="95000"/>
              </a:lnSpc>
              <a:spcBef>
                <a:spcPts val="1200"/>
              </a:spcBef>
              <a:spcAft>
                <a:spcPts val="0"/>
              </a:spcAft>
              <a:buNone/>
            </a:pPr>
            <a:r>
              <a:rPr lang="ja" sz="791"/>
              <a:t>        - LLMが生成した仮説が、イオン伝導性と成形性を両立する新しい材料設計を提案。</a:t>
            </a:r>
            <a:endParaRPr sz="791"/>
          </a:p>
          <a:p>
            <a:pPr indent="0" lvl="0" marL="0" rtl="0" algn="l">
              <a:lnSpc>
                <a:spcPct val="95000"/>
              </a:lnSpc>
              <a:spcBef>
                <a:spcPts val="1200"/>
              </a:spcBef>
              <a:spcAft>
                <a:spcPts val="0"/>
              </a:spcAft>
              <a:buNone/>
            </a:pPr>
            <a:r>
              <a:rPr lang="ja" sz="791"/>
              <a:t>        - この仮説も最新の高インパクトな論文で実験的に検証されている。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**材料設計の加速化:** LLMを活用することで、大量の文献情報を迅速に統合し、新しい材料設計の仮説を生成できる。</a:t>
            </a:r>
            <a:endParaRPr sz="791"/>
          </a:p>
          <a:p>
            <a:pPr indent="0" lvl="0" marL="0" rtl="0" algn="l">
              <a:lnSpc>
                <a:spcPct val="95000"/>
              </a:lnSpc>
              <a:spcBef>
                <a:spcPts val="1200"/>
              </a:spcBef>
              <a:spcAft>
                <a:spcPts val="0"/>
              </a:spcAft>
              <a:buNone/>
            </a:pPr>
            <a:r>
              <a:rPr lang="ja" sz="791"/>
              <a:t>- **イノベーションの促進:** 人間の知識や経験に依存せず、未知の領域から革新的なアイデアを引き出すことが可能。</a:t>
            </a:r>
            <a:endParaRPr sz="791"/>
          </a:p>
          <a:p>
            <a:pPr indent="0" lvl="0" marL="0" rtl="0" algn="l">
              <a:lnSpc>
                <a:spcPct val="95000"/>
              </a:lnSpc>
              <a:spcBef>
                <a:spcPts val="1200"/>
              </a:spcBef>
              <a:spcAft>
                <a:spcPts val="0"/>
              </a:spcAft>
              <a:buNone/>
            </a:pPr>
            <a:r>
              <a:rPr lang="ja" sz="791"/>
              <a:t>- **研究効率の向上:** 研究者の認知的負荷を軽減し、アイデアの評価や実験に集中できる。</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Think Together and Work Better: Combining Humans’ and LLMs’ Think-Aloud Outcomes for Effective Text Evaluation 一緒に考え、より良い仕事を：効果的なテキスト評価のための人間とLLMの考えながらの結果を組み合わせる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InteractEvalは、人間の専門知識とLLMを考えながら法で統合し、チェックリストベースのテキスト評価のための属性を生成する手法を使い、評価性能を向上させる。より広範な関連属性を生成するためにTA（Think-Aloud, TA）法を用いて人間とLLMのアイデアを統合します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![366502963-6c5fd4f0-71e4-4b76-843c-9f0876b64beb.png](366502963-6c5fd4f0-71e4-4b76-843c-9f0876b64beb.png)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**問題設定と目的:**</a:t>
            </a:r>
            <a:endParaRPr sz="791"/>
          </a:p>
          <a:p>
            <a:pPr indent="0" lvl="0" marL="0" rtl="0" algn="l">
              <a:lnSpc>
                <a:spcPct val="95000"/>
              </a:lnSpc>
              <a:spcBef>
                <a:spcPts val="1200"/>
              </a:spcBef>
              <a:spcAft>
                <a:spcPts val="0"/>
              </a:spcAft>
              <a:buNone/>
            </a:pPr>
            <a:r>
              <a:rPr lang="ja" sz="791"/>
              <a:t>    - テキスト生成の評価において、従来のLLMベースの評価手法はタスク固有のプロンプトに依存し、信頼性が低下する問題がありました。また、チェックリストベースの手法では、人間が手動でキーコンポーネントを作成するため、バイアスや不十分な詳細性が懸念されました。</a:t>
            </a:r>
            <a:endParaRPr sz="791"/>
          </a:p>
          <a:p>
            <a:pPr indent="0" lvl="0" marL="0" rtl="0" algn="l">
              <a:lnSpc>
                <a:spcPct val="95000"/>
              </a:lnSpc>
              <a:spcBef>
                <a:spcPts val="1200"/>
              </a:spcBef>
              <a:spcAft>
                <a:spcPts val="0"/>
              </a:spcAft>
              <a:buNone/>
            </a:pPr>
            <a:r>
              <a:rPr lang="ja" sz="791"/>
              <a:t>    - 本研究の目的は、人間の柔軟な思考とLLMの一貫性を組み合わせ、バイアスを軽減しつつ詳細な評価を可能にする新しいフレームワーク「InteractEval」を提案することです。</a:t>
            </a:r>
            <a:endParaRPr sz="791"/>
          </a:p>
          <a:p>
            <a:pPr indent="0" lvl="0" marL="0" rtl="0" algn="l">
              <a:lnSpc>
                <a:spcPct val="95000"/>
              </a:lnSpc>
              <a:spcBef>
                <a:spcPts val="1200"/>
              </a:spcBef>
              <a:spcAft>
                <a:spcPts val="0"/>
              </a:spcAft>
              <a:buNone/>
            </a:pPr>
            <a:r>
              <a:rPr lang="ja" sz="791"/>
              <a:t>2. **InteractEvalの構成:**</a:t>
            </a:r>
            <a:endParaRPr sz="791"/>
          </a:p>
          <a:p>
            <a:pPr indent="0" lvl="0" marL="0" rtl="0" algn="l">
              <a:lnSpc>
                <a:spcPct val="95000"/>
              </a:lnSpc>
              <a:spcBef>
                <a:spcPts val="1200"/>
              </a:spcBef>
              <a:spcAft>
                <a:spcPts val="0"/>
              </a:spcAft>
              <a:buNone/>
            </a:pPr>
            <a:r>
              <a:rPr lang="ja" sz="791"/>
              <a:t>    - **考えながら法（TA）の適用:** 人間の専門家とLLMが、それぞれテキスト評価時に考えるべき属性を考えながら法を用いて生成します。</a:t>
            </a:r>
            <a:endParaRPr sz="791"/>
          </a:p>
          <a:p>
            <a:pPr indent="0" lvl="0" marL="0" rtl="0" algn="l">
              <a:lnSpc>
                <a:spcPct val="95000"/>
              </a:lnSpc>
              <a:spcBef>
                <a:spcPts val="1200"/>
              </a:spcBef>
              <a:spcAft>
                <a:spcPts val="0"/>
              </a:spcAft>
              <a:buNone/>
            </a:pPr>
            <a:r>
              <a:rPr lang="ja" sz="791"/>
              <a:t>    - **属性の統合とチェックリストの作成:**</a:t>
            </a:r>
            <a:endParaRPr sz="791"/>
          </a:p>
          <a:p>
            <a:pPr indent="0" lvl="0" marL="0" rtl="0" algn="l">
              <a:lnSpc>
                <a:spcPct val="95000"/>
              </a:lnSpc>
              <a:spcBef>
                <a:spcPts val="1200"/>
              </a:spcBef>
              <a:spcAft>
                <a:spcPts val="0"/>
              </a:spcAft>
              <a:buNone/>
            </a:pPr>
            <a:r>
              <a:rPr lang="ja" sz="791"/>
              <a:t>        - **コンポーネント抽出:** 収集した属性から主要な評価項目（コンポーネント）を抽出します。</a:t>
            </a:r>
            <a:endParaRPr sz="791"/>
          </a:p>
          <a:p>
            <a:pPr indent="0" lvl="0" marL="0" rtl="0" algn="l">
              <a:lnSpc>
                <a:spcPct val="95000"/>
              </a:lnSpc>
              <a:spcBef>
                <a:spcPts val="1200"/>
              </a:spcBef>
              <a:spcAft>
                <a:spcPts val="0"/>
              </a:spcAft>
              <a:buNone/>
            </a:pPr>
            <a:r>
              <a:rPr lang="ja" sz="791"/>
              <a:t>        - **属性のクラスタリング:** 属性を対応するコンポーネントごとにグループ化します。</a:t>
            </a:r>
            <a:endParaRPr sz="791"/>
          </a:p>
          <a:p>
            <a:pPr indent="0" lvl="0" marL="0" rtl="0" algn="l">
              <a:lnSpc>
                <a:spcPct val="95000"/>
              </a:lnSpc>
              <a:spcBef>
                <a:spcPts val="1200"/>
              </a:spcBef>
              <a:spcAft>
                <a:spcPts val="0"/>
              </a:spcAft>
              <a:buNone/>
            </a:pPr>
            <a:r>
              <a:rPr lang="ja" sz="791"/>
              <a:t>        - **質問の生成:** 各コンポーネントに対してYes/No形式の評価質問を作成します。</a:t>
            </a:r>
            <a:endParaRPr sz="791"/>
          </a:p>
          <a:p>
            <a:pPr indent="0" lvl="0" marL="0" rtl="0" algn="l">
              <a:lnSpc>
                <a:spcPct val="95000"/>
              </a:lnSpc>
              <a:spcBef>
                <a:spcPts val="1200"/>
              </a:spcBef>
              <a:spcAft>
                <a:spcPts val="0"/>
              </a:spcAft>
              <a:buNone/>
            </a:pPr>
            <a:r>
              <a:rPr lang="ja" sz="791"/>
              <a:t>        - **質問の検証:** 質問の明確性や関連性をLLMで検証し、冗長性を排除します。</a:t>
            </a:r>
            <a:endParaRPr sz="791"/>
          </a:p>
          <a:p>
            <a:pPr indent="0" lvl="0" marL="0" rtl="0" algn="l">
              <a:lnSpc>
                <a:spcPct val="95000"/>
              </a:lnSpc>
              <a:spcBef>
                <a:spcPts val="1200"/>
              </a:spcBef>
              <a:spcAft>
                <a:spcPts val="0"/>
              </a:spcAft>
              <a:buNone/>
            </a:pPr>
            <a:r>
              <a:rPr lang="ja" sz="791"/>
              <a:t>3. **評価手法:**</a:t>
            </a:r>
            <a:endParaRPr sz="791"/>
          </a:p>
          <a:p>
            <a:pPr indent="0" lvl="0" marL="0" rtl="0" algn="l">
              <a:lnSpc>
                <a:spcPct val="95000"/>
              </a:lnSpc>
              <a:spcBef>
                <a:spcPts val="1200"/>
              </a:spcBef>
              <a:spcAft>
                <a:spcPts val="0"/>
              </a:spcAft>
              <a:buNone/>
            </a:pPr>
            <a:r>
              <a:rPr lang="ja" sz="791"/>
              <a:t>    - **チェックリストベースの評価:** 作成したチェックリストを用いてLLMがテキストを評価し、Yesの回答数を集計してスコアを算出します。</a:t>
            </a:r>
            <a:endParaRPr sz="791"/>
          </a:p>
          <a:p>
            <a:pPr indent="0" lvl="0" marL="0" rtl="0" algn="l">
              <a:lnSpc>
                <a:spcPct val="95000"/>
              </a:lnSpc>
              <a:spcBef>
                <a:spcPts val="1200"/>
              </a:spcBef>
              <a:spcAft>
                <a:spcPts val="0"/>
              </a:spcAft>
              <a:buNone/>
            </a:pPr>
            <a:r>
              <a:rPr lang="ja" sz="791"/>
              <a:t>    - **実験設定:** SummEvalデータセットを使用し、4つの評価次元（Coherence、Fluency、Consistency、Relevance）で評価を実施します。</a:t>
            </a:r>
            <a:endParaRPr sz="791"/>
          </a:p>
          <a:p>
            <a:pPr indent="0" lvl="0" marL="0" rtl="0" algn="l">
              <a:lnSpc>
                <a:spcPct val="95000"/>
              </a:lnSpc>
              <a:spcBef>
                <a:spcPts val="1200"/>
              </a:spcBef>
              <a:spcAft>
                <a:spcPts val="0"/>
              </a:spcAft>
              <a:buNone/>
            </a:pPr>
            <a:r>
              <a:rPr lang="ja" sz="791"/>
              <a:t>4. **結果と考察:**</a:t>
            </a:r>
            <a:endParaRPr sz="791"/>
          </a:p>
          <a:p>
            <a:pPr indent="0" lvl="0" marL="0" rtl="0" algn="l">
              <a:lnSpc>
                <a:spcPct val="95000"/>
              </a:lnSpc>
              <a:spcBef>
                <a:spcPts val="1200"/>
              </a:spcBef>
              <a:spcAft>
                <a:spcPts val="0"/>
              </a:spcAft>
              <a:buNone/>
            </a:pPr>
            <a:r>
              <a:rPr lang="ja" sz="791"/>
              <a:t>    - **評価性能の向上:** InteractEvalは、従来の非LLMベースおよびLLMベースの評価手法を上回る高い相関係数を示しました。</a:t>
            </a:r>
            <a:endParaRPr sz="791"/>
          </a:p>
          <a:p>
            <a:pPr indent="0" lvl="0" marL="0" rtl="0" algn="l">
              <a:lnSpc>
                <a:spcPct val="95000"/>
              </a:lnSpc>
              <a:spcBef>
                <a:spcPts val="1200"/>
              </a:spcBef>
              <a:spcAft>
                <a:spcPts val="0"/>
              </a:spcAft>
              <a:buNone/>
            </a:pPr>
            <a:r>
              <a:rPr lang="ja" sz="791"/>
              <a:t>    - **TA法の効果:** TA法により、人間とLLMの双方で多様な属性が生成され、詳細なチェックリスト作成に寄与しました。</a:t>
            </a:r>
            <a:endParaRPr sz="791"/>
          </a:p>
          <a:p>
            <a:pPr indent="0" lvl="0" marL="0" rtl="0" algn="l">
              <a:lnSpc>
                <a:spcPct val="95000"/>
              </a:lnSpc>
              <a:spcBef>
                <a:spcPts val="1200"/>
              </a:spcBef>
              <a:spcAft>
                <a:spcPts val="0"/>
              </a:spcAft>
              <a:buNone/>
            </a:pPr>
            <a:r>
              <a:rPr lang="ja" sz="791"/>
              <a:t>    - **人間とLLMの強みの活用:**</a:t>
            </a:r>
            <a:endParaRPr sz="791"/>
          </a:p>
          <a:p>
            <a:pPr indent="0" lvl="0" marL="0" rtl="0" algn="l">
              <a:lnSpc>
                <a:spcPct val="95000"/>
              </a:lnSpc>
              <a:spcBef>
                <a:spcPts val="1200"/>
              </a:spcBef>
              <a:spcAft>
                <a:spcPts val="0"/>
              </a:spcAft>
              <a:buNone/>
            </a:pPr>
            <a:r>
              <a:rPr lang="ja" sz="791"/>
              <a:t>        - **人間:** 内部品質（Coherence、Fluency）の評価で優れた結果を示しました。</a:t>
            </a:r>
            <a:endParaRPr sz="791"/>
          </a:p>
          <a:p>
            <a:pPr indent="0" lvl="0" marL="0" rtl="0" algn="l">
              <a:lnSpc>
                <a:spcPct val="95000"/>
              </a:lnSpc>
              <a:spcBef>
                <a:spcPts val="1200"/>
              </a:spcBef>
              <a:spcAft>
                <a:spcPts val="0"/>
              </a:spcAft>
              <a:buNone/>
            </a:pPr>
            <a:r>
              <a:rPr lang="ja" sz="791"/>
              <a:t>        - **LLM:** 外部整合性（Consistency、Relevance）の評価で高い性能を発揮しました。</a:t>
            </a:r>
            <a:endParaRPr sz="791"/>
          </a:p>
          <a:p>
            <a:pPr indent="0" lvl="0" marL="0" rtl="0" algn="l">
              <a:lnSpc>
                <a:spcPct val="95000"/>
              </a:lnSpc>
              <a:spcBef>
                <a:spcPts val="1200"/>
              </a:spcBef>
              <a:spcAft>
                <a:spcPts val="0"/>
              </a:spcAft>
              <a:buNone/>
            </a:pPr>
            <a:r>
              <a:rPr lang="ja" sz="791"/>
              <a:t>    - **シナジー効果:** 人間とLLMのアイデアを組み合わせることで、バイアスを軽減し、評価性能をさらに向上させることができました。</a:t>
            </a:r>
            <a:endParaRPr sz="791"/>
          </a:p>
          <a:p>
            <a:pPr indent="0" lvl="0" marL="0" rtl="0" algn="l">
              <a:lnSpc>
                <a:spcPct val="95000"/>
              </a:lnSpc>
              <a:spcBef>
                <a:spcPts val="1200"/>
              </a:spcBef>
              <a:spcAft>
                <a:spcPts val="0"/>
              </a:spcAft>
              <a:buNone/>
            </a:pPr>
            <a:r>
              <a:rPr lang="ja" sz="791"/>
              <a:t>5. **技術的貢献:**</a:t>
            </a:r>
            <a:endParaRPr sz="791"/>
          </a:p>
          <a:p>
            <a:pPr indent="0" lvl="0" marL="0" rtl="0" algn="l">
              <a:lnSpc>
                <a:spcPct val="95000"/>
              </a:lnSpc>
              <a:spcBef>
                <a:spcPts val="1200"/>
              </a:spcBef>
              <a:spcAft>
                <a:spcPts val="0"/>
              </a:spcAft>
              <a:buNone/>
            </a:pPr>
            <a:r>
              <a:rPr lang="ja" sz="791"/>
              <a:t>    - **新しい評価フレームワークの提案:** 人間とLLMの協働によるチェックリストベースの評価手法を確立しました。</a:t>
            </a:r>
            <a:endParaRPr sz="791"/>
          </a:p>
          <a:p>
            <a:pPr indent="0" lvl="0" marL="0" rtl="0" algn="l">
              <a:lnSpc>
                <a:spcPct val="95000"/>
              </a:lnSpc>
              <a:spcBef>
                <a:spcPts val="1200"/>
              </a:spcBef>
              <a:spcAft>
                <a:spcPts val="0"/>
              </a:spcAft>
              <a:buNone/>
            </a:pPr>
            <a:r>
              <a:rPr lang="ja" sz="791"/>
              <a:t>    - **バイアスの軽減:** 一方に偏らない評価基準を構築し、評価の信頼性を高めました。</a:t>
            </a:r>
            <a:endParaRPr sz="791"/>
          </a:p>
          <a:p>
            <a:pPr indent="0" lvl="0" marL="0" rtl="0" algn="l">
              <a:lnSpc>
                <a:spcPct val="95000"/>
              </a:lnSpc>
              <a:spcBef>
                <a:spcPts val="1200"/>
              </a:spcBef>
              <a:spcAft>
                <a:spcPts val="0"/>
              </a:spcAft>
              <a:buNone/>
            </a:pPr>
            <a:r>
              <a:rPr lang="ja" sz="791"/>
              <a:t>    - **他タスクへの適用可能性:** 提案手法は他の自然言語処理タスクの評価にも応用可能であると考えられます。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WINDOWSAGENTARENA: EVALUATING MULTI-MODAL OS AGENTS AT SCALE  Windowsエージェントアリーナ: マルチモーダルOSエージェントの大規模評価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WindowsAgentArena（WAA）は、Windows OS上でエージェントが自由に操作できる環境を提供</a:t>
            </a:r>
            <a:endParaRPr sz="791"/>
          </a:p>
          <a:p>
            <a:pPr indent="0" lvl="0" marL="0" rtl="0" algn="l">
              <a:lnSpc>
                <a:spcPct val="95000"/>
              </a:lnSpc>
              <a:spcBef>
                <a:spcPts val="1200"/>
              </a:spcBef>
              <a:spcAft>
                <a:spcPts val="0"/>
              </a:spcAft>
              <a:buNone/>
            </a:pPr>
            <a:r>
              <a:rPr lang="ja" sz="791"/>
              <a:t>WAAは実際のWindows OS環境でエージェントが自由に操作します、操作はOCR、アイコン検出、UIAツリー解析を組み合わせて要素を解析しタスクを実行します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先行研究と比較しての優位性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**汎用性とスケーラビリティ**: これまでのエージェントベンチマークは、特定のドメインやモダリティに制限されているが、WAAは多様なWindowsアプリケーションやウェブドメインに対応しており、エージェントがリアルなWindows環境で作業できる。</a:t>
            </a:r>
            <a:endParaRPr sz="791"/>
          </a:p>
          <a:p>
            <a:pPr indent="0" lvl="0" marL="0" rtl="0" algn="l">
              <a:lnSpc>
                <a:spcPct val="95000"/>
              </a:lnSpc>
              <a:spcBef>
                <a:spcPts val="1200"/>
              </a:spcBef>
              <a:spcAft>
                <a:spcPts val="0"/>
              </a:spcAft>
              <a:buNone/>
            </a:pPr>
            <a:r>
              <a:rPr lang="ja" sz="791"/>
              <a:t>2. **高速な評価**: Azureでの並列化により、従来のベンチマークが数日かかる評価を、20分程度に短縮できる。</a:t>
            </a:r>
            <a:endParaRPr sz="791"/>
          </a:p>
          <a:p>
            <a:pPr indent="0" lvl="0" marL="0" rtl="0" algn="l">
              <a:lnSpc>
                <a:spcPct val="95000"/>
              </a:lnSpc>
              <a:spcBef>
                <a:spcPts val="1200"/>
              </a:spcBef>
              <a:spcAft>
                <a:spcPts val="0"/>
              </a:spcAft>
              <a:buNone/>
            </a:pPr>
            <a:r>
              <a:rPr lang="ja" sz="791"/>
              <a:t>3. **新しいエージェントアプローチ**: 「Navi」というエージェントが、新しいセット・オブ・マーク（SoM）プロンプト方式を用いてタスクを実行し、従来のエージェントに比べて優れたパフォーマンスを示している。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**環境の再現性**: WAAは実際のWindows OS環境を使用し、エージェントが自由に操作できる再現性の高いプラットフォームを提供。これにより、人間と同様のタスクを実行できる。</a:t>
            </a:r>
            <a:endParaRPr sz="791"/>
          </a:p>
          <a:p>
            <a:pPr indent="0" lvl="0" marL="0" rtl="0" algn="l">
              <a:lnSpc>
                <a:spcPct val="95000"/>
              </a:lnSpc>
              <a:spcBef>
                <a:spcPts val="1200"/>
              </a:spcBef>
              <a:spcAft>
                <a:spcPts val="0"/>
              </a:spcAft>
              <a:buNone/>
            </a:pPr>
            <a:r>
              <a:rPr lang="ja" sz="791"/>
              <a:t>2. **タスクの設計と評価**: WAAは150以上のタスクを含んでおり、LibreOffice、Microsoft Edge、Visual Studio Codeなどの一般的なWindowsアプリケーションにわたるタスクを含む。評価スクリプトは、エージェントのタスク完了を自動的に評価し、特定のエピソードの終わりに報酬を生成する。</a:t>
            </a:r>
            <a:endParaRPr sz="791"/>
          </a:p>
          <a:p>
            <a:pPr indent="0" lvl="0" marL="0" rtl="0" algn="l">
              <a:lnSpc>
                <a:spcPct val="95000"/>
              </a:lnSpc>
              <a:spcBef>
                <a:spcPts val="1200"/>
              </a:spcBef>
              <a:spcAft>
                <a:spcPts val="0"/>
              </a:spcAft>
              <a:buNone/>
            </a:pPr>
            <a:r>
              <a:rPr lang="ja" sz="791"/>
              <a:t>3. **Azureでの並列実行**: WAAはAzureクラウド上で複数のVMを使用し、ベンチマーク評価を並列化。ローカルとクラウドの両方で安全でスケーラブルな実行が可能。</a:t>
            </a:r>
            <a:endParaRPr sz="791"/>
          </a:p>
          <a:p>
            <a:pPr indent="0" lvl="0" marL="0" rtl="0" algn="l">
              <a:lnSpc>
                <a:spcPct val="95000"/>
              </a:lnSpc>
              <a:spcBef>
                <a:spcPts val="1200"/>
              </a:spcBef>
              <a:spcAft>
                <a:spcPts val="0"/>
              </a:spcAft>
              <a:buNone/>
            </a:pPr>
            <a:r>
              <a:rPr lang="ja" sz="791"/>
              <a:t>4. **Naviエージェント**: Naviは、チェーン・オブ・ソート・プロンプト（chain-of-thought prompting）を使用し、画面理解やツールの使用を行う。また、OCR、アイコン検出、UIAツリー解析などの技術を組み合わせて、スクリーン上の要素を識別する「セット・オブ・マーク」を生成し、タスクを実行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Windows Agent Arenaの機能と特徴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**エージェントの目的**: Windows上で動作するAIエージェントが、ユーザーのタスクをサポートするためにクリック、入力、アプリケーションの起動などを行う。これらのエージェントは、画面上の画像やテキストを理解するために、マルチモーダルなモデル（LLMとVLM）を使用する。</a:t>
            </a:r>
            <a:endParaRPr sz="791"/>
          </a:p>
          <a:p>
            <a:pPr indent="0" lvl="0" marL="0" rtl="0" algn="l">
              <a:lnSpc>
                <a:spcPct val="95000"/>
              </a:lnSpc>
              <a:spcBef>
                <a:spcPts val="1200"/>
              </a:spcBef>
              <a:spcAft>
                <a:spcPts val="0"/>
              </a:spcAft>
              <a:buNone/>
            </a:pPr>
            <a:r>
              <a:rPr lang="ja" sz="791"/>
              <a:t>2. **クラウド並列処理**: Azureクラウドを利用した並列処理により、通常は数日かかる評価プロセスをわずか数分で完了できる。各エージェントはDockerコンテナとWindows VMを用いてタスクを実行し、タスクの結果はAzureに保存される。</a:t>
            </a:r>
            <a:endParaRPr sz="791"/>
          </a:p>
          <a:p>
            <a:pPr indent="0" lvl="0" marL="0" rtl="0" algn="l">
              <a:lnSpc>
                <a:spcPct val="95000"/>
              </a:lnSpc>
              <a:spcBef>
                <a:spcPts val="1200"/>
              </a:spcBef>
              <a:spcAft>
                <a:spcPts val="0"/>
              </a:spcAft>
              <a:buNone/>
            </a:pPr>
            <a:r>
              <a:rPr lang="ja" sz="791"/>
              <a:t>3. **多様なタスク**: ブラウザ、ドキュメント、ビデオ、コーディング、アプリ（Notepad, Paint, File Explorer, Clock, Settings）に関連する154のタスクを提供し、さまざまな領域でエージェントを評価できる。</a:t>
            </a:r>
            <a:endParaRPr sz="791"/>
          </a:p>
          <a:p>
            <a:pPr indent="0" lvl="0" marL="0" rtl="0" algn="l">
              <a:lnSpc>
                <a:spcPct val="95000"/>
              </a:lnSpc>
              <a:spcBef>
                <a:spcPts val="1200"/>
              </a:spcBef>
              <a:spcAft>
                <a:spcPts val="0"/>
              </a:spcAft>
              <a:buNone/>
            </a:pPr>
            <a:r>
              <a:rPr lang="ja" sz="791"/>
              <a:t>4. **技術的なハイライト**: Microsoftの開発した「Omniparser」モデルを使用して、スクリーンショットのピクセルをテキスト、アイコン、画像の領域に分割し、それらの情報をGPT-4Vに送り、適切なコマンドを生成する。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この情報に基づき、Windows Agent Arenaの機能を活用することで、エージェントの性能をより効率的に評価できる点が強調されています。また、エージェントがタスクを自動化する際の具体的なアプローチ（例：VSCodeで拡張機能のインストールやEdgeのプライバシー設定の変更）も示されてい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Contri(e)ve: Context + Retrieve for Scholarly Question Answering Contri(e)ve: 学術的質問応答のための文脈と情報抽出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情報の抽出を、複数の知識グラフ（DBLP、SemOpenAlex）と非構造化データ（Wikipedia）を組み合わせるというハイブリッドアプローチを採用し、質問に答えるためのハイブリッドな質問応答システムを提案</a:t>
            </a:r>
            <a:endParaRPr sz="791"/>
          </a:p>
          <a:p>
            <a:pPr indent="0" lvl="0" marL="0" rtl="0" algn="l">
              <a:lnSpc>
                <a:spcPct val="95000"/>
              </a:lnSpc>
              <a:spcBef>
                <a:spcPts val="1200"/>
              </a:spcBef>
              <a:spcAft>
                <a:spcPts val="0"/>
              </a:spcAft>
              <a:buNone/>
            </a:pPr>
            <a:r>
              <a:rPr lang="ja" sz="791"/>
              <a:t>また、プロンプトエンジニアリングでLLMで文脈の適切な抽出と回答生成を試しFスコア40%を達成したが、いくつか異常な応答もあった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**データセット**:</a:t>
            </a:r>
            <a:endParaRPr sz="791"/>
          </a:p>
          <a:p>
            <a:pPr indent="0" lvl="0" marL="0" rtl="0" algn="l">
              <a:lnSpc>
                <a:spcPct val="95000"/>
              </a:lnSpc>
              <a:spcBef>
                <a:spcPts val="1200"/>
              </a:spcBef>
              <a:spcAft>
                <a:spcPts val="0"/>
              </a:spcAft>
              <a:buNone/>
            </a:pPr>
            <a:r>
              <a:rPr lang="ja" sz="791"/>
              <a:t>    - Scholarly-QALDデータセットを使用し、5000の質問とそれに対する回答ペアが含まれます。</a:t>
            </a:r>
            <a:endParaRPr sz="791"/>
          </a:p>
          <a:p>
            <a:pPr indent="0" lvl="0" marL="0" rtl="0" algn="l">
              <a:lnSpc>
                <a:spcPct val="95000"/>
              </a:lnSpc>
              <a:spcBef>
                <a:spcPts val="1200"/>
              </a:spcBef>
              <a:spcAft>
                <a:spcPts val="0"/>
              </a:spcAft>
              <a:buNone/>
            </a:pPr>
            <a:r>
              <a:rPr lang="ja" sz="791"/>
              <a:t>    - 質問には、DBLPの著者IDが付与されており、正確な回答を得るために複数のデータソースから情報を抽出する必要があります。</a:t>
            </a:r>
            <a:endParaRPr sz="791"/>
          </a:p>
          <a:p>
            <a:pPr indent="0" lvl="0" marL="0" rtl="0" algn="l">
              <a:lnSpc>
                <a:spcPct val="95000"/>
              </a:lnSpc>
              <a:spcBef>
                <a:spcPts val="1200"/>
              </a:spcBef>
              <a:spcAft>
                <a:spcPts val="0"/>
              </a:spcAft>
              <a:buNone/>
            </a:pPr>
            <a:r>
              <a:rPr lang="ja" sz="791"/>
              <a:t>2. **コンテキスト抽出**:</a:t>
            </a:r>
            <a:endParaRPr sz="791"/>
          </a:p>
          <a:p>
            <a:pPr indent="0" lvl="0" marL="0" rtl="0" algn="l">
              <a:lnSpc>
                <a:spcPct val="95000"/>
              </a:lnSpc>
              <a:spcBef>
                <a:spcPts val="1200"/>
              </a:spcBef>
              <a:spcAft>
                <a:spcPts val="0"/>
              </a:spcAft>
              <a:buNone/>
            </a:pPr>
            <a:r>
              <a:rPr lang="ja" sz="791"/>
              <a:t>    - DBLP知識グラフから著者情報をSPARQLクエリで抽出し、ORCIDを用いてSemOpenAlex知識グラフからも追加情報を取得します。</a:t>
            </a:r>
            <a:endParaRPr sz="791"/>
          </a:p>
          <a:p>
            <a:pPr indent="0" lvl="0" marL="0" rtl="0" algn="l">
              <a:lnSpc>
                <a:spcPct val="95000"/>
              </a:lnSpc>
              <a:spcBef>
                <a:spcPts val="1200"/>
              </a:spcBef>
              <a:spcAft>
                <a:spcPts val="0"/>
              </a:spcAft>
              <a:buNone/>
            </a:pPr>
            <a:r>
              <a:rPr lang="ja" sz="791"/>
              <a:t>    - Wikipediaからは著者や関連機関に関する情報を抽出しますが、テキストの要約やキーワード検索を用いて文脈を精査しています。</a:t>
            </a:r>
            <a:endParaRPr sz="791"/>
          </a:p>
          <a:p>
            <a:pPr indent="0" lvl="0" marL="0" rtl="0" algn="l">
              <a:lnSpc>
                <a:spcPct val="95000"/>
              </a:lnSpc>
              <a:spcBef>
                <a:spcPts val="1200"/>
              </a:spcBef>
              <a:spcAft>
                <a:spcPts val="0"/>
              </a:spcAft>
              <a:buNone/>
            </a:pPr>
            <a:r>
              <a:rPr lang="ja" sz="791"/>
              <a:t>3. **プロンプトエンジニアリング**:</a:t>
            </a:r>
            <a:endParaRPr sz="791"/>
          </a:p>
          <a:p>
            <a:pPr indent="0" lvl="0" marL="0" rtl="0" algn="l">
              <a:lnSpc>
                <a:spcPct val="95000"/>
              </a:lnSpc>
              <a:spcBef>
                <a:spcPts val="1200"/>
              </a:spcBef>
              <a:spcAft>
                <a:spcPts val="0"/>
              </a:spcAft>
              <a:buNone/>
            </a:pPr>
            <a:r>
              <a:rPr lang="ja" sz="791"/>
              <a:t>    - プロンプトは、質問、簡潔な質問、文脈、出力指示の4つの部分から構成されています。文脈情報は著者、関連機関、出版物に関する情報に分かれて提示されます。</a:t>
            </a:r>
            <a:endParaRPr sz="791"/>
          </a:p>
          <a:p>
            <a:pPr indent="0" lvl="0" marL="0" rtl="0" algn="l">
              <a:lnSpc>
                <a:spcPct val="95000"/>
              </a:lnSpc>
              <a:spcBef>
                <a:spcPts val="1200"/>
              </a:spcBef>
              <a:spcAft>
                <a:spcPts val="0"/>
              </a:spcAft>
              <a:buNone/>
            </a:pPr>
            <a:r>
              <a:rPr lang="ja" sz="791"/>
              <a:t>    - Llama 3.1モデルを使用して質問に答えるため、プロンプトの長さや内容を調整して精度を最適化しています。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GenCRF: Generative Clustering and Reformulation Framework for Enhanced Intent-Driven Information Retrieval GenCRF: 意図駆動型情報検索を強化する生成クラスタリングと再定式化フレームワーク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クエリの意図を多様に捉えた情報検索の成功率を向上させるために、GenCRF（生成クラスタリングと再定式化フレームワーク）を提案します。GenCRFは、LLMを使用して多様なクエリを生成し、それらをクラスタリングすることで、多様なユーザー意図を効果的に反映させることを目指しています。また、重み付け集約戦略やフィードバックループを組み込んで、検索性能を最適化します。BEIRベンチマークでの実験により、GenCRFは既存の手法を上回る性能を達成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**生成とクラスタリング**:</a:t>
            </a:r>
            <a:endParaRPr sz="791"/>
          </a:p>
          <a:p>
            <a:pPr indent="0" lvl="0" marL="0" rtl="0" algn="l">
              <a:lnSpc>
                <a:spcPct val="95000"/>
              </a:lnSpc>
              <a:spcBef>
                <a:spcPts val="1200"/>
              </a:spcBef>
              <a:spcAft>
                <a:spcPts val="0"/>
              </a:spcAft>
              <a:buNone/>
            </a:pPr>
            <a:r>
              <a:rPr lang="ja" sz="791"/>
              <a:t>    - クエリの意図を広げるために、LLMを使って3種類のカスタマイズされたプロンプト（「コンテクスト拡張」「詳細指向」「アスペクト指向」）を用いて、クエリを多様に生成します。</a:t>
            </a:r>
            <a:endParaRPr sz="791"/>
          </a:p>
          <a:p>
            <a:pPr indent="0" lvl="0" marL="0" rtl="0" algn="l">
              <a:lnSpc>
                <a:spcPct val="95000"/>
              </a:lnSpc>
              <a:spcBef>
                <a:spcPts val="1200"/>
              </a:spcBef>
              <a:spcAft>
                <a:spcPts val="0"/>
              </a:spcAft>
              <a:buNone/>
            </a:pPr>
            <a:r>
              <a:rPr lang="ja" sz="791"/>
              <a:t>    - 生成されたクエリをクラスタリングして、冗長な情報を排除し、異なる意図を明確に表現します。</a:t>
            </a:r>
            <a:endParaRPr sz="791"/>
          </a:p>
          <a:p>
            <a:pPr indent="0" lvl="0" marL="0" rtl="0" algn="l">
              <a:lnSpc>
                <a:spcPct val="95000"/>
              </a:lnSpc>
              <a:spcBef>
                <a:spcPts val="1200"/>
              </a:spcBef>
              <a:spcAft>
                <a:spcPts val="0"/>
              </a:spcAft>
              <a:buNone/>
            </a:pPr>
            <a:r>
              <a:rPr lang="ja" sz="791"/>
              <a:t>2. **重み付け集約戦略**:</a:t>
            </a:r>
            <a:endParaRPr sz="791"/>
          </a:p>
          <a:p>
            <a:pPr indent="0" lvl="0" marL="0" rtl="0" algn="l">
              <a:lnSpc>
                <a:spcPct val="95000"/>
              </a:lnSpc>
              <a:spcBef>
                <a:spcPts val="1200"/>
              </a:spcBef>
              <a:spcAft>
                <a:spcPts val="0"/>
              </a:spcAft>
              <a:buNone/>
            </a:pPr>
            <a:r>
              <a:rPr lang="ja" sz="791"/>
              <a:t>    - **類似性ベースの動的重み付け**: 初期クエリとの類似性に基づいて、生成クエリを動的に重み付けします。</a:t>
            </a:r>
            <a:endParaRPr sz="791"/>
          </a:p>
          <a:p>
            <a:pPr indent="0" lvl="0" marL="0" rtl="0" algn="l">
              <a:lnSpc>
                <a:spcPct val="95000"/>
              </a:lnSpc>
              <a:spcBef>
                <a:spcPts val="1200"/>
              </a:spcBef>
              <a:spcAft>
                <a:spcPts val="0"/>
              </a:spcAft>
              <a:buNone/>
            </a:pPr>
            <a:r>
              <a:rPr lang="ja" sz="791"/>
              <a:t>    - **スコアベースの動的重み付け**: 生成クエリの質を5つの基準（関連性、特異性、明確性、包括性、有用性）で評価し、動的に重み付けします。</a:t>
            </a:r>
            <a:endParaRPr sz="791"/>
          </a:p>
          <a:p>
            <a:pPr indent="0" lvl="0" marL="0" rtl="0" algn="l">
              <a:lnSpc>
                <a:spcPct val="95000"/>
              </a:lnSpc>
              <a:spcBef>
                <a:spcPts val="1200"/>
              </a:spcBef>
              <a:spcAft>
                <a:spcPts val="0"/>
              </a:spcAft>
              <a:buNone/>
            </a:pPr>
            <a:r>
              <a:rPr lang="ja" sz="791"/>
              <a:t>3. **クエリ評価報酬モデル（QERM）**:</a:t>
            </a:r>
            <a:endParaRPr sz="791"/>
          </a:p>
          <a:p>
            <a:pPr indent="0" lvl="0" marL="0" rtl="0" algn="l">
              <a:lnSpc>
                <a:spcPct val="95000"/>
              </a:lnSpc>
              <a:spcBef>
                <a:spcPts val="1200"/>
              </a:spcBef>
              <a:spcAft>
                <a:spcPts val="0"/>
              </a:spcAft>
              <a:buNone/>
            </a:pPr>
            <a:r>
              <a:rPr lang="ja" sz="791"/>
              <a:t>    - 生成されたクエリの質を評価し、再生成や再クラスタリングが必要かどうかを判断します。これにより、最適なクエリを生成します。</a:t>
            </a:r>
            <a:endParaRPr sz="791"/>
          </a:p>
          <a:p>
            <a:pPr indent="0" lvl="0" marL="0" rtl="0" algn="l">
              <a:lnSpc>
                <a:spcPct val="95000"/>
              </a:lnSpc>
              <a:spcBef>
                <a:spcPts val="1200"/>
              </a:spcBef>
              <a:spcAft>
                <a:spcPts val="0"/>
              </a:spcAft>
              <a:buNone/>
            </a:pPr>
            <a:r>
              <a:rPr lang="ja" sz="791"/>
              <a:t>4. **ファインチューニング**:</a:t>
            </a:r>
            <a:endParaRPr sz="791"/>
          </a:p>
          <a:p>
            <a:pPr indent="0" lvl="0" marL="0" rtl="0" algn="l">
              <a:lnSpc>
                <a:spcPct val="95000"/>
              </a:lnSpc>
              <a:spcBef>
                <a:spcPts val="1200"/>
              </a:spcBef>
              <a:spcAft>
                <a:spcPts val="0"/>
              </a:spcAft>
              <a:buNone/>
            </a:pPr>
            <a:r>
              <a:rPr lang="ja" sz="791"/>
              <a:t>    - **ScoreDW-FT**というファインチューニング手法を用いて、LLMのクエリ評価能力を向上させ、生成クエリの質を最適化します。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**GenCRF**は、特に**情報検索**分野において、ユーザーが入力したクエリに対する検索結果をより効果的に返すために使用されます。具体的には、次のような応用が考えられます。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ウェブ検索エンジンにおける検索結果の向上</a:t>
            </a:r>
            <a:endParaRPr sz="791"/>
          </a:p>
          <a:p>
            <a:pPr indent="0" lvl="0" marL="0" rtl="0" algn="l">
              <a:lnSpc>
                <a:spcPct val="95000"/>
              </a:lnSpc>
              <a:spcBef>
                <a:spcPts val="1200"/>
              </a:spcBef>
              <a:spcAft>
                <a:spcPts val="0"/>
              </a:spcAft>
              <a:buNone/>
            </a:pPr>
            <a:r>
              <a:rPr lang="ja" sz="791"/>
              <a:t>- ドキュメント検索や文献探索の効率化</a:t>
            </a:r>
            <a:endParaRPr sz="791"/>
          </a:p>
          <a:p>
            <a:pPr indent="0" lvl="0" marL="0" rtl="0" algn="l">
              <a:lnSpc>
                <a:spcPct val="95000"/>
              </a:lnSpc>
              <a:spcBef>
                <a:spcPts val="1200"/>
              </a:spcBef>
              <a:spcAft>
                <a:spcPts val="0"/>
              </a:spcAft>
              <a:buNone/>
            </a:pPr>
            <a:r>
              <a:rPr lang="ja" sz="791"/>
              <a:t>- 情報推薦システムの性能向上</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TART: An Open-Source Tool-Augmented Framework for Explainable Table-based Reasoning TART: 説明可能なテーブルベースの推論のためのオープンソース・ツール強化フレームワーク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TARTは、表構造を理解し、 クエリに応じてテーブル整形、適したツールをpyrhon関数としてテーブル操作や数値推論を特定の計算ツールの作成、ツールを利用した推論の過程を人間に理解しやすい形で説明する説明生成の3段階で構成で表形式に対応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![framework.png](framework.png)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先行研究との比較</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従来の**Chain-of-Thought (CoT)**推論は柔軟性があるものの、テーブル操作や数値推論の正確性に欠ける傾向がありました。</a:t>
            </a:r>
            <a:endParaRPr sz="791"/>
          </a:p>
          <a:p>
            <a:pPr indent="0" lvl="0" marL="0" rtl="0" algn="l">
              <a:lnSpc>
                <a:spcPct val="95000"/>
              </a:lnSpc>
              <a:spcBef>
                <a:spcPts val="1200"/>
              </a:spcBef>
              <a:spcAft>
                <a:spcPts val="0"/>
              </a:spcAft>
              <a:buNone/>
            </a:pPr>
            <a:r>
              <a:rPr lang="ja" sz="791"/>
              <a:t>- *Program-based reasoning (PoT)**アプローチは正確なコード生成ができる一方で、推論の計画性に欠け、理解が難しいという欠点がありました。</a:t>
            </a:r>
            <a:endParaRPr sz="791"/>
          </a:p>
          <a:p>
            <a:pPr indent="0" lvl="0" marL="0" rtl="0" algn="l">
              <a:lnSpc>
                <a:spcPct val="95000"/>
              </a:lnSpc>
              <a:spcBef>
                <a:spcPts val="1200"/>
              </a:spcBef>
              <a:spcAft>
                <a:spcPts val="0"/>
              </a:spcAft>
              <a:buNone/>
            </a:pPr>
            <a:r>
              <a:rPr lang="ja" sz="791"/>
              <a:t>- TARTは、ツールを外部から呼び出しながら推論を行う新たなアプローチを提供し、従来の方法の弱点を補完しています。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論文で説明している技術や手法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TARTの技術的な詳細について順番に説明します。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**テーブルフォーマッタ (Table Formatter)**:</a:t>
            </a:r>
            <a:endParaRPr sz="791"/>
          </a:p>
          <a:p>
            <a:pPr indent="0" lvl="0" marL="0" rtl="0" algn="l">
              <a:lnSpc>
                <a:spcPct val="95000"/>
              </a:lnSpc>
              <a:spcBef>
                <a:spcPts val="1200"/>
              </a:spcBef>
              <a:spcAft>
                <a:spcPts val="0"/>
              </a:spcAft>
              <a:buNone/>
            </a:pPr>
            <a:r>
              <a:rPr lang="ja" sz="791"/>
              <a:t>    - クエリに応じてテーブルを整形し、データをクリーニングおよび標準化します。たとえば、通貨記号の削除や日付形式の統一などが含まれます。</a:t>
            </a:r>
            <a:endParaRPr sz="791"/>
          </a:p>
          <a:p>
            <a:pPr indent="0" lvl="0" marL="0" rtl="0" algn="l">
              <a:lnSpc>
                <a:spcPct val="95000"/>
              </a:lnSpc>
              <a:spcBef>
                <a:spcPts val="1200"/>
              </a:spcBef>
              <a:spcAft>
                <a:spcPts val="0"/>
              </a:spcAft>
              <a:buNone/>
            </a:pPr>
            <a:r>
              <a:rPr lang="ja" sz="791"/>
              <a:t>2. **ツールメーカー (Tool Maker)**:</a:t>
            </a:r>
            <a:endParaRPr sz="791"/>
          </a:p>
          <a:p>
            <a:pPr indent="0" lvl="0" marL="0" rtl="0" algn="l">
              <a:lnSpc>
                <a:spcPct val="95000"/>
              </a:lnSpc>
              <a:spcBef>
                <a:spcPts val="1200"/>
              </a:spcBef>
              <a:spcAft>
                <a:spcPts val="0"/>
              </a:spcAft>
              <a:buNone/>
            </a:pPr>
            <a:r>
              <a:rPr lang="ja" sz="791"/>
              <a:t>    - 問題に適したツールをPython関数として動的に生成します。テーブル操作（列の取得、数値計算、列の合計やフィルタリングなど）や高度な数値推論（線形回帰など）を自動化し、独自のツールを生成します。</a:t>
            </a:r>
            <a:endParaRPr sz="791"/>
          </a:p>
          <a:p>
            <a:pPr indent="0" lvl="0" marL="0" rtl="0" algn="l">
              <a:lnSpc>
                <a:spcPct val="95000"/>
              </a:lnSpc>
              <a:spcBef>
                <a:spcPts val="1200"/>
              </a:spcBef>
              <a:spcAft>
                <a:spcPts val="0"/>
              </a:spcAft>
              <a:buNone/>
            </a:pPr>
            <a:r>
              <a:rPr lang="ja" sz="791"/>
              <a:t>3. **説明生成器 (Explanation Generator)**:</a:t>
            </a:r>
            <a:endParaRPr sz="791"/>
          </a:p>
          <a:p>
            <a:pPr indent="0" lvl="0" marL="0" rtl="0" algn="l">
              <a:lnSpc>
                <a:spcPct val="95000"/>
              </a:lnSpc>
              <a:spcBef>
                <a:spcPts val="1200"/>
              </a:spcBef>
              <a:spcAft>
                <a:spcPts val="0"/>
              </a:spcAft>
              <a:buNone/>
            </a:pPr>
            <a:r>
              <a:rPr lang="ja" sz="791"/>
              <a:t>    - ツールを利用した推論の過程を、人間に理解しやすい形で説明します。関数呼び出しの手順を説明し、最終的な答えを提示します。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MUTUAL REASONING MAKES SMALLER LLMS STRONGER PROBLEM-SOLVERS 相互推論により、小型LLMがより強力な問題解決能力を発揮</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小型言語モデル（SLM）の結果を向上させるrStarを提案。</a:t>
            </a:r>
            <a:endParaRPr sz="791"/>
          </a:p>
          <a:p>
            <a:pPr indent="0" lvl="0" marL="0" rtl="0" algn="l">
              <a:lnSpc>
                <a:spcPct val="95000"/>
              </a:lnSpc>
              <a:spcBef>
                <a:spcPts val="1200"/>
              </a:spcBef>
              <a:spcAft>
                <a:spcPts val="0"/>
              </a:spcAft>
              <a:buNone/>
            </a:pPr>
            <a:r>
              <a:rPr lang="ja" sz="791"/>
              <a:t>推論結果を自己生成と相互生成のプロセスに分離、SLMがモンテカルロ木探索（MCTS）を使い推論ステップを自動生成、その経路から正しいものを別のSLMで再現するかで判断し、推論精度を高めます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モンテカルロ木探索（MCTS: Monte Carlo Tree Search）</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Starアプローチでは、MCTSを活用してSLMが推論軌跡を生成します。MCTSは、特定の問題に対して複数の推論軌跡を探索し、その中から最適な軌跡を選択するための手法です。以下のステップでMCTSの詳細な動作を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**探索と利用のバランス**: MCTSでは、探索（未探索の軌跡を探索すること）と利用（既知の高品質な軌跡をさらに検討すること）のバランスを取るために、UCT（Upper Confidence Bound for Trees）という指標が使用されます。この指標により、未知の領域を探索しつつ、既に高評価を得た軌跡を適切に活用することができます。</a:t>
            </a:r>
            <a:endParaRPr sz="791"/>
          </a:p>
          <a:p>
            <a:pPr indent="0" lvl="0" marL="0" rtl="0" algn="l">
              <a:lnSpc>
                <a:spcPct val="95000"/>
              </a:lnSpc>
              <a:spcBef>
                <a:spcPts val="1200"/>
              </a:spcBef>
              <a:spcAft>
                <a:spcPts val="0"/>
              </a:spcAft>
              <a:buNone/>
            </a:pPr>
            <a:r>
              <a:rPr lang="ja" sz="791"/>
              <a:t>2. **木構造の構築**: 問題が与えられた場合、MCTSはまずその問題を根（ルート）ノードとして木構造を構築し始めます。各エッジは推論ステップ（アクション）を表し、ノードはそのステップの結果として生成された状態（推論の中間結果）を表します。ルートノードから葉ノード（推論が完了するノード）までの経路が一つの推論軌跡（候補解）となります。</a:t>
            </a:r>
            <a:endParaRPr sz="791"/>
          </a:p>
          <a:p>
            <a:pPr indent="0" lvl="0" marL="0" rtl="0" algn="l">
              <a:lnSpc>
                <a:spcPct val="95000"/>
              </a:lnSpc>
              <a:spcBef>
                <a:spcPts val="1200"/>
              </a:spcBef>
              <a:spcAft>
                <a:spcPts val="0"/>
              </a:spcAft>
              <a:buNone/>
            </a:pPr>
            <a:r>
              <a:rPr lang="ja" sz="791"/>
              <a:t>3. **軌跡の評価**: 各軌跡が生成された後、その正確性が評価されます。この評価は、軌跡がどれだけ正しい解に近づいているかを示す報酬（リワード）によって行われます。正しい解に到達する確率が高い軌跡ほど高い報酬が与えられ、次の探索で優先されるようになります。</a:t>
            </a:r>
            <a:endParaRPr sz="791"/>
          </a:p>
          <a:p>
            <a:pPr indent="0" lvl="0" marL="0" rtl="0" algn="l">
              <a:lnSpc>
                <a:spcPct val="95000"/>
              </a:lnSpc>
              <a:spcBef>
                <a:spcPts val="1200"/>
              </a:spcBef>
              <a:spcAft>
                <a:spcPts val="0"/>
              </a:spcAft>
              <a:buNone/>
            </a:pPr>
            <a:r>
              <a:rPr lang="ja" sz="791"/>
              <a:t>4. **反復と改善**: MCTSはこのプロセスを複数回繰り返し、次第に最も正確な推論軌跡を見つけ出すようにします。これにより、SLMは多様な候補解の中から、より良い推論ステップを学習し、高品質な最終解を導き出すことが可能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相互一致の検証 (Mutual Consistency Verification)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rStarは、生成された推論軌跡が本当に正しいかどうかを確認するために、相互一致の検証プロセスを導入しています。このプロセスには、別のSLMが識別器（ディスクリミネーター）として参加します。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**識別器の役割**: 識別器は、MCTSによって生成された推論軌跡を評価します。この際、識別器には問題の一部の情報（部分的なヒント）が与えられ、その情報に基づいて残りの推論を完了します。</a:t>
            </a:r>
            <a:endParaRPr sz="791"/>
          </a:p>
          <a:p>
            <a:pPr indent="0" lvl="0" marL="0" rtl="0" algn="l">
              <a:lnSpc>
                <a:spcPct val="95000"/>
              </a:lnSpc>
              <a:spcBef>
                <a:spcPts val="1200"/>
              </a:spcBef>
              <a:spcAft>
                <a:spcPts val="0"/>
              </a:spcAft>
              <a:buNone/>
            </a:pPr>
            <a:r>
              <a:rPr lang="ja" sz="791"/>
              <a:t>2. **相互一致の確認**: 識別器が生成した推論と、元々のMCTSによって生成された推論軌跡を比較し、一致するかどうかを確認します。もし一致すれば、その軌跡は「相互一致」が達成されたとみなされ、より正確である可能性が高いと判断されます。</a:t>
            </a:r>
            <a:endParaRPr sz="791"/>
          </a:p>
          <a:p>
            <a:pPr indent="0" lvl="0" marL="0" rtl="0" algn="l">
              <a:lnSpc>
                <a:spcPct val="95000"/>
              </a:lnSpc>
              <a:spcBef>
                <a:spcPts val="1200"/>
              </a:spcBef>
              <a:spcAft>
                <a:spcPts val="0"/>
              </a:spcAft>
              <a:buNone/>
            </a:pPr>
            <a:r>
              <a:rPr lang="ja" sz="791"/>
              <a:t>3. **最終解の選択**: 最終的に、識別器によって相互一致が確認された軌跡の中から、最も高い評価（報酬）を得た軌跡が最終解として選択されます。これにより、推論の正確性がさらに向上します。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リッチな推論アクション (Rich Reasoning Actions)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Starでは、SLMが人間のように柔軟かつ多様な推論を行えるように、5つの異なる推論アクションを導入しています。これらのアクションは、推論の各ステップで使用され、SLMがより高品質な推論軌跡を生成するために役立ち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**A1: 次の一歩の思考を提案する**: このアクションでは、SLMが現在の推論ステップに基づいて、次に行うべき一歩の推論を提案します。これにより、SLMは一度にすべての推論を行うのではなく、段階的に推論を進めることができます。</a:t>
            </a:r>
            <a:endParaRPr sz="791"/>
          </a:p>
          <a:p>
            <a:pPr indent="0" lvl="0" marL="0" rtl="0" algn="l">
              <a:lnSpc>
                <a:spcPct val="95000"/>
              </a:lnSpc>
              <a:spcBef>
                <a:spcPts val="1200"/>
              </a:spcBef>
              <a:spcAft>
                <a:spcPts val="0"/>
              </a:spcAft>
              <a:buNone/>
            </a:pPr>
            <a:r>
              <a:rPr lang="ja" sz="791"/>
              <a:t>2. **A2: 残りの思考ステップを提案する**: このアクションでは、SLMが一度に複数の推論ステップを提案します。特に簡単な問題に対して、素早く解答に到達するために使用されます。</a:t>
            </a:r>
            <a:endParaRPr sz="791"/>
          </a:p>
          <a:p>
            <a:pPr indent="0" lvl="0" marL="0" rtl="0" algn="l">
              <a:lnSpc>
                <a:spcPct val="95000"/>
              </a:lnSpc>
              <a:spcBef>
                <a:spcPts val="1200"/>
              </a:spcBef>
              <a:spcAft>
                <a:spcPts val="0"/>
              </a:spcAft>
              <a:buNone/>
            </a:pPr>
            <a:r>
              <a:rPr lang="ja" sz="791"/>
              <a:t>3. **A3: 次のサブクエスチョンとその回答を提案する**: 複雑な問題を解決するために、問題を小さなサブクエスチョンに分解し、それぞれを順番に解決します。このアクションは、問題を段階的に解消することで、正確な解答に導きます。</a:t>
            </a:r>
            <a:endParaRPr sz="791"/>
          </a:p>
          <a:p>
            <a:pPr indent="0" lvl="0" marL="0" rtl="0" algn="l">
              <a:lnSpc>
                <a:spcPct val="95000"/>
              </a:lnSpc>
              <a:spcBef>
                <a:spcPts val="1200"/>
              </a:spcBef>
              <a:spcAft>
                <a:spcPts val="0"/>
              </a:spcAft>
              <a:buNone/>
            </a:pPr>
            <a:r>
              <a:rPr lang="ja" sz="791"/>
              <a:t>4. **A4: サブクエスチョンの再回答**: サブクエスチョンが正確に解答されていない場合、このアクションで再度解答を行います。精度を高めるために、少数ショットのCoT（Chain of Thought）プロンプトを使用します。</a:t>
            </a:r>
            <a:endParaRPr sz="791"/>
          </a:p>
          <a:p>
            <a:pPr indent="0" lvl="0" marL="0" rtl="0" algn="l">
              <a:lnSpc>
                <a:spcPct val="95000"/>
              </a:lnSpc>
              <a:spcBef>
                <a:spcPts val="1200"/>
              </a:spcBef>
              <a:spcAft>
                <a:spcPts val="0"/>
              </a:spcAft>
              <a:buNone/>
            </a:pPr>
            <a:r>
              <a:rPr lang="ja" sz="791"/>
              <a:t>5. **A5: 質問の再構成**: SLMが質問を誤解している可能性がある場合、このアクションを使用して質問を再構成します。質問の条件を明確に列挙し、正確な解答に導くようにします。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Program of Thoughts Prompting: Disentangling Computation from Reasoning for Numerical Reasoning Tasks 思考プログラムプロンプティング：数値推論タスクにおける計算と推論の分離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Program of Thoughts（PoT）は言語モデルとプログラミング言語を用いた手法で言語モデルは推論のみを行い、計算はPythonインタープリタに委任します。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![intro.001.jpg](intro.001.jpg)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![FS_comparison.png](FS_comparison.png)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**Program of Thoughts（PoT）の技術や手法の詳細**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PoTの概要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**Program of Thoughts（PoT）** は、数値推論タスクにおいて、言語モデルが推論ステップを生成し、計算部分を外部のプログラムインタープリタに委任する手法です。これは、言語モデルが推論と計算を同時に行う従来の**チェーン・オブ・ソーツ（CoT）**の問題を克服するために提案されました。具体的には、PoTでは、言語モデルがPythonプログラムの形で推論のステップを生成し、そのプログラムをPythonインタープリタが実行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PoTとCoTの違い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CoTでは、言語モデルが推論ステップと計算を同時に行うため、以下の問題が発生します：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**算術エラー**: 言語モデルは大規模な数値計算でエラーを起こしやすい。</a:t>
            </a:r>
            <a:endParaRPr sz="791"/>
          </a:p>
          <a:p>
            <a:pPr indent="0" lvl="0" marL="0" rtl="0" algn="l">
              <a:lnSpc>
                <a:spcPct val="95000"/>
              </a:lnSpc>
              <a:spcBef>
                <a:spcPts val="1200"/>
              </a:spcBef>
              <a:spcAft>
                <a:spcPts val="0"/>
              </a:spcAft>
              <a:buNone/>
            </a:pPr>
            <a:r>
              <a:rPr lang="ja" sz="791"/>
              <a:t>- **複雑な数式の扱い**: 言語モデルは、多項式や微分方程式のような複雑な数式を解くのが困難です。</a:t>
            </a:r>
            <a:endParaRPr sz="791"/>
          </a:p>
          <a:p>
            <a:pPr indent="0" lvl="0" marL="0" rtl="0" algn="l">
              <a:lnSpc>
                <a:spcPct val="95000"/>
              </a:lnSpc>
              <a:spcBef>
                <a:spcPts val="1200"/>
              </a:spcBef>
              <a:spcAft>
                <a:spcPts val="0"/>
              </a:spcAft>
              <a:buNone/>
            </a:pPr>
            <a:r>
              <a:rPr lang="ja" sz="791"/>
              <a:t>- **反復処理の非効率性**: 反復処理が多い場合、言語モデルは効率的にそれを表現できません。</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これに対して、PoTでは推論と計算を分離し、推論ステップを言語モデルが生成し、計算はPythonなどの外部プログラムで実行されるため、これらの問題が解決されます。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プロンプトの生成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**PoT** では、言語モデルが自然言語の代わりにプログラムコード（主にPython）を生成するようにプロンプトを設計します。これにより、数式や繰り返し処理が必要な問題でも正確な解答を得ることが可能です。具体的には、次のようなプロンプト形式が使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例1: プロンプト例（英語）</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```markdown</a:t>
            </a:r>
            <a:endParaRPr sz="791"/>
          </a:p>
          <a:p>
            <a:pPr indent="0" lvl="0" marL="0" rtl="0" algn="l">
              <a:lnSpc>
                <a:spcPct val="95000"/>
              </a:lnSpc>
              <a:spcBef>
                <a:spcPts val="1200"/>
              </a:spcBef>
              <a:spcAft>
                <a:spcPts val="0"/>
              </a:spcAft>
              <a:buNone/>
            </a:pPr>
            <a:r>
              <a:rPr lang="ja" sz="791"/>
              <a:t>Question: Janet’s ducks lay 16 eggs per day. She eats three for breakfast every morning and bakes muffins for her friends every day with four. She sells the remainder at the farmers' market daily for $2 per fresh duck egg. How much in dollars does she make every day at the farmers' market?</a:t>
            </a:r>
            <a:endParaRPr sz="791"/>
          </a:p>
          <a:p>
            <a:pPr indent="0" lvl="0" marL="0" rtl="0" algn="l">
              <a:lnSpc>
                <a:spcPct val="95000"/>
              </a:lnSpc>
              <a:spcBef>
                <a:spcPts val="1200"/>
              </a:spcBef>
              <a:spcAft>
                <a:spcPts val="0"/>
              </a:spcAft>
              <a:buNone/>
            </a:pPr>
            <a:r>
              <a:rPr lang="ja" sz="791"/>
              <a:t># Python code, return ans</a:t>
            </a:r>
            <a:endParaRPr sz="791"/>
          </a:p>
          <a:p>
            <a:pPr indent="0" lvl="0" marL="0" rtl="0" algn="l">
              <a:lnSpc>
                <a:spcPct val="95000"/>
              </a:lnSpc>
              <a:spcBef>
                <a:spcPts val="1200"/>
              </a:spcBef>
              <a:spcAft>
                <a:spcPts val="0"/>
              </a:spcAft>
              <a:buNone/>
            </a:pPr>
            <a:r>
              <a:rPr lang="ja" sz="791"/>
              <a:t>total_eggs = 16</a:t>
            </a:r>
            <a:endParaRPr sz="791"/>
          </a:p>
          <a:p>
            <a:pPr indent="0" lvl="0" marL="0" rtl="0" algn="l">
              <a:lnSpc>
                <a:spcPct val="95000"/>
              </a:lnSpc>
              <a:spcBef>
                <a:spcPts val="1200"/>
              </a:spcBef>
              <a:spcAft>
                <a:spcPts val="0"/>
              </a:spcAft>
              <a:buNone/>
            </a:pPr>
            <a:r>
              <a:rPr lang="ja" sz="791"/>
              <a:t>eaten_eggs = 3</a:t>
            </a:r>
            <a:endParaRPr sz="791"/>
          </a:p>
          <a:p>
            <a:pPr indent="0" lvl="0" marL="0" rtl="0" algn="l">
              <a:lnSpc>
                <a:spcPct val="95000"/>
              </a:lnSpc>
              <a:spcBef>
                <a:spcPts val="1200"/>
              </a:spcBef>
              <a:spcAft>
                <a:spcPts val="0"/>
              </a:spcAft>
              <a:buNone/>
            </a:pPr>
            <a:r>
              <a:rPr lang="ja" sz="791"/>
              <a:t>baked_eggs = 4</a:t>
            </a:r>
            <a:endParaRPr sz="791"/>
          </a:p>
          <a:p>
            <a:pPr indent="0" lvl="0" marL="0" rtl="0" algn="l">
              <a:lnSpc>
                <a:spcPct val="95000"/>
              </a:lnSpc>
              <a:spcBef>
                <a:spcPts val="1200"/>
              </a:spcBef>
              <a:spcAft>
                <a:spcPts val="0"/>
              </a:spcAft>
              <a:buNone/>
            </a:pPr>
            <a:r>
              <a:rPr lang="ja" sz="791"/>
              <a:t>sold_eggs = total_eggs - eaten_eggs - baked_eggs</a:t>
            </a:r>
            <a:endParaRPr sz="791"/>
          </a:p>
          <a:p>
            <a:pPr indent="0" lvl="0" marL="0" rtl="0" algn="l">
              <a:lnSpc>
                <a:spcPct val="95000"/>
              </a:lnSpc>
              <a:spcBef>
                <a:spcPts val="1200"/>
              </a:spcBef>
              <a:spcAft>
                <a:spcPts val="0"/>
              </a:spcAft>
              <a:buNone/>
            </a:pPr>
            <a:r>
              <a:rPr lang="ja" sz="791"/>
              <a:t>dollars_per_egg = 2</a:t>
            </a:r>
            <a:endParaRPr sz="791"/>
          </a:p>
          <a:p>
            <a:pPr indent="0" lvl="0" marL="0" rtl="0" algn="l">
              <a:lnSpc>
                <a:spcPct val="95000"/>
              </a:lnSpc>
              <a:spcBef>
                <a:spcPts val="1200"/>
              </a:spcBef>
              <a:spcAft>
                <a:spcPts val="0"/>
              </a:spcAft>
              <a:buNone/>
            </a:pPr>
            <a:r>
              <a:rPr lang="ja" sz="791"/>
              <a:t>ans = sold_eggs * dollars_per_egg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翻訳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```markdown</a:t>
            </a:r>
            <a:endParaRPr sz="791"/>
          </a:p>
          <a:p>
            <a:pPr indent="0" lvl="0" marL="0" rtl="0" algn="l">
              <a:lnSpc>
                <a:spcPct val="95000"/>
              </a:lnSpc>
              <a:spcBef>
                <a:spcPts val="1200"/>
              </a:spcBef>
              <a:spcAft>
                <a:spcPts val="0"/>
              </a:spcAft>
              <a:buNone/>
            </a:pPr>
            <a:r>
              <a:rPr lang="ja" sz="791"/>
              <a:t>質問: Janetのアヒルは1日に16個の卵を産みます。彼女は毎朝3個を朝食に食べ、毎日4個を使って友人のためにマフィンを焼きます。残りは農産物市場で新鮮なアヒルの卵1個あたり2ドルで販売しています。彼女は毎日市場でどれだけの収入を得ていますか？</a:t>
            </a:r>
            <a:endParaRPr sz="791"/>
          </a:p>
          <a:p>
            <a:pPr indent="0" lvl="0" marL="0" rtl="0" algn="l">
              <a:lnSpc>
                <a:spcPct val="95000"/>
              </a:lnSpc>
              <a:spcBef>
                <a:spcPts val="1200"/>
              </a:spcBef>
              <a:spcAft>
                <a:spcPts val="0"/>
              </a:spcAft>
              <a:buNone/>
            </a:pPr>
            <a:r>
              <a:rPr lang="ja" sz="791"/>
              <a:t># Pythonコード、結果を返す</a:t>
            </a:r>
            <a:endParaRPr sz="791"/>
          </a:p>
          <a:p>
            <a:pPr indent="0" lvl="0" marL="0" rtl="0" algn="l">
              <a:lnSpc>
                <a:spcPct val="95000"/>
              </a:lnSpc>
              <a:spcBef>
                <a:spcPts val="1200"/>
              </a:spcBef>
              <a:spcAft>
                <a:spcPts val="0"/>
              </a:spcAft>
              <a:buNone/>
            </a:pPr>
            <a:r>
              <a:rPr lang="ja" sz="791"/>
              <a:t>total_eggs = 16</a:t>
            </a:r>
            <a:endParaRPr sz="791"/>
          </a:p>
          <a:p>
            <a:pPr indent="0" lvl="0" marL="0" rtl="0" algn="l">
              <a:lnSpc>
                <a:spcPct val="95000"/>
              </a:lnSpc>
              <a:spcBef>
                <a:spcPts val="1200"/>
              </a:spcBef>
              <a:spcAft>
                <a:spcPts val="0"/>
              </a:spcAft>
              <a:buNone/>
            </a:pPr>
            <a:r>
              <a:rPr lang="ja" sz="791"/>
              <a:t>eaten_eggs = 3</a:t>
            </a:r>
            <a:endParaRPr sz="791"/>
          </a:p>
          <a:p>
            <a:pPr indent="0" lvl="0" marL="0" rtl="0" algn="l">
              <a:lnSpc>
                <a:spcPct val="95000"/>
              </a:lnSpc>
              <a:spcBef>
                <a:spcPts val="1200"/>
              </a:spcBef>
              <a:spcAft>
                <a:spcPts val="0"/>
              </a:spcAft>
              <a:buNone/>
            </a:pPr>
            <a:r>
              <a:rPr lang="ja" sz="791"/>
              <a:t>baked_eggs = 4</a:t>
            </a:r>
            <a:endParaRPr sz="791"/>
          </a:p>
          <a:p>
            <a:pPr indent="0" lvl="0" marL="0" rtl="0" algn="l">
              <a:lnSpc>
                <a:spcPct val="95000"/>
              </a:lnSpc>
              <a:spcBef>
                <a:spcPts val="1200"/>
              </a:spcBef>
              <a:spcAft>
                <a:spcPts val="0"/>
              </a:spcAft>
              <a:buNone/>
            </a:pPr>
            <a:r>
              <a:rPr lang="ja" sz="791"/>
              <a:t>sold_eggs = total_eggs - eaten_eggs - baked_eggs</a:t>
            </a:r>
            <a:endParaRPr sz="791"/>
          </a:p>
          <a:p>
            <a:pPr indent="0" lvl="0" marL="0" rtl="0" algn="l">
              <a:lnSpc>
                <a:spcPct val="95000"/>
              </a:lnSpc>
              <a:spcBef>
                <a:spcPts val="1200"/>
              </a:spcBef>
              <a:spcAft>
                <a:spcPts val="0"/>
              </a:spcAft>
              <a:buNone/>
            </a:pPr>
            <a:r>
              <a:rPr lang="ja" sz="791"/>
              <a:t>dollars_per_egg = 2</a:t>
            </a:r>
            <a:endParaRPr sz="791"/>
          </a:p>
          <a:p>
            <a:pPr indent="0" lvl="0" marL="0" rtl="0" algn="l">
              <a:lnSpc>
                <a:spcPct val="95000"/>
              </a:lnSpc>
              <a:spcBef>
                <a:spcPts val="1200"/>
              </a:spcBef>
              <a:spcAft>
                <a:spcPts val="0"/>
              </a:spcAft>
              <a:buNone/>
            </a:pPr>
            <a:r>
              <a:rPr lang="ja" sz="791"/>
              <a:t>ans = sold_eggs * dollars_per_egg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このように、質問に対する解答はPythonコードとして生成され、計算は言語モデルではなくPythonインタープリタが行います。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Few-shotおよびZero-shotプロンプティングの設定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PoTでは、次の2つの設定で評価が行われました: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**Few-shotプロンプティング**: いくつかの例（4〜8ショット）がプロンプトに含まれ、言語モデルがプログラムを生成する方法を学習します。</a:t>
            </a:r>
            <a:endParaRPr sz="791"/>
          </a:p>
          <a:p>
            <a:pPr indent="0" lvl="0" marL="0" rtl="0" algn="l">
              <a:lnSpc>
                <a:spcPct val="95000"/>
              </a:lnSpc>
              <a:spcBef>
                <a:spcPts val="1200"/>
              </a:spcBef>
              <a:spcAft>
                <a:spcPts val="0"/>
              </a:spcAft>
              <a:buNone/>
            </a:pPr>
            <a:r>
              <a:rPr lang="ja" sz="791"/>
              <a:t>- **Zero-shotプロンプティング**: 例示がなく、プロンプトのみで問題を解決する設定です。この場合、モデルが生成するコードにコメントが混ざる可能性があるため、PoTではコメントの生成を抑制するためのロジットバイアスを追加して対応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Self-Consistency Decoding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**Self-Consistency Decoding** は、ランダム性を減らすために使用されるデコーディング手法で、PoTに適用するとさらに精度が向上します。特に数学の問題では、自己整合性デコーディングを用いることで、複数回の推論結果から最も一致する解答を選択す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PoTの応用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PoTは、以下のような問題で特に有効です：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**数値的推論**: 複雑な数学的処理（例: 繰り返し処理、大規模な数値計算、多項式の解法）を伴う問題で、PoTは計算エラーを減らし正確な解答を得ることが可能です。</a:t>
            </a:r>
            <a:endParaRPr sz="791"/>
          </a:p>
          <a:p>
            <a:pPr indent="0" lvl="0" marL="0" rtl="0" algn="l">
              <a:lnSpc>
                <a:spcPct val="95000"/>
              </a:lnSpc>
              <a:spcBef>
                <a:spcPts val="1200"/>
              </a:spcBef>
              <a:spcAft>
                <a:spcPts val="0"/>
              </a:spcAft>
              <a:buNone/>
            </a:pPr>
            <a:r>
              <a:rPr lang="ja" sz="791"/>
              <a:t>- **金融QA**: PoTは金融データセットでも高いパフォーマンスを示し、特に大きな数値や細かな計算が必要な場合に有効です。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 PoTを使った多段階推論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PoTは、問題に応じて中間結果を得るためのプログラムを生成し、その結果を用いて最終的な解答に到達することができます。例えば、以下のようにPythonコードを生成し、その結果を再度プロンプトとして使用する多段階推論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プロンプト例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```markdown</a:t>
            </a:r>
            <a:endParaRPr sz="791"/>
          </a:p>
          <a:p>
            <a:pPr indent="0" lvl="0" marL="0" rtl="0" algn="l">
              <a:lnSpc>
                <a:spcPct val="95000"/>
              </a:lnSpc>
              <a:spcBef>
                <a:spcPts val="1200"/>
              </a:spcBef>
              <a:spcAft>
                <a:spcPts val="0"/>
              </a:spcAft>
              <a:buNone/>
            </a:pPr>
            <a:r>
              <a:rPr lang="ja" sz="791"/>
              <a:t># Function PoT( Input ) −&gt; Output</a:t>
            </a:r>
            <a:endParaRPr sz="791"/>
          </a:p>
          <a:p>
            <a:pPr indent="0" lvl="0" marL="0" rtl="0" algn="l">
              <a:lnSpc>
                <a:spcPct val="95000"/>
              </a:lnSpc>
              <a:spcBef>
                <a:spcPts val="1200"/>
              </a:spcBef>
              <a:spcAft>
                <a:spcPts val="0"/>
              </a:spcAft>
              <a:buNone/>
            </a:pPr>
            <a:r>
              <a:rPr lang="ja" sz="791"/>
              <a:t># Input : question</a:t>
            </a:r>
            <a:endParaRPr sz="791"/>
          </a:p>
          <a:p>
            <a:pPr indent="0" lvl="0" marL="0" rtl="0" algn="l">
              <a:lnSpc>
                <a:spcPct val="95000"/>
              </a:lnSpc>
              <a:spcBef>
                <a:spcPts val="1200"/>
              </a:spcBef>
              <a:spcAft>
                <a:spcPts val="0"/>
              </a:spcAft>
              <a:buNone/>
            </a:pPr>
            <a:r>
              <a:rPr lang="ja" sz="791"/>
              <a:t># Output : program</a:t>
            </a:r>
            <a:endParaRPr sz="791"/>
          </a:p>
          <a:p>
            <a:pPr indent="0" lvl="0" marL="0" rtl="0" algn="l">
              <a:lnSpc>
                <a:spcPct val="95000"/>
              </a:lnSpc>
              <a:spcBef>
                <a:spcPts val="1200"/>
              </a:spcBef>
              <a:spcAft>
                <a:spcPts val="0"/>
              </a:spcAft>
              <a:buNone/>
            </a:pPr>
            <a:r>
              <a:rPr lang="ja" sz="791"/>
              <a:t>program = PoT(question)</a:t>
            </a:r>
            <a:endParaRPr sz="791"/>
          </a:p>
          <a:p>
            <a:pPr indent="0" lvl="0" marL="0" rtl="0" algn="l">
              <a:lnSpc>
                <a:spcPct val="95000"/>
              </a:lnSpc>
              <a:spcBef>
                <a:spcPts val="1200"/>
              </a:spcBef>
              <a:spcAft>
                <a:spcPts val="0"/>
              </a:spcAft>
              <a:buNone/>
            </a:pPr>
            <a:r>
              <a:rPr lang="ja" sz="791"/>
              <a:t>exec(program)</a:t>
            </a:r>
            <a:endParaRPr sz="791"/>
          </a:p>
          <a:p>
            <a:pPr indent="0" lvl="0" marL="0" rtl="0" algn="l">
              <a:lnSpc>
                <a:spcPct val="95000"/>
              </a:lnSpc>
              <a:spcBef>
                <a:spcPts val="1200"/>
              </a:spcBef>
              <a:spcAft>
                <a:spcPts val="0"/>
              </a:spcAft>
              <a:buNone/>
            </a:pPr>
            <a:r>
              <a:rPr lang="ja" sz="791"/>
              <a:t>if isinstance(ans, dict):</a:t>
            </a:r>
            <a:endParaRPr sz="791"/>
          </a:p>
          <a:p>
            <a:pPr indent="0" lvl="0" marL="0" rtl="0" algn="l">
              <a:lnSpc>
                <a:spcPct val="95000"/>
              </a:lnSpc>
              <a:spcBef>
                <a:spcPts val="1200"/>
              </a:spcBef>
              <a:spcAft>
                <a:spcPts val="0"/>
              </a:spcAft>
              <a:buNone/>
            </a:pPr>
            <a:r>
              <a:rPr lang="ja" sz="791"/>
              <a:t>    ans = list(ans.items()).pop(0)</a:t>
            </a:r>
            <a:endParaRPr sz="791"/>
          </a:p>
          <a:p>
            <a:pPr indent="0" lvl="0" marL="0" rtl="0" algn="l">
              <a:lnSpc>
                <a:spcPct val="95000"/>
              </a:lnSpc>
              <a:spcBef>
                <a:spcPts val="1200"/>
              </a:spcBef>
              <a:spcAft>
                <a:spcPts val="0"/>
              </a:spcAft>
              <a:buNone/>
            </a:pPr>
            <a:r>
              <a:rPr lang="ja" sz="791"/>
              <a:t>    extra = 'according to the program: ' + ans[0] + '=' + ans[1]</a:t>
            </a:r>
            <a:endParaRPr sz="791"/>
          </a:p>
          <a:p>
            <a:pPr indent="0" lvl="0" marL="0" rtl="0" algn="l">
              <a:lnSpc>
                <a:spcPct val="95000"/>
              </a:lnSpc>
              <a:spcBef>
                <a:spcPts val="1200"/>
              </a:spcBef>
              <a:spcAft>
                <a:spcPts val="0"/>
              </a:spcAft>
              <a:buNone/>
            </a:pPr>
            <a:r>
              <a:rPr lang="ja" sz="791"/>
              <a:t>    pred = Prompt(question + extra)</a:t>
            </a:r>
            <a:endParaRPr sz="791"/>
          </a:p>
          <a:p>
            <a:pPr indent="0" lvl="0" marL="0" rtl="0" algn="l">
              <a:lnSpc>
                <a:spcPct val="95000"/>
              </a:lnSpc>
              <a:spcBef>
                <a:spcPts val="1200"/>
              </a:spcBef>
              <a:spcAft>
                <a:spcPts val="0"/>
              </a:spcAft>
              <a:buNone/>
            </a:pPr>
            <a:r>
              <a:rPr lang="ja" sz="791"/>
              <a:t>else:</a:t>
            </a:r>
            <a:endParaRPr sz="791"/>
          </a:p>
          <a:p>
            <a:pPr indent="0" lvl="0" marL="0" rtl="0" algn="l">
              <a:lnSpc>
                <a:spcPct val="95000"/>
              </a:lnSpc>
              <a:spcBef>
                <a:spcPts val="1200"/>
              </a:spcBef>
              <a:spcAft>
                <a:spcPts val="0"/>
              </a:spcAft>
              <a:buNone/>
            </a:pPr>
            <a:r>
              <a:rPr lang="ja" sz="791"/>
              <a:t>    pred = ans</a:t>
            </a:r>
            <a:endParaRPr sz="791"/>
          </a:p>
          <a:p>
            <a:pPr indent="0" lvl="0" marL="0" rtl="0" algn="l">
              <a:lnSpc>
                <a:spcPct val="95000"/>
              </a:lnSpc>
              <a:spcBef>
                <a:spcPts val="1200"/>
              </a:spcBef>
              <a:spcAft>
                <a:spcPts val="0"/>
              </a:spcAft>
              <a:buNone/>
            </a:pPr>
            <a:r>
              <a:rPr lang="ja" sz="791"/>
              <a:t>return pred</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The title of the uploaded paper is "TO COT OR NOT TO COT? CHAIN-OF-THOUGHT HELPS MAINLY ON MATH AND SYMBOLIC REASONING The Japanese translation of the title is: 「COTを使うか、使わないか？チェイン・オブ・ソートは主に数学と象徴的な推論で役立つ」.</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CoTがどのタスクで効果的かを100以上の論文を使用し、20のデータセットと14のモデルを評価しました。その結果、CoTは主に数学や論理的なタスクで顕著な性能向上をもたらし、それ以外のタスクでは効果が少ないことがわか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先行研究と比較して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oTの適用が数学や記号操作に限られることを示すとともに、特に「=」などの記号が含まれるタスクで効果があることを明確に示しています。これまでの研究では、CoTの効果を広範囲にわたるタスクに適用していましたが、本研究はその有効範囲を特定し、CoTが常に効果的ではないことを証明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**メタアナリシス**：100以上のCoTを用いた論文を分析し、CoTがどのタスクに対して有効かを調査しました。</a:t>
            </a:r>
            <a:endParaRPr sz="791"/>
          </a:p>
          <a:p>
            <a:pPr indent="0" lvl="0" marL="0" rtl="0" algn="l">
              <a:lnSpc>
                <a:spcPct val="95000"/>
              </a:lnSpc>
              <a:spcBef>
                <a:spcPts val="1200"/>
              </a:spcBef>
              <a:spcAft>
                <a:spcPts val="0"/>
              </a:spcAft>
              <a:buNone/>
            </a:pPr>
            <a:r>
              <a:rPr lang="ja" sz="791"/>
              <a:t>- **独自の評価**：20のデータセットと14のLLMを使用し、数学や記号推論におけるCoTの有効性をテストしました。</a:t>
            </a:r>
            <a:endParaRPr sz="791"/>
          </a:p>
          <a:p>
            <a:pPr indent="0" lvl="0" marL="0" rtl="0" algn="l">
              <a:lnSpc>
                <a:spcPct val="95000"/>
              </a:lnSpc>
              <a:spcBef>
                <a:spcPts val="1200"/>
              </a:spcBef>
              <a:spcAft>
                <a:spcPts val="0"/>
              </a:spcAft>
              <a:buNone/>
            </a:pPr>
            <a:r>
              <a:rPr lang="ja" sz="791"/>
              <a:t>- **タスク分類**：タスクを記号操作、数学、論理推論、百科事典的知識などに分類し、それぞれのタスクに対するCoTの効果を比較しました。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**数学および記号推論**：数学の問題や記号操作に関するタスクでは、CoTが計算精度を向上させ、パフォーマンスの改善が見られる。</a:t>
            </a:r>
            <a:endParaRPr sz="791"/>
          </a:p>
          <a:p>
            <a:pPr indent="0" lvl="0" marL="0" rtl="0" algn="l">
              <a:lnSpc>
                <a:spcPct val="95000"/>
              </a:lnSpc>
              <a:spcBef>
                <a:spcPts val="1200"/>
              </a:spcBef>
              <a:spcAft>
                <a:spcPts val="0"/>
              </a:spcAft>
              <a:buNone/>
            </a:pPr>
            <a:r>
              <a:rPr lang="ja" sz="791"/>
              <a:t>- **論理推論**：推論や計画立てのタスクでもCoTが効果を発揮する。</a:t>
            </a:r>
            <a:endParaRPr sz="791"/>
          </a:p>
          <a:p>
            <a:pPr indent="0" lvl="0" marL="0" rtl="0" algn="l">
              <a:lnSpc>
                <a:spcPct val="95000"/>
              </a:lnSpc>
              <a:spcBef>
                <a:spcPts val="1200"/>
              </a:spcBef>
              <a:spcAft>
                <a:spcPts val="0"/>
              </a:spcAft>
              <a:buNone/>
            </a:pPr>
            <a:r>
              <a:rPr lang="ja" sz="791"/>
              <a:t>- **百科事典的知識や一般的なタスク**：CoTの効果は限定的で、他のプロンプト手法と大きな差がない場合もある。</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Harnessing LLMs for API Interactions: A Framework for Classification and Synthetic Data Generation LLMを活用したAPIインタラクションのための分類と合成データ生成のフレームワーク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LLMを使用して自然言語入力を対応するAPIコールに分類し、API機能に特化したサンプルデータセットを自動生成するフレームワークの提案</a:t>
            </a:r>
            <a:endParaRPr sz="791"/>
          </a:p>
          <a:p>
            <a:pPr indent="0" lvl="0" marL="0" rtl="0" algn="l">
              <a:lnSpc>
                <a:spcPct val="95000"/>
              </a:lnSpc>
              <a:spcBef>
                <a:spcPts val="1200"/>
              </a:spcBef>
              <a:spcAft>
                <a:spcPts val="0"/>
              </a:spcAft>
              <a:buNone/>
            </a:pPr>
            <a:r>
              <a:rPr lang="ja" sz="791"/>
              <a:t>GPT-4の分類精度が0.996を達成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**API分類システム**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PI分類システムは、自然言語で入力されたユーザーのクエリをLLM（大規模言語モデル）で解析し、適切なAPI呼び出しを自動的に行うためのフレームワークです。このシステムは次の4つの主要なステージで構成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1.1. **ユーザー入力（User Input）**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システムはユーザーから自然言語で入力されたクエリを受け取ります。このクエリは、事前に定義されたプロンプトと組み合わされ、LLMに送信されます。プロンプトにはAPIの階層や応答の形式に関するルールが含まれています。これにより、システムがAPI構造に準拠した結果を返すことができるようになっています。入力されるクエリは、シンプルな質問から複雑な命令まで幅広く対応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1.2. **API分類（API Classification）**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ユーザーのクエリを受け取ると、統合されたLLMがそれを適切なAPI機能にマッピングします。LLMはクエリを解析し、API階層に基づいてカテゴリ（ラベル）を返します。このラベルには、必要なAPIモジュールとその機能が含まれています。さらに、API機能への入力に必要なキーワードも抽出されます。たとえば、天気APIでは「日付」と「場所」が必要です。このラベルに基づいて、システムは最適なAPIを呼び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1.3. **API実行（API Execution）**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クエリに対して適切なAPIモジュールと機能が決定された後、API呼び出しが実行されます。この段階では、クエリから抽出されたキーワードがAPI呼び出しのパラメータとして使用されます。たとえば、財務APIでは「取引の詳細」が必要な場合があります。また、パフォーマンスを向上させるために、キャッシュデータベースとしてRedisが使用され、高いI/O負荷の状況でも円滑な操作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1.4. **結果の返却（Result Returned）**</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PI呼び出しが実行された後、結果がユーザーに返されます。このステージでは、エラーハンドリングも行われます。たとえば、無効なパラメータやAPI呼び出しの失敗が発生した場合、システムはユーザーに適切なフィードバックを提供します。さらに、検索履歴機能が実装されており、ユーザーが過去のクエリを確認して再利用できるようにな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**合成データ生成パイプライン**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本論文では、API呼び出しの分類を効率的に行うための合成データ生成パイプラインも提案されています。このパイプラインは、大規模なLLMの評価に必要なデータセットを自動生成するプロセスを含んでいます。以下に、このパイプラインの詳細なステップを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2.1. **バッチプロンプトを使用したクエリ生成**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システムはバッチプロンプトを使用して、100件のユニークな合成クエリを1バッチごとに生成します。このクエリは、実際のユーザーとAPIのやり取りをシミュレートしています。バッチ呼び出しを採用することで、個々のAPIリクエストに関連するオーバーヘッドを削減し、複数のクエリを同時に処理できるように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2.2. **クエリの多様性と変化の向上**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るクエリが多様性を持つように、プロンプトはクエリの文脈や表現が毎回異なるように設計されています。これにより、クエリがAPI階層に沿っていながらもバリエーションに富んだ内容になるよう調整されます。これにより、実際のAPI呼び出しシナリオに対応できるようなリアリティの高いデータセットが生成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 **クエリのラベル付けとデータ保存**</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クエリには、APIモジュールおよびAPI機能のラベルが付与され、効率的な処理と管理のためにJSON形式で保存されます。このラベル付けプロセスは、クエリが正確にAPI機能にマッピングされているかを手動で確認するためのレビューも行われ、高品質のデータが提供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2.4. **LLMの評価とモデル選択**</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データセットを使用して、複数のLLM（GPT-4、GPT-4o-mini、LLaMA-3-8Bなど）の性能を評価します。LLMはクエリを処理し、適切なAPIモジュールおよび機能に分類します。モデルの性能は、モジュールレベル分類精度（MLC-Acc）と機能レベル分類精度（FLC-Acc）で評価されます。この評価に基づいて、最も高性能なモデルを選択し、推論エンドポイントに統合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**評価実験**</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この論文では、6つのAPIモジュール（電卓、天気、ノート、通知、メール、カレンダー）に対して、各LLMの分類性能を評価しています。評価は次の2つの精度指標を使用して行われます。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3.1. **モジュールレベル分類精度（MLC-Acc）**</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モジュールレベル分類精度は、モデルがクエリを適切なAPIモジュールに分類できるかを測定します。例えば、「電卓」、「天気」、「メール」などのモジュールへの分類精度です。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3.2. **機能レベル分類精度（FLC-Acc）**</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機能レベル分類精度は、モジュールが正しく分類された後、そのモジュール内の適切なAPI機能（例：電卓モジュールの「加算」、「減算」など）を正確に分類できるかを測定します。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**実験結果**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験では、GPT-4がモジュールレベル分類精度（MLC-Acc）で0.996、機能レベル分類精度（FLC-Acc）で0.996という非常に高い精度を達成しました。他のモデル（LLaMA-3-8BやGPT-3.5-turboなど）と比較しても、特に複雑なAPI分類タスクで顕著な差を見せてい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Harnessing LLMs for API Interactions: A Framework for Classification and Synthetic Data Generation LLMを活用したAPIインタラクションのための分類と合成データ生成のフレームワーク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LLMを使用して自然言語入力を対応するAPIコールに分類し、API機能に特化したサンプルデータセットを自動生成するフレームワークの提案</a:t>
            </a:r>
            <a:endParaRPr sz="791"/>
          </a:p>
          <a:p>
            <a:pPr indent="0" lvl="0" marL="0" rtl="0" algn="l">
              <a:lnSpc>
                <a:spcPct val="95000"/>
              </a:lnSpc>
              <a:spcBef>
                <a:spcPts val="1200"/>
              </a:spcBef>
              <a:spcAft>
                <a:spcPts val="0"/>
              </a:spcAft>
              <a:buNone/>
            </a:pPr>
            <a:r>
              <a:rPr lang="ja" sz="791"/>
              <a:t>GPT-4の分類精度が0.996を達成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**API分類システム**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PI分類システムは、自然言語で入力されたユーザーのクエリをLLM（大規模言語モデル）で解析し、適切なAPI呼び出しを自動的に行うためのフレームワークです。このシステムは次の4つの主要なステージで構成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1.1. **ユーザー入力（User Input）**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システムはユーザーから自然言語で入力されたクエリを受け取ります。このクエリは、事前に定義されたプロンプトと組み合わされ、LLMに送信されます。プロンプトにはAPIの階層や応答の形式に関するルールが含まれています。これにより、システムがAPI構造に準拠した結果を返すことができるようになっています。入力されるクエリは、シンプルな質問から複雑な命令まで幅広く対応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1.2. **API分類（API Classification）**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ユーザーのクエリを受け取ると、統合されたLLMがそれを適切なAPI機能にマッピングします。LLMはクエリを解析し、API階層に基づいてカテゴリ（ラベル）を返します。このラベルには、必要なAPIモジュールとその機能が含まれています。さらに、API機能への入力に必要なキーワードも抽出されます。たとえば、天気APIでは「日付」と「場所」が必要です。このラベルに基づいて、システムは最適なAPIを呼び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1.3. **API実行（API Execution）**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クエリに対して適切なAPIモジュールと機能が決定された後、API呼び出しが実行されます。この段階では、クエリから抽出されたキーワードがAPI呼び出しのパラメータとして使用されます。たとえば、財務APIでは「取引の詳細」が必要な場合があります。また、パフォーマンスを向上させるために、キャッシュデータベースとしてRedisが使用され、高いI/O負荷の状況でも円滑な操作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1.4. **結果の返却（Result Returned）**</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PI呼び出しが実行された後、結果がユーザーに返されます。このステージでは、エラーハンドリングも行われます。たとえば、無効なパラメータやAPI呼び出しの失敗が発生した場合、システムはユーザーに適切なフィードバックを提供します。さらに、検索履歴機能が実装されており、ユーザーが過去のクエリを確認して再利用できるようにな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**合成データ生成パイプライン**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本論文では、API呼び出しの分類を効率的に行うための合成データ生成パイプラインも提案されています。このパイプラインは、大規模なLLMの評価に必要なデータセットを自動生成するプロセスを含んでいます。以下に、このパイプラインの詳細なステップを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2.1. **バッチプロンプトを使用したクエリ生成**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システムはバッチプロンプトを使用して、100件のユニークな合成クエリを1バッチごとに生成します。このクエリは、実際のユーザーとAPIのやり取りをシミュレートしています。バッチ呼び出しを採用することで、個々のAPIリクエストに関連するオーバーヘッドを削減し、複数のクエリを同時に処理できるように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2.2. **クエリの多様性と変化の向上**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るクエリが多様性を持つように、プロンプトはクエリの文脈や表現が毎回異なるように設計されています。これにより、クエリがAPI階層に沿っていながらもバリエーションに富んだ内容になるよう調整されます。これにより、実際のAPI呼び出しシナリオに対応できるようなリアリティの高いデータセットが生成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 **クエリのラベル付けとデータ保存**</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クエリには、APIモジュールおよびAPI機能のラベルが付与され、効率的な処理と管理のためにJSON形式で保存されます。このラベル付けプロセスは、クエリが正確にAPI機能にマッピングされているかを手動で確認するためのレビューも行われ、高品質のデータが提供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2.4. **LLMの評価とモデル選択**</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データセットを使用して、複数のLLM（GPT-4、GPT-4o-mini、LLaMA-3-8Bなど）の性能を評価します。LLMはクエリを処理し、適切なAPIモジュールおよび機能に分類します。モデルの性能は、モジュールレベル分類精度（MLC-Acc）と機能レベル分類精度（FLC-Acc）で評価されます。この評価に基づいて、最も高性能なモデルを選択し、推論エンドポイントに統合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**評価実験**</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この論文では、6つのAPIモジュール（電卓、天気、ノート、通知、メール、カレンダー）に対して、各LLMの分類性能を評価しています。評価は次の2つの精度指標を使用して行われます。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3.1. **モジュールレベル分類精度（MLC-Acc）**</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モジュールレベル分類精度は、モデルがクエリを適切なAPIモジュールに分類できるかを測定します。例えば、「電卓」、「天気」、「メール」などのモジュールへの分類精度です。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3.2. **機能レベル分類精度（FLC-Acc）**</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機能レベル分類精度は、モジュールが正しく分類された後、そのモジュール内の適切なAPI機能（例：電卓モジュールの「加算」、「減算」など）を正確に分類できるかを測定します。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**実験結果**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験では、GPT-4がモジュールレベル分類精度（MLC-Acc）で0.996、機能レベル分類精度（FLC-Acc）で0.996という非常に高い精度を達成しました。他のモデル（LLaMA-3-8BやGPT-3.5-turboなど）と比較しても、特に複雑なAPI分類タスクで顕著な差を見せてい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RUIE: Retrieval-based Unified Information Extraction using Large Language Model RUIE: 大規模言語モデルを用いた検索ベースの統一情報抽出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名前付きエンティティ認識（NER）、関係抽出（RE）、イベント抽出（EE））を統一した統一情報抽出（UIE）を行うために検索の手法を活用したRUIEを提案</a:t>
            </a:r>
            <a:endParaRPr sz="791"/>
          </a:p>
          <a:p>
            <a:pPr indent="0" lvl="0" marL="0" rtl="0" algn="l">
              <a:lnSpc>
                <a:spcPct val="95000"/>
              </a:lnSpc>
              <a:spcBef>
                <a:spcPts val="1200"/>
              </a:spcBef>
              <a:spcAft>
                <a:spcPts val="0"/>
              </a:spcAft>
              <a:buNone/>
            </a:pPr>
            <a:r>
              <a:rPr lang="ja" sz="791"/>
              <a:t>LLMの員コンテキストを使用し、未経験のタスクに適応できます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**UIE（統一情報抽出: Unified Information Extraction）の概要**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UIEは、異なる種類の情報抽出タスク（例：名前付きエンティティ認識（NER）、関係抽出（RE）、イベント抽出（EE））を統一された1つのモデルまたはフレームワークで処理する技術です。従来の情報抽出（IE）は、特定のタスクごとに個別のモデルを必要とするため、タスク間の一般化能力が低く、UIEはこれに対する解決策を提供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**RUIEの基本的な考え方**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RUIE（Retrieval-based Unified Information Extraction）は、大規模言語モデル（LLM）の**インコンテキスト学習**を活用し、未経験のタスクに迅速に適応することを目的とした検索ベースのフレームワークです。従来のUIE手法は指示チューニング（instruction tuning）によってLLMを微調整するものが多いですが、これには大きな計算コストがかかり、未経験のタスクへの一般化が難しいという課題がありました。RUIEはこれらの課題に対処し、効率的にUIEを実現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2.1 **RUIEの特徴**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RUIEは、以下の2つの主要な技術的特徴を持っています：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**デモンストレーション選択**：LLMの嗜好（preference）を取り入れて、検索されたデモンストレーションをランク付けします。</a:t>
            </a:r>
            <a:endParaRPr sz="791"/>
          </a:p>
          <a:p>
            <a:pPr indent="0" lvl="0" marL="0" rtl="0" algn="l">
              <a:lnSpc>
                <a:spcPct val="95000"/>
              </a:lnSpc>
              <a:spcBef>
                <a:spcPts val="1200"/>
              </a:spcBef>
              <a:spcAft>
                <a:spcPts val="0"/>
              </a:spcAft>
              <a:buNone/>
            </a:pPr>
            <a:r>
              <a:rPr lang="ja" sz="791"/>
              <a:t>- **キーワード強化型報酬モデル**：クエリとデモンストレーションの間の細かい情報の関連性を捉えるため、キーワードを利用した報酬モデルを設計し、タスクごとのフィードバックを強化します。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**技術的手法の詳細**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3.1 **LLMの嗜好を用いたサンプルスコアリング**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UIEでは、LLMを利用して、クエリに最適なデモンストレーションを選択します。従来の手法では、クエリとデモンストレーションの間のテキストの類似度だけを考慮していましたが、RUIEはLLMが好むデモンストレーション（つまり、LLMが最も正確な結果を出せるもの）を特定するために、**トークンレベルの平均対数尤度**を使用します。このスコアは、入力されたクエリと候補デモンストレーションの組み合わせに基づき、最適なデモンストレーションを選択するために使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スコア計算式:</a:t>
            </a:r>
            <a:endParaRPr sz="791"/>
          </a:p>
          <a:p>
            <a:pPr indent="0" lvl="0" marL="0" rtl="0" algn="l">
              <a:lnSpc>
                <a:spcPct val="95000"/>
              </a:lnSpc>
              <a:spcBef>
                <a:spcPts val="1200"/>
              </a:spcBef>
              <a:spcAft>
                <a:spcPts val="0"/>
              </a:spcAft>
              <a:buNone/>
            </a:pPr>
            <a:r>
              <a:rPr lang="ja" sz="791"/>
              <a:t>Score(s,ei​)=logp(y∣I;xi​;yi​;x)</a:t>
            </a:r>
            <a:endParaRPr sz="791"/>
          </a:p>
          <a:p>
            <a:pPr indent="0" lvl="0" marL="0" rtl="0" algn="l">
              <a:lnSpc>
                <a:spcPct val="95000"/>
              </a:lnSpc>
              <a:spcBef>
                <a:spcPts val="1200"/>
              </a:spcBef>
              <a:spcAft>
                <a:spcPts val="0"/>
              </a:spcAft>
              <a:buNone/>
            </a:pPr>
            <a:r>
              <a:rPr lang="ja" sz="791"/>
              <a:t>ここで、sは入力クエリとターゲット、ei​は候補デモンストレーションです。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Score(s,ei)=log⁡p(y∣I;xi;yi;x)\text{Score}(s, e_i) = \log p(y | I; x_i; y_i; x)</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ss</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eie_i</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3.2 **キーワード強化型報酬モデル**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クエリとデモンストレーションの関連性を細かい情報単位で評価するために、RUIEはキーワード強化型報酬モデルを導入しています。特に、名前付きエンティティや関係抽出など、精密な情報が重要となるタスクにおいて、入力された文章中の重要なスパン（情報単位）を特定し、それに基づいてデモンストレーションのランキングを行います。これにより、より適切なデモンストレーションが選ばれ、LLMの性能が向上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報酬モデルの学習は**クロスエントロピー損失**を用いて行われます。</a:t>
            </a:r>
            <a:endParaRPr sz="791"/>
          </a:p>
          <a:p>
            <a:pPr indent="0" lvl="0" marL="0" rtl="0" algn="l">
              <a:lnSpc>
                <a:spcPct val="95000"/>
              </a:lnSpc>
              <a:spcBef>
                <a:spcPts val="1200"/>
              </a:spcBef>
              <a:spcAft>
                <a:spcPts val="0"/>
              </a:spcAft>
              <a:buNone/>
            </a:pPr>
            <a:r>
              <a:rPr lang="ja" sz="791"/>
              <a:t>Lreward​=−logexp(s(x′,y′,xi′​,yi′​))+∑j=1n​exp(s(x′,y′,xj′​,yj′​))exp(s(x′,y′,xi′​,yi′​))​</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Lreward=−log⁡exp⁡(s(x′,y′,xi′,yi′))exp⁡(s(x′,y′,xi′,yi′))+∑j=1nexp⁡(s(x′,y′,xj′,yj′))L_{\text{reward}} = - \log \frac{\exp(s(x', y', x_i', y_i'))}{\exp(s(x', y', x_i', y_i')) + \sum_{j=1}^{n} \exp(s(x', y', x_j', y_j'))}</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3.3 **バイエンコーダー型リトリーバーの訓練**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際の推論フェーズでは、RUIEはバイエンコーダー（bi-encoder）を用いて、高速で効率的に関連するデモンストレーションを検索します。バイエンコーダーは、クエリとデモンストレーションをそれぞれ独立してエンコードし、その後、クエリとデモンストレーションのベクトル間のコサイン類似度を計算します。これにより、LLMに供給する最適なデモンストレーションが選ば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コサイン類似度によるスコアリング:</a:t>
            </a:r>
            <a:endParaRPr sz="791"/>
          </a:p>
          <a:p>
            <a:pPr indent="0" lvl="0" marL="0" rtl="0" algn="l">
              <a:lnSpc>
                <a:spcPct val="95000"/>
              </a:lnSpc>
              <a:spcBef>
                <a:spcPts val="1200"/>
              </a:spcBef>
              <a:spcAft>
                <a:spcPts val="0"/>
              </a:spcAft>
              <a:buNone/>
            </a:pPr>
            <a:r>
              <a:rPr lang="ja" sz="791"/>
              <a:t>Score(x,ei′​)=cos(hx​,hei′​​)</a:t>
            </a:r>
            <a:endParaRPr sz="791"/>
          </a:p>
          <a:p>
            <a:pPr indent="0" lvl="0" marL="0" rtl="0" algn="l">
              <a:lnSpc>
                <a:spcPct val="95000"/>
              </a:lnSpc>
              <a:spcBef>
                <a:spcPts val="1200"/>
              </a:spcBef>
              <a:spcAft>
                <a:spcPts val="0"/>
              </a:spcAft>
              <a:buNone/>
            </a:pPr>
            <a:r>
              <a:rPr lang="ja" sz="791"/>
              <a:t>ここで、hx​およびhei′​​はそれぞれクエリとデモンストレーションのエンコードされたベクトルです。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Score(x,ei′)=cos⁡(hx,hei′)\text{Score}(x, e'_i) = \cos(h_x, h_{e'_i})</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hxh_x</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hei′h_{e'_i}</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3.4 **対照学習と知識蒸留**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RUIEは、バイエンコーダーの訓練に対照学習（contrastive learning）と知識蒸留（knowledge distillation）を組み合わせた手法を採用しています。対照学習では、LLMが見つけたポジティブおよびネガティブなデモンストレーションのペアを使い、ポジティブなペアの類似度を高め、ネガティブなペアの類似度を低くするように訓練します。さらに、キーワード強化型報酬モデルからの情報を用いて、報酬モデルとリトリーバーの出力分布をKLダイバージェンスで整合させる知識蒸留も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最終的な損失関数:</a:t>
            </a:r>
            <a:endParaRPr sz="791"/>
          </a:p>
          <a:p>
            <a:pPr indent="0" lvl="0" marL="0" rtl="0" algn="l">
              <a:lnSpc>
                <a:spcPct val="95000"/>
              </a:lnSpc>
              <a:spcBef>
                <a:spcPts val="1200"/>
              </a:spcBef>
              <a:spcAft>
                <a:spcPts val="0"/>
              </a:spcAft>
              <a:buNone/>
            </a:pPr>
            <a:r>
              <a:rPr lang="ja" sz="791"/>
              <a:t>Lretriever​=Ldistill​+αLcontrastive​</a:t>
            </a:r>
            <a:endParaRPr sz="791"/>
          </a:p>
          <a:p>
            <a:pPr indent="0" lvl="0" marL="0" rtl="0" algn="l">
              <a:lnSpc>
                <a:spcPct val="95000"/>
              </a:lnSpc>
              <a:spcBef>
                <a:spcPts val="1200"/>
              </a:spcBef>
              <a:spcAft>
                <a:spcPts val="0"/>
              </a:spcAft>
              <a:buNone/>
            </a:pPr>
            <a:r>
              <a:rPr lang="ja" sz="791"/>
              <a:t>ここで、αはハイパーパラメータです。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Lretriever=Ldistill+αLcontrastiveL_{\text{retriever}} = L_{\text{distill}} + \alpha L_{\text{contrastive}}</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α\alpha</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**実験結果**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UIEは8つの未経験タスクに対してテストされ、従来の指示チューニング手法や他のリトリーバーと比較して大幅に優れたF1スコアを達成しました。特に、未経験のタスクに対する一般化能力が高く、計算コストも削減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まとめ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UIEは、統一情報抽出のための初の訓練可能な検索フレームワークであり、少ない計算リソースで迅速な適応を可能にします。対照学習と知識蒸留の組み合わせにより、従来の検索手法に比べて高い性能を発揮し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Improving LLM Reasoning with Multi-Agent Tree-of-Thought Validator Agent マルチエージェント・ツリーオブソート・バリデーターエージェントによるLLM推論の改善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Tree of Thoughts（ToT）でも誤った生成をする場合があり、この問題を解決するために、ToTベースのReasonerエージェントとThought Validatorエージェントを組み合わせた新しいアプローチを提案</a:t>
            </a:r>
            <a:endParaRPr sz="791"/>
          </a:p>
          <a:p>
            <a:pPr indent="0" lvl="0" marL="0" rtl="0" algn="l">
              <a:lnSpc>
                <a:spcPct val="95000"/>
              </a:lnSpc>
              <a:spcBef>
                <a:spcPts val="1200"/>
              </a:spcBef>
              <a:spcAft>
                <a:spcPts val="0"/>
              </a:spcAft>
              <a:buNone/>
            </a:pPr>
            <a:r>
              <a:rPr lang="ja" sz="791"/>
              <a:t>複数のReasonerエージェントが多様な推論経路を探索し、Thought Validatorがその妥当性を検証します。この方法は誤った推論を排除します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![proposed_approach.png](proposed_approach.png)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マルチエージェントシステムにおいて、各エージェントが特定の役割を担うことで推論の質を向上させるというアプローチは新しいものではありませんが、従来のReasonerエージェントは浅い推論探索にとどまりがちでした。本論文では、Tree of Thoughts（ToT）を利用して、Reasonerエージェントが多様な推論経路を深く探索できるようにし、推論の信頼性を高めています。</a:t>
            </a:r>
            <a:endParaRPr sz="791"/>
          </a:p>
          <a:p>
            <a:pPr indent="0" lvl="0" marL="0" rtl="0" algn="l">
              <a:lnSpc>
                <a:spcPct val="95000"/>
              </a:lnSpc>
              <a:spcBef>
                <a:spcPts val="1200"/>
              </a:spcBef>
              <a:spcAft>
                <a:spcPts val="0"/>
              </a:spcAft>
              <a:buNone/>
            </a:pPr>
            <a:r>
              <a:rPr lang="ja" sz="791"/>
              <a:t>- さらに、Thought Validatorエージェントが推論経路を評価し、誤った推論を排除することで、信頼性の向上を実現しています。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**Reasonerエージェント**:</a:t>
            </a:r>
            <a:endParaRPr sz="791"/>
          </a:p>
          <a:p>
            <a:pPr indent="0" lvl="0" marL="0" rtl="0" algn="l">
              <a:lnSpc>
                <a:spcPct val="95000"/>
              </a:lnSpc>
              <a:spcBef>
                <a:spcPts val="1200"/>
              </a:spcBef>
              <a:spcAft>
                <a:spcPts val="0"/>
              </a:spcAft>
              <a:buNone/>
            </a:pPr>
            <a:r>
              <a:rPr lang="ja" sz="791"/>
              <a:t>    - 複数のReasonerエージェントが並列に動作し、それぞれがToTを用いて異なる推論経路を探索します。各推論経路はツリー構造として表現され、次のステップでの推論を生成します。</a:t>
            </a:r>
            <a:endParaRPr sz="791"/>
          </a:p>
          <a:p>
            <a:pPr indent="0" lvl="0" marL="0" rtl="0" algn="l">
              <a:lnSpc>
                <a:spcPct val="95000"/>
              </a:lnSpc>
              <a:spcBef>
                <a:spcPts val="1200"/>
              </a:spcBef>
              <a:spcAft>
                <a:spcPts val="0"/>
              </a:spcAft>
              <a:buNone/>
            </a:pPr>
            <a:r>
              <a:rPr lang="ja" sz="791"/>
              <a:t>    - 推論ステップごとに、State Evaluationエージェントが推論の質を評価し、次のステップへと進む経路を選定します。このプロセスが最終段階まで続き、最も高評価の推論が選ばれます。</a:t>
            </a:r>
            <a:endParaRPr sz="791"/>
          </a:p>
          <a:p>
            <a:pPr indent="0" lvl="0" marL="0" rtl="0" algn="l">
              <a:lnSpc>
                <a:spcPct val="95000"/>
              </a:lnSpc>
              <a:spcBef>
                <a:spcPts val="1200"/>
              </a:spcBef>
              <a:spcAft>
                <a:spcPts val="0"/>
              </a:spcAft>
              <a:buNone/>
            </a:pPr>
            <a:r>
              <a:rPr lang="ja" sz="791"/>
              <a:t>2. **Thought Validatorエージェント**:</a:t>
            </a:r>
            <a:endParaRPr sz="791"/>
          </a:p>
          <a:p>
            <a:pPr indent="0" lvl="0" marL="0" rtl="0" algn="l">
              <a:lnSpc>
                <a:spcPct val="95000"/>
              </a:lnSpc>
              <a:spcBef>
                <a:spcPts val="1200"/>
              </a:spcBef>
              <a:spcAft>
                <a:spcPts val="0"/>
              </a:spcAft>
              <a:buNone/>
            </a:pPr>
            <a:r>
              <a:rPr lang="ja" sz="791"/>
              <a:t>    - Thought Validatorは、Reasonerエージェントが生成した推論経路を評価し、論理的整合性や事実の正確性をチェックします。推論に誤りがある場合はその経路を無効とし、妥当な推論のみが最終決定に影響を与えるようにします。</a:t>
            </a:r>
            <a:endParaRPr sz="791"/>
          </a:p>
          <a:p>
            <a:pPr indent="0" lvl="0" marL="0" rtl="0" algn="l">
              <a:lnSpc>
                <a:spcPct val="95000"/>
              </a:lnSpc>
              <a:spcBef>
                <a:spcPts val="1200"/>
              </a:spcBef>
              <a:spcAft>
                <a:spcPts val="0"/>
              </a:spcAft>
              <a:buNone/>
            </a:pPr>
            <a:r>
              <a:rPr lang="ja" sz="791"/>
              <a:t>3. **コンセンサス投票メカニズム**:</a:t>
            </a:r>
            <a:endParaRPr sz="791"/>
          </a:p>
          <a:p>
            <a:pPr indent="0" lvl="0" marL="0" rtl="0" algn="l">
              <a:lnSpc>
                <a:spcPct val="95000"/>
              </a:lnSpc>
              <a:spcBef>
                <a:spcPts val="1200"/>
              </a:spcBef>
              <a:spcAft>
                <a:spcPts val="0"/>
              </a:spcAft>
              <a:buNone/>
            </a:pPr>
            <a:r>
              <a:rPr lang="ja" sz="791"/>
              <a:t>    - 有効とされた推論経路のみが投票に加わり、最終的な回答が決定されます。コンセンサスが得られない場合、新たな推論ラウンドが開始され、Validatorのフィードバックを反映して次の推論が行われます。</a:t>
            </a:r>
            <a:endParaRPr sz="791"/>
          </a:p>
          <a:p>
            <a:pPr indent="0" lvl="0" marL="0" rtl="0" algn="l">
              <a:lnSpc>
                <a:spcPct val="95000"/>
              </a:lnSpc>
              <a:spcBef>
                <a:spcPts val="1200"/>
              </a:spcBef>
              <a:spcAft>
                <a:spcPts val="0"/>
              </a:spcAft>
              <a:buNone/>
            </a:pPr>
            <a:r>
              <a:rPr lang="ja" sz="791"/>
              <a:t>4. **反復精練プロセス**:</a:t>
            </a:r>
            <a:endParaRPr sz="791"/>
          </a:p>
          <a:p>
            <a:pPr indent="0" lvl="0" marL="0" rtl="0" algn="l">
              <a:lnSpc>
                <a:spcPct val="95000"/>
              </a:lnSpc>
              <a:spcBef>
                <a:spcPts val="1200"/>
              </a:spcBef>
              <a:spcAft>
                <a:spcPts val="0"/>
              </a:spcAft>
              <a:buNone/>
            </a:pPr>
            <a:r>
              <a:rPr lang="ja" sz="791"/>
              <a:t>    - もしコンセンサスが得られなかった場合、Validatorからのフィードバックをもとに再推論が行われ、精度向上を図ります。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Towards Fair RAG: On the Impact of Fair Ranking in Retrieval-Augmented Generation フェアRAGに向けて: リトリーバル強化生成におけるフェアランキングの影響について」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Fair RAGはユーザーが行った検索や質問に対して一部のコンテンツが過剰に選択されることを防ぎすべての関連アイテムが公平に出現するよう確率的なランキングを使い、関連アイテムを均等に露出の公平性と生成品質を両立しよう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論文で説明されている主な技術や手法は、**フェアランキングをRAGシステムに統合**し、アイテム露出の公平性を高める方法に焦点を当てています。以下、順番に詳細を説明します。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フェアランキングとRAGシステム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従来のRAGシステムでは、ユーザーのクエリに対して関連性の高いアイテムを固定的にランク付けし、その中から上位k個を選択して生成プロセスに渡す手法が一般的です。しかし、この方法では一部のアイテムが過剰に露出され、他の同じくらい関連性のあるアイテムが無視されることがありました。本論文では、この固定的なランキングを**確率的なランキング（stochastic retriever）**に置き換え、露出の偏りを減らし、関連するすべてのアイテムが均等に表示されるようにします。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確率的ランキング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確率的ランキングでは、アイテムの選択がランダム要素を含むため、同じクエリに対しても異なるアイテムが繰り返し露出されるようになります。具体的には、**Plackett-Luceサンプリング**を用いてランキングを生成します。これにより、ランキングにランダム性が導入され、露出の公平性を確保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**Plackett-Luceサンプリングの式**：</a:t>
            </a:r>
            <a:endParaRPr sz="791"/>
          </a:p>
          <a:p>
            <a:pPr indent="0" lvl="0" marL="0" rtl="0" algn="l">
              <a:lnSpc>
                <a:spcPct val="95000"/>
              </a:lnSpc>
              <a:spcBef>
                <a:spcPts val="1200"/>
              </a:spcBef>
              <a:spcAft>
                <a:spcPts val="0"/>
              </a:spcAft>
              <a:buNone/>
            </a:pPr>
            <a:r>
              <a:rPr lang="ja" sz="791"/>
              <a:t>p(d∣L1:i−1)=exp⁡(sˉd)1[d∉L1:i−1]∑d′∈C\L1:i−1exp⁡(sˉd′)p(d|L_{1:i-1}) = \frac{\exp(\bar{s}_d) 1[d \notin L_{1:i-1}]}{\sum_{d' \in C \backslash L_{1:i-1}} \exp(\bar{s}_{d'})}p(d∣L1:i−1​)=∑d′∈C\L1:i−1​​exp(sˉd′​)exp(sˉd​)1[d∈/L1:i−1​]​</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ここで、$L_{1</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}$はランキングの上位i-1位までのアイテム、$s_d$はアイテムdのスコア、$C$はコーパス全体を表します。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フェアネスの調整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フェアランキングの効果を制御するために、温度パラメータ（$α$）が導入されています。このパラメータによって、ランダム性の度合いを調整し、高い$α$では従来の固定ランキングに近い動作となり、低い$α$ではランダム性が増加して露出の公平性が高ま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**温度パラメータの式**：</a:t>
            </a:r>
            <a:endParaRPr sz="791"/>
          </a:p>
          <a:p>
            <a:pPr indent="0" lvl="0" marL="0" rtl="0" algn="l">
              <a:lnSpc>
                <a:spcPct val="95000"/>
              </a:lnSpc>
              <a:spcBef>
                <a:spcPts val="1200"/>
              </a:spcBef>
              <a:spcAft>
                <a:spcPts val="0"/>
              </a:spcAft>
              <a:buNone/>
            </a:pPr>
            <a:r>
              <a:rPr lang="ja" sz="791"/>
              <a:t>p(d∣L1:i−1)=exp⁡(sdα)1[d∉L1:i−1]∑d′∈C\L1:i−1exp⁡(sd′α)p(d|L_{1:i-1}) = \frac{\exp(s_d^{\alpha})1[d \notin L_{1:i-1}]}{\sum_{d' \in C \backslash L_{1:i-1}} \exp(s_{d'}^{\alpha})}p(d∣L1:i−1​)=∑d′∈C\L1:i−1​​exp(sd′α​)exp(sdα​)1[d∈/L1:i−1​]​</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評価メトリクス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本研究では、フェアランキングの効果を評価するために、以下の2つの指標が使用されています。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**期待露出差異（EE-D）**：各アイテムの露出のばらつきを測定し、高いEE-Dは露出が不公平であることを示します。</a:t>
            </a:r>
            <a:endParaRPr sz="791"/>
          </a:p>
          <a:p>
            <a:pPr indent="0" lvl="0" marL="0" rtl="0" algn="l">
              <a:lnSpc>
                <a:spcPct val="95000"/>
              </a:lnSpc>
              <a:spcBef>
                <a:spcPts val="1200"/>
              </a:spcBef>
              <a:spcAft>
                <a:spcPts val="0"/>
              </a:spcAft>
              <a:buNone/>
            </a:pPr>
            <a:r>
              <a:rPr lang="ja" sz="791"/>
              <a:t>- **期待露出関連度（EE-R）**：アイテムの露出がランキングの品質にどれだけ寄与しているかを測定します。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**期待露出差異の式**：</a:t>
            </a:r>
            <a:endParaRPr sz="791"/>
          </a:p>
          <a:p>
            <a:pPr indent="0" lvl="0" marL="0" rtl="0" algn="l">
              <a:lnSpc>
                <a:spcPct val="95000"/>
              </a:lnSpc>
              <a:spcBef>
                <a:spcPts val="1200"/>
              </a:spcBef>
              <a:spcAft>
                <a:spcPts val="0"/>
              </a:spcAft>
              <a:buNone/>
            </a:pPr>
            <a:r>
              <a:rPr lang="ja" sz="791"/>
              <a:t>∥ϵ−ϵ∗∥22=∥ϵ∥22−2⟨ϵ,ϵ∗⟩+∥ϵ∗∥22\| \epsilon - \epsilon^* \|^2_2 = \| \epsilon \|^2_2 - 2 \langle \epsilon, \epsilon^* \rangle + \| \epsilon^* \|^2_2∥ϵ−ϵ∗∥22​=∥ϵ∥22​−2⟨ϵ,ϵ∗⟩+∥ϵ∗∥22​</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ここで、$\epsilon$はシステムの露出ベクトル、$\epsilon^*$は理想的な露出ベクトルを表します。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生成品質の評価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コンテンツの品質（ユーティリティ）も評価されており、確率的ランキングを使用することで、生成品質が向上する場合があることが実証されています。特に、アイテムの位置が変わることで、生成された応答に含まれる情報がより適切になる場合があ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**期待ユーティリティの式**：</a:t>
            </a:r>
            <a:endParaRPr sz="791"/>
          </a:p>
          <a:p>
            <a:pPr indent="0" lvl="0" marL="0" rtl="0" algn="l">
              <a:lnSpc>
                <a:spcPct val="95000"/>
              </a:lnSpc>
              <a:spcBef>
                <a:spcPts val="1200"/>
              </a:spcBef>
              <a:spcAft>
                <a:spcPts val="0"/>
              </a:spcAft>
              <a:buNone/>
            </a:pPr>
            <a:r>
              <a:rPr lang="ja" sz="791"/>
              <a:t>EU(⟨S,G⟩∣x)=Eσ∼S[μu(y,y^σ)]=1N∑i=1Nμu(y,y^i)EU(\langle S, G \rangle | x) = E_{\sigma \sim S} [\mu_u(y, \hat{y}_{\sigma})] = \frac{1}{N} \sum_{i=1}^N \mu_u(y, \hat{y}_i)EU(⟨S,G⟩∣x)=Eσ∼S​[μu​(y,y^​σ​)]=N1​∑i=1N​μu​(y,y^​i​)</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この技術は、以下のようなシステムでの応用が期待されます。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質問応答システム**：RAGシステムは質問応答に広く使用されていますが、特にニュースや製品レビューなどの分野では、複数の情報源が関連するため、フェアランキングを導入することで、すべての情報源が均等に扱われるようになります。</a:t>
            </a:r>
            <a:endParaRPr sz="791"/>
          </a:p>
          <a:p>
            <a:pPr indent="0" lvl="0" marL="0" rtl="0" algn="l">
              <a:lnSpc>
                <a:spcPct val="95000"/>
              </a:lnSpc>
              <a:spcBef>
                <a:spcPts val="1200"/>
              </a:spcBef>
              <a:spcAft>
                <a:spcPts val="0"/>
              </a:spcAft>
              <a:buNone/>
            </a:pPr>
            <a:r>
              <a:rPr lang="ja" sz="791"/>
              <a:t>- **パーソナライゼーション**：パーソナライズされたコンテンツ推薦システムにも適用でき、特定のコンテンツプロバイダーが過剰に露出する問題を解消できます。</a:t>
            </a:r>
            <a:endParaRPr sz="791"/>
          </a:p>
          <a:p>
            <a:pPr indent="0" lvl="0" marL="0" rtl="0" algn="l">
              <a:lnSpc>
                <a:spcPct val="95000"/>
              </a:lnSpc>
              <a:spcBef>
                <a:spcPts val="1200"/>
              </a:spcBef>
              <a:spcAft>
                <a:spcPts val="0"/>
              </a:spcAft>
              <a:buNone/>
            </a:pPr>
            <a:r>
              <a:rPr lang="ja" sz="791"/>
              <a:t>- **リコメンデーションシステム**：商品推薦システムでは、特定の商品が優先されることなく、すべての商品が公平に露出されることが重要です。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**Hamed Zamani et al. "Retrieval-enhanced machine learning: Synthesis and opportunities"**</a:t>
            </a:r>
            <a:endParaRPr sz="791"/>
          </a:p>
          <a:p>
            <a:pPr indent="0" lvl="0" marL="0" rtl="0" algn="l">
              <a:lnSpc>
                <a:spcPct val="95000"/>
              </a:lnSpc>
              <a:spcBef>
                <a:spcPts val="1200"/>
              </a:spcBef>
              <a:spcAft>
                <a:spcPts val="0"/>
              </a:spcAft>
              <a:buNone/>
            </a:pPr>
            <a:r>
              <a:rPr lang="ja" sz="791"/>
              <a:t>- **Patrick S. H. Lewis et al. "Retrieval-augmented generation for knowledge-intensive NLP tasks"**</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MAGICORE: Multi-Agent, Iterative, Coarse-to-Fine Refinement for Reasoning MAGICORE: 多エージェント、反復的、粗から細への推論の改良手法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の予測結果は複数の解答を生成しその中で信頼性の高いものを選ぶとよい結果になるが、多く生成しても効果は薄くなっていきます改良はフィードバックを使用し質をあげること、しかし過剰な改良、エラーを局所化し修正できない、改良の不十分さという3つの課題があります。 この課題に対して問題を「簡単」「難しい」と分類し、難しい問題には詳細かつ反復的な多エージェント改良を適用するフレームワークMAGICOREを提案しています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先行研究と比べてどこがすごいのか: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MAGICOREは、先行する自己改良や集約手法に比べて以下の点で優れている：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**動的リソース割り当て**：問題の難易度に応じてリソースを効率的に配分し、簡単な問題には最低限の集約、難しい問題には詳細な改良を行う。</a:t>
            </a:r>
            <a:endParaRPr sz="791"/>
          </a:p>
          <a:p>
            <a:pPr indent="0" lvl="0" marL="0" rtl="0" algn="l">
              <a:lnSpc>
                <a:spcPct val="95000"/>
              </a:lnSpc>
              <a:spcBef>
                <a:spcPts val="1200"/>
              </a:spcBef>
              <a:spcAft>
                <a:spcPts val="0"/>
              </a:spcAft>
              <a:buNone/>
            </a:pPr>
            <a:r>
              <a:rPr lang="ja" sz="791"/>
              <a:t>2. **外部の報酬モデルの活用**：モデルが自己改良できる限界を認識し、外部の報酬モデルを使用してエラーの局所化と修正を行う。</a:t>
            </a:r>
            <a:endParaRPr sz="791"/>
          </a:p>
          <a:p>
            <a:pPr indent="0" lvl="0" marL="0" rtl="0" algn="l">
              <a:lnSpc>
                <a:spcPct val="95000"/>
              </a:lnSpc>
              <a:spcBef>
                <a:spcPts val="1200"/>
              </a:spcBef>
              <a:spcAft>
                <a:spcPts val="0"/>
              </a:spcAft>
              <a:buNone/>
            </a:pPr>
            <a:r>
              <a:rPr lang="ja" sz="791"/>
              <a:t>3. **多エージェントシステム**：Solver、Reviewer、Refinerの3エージェントが協力し、エラーの修正と反復的改良を行う。</a:t>
            </a:r>
            <a:endParaRPr sz="791"/>
          </a:p>
          <a:p>
            <a:pPr indent="0" lvl="0" marL="0" rtl="0" algn="l">
              <a:lnSpc>
                <a:spcPct val="95000"/>
              </a:lnSpc>
              <a:spcBef>
                <a:spcPts val="1200"/>
              </a:spcBef>
              <a:spcAft>
                <a:spcPts val="0"/>
              </a:spcAft>
              <a:buNone/>
            </a:pPr>
            <a:r>
              <a:rPr lang="ja" sz="791"/>
              <a:t>4. **改良の反復性**：1回の改良ではなく、複数回の改良を繰り返すことで、精度を高める。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論文で説明している技術や手法: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MAGICOREは、多ステップ推論における性能向上を目的とした**自適応型フレームワーク**であり、以下の要素を含む：</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難易度分類:</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**問題分類**: 解答が簡単か難しいかを、報酬モデルのスコアを基に自動的に分類する。簡単な問題には、単に解答を集約するだけで良いが、難しい問題には詳細な改良が必要となる。報酬モデル（Reward Model, RM）はステップごとのスコアと最終解答のスコアを提供し、これを基に問題を分類する。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多エージェントシステム: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**解答者（Solver）**: 最初に問題に対する解答を生成する。</a:t>
            </a:r>
            <a:endParaRPr sz="791"/>
          </a:p>
          <a:p>
            <a:pPr indent="0" lvl="0" marL="0" rtl="0" algn="l">
              <a:lnSpc>
                <a:spcPct val="95000"/>
              </a:lnSpc>
              <a:spcBef>
                <a:spcPts val="1200"/>
              </a:spcBef>
              <a:spcAft>
                <a:spcPts val="0"/>
              </a:spcAft>
              <a:buNone/>
            </a:pPr>
            <a:r>
              <a:rPr lang="ja" sz="791"/>
              <a:t>- **レビュワー（Reviewer）**: ステップごとの報酬スコアを基にエラーのあるステップを特定し、その部分に対するフィードバックを生成する。</a:t>
            </a:r>
            <a:endParaRPr sz="791"/>
          </a:p>
          <a:p>
            <a:pPr indent="0" lvl="0" marL="0" rtl="0" algn="l">
              <a:lnSpc>
                <a:spcPct val="95000"/>
              </a:lnSpc>
              <a:spcBef>
                <a:spcPts val="1200"/>
              </a:spcBef>
              <a:spcAft>
                <a:spcPts val="0"/>
              </a:spcAft>
              <a:buNone/>
            </a:pPr>
            <a:r>
              <a:rPr lang="ja" sz="791"/>
              <a:t>- **改良者（Refiner）**: レビュワーからのフィードバックを取り入れて解答を修正する。この過程は反復されることもあり、再度レビュワーが修正点を評価し、追加のフィードバックを与えることがある。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報酬モデルの使用: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**報酬モデルの役割**: 外部の報酬モデルを使用して、グローバルな正確性（全体の解答の正しさ）と局所的な正確性（各ステップの正しさ）を評価する。これにより、解答のどの部分がエラーを含んでいるかを明確に特定し、適切な修正を行うことが可能にな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反復的プロセス: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**反復的改良の流れ**: 難しい問題に対しては、単一の改良では不十分である可能性があるため、解答者、レビュワー、改良者の3者間で複数回の改良を行う。この際、各ステップごとの正確性スコアを使用してエラーを特定し、徐々に解答の質を向上させ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数式:</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**問題分類基準**:C=Sigmoid(Threshold−H(A)​)ここで、H(A) は解答のエントロピーを表し、Sigmoid関数は分類の信頼度を表す。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C=Sigmoid(−H(A)Threshold)C = \text{Sigmoid}\left(\frac{-H(A)}{\text{Threshold}}\right)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H(A)H(A)</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高信頼度でない場合に、問題を「難しい」と判断し、詳細な改良を適用する。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**数学的推論**: 多ステップの数学的問題に対して、LLMの推論性能を向上させる手法として使用可能。</a:t>
            </a:r>
            <a:endParaRPr sz="791"/>
          </a:p>
          <a:p>
            <a:pPr indent="0" lvl="0" marL="0" rtl="0" algn="l">
              <a:lnSpc>
                <a:spcPct val="95000"/>
              </a:lnSpc>
              <a:spcBef>
                <a:spcPts val="1200"/>
              </a:spcBef>
              <a:spcAft>
                <a:spcPts val="0"/>
              </a:spcAft>
              <a:buNone/>
            </a:pPr>
            <a:r>
              <a:rPr lang="ja" sz="791"/>
              <a:t>2. **複雑な推論が必要な問題全般**: 複雑な推論タスク（例えば、論理的推論やプログラム生成）において、エラーを局所化し、改良を行うために有効。</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Retrieval Augmented Generation (RAG) and Beyond: A Comprehensive Survey on How to Make your LLMs use External Data More Wisely Retrieval Augmented Generation（RAG）とその先：LLMに外部データをより賢く活用させるための包括的な調査</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RAGを使用する際の難易度をユーザークエリから4つに分類、それぞれの課題と最適手法を整理</a:t>
            </a:r>
            <a:endParaRPr sz="791"/>
          </a:p>
          <a:p>
            <a:pPr indent="0" lvl="0" marL="0" rtl="0" algn="l">
              <a:lnSpc>
                <a:spcPct val="95000"/>
              </a:lnSpc>
              <a:spcBef>
                <a:spcPts val="1200"/>
              </a:spcBef>
              <a:spcAft>
                <a:spcPts val="0"/>
              </a:spcAft>
              <a:buNone/>
            </a:pPr>
            <a:r>
              <a:rPr lang="ja" sz="791"/>
              <a:t>レベル1：データ内に直接答えが存在するシンプルな質問、レベル2：複数の情報を組み合わせて答えを導く必要がある質問、レベル3：専門的な手順やガイドラインを理解して答える必要がある質問、レベル4：データ内に明示されていない専門知識や経験に基づく推論が必要な質問</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**先行研究と比べてどこがすごいのか:**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論文の卓越性は、LLMと外部データの統合に関する課題を包括的に分類し、それぞれのレベルに適した解決策を提示している点にあります。従来の研究は特定の技術やタスクに焦点を当てることが多かったのに対し、本論文はユーザークエリを4つのレベルに分類し、それぞれのレベルでの課題と最適な手法を体系的に整理しています。これにより、開発者がLLMを専門分野で効果的に活用するための実用的なガイドラインを提供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**レベル1：明示的事実クエリ**</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レベル1のクエリは、外部データ内に直接答えが存在するシンプルな質問です。例えば、「2024年のオリンピック開催地はどこですか？」のようなものです。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*最適手法：*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**Retrieval-Augmented Generation（RAG）の使用**</a:t>
            </a:r>
            <a:endParaRPr sz="791"/>
          </a:p>
          <a:p>
            <a:pPr indent="0" lvl="0" marL="0" rtl="0" algn="l">
              <a:lnSpc>
                <a:spcPct val="95000"/>
              </a:lnSpc>
              <a:spcBef>
                <a:spcPts val="1200"/>
              </a:spcBef>
              <a:spcAft>
                <a:spcPts val="0"/>
              </a:spcAft>
              <a:buNone/>
            </a:pPr>
            <a:r>
              <a:rPr lang="ja" sz="791"/>
              <a:t>    - **データ処理の強化：**</a:t>
            </a:r>
            <a:endParaRPr sz="791"/>
          </a:p>
          <a:p>
            <a:pPr indent="0" lvl="0" marL="0" rtl="0" algn="l">
              <a:lnSpc>
                <a:spcPct val="95000"/>
              </a:lnSpc>
              <a:spcBef>
                <a:spcPts val="1200"/>
              </a:spcBef>
              <a:spcAft>
                <a:spcPts val="0"/>
              </a:spcAft>
              <a:buNone/>
            </a:pPr>
            <a:r>
              <a:rPr lang="ja" sz="791"/>
              <a:t>        - **マルチモーダルドキュメントの解析：**</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外部データにはテキストだけでなく、表、画像、動画などの多様な形式が含まれることがあります。これらをテキスト形式に変換することで、LLMが処理できるようにします。例えば、表をテキストに変換するTable-to-Text手法や、画像をキャプション化する技術を用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**チャンク化の最適化：**</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長いテキストを適切なサイズに分割（チャンク化）し、文脈を維持しながら情報を整理します。固定長のチャンク化、セマンティックチャンク化、スライディングウィンドウなどの手法を用いて、情報の欠落や冗長を防ぎ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**データ検索の強化：**</a:t>
            </a:r>
            <a:endParaRPr sz="791"/>
          </a:p>
          <a:p>
            <a:pPr indent="0" lvl="0" marL="0" rtl="0" algn="l">
              <a:lnSpc>
                <a:spcPct val="95000"/>
              </a:lnSpc>
              <a:spcBef>
                <a:spcPts val="1200"/>
              </a:spcBef>
              <a:spcAft>
                <a:spcPts val="0"/>
              </a:spcAft>
              <a:buNone/>
            </a:pPr>
            <a:r>
              <a:rPr lang="ja" sz="791"/>
              <a:t>        - **インデックス作成：**</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データの効率的な検索のために、スパース（例：TF-IDF、BM25）、デンス（例：BERTベースのエンコーダ）、ハイブリッドなインデックスを構築します。これにより、クエリに対する関連度の高いドキュメントを迅速に特定でき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**クエリとドキュメントのアライメント：**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クエリとドキュメントの意味的な一致を高めるために、クエリのリライトや生成を行います。例えば、HyDE手法では、クエリから仮想的な回答を生成し、それに基づいて関連するドキュメントを検索します。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**再ランキングと誤り訂正：**</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初期の検索結果を再評価し、関連性の高い順に並べ替えます。LLMを用いて、検索結果の信頼性や有用性を評価し、不適切な情報を除外します。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**反復的検索（Recursive Retrieval）：**</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必要な情報が得られるまで、検索と生成のプロセスを繰り返します。例えば、SEATERやSelf-RAGのような手法で、検索結果の品質を向上させます。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**応答生成の強化：**</a:t>
            </a:r>
            <a:endParaRPr sz="791"/>
          </a:p>
          <a:p>
            <a:pPr indent="0" lvl="0" marL="0" rtl="0" algn="l">
              <a:lnSpc>
                <a:spcPct val="95000"/>
              </a:lnSpc>
              <a:spcBef>
                <a:spcPts val="1200"/>
              </a:spcBef>
              <a:spcAft>
                <a:spcPts val="0"/>
              </a:spcAft>
              <a:buNone/>
            </a:pPr>
            <a:r>
              <a:rPr lang="ja" sz="791"/>
              <a:t>        - **ファインチューニング：**</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LLMが外部データから正確な回答を生成できるように、適切なデータセットでモデルを微調整します。これにより、モデルが誤情報やノイズに影響されにくくなります。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**内的知識と外部データの統合：**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モデルが内部の事前知識と外部から取得したデータを適切に組み合わせ、矛盾を解消するようにトレーニングします。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**レベル2：暗黙的事実クエリ**</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レベル2のクエリは、複数の情報を組み合わせて答えを導く必要がある質問です。例えば、「キャンベラが首都の国の現在の与党は？」のように、複数の事実を結びつける必要があります。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*最適手法：*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**反復的なRAG（Iterative RAG）**</a:t>
            </a:r>
            <a:endParaRPr sz="791"/>
          </a:p>
          <a:p>
            <a:pPr indent="0" lvl="0" marL="0" rtl="0" algn="l">
              <a:lnSpc>
                <a:spcPct val="95000"/>
              </a:lnSpc>
              <a:spcBef>
                <a:spcPts val="1200"/>
              </a:spcBef>
              <a:spcAft>
                <a:spcPts val="0"/>
              </a:spcAft>
              <a:buNone/>
            </a:pPr>
            <a:r>
              <a:rPr lang="ja" sz="791"/>
              <a:t>    - **プランニングベースの手法：**</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質問を解決するためのステップバイステップの計画を生成します。ReActやIRCoTなどの手法を用いて、問題をサブタスクに分割し、それぞれに対して検索と推論を行います。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**情報ギャップの補填：**</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一度の検索で得られない情報を、追加の検索と生成によって補います。ITRGやFLAREのような手法で、回答の不確実な部分を特定し、さらなる情報収集を行います。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**グラフやツリー構造を用いた質問応答**</a:t>
            </a:r>
            <a:endParaRPr sz="791"/>
          </a:p>
          <a:p>
            <a:pPr indent="0" lvl="0" marL="0" rtl="0" algn="l">
              <a:lnSpc>
                <a:spcPct val="95000"/>
              </a:lnSpc>
              <a:spcBef>
                <a:spcPts val="1200"/>
              </a:spcBef>
              <a:spcAft>
                <a:spcPts val="0"/>
              </a:spcAft>
              <a:buNone/>
            </a:pPr>
            <a:r>
              <a:rPr lang="ja" sz="791"/>
              <a:t>    - **知識グラフの活用：**</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エンティティ間の関係をグラフとしてモデル化し、必要な情報を効率的に検索します。Think-on-GraphやR3などの手法で、LLMが最適な探索パスを決定します。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**データチャンクのグラフ/ツリー化：**</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テキストチャンクをノードとし、その間の意味的な関連性をエッジとしてグラフを構築します。MoGGやRAPTORなどの手法で、階層的なクラスタリングを行い、情報を整理します。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**自然言語からSQLへの変換（NL2SQL）**</a:t>
            </a:r>
            <a:endParaRPr sz="791"/>
          </a:p>
          <a:p>
            <a:pPr indent="0" lvl="0" marL="0" rtl="0" algn="l">
              <a:lnSpc>
                <a:spcPct val="95000"/>
              </a:lnSpc>
              <a:spcBef>
                <a:spcPts val="1200"/>
              </a:spcBef>
              <a:spcAft>
                <a:spcPts val="0"/>
              </a:spcAft>
              <a:buNone/>
            </a:pPr>
            <a:r>
              <a:rPr lang="ja" sz="791"/>
              <a:t>    - **テキストベースの質問をSQLクエリに変換：**</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Chat2DBやその他のNL2SQL手法を用いて、構造化データベースから必要な情報を取得します。これにより、大量のデータに対する集計やフィルタリングが可能になります。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**レベル3：解釈可能な推論クエリ**</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レベル3のクエリは、専門的なガイドラインや手順を理解して答える必要がある質問です。例えば、医療ガイドラインに基づく診断や、カスタマーサポートのワークフローに従った応答などです。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*最適手法：*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**プロンプトチューニング**</a:t>
            </a:r>
            <a:endParaRPr sz="791"/>
          </a:p>
          <a:p>
            <a:pPr indent="0" lvl="0" marL="0" rtl="0" algn="l">
              <a:lnSpc>
                <a:spcPct val="95000"/>
              </a:lnSpc>
              <a:spcBef>
                <a:spcPts val="1200"/>
              </a:spcBef>
              <a:spcAft>
                <a:spcPts val="0"/>
              </a:spcAft>
              <a:buNone/>
            </a:pPr>
            <a:r>
              <a:rPr lang="ja" sz="791"/>
              <a:t>    - **ドメイン固有の指示をプロンプトとして組み込む：**</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外部データから得られる手順やガイドラインを、LLMへの入力として提供します。これにより、モデルが特定のルールや手順に従って応答できます。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**強化学習を用いたプロンプト最適化：**</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TEMPERAやRlpromptなどの手法で、LLMの応答品質を報酬として、最適なプロンプトを自動的に探索します。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**LLM自身を用いたプロンプト生成：**</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OPROやReflexionのような手法で、LLMが自らの過去の応答を分析し、改善のためのフィードバックを生成します。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**Chain-of-Thought（CoT）プロンプト**</a:t>
            </a:r>
            <a:endParaRPr sz="791"/>
          </a:p>
          <a:p>
            <a:pPr indent="0" lvl="0" marL="0" rtl="0" algn="l">
              <a:lnSpc>
                <a:spcPct val="95000"/>
              </a:lnSpc>
              <a:spcBef>
                <a:spcPts val="1200"/>
              </a:spcBef>
              <a:spcAft>
                <a:spcPts val="0"/>
              </a:spcAft>
              <a:buNone/>
            </a:pPr>
            <a:r>
              <a:rPr lang="ja" sz="791"/>
              <a:t>    - **思考の連鎖を明示的にモデル化：**</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問題解決の過程をステップバイステップで示すことで、複雑な推論が可能になります。手動でCoTプロンプトを設計するか、Automate-CoTのような自動化手法を用います。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**エージェントワークフローの構築：**</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複数のLLMエージェントが協力してタスクを遂行するシステムを構築します。MetaGPTやCoMLなどの手法で、専門分野の知識を持つエージェントを連携させます。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**レベル4：隠れた推論クエリ**</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レベル4のクエリは、データ内に明示されていない専門知識や経験に基づく推論が必要な質問です。過去の事例や膨大な知識を元に、新たな問題に対処する必要があります。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*最適手法：*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**オフライン学習**</a:t>
            </a:r>
            <a:endParaRPr sz="791"/>
          </a:p>
          <a:p>
            <a:pPr indent="0" lvl="0" marL="0" rtl="0" algn="l">
              <a:lnSpc>
                <a:spcPct val="95000"/>
              </a:lnSpc>
              <a:spcBef>
                <a:spcPts val="1200"/>
              </a:spcBef>
              <a:spcAft>
                <a:spcPts val="0"/>
              </a:spcAft>
              <a:buNone/>
            </a:pPr>
            <a:r>
              <a:rPr lang="ja" sz="791"/>
              <a:t>    - **ルールやガイドラインの抽出：**</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過去のデータから共通のパターンや原則を見つけ出し、モデルに組み込みます。例えば、GLやLEAPのような手法で、過去の誤答から学習し、一般的な原則を形成します。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**自己教師あり学習：**</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LLMが自ら生成した推論過程を学習し、未知の問題にも対応できるようにします。STaRやLXSなどの手法で、モデルの推論能力を強化します。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**インコンテキストラーニング（ICL）**</a:t>
            </a:r>
            <a:endParaRPr sz="791"/>
          </a:p>
          <a:p>
            <a:pPr indent="0" lvl="0" marL="0" rtl="0" algn="l">
              <a:lnSpc>
                <a:spcPct val="95000"/>
              </a:lnSpc>
              <a:spcBef>
                <a:spcPts val="1200"/>
              </a:spcBef>
              <a:spcAft>
                <a:spcPts val="0"/>
              </a:spcAft>
              <a:buNone/>
            </a:pPr>
            <a:r>
              <a:rPr lang="ja" sz="791"/>
              <a:t>    - **関連する例をコンテキストとして提示：**</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モデルが少数の事例から学習し、新たな問題に適用します。OpenICLなどのフレームワークで、最適なデモンストレーションを選択します。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**デモンストレーションの最適化：**</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モデルの性能を向上させるために、関連性の高い例を選び、必要に応じて多様性を持たせます。Auto-CoTやDUPなどの手法で、モデルの理解力を高めます。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**ファインチューニング**</a:t>
            </a:r>
            <a:endParaRPr sz="791"/>
          </a:p>
          <a:p>
            <a:pPr indent="0" lvl="0" marL="0" rtl="0" algn="l">
              <a:lnSpc>
                <a:spcPct val="95000"/>
              </a:lnSpc>
              <a:spcBef>
                <a:spcPts val="1200"/>
              </a:spcBef>
              <a:spcAft>
                <a:spcPts val="0"/>
              </a:spcAft>
              <a:buNone/>
            </a:pPr>
            <a:r>
              <a:rPr lang="ja" sz="791"/>
              <a:t>    - **専門的なデータでのモデル微調整：**</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医療、法律、金融などのドメイン固有のデータでLLMを再訓練し、専門知識を直接モデルに組み込みます。ChatDoctorやFinGPTなどのプロジェクトが該当します。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**効率的なチューニング手法の活用：**</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LoRAやAdapterなどの軽量な微調整手法を用いて、計算コストを削減しつつモデルを最適化します。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**専門的な質問応答システム**</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医療、法律、金融などの分野で、専門知識に基づく正確な回答を提供。</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**知識ベースのエキスパートシステム**</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外部データを活用して、ユーザーの意思決定を支援するシステムの構築。</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**情報検索と要約**</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大量のドキュメントから必要な情報を効率的に抽出し、要約を提供。</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COMPOSITIONAL HARDNESS OF CODE IN LARGE LANGUAGE MODELS - A PROBABILISTIC PERSPECTIVE 大規模言語モデルにおけるコードの合成的困難性 - 確率的視点から</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LLMが同じコンテキスト内で複数のサブタスクを実行するときに回の長さと比例して指数関数的に合成困難性が増えます</a:t>
            </a:r>
            <a:endParaRPr sz="791"/>
          </a:p>
          <a:p>
            <a:pPr indent="0" lvl="0" marL="0" rtl="0" algn="l">
              <a:lnSpc>
                <a:spcPct val="95000"/>
              </a:lnSpc>
              <a:spcBef>
                <a:spcPts val="1200"/>
              </a:spcBef>
              <a:spcAft>
                <a:spcPts val="0"/>
              </a:spcAft>
              <a:buNone/>
            </a:pPr>
            <a:r>
              <a:rPr lang="ja" sz="791"/>
              <a:t>この場合、問題を複数のエージェントに分散させると効率的になるということを生成複雑性N(P,x)を問題xに対する正解yの逆数1/P(y|x)として定義しました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本研究では、以下の技術と手法を詳細に説明しています。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**生成複雑性メトリックの定義**: 生成複雑性 N(P,x)N(P, x)N(P,x) を、問題 xxx に対する正しい解 yyy の確率の逆数として定義します。N(P,x)=P(y∣x)1​</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N(P,x)=1P(y∣x)N(P, x) = \frac{1}{P(y|x)}</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これは、少なくとも1つの正しい解を得るために必要なモデルの生成回数を示します。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**合成問題のモデル化**: 合成問題を2つの単純なコード問題の組み合わせとしてモデル化し、その解が各サブ問題の解の連結で表せると仮定します。</a:t>
            </a:r>
            <a:endParaRPr sz="791"/>
          </a:p>
          <a:p>
            <a:pPr indent="0" lvl="0" marL="0" rtl="0" algn="l">
              <a:lnSpc>
                <a:spcPct val="95000"/>
              </a:lnSpc>
              <a:spcBef>
                <a:spcPts val="1200"/>
              </a:spcBef>
              <a:spcAft>
                <a:spcPts val="0"/>
              </a:spcAft>
              <a:buNone/>
            </a:pPr>
            <a:r>
              <a:rPr lang="ja" sz="791"/>
              <a:t>3. **スクリーン効果の導入**: オートレグレッシブなLLMが合成問題を解く際、以前に生成されたトークンが後続のトークン生成にノイズを導入し、正しい解の生成確率を減少させる「スクリーン効果」があると仮定します。</a:t>
            </a:r>
            <a:endParaRPr sz="791"/>
          </a:p>
          <a:p>
            <a:pPr indent="0" lvl="0" marL="0" rtl="0" algn="l">
              <a:lnSpc>
                <a:spcPct val="95000"/>
              </a:lnSpc>
              <a:spcBef>
                <a:spcPts val="1200"/>
              </a:spcBef>
              <a:spcAft>
                <a:spcPts val="0"/>
              </a:spcAft>
              <a:buNone/>
            </a:pPr>
            <a:r>
              <a:rPr lang="ja" sz="791"/>
              <a:t>4. **理論的証明**: 確率論的手法と濃度不等式を用いて、合成問題の生成複雑性が各サブ問題の生成複雑性の積よりも指数関数的に大きくなることを証明します。具体的には、以下の不等式を導出します。N(P,x)≥N(P,x1​)N(P,x2​)⋅eΔ(L1​+L2​)/4</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N(P,x)≥N(P,x1)N(P,x2)⋅eΔ(L1+L2)/4N(P, x) \geq N(P, x_1)N(P, x_2) \cdot e^{\Delta(L_1 + L_2)/4}</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ここで、Δ\DeltaΔ はリノーマライゼーション項の平均、L1,L2L_1, L_2L1​,L2​ は各サブ問題の解の長さです。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5. **実験的検証**: Llama 3などの実際のLLMを用いて、理論的な結果を実証します。具体的には、コード生成タスクにおける合成問題とサブ問題の生成複雑性を比較し、理論的な予測と一致することを確認しています。</a:t>
            </a:r>
            <a:endParaRPr sz="791"/>
          </a:p>
          <a:p>
            <a:pPr indent="0" lvl="0" marL="0" rtl="0" algn="l">
              <a:lnSpc>
                <a:spcPct val="95000"/>
              </a:lnSpc>
              <a:spcBef>
                <a:spcPts val="1200"/>
              </a:spcBef>
              <a:spcAft>
                <a:spcPts val="0"/>
              </a:spcAft>
              <a:buNone/>
            </a:pPr>
            <a:r>
              <a:rPr lang="ja" sz="791"/>
              <a:t>6. **スクリーン効果の影響分析**: ノイズがログイットやトークンの確率分布に与える影響を解析し、その結果が合成問題の難易度を増加させる要因であることを示しています。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研究の結果は、LLMを用いたコード生成や複雑なタスクの解決において、タスクを複数のエージェントに分散することの有効性を示唆しています。これにより、大規模なプログラム生成や複雑な問題解決において、より効率的なアプローチを設計する際の指針となり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Bridging Domain Knowledge and Process Discovery Using Large Language Models ドメイン知識とプロセス発見の橋渡しを行うための大規模言語モデルの使用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LLMを使用してドメイン知識を自動プロセス発見に使うための手法を提案</a:t>
            </a:r>
            <a:endParaRPr sz="791"/>
          </a:p>
          <a:p>
            <a:pPr indent="0" lvl="0" marL="0" rtl="0" algn="l">
              <a:lnSpc>
                <a:spcPct val="95000"/>
              </a:lnSpc>
              <a:spcBef>
                <a:spcPts val="1200"/>
              </a:spcBef>
              <a:spcAft>
                <a:spcPts val="0"/>
              </a:spcAft>
              <a:buNone/>
            </a:pPr>
            <a:r>
              <a:rPr lang="ja" sz="791"/>
              <a:t>IMrフレームワークをベースにしてイベントログから直接フォローグラフを抽出し、ルールベースでプロセス構造を選択、LLMでプロセス記述をルールに変換しプロセス発見の時にドメイン知識を活用するように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IMrフレームワーク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IMrフレームワークは、プロセス発見に使用されるインダクティブマイニングの一種です。このフレームワークは、イベントログから「直接フォローグラフ（Directly Follows Graph, DFG）」を抽出し、ルールに基づいてプロセス構造を選択します。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手法の詳細: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**直接フォローグラフ（DFG）の抽出**:</a:t>
            </a:r>
            <a:endParaRPr sz="791"/>
          </a:p>
          <a:p>
            <a:pPr indent="0" lvl="0" marL="0" rtl="0" algn="l">
              <a:lnSpc>
                <a:spcPct val="95000"/>
              </a:lnSpc>
              <a:spcBef>
                <a:spcPts val="1200"/>
              </a:spcBef>
              <a:spcAft>
                <a:spcPts val="0"/>
              </a:spcAft>
              <a:buNone/>
            </a:pPr>
            <a:r>
              <a:rPr lang="ja" sz="791"/>
              <a:t>    - IMrフレームワークでは、まずイベントログからDFGが抽出されます。DFGは、一連の活動がどのように順番に発生するかを表すグラフであり、プロセスの流れを視覚化するために使用されます。</a:t>
            </a:r>
            <a:endParaRPr sz="791"/>
          </a:p>
          <a:p>
            <a:pPr indent="0" lvl="0" marL="0" rtl="0" algn="l">
              <a:lnSpc>
                <a:spcPct val="95000"/>
              </a:lnSpc>
              <a:spcBef>
                <a:spcPts val="1200"/>
              </a:spcBef>
              <a:spcAft>
                <a:spcPts val="0"/>
              </a:spcAft>
              <a:buNone/>
            </a:pPr>
            <a:r>
              <a:rPr lang="ja" sz="791"/>
              <a:t>    - DFGは、すべてのアクティビティ（イベントの種類）Σとその間の直接の後続関係を示すエッジで構成されます。これにより、あるイベントが発生した後に次にどのイベントが続くかをグラフィカルに示します。</a:t>
            </a:r>
            <a:endParaRPr sz="791"/>
          </a:p>
          <a:p>
            <a:pPr indent="0" lvl="0" marL="0" rtl="0" algn="l">
              <a:lnSpc>
                <a:spcPct val="95000"/>
              </a:lnSpc>
              <a:spcBef>
                <a:spcPts val="1200"/>
              </a:spcBef>
              <a:spcAft>
                <a:spcPts val="0"/>
              </a:spcAft>
              <a:buNone/>
            </a:pPr>
            <a:r>
              <a:rPr lang="ja" sz="791"/>
              <a:t>2. **バイナリカットの探索**:</a:t>
            </a:r>
            <a:endParaRPr sz="791"/>
          </a:p>
          <a:p>
            <a:pPr indent="0" lvl="0" marL="0" rtl="0" algn="l">
              <a:lnSpc>
                <a:spcPct val="95000"/>
              </a:lnSpc>
              <a:spcBef>
                <a:spcPts val="1200"/>
              </a:spcBef>
              <a:spcAft>
                <a:spcPts val="0"/>
              </a:spcAft>
              <a:buNone/>
            </a:pPr>
            <a:r>
              <a:rPr lang="ja" sz="791"/>
              <a:t>    - 次に、IMrはΣ内のアクティビティを2つの部分に分割するバイナリカットを探索します。これらのカットは、プロセスの構造を定義するもので、シーケンス、排他的選択、並列、ループなどのタイプに基づいて分類されます。</a:t>
            </a:r>
            <a:endParaRPr sz="791"/>
          </a:p>
          <a:p>
            <a:pPr indent="0" lvl="0" marL="0" rtl="0" algn="l">
              <a:lnSpc>
                <a:spcPct val="95000"/>
              </a:lnSpc>
              <a:spcBef>
                <a:spcPts val="1200"/>
              </a:spcBef>
              <a:spcAft>
                <a:spcPts val="0"/>
              </a:spcAft>
              <a:buNone/>
            </a:pPr>
            <a:r>
              <a:rPr lang="ja" sz="791"/>
              <a:t>    - IMrアルゴリズムは、すべての可能なカットを検討し、ルールセットによって違反のないカットのみを残して探索します。</a:t>
            </a:r>
            <a:endParaRPr sz="791"/>
          </a:p>
          <a:p>
            <a:pPr indent="0" lvl="0" marL="0" rtl="0" algn="l">
              <a:lnSpc>
                <a:spcPct val="95000"/>
              </a:lnSpc>
              <a:spcBef>
                <a:spcPts val="1200"/>
              </a:spcBef>
              <a:spcAft>
                <a:spcPts val="0"/>
              </a:spcAft>
              <a:buNone/>
            </a:pPr>
            <a:r>
              <a:rPr lang="ja" sz="791"/>
              <a:t>3. **ルールに基づくカットのフィルタリング**:</a:t>
            </a:r>
            <a:endParaRPr sz="791"/>
          </a:p>
          <a:p>
            <a:pPr indent="0" lvl="0" marL="0" rtl="0" algn="l">
              <a:lnSpc>
                <a:spcPct val="95000"/>
              </a:lnSpc>
              <a:spcBef>
                <a:spcPts val="1200"/>
              </a:spcBef>
              <a:spcAft>
                <a:spcPts val="0"/>
              </a:spcAft>
              <a:buNone/>
            </a:pPr>
            <a:r>
              <a:rPr lang="ja" sz="791"/>
              <a:t>    - ユーザーが提供するか、または自動化された方法で発見されたルールセットRに基づいて、IMrは最適ではないプロセス構造を排除するために、候補となるカットをフィルタリングします。</a:t>
            </a:r>
            <a:endParaRPr sz="791"/>
          </a:p>
          <a:p>
            <a:pPr indent="0" lvl="0" marL="0" rtl="0" algn="l">
              <a:lnSpc>
                <a:spcPct val="95000"/>
              </a:lnSpc>
              <a:spcBef>
                <a:spcPts val="1200"/>
              </a:spcBef>
              <a:spcAft>
                <a:spcPts val="0"/>
              </a:spcAft>
              <a:buNone/>
            </a:pPr>
            <a:r>
              <a:rPr lang="ja" sz="791"/>
              <a:t>    - 各カットは、定義されたルールに違反するかどうかをチェックし、違反するカットは除外されます。</a:t>
            </a:r>
            <a:endParaRPr sz="791"/>
          </a:p>
          <a:p>
            <a:pPr indent="0" lvl="0" marL="0" rtl="0" algn="l">
              <a:lnSpc>
                <a:spcPct val="95000"/>
              </a:lnSpc>
              <a:spcBef>
                <a:spcPts val="1200"/>
              </a:spcBef>
              <a:spcAft>
                <a:spcPts val="0"/>
              </a:spcAft>
              <a:buNone/>
            </a:pPr>
            <a:r>
              <a:rPr lang="ja" sz="791"/>
              <a:t>4. **コスト関数による評価**:</a:t>
            </a:r>
            <a:endParaRPr sz="791"/>
          </a:p>
          <a:p>
            <a:pPr indent="0" lvl="0" marL="0" rtl="0" algn="l">
              <a:lnSpc>
                <a:spcPct val="95000"/>
              </a:lnSpc>
              <a:spcBef>
                <a:spcPts val="1200"/>
              </a:spcBef>
              <a:spcAft>
                <a:spcPts val="0"/>
              </a:spcAft>
              <a:buNone/>
            </a:pPr>
            <a:r>
              <a:rPr lang="ja" sz="791"/>
              <a:t>    - フレームワークは、候補となるカットの品質を、逸脱したエッジの数や欠損エッジの推定数に基づいて評価します。各再帰的ステップで、最小コストのカットが選択され、イベントログをそれに基づいて分割し、再帰的に処理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このように、IMrフレームワークは、イベントログから抽出されたデータに基づいて、ルールによってガイドされながら、プロセスの構造を発見します。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宣言的ルール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宣言的ルールは、プロセスモデルにおける活動間の制約を表す論理的なルールです。この研究では、LLM（大規模言語モデル）を使用して、自然言語で記述されたプロセス知識を宣言的ルールに変換し、IMrフレームワークに統合する手法が提案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手法の詳細: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**自然言語からルールへの変換**:</a:t>
            </a:r>
            <a:endParaRPr sz="791"/>
          </a:p>
          <a:p>
            <a:pPr indent="0" lvl="0" marL="0" rtl="0" algn="l">
              <a:lnSpc>
                <a:spcPct val="95000"/>
              </a:lnSpc>
              <a:spcBef>
                <a:spcPts val="1200"/>
              </a:spcBef>
              <a:spcAft>
                <a:spcPts val="0"/>
              </a:spcAft>
              <a:buNone/>
            </a:pPr>
            <a:r>
              <a:rPr lang="ja" sz="791"/>
              <a:t>    - LLMは、ドメインエキスパートからのプロセス説明やフィードバックをもとに、自然言語で記述された知識を読み取り、それを宣言的ルールに変換します。</a:t>
            </a:r>
            <a:endParaRPr sz="791"/>
          </a:p>
          <a:p>
            <a:pPr indent="0" lvl="0" marL="0" rtl="0" algn="l">
              <a:lnSpc>
                <a:spcPct val="95000"/>
              </a:lnSpc>
              <a:spcBef>
                <a:spcPts val="1200"/>
              </a:spcBef>
              <a:spcAft>
                <a:spcPts val="0"/>
              </a:spcAft>
              <a:buNone/>
            </a:pPr>
            <a:r>
              <a:rPr lang="ja" sz="791"/>
              <a:t>    - 例えば、"ある申請がキャンセルされた場合、その申請は受け入れられることも拒否されることもない"というフィードバックが与えられた場合、LLMはこれを「not-co-existence（共存しない）」というルールに変換します。</a:t>
            </a:r>
            <a:endParaRPr sz="791"/>
          </a:p>
          <a:p>
            <a:pPr indent="0" lvl="0" marL="0" rtl="0" algn="l">
              <a:lnSpc>
                <a:spcPct val="95000"/>
              </a:lnSpc>
              <a:spcBef>
                <a:spcPts val="1200"/>
              </a:spcBef>
              <a:spcAft>
                <a:spcPts val="0"/>
              </a:spcAft>
              <a:buNone/>
            </a:pPr>
            <a:r>
              <a:rPr lang="ja" sz="791"/>
              <a:t>2. **宣言的ルールの種類**:</a:t>
            </a:r>
            <a:endParaRPr sz="791"/>
          </a:p>
          <a:p>
            <a:pPr indent="0" lvl="0" marL="0" rtl="0" algn="l">
              <a:lnSpc>
                <a:spcPct val="95000"/>
              </a:lnSpc>
              <a:spcBef>
                <a:spcPts val="1200"/>
              </a:spcBef>
              <a:spcAft>
                <a:spcPts val="0"/>
              </a:spcAft>
              <a:buNone/>
            </a:pPr>
            <a:r>
              <a:rPr lang="ja" sz="791"/>
              <a:t>    - 本研究では、いくつかの典型的な宣言的ルールが使用されます。以下は、その例です:</a:t>
            </a:r>
            <a:endParaRPr sz="791"/>
          </a:p>
          <a:p>
            <a:pPr indent="0" lvl="0" marL="0" rtl="0" algn="l">
              <a:lnSpc>
                <a:spcPct val="95000"/>
              </a:lnSpc>
              <a:spcBef>
                <a:spcPts val="1200"/>
              </a:spcBef>
              <a:spcAft>
                <a:spcPts val="0"/>
              </a:spcAft>
              <a:buNone/>
            </a:pPr>
            <a:r>
              <a:rPr lang="ja" sz="791"/>
              <a:t>        - **not-co-existence(a, b)**: aとbが同じプロセス内で共存しない（例：キャンセルされた申請は受け入れられない）。</a:t>
            </a:r>
            <a:endParaRPr sz="791"/>
          </a:p>
          <a:p>
            <a:pPr indent="0" lvl="0" marL="0" rtl="0" algn="l">
              <a:lnSpc>
                <a:spcPct val="95000"/>
              </a:lnSpc>
              <a:spcBef>
                <a:spcPts val="1200"/>
              </a:spcBef>
              <a:spcAft>
                <a:spcPts val="0"/>
              </a:spcAft>
              <a:buNone/>
            </a:pPr>
            <a:r>
              <a:rPr lang="ja" sz="791"/>
              <a:t>        - **response(a, b)**: aが発生したら、その後にbが必ず発生する（例：ドキュメントがチェックされたら、その後に履歴がチェックされる）。</a:t>
            </a:r>
            <a:endParaRPr sz="791"/>
          </a:p>
          <a:p>
            <a:pPr indent="0" lvl="0" marL="0" rtl="0" algn="l">
              <a:lnSpc>
                <a:spcPct val="95000"/>
              </a:lnSpc>
              <a:spcBef>
                <a:spcPts val="1200"/>
              </a:spcBef>
              <a:spcAft>
                <a:spcPts val="0"/>
              </a:spcAft>
              <a:buNone/>
            </a:pPr>
            <a:r>
              <a:rPr lang="ja" sz="791"/>
              <a:t>        - **precedence(a, b)**: bはaが先行しない限り発生しない（例：あるイベントが発生する前に、特定の順序で他のイベントが発生する必要がある）。</a:t>
            </a:r>
            <a:endParaRPr sz="791"/>
          </a:p>
          <a:p>
            <a:pPr indent="0" lvl="0" marL="0" rtl="0" algn="l">
              <a:lnSpc>
                <a:spcPct val="95000"/>
              </a:lnSpc>
              <a:spcBef>
                <a:spcPts val="1200"/>
              </a:spcBef>
              <a:spcAft>
                <a:spcPts val="0"/>
              </a:spcAft>
              <a:buNone/>
            </a:pPr>
            <a:r>
              <a:rPr lang="ja" sz="791"/>
              <a:t>3. **LLMによるインタラクティブなルール生成**:</a:t>
            </a:r>
            <a:endParaRPr sz="791"/>
          </a:p>
          <a:p>
            <a:pPr indent="0" lvl="0" marL="0" rtl="0" algn="l">
              <a:lnSpc>
                <a:spcPct val="95000"/>
              </a:lnSpc>
              <a:spcBef>
                <a:spcPts val="1200"/>
              </a:spcBef>
              <a:spcAft>
                <a:spcPts val="0"/>
              </a:spcAft>
              <a:buNone/>
            </a:pPr>
            <a:r>
              <a:rPr lang="ja" sz="791"/>
              <a:t>    - ドメインエキスパートとの対話に基づいて、LLMはルールを生成します。特に、エキスパートが発見したプロセスモデルに対してフィードバックを提供し、そのフィードバックに基づいてLLMがルールを修正するというインタラクティブなプロセスが実施されます。</a:t>
            </a:r>
            <a:endParaRPr sz="791"/>
          </a:p>
          <a:p>
            <a:pPr indent="0" lvl="0" marL="0" rtl="0" algn="l">
              <a:lnSpc>
                <a:spcPct val="95000"/>
              </a:lnSpc>
              <a:spcBef>
                <a:spcPts val="1200"/>
              </a:spcBef>
              <a:spcAft>
                <a:spcPts val="0"/>
              </a:spcAft>
              <a:buNone/>
            </a:pPr>
            <a:r>
              <a:rPr lang="ja" sz="791"/>
              <a:t>    - また、LLMは不明確な部分に対して質問を生成し、エキスパートに質問することで、ルールの精度を高めます。</a:t>
            </a:r>
            <a:endParaRPr sz="791"/>
          </a:p>
          <a:p>
            <a:pPr indent="0" lvl="0" marL="0" rtl="0" algn="l">
              <a:lnSpc>
                <a:spcPct val="95000"/>
              </a:lnSpc>
              <a:spcBef>
                <a:spcPts val="1200"/>
              </a:spcBef>
              <a:spcAft>
                <a:spcPts val="0"/>
              </a:spcAft>
              <a:buNone/>
            </a:pPr>
            <a:r>
              <a:rPr lang="ja" sz="791"/>
              <a:t>4. **ルールの検証**:</a:t>
            </a:r>
            <a:endParaRPr sz="791"/>
          </a:p>
          <a:p>
            <a:pPr indent="0" lvl="0" marL="0" rtl="0" algn="l">
              <a:lnSpc>
                <a:spcPct val="95000"/>
              </a:lnSpc>
              <a:spcBef>
                <a:spcPts val="1200"/>
              </a:spcBef>
              <a:spcAft>
                <a:spcPts val="0"/>
              </a:spcAft>
              <a:buNone/>
            </a:pPr>
            <a:r>
              <a:rPr lang="ja" sz="791"/>
              <a:t>    - 生成された宣言的ルールは、IMrフレームワークに統合される前に、形式的な言語やアクティビティラベルとの整合性をチェックして検証されます。検証プロセスでエラーが検出された場合、エラー処理ループが起動され、LLMに修正を促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このように、宣言的ルールは、自然言語のプロセス知識をプロセス発見の実行可能な形式に変換するために使用され、プロセスモデルの発見精度を高めるために重要な役割を果たします。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ケーススタディ: オランダのUWV従業員保険機関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提案されたIMrフレームワークとLLMを組み合わせた手法の実用性を検証するために、オランダのUWV従業員保険機関のクレーム処理プロセスに関するケーススタディが実施されました。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ケーススタディの詳細: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**ケーススタディの背景**:</a:t>
            </a:r>
            <a:endParaRPr sz="791"/>
          </a:p>
          <a:p>
            <a:pPr indent="0" lvl="0" marL="0" rtl="0" algn="l">
              <a:lnSpc>
                <a:spcPct val="95000"/>
              </a:lnSpc>
              <a:spcBef>
                <a:spcPts val="1200"/>
              </a:spcBef>
              <a:spcAft>
                <a:spcPts val="0"/>
              </a:spcAft>
              <a:buNone/>
            </a:pPr>
            <a:r>
              <a:rPr lang="ja" sz="791"/>
              <a:t>    - UWVはオランダの失業・障害給付を管理する保険機関であり、そのクレーム処理プロセスには多くの手続きが含まれます。ケーススタディでは、このクレーム処理のプロセスモデルを発見するために、イベントログとドメイン知識を組み合わせた手法が使用されました。</a:t>
            </a:r>
            <a:endParaRPr sz="791"/>
          </a:p>
          <a:p>
            <a:pPr indent="0" lvl="0" marL="0" rtl="0" algn="l">
              <a:lnSpc>
                <a:spcPct val="95000"/>
              </a:lnSpc>
              <a:spcBef>
                <a:spcPts val="1200"/>
              </a:spcBef>
              <a:spcAft>
                <a:spcPts val="0"/>
              </a:spcAft>
              <a:buNone/>
            </a:pPr>
            <a:r>
              <a:rPr lang="ja" sz="791"/>
              <a:t>    - このプロセスは、受け取られた申請がどのように処理されるか、また途中でブロックが発生した場合にどのように解除されるか、さらに申請が受理または拒否される際のフローが含まれています。</a:t>
            </a:r>
            <a:endParaRPr sz="791"/>
          </a:p>
          <a:p>
            <a:pPr indent="0" lvl="0" marL="0" rtl="0" algn="l">
              <a:lnSpc>
                <a:spcPct val="95000"/>
              </a:lnSpc>
              <a:spcBef>
                <a:spcPts val="1200"/>
              </a:spcBef>
              <a:spcAft>
                <a:spcPts val="0"/>
              </a:spcAft>
              <a:buNone/>
            </a:pPr>
            <a:r>
              <a:rPr lang="ja" sz="791"/>
              <a:t>2. **イベントログとプロセス知識の使用**:</a:t>
            </a:r>
            <a:endParaRPr sz="791"/>
          </a:p>
          <a:p>
            <a:pPr indent="0" lvl="0" marL="0" rtl="0" algn="l">
              <a:lnSpc>
                <a:spcPct val="95000"/>
              </a:lnSpc>
              <a:spcBef>
                <a:spcPts val="1200"/>
              </a:spcBef>
              <a:spcAft>
                <a:spcPts val="0"/>
              </a:spcAft>
              <a:buNone/>
            </a:pPr>
            <a:r>
              <a:rPr lang="ja" sz="791"/>
              <a:t>    - イベントログには、144,046件のケース、16種類のユニークなアクティビティ、および1,309,719件のイベントが含まれていました。これらのデータはプロセス発見の基盤として使用されました。</a:t>
            </a:r>
            <a:endParaRPr sz="791"/>
          </a:p>
          <a:p>
            <a:pPr indent="0" lvl="0" marL="0" rtl="0" algn="l">
              <a:lnSpc>
                <a:spcPct val="95000"/>
              </a:lnSpc>
              <a:spcBef>
                <a:spcPts val="1200"/>
              </a:spcBef>
              <a:spcAft>
                <a:spcPts val="0"/>
              </a:spcAft>
              <a:buNone/>
            </a:pPr>
            <a:r>
              <a:rPr lang="ja" sz="791"/>
              <a:t>    - プロセスの専門家から提供されたドメイン知識（例：ブロックされたクレームは特定の条件が満たされるまで解除されない、特定の条件下でしか受理されないなど）は、LLMを通じて宣言的ルールに変換され、プロセスモデルの発見に組み込まれました。</a:t>
            </a:r>
            <a:endParaRPr sz="791"/>
          </a:p>
          <a:p>
            <a:pPr indent="0" lvl="0" marL="0" rtl="0" algn="l">
              <a:lnSpc>
                <a:spcPct val="95000"/>
              </a:lnSpc>
              <a:spcBef>
                <a:spcPts val="1200"/>
              </a:spcBef>
              <a:spcAft>
                <a:spcPts val="0"/>
              </a:spcAft>
              <a:buNone/>
            </a:pPr>
            <a:r>
              <a:rPr lang="ja" sz="791"/>
              <a:t>3. **モデルの改善**:</a:t>
            </a:r>
            <a:endParaRPr sz="791"/>
          </a:p>
          <a:p>
            <a:pPr indent="0" lvl="0" marL="0" rtl="0" algn="l">
              <a:lnSpc>
                <a:spcPct val="95000"/>
              </a:lnSpc>
              <a:spcBef>
                <a:spcPts val="1200"/>
              </a:spcBef>
              <a:spcAft>
                <a:spcPts val="0"/>
              </a:spcAft>
              <a:buNone/>
            </a:pPr>
            <a:r>
              <a:rPr lang="ja" sz="791"/>
              <a:t>    - 初期のIMfアルゴリズムによるプロセスモデルは、専門家の知識とは乖離があり、プロセスの主要なステップが欠けていることが指摘されました。</a:t>
            </a:r>
            <a:endParaRPr sz="791"/>
          </a:p>
          <a:p>
            <a:pPr indent="0" lvl="0" marL="0" rtl="0" algn="l">
              <a:lnSpc>
                <a:spcPct val="95000"/>
              </a:lnSpc>
              <a:spcBef>
                <a:spcPts val="1200"/>
              </a:spcBef>
              <a:spcAft>
                <a:spcPts val="0"/>
              </a:spcAft>
              <a:buNone/>
            </a:pPr>
            <a:r>
              <a:rPr lang="ja" sz="791"/>
              <a:t>    - 専門家のフィードバックを基にLLMが宣言的ルールを生成し、IMrフレームワークに統合することで、より現実的なプロセスモデルが発見されました。</a:t>
            </a:r>
            <a:endParaRPr sz="791"/>
          </a:p>
          <a:p>
            <a:pPr indent="0" lvl="0" marL="0" rtl="0" algn="l">
              <a:lnSpc>
                <a:spcPct val="95000"/>
              </a:lnSpc>
              <a:spcBef>
                <a:spcPts val="1200"/>
              </a:spcBef>
              <a:spcAft>
                <a:spcPts val="0"/>
              </a:spcAft>
              <a:buNone/>
            </a:pPr>
            <a:r>
              <a:rPr lang="ja" sz="791"/>
              <a:t>    - 例えば、「ブロックされたクレームは必ずその後に解除されるべきである」というルールや、「特定のステップは他のステップの後に発生すべきである」というルールが適用されました。</a:t>
            </a:r>
            <a:endParaRPr sz="791"/>
          </a:p>
          <a:p>
            <a:pPr indent="0" lvl="0" marL="0" rtl="0" algn="l">
              <a:lnSpc>
                <a:spcPct val="95000"/>
              </a:lnSpc>
              <a:spcBef>
                <a:spcPts val="1200"/>
              </a:spcBef>
              <a:spcAft>
                <a:spcPts val="0"/>
              </a:spcAft>
              <a:buNone/>
            </a:pPr>
            <a:r>
              <a:rPr lang="ja" sz="791"/>
              <a:t>4. **フィードバックを基にしたルールの調整**:</a:t>
            </a:r>
            <a:endParaRPr sz="791"/>
          </a:p>
          <a:p>
            <a:pPr indent="0" lvl="0" marL="0" rtl="0" algn="l">
              <a:lnSpc>
                <a:spcPct val="95000"/>
              </a:lnSpc>
              <a:spcBef>
                <a:spcPts val="1200"/>
              </a:spcBef>
              <a:spcAft>
                <a:spcPts val="0"/>
              </a:spcAft>
              <a:buNone/>
            </a:pPr>
            <a:r>
              <a:rPr lang="ja" sz="791"/>
              <a:t>    - 発見されたプロセスモデルは、専門家によるレビューの後、さらにフィードバックを受けて調整されました。例えば、「支払いの後に異議申し立てが発生するべきである」や「クレームの取り下げ後に再度支払いが行われるべきではない」などのフィードバックが反映され、プロセスモデルの精度が向上しました。</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2"/>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Pron vs Prompt: Can Large Language Models already Challenge a World-Class Fiction Author at Creative Text Writing? Pron対Prompt: 大規模言語モデルは世界クラスの小説家に創造的な文章で挑むことができるか？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文章執筆をGPT-4とPatricio Pronというトップ小説家とで競うコンテストを実施。</a:t>
            </a:r>
            <a:endParaRPr sz="791"/>
          </a:p>
          <a:p>
            <a:pPr indent="0" lvl="0" marL="0" rtl="0" algn="l">
              <a:lnSpc>
                <a:spcPct val="95000"/>
              </a:lnSpc>
              <a:spcBef>
                <a:spcPts val="1200"/>
              </a:spcBef>
              <a:spcAft>
                <a:spcPts val="0"/>
              </a:spcAft>
              <a:buNone/>
            </a:pPr>
            <a:r>
              <a:rPr lang="ja" sz="791"/>
              <a:t>30個の映画タイトルを提案し、互いにそのタイトルに基づいた短編小説のあらすじを執筆。</a:t>
            </a:r>
            <a:endParaRPr sz="791"/>
          </a:p>
          <a:p>
            <a:pPr indent="0" lvl="0" marL="0" rtl="0" algn="l">
              <a:lnSpc>
                <a:spcPct val="95000"/>
              </a:lnSpc>
              <a:spcBef>
                <a:spcPts val="1200"/>
              </a:spcBef>
              <a:spcAft>
                <a:spcPts val="0"/>
              </a:spcAft>
              <a:buNone/>
            </a:pPr>
            <a:r>
              <a:rPr lang="ja" sz="791"/>
              <a:t>Bodenの創造性の定義（新規性、驚き、価値）に基づき、専門家が評価。</a:t>
            </a:r>
            <a:endParaRPr sz="791"/>
          </a:p>
          <a:p>
            <a:pPr indent="0" lvl="0" marL="0" rtl="0" algn="l">
              <a:lnSpc>
                <a:spcPct val="95000"/>
              </a:lnSpc>
              <a:spcBef>
                <a:spcPts val="1200"/>
              </a:spcBef>
              <a:spcAft>
                <a:spcPts val="0"/>
              </a:spcAft>
              <a:buNone/>
            </a:pPr>
            <a:r>
              <a:rPr lang="ja" sz="791"/>
              <a:t>トップ作家には及ばないという結果に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コンテスト設計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**目的:** 大規模言語モデル（LLM）がトップレベルの小説家とどれほど創造的な文章執筆能力を持っているかを比較するために設計されたコンテスト。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**タイトルの提案:**</a:t>
            </a:r>
            <a:endParaRPr sz="791"/>
          </a:p>
          <a:p>
            <a:pPr indent="0" lvl="0" marL="0" rtl="0" algn="l">
              <a:lnSpc>
                <a:spcPct val="95000"/>
              </a:lnSpc>
              <a:spcBef>
                <a:spcPts val="1200"/>
              </a:spcBef>
              <a:spcAft>
                <a:spcPts val="0"/>
              </a:spcAft>
              <a:buNone/>
            </a:pPr>
            <a:r>
              <a:rPr lang="ja" sz="791"/>
              <a:t>    - Patricio PronとGPT-4それぞれに、30個の映画タイトルを提案させます。これにより、全体で60個の映画タイトルが集まります。</a:t>
            </a:r>
            <a:endParaRPr sz="791"/>
          </a:p>
          <a:p>
            <a:pPr indent="0" lvl="0" marL="0" rtl="0" algn="l">
              <a:lnSpc>
                <a:spcPct val="95000"/>
              </a:lnSpc>
              <a:spcBef>
                <a:spcPts val="1200"/>
              </a:spcBef>
              <a:spcAft>
                <a:spcPts val="0"/>
              </a:spcAft>
              <a:buNone/>
            </a:pPr>
            <a:r>
              <a:rPr lang="ja" sz="791"/>
              <a:t>2. **シノプシスの作成:**</a:t>
            </a:r>
            <a:endParaRPr sz="791"/>
          </a:p>
          <a:p>
            <a:pPr indent="0" lvl="0" marL="0" rtl="0" algn="l">
              <a:lnSpc>
                <a:spcPct val="95000"/>
              </a:lnSpc>
              <a:spcBef>
                <a:spcPts val="1200"/>
              </a:spcBef>
              <a:spcAft>
                <a:spcPts val="0"/>
              </a:spcAft>
              <a:buNone/>
            </a:pPr>
            <a:r>
              <a:rPr lang="ja" sz="791"/>
              <a:t>    - それぞれの映画タイトルに対して、600語程度のシノプシス（あらすじ）を作成します。シノプシスは、自分自身が提案したタイトルおよび相手が提案したタイトルの両方に対して作成されます。</a:t>
            </a:r>
            <a:endParaRPr sz="791"/>
          </a:p>
          <a:p>
            <a:pPr indent="0" lvl="0" marL="0" rtl="0" algn="l">
              <a:lnSpc>
                <a:spcPct val="95000"/>
              </a:lnSpc>
              <a:spcBef>
                <a:spcPts val="1200"/>
              </a:spcBef>
              <a:spcAft>
                <a:spcPts val="0"/>
              </a:spcAft>
              <a:buNone/>
            </a:pPr>
            <a:r>
              <a:rPr lang="ja" sz="791"/>
              <a:t>    - 例えば、GPT-4が提案したタイトルに対しては、Patricio PronとGPT-4の両者がシノプシスを作成し、逆もまた同様です。</a:t>
            </a:r>
            <a:endParaRPr sz="791"/>
          </a:p>
          <a:p>
            <a:pPr indent="0" lvl="0" marL="0" rtl="0" algn="l">
              <a:lnSpc>
                <a:spcPct val="95000"/>
              </a:lnSpc>
              <a:spcBef>
                <a:spcPts val="1200"/>
              </a:spcBef>
              <a:spcAft>
                <a:spcPts val="0"/>
              </a:spcAft>
              <a:buNone/>
            </a:pPr>
            <a:r>
              <a:rPr lang="ja" sz="791"/>
              <a:t>3. **評価対象の作品:**</a:t>
            </a:r>
            <a:endParaRPr sz="791"/>
          </a:p>
          <a:p>
            <a:pPr indent="0" lvl="0" marL="0" rtl="0" algn="l">
              <a:lnSpc>
                <a:spcPct val="95000"/>
              </a:lnSpc>
              <a:spcBef>
                <a:spcPts val="1200"/>
              </a:spcBef>
              <a:spcAft>
                <a:spcPts val="0"/>
              </a:spcAft>
              <a:buNone/>
            </a:pPr>
            <a:r>
              <a:rPr lang="ja" sz="791"/>
              <a:t>    - これにより、Patricio PronとGPT-4それぞれが60個ずつのシノプシスを作成し、合計120個の作品が評価の対象となります。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評価ルーブリック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**目的:** 作成されたシノプシスの創造性を定量的かつ客観的に評価するための基準を確立する。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**Bodenの創造性の定義を基礎とする:**</a:t>
            </a:r>
            <a:endParaRPr sz="791"/>
          </a:p>
          <a:p>
            <a:pPr indent="0" lvl="0" marL="0" rtl="0" algn="l">
              <a:lnSpc>
                <a:spcPct val="95000"/>
              </a:lnSpc>
              <a:spcBef>
                <a:spcPts val="1200"/>
              </a:spcBef>
              <a:spcAft>
                <a:spcPts val="0"/>
              </a:spcAft>
              <a:buNone/>
            </a:pPr>
            <a:r>
              <a:rPr lang="ja" sz="791"/>
              <a:t>    - Margaret Bodenの創造性の定義（新規性、驚き、価値）に基づき、評価基準を設計します。</a:t>
            </a:r>
            <a:endParaRPr sz="791"/>
          </a:p>
          <a:p>
            <a:pPr indent="0" lvl="0" marL="0" rtl="0" algn="l">
              <a:lnSpc>
                <a:spcPct val="95000"/>
              </a:lnSpc>
              <a:spcBef>
                <a:spcPts val="1200"/>
              </a:spcBef>
              <a:spcAft>
                <a:spcPts val="0"/>
              </a:spcAft>
              <a:buNone/>
            </a:pPr>
            <a:r>
              <a:rPr lang="ja" sz="791"/>
              <a:t>    - 具体的には、以下の3つの主要な評価軸が設定されます：</a:t>
            </a:r>
            <a:endParaRPr sz="791"/>
          </a:p>
          <a:p>
            <a:pPr indent="0" lvl="0" marL="0" rtl="0" algn="l">
              <a:lnSpc>
                <a:spcPct val="95000"/>
              </a:lnSpc>
              <a:spcBef>
                <a:spcPts val="1200"/>
              </a:spcBef>
              <a:spcAft>
                <a:spcPts val="0"/>
              </a:spcAft>
              <a:buNone/>
            </a:pPr>
            <a:r>
              <a:rPr lang="ja" sz="791"/>
              <a:t>        - **新規性 (Originality):** シノプシスやタイトルがどれだけ独創的で、他と異なる要素を持っているか。</a:t>
            </a:r>
            <a:endParaRPr sz="791"/>
          </a:p>
          <a:p>
            <a:pPr indent="0" lvl="0" marL="0" rtl="0" algn="l">
              <a:lnSpc>
                <a:spcPct val="95000"/>
              </a:lnSpc>
              <a:spcBef>
                <a:spcPts val="1200"/>
              </a:spcBef>
              <a:spcAft>
                <a:spcPts val="0"/>
              </a:spcAft>
              <a:buNone/>
            </a:pPr>
            <a:r>
              <a:rPr lang="ja" sz="791"/>
              <a:t>        - **驚き (Surprise):** 予想外の要素が含まれているか、読者に驚きを与えるかどうか。</a:t>
            </a:r>
            <a:endParaRPr sz="791"/>
          </a:p>
          <a:p>
            <a:pPr indent="0" lvl="0" marL="0" rtl="0" algn="l">
              <a:lnSpc>
                <a:spcPct val="95000"/>
              </a:lnSpc>
              <a:spcBef>
                <a:spcPts val="1200"/>
              </a:spcBef>
              <a:spcAft>
                <a:spcPts val="0"/>
              </a:spcAft>
              <a:buNone/>
            </a:pPr>
            <a:r>
              <a:rPr lang="ja" sz="791"/>
              <a:t>        - **価値 (Value):** シノプシスやタイトルがどれだけ読者にとって魅力的で、価値があると感じられるか。</a:t>
            </a:r>
            <a:endParaRPr sz="791"/>
          </a:p>
          <a:p>
            <a:pPr indent="0" lvl="0" marL="0" rtl="0" algn="l">
              <a:lnSpc>
                <a:spcPct val="95000"/>
              </a:lnSpc>
              <a:spcBef>
                <a:spcPts val="1200"/>
              </a:spcBef>
              <a:spcAft>
                <a:spcPts val="0"/>
              </a:spcAft>
              <a:buNone/>
            </a:pPr>
            <a:r>
              <a:rPr lang="ja" sz="791"/>
              <a:t>2. **専門家による評価:**</a:t>
            </a:r>
            <a:endParaRPr sz="791"/>
          </a:p>
          <a:p>
            <a:pPr indent="0" lvl="0" marL="0" rtl="0" algn="l">
              <a:lnSpc>
                <a:spcPct val="95000"/>
              </a:lnSpc>
              <a:spcBef>
                <a:spcPts val="1200"/>
              </a:spcBef>
              <a:spcAft>
                <a:spcPts val="0"/>
              </a:spcAft>
              <a:buNone/>
            </a:pPr>
            <a:r>
              <a:rPr lang="ja" sz="791"/>
              <a:t>    - 文学批評家や学者などの専門家6名が評価者として参加し、各シノプシスについて評価を行います。</a:t>
            </a:r>
            <a:endParaRPr sz="791"/>
          </a:p>
          <a:p>
            <a:pPr indent="0" lvl="0" marL="0" rtl="0" algn="l">
              <a:lnSpc>
                <a:spcPct val="95000"/>
              </a:lnSpc>
              <a:spcBef>
                <a:spcPts val="1200"/>
              </a:spcBef>
              <a:spcAft>
                <a:spcPts val="0"/>
              </a:spcAft>
              <a:buNone/>
            </a:pPr>
            <a:r>
              <a:rPr lang="ja" sz="791"/>
              <a:t>    - 各シノプシスは0から3のスケールで評価され、これに基づいて総合的な創造性スコアが算出されます。</a:t>
            </a:r>
            <a:endParaRPr sz="791"/>
          </a:p>
          <a:p>
            <a:pPr indent="0" lvl="0" marL="0" rtl="0" algn="l">
              <a:lnSpc>
                <a:spcPct val="95000"/>
              </a:lnSpc>
              <a:spcBef>
                <a:spcPts val="1200"/>
              </a:spcBef>
              <a:spcAft>
                <a:spcPts val="0"/>
              </a:spcAft>
              <a:buNone/>
            </a:pPr>
            <a:r>
              <a:rPr lang="ja" sz="791"/>
              <a:t>3. **評価基準の詳細:**</a:t>
            </a:r>
            <a:endParaRPr sz="791"/>
          </a:p>
          <a:p>
            <a:pPr indent="0" lvl="0" marL="0" rtl="0" algn="l">
              <a:lnSpc>
                <a:spcPct val="95000"/>
              </a:lnSpc>
              <a:spcBef>
                <a:spcPts val="1200"/>
              </a:spcBef>
              <a:spcAft>
                <a:spcPts val="0"/>
              </a:spcAft>
              <a:buNone/>
            </a:pPr>
            <a:r>
              <a:rPr lang="ja" sz="791"/>
              <a:t>    - **スタイルの魅力:** 文体がどれだけ読者を引きつけ、楽しませるか。</a:t>
            </a:r>
            <a:endParaRPr sz="791"/>
          </a:p>
          <a:p>
            <a:pPr indent="0" lvl="0" marL="0" rtl="0" algn="l">
              <a:lnSpc>
                <a:spcPct val="95000"/>
              </a:lnSpc>
              <a:spcBef>
                <a:spcPts val="1200"/>
              </a:spcBef>
              <a:spcAft>
                <a:spcPts val="0"/>
              </a:spcAft>
              <a:buNone/>
            </a:pPr>
            <a:r>
              <a:rPr lang="ja" sz="791"/>
              <a:t>    - **テーマの独創性:** シノプシスが新しいテーマやプロットを提案しているか。</a:t>
            </a:r>
            <a:endParaRPr sz="791"/>
          </a:p>
          <a:p>
            <a:pPr indent="0" lvl="0" marL="0" rtl="0" algn="l">
              <a:lnSpc>
                <a:spcPct val="95000"/>
              </a:lnSpc>
              <a:spcBef>
                <a:spcPts val="1200"/>
              </a:spcBef>
              <a:spcAft>
                <a:spcPts val="0"/>
              </a:spcAft>
              <a:buNone/>
            </a:pPr>
            <a:r>
              <a:rPr lang="ja" sz="791"/>
              <a:t>    - **創造性の全体評価:** タイトルとシノプシス全体の創造性を総合的に判断します。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多言語評価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**目的:** LLMが英語とスペイン語の両方でどの程度創造的な文章を生成できるかを比較し、言語間の差異を分析する。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**言語設定:**</a:t>
            </a:r>
            <a:endParaRPr sz="791"/>
          </a:p>
          <a:p>
            <a:pPr indent="0" lvl="0" marL="0" rtl="0" algn="l">
              <a:lnSpc>
                <a:spcPct val="95000"/>
              </a:lnSpc>
              <a:spcBef>
                <a:spcPts val="1200"/>
              </a:spcBef>
              <a:spcAft>
                <a:spcPts val="0"/>
              </a:spcAft>
              <a:buNone/>
            </a:pPr>
            <a:r>
              <a:rPr lang="ja" sz="791"/>
              <a:t>    - 元々はスペイン語で実験を行い、その後タイトルを英語に翻訳して、GPT-4が英語とスペイン語の両方でシノプシスを作成するようにします。</a:t>
            </a:r>
            <a:endParaRPr sz="791"/>
          </a:p>
          <a:p>
            <a:pPr indent="0" lvl="0" marL="0" rtl="0" algn="l">
              <a:lnSpc>
                <a:spcPct val="95000"/>
              </a:lnSpc>
              <a:spcBef>
                <a:spcPts val="1200"/>
              </a:spcBef>
              <a:spcAft>
                <a:spcPts val="0"/>
              </a:spcAft>
              <a:buNone/>
            </a:pPr>
            <a:r>
              <a:rPr lang="ja" sz="791"/>
              <a:t>    - Patricio Pronは主にスペイン語で執筆し、GPT-4は両方の言語で執筆します。</a:t>
            </a:r>
            <a:endParaRPr sz="791"/>
          </a:p>
          <a:p>
            <a:pPr indent="0" lvl="0" marL="0" rtl="0" algn="l">
              <a:lnSpc>
                <a:spcPct val="95000"/>
              </a:lnSpc>
              <a:spcBef>
                <a:spcPts val="1200"/>
              </a:spcBef>
              <a:spcAft>
                <a:spcPts val="0"/>
              </a:spcAft>
              <a:buNone/>
            </a:pPr>
            <a:r>
              <a:rPr lang="ja" sz="791"/>
              <a:t>2. **評価の分割:**</a:t>
            </a:r>
            <a:endParaRPr sz="791"/>
          </a:p>
          <a:p>
            <a:pPr indent="0" lvl="0" marL="0" rtl="0" algn="l">
              <a:lnSpc>
                <a:spcPct val="95000"/>
              </a:lnSpc>
              <a:spcBef>
                <a:spcPts val="1200"/>
              </a:spcBef>
              <a:spcAft>
                <a:spcPts val="0"/>
              </a:spcAft>
              <a:buNone/>
            </a:pPr>
            <a:r>
              <a:rPr lang="ja" sz="791"/>
              <a:t>    - 評価者のうち3名はスペイン語のシノプシスを、残りの3名は英語のシノプシスを評価します。</a:t>
            </a:r>
            <a:endParaRPr sz="791"/>
          </a:p>
          <a:p>
            <a:pPr indent="0" lvl="0" marL="0" rtl="0" algn="l">
              <a:lnSpc>
                <a:spcPct val="95000"/>
              </a:lnSpc>
              <a:spcBef>
                <a:spcPts val="1200"/>
              </a:spcBef>
              <a:spcAft>
                <a:spcPts val="0"/>
              </a:spcAft>
              <a:buNone/>
            </a:pPr>
            <a:r>
              <a:rPr lang="ja" sz="791"/>
              <a:t>    - 両言語での評価が揃った後、これらの評価を比較分析し、GPT-4の創造的な文章生成能力が言語によってどの程度変動するかを検証します。</a:t>
            </a:r>
            <a:endParaRPr sz="791"/>
          </a:p>
          <a:p>
            <a:pPr indent="0" lvl="0" marL="0" rtl="0" algn="l">
              <a:lnSpc>
                <a:spcPct val="95000"/>
              </a:lnSpc>
              <a:spcBef>
                <a:spcPts val="1200"/>
              </a:spcBef>
              <a:spcAft>
                <a:spcPts val="0"/>
              </a:spcAft>
              <a:buNone/>
            </a:pPr>
            <a:r>
              <a:rPr lang="ja" sz="791"/>
              <a:t>3. **統計的分析:**</a:t>
            </a:r>
            <a:endParaRPr sz="791"/>
          </a:p>
          <a:p>
            <a:pPr indent="0" lvl="0" marL="0" rtl="0" algn="l">
              <a:lnSpc>
                <a:spcPct val="95000"/>
              </a:lnSpc>
              <a:spcBef>
                <a:spcPts val="1200"/>
              </a:spcBef>
              <a:spcAft>
                <a:spcPts val="0"/>
              </a:spcAft>
              <a:buNone/>
            </a:pPr>
            <a:r>
              <a:rPr lang="ja" sz="791"/>
              <a:t>    - Wilcoxonの符号付き順位検定を用いて、英語とスペイン語のシノプシスにおける創造性スコアの違いを検証します。特に、文体の魅力や独創性のスコアに焦点を当て、言語間で顕著な差異があるかどうかを調査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スタイル認識</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**目的:** GPT-4が生成した創造的なテキストが、専門家にとって識別可能なスタイルを持つかどうかを検証する。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**スタイル識別の検証:**</a:t>
            </a:r>
            <a:endParaRPr sz="791"/>
          </a:p>
          <a:p>
            <a:pPr indent="0" lvl="0" marL="0" rtl="0" algn="l">
              <a:lnSpc>
                <a:spcPct val="95000"/>
              </a:lnSpc>
              <a:spcBef>
                <a:spcPts val="1200"/>
              </a:spcBef>
              <a:spcAft>
                <a:spcPts val="0"/>
              </a:spcAft>
              <a:buNone/>
            </a:pPr>
            <a:r>
              <a:rPr lang="ja" sz="791"/>
              <a:t>    - 評価者は、各シノプシスを読み進める中で、それが人間の作家によるものか、AI（GPT-4）によるものかを識別するよう求められます。</a:t>
            </a:r>
            <a:endParaRPr sz="791"/>
          </a:p>
          <a:p>
            <a:pPr indent="0" lvl="0" marL="0" rtl="0" algn="l">
              <a:lnSpc>
                <a:spcPct val="95000"/>
              </a:lnSpc>
              <a:spcBef>
                <a:spcPts val="1200"/>
              </a:spcBef>
              <a:spcAft>
                <a:spcPts val="0"/>
              </a:spcAft>
              <a:buNone/>
            </a:pPr>
            <a:r>
              <a:rPr lang="ja" sz="791"/>
              <a:t>    - 評価者がシノプシスを読む順序に従って、GPT-4が生成したテキストをより正確に識別できるかどうかを検証します。</a:t>
            </a:r>
            <a:endParaRPr sz="791"/>
          </a:p>
          <a:p>
            <a:pPr indent="0" lvl="0" marL="0" rtl="0" algn="l">
              <a:lnSpc>
                <a:spcPct val="95000"/>
              </a:lnSpc>
              <a:spcBef>
                <a:spcPts val="1200"/>
              </a:spcBef>
              <a:spcAft>
                <a:spcPts val="0"/>
              </a:spcAft>
              <a:buNone/>
            </a:pPr>
            <a:r>
              <a:rPr lang="ja" sz="791"/>
              <a:t>2. **識別精度の評価:**</a:t>
            </a:r>
            <a:endParaRPr sz="791"/>
          </a:p>
          <a:p>
            <a:pPr indent="0" lvl="0" marL="0" rtl="0" algn="l">
              <a:lnSpc>
                <a:spcPct val="95000"/>
              </a:lnSpc>
              <a:spcBef>
                <a:spcPts val="1200"/>
              </a:spcBef>
              <a:spcAft>
                <a:spcPts val="0"/>
              </a:spcAft>
              <a:buNone/>
            </a:pPr>
            <a:r>
              <a:rPr lang="ja" sz="791"/>
              <a:t>    - 各評価者の識別精度を時間経過と共に分析し、GPT-4のスタイルがどの程度明確に認識されるかを調査します。</a:t>
            </a:r>
            <a:endParaRPr sz="791"/>
          </a:p>
          <a:p>
            <a:pPr indent="0" lvl="0" marL="0" rtl="0" algn="l">
              <a:lnSpc>
                <a:spcPct val="95000"/>
              </a:lnSpc>
              <a:spcBef>
                <a:spcPts val="1200"/>
              </a:spcBef>
              <a:spcAft>
                <a:spcPts val="0"/>
              </a:spcAft>
              <a:buNone/>
            </a:pPr>
            <a:r>
              <a:rPr lang="ja" sz="791"/>
              <a:t>3. **結果の分析:**</a:t>
            </a:r>
            <a:endParaRPr sz="791"/>
          </a:p>
          <a:p>
            <a:pPr indent="0" lvl="0" marL="0" rtl="0" algn="l">
              <a:lnSpc>
                <a:spcPct val="95000"/>
              </a:lnSpc>
              <a:spcBef>
                <a:spcPts val="1200"/>
              </a:spcBef>
              <a:spcAft>
                <a:spcPts val="0"/>
              </a:spcAft>
              <a:buNone/>
            </a:pPr>
            <a:r>
              <a:rPr lang="ja" sz="791"/>
              <a:t>    - 識別精度が向上する場合、それはGPT-4のテキストが特有のスタイルを持っていることを示唆し、評価者がそのスタイルを学習している可能性を示します。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SYNTHEVAL: Hybrid Behavioral Testing of NLP Models with Synthetic CheckLists SYNTHEVAL: 合成チェックリストを用いたNLPモデルのハイブリッド行動テスト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LLMを使用して自動的にテストタイプを生成し、注釈作業を減らすテストフレームワークSYNTHEVALを提案。</a:t>
            </a:r>
            <a:endParaRPr sz="791"/>
          </a:p>
          <a:p>
            <a:pPr indent="0" lvl="0" marL="0" rtl="0" algn="l">
              <a:lnSpc>
                <a:spcPct val="95000"/>
              </a:lnSpc>
              <a:spcBef>
                <a:spcPts val="1200"/>
              </a:spcBef>
              <a:spcAft>
                <a:spcPts val="0"/>
              </a:spcAft>
              <a:buNone/>
            </a:pPr>
            <a:r>
              <a:rPr lang="ja" sz="791"/>
              <a:t>LLMとタスクモデルを活用して多様で複雑なテストケースを自動生成し、NLPモデルの潜在的な弱点や行動パターンを体系的に検出・評価することにより、静的なベンチマークでは見つけにくいモデルの脆弱性を見つけることが目的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SYNTHEVALの手法は、主にNLPモデルの脆弱性や行動上の欠陥を特定するために、合成テストケースを生成し、モデルの性能を評価するための3つの主要なステージから成り立っています。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**合成テストセット生成 (SynthTest)**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ステージでは、LLM（大規模言語モデル）を活用して多様なテストケースを生成します。生成されたテストケースは、モデルが予測に苦労するような複雑な言語構造や特定の表現を含むことを目的としています。以下の手順で進め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ステップ1.1: 既存データセットからの単語のランダムサンプリング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まず、既存のデータセット（例: IMDbやSST-2などの分類タスク用データセット）から単語をランダムにサンプリングします。この単語は生成するテスト文の基準となり、LLMにこれを基にした文章を生成させます。たとえば、「book（本）」や「awful（ひどい）」といった単語をサンプリング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ステップ1.2: LLMを使ったテキスト生成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ランダムサンプリングされた単語をプロンプトとして、LLMに文章を生成させます。この際、nucleusサンプリング（p=1.0）などの手法を用いて多様性の高いテキスト生成を行います。生成する文は、特定のタスクにおいてモデルが予測に苦労しやすいものとなるように設計されています。このプロセスで、最大100,000文のテスト文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ステップ1.3: 文の切り出し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生成されたテキストから最初の文だけを取り出し、テストセットを構築します。LLMはしばしば複数文を生成しますが、SYNTHEVALでは評価の焦点を一文に絞るため、文分割モデルを用いて最初の文を選びます。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**困難なサブセットの識別 (SynthTesthard)**</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ステージでは、合成テストセットの中から特にモデルにとって難しいケースを識別し、モデルの行動テストに使う「困難なサブセット」を作成します。具体的には、タスクモデル（評価対象のNLPモデル）とLLMの予測を比較し、差異が大きい例を特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ステップ2.1: LLMによる参照予測</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生成されたテストセットに対して、まずLLMによる予測を行います。たとえば、4-shot LLaMA2 7Bといった強力なモデルを用いて、テスト文の予測を行います。このLLMの予測は参照モデルの結果となり、後の比較に使われます。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ステップ2.2: タスクモデルの予測と比較</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次に、タスクモデル（例: RoBERTaやDistilBERTなどの特定タスクに微調整されたモデル）に同じテスト文を入力し、予測を行います。そして、タスクモデルの予測と参照モデル（LLM）の予測結果を比較します。具体的には、タスクモデルが最も高い確率で予測したラベルと、LLMの予測結果との差を計算し、この差が大きい文を「困難なサブセット（SynthTesthard）」として抽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ステップ2.3: 10,000件の困難なサブセットの作成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予測の差が大きい文を上位10,000件選び出し、それを「困難なサブセット」として分類します。このサブセットは、モデルが誤った予測をする可能性が高いものや、一般的なベンチマークでは見落とされがちなケースを含み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**行動パターンの正式化と検証 (Behavioral Patterns: Formalize and Verify)**</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このステージでは、困難なサブセットに基づいてモデルの失敗パターンを特定し、テンプレート化します。これにより、モデルがどのような言語パターンで失敗するのかを体系的に検証できます。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ステップ3.1: n-gramの頻度分析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まず、困難なサブセットの中で頻出するn-gram（2つ以上の連続した単語の組み合わせ）を分析します。この分析によって、タスクモデルが理解に苦しむ特定の単語やフレーズを特定します。たとえば、「was blown away（圧倒された）」という表現は頻繁にモデルが誤解するため、問題のあるパターンとして検討されます。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ステップ3.2: 人間によるエラーパターンの検討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次に、n-gramの分析結果をもとに、特定のエラーパターンを人間の専門家が手動で検討します。これにより、どのような文構造やフレーズがモデルの弱点を露呈しているかを確認します。たとえば、「I thought this {NOUN} was {NEG ADJ}, but I was wrong.（この本はひどいと思ったが、間違っていた）」のようなパターンが失敗の原因として特定される場合があります。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ステップ3.3: 行動テンプレートの作成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次に、これらの失敗パターンを基にテンプレートを作成します。テンプレートには、文中の特定の部分（例: NOUN、NEG ADJなど）をプレースホルダーとして設定し、複数の文に適用できるようにします。たとえば、テンプレート「I thought this {NOUN} was {NEG ADJ}, but I was wrong.」は、NOUNやNEG ADJの部分を他の単語に置き換えて多数のテストケースを自動生成するために使用されます。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ステップ3.4: テンプレートの検証</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後に、作成したテンプレートに基づいて生成された文に対して、タスクモデルの精度を評価します。この段階で、モデルがどれだけの文に対して正確な予測を行えるかを測定し、テンプレートに基づくパターンがモデルの失敗を引き起こすかどうかを検証します。たとえば、テンプレート「I thought this {NOUN} was {NEG ADJ}, but I was wrong.」に対するタスクモデルの失敗率が高ければ、これはモデルの弱点を示していると判断されます。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Exploring the applicability of Large Language Models to citation context analysis 大型言語モデルの引用文脈分析への適用性の探究</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と人間の注釈結果を比較して引用分析を行うLLMは一貫性のでは優れているが、予測性能は低い。現状LLMは人間の注釈者を完全に置き換えることはできないが、参考情報として使用できる。という結果を一貫性（Cohen’s kappa）と予測性能（正確度、F1スコア）で評価。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**データ収集**: Nishikawa (2023)のデータセットを使用し、引用目的と引用感情の2つのカテゴリに注釈を付ける。</a:t>
            </a:r>
            <a:endParaRPr sz="791"/>
          </a:p>
          <a:p>
            <a:pPr indent="0" lvl="0" marL="0" rtl="0" algn="l">
              <a:lnSpc>
                <a:spcPct val="95000"/>
              </a:lnSpc>
              <a:spcBef>
                <a:spcPts val="1200"/>
              </a:spcBef>
              <a:spcAft>
                <a:spcPts val="0"/>
              </a:spcAft>
              <a:buNone/>
            </a:pPr>
            <a:r>
              <a:rPr lang="ja" sz="791"/>
              <a:t>    - **引用目的（Citation Purpose）:**</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引用が行われる目的を5つのクラスに分類（背景、比較、批判、証拠、使用）。</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**引用感情（Citation Sentiment）:**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引用時の著者の精神的態度を3つのクラスに分類（ポジティブ、ネガティブ、中立）。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**LLMの使用**: OpenAPI Inc.のAPIを使用し、gpt3.5-turbo-0310モデルで注釈を行う。</a:t>
            </a:r>
            <a:endParaRPr sz="791"/>
          </a:p>
          <a:p>
            <a:pPr indent="0" lvl="0" marL="0" rtl="0" algn="l">
              <a:lnSpc>
                <a:spcPct val="95000"/>
              </a:lnSpc>
              <a:spcBef>
                <a:spcPts val="1200"/>
              </a:spcBef>
              <a:spcAft>
                <a:spcPts val="0"/>
              </a:spcAft>
              <a:buNone/>
            </a:pPr>
            <a:r>
              <a:rPr lang="ja" sz="791"/>
              <a:t>3. **プロンプト設計**: 人間の注釈マニュアルに基づき、複数のプロンプトパターンを設定。</a:t>
            </a:r>
            <a:endParaRPr sz="791"/>
          </a:p>
          <a:p>
            <a:pPr indent="0" lvl="0" marL="0" rtl="0" algn="l">
              <a:lnSpc>
                <a:spcPct val="95000"/>
              </a:lnSpc>
              <a:spcBef>
                <a:spcPts val="1200"/>
              </a:spcBef>
              <a:spcAft>
                <a:spcPts val="0"/>
              </a:spcAft>
              <a:buNone/>
            </a:pPr>
            <a:r>
              <a:rPr lang="ja" sz="791"/>
              <a:t>4. **評価指標**: 一貫性（Cohen’s kappa）と予測性能（正確度、F1スコア）で評価。</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CRAG - Comprehensive RAG Benchmark CRAG - 包括的なRAGベンチマーク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CRAGはRAG評価ベンチマークで5つのリアリズム、豊富さ、洞察力信頼性長寿性の要素を考慮し、ウェブ情報の要約、それとナレッジグラフを組み合わせ回答を生成、評価を実施することでドキュメント内容の正確性を自動チェックができるように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![87893710c712-20240323.png](87893710c712-20240323.png)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CRAGは、RAGシステムの評価に5つの重要な要素を考慮しています: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**リアリズム**: 実際の使用ケースに近い現実的なシナリオを反映。</a:t>
            </a:r>
            <a:endParaRPr sz="791"/>
          </a:p>
          <a:p>
            <a:pPr indent="0" lvl="0" marL="0" rtl="0" algn="l">
              <a:lnSpc>
                <a:spcPct val="95000"/>
              </a:lnSpc>
              <a:spcBef>
                <a:spcPts val="1200"/>
              </a:spcBef>
              <a:spcAft>
                <a:spcPts val="0"/>
              </a:spcAft>
              <a:buNone/>
            </a:pPr>
            <a:r>
              <a:rPr lang="ja" sz="791"/>
              <a:t>2. **豊富さ**: 多様で複雑なQAペアを含み、システムの限界を明らかにする。</a:t>
            </a:r>
            <a:endParaRPr sz="791"/>
          </a:p>
          <a:p>
            <a:pPr indent="0" lvl="0" marL="0" rtl="0" algn="l">
              <a:lnSpc>
                <a:spcPct val="95000"/>
              </a:lnSpc>
              <a:spcBef>
                <a:spcPts val="1200"/>
              </a:spcBef>
              <a:spcAft>
                <a:spcPts val="0"/>
              </a:spcAft>
              <a:buNone/>
            </a:pPr>
            <a:r>
              <a:rPr lang="ja" sz="791"/>
              <a:t>3. **洞察力**: データの異なるスライスに基づいて性能を評価し、システムの能力を把握する。</a:t>
            </a:r>
            <a:endParaRPr sz="791"/>
          </a:p>
          <a:p>
            <a:pPr indent="0" lvl="0" marL="0" rtl="0" algn="l">
              <a:lnSpc>
                <a:spcPct val="95000"/>
              </a:lnSpc>
              <a:spcBef>
                <a:spcPts val="1200"/>
              </a:spcBef>
              <a:spcAft>
                <a:spcPts val="0"/>
              </a:spcAft>
              <a:buNone/>
            </a:pPr>
            <a:r>
              <a:rPr lang="ja" sz="791"/>
              <a:t>4. **信頼性**: 評価結果が信頼でき、再現可能であること。</a:t>
            </a:r>
            <a:endParaRPr sz="791"/>
          </a:p>
          <a:p>
            <a:pPr indent="0" lvl="0" marL="0" rtl="0" algn="l">
              <a:lnSpc>
                <a:spcPct val="95000"/>
              </a:lnSpc>
              <a:spcBef>
                <a:spcPts val="1200"/>
              </a:spcBef>
              <a:spcAft>
                <a:spcPts val="0"/>
              </a:spcAft>
              <a:buNone/>
            </a:pPr>
            <a:r>
              <a:rPr lang="ja" sz="791"/>
              <a:t>5. **長寿性**: データが時を経ても陳腐化せず、定期的に更新されること。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CRAGは、5つのドメイン (金融、スポーツ、音楽、映画、オープンドメイン) と8つの質問タイプ (条件付き質問、比較質問、セット質問、マルチホップ質問、など) をカバーし、現実世界の質問に近づけるために多様な表現や時間的変動を含んでいます。また、モックAPIを使用して、動的な情報検索を模擬します。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CRAGは3つのタスクでRAGシステムを評価します: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**タスク1**: ウェブからの情報を要約して回答を生成。</a:t>
            </a:r>
            <a:endParaRPr sz="791"/>
          </a:p>
          <a:p>
            <a:pPr indent="0" lvl="0" marL="0" rtl="0" algn="l">
              <a:lnSpc>
                <a:spcPct val="95000"/>
              </a:lnSpc>
              <a:spcBef>
                <a:spcPts val="1200"/>
              </a:spcBef>
              <a:spcAft>
                <a:spcPts val="0"/>
              </a:spcAft>
              <a:buNone/>
            </a:pPr>
            <a:r>
              <a:rPr lang="ja" sz="791"/>
              <a:t>- **タスク2**: ナレッジグラフやウェブからの情報を組み合わせて回答を生成。</a:t>
            </a:r>
            <a:endParaRPr sz="791"/>
          </a:p>
          <a:p>
            <a:pPr indent="0" lvl="0" marL="0" rtl="0" algn="l">
              <a:lnSpc>
                <a:spcPct val="95000"/>
              </a:lnSpc>
              <a:spcBef>
                <a:spcPts val="1200"/>
              </a:spcBef>
              <a:spcAft>
                <a:spcPts val="0"/>
              </a:spcAft>
              <a:buNone/>
            </a:pPr>
            <a:r>
              <a:rPr lang="ja" sz="791"/>
              <a:t>- **タスク3**: 大量のウェブページを含む情報を用いた完全なRAGシステムの評価。</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CRAG - Comprehensive RAG Benchmark CRAG - 包括的なRAGベンチマーク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CRAGはRAG評価ベンチマークで5つのリアリズム、豊富さ、洞察力信頼性長寿性の要素を考慮し、ウェブ情報の要約、それとナレッジグラフを組み合わせ回答を生成、評価を実施することでドキュメント内容の正確性を自動チェックができるように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![87893710c712-20240323.png](87893710c712-20240323.png)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CRAGは、RAGシステムの評価に5つの重要な要素を考慮しています: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**リアリズム**: 実際の使用ケースに近い現実的なシナリオを反映。</a:t>
            </a:r>
            <a:endParaRPr sz="791"/>
          </a:p>
          <a:p>
            <a:pPr indent="0" lvl="0" marL="0" rtl="0" algn="l">
              <a:lnSpc>
                <a:spcPct val="95000"/>
              </a:lnSpc>
              <a:spcBef>
                <a:spcPts val="1200"/>
              </a:spcBef>
              <a:spcAft>
                <a:spcPts val="0"/>
              </a:spcAft>
              <a:buNone/>
            </a:pPr>
            <a:r>
              <a:rPr lang="ja" sz="791"/>
              <a:t>2. **豊富さ**: 多様で複雑なQAペアを含み、システムの限界を明らかにする。</a:t>
            </a:r>
            <a:endParaRPr sz="791"/>
          </a:p>
          <a:p>
            <a:pPr indent="0" lvl="0" marL="0" rtl="0" algn="l">
              <a:lnSpc>
                <a:spcPct val="95000"/>
              </a:lnSpc>
              <a:spcBef>
                <a:spcPts val="1200"/>
              </a:spcBef>
              <a:spcAft>
                <a:spcPts val="0"/>
              </a:spcAft>
              <a:buNone/>
            </a:pPr>
            <a:r>
              <a:rPr lang="ja" sz="791"/>
              <a:t>3. **洞察力**: データの異なるスライスに基づいて性能を評価し、システムの能力を把握する。</a:t>
            </a:r>
            <a:endParaRPr sz="791"/>
          </a:p>
          <a:p>
            <a:pPr indent="0" lvl="0" marL="0" rtl="0" algn="l">
              <a:lnSpc>
                <a:spcPct val="95000"/>
              </a:lnSpc>
              <a:spcBef>
                <a:spcPts val="1200"/>
              </a:spcBef>
              <a:spcAft>
                <a:spcPts val="0"/>
              </a:spcAft>
              <a:buNone/>
            </a:pPr>
            <a:r>
              <a:rPr lang="ja" sz="791"/>
              <a:t>4. **信頼性**: 評価結果が信頼でき、再現可能であること。</a:t>
            </a:r>
            <a:endParaRPr sz="791"/>
          </a:p>
          <a:p>
            <a:pPr indent="0" lvl="0" marL="0" rtl="0" algn="l">
              <a:lnSpc>
                <a:spcPct val="95000"/>
              </a:lnSpc>
              <a:spcBef>
                <a:spcPts val="1200"/>
              </a:spcBef>
              <a:spcAft>
                <a:spcPts val="0"/>
              </a:spcAft>
              <a:buNone/>
            </a:pPr>
            <a:r>
              <a:rPr lang="ja" sz="791"/>
              <a:t>5. **長寿性**: データが時を経ても陳腐化せず、定期的に更新されること。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CRAGは、5つのドメイン (金融、スポーツ、音楽、映画、オープンドメイン) と8つの質問タイプ (条件付き質問、比較質問、セット質問、マルチホップ質問、など) をカバーし、現実世界の質問に近づけるために多様な表現や時間的変動を含んでいます。また、モックAPIを使用して、動的な情報検索を模擬します。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CRAGは3つのタスクでRAGシステムを評価します: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**タスク1**: ウェブからの情報を要約して回答を生成。</a:t>
            </a:r>
            <a:endParaRPr sz="791"/>
          </a:p>
          <a:p>
            <a:pPr indent="0" lvl="0" marL="0" rtl="0" algn="l">
              <a:lnSpc>
                <a:spcPct val="95000"/>
              </a:lnSpc>
              <a:spcBef>
                <a:spcPts val="1200"/>
              </a:spcBef>
              <a:spcAft>
                <a:spcPts val="0"/>
              </a:spcAft>
              <a:buNone/>
            </a:pPr>
            <a:r>
              <a:rPr lang="ja" sz="791"/>
              <a:t>- **タスク2**: ナレッジグラフやウェブからの情報を組み合わせて回答を生成。</a:t>
            </a:r>
            <a:endParaRPr sz="791"/>
          </a:p>
          <a:p>
            <a:pPr indent="0" lvl="0" marL="0" rtl="0" algn="l">
              <a:lnSpc>
                <a:spcPct val="95000"/>
              </a:lnSpc>
              <a:spcBef>
                <a:spcPts val="1200"/>
              </a:spcBef>
              <a:spcAft>
                <a:spcPts val="0"/>
              </a:spcAft>
              <a:buNone/>
            </a:pPr>
            <a:r>
              <a:rPr lang="ja" sz="791"/>
              <a:t>- **タスク3**: 大量のウェブページを含む情報を用いた完全なRAGシステムの評価。</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 Comparative Study on Large Language Models for Log Parsing ログ解析のための大規模言語モデルに関する比較研究</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複数のLLMでシステムログの抽出性能を比較、オープンソースLLMもよい結果を出し、特にCodeLlamaはGPT-3.5を上回る性能を発揮。</a:t>
            </a:r>
            <a:endParaRPr sz="791"/>
          </a:p>
          <a:p>
            <a:pPr indent="0" lvl="0" marL="0" rtl="0" algn="l">
              <a:lnSpc>
                <a:spcPct val="95000"/>
              </a:lnSpc>
              <a:spcBef>
                <a:spcPts val="1200"/>
              </a:spcBef>
              <a:spcAft>
                <a:spcPts val="0"/>
              </a:spcAft>
              <a:buNone/>
            </a:pPr>
            <a:r>
              <a:rPr lang="ja" sz="791"/>
              <a:t>各モデルは、ログメッセージの正確な解析や構文的な類似度によって評価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**ログ解析手法**:</a:t>
            </a:r>
            <a:endParaRPr sz="791"/>
          </a:p>
          <a:p>
            <a:pPr indent="0" lvl="0" marL="0" rtl="0" algn="l">
              <a:lnSpc>
                <a:spcPct val="95000"/>
              </a:lnSpc>
              <a:spcBef>
                <a:spcPts val="1200"/>
              </a:spcBef>
              <a:spcAft>
                <a:spcPts val="0"/>
              </a:spcAft>
              <a:buNone/>
            </a:pPr>
            <a:r>
              <a:rPr lang="ja" sz="791"/>
              <a:t>    - ログ解析はログメッセージを構造化されたログテンプレートに変換するプロセスです。これにより、動的な変数と定数の部分を区別します。</a:t>
            </a:r>
            <a:endParaRPr sz="791"/>
          </a:p>
          <a:p>
            <a:pPr indent="0" lvl="0" marL="0" rtl="0" algn="l">
              <a:lnSpc>
                <a:spcPct val="95000"/>
              </a:lnSpc>
              <a:spcBef>
                <a:spcPts val="1200"/>
              </a:spcBef>
              <a:spcAft>
                <a:spcPts val="0"/>
              </a:spcAft>
              <a:buNone/>
            </a:pPr>
            <a:r>
              <a:rPr lang="ja" sz="791"/>
              <a:t>    - 本研究では、ゼロショットプロンプトと少数ショットプロンプトという2つの異なるプロンプト手法を設計し、LLMが生成するテンプレートを評価しました。</a:t>
            </a:r>
            <a:endParaRPr sz="791"/>
          </a:p>
          <a:p>
            <a:pPr indent="0" lvl="0" marL="0" rtl="0" algn="l">
              <a:lnSpc>
                <a:spcPct val="95000"/>
              </a:lnSpc>
              <a:spcBef>
                <a:spcPts val="1200"/>
              </a:spcBef>
              <a:spcAft>
                <a:spcPts val="0"/>
              </a:spcAft>
              <a:buNone/>
            </a:pPr>
            <a:r>
              <a:rPr lang="ja" sz="791"/>
              <a:t>2. **LLMの比較**:</a:t>
            </a:r>
            <a:endParaRPr sz="791"/>
          </a:p>
          <a:p>
            <a:pPr indent="0" lvl="0" marL="0" rtl="0" algn="l">
              <a:lnSpc>
                <a:spcPct val="95000"/>
              </a:lnSpc>
              <a:spcBef>
                <a:spcPts val="1200"/>
              </a:spcBef>
              <a:spcAft>
                <a:spcPts val="0"/>
              </a:spcAft>
              <a:buNone/>
            </a:pPr>
            <a:r>
              <a:rPr lang="ja" sz="791"/>
              <a:t>    - 6つのLLM（GPT-3.5、Claude 2.1、Llama 2、CodeLlama、Zephyr、CodeUp）を比較し、それぞれのモデルがシステムログに対してどのようにテンプレートを抽出するかを調査しました。</a:t>
            </a:r>
            <a:endParaRPr sz="791"/>
          </a:p>
          <a:p>
            <a:pPr indent="0" lvl="0" marL="0" rtl="0" algn="l">
              <a:lnSpc>
                <a:spcPct val="95000"/>
              </a:lnSpc>
              <a:spcBef>
                <a:spcPts val="1200"/>
              </a:spcBef>
              <a:spcAft>
                <a:spcPts val="0"/>
              </a:spcAft>
              <a:buNone/>
            </a:pPr>
            <a:r>
              <a:rPr lang="ja" sz="791"/>
              <a:t>    - 各モデルは、ログメッセージの正確な解析（Parsing Accuracy: PA）や構文的な類似度（編集距離や最長共通部分列: ED, LCS）によって評価されました。</a:t>
            </a:r>
            <a:endParaRPr sz="791"/>
          </a:p>
          <a:p>
            <a:pPr indent="0" lvl="0" marL="0" rtl="0" algn="l">
              <a:lnSpc>
                <a:spcPct val="95000"/>
              </a:lnSpc>
              <a:spcBef>
                <a:spcPts val="1200"/>
              </a:spcBef>
              <a:spcAft>
                <a:spcPts val="0"/>
              </a:spcAft>
              <a:buNone/>
            </a:pPr>
            <a:r>
              <a:rPr lang="ja" sz="791"/>
              <a:t>3. **評価手法**:</a:t>
            </a:r>
            <a:endParaRPr sz="791"/>
          </a:p>
          <a:p>
            <a:pPr indent="0" lvl="0" marL="0" rtl="0" algn="l">
              <a:lnSpc>
                <a:spcPct val="95000"/>
              </a:lnSpc>
              <a:spcBef>
                <a:spcPts val="1200"/>
              </a:spcBef>
              <a:spcAft>
                <a:spcPts val="0"/>
              </a:spcAft>
              <a:buNone/>
            </a:pPr>
            <a:r>
              <a:rPr lang="ja" sz="791"/>
              <a:t>    - 正確さと構文的類似性を評価するため、ログテンプレートの正確な抽出数と、生成されたテンプレートと正解との間の文字列類似度（編集距離や最長共通部分列）を計測しました。</a:t>
            </a:r>
            <a:endParaRPr sz="791"/>
          </a:p>
          <a:p>
            <a:pPr indent="0" lvl="0" marL="0" rtl="0" algn="l">
              <a:lnSpc>
                <a:spcPct val="95000"/>
              </a:lnSpc>
              <a:spcBef>
                <a:spcPts val="1200"/>
              </a:spcBef>
              <a:spcAft>
                <a:spcPts val="1200"/>
              </a:spcAft>
              <a:buNone/>
            </a:pPr>
            <a:r>
              <a:rPr lang="ja" sz="791"/>
              <a:t>    - 正確さの指標として、完全に一致するログテンプレートの数をカウントし、類似性の指標としては、Levenshtein距離や最長共通部分列を用いて評価しました。</a:t>
            </a:r>
            <a:endParaRPr sz="791"/>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