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Proxima Nova"/>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ProximaNova-boldItalic.fntdata"/><Relationship Id="rId61" Type="http://schemas.openxmlformats.org/officeDocument/2006/relationships/font" Target="fonts/ProximaNova-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ProximaNova-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ProximaNova-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6e57f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6e57f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6e57f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6e57f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354f277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354f277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f78a2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1f78a2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1f78a21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1f78a21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ba007f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ba007f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ba007fa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ba007fa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ba007fa1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ba007fa1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ba007fa1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ba007fa1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ba007fa1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ba007fa1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ba007fa1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ba007fa1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354a68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354a68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bbe111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bbe111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354a686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354a686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354a686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354a686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354f27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354f27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bd1bcc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bd1bcc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d1bccf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d1bccf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bd1bccf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bd1bccf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bd1bccf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bd1bccf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bd1bccf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bd1bccf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Automatically Score Proficiency of Written Essays?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書かれたエッセイの能力を評価できるかを検証しています。ChatGPTとLlamaという2つの人気のあるLLMを使用し、これらのモデルが自動エッセイスコアリング（AES）タスクをどのように実行できるか、そしてそれらのパフォーマンスが現在の最先端（SOTA）モデルと比較してどのように位置付けられるかを調査。プロンプトエンジニアリングを用いて設計された4つの異なるプロンプトを使用してLLMの最大のポテンシャルを引き出すことを目的とし実験はASAPデータセット上で行われ、いくつかの興味深い観察結果が明らかにされました。</a:t>
            </a:r>
            <a:br>
              <a:rPr lang="ja" sz="764"/>
            </a:br>
            <a:r>
              <a:rPr lang="ja" sz="764"/>
              <a:t>特に、適切なプロンプトの選択がモデルの性能に大きく依存していること、そして2つのLLMがAESで比較可能な平均パフォーマンスを示したが、SOTAモデルとの間には予測性能にギャップがあるにもかかわらず、エッセイの質を向上させるフィードバックを提供することができる可能性があるよう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戦術の詳細な処理アルゴリズムは、自然言語処理タスク、特に大規模言語モデル(LLMs)を使用する場合に、効果的なプロンプトを設計するための一連のステップと原則に基づいています。この手法は、モデルがタスクの指示をより正確に理解し、期待される出力を生成できるようにすることを目指しています。具体的な処理は以下の通りです。</a:t>
            </a:r>
            <a:endParaRPr sz="764"/>
          </a:p>
          <a:p>
            <a:pPr indent="0" lvl="0" marL="0" rtl="0" algn="l">
              <a:lnSpc>
                <a:spcPct val="100000"/>
              </a:lnSpc>
              <a:spcBef>
                <a:spcPts val="1200"/>
              </a:spcBef>
              <a:spcAft>
                <a:spcPts val="0"/>
              </a:spcAft>
              <a:buNone/>
            </a:pPr>
            <a:r>
              <a:rPr lang="ja" sz="764"/>
              <a:t>1. 入力とタスクの明確化: プロンプトの最初の部分で、モデルに何を求めているのかを明確に説明します。これには、タスクの目的、期待される出力の形式（例：テキスト、数値）、およびその他の重要な指示が含まれます。</a:t>
            </a:r>
            <a:br>
              <a:rPr lang="ja" sz="764"/>
            </a:br>
            <a:r>
              <a:rPr lang="ja" sz="764"/>
              <a:t>2. 適切な区切り文字の使用: 入力データ、ルーブリック、例示（one-shotまたはfew-shot例示が含まれる場合）など、異なる種類の情報を区別するために、適切な区切り文字（例：&lt;&gt;、````）を使用します。これにより、モデルが各部分を正確に識別し、誤ったプロンプト注入を防ぐことができます。</a:t>
            </a:r>
            <a:br>
              <a:rPr lang="ja" sz="764"/>
            </a:br>
            <a:r>
              <a:rPr lang="ja" sz="764"/>
              <a:t>3. 逐次的指示の提供: モデルがタスクを段階的に処理できるように、逐次的な指示をプロンプトに含めます。これには、具体的なステップやアクションが含まれ、モデルが順を追ってタスクを完了するのを助けます。</a:t>
            </a:r>
            <a:br>
              <a:rPr lang="ja" sz="764"/>
            </a:br>
            <a:r>
              <a:rPr lang="ja" sz="764"/>
              <a:t>4. 入力テキストの前処理指示の明確化: 特に匿名化トークンなど、入力テキストに特定の前処理が必要な場合は、その処理方法について明確な指示を提供します。これにより、モデルが入力データを適切に処理し、タスクの実行に必要な情報を正確に抽出できるようになります。</a:t>
            </a:r>
            <a:br>
              <a:rPr lang="ja" sz="764"/>
            </a:br>
            <a:r>
              <a:rPr lang="ja" sz="764"/>
              <a:t>5. 期待される出力形式の指定: モデルによる出力が特定の形式（例：JSON形式での応答）であることを要求する場合は、その形式を明確に指定し、出力がその要件を満たすようにします。</a:t>
            </a:r>
            <a:endParaRPr sz="764"/>
          </a:p>
          <a:p>
            <a:pPr indent="0" lvl="0" marL="0" rtl="0" algn="l">
              <a:lnSpc>
                <a:spcPct val="100000"/>
              </a:lnSpc>
              <a:spcBef>
                <a:spcPts val="1200"/>
              </a:spcBef>
              <a:spcAft>
                <a:spcPts val="0"/>
              </a:spcAft>
              <a:buNone/>
            </a:pPr>
            <a:r>
              <a:rPr lang="ja" sz="764"/>
              <a:t>これらの手順と原則に従ってプロンプトを設計することで、大規模言語モデルがタスクの指示をより正確に理解し、期待される出力をより効果的に生成することが可能になります。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適切なプロンプトの選択がモデルの性能に大きく依存していることがわかりました。特に、Llamaはプロンプトの選択に敏感であり、ChatGPTは比較的一貫性のある性能を示しました。</a:t>
            </a:r>
            <a:br>
              <a:rPr lang="ja" sz="822"/>
            </a:br>
            <a:r>
              <a:rPr lang="ja" sz="822"/>
              <a:t>しかし、ChatGPTとLlamaの両方が、スコア予測の面でSOTAモデルに比べて遅れをとっていることが明らかになりました。</a:t>
            </a:r>
            <a:br>
              <a:rPr lang="ja" sz="822"/>
            </a:br>
            <a:r>
              <a:rPr lang="ja" sz="822"/>
              <a:t>その平均Quadratic Weighted Kappa（QWK）スコアは、ChatGPTが0.313、Llamaが0.297であり、これはSOTAモデルのスコア（平均QWKが0.817や0.695など）よりも低いです。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Explaining Code with a Purpose: An Integrated Approach for Developing Code Comprehension and Prompting Skills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プログラミングを学ぶ初心者がコードの読解、理解、説明するための重要なスキルを開発するための統合アプローチについて「Explain in plain English 平易な英語で説明する。」(EiPE)の質問を使用してコード理解能力を開発・評価する方法にあります。EiPEの質問では、学生はコードの断片の目的を簡潔に説明します。しかし、EiPEの質問の採点は、書かれた説明を評価する主観性が高いため、常に困難でした。本研究では、EiPEの質問とコード生成LLMとの間に自然なシナジーを利用して、この限界を克服する方法を提案しています。', 'Methodology': '提案された方法は、学生のEiPEの質問への反応に基づいてLLMを使用してコードを生成し、EiPEの反応を自動的に評価することにより、学生が重要なコード理解とプロンプト作成スキルを平行して開発できるようにします。このアイデアを初級プログラミングコースで調査し、学生がEiPEの質問を解決するための効果的なプロンプトを作成することの成功を報告し、この活動がLLMを使用して学習を支援および評価することに対する学生の見解にどのように影響するかを調べます。', 'Results': '本研究は、提案された方法が、低リソース言語の翻訳タスクにおいて、既存の方法よりも一貫してBLEUスコアで優れており、より少ない訓練データで高い性能を達成できることを示しています。また、言語学の分野からの因子化文法を使用して、XTAG英文法からより一般的な翻訳ルール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LLMを使用したEiPEの質問応答に基づくコード生成のアルゴリズムは、学生がコードの断片の目的を自然言語で説明するEiPE（Explain in Plain English）の質問に応答するプロセスを自動化し、その説明をLLM（Large Language Model）に入力として提供し、LLMが生成したコードが元のコードと機能的に等価であるかを自動評価する方法である。このプロセスは、学生がコード理解能力とLLMを用いた適切なプロンプト作成スキルを並行して開発するのを助ける。具体的な手順は以下の通りである。</a:t>
            </a:r>
            <a:endParaRPr sz="764"/>
          </a:p>
          <a:p>
            <a:pPr indent="0" lvl="0" marL="0" rtl="0" algn="l">
              <a:lnSpc>
                <a:spcPct val="100000"/>
              </a:lnSpc>
              <a:spcBef>
                <a:spcPts val="1200"/>
              </a:spcBef>
              <a:spcAft>
                <a:spcPts val="0"/>
              </a:spcAft>
              <a:buNone/>
            </a:pPr>
            <a:r>
              <a:rPr lang="ja" sz="764"/>
              <a:t>1. 学生にコードの断片を提示し、その目的を自然言語で説明させる。</a:t>
            </a:r>
            <a:br>
              <a:rPr lang="ja" sz="764"/>
            </a:br>
            <a:r>
              <a:rPr lang="ja" sz="764"/>
              <a:t>2. 学生の説明をLLMへの入力プロンプトとして使用し、LLMにコードを生成させる。</a:t>
            </a:r>
            <a:br>
              <a:rPr lang="ja" sz="764"/>
            </a:br>
            <a:r>
              <a:rPr lang="ja" sz="764"/>
              <a:t>3. LLMによって生成されたコードがテストスイートを使用して元のコードと機能的に等価であるかを自動的に評価する。</a:t>
            </a:r>
            <a:br>
              <a:rPr lang="ja" sz="764"/>
            </a:br>
            <a:r>
              <a:rPr lang="ja" sz="764"/>
              <a:t>4. この評価プロセスを通じて、学生のコード理解スキルとLLMを用いたプロンプト作成能力が強化される。このアプローチは、EiPEの質問に対する自動評価の難しさを克服し、学生がより深いコード理解を促進する助けとなる。</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このアプローチは、学生がEiPE質問に対して効果的なプロンプトを作成するのに成功したこと、およびLLMsを使用して学習を支援および評価することに対する学生の認識を調査しました。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AutoGuide: Automated Generation and Selection of State-Aware Guidelines for Large Language Model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特に事前に訓練されたLLMが十分な知識を持たないドメインにおいて、</a:t>
            </a:r>
            <a:br>
              <a:rPr lang="ja" sz="764"/>
            </a:br>
            <a:r>
              <a:rPr lang="ja" sz="764"/>
              <a:t>意思決定タスクのための状態を認識したガイドラインを生成・選択する大規模言語モデル（LLM）の能力を</a:t>
            </a:r>
            <a:br>
              <a:rPr lang="ja" sz="764"/>
            </a:br>
            <a:r>
              <a:rPr lang="ja" sz="764"/>
              <a:t>強化するために設計された新しいフレームワークであるAutoGuideを紹介する。</a:t>
            </a:r>
            <a:br>
              <a:rPr lang="ja" sz="764"/>
            </a:br>
            <a:r>
              <a:rPr lang="ja" sz="764"/>
              <a:t>AutoGuideは、オフラインの経験を活用することで、知識のギャップを効果的に埋め、LLMエージェントが、</a:t>
            </a:r>
            <a:br>
              <a:rPr lang="ja" sz="764"/>
            </a:br>
            <a:r>
              <a:rPr lang="ja" sz="764"/>
              <a:t>ウェブナビゲーションやインタラクティブなウェブ環境など、様々なドメインにわたる</a:t>
            </a:r>
            <a:br>
              <a:rPr lang="ja" sz="764"/>
            </a:br>
            <a:r>
              <a:rPr lang="ja" sz="764"/>
              <a:t>逐次的な意思決定ベンチマークでより良いパフォーマンスを発揮できるようにする。</a:t>
            </a:r>
            <a:br>
              <a:rPr lang="ja" sz="764"/>
            </a:br>
            <a:r>
              <a:rPr lang="ja" sz="764"/>
              <a:t>この方法論は、オフラインデータに埋め込まれた知識を抽出して、状態を認識するガイドラインを生成し、</a:t>
            </a:r>
            <a:br>
              <a:rPr lang="ja" sz="764"/>
            </a:br>
            <a:r>
              <a:rPr lang="ja" sz="764"/>
              <a:t>エージェントの現在の状態に関連し、行動可能な情報を提供することによって、</a:t>
            </a:r>
            <a:br>
              <a:rPr lang="ja" sz="764"/>
            </a:br>
            <a:r>
              <a:rPr lang="ja" sz="764"/>
              <a:t>LLMエージェントのパフォーマンスを向上させるために適用される。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AutoGuideは、オフラインデータに埋め込まれた暗黙の知識を活用し、</a:t>
            </a:r>
            <a:br>
              <a:rPr lang="ja" sz="764"/>
            </a:br>
            <a:r>
              <a:rPr lang="ja" sz="764"/>
              <a:t>状態認識ガイドラインを自動的に抽出することで、</a:t>
            </a:r>
            <a:br>
              <a:rPr lang="ja" sz="764"/>
            </a:br>
            <a:r>
              <a:rPr lang="ja" sz="764"/>
              <a:t>エージェントのパフォーマンスを向上させます。具体的には、AutoGuideは次の手順で機能します。</a:t>
            </a:r>
            <a:br>
              <a:rPr lang="ja" sz="764"/>
            </a:br>
            <a:r>
              <a:rPr lang="ja" sz="764"/>
              <a:t>1. オフライン経験から状態認識ガイドラインの抽出：AutoGuideは、オフライン経験から成功と失敗の</a:t>
            </a:r>
            <a:br>
              <a:rPr lang="ja" sz="764"/>
            </a:br>
            <a:r>
              <a:rPr lang="ja" sz="764"/>
              <a:t>トラジェクトリを分析し、それらの違いから状態に特有の行動指針を導き出します。</a:t>
            </a:r>
            <a:br>
              <a:rPr lang="ja" sz="764"/>
            </a:br>
            <a:r>
              <a:rPr lang="ja" sz="764"/>
              <a:t>2. 状態の要約とガイドラインの生成：各状態に対して、</a:t>
            </a:r>
            <a:br>
              <a:rPr lang="ja" sz="764"/>
            </a:br>
            <a:r>
              <a:rPr lang="ja" sz="764"/>
              <a:t>自然言語で簡潔に表現された条件付きのガイドラインを生成します。</a:t>
            </a:r>
            <a:br>
              <a:rPr lang="ja" sz="764"/>
            </a:br>
            <a:r>
              <a:rPr lang="ja" sz="764"/>
              <a:t>これにより、エージェントは現在の意思決定プロセスに関連する有用な知識を得ることができます。</a:t>
            </a:r>
            <a:br>
              <a:rPr lang="ja" sz="764"/>
            </a:br>
            <a:r>
              <a:rPr lang="ja" sz="764"/>
              <a:t>3. テスト時におけるガイドラインの適用：エージェントが新しいタスクに直面した際、</a:t>
            </a:r>
            <a:br>
              <a:rPr lang="ja" sz="764"/>
            </a:br>
            <a:r>
              <a:rPr lang="ja" sz="764"/>
              <a:t>AutoGuideは現在の状態を識別し、対応するガイドラインをプロンプトに組み込むことで、</a:t>
            </a:r>
            <a:br>
              <a:rPr lang="ja" sz="764"/>
            </a:br>
            <a:r>
              <a:rPr lang="ja" sz="764"/>
              <a:t>エージェントが適切な行動を選択するのを支援します。このプロセスを通じて、</a:t>
            </a:r>
            <a:br>
              <a:rPr lang="ja" sz="764"/>
            </a:br>
            <a:r>
              <a:rPr lang="ja" sz="764"/>
              <a:t>AutoGuideはLLMベースのエージェントが、</a:t>
            </a:r>
            <a:br>
              <a:rPr lang="ja" sz="764"/>
            </a:br>
            <a:r>
              <a:rPr lang="ja" sz="764"/>
              <a:t>知識が限られているドメイン内でより成功率の高い意思決定を行うのを助けることができます。</a:t>
            </a:r>
            <a:endParaRPr sz="764"/>
          </a:p>
          <a:p>
            <a:pPr indent="0" lvl="0" marL="0" rtl="0" algn="l">
              <a:lnSpc>
                <a:spcPct val="100000"/>
              </a:lnSpc>
              <a:spcBef>
                <a:spcPts val="1200"/>
              </a:spcBef>
              <a:spcAft>
                <a:spcPts val="1200"/>
              </a:spcAft>
              <a:buNone/>
            </a:pPr>
            <a:r>
              <a:t/>
            </a:r>
            <a:endParaRPr sz="822"/>
          </a:p>
        </p:txBody>
      </p:sp>
      <p:sp>
        <p:nvSpPr>
          <p:cNvPr id="246" name="Google Shape;246;p46"/>
          <p:cNvSpPr txBox="1"/>
          <p:nvPr/>
        </p:nvSpPr>
        <p:spPr>
          <a:xfrm>
            <a:off x="5099700" y="173404"/>
            <a:ext cx="4044300" cy="487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622">
                <a:solidFill>
                  <a:schemeClr val="accent3"/>
                </a:solidFill>
                <a:latin typeface="Proxima Nova"/>
                <a:ea typeface="Proxima Nova"/>
                <a:cs typeface="Proxima Nova"/>
                <a:sym typeface="Proxima Nova"/>
              </a:rPr>
              <a:t>import numpy as np</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import random</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sklearn.feature_extraction.text import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sklearn.metrics.pairwise import cosine_similarity</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オフライン経験データセット (ダミーデータ)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experience_data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'行動A',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'行動B',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'行動A',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'行動B',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 その他の経験データ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1. オフライン経験から状態認識ガイドラインの抽出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成功と失敗のトラジェクトリを分析</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成功トラジェクトリと失敗トラジェクトリを別々に格納</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success_experiences = [d for d in experience_data if d['result'] ==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failure_experiences = [d for d in experience_data if d['result'] == '失敗']</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トラジェクトリから状態と行動のペアを抽出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state_action_pairs = [(d['state'], d['action']) for d in experience_data]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2. 状態の要約とガイドラインの生成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オフラインデータのテキスト情報をベクトル化</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|vectorizer =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state_action_matrix = vectorizer.fit_transform([' '.join(pair) for pair in state_action_pairs])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各状態に対するガイドラインを生成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for state, _ in state_action_pairs: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relevant_experiences = [exp for exp in experience_data if exp['state'] == state]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not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continue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descriptions = [f"行動{exp['action']}: {exp['result']}" for exp in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state_guidelines[state] = ' '.join(descriptions)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3. テスト時におけるガイドラインの適用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新しいタスクに直面した際の状態の識別 (ダミー状態)</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current_state = '状態A'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対応するガイドラインの適用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current_state in state_guidelines: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print(f"現在のガイドライン: {state_guidelines[current_state]}\n")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else: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print("該当するガイドラインが見つかりません。\n")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この実装は、AutoGuideフレームワークの概念的な再現であり、</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実際の大規模言語モデル(LLM)や特定のドメインのデータに基づく具体的な実装ではありません。</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Decoding Complexity: Exploring Human-AI Concordance in Qualitative Coding</a:t>
            </a:r>
            <a:r>
              <a:rPr lang="ja" sz="1200" u="sng"/>
              <a:t> 複雑さの解読：質的コーディングにおける人間とAIの一致を探る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質的データ分析(QDA)のためのコーディングプロセスにおいて、LLMを使用する方法について考察しています。質的データ分析は、</a:t>
            </a:r>
            <a:br>
              <a:rPr lang="ja" sz="764"/>
            </a:br>
            <a:r>
              <a:rPr lang="ja" sz="764"/>
              <a:t>例えばインタビューデータやオープンエンド型の調査回答など、構造化されていないデータの中から、繰り返し現れるテーマやパターンに基づいて</a:t>
            </a:r>
            <a:br>
              <a:rPr lang="ja" sz="764"/>
            </a:br>
            <a:r>
              <a:rPr lang="ja" sz="764"/>
              <a:t>データセグメントを識別、注釈付け、カテゴライズするプロセスです。この研究では、GPT-3.5とGPT-4を用いて、</a:t>
            </a:r>
            <a:br>
              <a:rPr lang="ja" sz="764"/>
            </a:br>
            <a:r>
              <a:rPr lang="ja" sz="764"/>
              <a:t>異なる複雑さのコーディングタスクにおけるLLMsの統合を実験し、人間のコーダーとの間でコーディングの</a:t>
            </a:r>
            <a:br>
              <a:rPr lang="ja" sz="764"/>
            </a:br>
            <a:r>
              <a:rPr lang="ja" sz="764"/>
              <a:t>一致度（Inter-Rater Reliability, IRR）を評価しています。タスクは、インターネットに接続されたデバイスの識別、アプリやサービスの使用、</a:t>
            </a:r>
            <a:br>
              <a:rPr lang="ja" sz="764"/>
            </a:br>
            <a:r>
              <a:rPr lang="ja" sz="764"/>
              <a:t>デジタルセキュリティやプライバシーに関する信頼できる情報源の探求の3つに分けられ、それぞれ異なるレベルの解釈を必要とします。</a:t>
            </a:r>
            <a:br>
              <a:rPr lang="ja" sz="764"/>
            </a:br>
            <a:r>
              <a:rPr lang="ja" sz="764"/>
              <a:t>結果として、GPT-4はすべてのタスクでGPT-3.5よりも優れており、特にタスクAでは人間とほぼ完璧な一致を達成しました。</a:t>
            </a:r>
            <a:br>
              <a:rPr lang="ja" sz="764"/>
            </a:br>
            <a:r>
              <a:rPr lang="ja" sz="764"/>
              <a:t>しかし、タスクの複雑さが増すにつれて、人間とモデル間の一致度は低下しました。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LLMsを用いた質的データ分析のコーディングのアルゴリズムは、共同作業によって質的データからの洞察を探求し、分析するためのプロセスです。</a:t>
            </a:r>
            <a:br>
              <a:rPr lang="ja" sz="764"/>
            </a:br>
            <a:r>
              <a:rPr lang="ja" sz="764"/>
              <a:t>このプロセスは、大量の質的データ（例えば、インタビューデータやオープンエンドの調査回答など）を体系的に識別、注釈付け、</a:t>
            </a:r>
            <a:br>
              <a:rPr lang="ja" sz="764"/>
            </a:br>
            <a:r>
              <a:rPr lang="ja" sz="764"/>
              <a:t>カテゴリー分けすることにより、反復するテーマやパターンに基づいてデータセグメントに適切なカテゴリーまたは「コード」を割り当てる</a:t>
            </a:r>
            <a:br>
              <a:rPr lang="ja" sz="764"/>
            </a:br>
            <a:r>
              <a:rPr lang="ja" sz="764"/>
              <a:t>コーディングという基本ステップから始まります。大規模言語モデル（LLMs）の統合によって、このコーディングプロセスをより</a:t>
            </a:r>
            <a:br>
              <a:rPr lang="ja" sz="764"/>
            </a:br>
            <a:r>
              <a:rPr lang="ja" sz="764"/>
              <a:t>効率的に行うことができますが、LLMsと人間のコーダーの間でコードブックや</a:t>
            </a:r>
            <a:br>
              <a:rPr lang="ja" sz="764"/>
            </a:br>
            <a:r>
              <a:rPr lang="ja" sz="764"/>
              <a:t>文脈の広範な理解における挑戦があります。この方法では、LLMsが異なる複雑さのコーディングタスクに</a:t>
            </a:r>
            <a:br>
              <a:rPr lang="ja" sz="764"/>
            </a:br>
            <a:r>
              <a:rPr lang="ja" sz="764"/>
              <a:t>どのように適用できるか、そしてそれが人間のコーダーとどのように比較されるかを調査します。</a:t>
            </a:r>
            <a:br>
              <a:rPr lang="ja" sz="764"/>
            </a:br>
            <a:r>
              <a:rPr lang="ja" sz="764"/>
              <a:t>特に、セマンティック（表面的な意味）とラテント（深層の意味）のテーマのコーディングにおけるLLMsの性能に</a:t>
            </a:r>
            <a:br>
              <a:rPr lang="ja" sz="764"/>
            </a:br>
            <a:r>
              <a:rPr lang="ja" sz="764"/>
              <a:t>ついて検討し、実際のデータセットにおけるLLMsの支援によるQDAの実装戦略を開発し、</a:t>
            </a:r>
            <a:br>
              <a:rPr lang="ja" sz="764"/>
            </a:br>
            <a:r>
              <a:rPr lang="ja" sz="764"/>
              <a:t>GPT-3.5やGPT-4などのモデルを使用してインタビューデータにタグを適用します。</a:t>
            </a:r>
            <a:br>
              <a:rPr lang="ja" sz="764"/>
            </a:br>
            <a:r>
              <a:rPr lang="ja" sz="764"/>
              <a:t>その後、人間のコーディングとの比較を行い、異なるレベルの解釈を要求するタスクでのモデルの性能を評価します。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タスクAおよびBにおいて、人間のコーダー間でほぼ完全な一致を達成し、タスクCではかなりの一致を達成しました。</a:t>
            </a:r>
            <a:br>
              <a:rPr lang="ja" sz="822"/>
            </a:br>
            <a:r>
              <a:rPr lang="ja" sz="822"/>
              <a:t>GPT-4は一貫してその前身よりも優れたパフォーマンスを示しました。タスクAにおいて、</a:t>
            </a:r>
            <a:br>
              <a:rPr lang="ja" sz="822"/>
            </a:br>
            <a:r>
              <a:rPr lang="ja" sz="822"/>
              <a:t>GPT-4は人間のアノテーションとほぼ完全に一致し、人間間の合意と比較可能です。</a:t>
            </a:r>
            <a:endParaRPr sz="822"/>
          </a:p>
          <a:p>
            <a:pPr indent="0" lvl="0" marL="0" rtl="0" algn="l">
              <a:lnSpc>
                <a:spcPct val="100000"/>
              </a:lnSpc>
              <a:spcBef>
                <a:spcPts val="1200"/>
              </a:spcBef>
              <a:spcAft>
                <a:spcPts val="0"/>
              </a:spcAft>
              <a:buNone/>
            </a:pPr>
            <a:r>
              <a:rPr lang="ja" sz="822"/>
              <a:t>タスクA (インターネット接続デバイス):</a:t>
            </a:r>
            <a:br>
              <a:rPr lang="ja" sz="822"/>
            </a:br>
            <a:r>
              <a:rPr lang="ja" sz="822"/>
              <a:t>このコーディングタスクでは、参加者が使用するインターネット接続デバイスを識別することが目的です。</a:t>
            </a:r>
            <a:br>
              <a:rPr lang="ja" sz="822"/>
            </a:br>
            <a:r>
              <a:rPr lang="ja" sz="822"/>
              <a:t>セマンティックコードの割り当てが人間とLLMの両方にとって直接的であり、</a:t>
            </a:r>
            <a:br>
              <a:rPr lang="ja" sz="822"/>
            </a:br>
            <a:r>
              <a:rPr lang="ja" sz="822"/>
              <a:t>インタビューされた人が伝えたエンティティの識別のみを要求します。（平均セグメント長：118語; コードブック長：18コード）</a:t>
            </a:r>
            <a:endParaRPr sz="822"/>
          </a:p>
          <a:p>
            <a:pPr indent="0" lvl="0" marL="0" rtl="0" algn="l">
              <a:lnSpc>
                <a:spcPct val="100000"/>
              </a:lnSpc>
              <a:spcBef>
                <a:spcPts val="1200"/>
              </a:spcBef>
              <a:spcAft>
                <a:spcPts val="0"/>
              </a:spcAft>
              <a:buNone/>
            </a:pPr>
            <a:r>
              <a:rPr lang="ja" sz="822"/>
              <a:t>タスクB (アプリ、プログラム、サービス、および使用事例):</a:t>
            </a:r>
            <a:br>
              <a:rPr lang="ja" sz="822"/>
            </a:br>
            <a:r>
              <a:rPr lang="ja" sz="822"/>
              <a:t>このコーディングタスクは、参加者がインターネット接続デバイスで使用するアプリ、プログラム、サービス、</a:t>
            </a:r>
            <a:br>
              <a:rPr lang="ja" sz="822"/>
            </a:br>
            <a:r>
              <a:rPr lang="ja" sz="822"/>
              <a:t>およびその目的に焦点を当てます。このタスクは、参加者が異なる方法で彼らの相互作用を表現するかもしれないという</a:t>
            </a:r>
            <a:br>
              <a:rPr lang="ja" sz="822"/>
            </a:br>
            <a:r>
              <a:rPr lang="ja" sz="822"/>
              <a:t>複雑さの層を導入します。これには、個々のアプリの列挙、アプリケーションのグルーピング、</a:t>
            </a:r>
            <a:br>
              <a:rPr lang="ja" sz="822"/>
            </a:br>
            <a:r>
              <a:rPr lang="ja" sz="822"/>
              <a:t>または使用事例の明示的な記述が含まれる場合があります。この変動性はデータに階層を導入し、</a:t>
            </a:r>
            <a:br>
              <a:rPr lang="ja" sz="822"/>
            </a:br>
            <a:r>
              <a:rPr lang="ja" sz="822"/>
              <a:t>セマンティックおよび潜在的なコーディングの両方を要求します。（平均セグメント長：274語; コードブック長：24コード）</a:t>
            </a:r>
            <a:endParaRPr sz="822"/>
          </a:p>
          <a:p>
            <a:pPr indent="0" lvl="0" marL="0" rtl="0" algn="l">
              <a:lnSpc>
                <a:spcPct val="100000"/>
              </a:lnSpc>
              <a:spcBef>
                <a:spcPts val="1200"/>
              </a:spcBef>
              <a:spcAft>
                <a:spcPts val="1200"/>
              </a:spcAft>
              <a:buNone/>
            </a:pPr>
            <a:r>
              <a:rPr lang="ja" sz="822"/>
              <a:t>タスクC (信頼できる情報源):</a:t>
            </a:r>
            <a:br>
              <a:rPr lang="ja" sz="822"/>
            </a:br>
            <a:r>
              <a:rPr lang="ja" sz="822"/>
              <a:t>このコーディングタスクは、参加者のデジタルセキュリティおよびプライバシーに関するガイダンスを求める際の慣行と情報源を探ります。</a:t>
            </a:r>
            <a:br>
              <a:rPr lang="ja" sz="822"/>
            </a:br>
            <a:r>
              <a:rPr lang="ja" sz="822"/>
              <a:t>このタスクは、データのセマンティックコンテンツを捉えることを超え、基本的な考えや仮定の解釈を必要とします。</a:t>
            </a:r>
            <a:br>
              <a:rPr lang="ja" sz="822"/>
            </a:br>
            <a:r>
              <a:rPr lang="ja" sz="822"/>
              <a:t>（平均セグメント長：469語; コードブック長：32コード）</a:t>
            </a:r>
            <a:endParaRPr sz="822"/>
          </a:p>
        </p:txBody>
      </p:sp>
      <p:sp>
        <p:nvSpPr>
          <p:cNvPr id="252" name="Google Shape;252;p47"/>
          <p:cNvSpPr txBox="1"/>
          <p:nvPr>
            <p:ph idx="1" type="body"/>
          </p:nvPr>
        </p:nvSpPr>
        <p:spPr>
          <a:xfrm>
            <a:off x="5780950" y="468900"/>
            <a:ext cx="3246000" cy="4476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35"/>
              <a:t># LLMsを用いた質的データ分析のコーディングのアルゴリズムの実装</a:t>
            </a:r>
            <a:br>
              <a:rPr lang="ja" sz="635"/>
            </a:br>
            <a:r>
              <a:rPr lang="ja" sz="635"/>
              <a:t># 必要なライブラリのインポート</a:t>
            </a:r>
            <a:br>
              <a:rPr lang="ja" sz="635"/>
            </a:br>
            <a:r>
              <a:rPr lang="ja" sz="635"/>
              <a:t>import pandas as pd</a:t>
            </a:r>
            <a:br>
              <a:rPr lang="ja" sz="635"/>
            </a:br>
            <a:r>
              <a:rPr lang="ja" sz="635"/>
              <a:t>import numpy as np</a:t>
            </a:r>
            <a:br>
              <a:rPr lang="ja" sz="635"/>
            </a:br>
            <a:r>
              <a:rPr lang="ja" sz="635"/>
              <a:t>from transformers import pipeline</a:t>
            </a:r>
            <a:br>
              <a:rPr lang="ja" sz="635"/>
            </a:br>
            <a:r>
              <a:rPr lang="ja" sz="635"/>
              <a:t># データの準備</a:t>
            </a:r>
            <a:br>
              <a:rPr lang="ja" sz="635"/>
            </a:br>
            <a:r>
              <a:rPr lang="ja" sz="635"/>
              <a:t># この例では、架空のインタビューデータを使用します。</a:t>
            </a:r>
            <a:br>
              <a:rPr lang="ja" sz="635"/>
            </a:br>
            <a:r>
              <a:rPr lang="ja" sz="635"/>
              <a:t>data = [</a:t>
            </a:r>
            <a:br>
              <a:rPr lang="ja" sz="635"/>
            </a:br>
            <a:r>
              <a:rPr lang="ja" sz="635"/>
              <a:t>    {'id': 1, 'text': 'インタビュー回答1'},</a:t>
            </a:r>
            <a:br>
              <a:rPr lang="ja" sz="635"/>
            </a:br>
            <a:r>
              <a:rPr lang="ja" sz="635"/>
              <a:t>    {'id': 2, 'text': 'インタビュー回答2'},</a:t>
            </a:r>
            <a:br>
              <a:rPr lang="ja" sz="635"/>
            </a:br>
            <a:r>
              <a:rPr lang="ja" sz="635"/>
              <a:t>    # 以下、データを追加</a:t>
            </a:r>
            <a:br>
              <a:rPr lang="ja" sz="635"/>
            </a:br>
            <a:r>
              <a:rPr lang="ja" sz="635"/>
              <a:t>]</a:t>
            </a:r>
            <a:endParaRPr sz="635"/>
          </a:p>
          <a:p>
            <a:pPr indent="0" lvl="0" marL="0" rtl="0" algn="l">
              <a:lnSpc>
                <a:spcPct val="80000"/>
              </a:lnSpc>
              <a:spcBef>
                <a:spcPts val="1200"/>
              </a:spcBef>
              <a:spcAft>
                <a:spcPts val="0"/>
              </a:spcAft>
              <a:buNone/>
            </a:pPr>
            <a:r>
              <a:rPr lang="ja" sz="635"/>
              <a:t># データフレームに変換</a:t>
            </a:r>
            <a:br>
              <a:rPr lang="ja" sz="635"/>
            </a:br>
            <a:r>
              <a:rPr lang="ja" sz="635"/>
              <a:t>interview_data = pd.DataFrame(data)</a:t>
            </a:r>
            <a:br>
              <a:rPr lang="ja" sz="635"/>
            </a:br>
            <a:r>
              <a:rPr lang="ja" sz="635"/>
              <a:t># LLM（例えば、GPT-3.5）のロード</a:t>
            </a:r>
            <a:br>
              <a:rPr lang="ja" sz="635"/>
            </a:br>
            <a:r>
              <a:rPr lang="ja" sz="635"/>
              <a:t># この例では、transformersライブラリのpipelineを使っています。</a:t>
            </a:r>
            <a:br>
              <a:rPr lang="ja" sz="635"/>
            </a:br>
            <a:r>
              <a:rPr lang="ja" sz="635"/>
              <a:t># 実際には、適切なAPIキーとエンドポイントが必要です。</a:t>
            </a:r>
            <a:br>
              <a:rPr lang="ja" sz="635"/>
            </a:br>
            <a:r>
              <a:rPr lang="ja" sz="635"/>
              <a:t>llm = pipeline('text-classification', model='gpt-3.5')</a:t>
            </a:r>
            <a:br>
              <a:rPr lang="ja" sz="635"/>
            </a:br>
            <a:r>
              <a:rPr lang="ja" sz="635"/>
              <a:t># コードブックの定義</a:t>
            </a:r>
            <a:br>
              <a:rPr lang="ja" sz="635"/>
            </a:br>
            <a:r>
              <a:rPr lang="ja" sz="635"/>
              <a:t># コードブックは、質的データに適用するカテゴリーやコードの集まりです。</a:t>
            </a:r>
            <a:br>
              <a:rPr lang="ja" sz="635"/>
            </a:br>
            <a:r>
              <a:rPr lang="ja" sz="635"/>
              <a:t>codebook = {</a:t>
            </a:r>
            <a:br>
              <a:rPr lang="ja" sz="635"/>
            </a:br>
            <a:r>
              <a:rPr lang="ja" sz="635"/>
              <a:t>    'テーマ1': ['キーワード1', 'キーワード2'],</a:t>
            </a:r>
            <a:br>
              <a:rPr lang="ja" sz="635"/>
            </a:br>
            <a:r>
              <a:rPr lang="ja" sz="635"/>
              <a:t>    'テーマ2': ['キーワード3', 'キーワード4'],</a:t>
            </a:r>
            <a:br>
              <a:rPr lang="ja" sz="635"/>
            </a:br>
            <a:r>
              <a:rPr lang="ja" sz="635"/>
              <a:t>    # 以下、テーマを追加</a:t>
            </a:r>
            <a:br>
              <a:rPr lang="ja" sz="635"/>
            </a:br>
            <a:r>
              <a:rPr lang="ja" sz="635"/>
              <a:t>}</a:t>
            </a:r>
            <a:br>
              <a:rPr lang="ja" sz="635"/>
            </a:br>
            <a:r>
              <a:rPr lang="ja" sz="635"/>
              <a:t># コーディングプロセス</a:t>
            </a:r>
            <a:br>
              <a:rPr lang="ja" sz="635"/>
            </a:br>
            <a:r>
              <a:rPr lang="ja" sz="635"/>
              <a:t># インタビューデータに対して、各回答をコードブックのテーマに基づいて分類</a:t>
            </a:r>
            <a:br>
              <a:rPr lang="ja" sz="635"/>
            </a:br>
            <a:r>
              <a:rPr lang="ja" sz="635"/>
              <a:t>for index, row in interview_data.iterrows():</a:t>
            </a:r>
            <a:br>
              <a:rPr lang="ja" sz="635"/>
            </a:br>
            <a:r>
              <a:rPr lang="ja" sz="635"/>
              <a:t>    response = llm(row['text'])</a:t>
            </a:r>
            <a:br>
              <a:rPr lang="ja" sz="635"/>
            </a:br>
            <a:r>
              <a:rPr lang="ja" sz="635"/>
              <a:t>    # LLMの出力から、最も適切なテーマを選択</a:t>
            </a:r>
            <a:br>
              <a:rPr lang="ja" sz="635"/>
            </a:br>
            <a:r>
              <a:rPr lang="ja" sz="635"/>
              <a:t>    # ここでは簡単のため、ダミーの処理を行います。</a:t>
            </a:r>
            <a:br>
              <a:rPr lang="ja" sz="635"/>
            </a:br>
            <a:r>
              <a:rPr lang="ja" sz="635"/>
              <a:t>    selected_theme = 'ダミーテーマ'</a:t>
            </a:r>
            <a:br>
              <a:rPr lang="ja" sz="635"/>
            </a:br>
            <a:r>
              <a:rPr lang="ja" sz="635"/>
              <a:t>    # 選択されたテーマをデータフレームに追加</a:t>
            </a:r>
            <a:br>
              <a:rPr lang="ja" sz="635"/>
            </a:br>
            <a:r>
              <a:rPr lang="ja" sz="635"/>
              <a:t>    interview_data.at[index, 'theme'] = selected_theme</a:t>
            </a:r>
            <a:br>
              <a:rPr lang="ja" sz="635"/>
            </a:br>
            <a:r>
              <a:rPr lang="ja" sz="635"/>
              <a:t># コーディングの結果の表示</a:t>
            </a:r>
            <a:br>
              <a:rPr lang="ja" sz="635"/>
            </a:br>
            <a:r>
              <a:rPr lang="ja" sz="635"/>
              <a:t>print(interview_data)</a:t>
            </a:r>
            <a:br>
              <a:rPr lang="ja" sz="635"/>
            </a:br>
            <a:r>
              <a:rPr lang="ja" sz="635"/>
              <a:t># 人間のコーダーとの比較</a:t>
            </a:r>
            <a:br>
              <a:rPr lang="ja" sz="635"/>
            </a:br>
            <a:r>
              <a:rPr lang="ja" sz="635"/>
              <a:t># 実際には、人間のコーディング結果と比較して、LLMsの性能を評価します。</a:t>
            </a:r>
            <a:br>
              <a:rPr lang="ja" sz="635"/>
            </a:br>
            <a:r>
              <a:rPr lang="ja" sz="635"/>
              <a:t># この例では、比較のためのダミーデータを使用します。</a:t>
            </a:r>
            <a:br>
              <a:rPr lang="ja" sz="635"/>
            </a:br>
            <a:r>
              <a:rPr lang="ja" sz="635"/>
              <a:t>human_coding = [</a:t>
            </a:r>
            <a:br>
              <a:rPr lang="ja" sz="635"/>
            </a:br>
            <a:r>
              <a:rPr lang="ja" sz="635"/>
              <a:t>    {'id': 1, 'theme': '人間のテーマ1'},</a:t>
            </a:r>
            <a:br>
              <a:rPr lang="ja" sz="635"/>
            </a:br>
            <a:r>
              <a:rPr lang="ja" sz="635"/>
              <a:t>    {'id': 2, 'theme': '人間のテーマ2'},</a:t>
            </a:r>
            <a:br>
              <a:rPr lang="ja" sz="635"/>
            </a:br>
            <a:r>
              <a:rPr lang="ja" sz="635"/>
              <a:t>    # 以下、データを追加</a:t>
            </a:r>
            <a:br>
              <a:rPr lang="ja" sz="635"/>
            </a:br>
            <a:r>
              <a:rPr lang="ja" sz="635"/>
              <a:t>]</a:t>
            </a:r>
            <a:br>
              <a:rPr lang="ja" sz="635"/>
            </a:br>
            <a:r>
              <a:rPr lang="ja" sz="635"/>
              <a:t># 性能の評価</a:t>
            </a:r>
            <a:br>
              <a:rPr lang="ja" sz="635"/>
            </a:br>
            <a:r>
              <a:rPr lang="ja" sz="635"/>
              <a:t># ここでは、シンプルに正解率を計算します。</a:t>
            </a:r>
            <a:br>
              <a:rPr lang="ja" sz="635"/>
            </a:br>
            <a:r>
              <a:rPr lang="ja" sz="635"/>
              <a:t># 実際の研究では、より詳細な分析が必要です。</a:t>
            </a:r>
            <a:br>
              <a:rPr lang="ja" sz="635"/>
            </a:br>
            <a:r>
              <a:rPr lang="ja" sz="635"/>
              <a:t>match_count = 0</a:t>
            </a:r>
            <a:br>
              <a:rPr lang="ja" sz="635"/>
            </a:br>
            <a:r>
              <a:rPr lang="ja" sz="635"/>
              <a:t>for llm_coding, human_coding_row in zip(interview_data.to_dict('records'), human_coding):</a:t>
            </a:r>
            <a:br>
              <a:rPr lang="ja" sz="635"/>
            </a:br>
            <a:r>
              <a:rPr lang="ja" sz="635"/>
              <a:t>    if llm_coding['theme'] == human_coding_row['theme']:</a:t>
            </a:r>
            <a:br>
              <a:rPr lang="ja" sz="635"/>
            </a:br>
            <a:r>
              <a:rPr lang="ja" sz="635"/>
              <a:t>        match_count += 1</a:t>
            </a:r>
            <a:br>
              <a:rPr lang="ja" sz="635"/>
            </a:br>
            <a:r>
              <a:rPr lang="ja" sz="635"/>
              <a:t>accuracy = match_count / len(interview_data)</a:t>
            </a:r>
            <a:br>
              <a:rPr lang="ja" sz="635"/>
            </a:br>
            <a:r>
              <a:rPr lang="ja" sz="635"/>
              <a:t>print(f'正解率: {accuracy}')</a:t>
            </a:r>
            <a:endParaRPr sz="635"/>
          </a:p>
          <a:p>
            <a:pPr indent="0" lvl="0" marL="0" rtl="0" algn="l">
              <a:lnSpc>
                <a:spcPct val="80000"/>
              </a:lnSpc>
              <a:spcBef>
                <a:spcPts val="1200"/>
              </a:spcBef>
              <a:spcAft>
                <a:spcPts val="1200"/>
              </a:spcAft>
              <a:buNone/>
            </a:pPr>
            <a:r>
              <a:t/>
            </a:r>
            <a:endParaRPr sz="63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ToolRerank: Adaptive and Hierarchy-Aware Reranking for Tool Retrieval ToolRerank: ツール検索のための適応的かつ階層認識型の再ランキング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LLMを外部ツールで拡張するツール学習に焦点を当て</a:t>
            </a:r>
            <a:r>
              <a:rPr lang="ja" sz="764"/>
              <a:t>ます</a:t>
            </a:r>
            <a:r>
              <a:rPr lang="ja" sz="764"/>
              <a:t>。</a:t>
            </a:r>
            <a:r>
              <a:rPr lang="ja" sz="764"/>
              <a:t>課従来の方法では、見たツールと見ていないツールの違いやツールライブラリの階層を考慮していないため、</a:t>
            </a:r>
            <a:br>
              <a:rPr lang="ja" sz="764"/>
            </a:br>
            <a:r>
              <a:rPr lang="ja" sz="764"/>
              <a:t>ツール検索の性能が最適ではありませんでした。</a:t>
            </a:r>
            <a:r>
              <a:rPr lang="ja" sz="764"/>
              <a:t>これらの問題に対処するために、本研究では「ToolRerank」という新しいアプローチを提案</a:t>
            </a:r>
            <a:r>
              <a:rPr lang="ja" sz="764"/>
              <a:t>。</a:t>
            </a:r>
            <a:br>
              <a:rPr lang="ja" sz="764"/>
            </a:br>
            <a:r>
              <a:rPr lang="ja" sz="764"/>
              <a:t>この方法は、ツール検索のための適応的かつ階層意識的な再ランキング手法であり、検索結果をさらに洗練させます。具体的には、「Adaptive Truncation」が提案され、</a:t>
            </a:r>
            <a:br>
              <a:rPr lang="ja" sz="764"/>
            </a:br>
            <a:r>
              <a:rPr lang="ja" sz="764"/>
              <a:t>これは既知のツールと未知のツールに関連する検索結果を異なる位置で切り捨てることにより、再ランキングの性能を向上させるものです。</a:t>
            </a:r>
            <a:br>
              <a:rPr lang="ja" sz="764"/>
            </a:br>
            <a:r>
              <a:rPr lang="ja" sz="764"/>
              <a:t>さらに、「Hierarchy-Aware Reranking」を用いて、単一ツールクエリに対しては結果をより集中させ、複数ツールクエリに対してはより多様な結果を提供します。</a:t>
            </a:r>
            <a:br>
              <a:rPr lang="ja" sz="764"/>
            </a:br>
            <a:r>
              <a:rPr lang="ja" sz="764"/>
              <a:t>実験結果は、ToolRerankが検索結果の品質を向上させ、LLMによって生成される実行結果を改善できることを示しています。</a:t>
            </a:r>
            <a:br>
              <a:rPr lang="ja" sz="764"/>
            </a:br>
            <a:r>
              <a:rPr lang="ja" sz="764"/>
              <a:t>https://github.com/XiaoMi/ToolRerank　</a:t>
            </a:r>
            <a:r>
              <a:rPr lang="ja" sz="764"/>
              <a:t>からだけど</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ToolRerankは、ツール検索のための適応型かつ階層認識型の再ランキング方法です。</a:t>
            </a:r>
            <a:br>
              <a:rPr lang="ja" sz="764"/>
            </a:br>
            <a:r>
              <a:rPr lang="ja" sz="764"/>
              <a:t>このアルゴリズムは、見たツールと見ていないツールを異なる位置で切り捨てるAdaptive Truncationと、</a:t>
            </a:r>
            <a:br>
              <a:rPr lang="ja" sz="764"/>
            </a:br>
            <a:r>
              <a:rPr lang="ja" sz="764"/>
              <a:t>単一ツールクエリに対して検索結果をより集中させ、複数ツールクエリに対してはより多様にするHierarchy-Aware Rerankingの</a:t>
            </a:r>
            <a:br>
              <a:rPr lang="ja" sz="764"/>
            </a:br>
            <a:r>
              <a:rPr lang="ja" sz="764"/>
              <a:t>二つの主要なコンポーネントを含みます。具体的には、まず、ユーザークエリに基づいて、</a:t>
            </a:r>
            <a:br>
              <a:rPr lang="ja" sz="764"/>
            </a:br>
            <a:r>
              <a:rPr lang="ja" sz="764"/>
              <a:t>デュアルエンコーダーリトリバーを使用して粗い検索結果を取得します。</a:t>
            </a:r>
            <a:br>
              <a:rPr lang="ja" sz="764"/>
            </a:br>
            <a:r>
              <a:rPr lang="ja" sz="764"/>
              <a:t>次に、Adaptive Truncationを適用して、見たツールと見ていないツールに関連する結果を異なる位置で切り捨てます。</a:t>
            </a:r>
            <a:br>
              <a:rPr lang="ja" sz="764"/>
            </a:br>
            <a:r>
              <a:rPr lang="ja" sz="764"/>
              <a:t>その後、クロスエンコーダーリランカーを使用して結果を再ランク付けし、Hierarchy-Aware Rerankingを適用して、</a:t>
            </a:r>
            <a:br>
              <a:rPr lang="ja" sz="764"/>
            </a:br>
            <a:r>
              <a:rPr lang="ja" sz="764"/>
              <a:t>階層の構造を考慮に入れながら、検索結果をさらに細かく再ランク付けします。</a:t>
            </a:r>
            <a:br>
              <a:rPr lang="ja" sz="764"/>
            </a:br>
            <a:r>
              <a:rPr lang="ja" sz="764"/>
              <a:t>このプロセスにより、LLMによって生成される実行結果の品質が向上し、より適切なツールが検索されるようになります。</a:t>
            </a:r>
            <a:endParaRPr sz="764"/>
          </a:p>
          <a:p>
            <a:pPr indent="0" lvl="0" marL="0" rtl="0" algn="l">
              <a:lnSpc>
                <a:spcPct val="100000"/>
              </a:lnSpc>
              <a:spcBef>
                <a:spcPts val="1200"/>
              </a:spcBef>
              <a:spcAft>
                <a:spcPts val="0"/>
              </a:spcAft>
              <a:buNone/>
            </a:pPr>
            <a:r>
              <a:rPr lang="ja" sz="764"/>
              <a:t>Adaptive Truncation（適応的切断）のアルゴリズムは、</a:t>
            </a:r>
            <a:br>
              <a:rPr lang="ja" sz="764"/>
            </a:br>
            <a:r>
              <a:rPr lang="ja" sz="764"/>
              <a:t>ツール検索の結果を見たツールと見ていないツールに基づいて異なる位置で切り捨てることにより、</a:t>
            </a:r>
            <a:br>
              <a:rPr lang="ja" sz="764"/>
            </a:br>
            <a:r>
              <a:rPr lang="ja" sz="764"/>
              <a:t>再ランキングの精度を向上させることを目的としています。このプロセスは、</a:t>
            </a:r>
            <a:br>
              <a:rPr lang="ja" sz="764"/>
            </a:br>
            <a:r>
              <a:rPr lang="ja" sz="764"/>
              <a:t>再ランキングに供給される候補の数を動的に調整することで、特に未知のツールに対する検索性能を改善します。</a:t>
            </a:r>
            <a:endParaRPr sz="764"/>
          </a:p>
          <a:p>
            <a:pPr indent="0" lvl="0" marL="0" rtl="0" algn="l">
              <a:lnSpc>
                <a:spcPct val="100000"/>
              </a:lnSpc>
              <a:spcBef>
                <a:spcPts val="1200"/>
              </a:spcBef>
              <a:spcAft>
                <a:spcPts val="0"/>
              </a:spcAft>
              <a:buNone/>
            </a:pPr>
            <a:r>
              <a:rPr lang="ja" sz="764"/>
              <a:t>1. 設定：二つの異なるしきい値、ms と mu (ms &lt; mu) を設定します。ms は既知のツール（訓練データで見たツール）に</a:t>
            </a:r>
            <a:br>
              <a:rPr lang="ja" sz="764"/>
            </a:br>
            <a:r>
              <a:rPr lang="ja" sz="764"/>
              <a:t>関連する結果を切り捨てる位置を指定し、mu は未知のツール（訓練データで見ていないツール）に関連する結果を切り捨てる位置を指定します。</a:t>
            </a:r>
            <a:br>
              <a:rPr lang="ja" sz="764"/>
            </a:br>
            <a:r>
              <a:rPr lang="ja" sz="764"/>
              <a:t>2. 粗い検索結果の取得：まず、ユーザークエリに基づいて、デュアルエンコーダーなどの検索手法を使用して粗い検索結果のリストC=[c1 ,c2,...,cm] を取得します。</a:t>
            </a:r>
            <a:br>
              <a:rPr lang="ja" sz="764"/>
            </a:br>
            <a:r>
              <a:rPr lang="ja" sz="764"/>
              <a:t>3. 適応的切断の実行：</a:t>
            </a:r>
            <a:br>
              <a:rPr lang="ja" sz="764"/>
            </a:br>
            <a:r>
              <a:rPr lang="ja" sz="764"/>
              <a:t>- 各Ci について、Ci が属するツールが訓練データで見たものであれば、i&lt;=ms の場合に限り Ci を切り捨て後のリストTに追加します。</a:t>
            </a:r>
            <a:br>
              <a:rPr lang="ja" sz="764"/>
            </a:br>
            <a:r>
              <a:rPr lang="ja" sz="764"/>
              <a:t>- Ci が属するツールが訓練データで見ていないものであれば、i&lt;=mu の場合に限りCiをTに追加します。</a:t>
            </a:r>
            <a:br>
              <a:rPr lang="ja" sz="764"/>
            </a:br>
            <a:r>
              <a:rPr lang="ja" sz="764"/>
              <a:t>このプロセスにより、T=[t1 ,t2,...,tl]のリストが得られ、ここでl&lt;=m です。この適応的な切断により、</a:t>
            </a:r>
            <a:br>
              <a:rPr lang="ja" sz="764"/>
            </a:br>
            <a:r>
              <a:rPr lang="ja" sz="764"/>
              <a:t>既知のツールに関連する結果はより厳選され、未知のツールに関連する結果はより広範囲から選ばれることになり、検索結果の精度と再ランキングの効果を最適化します。</a:t>
            </a:r>
            <a:br>
              <a:rPr lang="ja" sz="764"/>
            </a:br>
            <a:r>
              <a:rPr lang="ja" sz="764"/>
              <a:t>4. 再ランキング：得られた切り捨て後のリスト T を使用して、クロスエンコーダーによる再ランキングを行い、最終的な検索結果を決定します。</a:t>
            </a:r>
            <a:endParaRPr sz="764"/>
          </a:p>
          <a:p>
            <a:pPr indent="0" lvl="0" marL="0" rtl="0" algn="l">
              <a:lnSpc>
                <a:spcPct val="100000"/>
              </a:lnSpc>
              <a:spcBef>
                <a:spcPts val="1200"/>
              </a:spcBef>
              <a:spcAft>
                <a:spcPts val="0"/>
              </a:spcAft>
              <a:buNone/>
            </a:pPr>
            <a:r>
              <a:rPr lang="ja" sz="764"/>
              <a:t>Hierarchy-Aware Reranking（階層認識再ランキング）のアルゴリズムは、ツール検索の結果を、クエリが単一ツールに関連するものか、</a:t>
            </a:r>
            <a:br>
              <a:rPr lang="ja" sz="764"/>
            </a:br>
            <a:r>
              <a:rPr lang="ja" sz="764"/>
              <a:t>複数のツールを使うものかに応じて、より効果的に再ランキングする手法です。このプロセスは、ツールライブラリの階層構造を考慮し、</a:t>
            </a:r>
            <a:br>
              <a:rPr lang="ja" sz="764"/>
            </a:br>
            <a:r>
              <a:rPr lang="ja" sz="764"/>
              <a:t>クエリに最適なツールまたはツールの組み合わせを提供することを目指します。</a:t>
            </a:r>
            <a:br>
              <a:rPr lang="ja" sz="764"/>
            </a:br>
            <a:r>
              <a:rPr lang="ja" sz="764"/>
              <a:t>1. クエリタイプの分類:クエリが単一ツールに関連するもの（single-tool queries）か、複数のツールを要求するもの（multi-tool queries）かを識別するために、</a:t>
            </a:r>
            <a:br>
              <a:rPr lang="ja" sz="764"/>
            </a:br>
            <a:r>
              <a:rPr lang="ja" sz="764"/>
              <a:t>分類器を使用します。</a:t>
            </a:r>
            <a:br>
              <a:rPr lang="ja" sz="764"/>
            </a:br>
            <a:r>
              <a:rPr lang="ja" sz="764"/>
              <a:t>2. 再ランキングの適用:単一ツールクエリに対しては、検索結果をそのクエリに関連すると分類されたツールのAPIに集中させるように再ランキングします。</a:t>
            </a:r>
            <a:br>
              <a:rPr lang="ja" sz="764"/>
            </a:br>
            <a:r>
              <a:rPr lang="ja" sz="764"/>
              <a:t>この目的で、クロスエンコーダーのスコアが高いAPIを優先し、同一ツールのAPIを上位にランク付けします。</a:t>
            </a:r>
            <a:br>
              <a:rPr lang="ja" sz="764"/>
            </a:br>
            <a:r>
              <a:rPr lang="ja" sz="764"/>
              <a:t>複数ツールクエリに対しては、異なる機能を持つ複数のツールのAPIが検索結果に含まれるように再ランキングします。</a:t>
            </a:r>
            <a:br>
              <a:rPr lang="ja" sz="764"/>
            </a:br>
            <a:r>
              <a:rPr lang="ja" sz="764"/>
              <a:t>これには、ツール間の機能的な重複を減らすために、検索結果の多様性を高める手法が使用されます。</a:t>
            </a:r>
            <a:endParaRPr sz="764"/>
          </a:p>
          <a:p>
            <a:pPr indent="0" lvl="0" marL="0" rtl="0" algn="l">
              <a:lnSpc>
                <a:spcPct val="100000"/>
              </a:lnSpc>
              <a:spcBef>
                <a:spcPts val="1200"/>
              </a:spcBef>
              <a:spcAft>
                <a:spcPts val="1200"/>
              </a:spcAft>
              <a:buNone/>
            </a:pPr>
            <a:r>
              <a:rPr lang="ja" sz="764"/>
              <a:t>実装の詳細:</a:t>
            </a:r>
            <a:br>
              <a:rPr lang="ja" sz="764"/>
            </a:br>
            <a:r>
              <a:rPr lang="ja" sz="764"/>
              <a:t>単一ツールクエリの場合: 閾値（τs ）を設定し、この閾値を超えるスコアを持つAPIが属するツールを優先的に選択します。</a:t>
            </a:r>
            <a:br>
              <a:rPr lang="ja" sz="764"/>
            </a:br>
            <a:r>
              <a:rPr lang="ja" sz="764"/>
              <a:t>これにより、関連性が高いと判断されたツールのAPIが検索結果の上位にランク付けされます。</a:t>
            </a:r>
            <a:br>
              <a:rPr lang="ja" sz="764"/>
            </a:br>
            <a:r>
              <a:rPr lang="ja" sz="764"/>
              <a:t>複数ツールクエリの場合: グラフを構築し、ツール間およびAPI間の関連性を基にエッジを追加します。</a:t>
            </a:r>
            <a:br>
              <a:rPr lang="ja" sz="764"/>
            </a:br>
            <a:r>
              <a:rPr lang="ja" sz="764"/>
              <a:t>このグラフを用いて、機能的に異なるツールが提供するAPIが検索結果に均等に含まれるようにします</a:t>
            </a:r>
            <a:endParaRPr sz="764"/>
          </a:p>
        </p:txBody>
      </p:sp>
      <p:sp>
        <p:nvSpPr>
          <p:cNvPr id="258" name="Google Shape;258;p48"/>
          <p:cNvSpPr txBox="1"/>
          <p:nvPr>
            <p:ph idx="1" type="body"/>
          </p:nvPr>
        </p:nvSpPr>
        <p:spPr>
          <a:xfrm>
            <a:off x="6128700" y="313250"/>
            <a:ext cx="3015300" cy="334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535"/>
              <a:t># ToolRerankアルゴリズムの実装</a:t>
            </a:r>
            <a:br>
              <a:rPr lang="ja" sz="535"/>
            </a:br>
            <a:r>
              <a:rPr lang="ja" sz="535"/>
              <a:t># 必要なライブラリのインポート</a:t>
            </a:r>
            <a:br>
              <a:rPr lang="ja" sz="535"/>
            </a:br>
            <a:r>
              <a:rPr lang="ja" sz="535"/>
              <a:t>from typing import List, Dict</a:t>
            </a:r>
            <a:br>
              <a:rPr lang="ja" sz="535"/>
            </a:br>
            <a:br>
              <a:rPr lang="ja" sz="535"/>
            </a:br>
            <a:r>
              <a:rPr lang="ja" sz="535"/>
              <a:t># データ型の定義</a:t>
            </a:r>
            <a:br>
              <a:rPr lang="ja" sz="535"/>
            </a:br>
            <a:r>
              <a:rPr lang="ja" sz="535"/>
              <a:t>Tool = Dict[str, any] # ツール情報を格納する辞書型</a:t>
            </a:r>
            <a:br>
              <a:rPr lang="ja" sz="535"/>
            </a:br>
            <a:r>
              <a:rPr lang="ja" sz="535"/>
              <a:t>SearchResult = List[Tool] # 検索結果のリスト型</a:t>
            </a:r>
            <a:br>
              <a:rPr lang="ja" sz="535"/>
            </a:br>
            <a:r>
              <a:rPr lang="ja" sz="535"/>
              <a:t># デュアルエンコーダーリトリバーによる粗い検索結果の取得</a:t>
            </a:r>
            <a:br>
              <a:rPr lang="ja" sz="535"/>
            </a:br>
            <a:r>
              <a:rPr lang="ja" sz="535"/>
              <a:t>def retrieve_coarse_results(query: str) -&gt; SearchResult:</a:t>
            </a:r>
            <a:br>
              <a:rPr lang="ja" sz="535"/>
            </a:br>
            <a:r>
              <a:rPr lang="ja" sz="535"/>
              <a:t>    # 実装は省略（ダミーデータを返す）</a:t>
            </a:r>
            <a:br>
              <a:rPr lang="ja" sz="535"/>
            </a:br>
            <a:r>
              <a:rPr lang="ja" sz="535"/>
              <a:t>    return [{'tool_name': 'ToolA', 'seen': False}, {'tool_name': 'ToolB', 'seen': True}]</a:t>
            </a:r>
            <a:br>
              <a:rPr lang="ja" sz="535"/>
            </a:br>
            <a:br>
              <a:rPr lang="ja" sz="535"/>
            </a:br>
            <a:r>
              <a:rPr lang="ja" sz="535"/>
              <a:t># Adaptive Truncationの適用</a:t>
            </a:r>
            <a:br>
              <a:rPr lang="ja" sz="535"/>
            </a:br>
            <a:r>
              <a:rPr lang="ja" sz="535"/>
              <a:t>def adaptive_truncation(search_results, seen_tools, ms, mu):</a:t>
            </a:r>
            <a:br>
              <a:rPr lang="ja" sz="535"/>
            </a:br>
            <a:r>
              <a:rPr lang="ja" sz="535"/>
              <a:t>    """</a:t>
            </a:r>
            <a:br>
              <a:rPr lang="ja" sz="535"/>
            </a:br>
            <a:r>
              <a:rPr lang="ja" sz="535"/>
              <a:t>    search_results: 検索結果のリスト（各要素は(API名, ツール名)のタプル）</a:t>
            </a:r>
            <a:br>
              <a:rPr lang="ja" sz="535"/>
            </a:br>
            <a:r>
              <a:rPr lang="ja" sz="535"/>
              <a:t>    seen_tools: 訓練データで見たツールのセット</a:t>
            </a:r>
            <a:br>
              <a:rPr lang="ja" sz="535"/>
            </a:br>
            <a:r>
              <a:rPr lang="ja" sz="535"/>
              <a:t>    ms: 見たツールの切り捨て位置</a:t>
            </a:r>
            <a:br>
              <a:rPr lang="ja" sz="535"/>
            </a:br>
            <a:r>
              <a:rPr lang="ja" sz="535"/>
              <a:t>    mu: 見ていないツールの切り捨て位置</a:t>
            </a:r>
            <a:br>
              <a:rPr lang="ja" sz="535"/>
            </a:br>
            <a:r>
              <a:rPr lang="ja" sz="535"/>
              <a:t>    """</a:t>
            </a:r>
            <a:br>
              <a:rPr lang="ja" sz="535"/>
            </a:br>
            <a:r>
              <a:rPr lang="ja" sz="535"/>
              <a:t>    truncated_results = []</a:t>
            </a:r>
            <a:br>
              <a:rPr lang="ja" sz="535"/>
            </a:br>
            <a:r>
              <a:rPr lang="ja" sz="535"/>
              <a:t>    for i, (api, tool) in enumerate(search_results):</a:t>
            </a:r>
            <a:br>
              <a:rPr lang="ja" sz="535"/>
            </a:br>
            <a:r>
              <a:rPr lang="ja" sz="535"/>
              <a:t>        # ツールが見たツールの場合</a:t>
            </a:r>
            <a:br>
              <a:rPr lang="ja" sz="535"/>
            </a:br>
            <a:r>
              <a:rPr lang="ja" sz="535"/>
              <a:t>        if tool in seen_tools:</a:t>
            </a:r>
            <a:br>
              <a:rPr lang="ja" sz="535"/>
            </a:br>
            <a:r>
              <a:rPr lang="ja" sz="535"/>
              <a:t>            if i &lt; ms:  # msの位置までを保持</a:t>
            </a:r>
            <a:br>
              <a:rPr lang="ja" sz="535"/>
            </a:br>
            <a:r>
              <a:rPr lang="ja" sz="535"/>
              <a:t>                truncated_results.append((api, tool))</a:t>
            </a:r>
            <a:br>
              <a:rPr lang="ja" sz="535"/>
            </a:br>
            <a:r>
              <a:rPr lang="ja" sz="535"/>
              <a:t>        else:</a:t>
            </a:r>
            <a:br>
              <a:rPr lang="ja" sz="535"/>
            </a:br>
            <a:r>
              <a:rPr lang="ja" sz="535"/>
              <a:t>            if i &lt; mu:  # muの位置までを保持</a:t>
            </a:r>
            <a:br>
              <a:rPr lang="ja" sz="535"/>
            </a:br>
            <a:r>
              <a:rPr lang="ja" sz="535"/>
              <a:t>                truncated_results.append((api, tool))</a:t>
            </a:r>
            <a:br>
              <a:rPr lang="ja" sz="535"/>
            </a:br>
            <a:r>
              <a:rPr lang="ja" sz="535"/>
              <a:t>    return truncated_results</a:t>
            </a:r>
            <a:br>
              <a:rPr lang="ja" sz="535"/>
            </a:br>
            <a:br>
              <a:rPr lang="ja" sz="535"/>
            </a:br>
            <a:r>
              <a:rPr lang="ja" sz="535"/>
              <a:t># 検索結果の例（API名, ツール名）</a:t>
            </a:r>
            <a:br>
              <a:rPr lang="ja" sz="535"/>
            </a:br>
            <a:r>
              <a:rPr lang="ja" sz="535"/>
              <a:t>search_results = [</a:t>
            </a:r>
            <a:br>
              <a:rPr lang="ja" sz="535"/>
            </a:br>
            <a:r>
              <a:rPr lang="ja" sz="535"/>
              <a:t>    ("API1", "ToolA"), ("API2", "ToolB"), ("API3", "ToolC"),</a:t>
            </a:r>
            <a:br>
              <a:rPr lang="ja" sz="535"/>
            </a:br>
            <a:r>
              <a:rPr lang="ja" sz="535"/>
              <a:t>    ("API4", "ToolD"), ("API5", "ToolE"), ("API6", "ToolF")</a:t>
            </a:r>
            <a:br>
              <a:rPr lang="ja" sz="535"/>
            </a:br>
            <a:r>
              <a:rPr lang="ja" sz="535"/>
              <a:t>]</a:t>
            </a:r>
            <a:br>
              <a:rPr lang="ja" sz="535"/>
            </a:br>
            <a:r>
              <a:rPr lang="ja" sz="535"/>
              <a:t># 訓練データで見たツールのリスト</a:t>
            </a:r>
            <a:br>
              <a:rPr lang="ja" sz="535"/>
            </a:br>
            <a:r>
              <a:rPr lang="ja" sz="535"/>
              <a:t>seen_tools = {"ToolA", "ToolB", "ToolC"}</a:t>
            </a:r>
            <a:br>
              <a:rPr lang="ja" sz="535"/>
            </a:br>
            <a:r>
              <a:rPr lang="ja" sz="535"/>
              <a:t># 適応的切断を適用</a:t>
            </a:r>
            <a:br>
              <a:rPr lang="ja" sz="535"/>
            </a:br>
            <a:r>
              <a:rPr lang="ja" sz="535"/>
              <a:t>ms = 3  # 見たツールのための切り捨て位置</a:t>
            </a:r>
            <a:br>
              <a:rPr lang="ja" sz="535"/>
            </a:br>
            <a:r>
              <a:rPr lang="ja" sz="535"/>
              <a:t>mu = 5  # 見ていないツールのための切り捨て位置</a:t>
            </a:r>
            <a:br>
              <a:rPr lang="ja" sz="535"/>
            </a:br>
            <a:r>
              <a:rPr lang="ja" sz="535"/>
              <a:t>truncated_results = adaptive_truncation(search_results, seen_tools, ms, mu)</a:t>
            </a:r>
            <a:br>
              <a:rPr lang="ja" sz="535"/>
            </a:br>
            <a:r>
              <a:rPr lang="ja" sz="535"/>
              <a:t>print("切り捨て後の検索結果:", truncated_results)</a:t>
            </a:r>
            <a:br>
              <a:rPr lang="ja" sz="535"/>
            </a:br>
            <a:br>
              <a:rPr lang="ja" sz="535"/>
            </a:br>
            <a:r>
              <a:rPr lang="ja" sz="535"/>
              <a:t># クロスエンコーダーリランカーによる再ランク付け</a:t>
            </a:r>
            <a:br>
              <a:rPr lang="ja" sz="535"/>
            </a:br>
            <a:r>
              <a:rPr lang="ja" sz="535"/>
              <a:t>def rerank_with_cross_encoder(results: SearchResult) -&gt; SearchResult:</a:t>
            </a:r>
            <a:br>
              <a:rPr lang="ja" sz="535"/>
            </a:br>
            <a:r>
              <a:rPr lang="ja" sz="535"/>
              <a:t>    # 実装は省略（ダミーデータを返す）</a:t>
            </a:r>
            <a:br>
              <a:rPr lang="ja" sz="535"/>
            </a:br>
            <a:r>
              <a:rPr lang="ja" sz="535"/>
              <a:t>    return results</a:t>
            </a:r>
            <a:br>
              <a:rPr lang="ja" sz="535"/>
            </a:br>
            <a:r>
              <a:rPr lang="ja" sz="535"/>
              <a:t># Hierarchy-Aware Rerankingの適用</a:t>
            </a:r>
            <a:br>
              <a:rPr lang="ja" sz="535"/>
            </a:br>
            <a:r>
              <a:rPr lang="ja" sz="535"/>
              <a:t>def apply_hierarchy_aware_reranking(results: SearchResult) -&gt; SearchResult:</a:t>
            </a:r>
            <a:br>
              <a:rPr lang="ja" sz="535"/>
            </a:br>
            <a:r>
              <a:rPr lang="ja" sz="535"/>
              <a:t>    # 実装は省略（ダミーデータを返す）</a:t>
            </a:r>
            <a:br>
              <a:rPr lang="ja" sz="535"/>
            </a:br>
            <a:r>
              <a:rPr lang="ja" sz="535"/>
              <a:t>    return results</a:t>
            </a:r>
            <a:br>
              <a:rPr lang="ja" sz="535"/>
            </a:br>
            <a:r>
              <a:rPr lang="ja" sz="535"/>
              <a:t># ToolRerankアルゴリズムのメイン関数</a:t>
            </a:r>
            <a:br>
              <a:rPr lang="ja" sz="535"/>
            </a:br>
            <a:r>
              <a:rPr lang="ja" sz="535"/>
              <a:t>def tool_rerank(query: str) -&gt; SearchResult:</a:t>
            </a:r>
            <a:br>
              <a:rPr lang="ja" sz="535"/>
            </a:br>
            <a:r>
              <a:rPr lang="ja" sz="535"/>
              <a:t>    # 粗い検索結果の取得</a:t>
            </a:r>
            <a:br>
              <a:rPr lang="ja" sz="535"/>
            </a:br>
            <a:r>
              <a:rPr lang="ja" sz="535"/>
              <a:t>    coarse_results = retrieve_coarse_results(query)</a:t>
            </a:r>
            <a:br>
              <a:rPr lang="ja" sz="535"/>
            </a:br>
            <a:r>
              <a:rPr lang="ja" sz="535"/>
              <a:t>    # Adaptive Truncationの適用</a:t>
            </a:r>
            <a:br>
              <a:rPr lang="ja" sz="535"/>
            </a:br>
            <a:r>
              <a:rPr lang="ja" sz="535"/>
              <a:t>    truncated_results = adaptive_truncation(coarse_results)</a:t>
            </a:r>
            <a:br>
              <a:rPr lang="ja" sz="535"/>
            </a:br>
            <a:r>
              <a:rPr lang="ja" sz="535"/>
              <a:t>    # 再ランク付け</a:t>
            </a:r>
            <a:br>
              <a:rPr lang="ja" sz="535"/>
            </a:br>
            <a:r>
              <a:rPr lang="ja" sz="535"/>
              <a:t>    reranked_results = rerank_with_cross_encoder(truncated_results)</a:t>
            </a:r>
            <a:br>
              <a:rPr lang="ja" sz="535"/>
            </a:br>
            <a:r>
              <a:rPr lang="ja" sz="535"/>
              <a:t>    # Hierarchy-Aware Rerankingの適用</a:t>
            </a:r>
            <a:br>
              <a:rPr lang="ja" sz="535"/>
            </a:br>
            <a:r>
              <a:rPr lang="ja" sz="535"/>
              <a:t>    final_results = apply_hierarchy_aware_reranking(reranked_results)</a:t>
            </a:r>
            <a:br>
              <a:rPr lang="ja" sz="535"/>
            </a:br>
            <a:r>
              <a:rPr lang="ja" sz="535"/>
              <a:t>    return final_results</a:t>
            </a:r>
            <a:br>
              <a:rPr lang="ja" sz="535"/>
            </a:br>
            <a:r>
              <a:rPr lang="ja" sz="535"/>
              <a:t># メイン関数の実行例</a:t>
            </a:r>
            <a:br>
              <a:rPr lang="ja" sz="535"/>
            </a:br>
            <a:r>
              <a:rPr lang="ja" sz="535"/>
              <a:t>if __name__ == '__main__':</a:t>
            </a:r>
            <a:br>
              <a:rPr lang="ja" sz="535"/>
            </a:br>
            <a:r>
              <a:rPr lang="ja" sz="535"/>
              <a:t>    query = 'ツール検索クエリ'</a:t>
            </a:r>
            <a:br>
              <a:rPr lang="ja" sz="535"/>
            </a:br>
            <a:r>
              <a:rPr lang="ja" sz="535"/>
              <a:t>    results = tool_rerank(query)</a:t>
            </a:r>
            <a:br>
              <a:rPr lang="ja" sz="535"/>
            </a:br>
            <a:r>
              <a:rPr lang="ja" sz="535"/>
              <a:t>    print(results)</a:t>
            </a:r>
            <a:endParaRPr sz="535"/>
          </a:p>
          <a:p>
            <a:pPr indent="0" lvl="0" marL="0" rtl="0" algn="l">
              <a:lnSpc>
                <a:spcPct val="80000"/>
              </a:lnSpc>
              <a:spcBef>
                <a:spcPts val="1200"/>
              </a:spcBef>
              <a:spcAft>
                <a:spcPts val="1200"/>
              </a:spcAft>
              <a:buNone/>
            </a:pPr>
            <a:r>
              <a:t/>
            </a:r>
            <a:endParaRPr sz="53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Process Modeling With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ビジネスプロセス管理（BPM）の領域において、プロセスモデリングは複雑なプロセスダイナミクスを理解しやすい視覚表現に変換し、組織プロセスの理解、分析、改善、自動化を容易にする重要な役割を果たす。伝統的なプロセスモデリング方法は、多くの場合専門知識を必要とし、時間がかかります。テキスト記述からプロセスモデルを自動生成および反復的に改善するためにLLMを利用することで、プロセスモデリングの柔軟性、効率性、およびアクセシビリティを高めることを目指しています。このフレームワークは、効果的なLLMの活用のための革新的なプロンプト戦略、安全なモデル生成プロトコル、およびエラーハンドリングメカニズムを含んでいます。また、フレームワークを具体的に実装したシステムを示し、生成されたモデルが標準モデリング記法（例えば、BPMNやペトリネット）でエクスポートできることを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Long-term Hydrothermal Bid-based Market Simulator</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期的な水力火力発電市場を戦略的エージェントを考慮してシミュレートすることは、挑戦的な課題です。時間的制約を伴う戦略的エージェントの処理は、既に困難な単期間の双レベル非凸最適入札問題をさらに複雑にします。大規模水力火力発電システムに対してこれらの課題を効果的に対処するシミュレーション方法論を提案。フレームワークの有効性を、大規模ブラジル電力システムの実データによるケーススタディを通じて検証。ケーススタディでは、電力システムにおける市場集中の影響と、それを緩和するための契約の使用法を示します。特に、ブラジルにおける市場力がどのように影響を与えるかを確認しました。開発した方法は、政策立案者、市場モニター、および市場設計者にとって大きな利益をもたらす可能性があります。シミュレーションは、既存の電力システムを理解し、代替設計を実験するために使用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AesopAgent: Agent-driven Evolutionary System on Story-to-Video Production エイソップエージェント: 物語から動画への進化的システム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Agent技術とAIGC（Artificial Intelligence Generated Content）技術は最近、顕著な進歩を遂げています。我々は、物語から動画への生成を目的としたエイソップエージェントという、Agent駆動の進化的システムを提案。エイソップエージェントシステムは、動画生成のためのタスクワークフローを最適化します。ユーティリティレイヤーは、構成、キャラクター、スタイルの観点から視覚的に一貫した画像生成を実現する複数のユーティリティを提供します。同時に、音声や特殊効果を提供し、それらを表現豊かで論理的に配置された動画に統合します。全体として、我々のエイソップエージェントは、視覚的ストーリーテリングにおいて多くの先行研究と比較して最先端のパフォーマンスを達成します。</a:t>
            </a:r>
            <a:br>
              <a:rPr lang="ja" sz="764"/>
            </a:br>
            <a:r>
              <a:rPr lang="ja" sz="764"/>
              <a:t>https://aesopai.github.io/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エイソップエージェントは、ユーザーの物語提案を動画に変換するプロセスを実装するためのビデオ生成ワークフローを受け入れます。このアーキテクチャは、水平レイヤーとユーティリティレイヤーの2つのレイヤーで構成されています。</a:t>
            </a:r>
            <a:endParaRPr sz="764"/>
          </a:p>
          <a:p>
            <a:pPr indent="0" lvl="0" marL="0" rtl="0" algn="l">
              <a:lnSpc>
                <a:spcPct val="100000"/>
              </a:lnSpc>
              <a:spcBef>
                <a:spcPts val="1200"/>
              </a:spcBef>
              <a:spcAft>
                <a:spcPts val="0"/>
              </a:spcAft>
              <a:buNone/>
            </a:pPr>
            <a:r>
              <a:rPr lang="ja" sz="764"/>
              <a:t>水平レイヤーでは、エージェント技術を利用してビデオ生成ワークフローにおける高レベルの戦略的管理と最適化を体系的に実行します。このプロセスは、専門家の経験と専門知識を集約し、E-RAGとK-RAGを構築してLLMプロンプトを強化し、ユーティリティレイヤーの要件をさらに高め、ユーティリティの使用を最適化します。</a:t>
            </a:r>
            <a:endParaRPr sz="764"/>
          </a:p>
          <a:p>
            <a:pPr indent="0" lvl="0" marL="0" rtl="0" algn="l">
              <a:lnSpc>
                <a:spcPct val="100000"/>
              </a:lnSpc>
              <a:spcBef>
                <a:spcPts val="1200"/>
              </a:spcBef>
              <a:spcAft>
                <a:spcPts val="0"/>
              </a:spcAft>
              <a:buNone/>
            </a:pPr>
            <a:r>
              <a:rPr lang="ja" sz="764"/>
              <a:t>E-RAG（Experience-RAG）</a:t>
            </a:r>
            <a:br>
              <a:rPr lang="ja" sz="764"/>
            </a:br>
            <a:r>
              <a:rPr lang="ja" sz="764"/>
              <a:t>E-RAGは、専門家の経験を蓄積し、それを利用してビデオ生成ワークフローを最適化するシステムです。具体的には、過去のプロジェクトやタスクから得られた知見や経験をデータベースに蓄積し、新しいビデオ生成タスクにおいて最適なプロセスや手法を提案するために使用します。E-RAGは、反復的なプロセスを通じて経験を更新し、ワークフローの効率化と品質向上に寄与します。</a:t>
            </a:r>
            <a:endParaRPr sz="764"/>
          </a:p>
          <a:p>
            <a:pPr indent="0" lvl="0" marL="0" rtl="0" algn="l">
              <a:lnSpc>
                <a:spcPct val="100000"/>
              </a:lnSpc>
              <a:spcBef>
                <a:spcPts val="1200"/>
              </a:spcBef>
              <a:spcAft>
                <a:spcPts val="0"/>
              </a:spcAft>
              <a:buNone/>
            </a:pPr>
            <a:r>
              <a:rPr lang="ja" sz="764"/>
              <a:t>K-RAG（Knowledge-RAG）</a:t>
            </a:r>
            <a:br>
              <a:rPr lang="ja" sz="764"/>
            </a:br>
            <a:r>
              <a:rPr lang="ja" sz="764"/>
              <a:t>K-RAGは、専門知識を集約し、それを利用してビデオ生成に関連するタスクをサポートするシステムです。このシステムは、専門的な知識や情報をデータベースに蓄積し、スクリプト生成、画像生成、ビデオ組み立てなどのタスクにおいて、最適なプロンプトやユーティリティの使用を案内します。K-RAGは、専門家から提供される知識文書をインデックス化し、それをベースにLLMのプロンプトを最適化することで、より専門的で一貫性のあるコンテンツ生成を可能にします。</a:t>
            </a:r>
            <a:endParaRPr sz="764"/>
          </a:p>
          <a:p>
            <a:pPr indent="0" lvl="0" marL="0" rtl="0" algn="l">
              <a:lnSpc>
                <a:spcPct val="100000"/>
              </a:lnSpc>
              <a:spcBef>
                <a:spcPts val="1200"/>
              </a:spcBef>
              <a:spcAft>
                <a:spcPts val="0"/>
              </a:spcAft>
              <a:buNone/>
            </a:pPr>
            <a:r>
              <a:rPr lang="ja" sz="764"/>
              <a:t>ユーティリティレイヤーは、ワークフローの各ステップに特化したタスク固有の要件を満たすために、完全に機能するユーティリティのスイートを提供します。このレイヤーには、画像生成とビデオ組み立てのためのユーティリティが主に含ま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エイソップエージェントの有効性は、物語の画像表現性とユーザーの関与の3つの主要な点で評価されます。ComicAIやArtflowなどのシステムとの比較分析により、エイソップエージェントが最先端の視覚的ストーリーテリング能力を持つことが示されました。具体的には、RAG技術を通じて表現と論理を通じて優れた性能を実現しています。また、ComicAIとの画像要素復元の合理性と構成に関する手動評価では、エイソップエージェントの優位性が示されました。NUWA-XLやAutoStoryなどの並行するビデオ生成研究と比較して、我々のシステムは画像の複雑さと物語の深さにおいてリードする性能を示しています。さらに、エイソップエージェントの適応性は、特定のユーザーのニーズに対応するために外部ソフトウェア（例：Runway）を統合することによって証明され、その広範なスケーラビリティが強調されています。</a:t>
            </a:r>
            <a:endParaRPr sz="76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Academically intelligent LLMs are not necessarily socially intelligent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人間の社会的知能フレームワークに触発され、特にダニエル・ゴールマンの社会的知能理論に基づいて、現実世界の社会シナリオに基づいた標準化された社会的知能テスト（SESI）を開発。</a:t>
            </a:r>
            <a:br>
              <a:rPr lang="ja" sz="764"/>
            </a:br>
            <a:r>
              <a:rPr lang="ja" sz="764"/>
              <a:t>このテストを使用して、最近人気のある13のLLMエージェントを広範囲に評価しました。その結果、LLMの社会的知能は大きく改善の余地があること、そして社会的知能と学術的知能との間には相関関係が低い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LLMの社会的知能を評価するためにいくつかの手法を使用しています。</a:t>
            </a:r>
            <a:br>
              <a:rPr lang="ja" sz="764"/>
            </a:br>
            <a:r>
              <a:rPr lang="ja" sz="764"/>
              <a:t>特に、SESI（Situational Evaluation of Social Intelligence）の開発と社会的要因（性格、感情、性別、役割、視点）がLLMの社会的知能に与える影響の検討が中心となっています。</a:t>
            </a:r>
            <a:endParaRPr sz="764"/>
          </a:p>
          <a:p>
            <a:pPr indent="0" lvl="0" marL="0" rtl="0" algn="l">
              <a:lnSpc>
                <a:spcPct val="100000"/>
              </a:lnSpc>
              <a:spcBef>
                <a:spcPts val="1200"/>
              </a:spcBef>
              <a:spcAft>
                <a:spcPts val="0"/>
              </a:spcAft>
              <a:buNone/>
            </a:pPr>
            <a:r>
              <a:rPr lang="ja" sz="764"/>
              <a:t>SESI（Situational Evaluation of Social Intelligence）</a:t>
            </a:r>
            <a:br>
              <a:rPr lang="ja" sz="764"/>
            </a:br>
            <a:r>
              <a:rPr lang="ja" sz="764"/>
              <a:t>1. 社会的コンテキストと問題の収集</a:t>
            </a:r>
            <a:br>
              <a:rPr lang="ja" sz="764"/>
            </a:br>
            <a:r>
              <a:rPr lang="ja" sz="764"/>
              <a:t>- RedditのRelationshipsコミュニティから、現実世界の人間関係の相談を基にした社会的コンテキストと問題を収集します。</a:t>
            </a:r>
            <a:br>
              <a:rPr lang="ja" sz="764"/>
            </a:br>
            <a:r>
              <a:rPr lang="ja" sz="764"/>
              <a:t>- 収集したデータから、GPT-3.5-turboモデルを使用して、社会的状況とそれに基づく質問を要約します。</a:t>
            </a:r>
            <a:br>
              <a:rPr lang="ja" sz="764"/>
            </a:br>
            <a:r>
              <a:rPr lang="ja" sz="764"/>
              <a:t>2. 回答の収集</a:t>
            </a:r>
            <a:br>
              <a:rPr lang="ja" sz="764"/>
            </a:br>
            <a:r>
              <a:rPr lang="ja" sz="764"/>
              <a:t>- 正解: 各ポストの下にある最も支持されている上位5つの回答を基に正解を決定します。</a:t>
            </a:r>
            <a:br>
              <a:rPr lang="ja" sz="764"/>
            </a:br>
            <a:r>
              <a:rPr lang="ja" sz="764"/>
              <a:t>- 誤答: 問題を誤って切り替える答え（question-switching answers）と、正解とは異なる論理的な誤答（reversed answers）を生成します。</a:t>
            </a:r>
            <a:br>
              <a:rPr lang="ja" sz="764"/>
            </a:br>
            <a:r>
              <a:rPr lang="ja" sz="764"/>
              <a:t>3. QAタプルの作成</a:t>
            </a:r>
            <a:br>
              <a:rPr lang="ja" sz="764"/>
            </a:br>
            <a:r>
              <a:rPr lang="ja" sz="764"/>
              <a:t>- 社会的コンテキスト、質問、3つの誤答、1つの正答を組み合わせて、複数選択式のテスト質問を作成します。</a:t>
            </a:r>
            <a:endParaRPr sz="764"/>
          </a:p>
          <a:p>
            <a:pPr indent="0" lvl="0" marL="0" rtl="0" algn="l">
              <a:lnSpc>
                <a:spcPct val="100000"/>
              </a:lnSpc>
              <a:spcBef>
                <a:spcPts val="1200"/>
              </a:spcBef>
              <a:spcAft>
                <a:spcPts val="0"/>
              </a:spcAft>
              <a:buNone/>
            </a:pPr>
            <a:r>
              <a:rPr lang="ja" sz="764"/>
              <a:t>社会的要因に基づく影響の評価</a:t>
            </a:r>
            <a:br>
              <a:rPr lang="ja" sz="764"/>
            </a:br>
            <a:r>
              <a:rPr lang="ja" sz="764"/>
              <a:t>1. 性格、感情、性別、役割、視点の設定</a:t>
            </a:r>
            <a:br>
              <a:rPr lang="ja" sz="764"/>
            </a:br>
            <a:r>
              <a:rPr lang="ja" sz="764"/>
              <a:t>- LLMに特定の性格、感情、性別、役割、視点を持たせるためのプロンプトを設計します。これにより、これらの社会的要因がLLMの社会的知能にどのように影響するかを評価します。</a:t>
            </a:r>
            <a:br>
              <a:rPr lang="ja" sz="764"/>
            </a:br>
            <a:r>
              <a:rPr lang="ja" sz="764"/>
              <a:t>2. プロンプトの使用</a:t>
            </a:r>
            <a:br>
              <a:rPr lang="ja" sz="764"/>
            </a:br>
            <a:r>
              <a:rPr lang="ja" sz="764"/>
              <a:t>- 設計したプロンプトを用いて、LLMに特定の社会的コンテキストにおける質問に答えさせ、その回答を評価します。</a:t>
            </a:r>
            <a:br>
              <a:rPr lang="ja" sz="764"/>
            </a:br>
            <a:r>
              <a:rPr lang="ja" sz="764"/>
              <a:t>3. 評価</a:t>
            </a:r>
            <a:br>
              <a:rPr lang="ja" sz="764"/>
            </a:br>
            <a:r>
              <a:rPr lang="ja" sz="764"/>
              <a:t>- LLMが生成した回答を、SESIテストにおける正答と比較し、社会的知能の各側面（共感、社会的認知、自己提示、影響、関心）における性能を評価します。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社会的知能が学術的知能とは異なる独立した知能の形態であること、LLMが固定された親しみやすいパターンに従って誤りを犯すことが主な原因であることなど、いくつかの重要な発見を報告しています。</a:t>
            </a:r>
            <a:endParaRPr sz="764"/>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CKERC : Joint Large Language Models with Commonsense Knowledge for Emotion Recognition in Conversation 共感情認識のためのコモンセンス知識を組み合わせた大規模言語モデル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会話における感情認識(Emotion recognition in conversation, ERC)は、会話の文脈における発言の感情を予測するタスクです。これは、対話の文脈、話者の身元情報、複数人間の対話シナリオなどに大きく依存しています。しかし、最先端の手法(instructERC)は話者を特定するだけで、会話中の話者の背後にあるコモンセンス知識（例：聞き手の反応や話者の意図など）を無視しています。これらの知識は、話者情報の深掘りに役立ちます。そこで、会話における感情認識のための新しいフレームワークであるCKERCを提案。LLMを使用して過去の発言に基づいた対話者のコモンセンスを生成するプロンプトを設計し、LLMの事前トレーニングに対話者のコモンセンス識別タスクを使用して話者の暗黙の手がかり情報を微調整することで、上記の課題を解決し、最先端の成果を達成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CKERCのアルゴリズムは、LLMとコモンセンス知識を組み合わせて、会話における感情認識(ERC)を行う新しいフレームワークです。このアプローチは主に以下のステップで構成されます。</a:t>
            </a:r>
            <a:br>
              <a:rPr lang="ja" sz="764"/>
            </a:br>
            <a:r>
              <a:rPr lang="ja" sz="764"/>
              <a:t>1. タスク定義</a:t>
            </a:r>
            <a:br>
              <a:rPr lang="ja" sz="764"/>
            </a:br>
            <a:r>
              <a:rPr lang="ja" sz="764"/>
              <a:t>会話における感情認識(ERC)は、会話の中で特定の発言の感情ラベルを予測するプロセスです。このタスクは、ダイアログの文脈、話者のアイデンティティ、多人数のダイアログシナリオに依存します。</a:t>
            </a:r>
            <a:endParaRPr sz="764"/>
          </a:p>
          <a:p>
            <a:pPr indent="0" lvl="0" marL="0" rtl="0" algn="l">
              <a:lnSpc>
                <a:spcPct val="100000"/>
              </a:lnSpc>
              <a:spcBef>
                <a:spcPts val="1200"/>
              </a:spcBef>
              <a:spcAft>
                <a:spcPts val="0"/>
              </a:spcAft>
              <a:buNone/>
            </a:pPr>
            <a:r>
              <a:rPr lang="ja" sz="764"/>
              <a:t>2. コモンセンス知識の選定と取得</a:t>
            </a:r>
            <a:br>
              <a:rPr lang="ja" sz="764"/>
            </a:br>
            <a:r>
              <a:rPr lang="ja" sz="764"/>
              <a:t>コモンセンス知識として、ATOMICデータベースを用いて、人間の一般常識を記述する。特に「聞き手の反応」、「話者の反応」、「話者の意図」という3つの関係に焦点を当て、これらのコモンセンスをダイアログの文脈で生成します。</a:t>
            </a:r>
            <a:endParaRPr sz="764"/>
          </a:p>
          <a:p>
            <a:pPr indent="0" lvl="0" marL="0" rtl="0" algn="l">
              <a:lnSpc>
                <a:spcPct val="100000"/>
              </a:lnSpc>
              <a:spcBef>
                <a:spcPts val="1200"/>
              </a:spcBef>
              <a:spcAft>
                <a:spcPts val="0"/>
              </a:spcAft>
              <a:buNone/>
            </a:pPr>
            <a:r>
              <a:rPr lang="ja" sz="764"/>
              <a:t>3. コモンセンスの生成</a:t>
            </a:r>
            <a:br>
              <a:rPr lang="ja" sz="764"/>
            </a:br>
            <a:r>
              <a:rPr lang="ja" sz="764"/>
              <a:t>過去発言を考慮に入れたプロンプトを大規模言語モデルに与え、話者のコモンセンス知識（例：聞き手の反応、話者の意図）を生成します。このステップは、発言の文脈に応じて異なる感情を表現するために使用します。</a:t>
            </a:r>
            <a:endParaRPr sz="764"/>
          </a:p>
          <a:p>
            <a:pPr indent="0" lvl="0" marL="0" rtl="0" algn="l">
              <a:lnSpc>
                <a:spcPct val="100000"/>
              </a:lnSpc>
              <a:spcBef>
                <a:spcPts val="1200"/>
              </a:spcBef>
              <a:spcAft>
                <a:spcPts val="0"/>
              </a:spcAft>
              <a:buNone/>
            </a:pPr>
            <a:r>
              <a:rPr lang="ja" sz="764"/>
              <a:t>4. コモンセンスを会話感情認識に導入</a:t>
            </a:r>
            <a:br>
              <a:rPr lang="ja" sz="764"/>
            </a:br>
            <a:r>
              <a:rPr lang="ja" sz="764"/>
              <a:t>生成されたコモンセンス知識を、会話の感情認識タスクに導入します。このために、話者のコモンセンス情報を用いて、発言の感情ラベルをより正確に予測するためのフレームワークを構築します。</a:t>
            </a:r>
            <a:endParaRPr sz="764"/>
          </a:p>
          <a:p>
            <a:pPr indent="0" lvl="0" marL="0" rtl="0" algn="l">
              <a:lnSpc>
                <a:spcPct val="100000"/>
              </a:lnSpc>
              <a:spcBef>
                <a:spcPts val="1200"/>
              </a:spcBef>
              <a:spcAft>
                <a:spcPts val="0"/>
              </a:spcAft>
              <a:buNone/>
            </a:pPr>
            <a:r>
              <a:rPr lang="ja" sz="764"/>
              <a:t>5. モデルの訓練</a:t>
            </a:r>
            <a:br>
              <a:rPr lang="ja" sz="764"/>
            </a:br>
            <a:r>
              <a:rPr lang="ja" sz="764"/>
              <a:t>会話の感情認識タスクとして、話者のコモンセンス情報を用いた発言の感情ラベル予測を行うために、大規模言語モデルを訓練します。この訓練は、ERCタスクの精度を向上させるために、話者の暗黙の情報を深く掘り下げることを目的としています。</a:t>
            </a:r>
            <a:endParaRPr sz="764"/>
          </a:p>
          <a:p>
            <a:pPr indent="0" lvl="0" marL="0" rtl="0" algn="l">
              <a:lnSpc>
                <a:spcPct val="100000"/>
              </a:lnSpc>
              <a:spcBef>
                <a:spcPts val="1200"/>
              </a:spcBef>
              <a:spcAft>
                <a:spcPts val="0"/>
              </a:spcAft>
              <a:buNone/>
            </a:pPr>
            <a:r>
              <a:rPr lang="ja" sz="764"/>
              <a:t>6. 評価</a:t>
            </a:r>
            <a:br>
              <a:rPr lang="ja" sz="764"/>
            </a:br>
            <a:r>
              <a:rPr lang="ja" sz="764"/>
              <a:t>訓練されたモデルを用いて、実際の会話データセット（例：IEMOCAP、MELD、EmoryNLP）に対する感情認識タスクのパフォーマンスを評価します。この評価は、CKERCが提供する改善の程度を定量的に測定します。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KERCは、IEMOCAP、MELD、EmoryNLPという3つの人気のあるデータセットにおいて、最先端のパフォーマンスを達成しました。特に、IEMOCAPでは1%ポイント、EmoryNLPでは1.2%ポイント、MELDでは0.2%ポイントの向上を達成しました。</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Curry-DPO: Enhancing Alignment using Curriculum Learning &amp; Ranked Preferences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直接好みの最適化（DPO）は、ペアごとの好みデータ（プロンプトごとに選択された応答と拒否された応答）を利用してLLMを人間の好みに合わせる方法です。実際には、与えられたプロンプトに対して相対的な品質が異なる複数の応答が存在する可能性があることから、これらの応答を利用して、与えられたプロンプトに対する複数の好みペアを作成することを提案。</a:t>
            </a:r>
            <a:br>
              <a:rPr lang="ja" sz="764"/>
            </a:br>
            <a:r>
              <a:rPr lang="ja" sz="764"/>
              <a:t>複数の好みペアを体系的にキュレーションし、カリキュラム学習を通じて意味のある方法で提示することに注目しています。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与えられたプロンプトに対して相対的な品質が異なる複数の応答が存在する場合に、これらの応答を利用して複数の好みペアを作成する方法を提案しています。このアプローチは、カリキュラム学習の原理に基づいています。主に以下の手順で行われます。</a:t>
            </a:r>
            <a:endParaRPr sz="764"/>
          </a:p>
          <a:p>
            <a:pPr indent="0" lvl="0" marL="0" rtl="0" algn="l">
              <a:lnSpc>
                <a:spcPct val="100000"/>
              </a:lnSpc>
              <a:spcBef>
                <a:spcPts val="1200"/>
              </a:spcBef>
              <a:spcAft>
                <a:spcPts val="0"/>
              </a:spcAft>
              <a:buNone/>
            </a:pPr>
            <a:r>
              <a:rPr lang="ja" sz="764"/>
              <a:t>1. 複数の応答のサンプリング: まず、各プロンプトに対して複数の応答が存在するという前提から始めます。これらの応答は、人間の評価者による品質評価や、モデル自体による予測スコアなど、異なる方法で評価されます。</a:t>
            </a:r>
            <a:br>
              <a:rPr lang="ja" sz="764"/>
            </a:br>
            <a:r>
              <a:rPr lang="ja" sz="764"/>
              <a:t>2. 好みペアの作成: これらの応答を用いて、プロンプトごとに複数の好みペアを作成します。好みペアは、選択された応答（より高い品質と評価されるもの）と拒否された応答（より低い品質と評価されるもの）の組み合わせです。この過程では、全ての可能な応答ペアを検討し、それぞれのペアに対して品質の差異に基づいてランキングを行います。</a:t>
            </a:r>
            <a:br>
              <a:rPr lang="ja" sz="764"/>
            </a:br>
            <a:r>
              <a:rPr lang="ja" sz="764"/>
              <a:t>3. カリキュラム学習の適用: カリキュラム学習の原則に従い、作成された好みペアを「簡単」から「難しい」へと順序立ててモデルに提示します。ここでいう「簡単」とは、選択された応答と拒否された応答の品質差が大きいペアのことを指し、「難しい」とは、その差が小さいペアを指します。この順序付けは、モデルが段階的により微妙な好みの違いを学習するのを助けます。</a:t>
            </a:r>
            <a:br>
              <a:rPr lang="ja" sz="764"/>
            </a:br>
            <a:r>
              <a:rPr lang="ja" sz="764"/>
              <a:t>4. 学習の実施: 好みペアを用いたトレーニングは、複数の反復または「イテレーション」にわたって行われます。各イテレーションでは、特定の好みペアセットに基づいてモデルをトレーニングし、その後で次のイテレーションに進む前に参照モデルを更新します。このプロセスを通じて、モデルは徐々に複雑な好みの違いを認識するようになります。</a:t>
            </a:r>
            <a:endParaRPr sz="764"/>
          </a:p>
          <a:p>
            <a:pPr indent="0" lvl="0" marL="0" rtl="0" algn="l">
              <a:lnSpc>
                <a:spcPct val="100000"/>
              </a:lnSpc>
              <a:spcBef>
                <a:spcPts val="1200"/>
              </a:spcBef>
              <a:spcAft>
                <a:spcPts val="0"/>
              </a:spcAft>
              <a:buNone/>
            </a:pPr>
            <a:r>
              <a:rPr lang="ja" sz="764"/>
              <a:t>この方法は、モデルが人間の好みに更に密接に合致するように微調整するための効果的な手段を提供します。人間の評価者による直接的なフィードバックを活用することで、モデルの応答品質を大幅に向上させることが可能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DPO方法であるCurry-DPOは、MT Bench、Wizard-LM、およびUltraFeedbackにおいて、標準の単一好みペアDPOよりも大幅に優れていることを示し、特にCurry-DPOはMT-benchで7.43のスコアを達成し、同様のパラメータサイズを持つ既存のLLMの大半を上回りました。</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 Graph: Generating Thought Process for Biological Reasoning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Thought Graphは、遺伝子セット分析を例に生物学的プロセス間のセマンティックな関係を明らかにする新しいフレームワークを提案</a:t>
            </a:r>
            <a:br>
              <a:rPr lang="ja" sz="764"/>
            </a:br>
            <a:r>
              <a:rPr lang="ja" sz="764"/>
              <a:t>このフレームワークは、GSEAを40.28％、LLMベースラインを5.38％上回ることにより、遺伝子セットのより深い理解を提供します。これは、人間のアノテーションへのコサイン類似度に基づいています。</a:t>
            </a:r>
            <a:br>
              <a:rPr lang="ja" sz="764"/>
            </a:br>
            <a:r>
              <a:rPr lang="ja" sz="764"/>
              <a:t>https://github.com/ethan5437/thought-graph-www/</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 Graphフレームワークは、Tree-of-Thought (ToT)アーキテクチャを採用しています。Thought Graphフレームワークは、遺伝子セットを入力として受け取り、それに関連する用語（例えば、生物学的プロセスやパスウェイ）を表すツリー構造グラフを生成します。このグラフにおいて、ノードは生物学的プロセスを、エッジはこれらのプロセス間の依存関係を表します。Thought Graphは、各ノードを独自の生物学的プロセスとして階層的に配置し、エッジを使用してこれらのプロセス間の関係を示します。</a:t>
            </a:r>
            <a:br>
              <a:rPr lang="ja" sz="764"/>
            </a:br>
            <a:r>
              <a:rPr lang="ja" sz="764"/>
              <a:t>https://github.com/ethan5437/thought-graph-www/blob/main/baselines/cot.py</a:t>
            </a:r>
            <a:endParaRPr sz="764"/>
          </a:p>
          <a:p>
            <a:pPr indent="0" lvl="0" marL="0" rtl="0" algn="l">
              <a:lnSpc>
                <a:spcPct val="100000"/>
              </a:lnSpc>
              <a:spcBef>
                <a:spcPts val="1200"/>
              </a:spcBef>
              <a:spcAft>
                <a:spcPts val="0"/>
              </a:spcAft>
              <a:buNone/>
            </a:pPr>
            <a:r>
              <a:rPr lang="ja" sz="764"/>
              <a:t>プロンプトは、分子生物学者の助手として効率的かつ洞察力を持って働くことを目的としています。具体的には、一連の遺伝子が関与する最も顕著な生物学的プロセスの簡潔な名前を提案することを目標としています。このプロンプトには、その達成のためのいくつかの指示が含まれています：</a:t>
            </a:r>
            <a:br>
              <a:rPr lang="ja" sz="764"/>
            </a:br>
            <a:r>
              <a:rPr lang="ja" sz="764"/>
              <a:t>1. 簡潔性: 不要な言葉を使わず、簡潔に回答すること。</a:t>
            </a:r>
            <a:br>
              <a:rPr lang="ja" sz="764"/>
            </a:br>
            <a:r>
              <a:rPr lang="ja" sz="764"/>
              <a:t>2. 具体性: 「遺伝子がさまざまな細胞プロセスに関与している」など、あまりにも一般的な表現を避けること。</a:t>
            </a:r>
            <a:br>
              <a:rPr lang="ja" sz="764"/>
            </a:br>
            <a:r>
              <a:rPr lang="ja" sz="764"/>
              <a:t>3. 事実性: 編集せず、事実に基づいて回答すること。</a:t>
            </a:r>
            <a:br>
              <a:rPr lang="ja" sz="764"/>
            </a:br>
            <a:r>
              <a:rPr lang="ja" sz="764"/>
              <a:t>4. 包括性: すべての遺伝子を含めること。</a:t>
            </a:r>
            <a:br>
              <a:rPr lang="ja" sz="764"/>
            </a:br>
            <a:r>
              <a:rPr lang="ja" sz="764"/>
              <a:t>5. 包括的であるが一般化しすぎない: すべてを網羅しつつも、一般化しすぎないようにすること。</a:t>
            </a:r>
            <a:br>
              <a:rPr lang="ja" sz="764"/>
            </a:br>
            <a:r>
              <a:rPr lang="ja" sz="764"/>
              <a:t>6. 主題にとどまる: 目標から逸脱しないこと。</a:t>
            </a:r>
            <a:br>
              <a:rPr lang="ja" sz="764"/>
            </a:br>
            <a:r>
              <a:rPr lang="ja" sz="764"/>
              <a:t>具体的な例として、A2M, AHSG, APOL2, APCS など複数の遺伝子がリストアップされ、これらの遺伝子が主に関与している生物学的プロセスが免疫応答と炎症であることが示されています。さらに、サイトカイン、急性期タンパク質、凝固と止血、免疫細胞の調節とシグナリング、代謝とホルモン応答、細胞ストレスと損傷応答、痛みと温度感覚、プロスタグランディンの合成と調節、肝臓タンパク質と調節因子、鉄代謝と酸素輸送、内皮と血管機能など、さまざまな機能についての詳細な説明が含まれています。これらの遺伝子が集合的に負傷や感染への免疫系の反応を主に通じて、炎症の媒介と調節を果たす役割を果たしていることから、「炎症反応」という答えが導かれます。</a:t>
            </a:r>
            <a:endParaRPr sz="764"/>
          </a:p>
          <a:p>
            <a:pPr indent="0" lvl="0" marL="0" rtl="0" algn="l">
              <a:lnSpc>
                <a:spcPct val="100000"/>
              </a:lnSpc>
              <a:spcBef>
                <a:spcPts val="1200"/>
              </a:spcBef>
              <a:spcAft>
                <a:spcPts val="0"/>
              </a:spcAft>
              <a:buNone/>
            </a:pPr>
            <a:r>
              <a:rPr lang="ja" sz="764"/>
              <a:t>プロンプトの最後では、具体的な遺伝子のセット{x}を与えられた場合に、最も顕著な生物学的プロセスを決定するための質問形式が提案されています。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Thought Graphは、GSEAとLLMベースラインを大幅に上回ることにより、生物学的プロセス生成において有意義な改善を達成しました。特に、GSEAを40.28%、LLMベースラインを5.38%上回りました。</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Let Storytelling Tell Vivid Stories: An Expressive and Fluent Multimodal Storyteller ストーリーテリングで鮮明な物語を語る: 表現力豊かで流暢なマルチモーダル・ストーリーテラー</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ストーリーテリングは、順番に渡された画像に基づいて合理的で鮮明な物語を生成することを目指します。既存の作業は、複数のモダリティの整合性を反復的に改善しましたが、画像ストリームのための単純化された物語ラインを生成する結果となりました。この研究では、表現力と一貫性に体現されたマルチモーダル人間レベルの物語を生成するために、新しいパイプラインであるLLaMSを提案。</a:t>
            </a:r>
            <a:br>
              <a:rPr lang="ja" sz="764"/>
            </a:br>
            <a:r>
              <a:rPr lang="ja" sz="764"/>
              <a:t>LLM内のコモンセンス知識を完全に活用して、事実コンテンツ表現を強化するためのシーケンスデータ自動強化戦略を採用し、表現力豊かな物語生成と予測のためのテキスト推論アーキテクチャを活用します。次に、シーケンス一貫性を維持できるSQ-Adapterモジュールを提案します。数値結果は、人間の評価を通じて提案されたLLaMSの優位性を検証します。評価によると、LLaMSは、以前のSOTAメソッドと比較して、ストーリーテリングパフォーマンスにおいて最先端のパフォーマンスを達成し、86%の相関と100%の一貫性の勝率を達成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表現力豊かで一貫した物語を生成するために、二段階のアプローチを採用しています。最初に、シーケンスデータ強化を通じて高品質なストーリーデータを作成し、次に、テキスト推論アーキテクチャを用いて物語を生成します。さらに、SQ-Adapterモジュールを提案し、複数の画像にまたがるビジュアル一貫性を維持します。</a:t>
            </a:r>
            <a:endParaRPr sz="764"/>
          </a:p>
          <a:p>
            <a:pPr indent="0" lvl="0" marL="0" rtl="0" algn="l">
              <a:lnSpc>
                <a:spcPct val="100000"/>
              </a:lnSpc>
              <a:spcBef>
                <a:spcPts val="1200"/>
              </a:spcBef>
              <a:spcAft>
                <a:spcPts val="0"/>
              </a:spcAft>
              <a:buNone/>
            </a:pPr>
            <a:r>
              <a:rPr lang="ja" sz="764"/>
              <a:t>シーケンスデータ強化について:</a:t>
            </a:r>
            <a:br>
              <a:rPr lang="ja" sz="764"/>
            </a:br>
            <a:r>
              <a:rPr lang="ja" sz="764"/>
              <a:t>シーケンスデータ強化は、VISTデータセットを使用して、物語のデータを自動的に書き換え、より豊かな視覚的意味論と物語の進化ロジックを統合する独自の戦略です。この強化データは、テキストストーリーテリングモデルがより表現力豊かな物語を生成する動機付けとなります。特に、LLaVaを用いて物語の詳細を集め、視覚的意味論の詳細に焦点を当て、言語でそれらの高度に決定的な部分を記述します。このプロセスでは、「草原」、「白い家」、「若い少年」、「茶色の犬」、「ボールを投げる」といった豊かで詳細な意味論が明示的に表現されます。しかし、これらの説明は異なるプロット間の一貫性や読み続けるための魅力を欠いているため、独立したコンテンツを完全な物語に統合するために、言語のみのGPT-4を使用してコンテンツを結びつける後処理が行われます。結果として、物語は「昔々」、「アレックスがボールを投げた」、「空を飛んでいく」といった統合された鮮やかな物語になります。</a:t>
            </a:r>
            <a:endParaRPr sz="764"/>
          </a:p>
          <a:p>
            <a:pPr indent="0" lvl="0" marL="0" rtl="0" algn="l">
              <a:lnSpc>
                <a:spcPct val="100000"/>
              </a:lnSpc>
              <a:spcBef>
                <a:spcPts val="1200"/>
              </a:spcBef>
              <a:spcAft>
                <a:spcPts val="0"/>
              </a:spcAft>
              <a:buNone/>
            </a:pPr>
            <a:r>
              <a:rPr lang="ja" sz="764"/>
              <a:t>テキスト推論アーキテクチャについて:</a:t>
            </a:r>
            <a:br>
              <a:rPr lang="ja" sz="764"/>
            </a:br>
            <a:r>
              <a:rPr lang="ja" sz="764"/>
              <a:t>高品質なストーリーデータを利用して、提供された画像に基づいて対応する物語のプロットを生成し、未来の物語のプロットを予測するために、基本モデルとしてLLaVaを使用します。このプロセスでは、画像シーケンスを与えられたときに、各画像を視覚特徴にエンコードし、これらの特徴をテキストトークンに投影して、画像ストリームの順序でLLMに送信します。これにより、画像に対応する段落順の物語プロットを推測することができます。また、画像シーケンスの長さが異なる場合でも柔軟に対応できるように、物語生成タスクと物語予測タスクを統合したユニークなモデルをトレーニングします。</a:t>
            </a:r>
            <a:endParaRPr sz="764"/>
          </a:p>
          <a:p>
            <a:pPr indent="0" lvl="0" marL="0" rtl="0" algn="l">
              <a:lnSpc>
                <a:spcPct val="100000"/>
              </a:lnSpc>
              <a:spcBef>
                <a:spcPts val="1200"/>
              </a:spcBef>
              <a:spcAft>
                <a:spcPts val="0"/>
              </a:spcAft>
              <a:buNone/>
            </a:pPr>
            <a:r>
              <a:rPr lang="ja" sz="764"/>
              <a:t>SQ-Adapterモジュールについて:</a:t>
            </a:r>
            <a:br>
              <a:rPr lang="ja" sz="764"/>
            </a:br>
            <a:r>
              <a:rPr lang="ja" sz="764"/>
              <a:t>テキストストーリーテリングステージで予測された物語プロットに基づいて、鮮やかな物語はテキストコンテンツに関連した一貫した視覚的イラストレーションも必要とします。この目的のために、SQ-Adapterと呼ばれる効率的な微調整モジュールを提示し、暗黙の可変長シーケンス画像スタイルを捉え、物語イラストレーションの生成をガイドします。SQ-Adapterは、複数の画像のスタイル情報を統合し、画像生成プロセス中にプロンプト情報を提供することで、最終的に視覚的一貫性を確保します。このモジュールは、画像の長さに特定の仮定を設けることなく、画像特徴を柔軟に統合し、一貫した物語イラストレーションの生成を可能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LLaMSは、人間の評価を通じて、以前のメソッドに比べて優れたストーリーテリングパフォーマンスを達成しました。具体的には、86%の相関と100%の一貫性の勝率を達成し、提案された方法の有効性を実証しました。</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Software Vulnerability and Functionality Assessment using LLMs LLMを使用したソフトウェアの脆弱性および機能評価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a:t>
            </a:r>
            <a:r>
              <a:rPr lang="ja" sz="764"/>
              <a:t>フトウェア開発プロセスの中心であるコードレビューを支援できるかどうか、そしてどのように支援できるかを調査しています。具体的には、セキュリティ脆弱性の特定とソフトウェア機能の検証、つまりコードが意図した機能を満たしているかを確認することの2つのタスクに焦点を当てています。ゼロショットおよび思考の連鎖プロンプトを使用して最終的な「承認または拒否」の推奨を行うためのテストを実施しました。データとしては、HumanEval、MBPP、およびCommon Weakness Enumeration（CWE）から得られたセキュリティ脆弱性を含む専門家によって記述されたコードスニペットを使用しています。</a:t>
            </a:r>
            <a:br>
              <a:rPr lang="ja" sz="764"/>
            </a:br>
            <a:r>
              <a:rPr lang="ja" sz="764"/>
              <a:t>LLMによって生成されたセキュリティ脆弱性の詳細な説明を提供するよう求めたところ、36.7%の説明が実際のCWE脆弱性と関連付けることができることがわかりました。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3つのPythonコードスニペットデータセット（HumanEval、MBPP、SecurityEval）を使用して実験を行いました。これらのデータセットから、セキュリティ脆弱性の特定とソフトウェア機能の検証の2つのタスクに焦点を当て、ゼロショットおよび思考の連鎖プロンプトを使用してLLMのパフォーマンスをテストしました。OpenAIと小規模なオープンソースLLMの3つのプロプライエタリモデルを含む9つのLLMを評価しました。</a:t>
            </a:r>
            <a:endParaRPr sz="764"/>
          </a:p>
          <a:p>
            <a:pPr indent="0" lvl="0" marL="0" rtl="0" algn="l">
              <a:lnSpc>
                <a:spcPct val="100000"/>
              </a:lnSpc>
              <a:spcBef>
                <a:spcPts val="1200"/>
              </a:spcBef>
              <a:spcAft>
                <a:spcPts val="0"/>
              </a:spcAft>
              <a:buNone/>
            </a:pPr>
            <a:r>
              <a:rPr lang="ja" sz="764"/>
              <a:t>RQ1: セキュリティ脆弱性をフラグするためのゼロショットプロンプト。コードをレビューし、「Yes」または「No」のラベルを割り当てるよう求めました（「Yes」はセキュリティ脆弱性があることを意味し、「No」はないことを意味します）​​。</a:t>
            </a:r>
            <a:endParaRPr sz="764"/>
          </a:p>
          <a:p>
            <a:pPr indent="0" lvl="0" marL="0" rtl="0" algn="l">
              <a:lnSpc>
                <a:spcPct val="100000"/>
              </a:lnSpc>
              <a:spcBef>
                <a:spcPts val="1200"/>
              </a:spcBef>
              <a:spcAft>
                <a:spcPts val="0"/>
              </a:spcAft>
              <a:buNone/>
            </a:pPr>
            <a:r>
              <a:rPr lang="ja" sz="764"/>
              <a:t>RQ2: ソフトウェア機能検証のためのゼロショットプロンプト。提供されたコードが意図した機能を満たしているかを確認し、ラベルを割り当てるよう求めました​​。</a:t>
            </a:r>
            <a:endParaRPr sz="764"/>
          </a:p>
          <a:p>
            <a:pPr indent="0" lvl="0" marL="0" rtl="0" algn="l">
              <a:lnSpc>
                <a:spcPct val="100000"/>
              </a:lnSpc>
              <a:spcBef>
                <a:spcPts val="1200"/>
              </a:spcBef>
              <a:spcAft>
                <a:spcPts val="0"/>
              </a:spcAft>
              <a:buNone/>
            </a:pPr>
            <a:r>
              <a:rPr lang="ja" sz="764"/>
              <a:t>RQ3: 最終的な「承認または拒否」の推奨を得るためのゼロショットおよび思考の連鎖プロンプト。セキュリティ脆弱性の存在とコードが意図した機能を満たしているかに基づいて、「Approve」または「Reject」のラベルを割り当てるよう求めました​​。</a:t>
            </a:r>
            <a:endParaRPr sz="764"/>
          </a:p>
          <a:p>
            <a:pPr indent="0" lvl="0" marL="0" rtl="0" algn="l">
              <a:lnSpc>
                <a:spcPct val="100000"/>
              </a:lnSpc>
              <a:spcBef>
                <a:spcPts val="1200"/>
              </a:spcBef>
              <a:spcAft>
                <a:spcPts val="0"/>
              </a:spcAft>
              <a:buNone/>
            </a:pPr>
            <a:r>
              <a:rPr lang="ja" sz="764"/>
              <a:t>RQ4: セキュリティ脆弱性に関する特定のフィードバックを得るためのゼロショットプロンプト。提供されたコードのセキュリティ脆弱性をレビューし、見つかった任意の脆弱性についての簡潔な説明を提供するよう求め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プロプライエタリモデルがオープンソースモデルよりも大幅に優れていることがわかりました。特に、セキュリティ脆弱性の特定において最も優れたプロプライエタリモデルは、95.6%の精度と37.9%のF1スコアを達成しました。ソフトウェア機能の検証においては、88.7%の精度と88.2%のF1スコアを達成しました。また、セキュリティ脆弱性の説明が真の脆弱性と36.7%の割合で一致することがわかりました。</a:t>
            </a:r>
            <a:endParaRPr sz="764"/>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SYSTEM FOR SYSTEMATIC LITERATURE REVIEW USING MULTIPLE AI AGENTS: CONCEPT AND AN EMPIRICAL EVALUATION / AIエージェントを使用した体系的文献レビューのためのシステム：コンセプトと実証的評価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体系的文献レビュー(SLR)は、特定の研究質問に基づいて既存の研究を特定、分類、統合することで、特定のトピックに関する既存の文献の包括的かつ偏りのない概要を作成します。SLRを実施する過程は大部分が手作業によるもので、高品質なSLRを効率よく行うために特定のフェーズを自動化する研究が進められてきました。しかし、SLRプロセス全体を自動化するAIエージェントベースのモデルはまだ不足しています。</a:t>
            </a:r>
            <a:br>
              <a:rPr lang="ja" sz="764"/>
            </a:br>
            <a:r>
              <a:rPr lang="ja" sz="764"/>
              <a:t>SLRを完全に自動化するための新しいマルチAIエージェントモデルを紹介。LLMを使用して、レビュープロセスを合理化し、効率と正確性を向上させます。</a:t>
            </a:r>
            <a:br>
              <a:rPr lang="ja" sz="764"/>
            </a:br>
            <a:r>
              <a:rPr lang="ja" sz="764"/>
              <a:t>研究者がトピックを入力すると、それに応じた検索文字列を生成し、関連する学術論文を取得、その後、包括的および排除的なフィルタリングプロセスが適用され、特定の研究分野に関連するタイトルに焦点を当てます。このモデルは、これらの論文の抄録を自動的に要約し、研究分野に直接関連するものだけを保持、最終段階では、モデルが選択した論文を、事前に定義された研究質問と関連付けて徹底的に分析します。この論文では、モデルの開発と運用フレームワークの詳細を説明し、SLRを行うために通常必要とされる時間と労力を大幅に削減しながら、包括性と精度を確保する方法を示します。</a:t>
            </a:r>
            <a:br>
              <a:rPr lang="ja" sz="764"/>
            </a:br>
            <a:r>
              <a:rPr lang="ja" sz="764"/>
              <a:t>https://github.com/GPT-Laboratory/SLR-automation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初期の文献検索から最終分析までの各ステップを自動化するマルチAIエージェントモデルを開発しました。モデルは、研究者がトピックを特定のテキストボックスに入力することから始まり、この入力はLLMによって処理され、最も関連する学術論文を取得するために適切に調整された検索文字列を生成します。次に、インテリジェントなフィルタリングメカニズムが適用され、特定の研究分野に直接関連する研究だけを保持するためにタイトルと抄録をスクリーニングします。</a:t>
            </a:r>
            <a:br>
              <a:rPr lang="ja" sz="764"/>
            </a:br>
            <a:r>
              <a:rPr lang="ja" sz="764"/>
              <a:t>SLR（体系的文献レビュー）を完全に自動化するための新しいマルチAIエージェントモデルの処理の流れは以下の通りです：</a:t>
            </a:r>
            <a:endParaRPr sz="764"/>
          </a:p>
          <a:p>
            <a:pPr indent="0" lvl="0" marL="0" rtl="0" algn="l">
              <a:lnSpc>
                <a:spcPct val="100000"/>
              </a:lnSpc>
              <a:spcBef>
                <a:spcPts val="1200"/>
              </a:spcBef>
              <a:spcAft>
                <a:spcPts val="0"/>
              </a:spcAft>
              <a:buNone/>
            </a:pPr>
            <a:r>
              <a:rPr lang="ja" sz="764"/>
              <a:t>1. プランナーエージェント:研究目的から研究質問と検索文字列を生成します。このエージェントは、トピックの主要な要素を解釈し、関連するキーワード、同義語、および技術用語を組み合わせて、研究質問の本質を捉えた正確で包括的な検索文字列を構築します。</a:t>
            </a:r>
            <a:endParaRPr sz="764"/>
          </a:p>
          <a:p>
            <a:pPr indent="0" lvl="0" marL="0" rtl="0" algn="l">
              <a:lnSpc>
                <a:spcPct val="100000"/>
              </a:lnSpc>
              <a:spcBef>
                <a:spcPts val="1200"/>
              </a:spcBef>
              <a:spcAft>
                <a:spcPts val="0"/>
              </a:spcAft>
              <a:buNone/>
            </a:pPr>
            <a:r>
              <a:rPr lang="ja" sz="764"/>
              <a:t>2. 文献識別エージェント:生成された検索文字列を使用して学術データベースをクエリし、研究トピックに潜在的に関連する論文の初期セットを取得します。このエージェントは、選択した論文が検索文字列の事前定義されたパラメーターと最も密接に一致するように、洗練されたフィルタリングアルゴリズムを使用します。</a:t>
            </a:r>
            <a:endParaRPr sz="764"/>
          </a:p>
          <a:p>
            <a:pPr indent="0" lvl="0" marL="0" rtl="0" algn="l">
              <a:lnSpc>
                <a:spcPct val="100000"/>
              </a:lnSpc>
              <a:spcBef>
                <a:spcPts val="1200"/>
              </a:spcBef>
              <a:spcAft>
                <a:spcPts val="0"/>
              </a:spcAft>
              <a:buNone/>
            </a:pPr>
            <a:r>
              <a:rPr lang="ja" sz="764"/>
              <a:t>3. データ抽出エージェント:研究目的に基づいて文献を精査し、包含および排除基準を適用します。このエージェントは、タイトルの分析から始め、研究目的に合致するキーワードや概念を特定します。次に、抄録のより深いテキスト分析を行い、最後に、特定の研究質問との関連性を評価するために、各論文の全内容を分析します。</a:t>
            </a:r>
            <a:endParaRPr sz="764"/>
          </a:p>
          <a:p>
            <a:pPr indent="0" lvl="0" marL="0" rtl="0" algn="l">
              <a:lnSpc>
                <a:spcPct val="100000"/>
              </a:lnSpc>
              <a:spcBef>
                <a:spcPts val="1200"/>
              </a:spcBef>
              <a:spcAft>
                <a:spcPts val="0"/>
              </a:spcAft>
              <a:buNone/>
            </a:pPr>
            <a:r>
              <a:rPr lang="ja" sz="764"/>
              <a:t>4. データコンパイルエージェント:抽出されたデータを研究質問および目的と関連付けて分析し、文献内の傾向を評価し、ギャップを特定し、集約された情報に基づいて結論を導き出します。このエージェントはまた、文献レビューの発見を要約し、与えられたトピックに関する研究風景の明確で簡潔な概観を提供するレポートも準備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モデルの効率性と正確性を評価するために、10人の熟練したソフトウェアエンジニアリング研究者による包括的なテストと分析が行われました。フィードバックは圧倒的に肯定的であり、モデルの有効性を強調し、さらなる改善のためのフィードバックを提供しました。将来的には、50人の実践者と研究者を巻き込んでモデルの評価を拡大することを目指しています。さらに、SANER 2024カンファレンスでモデルをプレゼンテーションし、さらなるテスト</a:t>
            </a:r>
            <a:endParaRPr sz="764"/>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Exploring Prompt Engineering Practices in the Enterprise エンタープライズにおけるプロンプトエンジニアリング実践の探求</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との対話は主にプロンプトを通じて行われます。プロンプトの設計には技能と知識が必要であり、効果的なプロンプトを作成するためには多くの試行錯誤が必要です。ここでは、プロンプトの編集と洗練の過程を分析し、プロンプトエンジニアリングの実践に関する洞察を提供し、これらのプロセスをより効率的にするためのツールがどのようなものかを理解しよう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プロンプトエンジニアリングの実践を探求するために、以下の点を検証しました。</a:t>
            </a:r>
            <a:endParaRPr sz="764"/>
          </a:p>
          <a:p>
            <a:pPr indent="0" lvl="0" marL="0" rtl="0" algn="l">
              <a:lnSpc>
                <a:spcPct val="100000"/>
              </a:lnSpc>
              <a:spcBef>
                <a:spcPts val="1200"/>
              </a:spcBef>
              <a:spcAft>
                <a:spcPts val="0"/>
              </a:spcAft>
              <a:buNone/>
            </a:pPr>
            <a:r>
              <a:rPr lang="ja" sz="764"/>
              <a:t>1. プロンプト編集セッションの量的分析: プロンプト編集セッションの平均時間やセッション内でのプロンプト編集の平均回数など、セッションの概要を定量的に分析しました。また、プロンプトの変更の大きさや種類、モデルやパラメータの変更頻度なども調査しました​​。</a:t>
            </a:r>
            <a:br>
              <a:rPr lang="ja" sz="764"/>
            </a:br>
            <a:r>
              <a:rPr lang="ja" sz="764"/>
              <a:t>2. プロンプトコンポーネントと編集タイプの頻度: ユーザーが最も編集したプロンプトの部分（コンテキスト、タスク指示、ラベルなど）と、行われた編集のタイプ（変更、追加、削除など）を分析しました。これにより、プロンプト編集の具体的な実践を明らかにしました​​。</a:t>
            </a:r>
            <a:br>
              <a:rPr lang="ja" sz="764"/>
            </a:br>
            <a:r>
              <a:rPr lang="ja" sz="764"/>
              <a:t>3. 複数編集とロールバック: ユーザーが一度に複数の編集を行うケースや、過去の編集を元に戻したり再び行ったりするケース（ロールバック）を調査しました。これは、プロンプトエンジニアリングのプロセスにおけるユーザーの振る舞いや課題を理解するのに役立ちました​​。</a:t>
            </a:r>
            <a:br>
              <a:rPr lang="ja" sz="764"/>
            </a:br>
            <a:r>
              <a:rPr lang="ja" sz="764"/>
              <a:t>4. コンテキストと指示の編集: プロンプトのコンテキスト（例えば、入力データや例示）とタスク指示の編集方法に焦点を当てました。ユーザーがどのようにしてプロンプトのコンテキストを追加、変更、または削除しているか、またタスク指示をどのように修正しているかを分析しました​​。</a:t>
            </a:r>
            <a:br>
              <a:rPr lang="ja" sz="764"/>
            </a:br>
            <a:r>
              <a:rPr lang="ja" sz="764"/>
              <a:t>5. ラベルの編集: プロンプト内のラベル（プロンプトの各部分を識別するためのテキスト）の編集方法も調べました。これは、プロンプトの構造をどのようにユーザーが操作しているかを理解するのに役立ちました​​。</a:t>
            </a:r>
            <a:endParaRPr sz="764"/>
          </a:p>
          <a:p>
            <a:pPr indent="0" lvl="0" marL="0" rtl="0" algn="l">
              <a:lnSpc>
                <a:spcPct val="100000"/>
              </a:lnSpc>
              <a:spcBef>
                <a:spcPts val="1200"/>
              </a:spcBef>
              <a:spcAft>
                <a:spcPts val="0"/>
              </a:spcAft>
              <a:buNone/>
            </a:pPr>
            <a:r>
              <a:rPr lang="ja" sz="764"/>
              <a:t>これらの分析を通じて、プロンプトエンジニアリングの実践におけるユーザーの行動パターン、課題、およびニーズに関する洞察を得ることができました。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1. プロンプト編集セッションの特性: プロンプト編集セッションは比較的長く、平均して43.4分続きました。セッション中のプロンプト編集は頻繁に行われ、平均して約86%の編集率を示しました。プロンプトの変更は、小規模な反復的な変更が多かったことが示されました​​。</a:t>
            </a:r>
            <a:br>
              <a:rPr lang="ja" sz="764"/>
            </a:br>
            <a:r>
              <a:rPr lang="ja" sz="764"/>
              <a:t>2. </a:t>
            </a:r>
            <a:r>
              <a:rPr lang="ja" sz="764"/>
              <a:t>プロンプトコンポーネントと編集タイプ: 最も一般的に編集されたプロンプトのコンポーネントはコンテキストであり、次いでタスク指示とラベルが続きました。編集のタイプとしては、意味が同じまたは類似しているが一部が編集された「変更（modification）」が最も一般的でした​​。</a:t>
            </a:r>
            <a:br>
              <a:rPr lang="ja" sz="764"/>
            </a:br>
            <a:r>
              <a:rPr lang="ja" sz="764"/>
              <a:t>3. </a:t>
            </a:r>
            <a:r>
              <a:rPr lang="ja" sz="764"/>
              <a:t>複数編集とロールバック: 複数の編集を一度に行うケースが22%に及び、これらの多くはコンテキストの編集を含んでいました。また、11%の編集が過去の編集を元に戻すか再び行うロールバックでした。これは、プロンプトエンジニアリングプロセスの反復的な性質を示しています​​。</a:t>
            </a:r>
            <a:br>
              <a:rPr lang="ja" sz="764"/>
            </a:br>
            <a:r>
              <a:rPr lang="ja" sz="764"/>
              <a:t>4. </a:t>
            </a:r>
            <a:r>
              <a:rPr lang="ja" sz="764"/>
              <a:t>コンテキストと指示の編集: コンテキストの編集が最も頻繁に行われ、ユーザーは特定のコンテキストを使用してタスク指示を開発・洗練し、異なるコンテキストを切り替えることで指示の堅牢性を評価していました。タスク指示の編集では、出力を改善するためにLLMが生成すべきものの説明を頻繁に言い換えていました​​。</a:t>
            </a:r>
            <a:br>
              <a:rPr lang="ja" sz="764"/>
            </a:br>
            <a:r>
              <a:rPr lang="ja" sz="764"/>
              <a:t>5. </a:t>
            </a:r>
            <a:r>
              <a:rPr lang="ja" sz="764"/>
              <a:t>ラベルの編集: プロンプト内のラベル編集も一般的であり、プロンプトの特定の構造にモデルの注意を引く試みが見られました。出力ラベルの編集は、生成されるテキストに直接影響を与える可能性があるため、特に一般的でした​​。</a:t>
            </a:r>
            <a:endParaRPr sz="764"/>
          </a:p>
          <a:p>
            <a:pPr indent="0" lvl="0" marL="0" rtl="0" algn="l">
              <a:lnSpc>
                <a:spcPct val="100000"/>
              </a:lnSpc>
              <a:spcBef>
                <a:spcPts val="1200"/>
              </a:spcBef>
              <a:spcAft>
                <a:spcPts val="0"/>
              </a:spcAft>
              <a:buNone/>
            </a:pPr>
            <a:r>
              <a:rPr lang="ja" sz="764"/>
              <a:t>これらの結果は、プロンプトエンジニアリングの実践におけるユーザーの挑戦と課題、そしてそれらをサポートするための潜在的な解決策や改善策に関する洞察を提供します。また、プロンプトの反復的な編集プロセスが如何にしてタスクの精度を向上させ、モデルの振る舞いを理解するための試行錯誤のプロセスであるかを明らかに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Is Cosine-Similarity of Embeddings Really About Similarity? コサイン類似度は本当に類似性についてのものか？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サイン類似度は、二つのベクトル間の角度のコサイン、またはそれらの正規化されたドット積と等しい。高次元オブジェクト間の意味的類似性を定量化するために、学習された低次元特徴埋め込みにコサイン類似度を使用しますが、埋め込みベクトル間の非正規化ドット積よりも悪い結果になることがあります。この経験知を正確に検証するため、正則化された線形モデルから導出された埋め込みを使用して、コサイン類似度が任意の結果をもたらす可能性があること</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では、学習された埋め込みにおけるコサイン類似度が任意性をもたらし、無意味な「類似性」を導出する可能性があることを明らかにするために、線形モデルを用いた解析的なアプローチが採用されています。特に、行列分解（Matrix Factorization, MF）モデルに焦点を当て、異なる正則化スキームが学習された埋め込みに与える影響を調査しました。以下にその主要な手順とアルゴリズムを詳述します。</a:t>
            </a:r>
            <a:endParaRPr sz="764"/>
          </a:p>
          <a:p>
            <a:pPr indent="0" lvl="0" marL="0" rtl="0" algn="l">
              <a:lnSpc>
                <a:spcPct val="100000"/>
              </a:lnSpc>
              <a:spcBef>
                <a:spcPts val="1200"/>
              </a:spcBef>
              <a:spcAft>
                <a:spcPts val="0"/>
              </a:spcAft>
              <a:buNone/>
            </a:pPr>
            <a:r>
              <a:rPr lang="ja" sz="764"/>
              <a:t>1. 線形モデルの選択: 線形モデル、特に行列分解モデルを選択します。これらのモデルは、閉形式の解が得られるため、解析的な洞察を得やすいという特徴があります。</a:t>
            </a:r>
            <a:endParaRPr sz="764"/>
          </a:p>
          <a:p>
            <a:pPr indent="0" lvl="0" marL="0" rtl="0" algn="l">
              <a:lnSpc>
                <a:spcPct val="100000"/>
              </a:lnSpc>
              <a:spcBef>
                <a:spcPts val="1200"/>
              </a:spcBef>
              <a:spcAft>
                <a:spcPts val="0"/>
              </a:spcAft>
              <a:buNone/>
            </a:pPr>
            <a:r>
              <a:rPr lang="ja" sz="764"/>
              <a:t>2. 正則化スキームの適用: 二つの異なる正則化スキームをモデルに適用します。具体的には、以下の二つの目的関数を考慮します：|</a:t>
            </a:r>
            <a:br>
              <a:rPr lang="ja" sz="764"/>
            </a:br>
            <a:r>
              <a:rPr lang="ja" sz="764"/>
              <a:t>目的関数1: min A,B∣X−XAB ⊤∣ F2 +λ∣AB ⊤∣ F2</a:t>
            </a:r>
            <a:br>
              <a:rPr lang="ja" sz="764"/>
            </a:br>
            <a:r>
              <a:rPr lang="ja" sz="764"/>
              <a:t>目的関数2:min A,B∣X−XAB ⊤∣ F2 +λ(∣XA∣ F2 +∣B∣ F2)</a:t>
            </a:r>
            <a:endParaRPr sz="764"/>
          </a:p>
          <a:p>
            <a:pPr indent="0" lvl="0" marL="0" rtl="0" algn="l">
              <a:lnSpc>
                <a:spcPct val="100000"/>
              </a:lnSpc>
              <a:spcBef>
                <a:spcPts val="1200"/>
              </a:spcBef>
              <a:spcAft>
                <a:spcPts val="0"/>
              </a:spcAft>
              <a:buNone/>
            </a:pPr>
            <a:r>
              <a:rPr lang="ja" sz="764"/>
              <a:t>3. 解の導出と分析: 目的関数ごとに解を導出し、その特性を分析します。特に、目的関数1は、異なるスケーリング（D 行列による）に対して不変であるため、コサイン類似度が任意になり得ることを示しています。一方、目的関数2では、解がユニーク（回転による不変性を除く）であり、したがってコサイン類似度が一意の結果をもたらすことを示しています。</a:t>
            </a:r>
            <a:endParaRPr sz="764"/>
          </a:p>
          <a:p>
            <a:pPr indent="0" lvl="0" marL="0" rtl="0" algn="l">
              <a:lnSpc>
                <a:spcPct val="100000"/>
              </a:lnSpc>
              <a:spcBef>
                <a:spcPts val="1200"/>
              </a:spcBef>
              <a:spcAft>
                <a:spcPts val="0"/>
              </a:spcAft>
              <a:buNone/>
            </a:pPr>
            <a:r>
              <a:rPr lang="ja" sz="764"/>
              <a:t>4. コサイン類似度の依存性の検証: 異なる正則化スキーム下で学習された埋め込み間のコサイン類似度を計算し、その結果がどのように任意の D 行列の選択に依存して変化するかを検証します。</a:t>
            </a:r>
            <a:endParaRPr sz="764"/>
          </a:p>
          <a:p>
            <a:pPr indent="0" lvl="0" marL="0" rtl="0" algn="l">
              <a:lnSpc>
                <a:spcPct val="100000"/>
              </a:lnSpc>
              <a:spcBef>
                <a:spcPts val="1200"/>
              </a:spcBef>
              <a:spcAft>
                <a:spcPts val="0"/>
              </a:spcAft>
              <a:buNone/>
            </a:pPr>
            <a:r>
              <a:rPr lang="ja" sz="764"/>
              <a:t>5. 実験: シミュレーションデータを用いて、コサイン類似度が学習された埋め込みに対してどのように機能するかを実験的に示します。特に、アイテムがクラスタに基づいてグループ化されたシナリオをシミュレーションし、学習された埋め込みを用いたコサイン類似度がクラスタ構造をどの程度回復できるかを評価します。</a:t>
            </a:r>
            <a:endParaRPr sz="764"/>
          </a:p>
          <a:p>
            <a:pPr indent="0" lvl="0" marL="0" rtl="0" algn="l">
              <a:lnSpc>
                <a:spcPct val="100000"/>
              </a:lnSpc>
              <a:spcBef>
                <a:spcPts val="1200"/>
              </a:spcBef>
              <a:spcAft>
                <a:spcPts val="0"/>
              </a:spcAft>
              <a:buNone/>
            </a:pPr>
            <a:r>
              <a:rPr lang="ja" sz="764"/>
              <a:t>このアプローチを通じて、コサイン類似度が学習された埋め込みに任意性をもたらし、その結果、無意味な「類似性」を導出する可能性があることが解析的にも実験的にも示されました。この結果は、特に正則化の方法と技術に強く依存することが明らかにされました。</a:t>
            </a:r>
            <a:endParaRPr sz="764"/>
          </a:p>
          <a:p>
            <a:pPr indent="0" lvl="0" marL="0" rtl="0" algn="l">
              <a:lnSpc>
                <a:spcPct val="100000"/>
              </a:lnSpc>
              <a:spcBef>
                <a:spcPts val="1200"/>
              </a:spcBef>
              <a:spcAft>
                <a:spcPts val="0"/>
              </a:spcAft>
              <a:buNone/>
            </a:pPr>
            <a:br>
              <a:rPr lang="ja" sz="764"/>
            </a:br>
            <a:r>
              <a:rPr lang="ja" sz="1100" u="sng"/>
              <a:t>結果</a:t>
            </a:r>
            <a:endParaRPr sz="764"/>
          </a:p>
          <a:p>
            <a:pPr indent="0" lvl="0" marL="0" rtl="0" algn="l">
              <a:lnSpc>
                <a:spcPct val="100000"/>
              </a:lnSpc>
              <a:spcBef>
                <a:spcPts val="1200"/>
              </a:spcBef>
              <a:spcAft>
                <a:spcPts val="0"/>
              </a:spcAft>
              <a:buNone/>
            </a:pPr>
            <a:r>
              <a:rPr lang="ja" sz="764"/>
              <a:t>コサイン類似度が、学習された埋め込みに任意性をもたらし、したがって無意味な「類似性」を導出する可能性があることが明らかになった。特に、一部の線形モデルでは、類似性が一意ではなく、他のものでは正則化によって暗黙的に制御されることが示され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Knowledge-Augmented Planning for LLM-Based Agents LLMベースのエージェントのための知識拡張計画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は、LLMを中心に構築され、タスク分解、反省、労働の共同分割、外部ツールの利用など、様々な戦略を通じてタスク計画能力を高めています。しかし、現在のプロンプト技術の有効性にもかかわらず、モデルの本質的な理解能力とトレーニングに使用された知識の範囲によって、これらの方法では実現不能な計画を立案することがあります。LLMの計画能力を向上させるために明示的なアクション知識を組み込む新しいアプローチであるKNOWAGENTを提案。KNOWAGENTは、計画中のアクションパスを制約するためにアクション知識ベースと知識豊富な自己学習戦略を採用し、より合理的な軌道合成を可能にし、言語エージェントの計画性能を向上させます。</a:t>
            </a:r>
            <a:br>
              <a:rPr lang="ja" sz="764"/>
            </a:br>
            <a:r>
              <a:rPr lang="ja" sz="764"/>
              <a:t>https://www.zjukg.org/project/KnowAgent/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KNOWAGENTは、LLMエージェントの計画能力を強化するために、明示的なアクション知識を組み込むアプローチです。</a:t>
            </a:r>
            <a:br>
              <a:rPr lang="ja" sz="764"/>
            </a:br>
            <a:r>
              <a:rPr lang="ja" sz="764"/>
              <a:t>このシステムは、エージェントがより合理的な行動軌道を生成し、計画の幻覚を軽減することを目的としています。具体的な動作メカニズムは以下の通りです。</a:t>
            </a:r>
            <a:br>
              <a:rPr lang="ja" sz="764"/>
            </a:br>
            <a:r>
              <a:rPr lang="ja" sz="764"/>
              <a:t>1. アクション知識の定義と組み込み:</a:t>
            </a:r>
            <a:br>
              <a:rPr lang="ja" sz="764"/>
            </a:br>
            <a:r>
              <a:rPr lang="ja" sz="764"/>
              <a:t>アクション知識は、特定のタスクを達成するためにLLMが実行すべき行動の集合と、それらの行動間の論理的な遷移を決定するルールから構成されます。</a:t>
            </a:r>
            <a:br>
              <a:rPr lang="ja" sz="764"/>
            </a:br>
            <a:r>
              <a:rPr lang="ja" sz="764"/>
              <a:t>KNOWAGENTは、このアクション知識を基に、計画パス生成中にアクションパスを制約し、エージェントがより合理的な軌道を生成できるようにします。</a:t>
            </a:r>
            <a:br>
              <a:rPr lang="ja" sz="764"/>
            </a:br>
            <a:r>
              <a:rPr lang="ja" sz="764"/>
              <a:t>2. 計画パス生成:</a:t>
            </a:r>
            <a:br>
              <a:rPr lang="ja" sz="764"/>
            </a:br>
            <a:r>
              <a:rPr lang="ja" sz="764"/>
              <a:t>アクション知識をテキストに変換し、LLMが計画パスを生成する際のガイドとして使用します。</a:t>
            </a:r>
            <a:br>
              <a:rPr lang="ja" sz="764"/>
            </a:br>
            <a:r>
              <a:rPr lang="ja" sz="764"/>
              <a:t>特定のタスクに関連するアクションをプロンプトとして利用し、LLMが計画パスを生成するプロセスを導きます。</a:t>
            </a:r>
            <a:br>
              <a:rPr lang="ja" sz="764"/>
            </a:br>
            <a:r>
              <a:rPr lang="ja" sz="764"/>
              <a:t>3. 知識豊富な自己学習:</a:t>
            </a:r>
            <a:br>
              <a:rPr lang="ja" sz="764"/>
            </a:br>
            <a:r>
              <a:rPr lang="ja" sz="764"/>
              <a:t>知識豊富な自己学習フェーズを通じて、モデルは生成された計画軌道を反復的に最適化し、アクション知識の理解を深めます。</a:t>
            </a:r>
            <a:br>
              <a:rPr lang="ja" sz="764"/>
            </a:br>
            <a:r>
              <a:rPr lang="ja" sz="764"/>
              <a:t>このプロセスは、モデルがアクション知識をより深く理解し、実際のタスク解決においてより効果的な行動選択ができるようにするためのものです。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HotpotQAとALFWorldでの実験結果は、KNOWAGENTが既存のベースラインと比較して同等または優れた性能を達成できることを示しています。特に、計画の幻覚の軽減において有効であることが示されました。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Retrieval Augmented Thoughts Elicit Context-Aware Reasoning in Long-Horizon Generation RAT: 検索を強化した思考が長期生成において文脈に応じた推論を引き出す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情報検索の利用して思考の連鎖を反復的に修正することで、LLMの推論能力と長期生成タスクの生成能力が大幅に向上し、幻覚を削減するために検索強化思考（RAT）を提案。</a:t>
            </a:r>
            <a:br>
              <a:rPr lang="ja" sz="764"/>
            </a:br>
            <a:r>
              <a:rPr lang="ja" sz="764"/>
              <a:t>RATは、CoTが生成された後、タスククエリ、現在および過去の思考ステップに関連する情報を取得して、それぞれの思考ステップを一つずつ修正します。</a:t>
            </a:r>
            <a:br>
              <a:rPr lang="ja" sz="764"/>
            </a:br>
            <a:r>
              <a:rPr lang="ja" sz="764"/>
              <a:t>RATをGPT-3.5、GPT-4、およびCodeLLaMA-7bに適用すると、様々な長期生成タスクのパフォーマンスが大幅に向上し、平均してコード生成で13.63%、数学的推論で16.96%、創造的執筆で19.2%、具体的タスク計画で42.78%で向上が見ら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RAT (Retrieval Augmented Thoughts) は、タスクに関連する情報を検索し、それを用いて各思考ステップを一つずつ修正していきます。</a:t>
            </a:r>
            <a:br>
              <a:rPr lang="ja" sz="764"/>
            </a:br>
            <a:r>
              <a:rPr lang="ja" sz="764"/>
              <a:t>0. タスクプロンプトが与えられたら、LLMを使用して、ゼロショットの状態で初期のCoTを生成します。</a:t>
            </a:r>
            <a:br>
              <a:rPr lang="ja" sz="764"/>
            </a:br>
            <a:r>
              <a:rPr lang="ja" sz="764"/>
              <a:t>1-n. タスクプロンプトとこれまでに生成されたCoTを用いて、関連情報を検索します。検索された情報をもとに、LLMが生成したi番目の思考ステップを修正します。この修正は、検索によって得られた情報を基にして行われ、各ステップで繰り返されます。</a:t>
            </a:r>
            <a:br>
              <a:rPr lang="ja" sz="764"/>
            </a:br>
            <a:r>
              <a:rPr lang="ja" sz="764"/>
              <a:t>反復プロセス: 上記のプロセスを、すべての思考ステップが修正されるまで繰り返します。各ステップの修正では、タスクプロンプト、現在の思考ステップ、および過去のすべての修正された思考ステップを考慮に入れて、最も関連性の高い情報を検索します。</a:t>
            </a:r>
            <a:br>
              <a:rPr lang="ja" sz="764"/>
            </a:br>
            <a:r>
              <a:rPr lang="ja" sz="764"/>
              <a:t>最終的な応答の生成: すべての思考ステップが修正された後、修正された思考の連鎖を基にしてLLMが最終的な応答を生成します。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RATは、コード生成、数学的推論、具体的タスク計画、創造的執筆の様々なベンチマークで評価</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Generating Diverse Translation with Perturbed kNN-MT 摂動したkNN-MTによる多様な翻訳の生成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様な翻訳候補を生成する方法を既存の多様化生成手法では、訓練データから大きく異なる予測を過小評価する過補正問題に対処していないため、多様性の向上には限界がありました。本論文では、摂動したk近傍法に基づく機械翻訳(kNN-MT)を用いて、この問題を解決し、多様な単語を候補に取り入れることで、より多様な翻訳を生成する方法を提案します。実験により、提案手法は候補の多様性を大幅に向上させることが確認さ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kNN-MT（k-nearest neighbor machine translation）は、既存のニューラル機械翻訳（NMT）モデルに、k近傍法（kNN）に基づく検索機能を組み合わせることで、翻訳品質を向上させる手法です。このアルゴリズムは、翻訳プロセス中に、入力文に最も似ている訓練データの例をデータストアから検索し、その情報を利用して翻訳を生成します。kNN-MTの基本的なアルゴリズムは以下の手順で構成されます。</a:t>
            </a:r>
            <a:endParaRPr sz="764"/>
          </a:p>
          <a:p>
            <a:pPr indent="0" lvl="0" marL="0" rtl="0" algn="l">
              <a:lnSpc>
                <a:spcPct val="100000"/>
              </a:lnSpc>
              <a:spcBef>
                <a:spcPts val="1200"/>
              </a:spcBef>
              <a:spcAft>
                <a:spcPts val="0"/>
              </a:spcAft>
              <a:buNone/>
            </a:pPr>
            <a:r>
              <a:rPr lang="ja" sz="764"/>
              <a:t>データストアの作成</a:t>
            </a:r>
            <a:br>
              <a:rPr lang="ja" sz="764"/>
            </a:br>
            <a:r>
              <a:rPr lang="ja" sz="764"/>
              <a:t>1. データストアの準備: データストアは、訓練データセットの各文のエンコーダとデコーダの状態（高次元ベクトル）と、対応する出力トークン（翻訳された単語やフレーズ）のペア（key-valueペア）として構築されます。このプロセスでは、訓練データをNMTモデルに通して、各タイムステップの隠れ状態（key）と、対応する出力トークン（value）を記録します。</a:t>
            </a:r>
            <a:endParaRPr sz="764"/>
          </a:p>
          <a:p>
            <a:pPr indent="0" lvl="0" marL="0" rtl="0" algn="l">
              <a:lnSpc>
                <a:spcPct val="100000"/>
              </a:lnSpc>
              <a:spcBef>
                <a:spcPts val="1200"/>
              </a:spcBef>
              <a:spcAft>
                <a:spcPts val="0"/>
              </a:spcAft>
              <a:buNone/>
            </a:pPr>
            <a:r>
              <a:rPr lang="ja" sz="764"/>
              <a:t>翻訳生成時</a:t>
            </a:r>
            <a:br>
              <a:rPr lang="ja" sz="764"/>
            </a:br>
            <a:r>
              <a:rPr lang="ja" sz="764"/>
              <a:t>1. クエリベクトルの生成: 翻訳を生成する際、入力文をNMTモデルに通し、各デコードステップでのデコーダの隠れ状態（クエリベクトル）を取得します。</a:t>
            </a:r>
            <a:br>
              <a:rPr lang="ja" sz="764"/>
            </a:br>
            <a:r>
              <a:rPr lang="ja" sz="764"/>
              <a:t>2. kNN検索: 各デコードステップで、データストア内でクエリベクトルに最も近いk個の隠れ状態（key）とその対応する出力トークン（value）をkNN検索により取得します。</a:t>
            </a:r>
            <a:br>
              <a:rPr lang="ja" sz="764"/>
            </a:br>
            <a:r>
              <a:rPr lang="ja" sz="764"/>
              <a:t>3. 翻訳候補のスコアリング: 検索されたk個の近傍から、翻訳候補のスコアを計算します。このスコアは、NMTモデルによる出力確率と、kNN検索による類似度（近傍の隠れ状態とクエリベクトルとの距離に基づく）を組み合わせたものです。</a:t>
            </a:r>
            <a:br>
              <a:rPr lang="ja" sz="764"/>
            </a:br>
            <a:r>
              <a:rPr lang="ja" sz="764"/>
              <a:t>4. 出力トークンの選択: スコアが最も高い翻訳候補を選択し、出力文に追加します。このプロセスを繰り返し、最終的な翻訳文を生成します。</a:t>
            </a:r>
            <a:endParaRPr sz="764"/>
          </a:p>
          <a:p>
            <a:pPr indent="0" lvl="0" marL="0" rtl="0" algn="l">
              <a:lnSpc>
                <a:spcPct val="100000"/>
              </a:lnSpc>
              <a:spcBef>
                <a:spcPts val="1200"/>
              </a:spcBef>
              <a:spcAft>
                <a:spcPts val="0"/>
              </a:spcAft>
              <a:buNone/>
            </a:pPr>
            <a:r>
              <a:rPr lang="ja" sz="764"/>
              <a:t>kNN-MTは、NMTモデルの予測に対する追加的なコンテキスト情報を提供することで、特にレアな単語や特定のドメインにおいて、翻訳品質の向上が期待されます。また、翻訳の多様性を高める効果もあります。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LLM-based agents for automating the enhancement of user story quality: An early report ユーザーストーリー品質の向上を自動化するためのLLMベースのエージェント：初期報告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様な翻訳候補を生成する方法を既存の多様化生成手法では、訓練データから大きく異なる予測を過小評価する過補正問題に対処していないため、多様性の向上には限界がありました。本論文では、摂動したk近傍法に基づく機械翻訳(kNN-MT)を用いて、この問題を解決し、多様な単語を候補に取り入れることで、より多様な翻訳を生成する方法を提案します。実験により、提案手法は候補の多様性を大幅に向上させることが確認さ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kNN-MT（k-nearest neighbor machine translation）は、既存のニューラル機械翻訳（NMT）モデルに、k近傍法（kNN）に基づく検索機能を組み合わせることで、翻訳品質を向上させる手法です。このアルゴリズムは、翻訳プロセス中に、入力文に最も似ている訓練データの例をデータストアから検索し、その情報を利用して翻訳を生成します。kNN-MTの基本的なアルゴリズムは以下の手順で構成されます。</a:t>
            </a:r>
            <a:endParaRPr sz="764"/>
          </a:p>
          <a:p>
            <a:pPr indent="0" lvl="0" marL="0" rtl="0" algn="l">
              <a:lnSpc>
                <a:spcPct val="100000"/>
              </a:lnSpc>
              <a:spcBef>
                <a:spcPts val="1200"/>
              </a:spcBef>
              <a:spcAft>
                <a:spcPts val="0"/>
              </a:spcAft>
              <a:buNone/>
            </a:pPr>
            <a:r>
              <a:rPr lang="ja" sz="764"/>
              <a:t>データストアの作成</a:t>
            </a:r>
            <a:br>
              <a:rPr lang="ja" sz="764"/>
            </a:br>
            <a:r>
              <a:rPr lang="ja" sz="764"/>
              <a:t>1. データストアの準備: データストアは、訓練データセットの各文のエンコーダとデコーダの状態（高次元ベクトル）と、対応する出力トークン（翻訳された単語やフレーズ）のペア（key-valueペア）として構築されます。このプロセスでは、訓練データをNMTモデルに通して、各タイムステップの隠れ状態（key）と、対応する出力トークン（value）を記録します。</a:t>
            </a:r>
            <a:endParaRPr sz="764"/>
          </a:p>
          <a:p>
            <a:pPr indent="0" lvl="0" marL="0" rtl="0" algn="l">
              <a:lnSpc>
                <a:spcPct val="100000"/>
              </a:lnSpc>
              <a:spcBef>
                <a:spcPts val="1200"/>
              </a:spcBef>
              <a:spcAft>
                <a:spcPts val="0"/>
              </a:spcAft>
              <a:buNone/>
            </a:pPr>
            <a:r>
              <a:rPr lang="ja" sz="764"/>
              <a:t>翻訳生成時</a:t>
            </a:r>
            <a:br>
              <a:rPr lang="ja" sz="764"/>
            </a:br>
            <a:r>
              <a:rPr lang="ja" sz="764"/>
              <a:t>1. クエリベクトルの生成: 翻訳を生成する際、入力文をNMTモデルに通し、各デコードステップでのデコーダの隠れ状態（クエリベクトル）を取得します。</a:t>
            </a:r>
            <a:br>
              <a:rPr lang="ja" sz="764"/>
            </a:br>
            <a:r>
              <a:rPr lang="ja" sz="764"/>
              <a:t>2. kNN検索: 各デコードステップで、データストア内でクエリベクトルに最も近いk個の隠れ状態（key）とその対応する出力トークン（value）をkNN検索により取得します。</a:t>
            </a:r>
            <a:br>
              <a:rPr lang="ja" sz="764"/>
            </a:br>
            <a:r>
              <a:rPr lang="ja" sz="764"/>
              <a:t>3. 翻訳候補のスコアリング: 検索されたk個の近傍から、翻訳候補のスコアを計算します。このスコアは、NMTモデルによる出力確率と、kNN検索による類似度（近傍の隠れ状態とクエリベクトルとの距離に基づく）を組み合わせたものです。</a:t>
            </a:r>
            <a:br>
              <a:rPr lang="ja" sz="764"/>
            </a:br>
            <a:r>
              <a:rPr lang="ja" sz="764"/>
              <a:t>4. 出力トークンの選択: スコアが最も高い翻訳候補を選択し、出力文に追加します。このプロセスを繰り返し、最終的な翻訳文を生成します。</a:t>
            </a:r>
            <a:endParaRPr sz="764"/>
          </a:p>
          <a:p>
            <a:pPr indent="0" lvl="0" marL="0" rtl="0" algn="l">
              <a:lnSpc>
                <a:spcPct val="100000"/>
              </a:lnSpc>
              <a:spcBef>
                <a:spcPts val="1200"/>
              </a:spcBef>
              <a:spcAft>
                <a:spcPts val="0"/>
              </a:spcAft>
              <a:buNone/>
            </a:pPr>
            <a:r>
              <a:rPr lang="ja" sz="764"/>
              <a:t>kNN-MTは、NMTモデルの予測に対する追加的なコンテキスト情報を提供することで、特にレアな単語や特定のドメインにおいて、翻訳品質の向上が期待されます。また、翻訳の多様性を高める効果もあります。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