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9db0671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9db0671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abff960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abff960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abff960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abff960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a693b72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a693b72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7d19f6b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7d19f6b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80d9f55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80d9f55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889b6d0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889b6d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9aade8c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9aade8c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8bb3ef9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8bb3ef9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9773046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9773046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9ce444d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9ce444d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Give me a hint: Can LLMs take a hint to solve math problems? ヒントを教えて：LLMは数学の問題を解くためのヒントを活用できるか？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LLMに対してヒントを与えることでの数学問題解決能力についての有効性を評価</a:t>
            </a:r>
            <a:endParaRPr sz="791"/>
          </a:p>
          <a:p>
            <a:pPr indent="0" lvl="0" marL="0" rtl="0" algn="l">
              <a:lnSpc>
                <a:spcPct val="95000"/>
              </a:lnSpc>
              <a:spcBef>
                <a:spcPts val="1200"/>
              </a:spcBef>
              <a:spcAft>
                <a:spcPts val="0"/>
              </a:spcAft>
              <a:buNone/>
            </a:pPr>
            <a:r>
              <a:rPr lang="ja" sz="791"/>
              <a:t>モデルに対して質問をヒントや例なしで回答した結果ベースとし、品とありワンショットで例をフューショットで複数例、誤ったヒントやランダムなヒントに対して評価を実施し、ヒントありのものがCoTより良い結果、ワンショットは複雑な問題の解法が難しく、フューショットは与えた例に結果が依存する。誤ったヒントや例を渡すと結果は大幅に悪くなる結果になり、ヒントが数学的推論向上に有効な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評価結果の詳細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では、様々な種類のプロンプト手法（ベースライン、ヒント、ワンショット、フューショット、チェイン・オブ・ソートなど）を使って、LLMが数学問題を解く能力を評価しています。ここでは、各手法の評価結果について順番に詳しく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ベースラインプロンプト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ベースライン**では、モデルに対して単に問題を与え、ヒントや例を提示せずに問題を解くよう促しました。結果として、ベースラインのスコアは比較的低く、平均的なパフォーマンスとなりました。これは、ヒントや例がない状態ではモデルが正確に問題を解決するのが難しいことを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ヒントプロンプト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ヒントプロンプト**を使用した評価では、各問題に対して適切なヒントを与えることで、モデルのパフォーマンスが向上しました。この手法は、人間が数学の問題を解く際に適切な助言を受けることに似ており、モデルにとって有益でした。具体的には、モデルが正しい解法にたどり着くための方向性を持ち、計算ミスや論理的な誤りを減少させる効果が観察されました。この結果、他の手法（特にチェイン・オブ・ソート）よりも優れたスコア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ワンショットプロンプト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ワンショットプロンプト**では、モデルに対して一つの例を与えてから、解くべき問題を提示しました。これにより、モデルは与えられた例を参考にして問題を解くことができましたが、一般化能力に限界があるため、ヒントを与えた手法ほどの改善は見られませんでした。特に、解法のステップを詳細に示さないため、複雑な問題ではモデルがどのステップから解き始めるべきかを把握するのが難しかったよう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フューショットプロンプト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フューショットプロンプト**では、複数の例を提示した上で問題を解かせました。この手法では、複数の例から共通する解法のパターンを学ぶことができたため、ワンショットよりも良い結果を示しました。しかし、与えられた例が特定の問題に特化しているため、一般化能力に制限がありました。ヒントプロンプトのように、モデルが自分で推論の道筋を作るよりも、与えられた解法に依存する傾向が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チェイン・オブ・ソート（CoT）プロンプト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ソートプロンプト**では、問題を解くための詳細なステップを提供し、モデルに中間的な推論ステップを含む解答を生成させました。この手法では、一度解決に失敗した場合でも、部分的な結果をもとに修正していくことが期待されました。しかし、評価結果からは、チェイン・オブ・ソート手法の性能が期待ほど高くなく、特に複雑な問題に対してはエラーが蓄積する「スノーボール効果」が発生しやすいことが観察されました。これにより、特定の問題で中間ステップに誤りがあると、その後の解法全体に影響を及ぼすため、結果的にパフォーマンスが低下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アドバーサリアルプロンプト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ドバーサリアルプロンプト**を使用した場合、誤ったヒントやランダムなヒントを与えてモデルの頑健性を評価しました。この結果、モデルのパフォーマンスは大幅に低下し、チェイン・オブ・ソートやフューショットのようなプロンプト手法と比べても悪い結果となりました。これは、誤ったヒントがモデルの推論に大きな影響を与え、正しい方向に導けなくなってしまうためです。このことから、モデルがヒントの正確性に非常に敏感であることが示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モデルごとのパフォーマンス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**クローズドソースモデル**（例: GPT-4o MiniやGemini）は、他のモデルよりも高い性能を示しました。これらのモデルは、特に数学的なタスクに対してチューニングが施されているため、特に難易度の高い問題で良好な結果を示しました。</a:t>
            </a:r>
            <a:endParaRPr sz="791"/>
          </a:p>
          <a:p>
            <a:pPr indent="0" lvl="0" marL="0" rtl="0" algn="l">
              <a:lnSpc>
                <a:spcPct val="95000"/>
              </a:lnSpc>
              <a:spcBef>
                <a:spcPts val="1200"/>
              </a:spcBef>
              <a:spcAft>
                <a:spcPts val="0"/>
              </a:spcAft>
              <a:buNone/>
            </a:pPr>
            <a:r>
              <a:rPr lang="ja" sz="791"/>
              <a:t>- **ファインチューニングされたモデル**（数学特化や指示チューニング）は、ベースモデルよりも良好なパフォーマンスを発揮しました。例えば、Qwen-2-Math-Instructは数学問題に対して特化したチューニングが施されており、GPT-4o-Miniと同程度の結果を示しました。</a:t>
            </a:r>
            <a:endParaRPr sz="791"/>
          </a:p>
          <a:p>
            <a:pPr indent="0" lvl="0" marL="0" rtl="0" algn="l">
              <a:lnSpc>
                <a:spcPct val="95000"/>
              </a:lnSpc>
              <a:spcBef>
                <a:spcPts val="1200"/>
              </a:spcBef>
              <a:spcAft>
                <a:spcPts val="0"/>
              </a:spcAft>
              <a:buNone/>
            </a:pPr>
            <a:r>
              <a:rPr lang="ja" sz="791"/>
              <a:t>- **小規模モデル**（パラメータ数が少ないもの）は、一般に大規模モデルよりも性能が劣り、特に複雑な問題に対して解答の精度が低下しました。しかし、ファインチューニングの有無がパフォーマンスに大きく影響することが観察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8. マルチモーダルモデルの評価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マルチモーダルモデル**（テキストと画像を扱うモデル）についても評価が行われ、視覚情報とテキスト情報の組み合わせによる数学的推論能力をテストしました。この結果、ヒントを用いた場合のパフォーマンスは向上しましたが、アドバーサリアルなヒントを与えた場合には、テキストのみの評価と同様に大幅に性能が低下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評価結果から、ヒントを用いたプロンプト手法は、モデルの数学的推論能力を向上させる上で非常に有効であることが示されました。一方で、誤ったヒントに対するモデルの脆弱性が明らかになり、モデルが適切にヒントを利用するためのさらなるチューニングや、誤情報に対する耐性を向上させる必要があることも分かり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MoDEM: Mixture of Domain Expert Models MoDEM: ドメインエキスパートモデルの混合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ドメインプロンプトとドメイン特化したモデルを組み合わせることで汎用モデルに比べLLMの性能効率が向上するMoDEMを提案。DeBERTa-v3-largeで入力内容をドメイン分類し、健康、数学、科学、コーディングなど各ドメインに特化したモデルを使用して回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**BERTベースのルーター**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**使用するモデル**: MoDEMのルーティングシステムでは、**Microsoft DeBERTa-v3-large**モデルが用いられています。このモデルは、304Mパラメータを持つBERT系のモデルで、文分類タスクに特化しています。</a:t>
            </a:r>
            <a:endParaRPr sz="791"/>
          </a:p>
          <a:p>
            <a:pPr indent="0" lvl="0" marL="0" rtl="0" algn="l">
              <a:lnSpc>
                <a:spcPct val="95000"/>
              </a:lnSpc>
              <a:spcBef>
                <a:spcPts val="1200"/>
              </a:spcBef>
              <a:spcAft>
                <a:spcPts val="0"/>
              </a:spcAft>
              <a:buNone/>
            </a:pPr>
            <a:r>
              <a:rPr lang="ja" sz="791"/>
              <a:t>- **役割**: このルーターは、入力されたプロンプトを適切なドメインに分類する役割を果たします。ドメインには、数学、健康、科学、コーディング、その他のカテゴリが含まれています。ルーターはこれらのドメインのいずれかを識別し、プロンプトを特定のドメインモデルに送信します。</a:t>
            </a:r>
            <a:endParaRPr sz="791"/>
          </a:p>
          <a:p>
            <a:pPr indent="0" lvl="0" marL="0" rtl="0" algn="l">
              <a:lnSpc>
                <a:spcPct val="95000"/>
              </a:lnSpc>
              <a:spcBef>
                <a:spcPts val="1200"/>
              </a:spcBef>
              <a:spcAft>
                <a:spcPts val="0"/>
              </a:spcAft>
              <a:buNone/>
            </a:pPr>
            <a:r>
              <a:rPr lang="ja" sz="791"/>
              <a:t>- **ファインチューニング**: ドメインを分類するために、このルーターは事前に選定されたデータセットを用いてファインチューニングされています。ファインチューニング時には、1エポックでバッチサイズ32、学習率1e-5という設定が使用されました。</a:t>
            </a:r>
            <a:endParaRPr sz="791"/>
          </a:p>
          <a:p>
            <a:pPr indent="0" lvl="0" marL="0" rtl="0" algn="l">
              <a:lnSpc>
                <a:spcPct val="95000"/>
              </a:lnSpc>
              <a:spcBef>
                <a:spcPts val="1200"/>
              </a:spcBef>
              <a:spcAft>
                <a:spcPts val="0"/>
              </a:spcAft>
              <a:buNone/>
            </a:pPr>
            <a:r>
              <a:rPr lang="ja" sz="791"/>
              <a:t>- **特徴**: ルーターは非常に軽量で、最大の専門モデルの0.42%のサイズしかないため、リソースの消費が非常に少ないです。分類の精度はテストデータで97%を達成し、MMLUのようなアウトオブディストリビューションのデータにも高い精度で対応でき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**ドメイン専門モデル（Expert Models）**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**専門モデルの選定**: MoDEMのドメイン専門モデルは、それぞれのドメインで高性能を発揮するオープンソースモデルを選定しています。これにより、特定のドメインに最適化されたモデルを使って、汎用モデルよりも優れたパフォーマンスを実現しています。</a:t>
            </a:r>
            <a:endParaRPr sz="791"/>
          </a:p>
          <a:p>
            <a:pPr indent="0" lvl="0" marL="0" rtl="0" algn="l">
              <a:lnSpc>
                <a:spcPct val="95000"/>
              </a:lnSpc>
              <a:spcBef>
                <a:spcPts val="1200"/>
              </a:spcBef>
              <a:spcAft>
                <a:spcPts val="0"/>
              </a:spcAft>
              <a:buNone/>
            </a:pPr>
            <a:r>
              <a:rPr lang="ja" sz="791"/>
              <a:t>- **中規模モデルセット**:</a:t>
            </a:r>
            <a:endParaRPr sz="791"/>
          </a:p>
          <a:p>
            <a:pPr indent="0" lvl="0" marL="0" rtl="0" algn="l">
              <a:lnSpc>
                <a:spcPct val="95000"/>
              </a:lnSpc>
              <a:spcBef>
                <a:spcPts val="1200"/>
              </a:spcBef>
              <a:spcAft>
                <a:spcPts val="0"/>
              </a:spcAft>
              <a:buNone/>
            </a:pPr>
            <a:r>
              <a:rPr lang="ja" sz="791"/>
              <a:t>    - **Health**: Palmyra-health-70B</a:t>
            </a:r>
            <a:endParaRPr sz="791"/>
          </a:p>
          <a:p>
            <a:pPr indent="0" lvl="0" marL="0" rtl="0" algn="l">
              <a:lnSpc>
                <a:spcPct val="95000"/>
              </a:lnSpc>
              <a:spcBef>
                <a:spcPts val="1200"/>
              </a:spcBef>
              <a:spcAft>
                <a:spcPts val="0"/>
              </a:spcAft>
              <a:buNone/>
            </a:pPr>
            <a:r>
              <a:rPr lang="ja" sz="791"/>
              <a:t>    - **Math**: Qwen2.5-72B-Math-Instruct</a:t>
            </a:r>
            <a:endParaRPr sz="791"/>
          </a:p>
          <a:p>
            <a:pPr indent="0" lvl="0" marL="0" rtl="0" algn="l">
              <a:lnSpc>
                <a:spcPct val="95000"/>
              </a:lnSpc>
              <a:spcBef>
                <a:spcPts val="1200"/>
              </a:spcBef>
              <a:spcAft>
                <a:spcPts val="0"/>
              </a:spcAft>
              <a:buNone/>
            </a:pPr>
            <a:r>
              <a:rPr lang="ja" sz="791"/>
              <a:t>    - **Science**: Qwen2.5-72B-Instruct</a:t>
            </a:r>
            <a:endParaRPr sz="791"/>
          </a:p>
          <a:p>
            <a:pPr indent="0" lvl="0" marL="0" rtl="0" algn="l">
              <a:lnSpc>
                <a:spcPct val="95000"/>
              </a:lnSpc>
              <a:spcBef>
                <a:spcPts val="1200"/>
              </a:spcBef>
              <a:spcAft>
                <a:spcPts val="0"/>
              </a:spcAft>
              <a:buNone/>
            </a:pPr>
            <a:r>
              <a:rPr lang="ja" sz="791"/>
              <a:t>    - **Coding**: Qwen2.5-72B-Instruct</a:t>
            </a:r>
            <a:endParaRPr sz="791"/>
          </a:p>
          <a:p>
            <a:pPr indent="0" lvl="0" marL="0" rtl="0" algn="l">
              <a:lnSpc>
                <a:spcPct val="95000"/>
              </a:lnSpc>
              <a:spcBef>
                <a:spcPts val="1200"/>
              </a:spcBef>
              <a:spcAft>
                <a:spcPts val="0"/>
              </a:spcAft>
              <a:buNone/>
            </a:pPr>
            <a:r>
              <a:rPr lang="ja" sz="791"/>
              <a:t>    - **Other**: Meta-Llama-3.1-70B-Instruct</a:t>
            </a:r>
            <a:endParaRPr sz="791"/>
          </a:p>
          <a:p>
            <a:pPr indent="0" lvl="0" marL="0" rtl="0" algn="l">
              <a:lnSpc>
                <a:spcPct val="95000"/>
              </a:lnSpc>
              <a:spcBef>
                <a:spcPts val="1200"/>
              </a:spcBef>
              <a:spcAft>
                <a:spcPts val="0"/>
              </a:spcAft>
              <a:buNone/>
            </a:pPr>
            <a:r>
              <a:rPr lang="ja" sz="791"/>
              <a:t>- **小規模モデルセット**:</a:t>
            </a:r>
            <a:endParaRPr sz="791"/>
          </a:p>
          <a:p>
            <a:pPr indent="0" lvl="0" marL="0" rtl="0" algn="l">
              <a:lnSpc>
                <a:spcPct val="95000"/>
              </a:lnSpc>
              <a:spcBef>
                <a:spcPts val="1200"/>
              </a:spcBef>
              <a:spcAft>
                <a:spcPts val="0"/>
              </a:spcAft>
              <a:buNone/>
            </a:pPr>
            <a:r>
              <a:rPr lang="ja" sz="791"/>
              <a:t>    - **Health**: Meta-Llama-3.1-8B-Instruct</a:t>
            </a:r>
            <a:endParaRPr sz="791"/>
          </a:p>
          <a:p>
            <a:pPr indent="0" lvl="0" marL="0" rtl="0" algn="l">
              <a:lnSpc>
                <a:spcPct val="95000"/>
              </a:lnSpc>
              <a:spcBef>
                <a:spcPts val="1200"/>
              </a:spcBef>
              <a:spcAft>
                <a:spcPts val="0"/>
              </a:spcAft>
              <a:buNone/>
            </a:pPr>
            <a:r>
              <a:rPr lang="ja" sz="791"/>
              <a:t>    - **Math**: Qwen2.5-Math-7B-Instruct</a:t>
            </a:r>
            <a:endParaRPr sz="791"/>
          </a:p>
          <a:p>
            <a:pPr indent="0" lvl="0" marL="0" rtl="0" algn="l">
              <a:lnSpc>
                <a:spcPct val="95000"/>
              </a:lnSpc>
              <a:spcBef>
                <a:spcPts val="1200"/>
              </a:spcBef>
              <a:spcAft>
                <a:spcPts val="0"/>
              </a:spcAft>
              <a:buNone/>
            </a:pPr>
            <a:r>
              <a:rPr lang="ja" sz="791"/>
              <a:t>    - **Science**: Qwen2.5-7B-Instruct</a:t>
            </a:r>
            <a:endParaRPr sz="791"/>
          </a:p>
          <a:p>
            <a:pPr indent="0" lvl="0" marL="0" rtl="0" algn="l">
              <a:lnSpc>
                <a:spcPct val="95000"/>
              </a:lnSpc>
              <a:spcBef>
                <a:spcPts val="1200"/>
              </a:spcBef>
              <a:spcAft>
                <a:spcPts val="0"/>
              </a:spcAft>
              <a:buNone/>
            </a:pPr>
            <a:r>
              <a:rPr lang="ja" sz="791"/>
              <a:t>    - **Coding**: Qwen2.5-Coder-7B</a:t>
            </a:r>
            <a:endParaRPr sz="791"/>
          </a:p>
          <a:p>
            <a:pPr indent="0" lvl="0" marL="0" rtl="0" algn="l">
              <a:lnSpc>
                <a:spcPct val="95000"/>
              </a:lnSpc>
              <a:spcBef>
                <a:spcPts val="1200"/>
              </a:spcBef>
              <a:spcAft>
                <a:spcPts val="0"/>
              </a:spcAft>
              <a:buNone/>
            </a:pPr>
            <a:r>
              <a:rPr lang="ja" sz="791"/>
              <a:t>    - **Other**: Meta-Llama-3.1-8B-Instruct</a:t>
            </a:r>
            <a:endParaRPr sz="791"/>
          </a:p>
          <a:p>
            <a:pPr indent="0" lvl="0" marL="0" rtl="0" algn="l">
              <a:lnSpc>
                <a:spcPct val="95000"/>
              </a:lnSpc>
              <a:spcBef>
                <a:spcPts val="1200"/>
              </a:spcBef>
              <a:spcAft>
                <a:spcPts val="0"/>
              </a:spcAft>
              <a:buNone/>
            </a:pPr>
            <a:r>
              <a:rPr lang="ja" sz="791"/>
              <a:t>- **モデルの特徴**: これらのモデルは、ドメイン特化型の小型モデルであり、特定のタスクに最適化されています。たとえば、数学ドメインではQwen2.5-Mathモデルが優れた性能を発揮し、健康分野ではPalmyra-healthが効果的です。専門モデルは、汎用モデルの同等サイズと比較して、性能が向上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**ベンチマークの選定**: MoDEMの性能を評価するために、いくつかの代表的なベンチマークが使用されています。</a:t>
            </a:r>
            <a:endParaRPr sz="791"/>
          </a:p>
          <a:p>
            <a:pPr indent="0" lvl="0" marL="0" rtl="0" algn="l">
              <a:lnSpc>
                <a:spcPct val="95000"/>
              </a:lnSpc>
              <a:spcBef>
                <a:spcPts val="1200"/>
              </a:spcBef>
              <a:spcAft>
                <a:spcPts val="0"/>
              </a:spcAft>
              <a:buNone/>
            </a:pPr>
            <a:r>
              <a:rPr lang="ja" sz="791"/>
              <a:t>    - **MMLU**（Massive Multitask Language Understanding）: STEM、社会科学、人文学などの多領域にわたる57科目をカバーし、モデルの幅広い知識を評価する一般的なベンチマークです。</a:t>
            </a:r>
            <a:endParaRPr sz="791"/>
          </a:p>
          <a:p>
            <a:pPr indent="0" lvl="0" marL="0" rtl="0" algn="l">
              <a:lnSpc>
                <a:spcPct val="95000"/>
              </a:lnSpc>
              <a:spcBef>
                <a:spcPts val="1200"/>
              </a:spcBef>
              <a:spcAft>
                <a:spcPts val="0"/>
              </a:spcAft>
              <a:buNone/>
            </a:pPr>
            <a:r>
              <a:rPr lang="ja" sz="791"/>
              <a:t>    - **MMLU Pro**: より高度で専門的なトピックを扱うMMLUの拡張版です。</a:t>
            </a:r>
            <a:endParaRPr sz="791"/>
          </a:p>
          <a:p>
            <a:pPr indent="0" lvl="0" marL="0" rtl="0" algn="l">
              <a:lnSpc>
                <a:spcPct val="95000"/>
              </a:lnSpc>
              <a:spcBef>
                <a:spcPts val="1200"/>
              </a:spcBef>
              <a:spcAft>
                <a:spcPts val="0"/>
              </a:spcAft>
              <a:buNone/>
            </a:pPr>
            <a:r>
              <a:rPr lang="ja" sz="791"/>
              <a:t>    - **HumanEval**: コード生成能力を評価し、モデルが与えられたプログラミングの問題を解決するかどうかをテストします。</a:t>
            </a:r>
            <a:endParaRPr sz="791"/>
          </a:p>
          <a:p>
            <a:pPr indent="0" lvl="0" marL="0" rtl="0" algn="l">
              <a:lnSpc>
                <a:spcPct val="95000"/>
              </a:lnSpc>
              <a:spcBef>
                <a:spcPts val="1200"/>
              </a:spcBef>
              <a:spcAft>
                <a:spcPts val="0"/>
              </a:spcAft>
              <a:buNone/>
            </a:pPr>
            <a:r>
              <a:rPr lang="ja" sz="791"/>
              <a:t>    - **GSM8k**（Grade School Math 8k）: 小学校レベルの数学的推論能力を評価します。</a:t>
            </a:r>
            <a:endParaRPr sz="791"/>
          </a:p>
          <a:p>
            <a:pPr indent="0" lvl="0" marL="0" rtl="0" algn="l">
              <a:lnSpc>
                <a:spcPct val="95000"/>
              </a:lnSpc>
              <a:spcBef>
                <a:spcPts val="1200"/>
              </a:spcBef>
              <a:spcAft>
                <a:spcPts val="0"/>
              </a:spcAft>
              <a:buNone/>
            </a:pPr>
            <a:r>
              <a:rPr lang="ja" sz="791"/>
              <a:t>    - **Olympiad Bench**: 国際オリンピアード競技のような高難度の数学や科学の問題を含むベンチマークです。</a:t>
            </a:r>
            <a:endParaRPr sz="791"/>
          </a:p>
          <a:p>
            <a:pPr indent="0" lvl="0" marL="0" rtl="0" algn="l">
              <a:lnSpc>
                <a:spcPct val="95000"/>
              </a:lnSpc>
              <a:spcBef>
                <a:spcPts val="1200"/>
              </a:spcBef>
              <a:spcAft>
                <a:spcPts val="0"/>
              </a:spcAft>
              <a:buNone/>
            </a:pPr>
            <a:r>
              <a:rPr lang="ja" sz="791"/>
              <a:t>- **評価方法**: 各ドメインモデルにゼロショット・プロンプトで「chain of thought（思考の連鎖）」を用いたプロンプトを実施し、段階的に問題を解決する形式で評価しています。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**データセットとトレーニングプロセス**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**ルーターのトレーニングデータ**: ルーターのトレーニングには、各ドメインの多様なデータセットが使用されました。以下に代表的なデータセットを示します:</a:t>
            </a:r>
            <a:endParaRPr sz="791"/>
          </a:p>
          <a:p>
            <a:pPr indent="0" lvl="0" marL="0" rtl="0" algn="l">
              <a:lnSpc>
                <a:spcPct val="95000"/>
              </a:lnSpc>
              <a:spcBef>
                <a:spcPts val="1200"/>
              </a:spcBef>
              <a:spcAft>
                <a:spcPts val="0"/>
              </a:spcAft>
              <a:buNone/>
            </a:pPr>
            <a:r>
              <a:rPr lang="ja" sz="791"/>
              <a:t>    - **Math**: TIGER-Lab/MathInstruct, lighteval/MATH, allenai/math_qa</a:t>
            </a:r>
            <a:endParaRPr sz="791"/>
          </a:p>
          <a:p>
            <a:pPr indent="0" lvl="0" marL="0" rtl="0" algn="l">
              <a:lnSpc>
                <a:spcPct val="95000"/>
              </a:lnSpc>
              <a:spcBef>
                <a:spcPts val="1200"/>
              </a:spcBef>
              <a:spcAft>
                <a:spcPts val="0"/>
              </a:spcAft>
              <a:buNone/>
            </a:pPr>
            <a:r>
              <a:rPr lang="ja" sz="791"/>
              <a:t>    - **Health**: nlpaueb/biomrc, iari/HumGen_Clinical_Notes</a:t>
            </a:r>
            <a:endParaRPr sz="791"/>
          </a:p>
          <a:p>
            <a:pPr indent="0" lvl="0" marL="0" rtl="0" algn="l">
              <a:lnSpc>
                <a:spcPct val="95000"/>
              </a:lnSpc>
              <a:spcBef>
                <a:spcPts val="1200"/>
              </a:spcBef>
              <a:spcAft>
                <a:spcPts val="0"/>
              </a:spcAft>
              <a:buNone/>
            </a:pPr>
            <a:r>
              <a:rPr lang="ja" sz="791"/>
              <a:t>    - **Science**: bigbio/pubmed_qa, allenai/sciq</a:t>
            </a:r>
            <a:endParaRPr sz="791"/>
          </a:p>
          <a:p>
            <a:pPr indent="0" lvl="0" marL="0" rtl="0" algn="l">
              <a:lnSpc>
                <a:spcPct val="95000"/>
              </a:lnSpc>
              <a:spcBef>
                <a:spcPts val="1200"/>
              </a:spcBef>
              <a:spcAft>
                <a:spcPts val="0"/>
              </a:spcAft>
              <a:buNone/>
            </a:pPr>
            <a:r>
              <a:rPr lang="ja" sz="791"/>
              <a:t>    - **Coding**: codeparrot/apps, bigcode/the-stack</a:t>
            </a:r>
            <a:endParaRPr sz="791"/>
          </a:p>
          <a:p>
            <a:pPr indent="0" lvl="0" marL="0" rtl="0" algn="l">
              <a:lnSpc>
                <a:spcPct val="95000"/>
              </a:lnSpc>
              <a:spcBef>
                <a:spcPts val="1200"/>
              </a:spcBef>
              <a:spcAft>
                <a:spcPts val="0"/>
              </a:spcAft>
              <a:buNone/>
            </a:pPr>
            <a:r>
              <a:rPr lang="ja" sz="791"/>
              <a:t>    - **Other**: bigscience/P3, wiki_qa</a:t>
            </a:r>
            <a:endParaRPr sz="791"/>
          </a:p>
          <a:p>
            <a:pPr indent="0" lvl="0" marL="0" rtl="0" algn="l">
              <a:lnSpc>
                <a:spcPct val="95000"/>
              </a:lnSpc>
              <a:spcBef>
                <a:spcPts val="1200"/>
              </a:spcBef>
              <a:spcAft>
                <a:spcPts val="0"/>
              </a:spcAft>
              <a:buNone/>
            </a:pPr>
            <a:r>
              <a:rPr lang="ja" sz="791"/>
              <a:t>- **合成データ生成**: Llama 3.1 405Bモデルを使用して、実際の会話に近い質問形式を持つ合成データを生成しています。これにより、トレーニングデータの多様性が強化されています。</a:t>
            </a:r>
            <a:endParaRPr sz="791"/>
          </a:p>
          <a:p>
            <a:pPr indent="0" lvl="0" marL="0" rtl="0" algn="l">
              <a:lnSpc>
                <a:spcPct val="95000"/>
              </a:lnSpc>
              <a:spcBef>
                <a:spcPts val="1200"/>
              </a:spcBef>
              <a:spcAft>
                <a:spcPts val="0"/>
              </a:spcAft>
              <a:buNone/>
            </a:pPr>
            <a:r>
              <a:rPr lang="ja" sz="791"/>
              <a:t>- **データ量の最適化**: 各ドメインには30,000～100,000件のデータインスタンスを用いてトレーニングし、ドメインごとのバランスを保つようにしています。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**性能とコストのバランス**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**ルーターのコスト**: ルーターの推論コストは、トークン100万あたり$0.03と非常に低コストです。</a:t>
            </a:r>
            <a:endParaRPr sz="791"/>
          </a:p>
          <a:p>
            <a:pPr indent="0" lvl="0" marL="0" rtl="0" algn="l">
              <a:lnSpc>
                <a:spcPct val="95000"/>
              </a:lnSpc>
              <a:spcBef>
                <a:spcPts val="1200"/>
              </a:spcBef>
              <a:spcAft>
                <a:spcPts val="0"/>
              </a:spcAft>
              <a:buNone/>
            </a:pPr>
            <a:r>
              <a:rPr lang="ja" sz="791"/>
              <a:t>- **中規模MoDEMモデル（73B以下）の性能とコスト比較**:</a:t>
            </a:r>
            <a:endParaRPr sz="791"/>
          </a:p>
          <a:p>
            <a:pPr indent="0" lvl="0" marL="0" rtl="0" algn="l">
              <a:lnSpc>
                <a:spcPct val="95000"/>
              </a:lnSpc>
              <a:spcBef>
                <a:spcPts val="1200"/>
              </a:spcBef>
              <a:spcAft>
                <a:spcPts val="0"/>
              </a:spcAft>
              <a:buNone/>
            </a:pPr>
            <a:r>
              <a:rPr lang="ja" sz="791"/>
              <a:t>    - **Llama 3.1 405B**: MMLU 88.6%、推論コスト $5.00/100万トークン</a:t>
            </a:r>
            <a:endParaRPr sz="791"/>
          </a:p>
          <a:p>
            <a:pPr indent="0" lvl="0" marL="0" rtl="0" algn="l">
              <a:lnSpc>
                <a:spcPct val="95000"/>
              </a:lnSpc>
              <a:spcBef>
                <a:spcPts val="1200"/>
              </a:spcBef>
              <a:spcAft>
                <a:spcPts val="0"/>
              </a:spcAft>
              <a:buNone/>
            </a:pPr>
            <a:r>
              <a:rPr lang="ja" sz="791"/>
              <a:t>    - **Medium MoDEM**: MMLU 87.7%、推論コスト $0.92/100万トークン</a:t>
            </a:r>
            <a:endParaRPr sz="791"/>
          </a:p>
          <a:p>
            <a:pPr indent="0" lvl="0" marL="0" rtl="0" algn="l">
              <a:lnSpc>
                <a:spcPct val="95000"/>
              </a:lnSpc>
              <a:spcBef>
                <a:spcPts val="1200"/>
              </a:spcBef>
              <a:spcAft>
                <a:spcPts val="0"/>
              </a:spcAft>
              <a:buNone/>
            </a:pPr>
            <a:r>
              <a:rPr lang="ja" sz="791"/>
              <a:t>- **小規模MoDEMモデル（8B以下）の性能とコスト比較**:</a:t>
            </a:r>
            <a:endParaRPr sz="791"/>
          </a:p>
          <a:p>
            <a:pPr indent="0" lvl="0" marL="0" rtl="0" algn="l">
              <a:lnSpc>
                <a:spcPct val="95000"/>
              </a:lnSpc>
              <a:spcBef>
                <a:spcPts val="1200"/>
              </a:spcBef>
              <a:spcAft>
                <a:spcPts val="0"/>
              </a:spcAft>
              <a:buNone/>
            </a:pPr>
            <a:r>
              <a:rPr lang="ja" sz="791"/>
              <a:t>    - **Llama 3.1 8B**: MMLU 73.0%、推論コスト $0.18/100万トークン</a:t>
            </a:r>
            <a:endParaRPr sz="791"/>
          </a:p>
          <a:p>
            <a:pPr indent="0" lvl="0" marL="0" rtl="0" algn="l">
              <a:lnSpc>
                <a:spcPct val="95000"/>
              </a:lnSpc>
              <a:spcBef>
                <a:spcPts val="1200"/>
              </a:spcBef>
              <a:spcAft>
                <a:spcPts val="0"/>
              </a:spcAft>
              <a:buNone/>
            </a:pPr>
            <a:r>
              <a:rPr lang="ja" sz="791"/>
              <a:t>    - **Small MoDEM**: MMLU 76.2%、推論コスト $0.22/100万トークン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**モジュール化設計と拡張性**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**モジュール設計**: MoDEMは、専門モデルを個別に最適化できるモジュール設計を採用しています。この設計により、並行開発や新しいモデルの簡単な統合が可能です。</a:t>
            </a:r>
            <a:endParaRPr sz="791"/>
          </a:p>
          <a:p>
            <a:pPr indent="0" lvl="0" marL="0" rtl="0" algn="l">
              <a:lnSpc>
                <a:spcPct val="95000"/>
              </a:lnSpc>
              <a:spcBef>
                <a:spcPts val="1200"/>
              </a:spcBef>
              <a:spcAft>
                <a:spcPts val="0"/>
              </a:spcAft>
              <a:buNone/>
            </a:pPr>
            <a:r>
              <a:rPr lang="ja" sz="791"/>
              <a:t>- **ドメインの追加とカスタマイズ**: システムは新しいドメインやモデルの追加が容易であり、ルーターやモデルを調整することで、カスタマイズされた業界向けのソリューションが可能です。</a:t>
            </a:r>
            <a:endParaRPr sz="791"/>
          </a:p>
          <a:p>
            <a:pPr indent="0" lvl="0" marL="0" rtl="0" algn="l">
              <a:lnSpc>
                <a:spcPct val="95000"/>
              </a:lnSpc>
              <a:spcBef>
                <a:spcPts val="1200"/>
              </a:spcBef>
              <a:spcAft>
                <a:spcPts val="0"/>
              </a:spcAft>
              <a:buNone/>
            </a:pPr>
            <a:r>
              <a:rPr lang="ja" sz="791"/>
              <a:t>- **階層的ルーティング**: 将来的には、広範なカテゴリに基づいてさらに細分化されたサブドメインのルーティングを実施することで、さらなる精度向上が期待できます。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DA-Code: Agent Data Science Code Generation Benchmark for Large Language Models DA-Code: 大規模言語モデルのためのエージェントデータサイエンスコード生成ベンチマーク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LLMをエージェントベースのデータサイエンスタスクをコード生成の観点で評価するためのベンチマーク、DA-Codeを提案</a:t>
            </a:r>
            <a:endParaRPr sz="791"/>
          </a:p>
          <a:p>
            <a:pPr indent="0" lvl="0" marL="0" rtl="0" algn="l">
              <a:lnSpc>
                <a:spcPct val="95000"/>
              </a:lnSpc>
              <a:spcBef>
                <a:spcPts val="1200"/>
              </a:spcBef>
              <a:spcAft>
                <a:spcPts val="0"/>
              </a:spcAft>
              <a:buNone/>
            </a:pPr>
            <a:r>
              <a:rPr lang="ja" sz="791"/>
              <a:t>データワークリング (DW)、機械学習 (ML)、探索的データ分析 (EDA) の3つのカテゴリについてどれだけ自律的な問題解決ができるかを評価します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タスクの構成と分類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DA-Codeは、LLMがデータサイエンスエージェントとしてどれだけの能力を持つかを評価するために、以下の3つの主要なカテゴリのタスクから構成されています：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**データワークリング (DW)**: 生データを解析可能な形にするために変換・統合・クリーニングを行う。具体的には、データの読み込み、欠損値の処理、データのクリーニングや統合などが含まれる。</a:t>
            </a:r>
            <a:endParaRPr sz="791"/>
          </a:p>
          <a:p>
            <a:pPr indent="0" lvl="0" marL="0" rtl="0" algn="l">
              <a:lnSpc>
                <a:spcPct val="95000"/>
              </a:lnSpc>
              <a:spcBef>
                <a:spcPts val="1200"/>
              </a:spcBef>
              <a:spcAft>
                <a:spcPts val="0"/>
              </a:spcAft>
              <a:buNone/>
            </a:pPr>
            <a:r>
              <a:rPr lang="ja" sz="791"/>
              <a:t>- **探索的データ分析 (EDA)**: データセットの特性を理解し、洞察を得るためのデータ分析を行う。SQLやPythonを使って統計分析、データマニピュレーション、データの視覚化を行う。</a:t>
            </a:r>
            <a:endParaRPr sz="791"/>
          </a:p>
          <a:p>
            <a:pPr indent="0" lvl="0" marL="0" rtl="0" algn="l">
              <a:lnSpc>
                <a:spcPct val="95000"/>
              </a:lnSpc>
              <a:spcBef>
                <a:spcPts val="1200"/>
              </a:spcBef>
              <a:spcAft>
                <a:spcPts val="0"/>
              </a:spcAft>
              <a:buNone/>
            </a:pPr>
            <a:r>
              <a:rPr lang="ja" sz="791"/>
              <a:t>- **機械学習 (ML)**: 機械学習モデルを使って、データに基づく予測や分類を行う。データの前処理から特徴量エンジニアリング、モデルのトレーニング、予測までを実施する。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これらのタスクは全て実際のデータに基づき、500の複雑なタスクを提供しており、データサイエンスの全てのプロセスをカバーしています。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タスクの設計と難易度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**リアルなデータシナリオ**: DA-Codeのタスクは実際のデータセットを基にしており、単なるノートブック環境でのデータ分析にとどまらず、複数のファイルやデータソースを使用します。例えば、データベースやスプレッドシート、文書、コードなど、複数の情報源からなる多様なデータを使って課題を解決します。</a:t>
            </a:r>
            <a:endParaRPr sz="791"/>
          </a:p>
          <a:p>
            <a:pPr indent="0" lvl="0" marL="0" rtl="0" algn="l">
              <a:lnSpc>
                <a:spcPct val="95000"/>
              </a:lnSpc>
              <a:spcBef>
                <a:spcPts val="1200"/>
              </a:spcBef>
              <a:spcAft>
                <a:spcPts val="0"/>
              </a:spcAft>
              <a:buNone/>
            </a:pPr>
            <a:r>
              <a:rPr lang="ja" sz="791"/>
              <a:t>- **タスク難易度の分類**: タスクは容易、中程度、困難の3つの難易度に分類されており、それぞれの難易度で異なる種類の技術的な課題が含まれています。具体的には、困難なタスクにはより高度なプログラミング技術やステップバイステップの論理的思考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実行環境の設定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**制御可能な実行環境**: DA-Codeは実行可能なタスクを提供するために、制御可能で拡張可能な実行環境を用意しています。この環境は実際のデータ分析シナリオに近いものであり、Linux環境でDockerを利用してセットアップされています。Python、SQL、Conda、データベースエンジンといったツールが含まれており、実験を再現可能かつ独立した形で行うことが可能です。</a:t>
            </a:r>
            <a:endParaRPr sz="791"/>
          </a:p>
          <a:p>
            <a:pPr indent="0" lvl="0" marL="0" rtl="0" algn="l">
              <a:lnSpc>
                <a:spcPct val="95000"/>
              </a:lnSpc>
              <a:spcBef>
                <a:spcPts val="1200"/>
              </a:spcBef>
              <a:spcAft>
                <a:spcPts val="0"/>
              </a:spcAft>
              <a:buNone/>
            </a:pPr>
            <a:r>
              <a:rPr lang="ja" sz="791"/>
              <a:t>- **サンドボックス環境**: タスクはすべてサンドボックス環境で設定されており、ノイズの多いデータから必要な情報を抽出し、それを分析することでタスクを完了させます。データにはデータベースファイルや設定ファイルなど、タスク遂行に必要な情報が含まれており、エージェントはその情報から有用な部分を判断して使用する必要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コーディングプロセスとエージェントの動作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**コーディングステップのプロセス**: エージェントは記憶状態と現在の状態を基にして次のアクションを生成し、そのアクションに基づいてコードを書きます。このプロセスは以下の段階を含みます：</a:t>
            </a:r>
            <a:endParaRPr sz="791"/>
          </a:p>
          <a:p>
            <a:pPr indent="0" lvl="0" marL="0" rtl="0" algn="l">
              <a:lnSpc>
                <a:spcPct val="95000"/>
              </a:lnSpc>
              <a:spcBef>
                <a:spcPts val="1200"/>
              </a:spcBef>
              <a:spcAft>
                <a:spcPts val="0"/>
              </a:spcAft>
              <a:buNone/>
            </a:pPr>
            <a:r>
              <a:rPr lang="ja" sz="791"/>
              <a:t>    - **行動生成**: エージェントはメモリ内の履歴（行動、コード、観測結果）と現在の状態を基にして次のアクションを生成します。このとき、新たに書かれるコードも同時に決定されます。</a:t>
            </a:r>
            <a:endParaRPr sz="791"/>
          </a:p>
          <a:p>
            <a:pPr indent="0" lvl="0" marL="0" rtl="0" algn="l">
              <a:lnSpc>
                <a:spcPct val="95000"/>
              </a:lnSpc>
              <a:spcBef>
                <a:spcPts val="1200"/>
              </a:spcBef>
              <a:spcAft>
                <a:spcPts val="0"/>
              </a:spcAft>
              <a:buNone/>
            </a:pPr>
            <a:r>
              <a:rPr lang="ja" sz="791"/>
              <a:t>    - **行動実行**: 生成されたコードを環境で実行し、新しい状態を観測します。これにより、次のステップで使用するための情報が更新されます。</a:t>
            </a:r>
            <a:endParaRPr sz="791"/>
          </a:p>
          <a:p>
            <a:pPr indent="0" lvl="0" marL="0" rtl="0" algn="l">
              <a:lnSpc>
                <a:spcPct val="95000"/>
              </a:lnSpc>
              <a:spcBef>
                <a:spcPts val="1200"/>
              </a:spcBef>
              <a:spcAft>
                <a:spcPts val="0"/>
              </a:spcAft>
              <a:buNone/>
            </a:pPr>
            <a:r>
              <a:rPr lang="ja" sz="791"/>
              <a:t>    - **メモリ更新**: エージェントは観測結果や実行した行動を記憶に追加し、次のアクションの生成に利用します。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このプロセスを繰り返すことで、エージェントはタスクが完了するまでコードを段階的に改善し、最適なソリューションを見つけることを目指します。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評価スイートの設計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**評価基準の設定**: DA-Codeには、各タスクの評価を行うための評価スイートが設計されています。これにより、エージェントが生成するコードの精度と堅牢性を評価できます。</a:t>
            </a:r>
            <a:endParaRPr sz="791"/>
          </a:p>
          <a:p>
            <a:pPr indent="0" lvl="0" marL="0" rtl="0" algn="l">
              <a:lnSpc>
                <a:spcPct val="95000"/>
              </a:lnSpc>
              <a:spcBef>
                <a:spcPts val="1200"/>
              </a:spcBef>
              <a:spcAft>
                <a:spcPts val="0"/>
              </a:spcAft>
              <a:buNone/>
            </a:pPr>
            <a:r>
              <a:rPr lang="ja" sz="791"/>
              <a:t>    - **データ標準化**: 各データタイプに対して、評価に必要な情報を抽出するためのスクリプトを実装しています。例えば、表形式のデータであれば、テーブル全体を比較するのではなく、特定の列のみを評価対象とします。</a:t>
            </a:r>
            <a:endParaRPr sz="791"/>
          </a:p>
          <a:p>
            <a:pPr indent="0" lvl="0" marL="0" rtl="0" algn="l">
              <a:lnSpc>
                <a:spcPct val="95000"/>
              </a:lnSpc>
              <a:spcBef>
                <a:spcPts val="1200"/>
              </a:spcBef>
              <a:spcAft>
                <a:spcPts val="0"/>
              </a:spcAft>
              <a:buNone/>
            </a:pPr>
            <a:r>
              <a:rPr lang="ja" sz="791"/>
              <a:t>    - **タスク固有の設定**: 各タスクには固有の評価設定があり、それに基づいて出力ファイル、評価メトリクス、オプションが定義されています。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スコアの計算方法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評価スイートに基づいて、エージェントの出力結果に対するスコアを算出します。評価対象には表、グラフ、機械学習の予測などが含まれ、それぞれに応じた評価メトリクスが適用されます。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**表の一致スコア**: 表の評価には、予測されたテーブルと参照テーブルの列の一致を比較し、その結果をスコアとして計算します。</a:t>
            </a:r>
            <a:endParaRPr sz="791"/>
          </a:p>
          <a:p>
            <a:pPr indent="0" lvl="0" marL="0" rtl="0" algn="l">
              <a:lnSpc>
                <a:spcPct val="95000"/>
              </a:lnSpc>
              <a:spcBef>
                <a:spcPts val="1200"/>
              </a:spcBef>
              <a:spcAft>
                <a:spcPts val="0"/>
              </a:spcAft>
              <a:buNone/>
            </a:pPr>
            <a:r>
              <a:rPr lang="ja" sz="791"/>
              <a:t>- **グラフの一致スコア**: グラフの評価では、予測されたグラフのデータとプロットの設定が参照グラフと一致するかを確認し、それに基づいてスコアを計算します。</a:t>
            </a:r>
            <a:endParaRPr sz="791"/>
          </a:p>
          <a:p>
            <a:pPr indent="0" lvl="0" marL="0" rtl="0" algn="l">
              <a:lnSpc>
                <a:spcPct val="95000"/>
              </a:lnSpc>
              <a:spcBef>
                <a:spcPts val="1200"/>
              </a:spcBef>
              <a:spcAft>
                <a:spcPts val="0"/>
              </a:spcAft>
              <a:buNone/>
            </a:pPr>
            <a:r>
              <a:rPr lang="ja" sz="791"/>
              <a:t>- **機械学習タスクの正規化スコア**: 機械学習タスクでは、F1スコアやMAEなどの標準的なメトリクスを用いてスコアを算出し、そのスコアを0から1の範囲に正規化して評価します。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DA-Agentの開発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**LLMベースのエージェント**: DA-Agentは、複雑なデータサイエンスのタスクに対応するために開発されたLLMベースのエージェントです。これにより、複数のファイルやデータベースを操作し、PythonやSQLなどを用いてタスクを段階的に完了させることができます。</a:t>
            </a:r>
            <a:endParaRPr sz="791"/>
          </a:p>
          <a:p>
            <a:pPr indent="0" lvl="0" marL="0" rtl="0" algn="l">
              <a:lnSpc>
                <a:spcPct val="95000"/>
              </a:lnSpc>
              <a:spcBef>
                <a:spcPts val="1200"/>
              </a:spcBef>
              <a:spcAft>
                <a:spcPts val="0"/>
              </a:spcAft>
              <a:buNone/>
            </a:pPr>
            <a:r>
              <a:rPr lang="ja" sz="791"/>
              <a:t>- **行動空間**: エージェントは以下の行動を実行することができます：</a:t>
            </a:r>
            <a:endParaRPr sz="791"/>
          </a:p>
          <a:p>
            <a:pPr indent="0" lvl="0" marL="0" rtl="0" algn="l">
              <a:lnSpc>
                <a:spcPct val="95000"/>
              </a:lnSpc>
              <a:spcBef>
                <a:spcPts val="1200"/>
              </a:spcBef>
              <a:spcAft>
                <a:spcPts val="0"/>
              </a:spcAft>
              <a:buNone/>
            </a:pPr>
            <a:r>
              <a:rPr lang="ja" sz="791"/>
              <a:t>    - **Bashコマンドの実行**: ファイルやディレクトリの操作、システムコマンドの実行。</a:t>
            </a:r>
            <a:endParaRPr sz="791"/>
          </a:p>
          <a:p>
            <a:pPr indent="0" lvl="0" marL="0" rtl="0" algn="l">
              <a:lnSpc>
                <a:spcPct val="95000"/>
              </a:lnSpc>
              <a:spcBef>
                <a:spcPts val="1200"/>
              </a:spcBef>
              <a:spcAft>
                <a:spcPts val="0"/>
              </a:spcAft>
              <a:buNone/>
            </a:pPr>
            <a:r>
              <a:rPr lang="ja" sz="791"/>
              <a:t>    - **Pythonコードの記述と実行**: 複雑なデータ処理タスクに対応するためのPythonコードの記述。</a:t>
            </a:r>
            <a:endParaRPr sz="791"/>
          </a:p>
          <a:p>
            <a:pPr indent="0" lvl="0" marL="0" rtl="0" algn="l">
              <a:lnSpc>
                <a:spcPct val="95000"/>
              </a:lnSpc>
              <a:spcBef>
                <a:spcPts val="1200"/>
              </a:spcBef>
              <a:spcAft>
                <a:spcPts val="0"/>
              </a:spcAft>
              <a:buNone/>
            </a:pPr>
            <a:r>
              <a:rPr lang="ja" sz="791"/>
              <a:t>    - **SQLクエリの実行**: データベースに対してSQLクエリを実行し、データを取得・更新する。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8. エージェントの応答メカニズム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エージェントは行動を実行した後に以下のような応答を返します：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**標準出力**: 実行が成功した場合、コマンドの結果を返す。</a:t>
            </a:r>
            <a:endParaRPr sz="791"/>
          </a:p>
          <a:p>
            <a:pPr indent="0" lvl="0" marL="0" rtl="0" algn="l">
              <a:lnSpc>
                <a:spcPct val="95000"/>
              </a:lnSpc>
              <a:spcBef>
                <a:spcPts val="1200"/>
              </a:spcBef>
              <a:spcAft>
                <a:spcPts val="0"/>
              </a:spcAft>
              <a:buNone/>
            </a:pPr>
            <a:r>
              <a:rPr lang="ja" sz="791"/>
              <a:t>- **エラーメッセージ**: 実行が失敗した場合は、デバッグの助けとなるエラーメッセージを返す。</a:t>
            </a:r>
            <a:endParaRPr sz="791"/>
          </a:p>
          <a:p>
            <a:pPr indent="0" lvl="0" marL="0" rtl="0" algn="l">
              <a:lnSpc>
                <a:spcPct val="95000"/>
              </a:lnSpc>
              <a:spcBef>
                <a:spcPts val="1200"/>
              </a:spcBef>
              <a:spcAft>
                <a:spcPts val="0"/>
              </a:spcAft>
              <a:buNone/>
            </a:pPr>
            <a:r>
              <a:rPr lang="ja" sz="791"/>
              <a:t>- **実行成功だが出力なし**: 実行が成功したが出力がない場合、その旨を通知する。</a:t>
            </a:r>
            <a:endParaRPr sz="791"/>
          </a:p>
          <a:p>
            <a:pPr indent="0" lvl="0" marL="0" rtl="0" algn="l">
              <a:lnSpc>
                <a:spcPct val="95000"/>
              </a:lnSpc>
              <a:spcBef>
                <a:spcPts val="1200"/>
              </a:spcBef>
              <a:spcAft>
                <a:spcPts val="0"/>
              </a:spcAft>
              <a:buNone/>
            </a:pPr>
            <a:r>
              <a:rPr lang="ja" sz="791"/>
              <a:t>- **許容されないアクション**: 出力形式が不適切な場合や、前回と同じアクションを繰り返す場合には異なるアクションを要求する。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AI-Press: A Multi-Agent News Generating and Feedback Simulation System Powered by Large Language Models AI-Press: 大規模言語モデルを活用したマルチエージェントによるニュース生成とフィードバックシミュレーションシステム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複数のエージェントが協力し合う形でニュースの自動作成と修正を行うAI-Pressを提案</a:t>
            </a:r>
            <a:endParaRPr sz="791"/>
          </a:p>
          <a:p>
            <a:pPr indent="0" lvl="0" marL="0" rtl="0" algn="l">
              <a:lnSpc>
                <a:spcPct val="95000"/>
              </a:lnSpc>
              <a:spcBef>
                <a:spcPts val="1200"/>
              </a:spcBef>
              <a:spcAft>
                <a:spcPts val="0"/>
              </a:spcAft>
              <a:buNone/>
            </a:pPr>
            <a:r>
              <a:rPr lang="ja" sz="791"/>
              <a:t>ニュース生成をドラフティング（草案作成）、ポリッシング（内容修正）、シミュレーション（公開後の反応予測）という3つのモジュールに分け、各モジュールに複数のエージェントをネット検索やRAGを使いながらニュース制作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AI-Pressの技術と手法の詳細な説明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AI-Pressは、ニュースの生成からフィードバックのシミュレーションまでを行う自動化システムで、複数のエージェントが協力する形で効率的にニュース制作をサポートします。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マルチエージェントシステム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Pressは、ニュース生成のプロセスを「ドラフティング（草案作成）」「ポリッシング（内容修正）」「シミュレーション（公開後の反応予測）」という3つのモジュールに分け、各モジュールに複数のエージェントを配置して効率化を図っています。このマルチエージェントシステムにより、各エージェントが特定の役割を担い、ニュース制作の精度と効率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**ドラフティングモジュール**: ニュース草案を作成するプロセスで、SearcherエージェントとWriterエージェントが協力します。</a:t>
            </a:r>
            <a:endParaRPr sz="791"/>
          </a:p>
          <a:p>
            <a:pPr indent="0" lvl="0" marL="0" rtl="0" algn="l">
              <a:lnSpc>
                <a:spcPct val="95000"/>
              </a:lnSpc>
              <a:spcBef>
                <a:spcPts val="1200"/>
              </a:spcBef>
              <a:spcAft>
                <a:spcPts val="0"/>
              </a:spcAft>
              <a:buNone/>
            </a:pPr>
            <a:r>
              <a:rPr lang="ja" sz="791"/>
              <a:t>    - **Searcherエージェント**: 提供されたトピックや素材に基づき、多次元的な情報を検索・収集します。このエージェントは、ニュースデータベース、ファクトデータベース、インターネットから情報を収集し、精度と信頼性を確保します。</a:t>
            </a:r>
            <a:endParaRPr sz="791"/>
          </a:p>
          <a:p>
            <a:pPr indent="0" lvl="0" marL="0" rtl="0" algn="l">
              <a:lnSpc>
                <a:spcPct val="95000"/>
              </a:lnSpc>
              <a:spcBef>
                <a:spcPts val="1200"/>
              </a:spcBef>
              <a:spcAft>
                <a:spcPts val="0"/>
              </a:spcAft>
              <a:buNone/>
            </a:pPr>
            <a:r>
              <a:rPr lang="ja" sz="791"/>
              <a:t>    - **Writerエージェント**: Searcherエージェントが収集した情報をもとに、ニュース記事の草案を作成します。異なるニュースジャンル（ニュース、プロフィール、コメンタリー）ごとに特化した書き方を持ち、プロフェッショナルな内容に仕上げることを目指します。</a:t>
            </a:r>
            <a:endParaRPr sz="791"/>
          </a:p>
          <a:p>
            <a:pPr indent="0" lvl="0" marL="0" rtl="0" algn="l">
              <a:lnSpc>
                <a:spcPct val="95000"/>
              </a:lnSpc>
              <a:spcBef>
                <a:spcPts val="1200"/>
              </a:spcBef>
              <a:spcAft>
                <a:spcPts val="0"/>
              </a:spcAft>
              <a:buNone/>
            </a:pPr>
            <a:r>
              <a:rPr lang="ja" sz="791"/>
              <a:t>- **ポリッシングモジュール**: 初期の草案をさらに洗練させるプロセスで、ReviewerエージェントとRewriterエージェントが関与します。</a:t>
            </a:r>
            <a:endParaRPr sz="791"/>
          </a:p>
          <a:p>
            <a:pPr indent="0" lvl="0" marL="0" rtl="0" algn="l">
              <a:lnSpc>
                <a:spcPct val="95000"/>
              </a:lnSpc>
              <a:spcBef>
                <a:spcPts val="1200"/>
              </a:spcBef>
              <a:spcAft>
                <a:spcPts val="0"/>
              </a:spcAft>
              <a:buNone/>
            </a:pPr>
            <a:r>
              <a:rPr lang="ja" sz="791"/>
              <a:t>    - **Reviewerエージェント**: 草案に対して具体的な修正提案を行います。例えば、内容の正確さ、明瞭さ、重要な要素の強調など、ニュースの質を高めるための評価を行います。</a:t>
            </a:r>
            <a:endParaRPr sz="791"/>
          </a:p>
          <a:p>
            <a:pPr indent="0" lvl="0" marL="0" rtl="0" algn="l">
              <a:lnSpc>
                <a:spcPct val="95000"/>
              </a:lnSpc>
              <a:spcBef>
                <a:spcPts val="1200"/>
              </a:spcBef>
              <a:spcAft>
                <a:spcPts val="0"/>
              </a:spcAft>
              <a:buNone/>
            </a:pPr>
            <a:r>
              <a:rPr lang="ja" sz="791"/>
              <a:t>    - **Rewriterエージェント**: Reviewerの提案に基づき、草案を修正します。これにより、ニュース記事の精度や読みやすさが向上し、公開にふさわしい形に整えられます。</a:t>
            </a:r>
            <a:endParaRPr sz="791"/>
          </a:p>
          <a:p>
            <a:pPr indent="0" lvl="0" marL="0" rtl="0" algn="l">
              <a:lnSpc>
                <a:spcPct val="95000"/>
              </a:lnSpc>
              <a:spcBef>
                <a:spcPts val="1200"/>
              </a:spcBef>
              <a:spcAft>
                <a:spcPts val="0"/>
              </a:spcAft>
              <a:buNone/>
            </a:pPr>
            <a:r>
              <a:rPr lang="ja" sz="791"/>
              <a:t>- **シミュレーションモジュール**: ニュース公開前に、その内容がどのように受け取られるかをシミュレーションするためのプロセスです。</a:t>
            </a:r>
            <a:endParaRPr sz="791"/>
          </a:p>
          <a:p>
            <a:pPr indent="0" lvl="0" marL="0" rtl="0" algn="l">
              <a:lnSpc>
                <a:spcPct val="95000"/>
              </a:lnSpc>
              <a:spcBef>
                <a:spcPts val="1200"/>
              </a:spcBef>
              <a:spcAft>
                <a:spcPts val="0"/>
              </a:spcAft>
              <a:buNone/>
            </a:pPr>
            <a:r>
              <a:rPr lang="ja" sz="791"/>
              <a:t>    - このモジュールは、人口統計に基づいて生成されたユーザープロファイルプールを活用し、ニュースへのフィードバックをシミュレートします。特定のターゲットオーディエンスに向けてニュースを配信し、その反応を予測することで、ニュース公開前に内容を調整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Retrieval-Augmented Generation（RAG）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Retrieval-Augmented Generation（RAG）は、大規模言語モデル（LLM）が生成する情報の精度を向上させるための手法です。AI-Pressでは、この技術を活用し、外部知識ソースからの情報を組み合わせてニュース生成の品質を高め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**幻覚問題の解決**: LLMは長文を生成する際、事実に反する情報を「幻覚」として生成するリスクがあります。RAGを用いることで、LLMは外部の信頼できる知識データベース（ニュースデータベースやファクトデータベース）から情報を取得し、幻覚の発生を抑制します。これにより、生成されたニュースがより正確で信頼性の高いものになります。</a:t>
            </a:r>
            <a:endParaRPr sz="791"/>
          </a:p>
          <a:p>
            <a:pPr indent="0" lvl="0" marL="0" rtl="0" algn="l">
              <a:lnSpc>
                <a:spcPct val="95000"/>
              </a:lnSpc>
              <a:spcBef>
                <a:spcPts val="1200"/>
              </a:spcBef>
              <a:spcAft>
                <a:spcPts val="0"/>
              </a:spcAft>
              <a:buNone/>
            </a:pPr>
            <a:r>
              <a:rPr lang="ja" sz="791"/>
              <a:t>- **知識の補完**: RAGにより、ニュースの背景情報や追加の事実を容易に取得することができ、ニュース記事の内容がより包括的で深みのあるものになります。たとえば、スポーツイベントのニュースを生成する際、そのイベントの歴史的背景や他の関連する事実を補完的に取り入れ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フィードバックシミュレーションシステム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Pressのフィードバックシミュレーションシステムは、ニュース公開前に異なるターゲット層からのフィードバックをシミュレーションすることで、より適切なニュース内容に調整することを目的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**人口統計に基づいたユーザープロファイル生成**: 10,000件以上の匿名化されたソーシャルメディアのユーザーデータをもとに、ユーザープロファイルプールを作成します。各プロファイルには年齢、性別、収入、教育レベル、政治的傾向などのタグが付与されています。これにより、特定のターゲット層に対してカスタマイズされたニュース配信を行い、シミュレーションを行います。</a:t>
            </a:r>
            <a:endParaRPr sz="791"/>
          </a:p>
          <a:p>
            <a:pPr indent="0" lvl="0" marL="0" rtl="0" algn="l">
              <a:lnSpc>
                <a:spcPct val="95000"/>
              </a:lnSpc>
              <a:spcBef>
                <a:spcPts val="1200"/>
              </a:spcBef>
              <a:spcAft>
                <a:spcPts val="0"/>
              </a:spcAft>
              <a:buNone/>
            </a:pPr>
            <a:r>
              <a:rPr lang="ja" sz="791"/>
              <a:t>- **フィードバックの可視化**: ニュースに対して生成されたフィードバックは、単語クラウド、感情スコア、スタンス分析の形で可視化されます。これにより、ジャーナリストはニュースがどのように受け取られるかを事前に知り、それに応じて内容を修正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モジュラーワークフローと人間参加型のニュース制作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AI-Pressの特徴の一つに、エンドツーエンドの生成ではなく、モジュールごとに処理を分割する「モジュラーワークフロー」があります。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**人間参加型ワークフロー**: AI-Pressは「人間参加型」を強調しており、ジャーナリストの積極的な関与を促しています。例えば、ポリッシングモジュールでは、ジャーナリストが修正ラウンドの数を設定し、希望する品質に達するまで何度でも修正を行うことができます。これにより、AIだけでなく人間の経験と判断がニュースの質を高める役割を果たしています。</a:t>
            </a:r>
            <a:endParaRPr sz="791"/>
          </a:p>
          <a:p>
            <a:pPr indent="0" lvl="0" marL="0" rtl="0" algn="l">
              <a:lnSpc>
                <a:spcPct val="95000"/>
              </a:lnSpc>
              <a:spcBef>
                <a:spcPts val="1200"/>
              </a:spcBef>
              <a:spcAft>
                <a:spcPts val="0"/>
              </a:spcAft>
              <a:buNone/>
            </a:pPr>
            <a:r>
              <a:rPr lang="ja" sz="791"/>
              <a:t>- **可視的なエージェントの協力**: 各エージェントの作業は視覚的に表示され、どの部分がどのように修正されたかが明確になります。これにより、エージェント間の協力がどのように行われたかをジャーナリストが理解しやすくなります。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実験と評価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AI-Pressの有効性を検証するために、実際のニュース生成およびフィードバックシミュレーションの実験が行われました。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**ニュース生成の評価**: AI-Pressで生成されたニュースは、従来のLLMベースの方法（プロンプトのみで生成）と比較して、内容の包括性、深さ、客観性、重要性、読みやすさなどの面で大幅に向上しています。</a:t>
            </a:r>
            <a:endParaRPr sz="791"/>
          </a:p>
          <a:p>
            <a:pPr indent="0" lvl="0" marL="0" rtl="0" algn="l">
              <a:lnSpc>
                <a:spcPct val="95000"/>
              </a:lnSpc>
              <a:spcBef>
                <a:spcPts val="1200"/>
              </a:spcBef>
              <a:spcAft>
                <a:spcPts val="0"/>
              </a:spcAft>
              <a:buNone/>
            </a:pPr>
            <a:r>
              <a:rPr lang="ja" sz="791"/>
              <a:t>- **フィードバックシミュレーションの評価**: シミュレーションでは、異なる人口統計分布に基づくフィードバックの違いや、実際のフィードバックとの一致度を検証しました。その結果、AI-Pressのシミュレーションは、現実世界のフィードバック傾向を正確に予測でき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AI-Pressは、大規模言語モデルと複数のエージェントを活用することで、ニュース生成からフィードバックシミュレーションまでを効率的かつ高品質に実現するシステムです。Retrieval-Augmented Generationを利用して生成内容の正確性を高め、人間参加型のモジュラーワークフローを通じてニュースのプロフェッショナリズムと信頼性を確保しています。また、フィードバックシミュレーションにより、ニュース公開前に読者の反応を予測し、最適な形で内容を調整することが可能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Instruction Embedding: Latent Representations of Instructions Towards Task Identification 指示埋め込み：タスク識別に向けた指示の潜在表現</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指示データを分全体の意味ではなくタスク特定に重点を置くために動詞-名詞ペアを強調するInstruction Embeddingを提案しタスク識別を行い</a:t>
            </a:r>
            <a:endParaRPr sz="791"/>
          </a:p>
          <a:p>
            <a:pPr indent="0" lvl="0" marL="0" rtl="0" algn="l">
              <a:lnSpc>
                <a:spcPct val="95000"/>
              </a:lnSpc>
              <a:spcBef>
                <a:spcPts val="1200"/>
              </a:spcBef>
              <a:spcAft>
                <a:spcPts val="0"/>
              </a:spcAft>
              <a:buNone/>
            </a:pPr>
            <a:r>
              <a:rPr lang="ja" sz="791"/>
              <a:t>この埋め込みをLLMのプロンプトを使用し特定のタスクに注意を向けるようにする、PIE手法を利用する。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研究では、指示のテキスト埋め込みは主に全体的な意味情報の取得に焦点が置かれていましたが、この論文では、指示埋め込みはタスクの特定に重点を置くべきであると指摘しています。従来の埋め込み手法では、異なるタスク間の意味的類似性が強調され、異なるタスクを正確に区別することが難しかったが、本研究のPIE手法はこの問題に対処し、より精度の高いタスク特定を可能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**指示埋め込み（Instruction Embedding）**:</a:t>
            </a:r>
            <a:endParaRPr sz="791"/>
          </a:p>
          <a:p>
            <a:pPr indent="0" lvl="0" marL="0" rtl="0" algn="l">
              <a:lnSpc>
                <a:spcPct val="95000"/>
              </a:lnSpc>
              <a:spcBef>
                <a:spcPts val="1200"/>
              </a:spcBef>
              <a:spcAft>
                <a:spcPts val="0"/>
              </a:spcAft>
              <a:buNone/>
            </a:pPr>
            <a:r>
              <a:rPr lang="ja" sz="791"/>
              <a:t>    - 文全体の意味的情報ではなく、タスク特定に重点を置いた埋め込み方法。タスクの動詞-名詞ペアを強調し、タスクの同定をより正確に行うためのもの。</a:t>
            </a:r>
            <a:endParaRPr sz="791"/>
          </a:p>
          <a:p>
            <a:pPr indent="0" lvl="0" marL="0" rtl="0" algn="l">
              <a:lnSpc>
                <a:spcPct val="95000"/>
              </a:lnSpc>
              <a:spcBef>
                <a:spcPts val="1200"/>
              </a:spcBef>
              <a:spcAft>
                <a:spcPts val="0"/>
              </a:spcAft>
              <a:buNone/>
            </a:pPr>
            <a:r>
              <a:rPr lang="ja" sz="791"/>
              <a:t>    - 指示のタスクを識別するため、意味的な類似性よりもタスクの類似性を優先。</a:t>
            </a:r>
            <a:endParaRPr sz="791"/>
          </a:p>
          <a:p>
            <a:pPr indent="0" lvl="0" marL="0" rtl="0" algn="l">
              <a:lnSpc>
                <a:spcPct val="95000"/>
              </a:lnSpc>
              <a:spcBef>
                <a:spcPts val="1200"/>
              </a:spcBef>
              <a:spcAft>
                <a:spcPts val="0"/>
              </a:spcAft>
              <a:buNone/>
            </a:pPr>
            <a:r>
              <a:rPr lang="ja" sz="791"/>
              <a:t>2. **IEBベンチマーク（Instruction Embedding Benchmark）**:</a:t>
            </a:r>
            <a:endParaRPr sz="791"/>
          </a:p>
          <a:p>
            <a:pPr indent="0" lvl="0" marL="0" rtl="0" algn="l">
              <a:lnSpc>
                <a:spcPct val="95000"/>
              </a:lnSpc>
              <a:spcBef>
                <a:spcPts val="1200"/>
              </a:spcBef>
              <a:spcAft>
                <a:spcPts val="0"/>
              </a:spcAft>
              <a:buNone/>
            </a:pPr>
            <a:r>
              <a:rPr lang="ja" sz="791"/>
              <a:t>    - タスクの識別能力を評価するために構築されたベンチマークデータセット。従来のテキスト埋め込みベンチマークが意味的類似性を評価するのに対し、IEBはタスクの違いに基づいて指示を分類することを目指す。</a:t>
            </a:r>
            <a:endParaRPr sz="791"/>
          </a:p>
          <a:p>
            <a:pPr indent="0" lvl="0" marL="0" rtl="0" algn="l">
              <a:lnSpc>
                <a:spcPct val="95000"/>
              </a:lnSpc>
              <a:spcBef>
                <a:spcPts val="1200"/>
              </a:spcBef>
              <a:spcAft>
                <a:spcPts val="0"/>
              </a:spcAft>
              <a:buNone/>
            </a:pPr>
            <a:r>
              <a:rPr lang="ja" sz="791"/>
              <a:t>    - 47,161のサンプルを含み、1,353のタスクカテゴリーに分類。</a:t>
            </a:r>
            <a:endParaRPr sz="791"/>
          </a:p>
          <a:p>
            <a:pPr indent="0" lvl="0" marL="0" rtl="0" algn="l">
              <a:lnSpc>
                <a:spcPct val="95000"/>
              </a:lnSpc>
              <a:spcBef>
                <a:spcPts val="1200"/>
              </a:spcBef>
              <a:spcAft>
                <a:spcPts val="0"/>
              </a:spcAft>
              <a:buNone/>
            </a:pPr>
            <a:r>
              <a:rPr lang="ja" sz="791"/>
              <a:t>3. **PIE（Prompt-based Instruction Embedding）**:</a:t>
            </a:r>
            <a:endParaRPr sz="791"/>
          </a:p>
          <a:p>
            <a:pPr indent="0" lvl="0" marL="0" rtl="0" algn="l">
              <a:lnSpc>
                <a:spcPct val="95000"/>
              </a:lnSpc>
              <a:spcBef>
                <a:spcPts val="1200"/>
              </a:spcBef>
              <a:spcAft>
                <a:spcPts val="0"/>
              </a:spcAft>
              <a:buNone/>
            </a:pPr>
            <a:r>
              <a:rPr lang="ja" sz="791"/>
              <a:t>    - 指示埋め込みを生成するためのプロンプトを利用する手法。特定のタスクに注意を向けるためにモデルを誘導し、タスク識別に優れた埋め込みを生成。</a:t>
            </a:r>
            <a:endParaRPr sz="791"/>
          </a:p>
          <a:p>
            <a:pPr indent="0" lvl="0" marL="0" rtl="0" algn="l">
              <a:lnSpc>
                <a:spcPct val="95000"/>
              </a:lnSpc>
              <a:spcBef>
                <a:spcPts val="1200"/>
              </a:spcBef>
              <a:spcAft>
                <a:spcPts val="0"/>
              </a:spcAft>
              <a:buNone/>
            </a:pPr>
            <a:r>
              <a:rPr lang="ja" sz="791"/>
              <a:t>    - PIEは、タスク識別に重点を置いた設計で、意味情報に依存する従来の手法よりもタスク特定に優れることが評価実験で示されている。</a:t>
            </a:r>
            <a:endParaRPr sz="791"/>
          </a:p>
          <a:p>
            <a:pPr indent="0" lvl="0" marL="0" rtl="0" algn="l">
              <a:lnSpc>
                <a:spcPct val="95000"/>
              </a:lnSpc>
              <a:spcBef>
                <a:spcPts val="1200"/>
              </a:spcBef>
              <a:spcAft>
                <a:spcPts val="0"/>
              </a:spcAft>
              <a:buNone/>
            </a:pPr>
            <a:r>
              <a:rPr lang="ja" sz="791"/>
              <a:t>4. **対比学習（Contrastive Learning）**:</a:t>
            </a:r>
            <a:endParaRPr sz="791"/>
          </a:p>
          <a:p>
            <a:pPr indent="0" lvl="0" marL="0" rtl="0" algn="l">
              <a:lnSpc>
                <a:spcPct val="95000"/>
              </a:lnSpc>
              <a:spcBef>
                <a:spcPts val="1200"/>
              </a:spcBef>
              <a:spcAft>
                <a:spcPts val="0"/>
              </a:spcAft>
              <a:buNone/>
            </a:pPr>
            <a:r>
              <a:rPr lang="ja" sz="791"/>
              <a:t>    - 埋め込みの学習を改善するために使用される手法で、ポジティブなサンプルとハードなネガティブサンプルを利用してモデルを訓練。</a:t>
            </a:r>
            <a:endParaRPr sz="791"/>
          </a:p>
          <a:p>
            <a:pPr indent="0" lvl="0" marL="0" rtl="0" algn="l">
              <a:lnSpc>
                <a:spcPct val="95000"/>
              </a:lnSpc>
              <a:spcBef>
                <a:spcPts val="1200"/>
              </a:spcBef>
              <a:spcAft>
                <a:spcPts val="0"/>
              </a:spcAft>
              <a:buNone/>
            </a:pPr>
            <a:r>
              <a:rPr lang="ja" sz="791"/>
              <a:t>    - タスクラベルに基づいたポジティブサンプルのペアリングと、動詞や名詞が似ているが異なるタスクの指示をネガティブサンプルとして使用。</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MemSim: A Bayesian Simulator for Evaluating Memory of LLM-based Personal Assistants MemSim: LLMベースのパーソナルアシスタントのメモリを評価するためのベイジアンシミュレーター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LLMエージェントのMemSimではQAにBayesian Relation Network (BRNet) 使用しユーザーのプロファイルを関係性や年齢などの属性でサンプリングし質問に必要な情報をヒントの形でまとめAを生成します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![methods.jpg](methods.jpg)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**Bayesian Relation Network (BRNet):**</a:t>
            </a:r>
            <a:endParaRPr sz="791"/>
          </a:p>
          <a:p>
            <a:pPr indent="0" lvl="0" marL="0" rtl="0" algn="l">
              <a:lnSpc>
                <a:spcPct val="95000"/>
              </a:lnSpc>
              <a:spcBef>
                <a:spcPts val="1200"/>
              </a:spcBef>
              <a:spcAft>
                <a:spcPts val="0"/>
              </a:spcAft>
              <a:buNone/>
            </a:pPr>
            <a:r>
              <a:rPr lang="ja" sz="791"/>
              <a:t>ユーザーの属性や関連エンティティをベイジアンネットワークとして表現し、階層的なユーザープロファイルをサンプリングする手法。BRNetは、ユーザーの関連する属性やエンティティの確率分布をモデル化し、シナリオに応じた多様でスケーラブルなユーザープロファイルを生成する。</a:t>
            </a:r>
            <a:endParaRPr sz="791"/>
          </a:p>
          <a:p>
            <a:pPr indent="0" lvl="0" marL="0" rtl="0" algn="l">
              <a:lnSpc>
                <a:spcPct val="95000"/>
              </a:lnSpc>
              <a:spcBef>
                <a:spcPts val="1200"/>
              </a:spcBef>
              <a:spcAft>
                <a:spcPts val="0"/>
              </a:spcAft>
              <a:buNone/>
            </a:pPr>
            <a:r>
              <a:rPr lang="ja" sz="791"/>
              <a:t>2. **Causal Generation Mechanism:**</a:t>
            </a:r>
            <a:endParaRPr sz="791"/>
          </a:p>
          <a:p>
            <a:pPr indent="0" lvl="0" marL="0" rtl="0" algn="l">
              <a:lnSpc>
                <a:spcPct val="95000"/>
              </a:lnSpc>
              <a:spcBef>
                <a:spcPts val="1200"/>
              </a:spcBef>
              <a:spcAft>
                <a:spcPts val="0"/>
              </a:spcAft>
              <a:buNone/>
            </a:pPr>
            <a:r>
              <a:rPr lang="ja" sz="791"/>
              <a:t>階層的なユーザープロファイルに基づいて、ユーザーメッセージとQAを因果的に生成するメカニズム。これは、プロファイルからヒント（factual hints）を抽出し、それに基づいてメッセージやQAを作成するプロセスで、LLMのハルシネーションの影響を軽減する。</a:t>
            </a:r>
            <a:endParaRPr sz="791"/>
          </a:p>
          <a:p>
            <a:pPr indent="0" lvl="0" marL="0" rtl="0" algn="l">
              <a:lnSpc>
                <a:spcPct val="95000"/>
              </a:lnSpc>
              <a:spcBef>
                <a:spcPts val="1200"/>
              </a:spcBef>
              <a:spcAft>
                <a:spcPts val="0"/>
              </a:spcAft>
              <a:buNone/>
            </a:pPr>
            <a:r>
              <a:rPr lang="ja" sz="791"/>
              <a:t>3. **MemDaily Dataset:**</a:t>
            </a:r>
            <a:endParaRPr sz="791"/>
          </a:p>
          <a:p>
            <a:pPr indent="0" lvl="0" marL="0" rtl="0" algn="l">
              <a:lnSpc>
                <a:spcPct val="95000"/>
              </a:lnSpc>
              <a:spcBef>
                <a:spcPts val="1200"/>
              </a:spcBef>
              <a:spcAft>
                <a:spcPts val="0"/>
              </a:spcAft>
              <a:buNone/>
            </a:pPr>
            <a:r>
              <a:rPr lang="ja" sz="791"/>
              <a:t>MemSimを用いて日常生活シナリオを元に構築されたデータセット。シンプルなQAから多段階の推論を必要とするQAまで、さまざまなタイプのQAを含む6つのサブデータセットを提供する。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rPr lang="ja" sz="791"/>
              <a:t>この研究で提案されたMemSimおよびMemDailyは、LLMベースのパーソナルアシスタントがどれだけ過去のメッセージから正確に情報を引き出し、質問に答えられるかを客観的に評価するためのツールとして使用される。特に、個人情報を使った質問や複雑な推論が必要な質問に対して、エージェントが適切に応答できるかどうかを評価するために用いら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本論文内に次に読むべき論文の具体的な推奨は記載されていませんが、関連する研究分野としては、LLMベースのメモリメカニズムやQAシステムの評価に関する文献が考えられます。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**QA生成の全体的な流れ**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MemSimは、ユーザープロファイルから得られたヒントに基づいて、ユーザーメッセージとそれに対応する質問と回答（QA）を生成します。このプロセスは、以下の手順に従って進行します。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ユーザープロファイルのサンプリング**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まず、**Bayesian Relation Network (BRNet)** によってユーザーのプロファイルがサンプリングされます。これにより、以下のような階層的なユーザープロファイルが生成されます。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**エンティティレベル:** ユーザーに関連する人物やイベントなどのエンティティが含まれます（例: AliceやBobなどの人物）。</a:t>
            </a:r>
            <a:endParaRPr sz="791"/>
          </a:p>
          <a:p>
            <a:pPr indent="0" lvl="0" marL="0" rtl="0" algn="l">
              <a:lnSpc>
                <a:spcPct val="95000"/>
              </a:lnSpc>
              <a:spcBef>
                <a:spcPts val="1200"/>
              </a:spcBef>
              <a:spcAft>
                <a:spcPts val="0"/>
              </a:spcAft>
              <a:buNone/>
            </a:pPr>
            <a:r>
              <a:rPr lang="ja" sz="791"/>
              <a:t>- **属性レベル:** 各エンティティには複数の属性が割り当てられ、それらが具体的な値を持ちます（例: 年齢、職業など）。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BRNetに基づき、このような階層的なプロファイルがサンプリングされ、次に進むQA生成の基礎となります。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ヒント（Informative Hints）の生成**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ユーザープロファイルから、質問に必要な情報を抽出して「ヒント」と呼ばれる形式にまとめます。ヒントは以下のような形式の三つ組で表現されます。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**エンティティ (A):** 例えば「Alice」</a:t>
            </a:r>
            <a:endParaRPr sz="791"/>
          </a:p>
          <a:p>
            <a:pPr indent="0" lvl="0" marL="0" rtl="0" algn="l">
              <a:lnSpc>
                <a:spcPct val="95000"/>
              </a:lnSpc>
              <a:spcBef>
                <a:spcPts val="1200"/>
              </a:spcBef>
              <a:spcAft>
                <a:spcPts val="0"/>
              </a:spcAft>
              <a:buNone/>
            </a:pPr>
            <a:r>
              <a:rPr lang="ja" sz="791"/>
              <a:t>- **属性 (K):** 例えば「年齢」</a:t>
            </a:r>
            <a:endParaRPr sz="791"/>
          </a:p>
          <a:p>
            <a:pPr indent="0" lvl="0" marL="0" rtl="0" algn="l">
              <a:lnSpc>
                <a:spcPct val="95000"/>
              </a:lnSpc>
              <a:spcBef>
                <a:spcPts val="1200"/>
              </a:spcBef>
              <a:spcAft>
                <a:spcPts val="0"/>
              </a:spcAft>
              <a:buNone/>
            </a:pPr>
            <a:r>
              <a:rPr lang="ja" sz="791"/>
              <a:t>- **値 (v):** 例えば「26歳」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これにより、ユーザープロファイルからの事実が構造化され、質問と回答に使われるための基礎情報となります。複数のヒントを生成することで、複雑な質問を構築できます。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ユーザーメッセージの生成**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次に、ヒントに基づいてユーザーメッセージを生成します。このメッセージ生成は、**LLM（大規模言語モデル）** を使用して、ヒントに基づいた自然な文章を生成します。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例: ヒントが「(Alice, 年齢, 26歳)」であれば、生成されるメッセージは「Aliceは26歳です。」のような文章になります。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LLMは、この段階では単にヒントを自然な言語で表現する役割を果たしており、推論や想像は行いません。これにより、生成されたメッセージが事実に基づいた信頼性の高いものとなります。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質問と回答の生成**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MemSimでは、以下の5種類のQAを生成します。それぞれが異なるレベルの複雑さを持ち、LLMベースのエージェントのメモリ機能を包括的に評価することができます。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**Single-hop QA（単一のメッセージに基づく質問）:**</a:t>
            </a:r>
            <a:endParaRPr sz="791"/>
          </a:p>
          <a:p>
            <a:pPr indent="0" lvl="0" marL="0" rtl="0" algn="l">
              <a:lnSpc>
                <a:spcPct val="95000"/>
              </a:lnSpc>
              <a:spcBef>
                <a:spcPts val="1200"/>
              </a:spcBef>
              <a:spcAft>
                <a:spcPts val="0"/>
              </a:spcAft>
              <a:buNone/>
            </a:pPr>
            <a:r>
              <a:rPr lang="ja" sz="791"/>
              <a:t>    - 1つのメッセージから直接答えを導ける簡単な質問です。</a:t>
            </a:r>
            <a:endParaRPr sz="791"/>
          </a:p>
          <a:p>
            <a:pPr indent="0" lvl="0" marL="0" rtl="0" algn="l">
              <a:lnSpc>
                <a:spcPct val="95000"/>
              </a:lnSpc>
              <a:spcBef>
                <a:spcPts val="1200"/>
              </a:spcBef>
              <a:spcAft>
                <a:spcPts val="0"/>
              </a:spcAft>
              <a:buNone/>
            </a:pPr>
            <a:r>
              <a:rPr lang="ja" sz="791"/>
              <a:t>    - 例: 質問「Aliceの誕生日はいつですか？」、答え「6月1日」</a:t>
            </a:r>
            <a:endParaRPr sz="791"/>
          </a:p>
          <a:p>
            <a:pPr indent="0" lvl="0" marL="0" rtl="0" algn="l">
              <a:lnSpc>
                <a:spcPct val="95000"/>
              </a:lnSpc>
              <a:spcBef>
                <a:spcPts val="1200"/>
              </a:spcBef>
              <a:spcAft>
                <a:spcPts val="0"/>
              </a:spcAft>
              <a:buNone/>
            </a:pPr>
            <a:r>
              <a:rPr lang="ja" sz="791"/>
              <a:t>2. **Multi-hop QA（複数のメッセージに基づく質問）:**</a:t>
            </a:r>
            <a:endParaRPr sz="791"/>
          </a:p>
          <a:p>
            <a:pPr indent="0" lvl="0" marL="0" rtl="0" algn="l">
              <a:lnSpc>
                <a:spcPct val="95000"/>
              </a:lnSpc>
              <a:spcBef>
                <a:spcPts val="1200"/>
              </a:spcBef>
              <a:spcAft>
                <a:spcPts val="0"/>
              </a:spcAft>
              <a:buNone/>
            </a:pPr>
            <a:r>
              <a:rPr lang="ja" sz="791"/>
              <a:t>    - 複数のメッセージを利用して答えを導く、より複雑な質問です。</a:t>
            </a:r>
            <a:endParaRPr sz="791"/>
          </a:p>
          <a:p>
            <a:pPr indent="0" lvl="0" marL="0" rtl="0" algn="l">
              <a:lnSpc>
                <a:spcPct val="95000"/>
              </a:lnSpc>
              <a:spcBef>
                <a:spcPts val="1200"/>
              </a:spcBef>
              <a:spcAft>
                <a:spcPts val="0"/>
              </a:spcAft>
              <a:buNone/>
            </a:pPr>
            <a:r>
              <a:rPr lang="ja" sz="791"/>
              <a:t>    - 例: 質問「来週出席する会議はどこで行われますか？」、答え「Victoria会議センター」</a:t>
            </a:r>
            <a:endParaRPr sz="791"/>
          </a:p>
          <a:p>
            <a:pPr indent="0" lvl="0" marL="0" rtl="0" algn="l">
              <a:lnSpc>
                <a:spcPct val="95000"/>
              </a:lnSpc>
              <a:spcBef>
                <a:spcPts val="1200"/>
              </a:spcBef>
              <a:spcAft>
                <a:spcPts val="0"/>
              </a:spcAft>
              <a:buNone/>
            </a:pPr>
            <a:r>
              <a:rPr lang="ja" sz="791"/>
              <a:t>3. **Comparative QA（比較を行う質問）:**</a:t>
            </a:r>
            <a:endParaRPr sz="791"/>
          </a:p>
          <a:p>
            <a:pPr indent="0" lvl="0" marL="0" rtl="0" algn="l">
              <a:lnSpc>
                <a:spcPct val="95000"/>
              </a:lnSpc>
              <a:spcBef>
                <a:spcPts val="1200"/>
              </a:spcBef>
              <a:spcAft>
                <a:spcPts val="0"/>
              </a:spcAft>
              <a:buNone/>
            </a:pPr>
            <a:r>
              <a:rPr lang="ja" sz="791"/>
              <a:t>    - 複数のメッセージに含まれる情報を比較する必要がある質問です。</a:t>
            </a:r>
            <a:endParaRPr sz="791"/>
          </a:p>
          <a:p>
            <a:pPr indent="0" lvl="0" marL="0" rtl="0" algn="l">
              <a:lnSpc>
                <a:spcPct val="95000"/>
              </a:lnSpc>
              <a:spcBef>
                <a:spcPts val="1200"/>
              </a:spcBef>
              <a:spcAft>
                <a:spcPts val="0"/>
              </a:spcAft>
              <a:buNone/>
            </a:pPr>
            <a:r>
              <a:rPr lang="ja" sz="791"/>
              <a:t>    - 例: 質問「AliceとBobのうち、どちらが若いですか？」、答え「Bob」</a:t>
            </a:r>
            <a:endParaRPr sz="791"/>
          </a:p>
          <a:p>
            <a:pPr indent="0" lvl="0" marL="0" rtl="0" algn="l">
              <a:lnSpc>
                <a:spcPct val="95000"/>
              </a:lnSpc>
              <a:spcBef>
                <a:spcPts val="1200"/>
              </a:spcBef>
              <a:spcAft>
                <a:spcPts val="0"/>
              </a:spcAft>
              <a:buNone/>
            </a:pPr>
            <a:r>
              <a:rPr lang="ja" sz="791"/>
              <a:t>4. **Aggregative QA（集約された情報を求める質問）:**</a:t>
            </a:r>
            <a:endParaRPr sz="791"/>
          </a:p>
          <a:p>
            <a:pPr indent="0" lvl="0" marL="0" rtl="0" algn="l">
              <a:lnSpc>
                <a:spcPct val="95000"/>
              </a:lnSpc>
              <a:spcBef>
                <a:spcPts val="1200"/>
              </a:spcBef>
              <a:spcAft>
                <a:spcPts val="0"/>
              </a:spcAft>
              <a:buNone/>
            </a:pPr>
            <a:r>
              <a:rPr lang="ja" sz="791"/>
              <a:t>    - 共通の属性を持つ複数のエンティティの情報を集約して答えを導く質問です。</a:t>
            </a:r>
            <a:endParaRPr sz="791"/>
          </a:p>
          <a:p>
            <a:pPr indent="0" lvl="0" marL="0" rtl="0" algn="l">
              <a:lnSpc>
                <a:spcPct val="95000"/>
              </a:lnSpc>
              <a:spcBef>
                <a:spcPts val="1200"/>
              </a:spcBef>
              <a:spcAft>
                <a:spcPts val="0"/>
              </a:spcAft>
              <a:buNone/>
            </a:pPr>
            <a:r>
              <a:rPr lang="ja" sz="791"/>
              <a:t>    - 例: 質問「35歳未満の人は何人いますか？」、答え「3人」</a:t>
            </a:r>
            <a:endParaRPr sz="791"/>
          </a:p>
          <a:p>
            <a:pPr indent="0" lvl="0" marL="0" rtl="0" algn="l">
              <a:lnSpc>
                <a:spcPct val="95000"/>
              </a:lnSpc>
              <a:spcBef>
                <a:spcPts val="1200"/>
              </a:spcBef>
              <a:spcAft>
                <a:spcPts val="0"/>
              </a:spcAft>
              <a:buNone/>
            </a:pPr>
            <a:r>
              <a:rPr lang="ja" sz="791"/>
              <a:t>5. **Post-processing QA（追加の推論を要する質問）:**</a:t>
            </a:r>
            <a:endParaRPr sz="791"/>
          </a:p>
          <a:p>
            <a:pPr indent="0" lvl="0" marL="0" rtl="0" algn="l">
              <a:lnSpc>
                <a:spcPct val="95000"/>
              </a:lnSpc>
              <a:spcBef>
                <a:spcPts val="1200"/>
              </a:spcBef>
              <a:spcAft>
                <a:spcPts val="0"/>
              </a:spcAft>
              <a:buNone/>
            </a:pPr>
            <a:r>
              <a:rPr lang="ja" sz="791"/>
              <a:t>    - 回答に至るまでに、さらなる推論が必要な質問です。</a:t>
            </a:r>
            <a:endParaRPr sz="791"/>
          </a:p>
          <a:p>
            <a:pPr indent="0" lvl="0" marL="0" rtl="0" algn="l">
              <a:lnSpc>
                <a:spcPct val="95000"/>
              </a:lnSpc>
              <a:spcBef>
                <a:spcPts val="1200"/>
              </a:spcBef>
              <a:spcAft>
                <a:spcPts val="0"/>
              </a:spcAft>
              <a:buNone/>
            </a:pPr>
            <a:r>
              <a:rPr lang="ja" sz="791"/>
              <a:t>    - 例: 質問「私が知っている先生が生まれた季節は何ですか？」、答え「春」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ノイズの付加**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実際の使用シナリオに近づけるために、ユーザーメッセージにノイズを追加します。このノイズには2つのタイプがあります。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**エンティティ側のノイズ:** 選択されていないエンティティの属性が含まれるメッセージを生成します。</a:t>
            </a:r>
            <a:endParaRPr sz="791"/>
          </a:p>
          <a:p>
            <a:pPr indent="0" lvl="0" marL="0" rtl="0" algn="l">
              <a:lnSpc>
                <a:spcPct val="95000"/>
              </a:lnSpc>
              <a:spcBef>
                <a:spcPts val="1200"/>
              </a:spcBef>
              <a:spcAft>
                <a:spcPts val="0"/>
              </a:spcAft>
              <a:buNone/>
            </a:pPr>
            <a:r>
              <a:rPr lang="ja" sz="791"/>
              <a:t>2. **属性側のノイズ:** 選択されたエンティティに関する異なる属性のメッセージを生成します。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これにより、ノイズがどのようにエージェントのメモリ検索や回答に影響を与えるかを評価できます。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因果的なQA生成のメカニズム**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emSimでは、メッセージとQAの生成に因果関係を組み込んでいます。具体的には、ヒントからユーザーメッセージと質問・回答の両方が生成され、それらが共通の情報に基づいているため、信頼性の高いQAセットを生成できます。これにより、LLMのハルシネーション（事実誤認）を抑え、事実に基づく質問と回答が保証され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SELF-CONTROLLER: CONTROLLING LLMS WITH MULTIROUND STEP-BY-STEP SELF-AWARENESS セルフコントローラー：マルチラウンドのステップバイステップの自己認識によるLLMの制御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自己認識を導入してLLMが自身の状態と現状を認識し制御性を強化。テキスト長の線形性と単調性に基づいた二分探索アルゴリズムを実装しています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![x2.png](x2.png)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**Self-controllerの全体像:**</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Self-controllerは、LLMが自身の出力に基づいて状態を認識し、次の出力を調整するマルチラウンドの対話フレームワークです。これにより、LLMは自己認識を持ち、より精密な制御が可能になります。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**状態反映器（State Reflector）の役割:**</a:t>
            </a:r>
            <a:endParaRPr sz="791"/>
          </a:p>
          <a:p>
            <a:pPr indent="0" lvl="0" marL="0" rtl="0" algn="l">
              <a:lnSpc>
                <a:spcPct val="95000"/>
              </a:lnSpc>
              <a:spcBef>
                <a:spcPts val="1200"/>
              </a:spcBef>
              <a:spcAft>
                <a:spcPts val="0"/>
              </a:spcAft>
              <a:buNone/>
            </a:pPr>
            <a:r>
              <a:rPr lang="ja" sz="791"/>
              <a:t>    - **状態更新:** LLMの各応答を解析し、現在の状態変数を更新します。例えば、テキスト生成タスクでは、これまでに生成した単語数を計算します。</a:t>
            </a:r>
            <a:endParaRPr sz="791"/>
          </a:p>
          <a:p>
            <a:pPr indent="0" lvl="0" marL="0" rtl="0" algn="l">
              <a:lnSpc>
                <a:spcPct val="95000"/>
              </a:lnSpc>
              <a:spcBef>
                <a:spcPts val="1200"/>
              </a:spcBef>
              <a:spcAft>
                <a:spcPts val="0"/>
              </a:spcAft>
              <a:buNone/>
            </a:pPr>
            <a:r>
              <a:rPr lang="ja" sz="791"/>
              <a:t>    - **フィードバック提供:** 更新された状態をLLMにフィードバックし、次の出力に反映させます。</a:t>
            </a:r>
            <a:endParaRPr sz="791"/>
          </a:p>
          <a:p>
            <a:pPr indent="0" lvl="0" marL="0" rtl="0" algn="l">
              <a:lnSpc>
                <a:spcPct val="95000"/>
              </a:lnSpc>
              <a:spcBef>
                <a:spcPts val="1200"/>
              </a:spcBef>
              <a:spcAft>
                <a:spcPts val="0"/>
              </a:spcAft>
              <a:buNone/>
            </a:pPr>
            <a:r>
              <a:rPr lang="ja" sz="791"/>
              <a:t>3. **マルチラウンド対話の流れ:**</a:t>
            </a:r>
            <a:endParaRPr sz="791"/>
          </a:p>
          <a:p>
            <a:pPr indent="0" lvl="0" marL="0" rtl="0" algn="l">
              <a:lnSpc>
                <a:spcPct val="95000"/>
              </a:lnSpc>
              <a:spcBef>
                <a:spcPts val="1200"/>
              </a:spcBef>
              <a:spcAft>
                <a:spcPts val="0"/>
              </a:spcAft>
              <a:buNone/>
            </a:pPr>
            <a:r>
              <a:rPr lang="ja" sz="791"/>
              <a:t>    - **初期プロンプト:** ユーザーからのタスク指示と目標状態（例：目標とするテキスト長）をLLMに提示します。</a:t>
            </a:r>
            <a:endParaRPr sz="791"/>
          </a:p>
          <a:p>
            <a:pPr indent="0" lvl="0" marL="0" rtl="0" algn="l">
              <a:lnSpc>
                <a:spcPct val="95000"/>
              </a:lnSpc>
              <a:spcBef>
                <a:spcPts val="1200"/>
              </a:spcBef>
              <a:spcAft>
                <a:spcPts val="0"/>
              </a:spcAft>
              <a:buNone/>
            </a:pPr>
            <a:r>
              <a:rPr lang="ja" sz="791"/>
              <a:t>    - **応答生成:** LLMは現在の状態と目標に基づいて出力を生成します。</a:t>
            </a:r>
            <a:endParaRPr sz="791"/>
          </a:p>
          <a:p>
            <a:pPr indent="0" lvl="0" marL="0" rtl="0" algn="l">
              <a:lnSpc>
                <a:spcPct val="95000"/>
              </a:lnSpc>
              <a:spcBef>
                <a:spcPts val="1200"/>
              </a:spcBef>
              <a:spcAft>
                <a:spcPts val="0"/>
              </a:spcAft>
              <a:buNone/>
            </a:pPr>
            <a:r>
              <a:rPr lang="ja" sz="791"/>
              <a:t>    - **状態更新とフィードバック:** 状態反映器がLLMの出力を解析し、状態を更新してフィードバックします。</a:t>
            </a:r>
            <a:endParaRPr sz="791"/>
          </a:p>
          <a:p>
            <a:pPr indent="0" lvl="0" marL="0" rtl="0" algn="l">
              <a:lnSpc>
                <a:spcPct val="95000"/>
              </a:lnSpc>
              <a:spcBef>
                <a:spcPts val="1200"/>
              </a:spcBef>
              <a:spcAft>
                <a:spcPts val="0"/>
              </a:spcAft>
              <a:buNone/>
            </a:pPr>
            <a:r>
              <a:rPr lang="ja" sz="791"/>
              <a:t>    - **ループ:** 目標が達成されるまで、このプロセスを繰り返します。</a:t>
            </a:r>
            <a:endParaRPr sz="791"/>
          </a:p>
          <a:p>
            <a:pPr indent="0" lvl="0" marL="0" rtl="0" algn="l">
              <a:lnSpc>
                <a:spcPct val="95000"/>
              </a:lnSpc>
              <a:spcBef>
                <a:spcPts val="1200"/>
              </a:spcBef>
              <a:spcAft>
                <a:spcPts val="0"/>
              </a:spcAft>
              <a:buNone/>
            </a:pPr>
            <a:r>
              <a:rPr lang="ja" sz="791"/>
              <a:t>4. **二分探索による効率化:**</a:t>
            </a:r>
            <a:endParaRPr sz="791"/>
          </a:p>
          <a:p>
            <a:pPr indent="0" lvl="0" marL="0" rtl="0" algn="l">
              <a:lnSpc>
                <a:spcPct val="95000"/>
              </a:lnSpc>
              <a:spcBef>
                <a:spcPts val="1200"/>
              </a:spcBef>
              <a:spcAft>
                <a:spcPts val="0"/>
              </a:spcAft>
              <a:buNone/>
            </a:pPr>
            <a:r>
              <a:rPr lang="ja" sz="791"/>
              <a:t>    - **アルゴリズムの概要:**</a:t>
            </a:r>
            <a:endParaRPr sz="791"/>
          </a:p>
          <a:p>
            <a:pPr indent="0" lvl="0" marL="0" rtl="0" algn="l">
              <a:lnSpc>
                <a:spcPct val="95000"/>
              </a:lnSpc>
              <a:spcBef>
                <a:spcPts val="1200"/>
              </a:spcBef>
              <a:spcAft>
                <a:spcPts val="0"/>
              </a:spcAft>
              <a:buNone/>
            </a:pPr>
            <a:r>
              <a:rPr lang="ja" sz="791"/>
              <a:t>        - テキスト長の残りを半分に分割し、次のラウンドで生成すべき単語数を計算します。</a:t>
            </a:r>
            <a:endParaRPr sz="791"/>
          </a:p>
          <a:p>
            <a:pPr indent="0" lvl="0" marL="0" rtl="0" algn="l">
              <a:lnSpc>
                <a:spcPct val="95000"/>
              </a:lnSpc>
              <a:spcBef>
                <a:spcPts val="1200"/>
              </a:spcBef>
              <a:spcAft>
                <a:spcPts val="0"/>
              </a:spcAft>
              <a:buNone/>
            </a:pPr>
            <a:r>
              <a:rPr lang="ja" sz="791"/>
              <a:t>        - これを繰り返すことで、必要なラウンド数を対数的に減少させます。</a:t>
            </a:r>
            <a:endParaRPr sz="791"/>
          </a:p>
          <a:p>
            <a:pPr indent="0" lvl="0" marL="0" rtl="0" algn="l">
              <a:lnSpc>
                <a:spcPct val="95000"/>
              </a:lnSpc>
              <a:spcBef>
                <a:spcPts val="1200"/>
              </a:spcBef>
              <a:spcAft>
                <a:spcPts val="0"/>
              </a:spcAft>
              <a:buNone/>
            </a:pPr>
            <a:r>
              <a:rPr lang="ja" sz="791"/>
              <a:t>    - **メリット:**</a:t>
            </a:r>
            <a:endParaRPr sz="791"/>
          </a:p>
          <a:p>
            <a:pPr indent="0" lvl="0" marL="0" rtl="0" algn="l">
              <a:lnSpc>
                <a:spcPct val="95000"/>
              </a:lnSpc>
              <a:spcBef>
                <a:spcPts val="1200"/>
              </a:spcBef>
              <a:spcAft>
                <a:spcPts val="0"/>
              </a:spcAft>
              <a:buNone/>
            </a:pPr>
            <a:r>
              <a:rPr lang="ja" sz="791"/>
              <a:t>        - ラウンド数の削減により、全体の計算コストを低減します。</a:t>
            </a:r>
            <a:endParaRPr sz="791"/>
          </a:p>
          <a:p>
            <a:pPr indent="0" lvl="0" marL="0" rtl="0" algn="l">
              <a:lnSpc>
                <a:spcPct val="95000"/>
              </a:lnSpc>
              <a:spcBef>
                <a:spcPts val="1200"/>
              </a:spcBef>
              <a:spcAft>
                <a:spcPts val="0"/>
              </a:spcAft>
              <a:buNone/>
            </a:pPr>
            <a:r>
              <a:rPr lang="ja" sz="791"/>
              <a:t>        - LLMの生成プロセスがより効率的になります。</a:t>
            </a:r>
            <a:endParaRPr sz="791"/>
          </a:p>
          <a:p>
            <a:pPr indent="0" lvl="0" marL="0" rtl="0" algn="l">
              <a:lnSpc>
                <a:spcPct val="95000"/>
              </a:lnSpc>
              <a:spcBef>
                <a:spcPts val="1200"/>
              </a:spcBef>
              <a:spcAft>
                <a:spcPts val="0"/>
              </a:spcAft>
              <a:buNone/>
            </a:pPr>
            <a:r>
              <a:rPr lang="ja" sz="791"/>
              <a:t>5. **コンテキストキャッシング技術の詳細:**</a:t>
            </a:r>
            <a:endParaRPr sz="791"/>
          </a:p>
          <a:p>
            <a:pPr indent="0" lvl="0" marL="0" rtl="0" algn="l">
              <a:lnSpc>
                <a:spcPct val="95000"/>
              </a:lnSpc>
              <a:spcBef>
                <a:spcPts val="1200"/>
              </a:spcBef>
              <a:spcAft>
                <a:spcPts val="0"/>
              </a:spcAft>
              <a:buNone/>
            </a:pPr>
            <a:r>
              <a:rPr lang="ja" sz="791"/>
              <a:t>    - **仕組み:**</a:t>
            </a:r>
            <a:endParaRPr sz="791"/>
          </a:p>
          <a:p>
            <a:pPr indent="0" lvl="0" marL="0" rtl="0" algn="l">
              <a:lnSpc>
                <a:spcPct val="95000"/>
              </a:lnSpc>
              <a:spcBef>
                <a:spcPts val="1200"/>
              </a:spcBef>
              <a:spcAft>
                <a:spcPts val="0"/>
              </a:spcAft>
              <a:buNone/>
            </a:pPr>
            <a:r>
              <a:rPr lang="ja" sz="791"/>
              <a:t>        - 各ラウンドでのプロンプトやLLMの応答のうち、共通する部分をキャッシュします。</a:t>
            </a:r>
            <a:endParaRPr sz="791"/>
          </a:p>
          <a:p>
            <a:pPr indent="0" lvl="0" marL="0" rtl="0" algn="l">
              <a:lnSpc>
                <a:spcPct val="95000"/>
              </a:lnSpc>
              <a:spcBef>
                <a:spcPts val="1200"/>
              </a:spcBef>
              <a:spcAft>
                <a:spcPts val="0"/>
              </a:spcAft>
              <a:buNone/>
            </a:pPr>
            <a:r>
              <a:rPr lang="ja" sz="791"/>
              <a:t>        - 次のラウンドで同じ部分が必要な場合、キャッシュから取得して再計算を避けます。</a:t>
            </a:r>
            <a:endParaRPr sz="791"/>
          </a:p>
          <a:p>
            <a:pPr indent="0" lvl="0" marL="0" rtl="0" algn="l">
              <a:lnSpc>
                <a:spcPct val="95000"/>
              </a:lnSpc>
              <a:spcBef>
                <a:spcPts val="1200"/>
              </a:spcBef>
              <a:spcAft>
                <a:spcPts val="0"/>
              </a:spcAft>
              <a:buNone/>
            </a:pPr>
            <a:r>
              <a:rPr lang="ja" sz="791"/>
              <a:t>    - **効果:**</a:t>
            </a:r>
            <a:endParaRPr sz="791"/>
          </a:p>
          <a:p>
            <a:pPr indent="0" lvl="0" marL="0" rtl="0" algn="l">
              <a:lnSpc>
                <a:spcPct val="95000"/>
              </a:lnSpc>
              <a:spcBef>
                <a:spcPts val="1200"/>
              </a:spcBef>
              <a:spcAft>
                <a:spcPts val="0"/>
              </a:spcAft>
              <a:buNone/>
            </a:pPr>
            <a:r>
              <a:rPr lang="ja" sz="791"/>
              <a:t>        - トークン消費量を大幅に削減し、計算資源を節約します。</a:t>
            </a:r>
            <a:endParaRPr sz="791"/>
          </a:p>
          <a:p>
            <a:pPr indent="0" lvl="0" marL="0" rtl="0" algn="l">
              <a:lnSpc>
                <a:spcPct val="95000"/>
              </a:lnSpc>
              <a:spcBef>
                <a:spcPts val="1200"/>
              </a:spcBef>
              <a:spcAft>
                <a:spcPts val="0"/>
              </a:spcAft>
              <a:buNone/>
            </a:pPr>
            <a:r>
              <a:rPr lang="ja" sz="791"/>
              <a:t>6. **理論的な計算量の解析:**</a:t>
            </a:r>
            <a:endParaRPr sz="791"/>
          </a:p>
          <a:p>
            <a:pPr indent="0" lvl="0" marL="0" rtl="0" algn="l">
              <a:lnSpc>
                <a:spcPct val="95000"/>
              </a:lnSpc>
              <a:spcBef>
                <a:spcPts val="1200"/>
              </a:spcBef>
              <a:spcAft>
                <a:spcPts val="0"/>
              </a:spcAft>
              <a:buNone/>
            </a:pPr>
            <a:r>
              <a:rPr lang="ja" sz="791"/>
              <a:t>    - **トークン消費の比較:**</a:t>
            </a:r>
            <a:endParaRPr sz="791"/>
          </a:p>
          <a:p>
            <a:pPr indent="0" lvl="0" marL="0" rtl="0" algn="l">
              <a:lnSpc>
                <a:spcPct val="95000"/>
              </a:lnSpc>
              <a:spcBef>
                <a:spcPts val="1200"/>
              </a:spcBef>
              <a:spcAft>
                <a:spcPts val="0"/>
              </a:spcAft>
              <a:buNone/>
            </a:pPr>
            <a:r>
              <a:rPr lang="ja" sz="791"/>
              <a:t>        - 単一ラウンド生成に比べて、提案手法のトークン消費は最大で2倍程度であることを示しています。</a:t>
            </a:r>
            <a:endParaRPr sz="791"/>
          </a:p>
          <a:p>
            <a:pPr indent="0" lvl="0" marL="0" rtl="0" algn="l">
              <a:lnSpc>
                <a:spcPct val="95000"/>
              </a:lnSpc>
              <a:spcBef>
                <a:spcPts val="1200"/>
              </a:spcBef>
              <a:spcAft>
                <a:spcPts val="0"/>
              </a:spcAft>
              <a:buNone/>
            </a:pPr>
            <a:r>
              <a:rPr lang="ja" sz="791"/>
              <a:t>    - **時間計算量の解析:**</a:t>
            </a:r>
            <a:endParaRPr sz="791"/>
          </a:p>
          <a:p>
            <a:pPr indent="0" lvl="0" marL="0" rtl="0" algn="l">
              <a:lnSpc>
                <a:spcPct val="95000"/>
              </a:lnSpc>
              <a:spcBef>
                <a:spcPts val="1200"/>
              </a:spcBef>
              <a:spcAft>
                <a:spcPts val="0"/>
              </a:spcAft>
              <a:buNone/>
            </a:pPr>
            <a:r>
              <a:rPr lang="ja" sz="791"/>
              <a:t>        - 二分探索とコンテキストキャッシングにより、追加の時間計算量がO(c log n)であることを証明しています。</a:t>
            </a:r>
            <a:endParaRPr sz="791"/>
          </a:p>
          <a:p>
            <a:pPr indent="0" lvl="0" marL="0" rtl="0" algn="l">
              <a:lnSpc>
                <a:spcPct val="95000"/>
              </a:lnSpc>
              <a:spcBef>
                <a:spcPts val="1200"/>
              </a:spcBef>
              <a:spcAft>
                <a:spcPts val="0"/>
              </a:spcAft>
              <a:buNone/>
            </a:pPr>
            <a:r>
              <a:rPr lang="ja" sz="791"/>
              <a:t>7. **実験と結果:**</a:t>
            </a:r>
            <a:endParaRPr sz="791"/>
          </a:p>
          <a:p>
            <a:pPr indent="0" lvl="0" marL="0" rtl="0" algn="l">
              <a:lnSpc>
                <a:spcPct val="95000"/>
              </a:lnSpc>
              <a:spcBef>
                <a:spcPts val="1200"/>
              </a:spcBef>
              <a:spcAft>
                <a:spcPts val="0"/>
              </a:spcAft>
              <a:buNone/>
            </a:pPr>
            <a:r>
              <a:rPr lang="ja" sz="791"/>
              <a:t>    - **データセット:**</a:t>
            </a:r>
            <a:endParaRPr sz="791"/>
          </a:p>
          <a:p>
            <a:pPr indent="0" lvl="0" marL="0" rtl="0" algn="l">
              <a:lnSpc>
                <a:spcPct val="95000"/>
              </a:lnSpc>
              <a:spcBef>
                <a:spcPts val="1200"/>
              </a:spcBef>
              <a:spcAft>
                <a:spcPts val="0"/>
              </a:spcAft>
              <a:buNone/>
            </a:pPr>
            <a:r>
              <a:rPr lang="ja" sz="791"/>
              <a:t>        - 複数のデータセットを使用し、提案手法の有効性を検証しています。</a:t>
            </a:r>
            <a:endParaRPr sz="791"/>
          </a:p>
          <a:p>
            <a:pPr indent="0" lvl="0" marL="0" rtl="0" algn="l">
              <a:lnSpc>
                <a:spcPct val="95000"/>
              </a:lnSpc>
              <a:spcBef>
                <a:spcPts val="1200"/>
              </a:spcBef>
              <a:spcAft>
                <a:spcPts val="0"/>
              </a:spcAft>
              <a:buNone/>
            </a:pPr>
            <a:r>
              <a:rPr lang="ja" sz="791"/>
              <a:t>    - **評価指標:**</a:t>
            </a:r>
            <a:endParaRPr sz="791"/>
          </a:p>
          <a:p>
            <a:pPr indent="0" lvl="0" marL="0" rtl="0" algn="l">
              <a:lnSpc>
                <a:spcPct val="95000"/>
              </a:lnSpc>
              <a:spcBef>
                <a:spcPts val="1200"/>
              </a:spcBef>
              <a:spcAft>
                <a:spcPts val="0"/>
              </a:spcAft>
              <a:buNone/>
            </a:pPr>
            <a:r>
              <a:rPr lang="ja" sz="791"/>
              <a:t>        - 出力のテキスト長の精度、生成品質、計算効率などを評価しています。</a:t>
            </a:r>
            <a:endParaRPr sz="791"/>
          </a:p>
          <a:p>
            <a:pPr indent="0" lvl="0" marL="0" rtl="0" algn="l">
              <a:lnSpc>
                <a:spcPct val="95000"/>
              </a:lnSpc>
              <a:spcBef>
                <a:spcPts val="1200"/>
              </a:spcBef>
              <a:spcAft>
                <a:spcPts val="0"/>
              </a:spcAft>
              <a:buNone/>
            </a:pPr>
            <a:r>
              <a:rPr lang="ja" sz="791"/>
              <a:t>    - **結果:**</a:t>
            </a:r>
            <a:endParaRPr sz="791"/>
          </a:p>
          <a:p>
            <a:pPr indent="0" lvl="0" marL="0" rtl="0" algn="l">
              <a:lnSpc>
                <a:spcPct val="95000"/>
              </a:lnSpc>
              <a:spcBef>
                <a:spcPts val="1200"/>
              </a:spcBef>
              <a:spcAft>
                <a:spcPts val="0"/>
              </a:spcAft>
              <a:buNone/>
            </a:pPr>
            <a:r>
              <a:rPr lang="ja" sz="791"/>
              <a:t>        - Self-controllerが従来手法と比べて高い制御性と効率性を持つことが確認されています。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REGENESIS: LLMS CAN GROW INTO REASONING GENERALISTS VIA SELF-IMPROVEMENT REGENESIS: LLMは自己改善を通じて推論の汎用性を持つことが可能になる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eGenesisは特定タスクに適応する形で推論ガイドラインを生成し、それを使用して推論構造を生成し解決ステップを決定。ステップに基づき回答を生成、生成された推論経路の中から正解の経路をフィルタリングし、これをモデルの再学習に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Genesisは既存の自己生成手法（例：STaRなど）が抱える問題を克服しており、特にタスク間の汎用性（OODタスク）において優れたパフォーマンスを発揮します。従来手法が特定タスクに偏った推論経路を生成することにより外部タスクでの性能が低下するのに対し、ReGenesisは一般的なガイドラインを用いることで幅広いタスクに対応可能な推論経路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**推論ガイドラインの適応 (Guidance Adaption)**: 一般的な問題解決戦略を特定タスクに適応する形で推論ガイドラインを生成する。この段階では問題を直接解決するのではなく、全体的な解決戦略をタスクに適応させる。</a:t>
            </a:r>
            <a:endParaRPr sz="791"/>
          </a:p>
          <a:p>
            <a:pPr indent="0" lvl="0" marL="0" rtl="0" algn="l">
              <a:lnSpc>
                <a:spcPct val="95000"/>
              </a:lnSpc>
              <a:spcBef>
                <a:spcPts val="1200"/>
              </a:spcBef>
              <a:spcAft>
                <a:spcPts val="0"/>
              </a:spcAft>
              <a:buNone/>
            </a:pPr>
            <a:r>
              <a:rPr lang="ja" sz="791"/>
              <a:t>2. **推論構造の生成 (Reasoning Structure Generation)**: 適応された推論ガイドラインに基づいて詳細な推論構造を生成します。この段階でも具体的な解を出すことはせず、解決のためのステップを決定します。</a:t>
            </a:r>
            <a:endParaRPr sz="791"/>
          </a:p>
          <a:p>
            <a:pPr indent="0" lvl="0" marL="0" rtl="0" algn="l">
              <a:lnSpc>
                <a:spcPct val="95000"/>
              </a:lnSpc>
              <a:spcBef>
                <a:spcPts val="1200"/>
              </a:spcBef>
              <a:spcAft>
                <a:spcPts val="0"/>
              </a:spcAft>
              <a:buNone/>
            </a:pPr>
            <a:r>
              <a:rPr lang="ja" sz="791"/>
              <a:t>3. **推論経路の生成 (Reasoning Paths Generation)**: 推論構造に従い、実際の解決手順を生成します。この手順により具体的な答えを得ます。</a:t>
            </a:r>
            <a:endParaRPr sz="791"/>
          </a:p>
          <a:p>
            <a:pPr indent="0" lvl="0" marL="0" rtl="0" algn="l">
              <a:lnSpc>
                <a:spcPct val="95000"/>
              </a:lnSpc>
              <a:spcBef>
                <a:spcPts val="1200"/>
              </a:spcBef>
              <a:spcAft>
                <a:spcPts val="0"/>
              </a:spcAft>
              <a:buNone/>
            </a:pPr>
            <a:r>
              <a:rPr lang="ja" sz="791"/>
              <a:t>4. **推論経路のフィルタリング (Filtering Reasoning Paths)**: 生成された推論経路の中から正解に一致する経路をフィルタリングし、モデルの再学習に使用します。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Genesisは、数学的推論、論理的推論、常識的推論などの複雑な推論タスクに適用可能です。特に、汎用的な推論能力を向上させることにより、未知のタスク（OODタスク）にも対応可能なLLMを作り出す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アップロードされたファイルから関連する論文のタイトルを抽出します。しばらくお待ちください。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次に読むべき論文として、以下のような関連するものがあります。この論文は、ReGenesisの手法や関連する推論、自己改善技術についての理解を深めるために役立ちます。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**Think you have solved question answering? try arc, the ai2 reasoning challenge** - Peter Clark et al., 2018.</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推論と質問応答に関する挑戦的な問題を扱った研究です。ReGenesisの自己生成推論経路との対比で参考になります​(2410.02108v1)。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**Training verifiers to solve math word problems** - Karl Cobbe et al., 2021.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数学の単語問題を解決するための検証者の訓練に関する研究で、推論能力の強化について理解を深めることができます​(2410.02108v1)。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**Did aristotle use a laptop? a question answering benchmark with implicit reasoning strategies** - Mor Geva et al., 2021.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暗黙的な推論戦略を伴う質問応答のベンチマークに関する研究で、ReGenesisが扱う推論の拡張との比較ができます​(2410.02108v1)。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**CRITIC: Large language models can self-correct with tool-interactive critiquing** - Zhibin Gou et al., 2023.</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LLMが自己訂正するための手法を提案したもので、ReGenesisの自己改善メカニズムに関連しています​(2410.02108v1)。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5. **Recursive introspection: Teaching language model agents how to self-improve** - Yuxiao Qu et al., 2024.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LLMに対して自己改善を教える手法に関する研究で、ReGenesisのアプローチと比較して役立ちます​(2410.02108v1)。</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Comparing Criteria Development Across Domain Experts, Lay Users, and Models in Large Language Model Evaluation　ドメインエキスパート、一般ユーザー、およびモデル間の大規模言語モデル評価における基準開発の比較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LLMをドメイン固有のタスクで使用した際の評価プロセスを提案</a:t>
            </a:r>
            <a:endParaRPr sz="791"/>
          </a:p>
          <a:p>
            <a:pPr indent="0" lvl="0" marL="0" rtl="0" algn="l">
              <a:lnSpc>
                <a:spcPct val="95000"/>
              </a:lnSpc>
              <a:spcBef>
                <a:spcPts val="1200"/>
              </a:spcBef>
              <a:spcAft>
                <a:spcPts val="0"/>
              </a:spcAft>
              <a:buNone/>
            </a:pPr>
            <a:r>
              <a:rPr lang="ja" sz="791"/>
              <a:t>基準設定として事前段階 (a priori)を参加者がプロンプトのみで基準設定、実際の出力を確認し修正する事後段階 (a posteriori) の2段階で設定</a:t>
            </a:r>
            <a:endParaRPr sz="791"/>
          </a:p>
          <a:p>
            <a:pPr indent="0" lvl="0" marL="0" rtl="0" algn="l">
              <a:lnSpc>
                <a:spcPct val="95000"/>
              </a:lnSpc>
              <a:spcBef>
                <a:spcPts val="1200"/>
              </a:spcBef>
              <a:spcAft>
                <a:spcPts val="0"/>
              </a:spcAft>
              <a:buNone/>
            </a:pPr>
            <a:r>
              <a:rPr lang="ja" sz="791"/>
              <a:t>これにより専門性とユーザーの理解しやすさ、評価基準の修正ができます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**基準設定プロセスの比較**:</a:t>
            </a:r>
            <a:endParaRPr sz="791"/>
          </a:p>
          <a:p>
            <a:pPr indent="0" lvl="0" marL="0" rtl="0" algn="l">
              <a:lnSpc>
                <a:spcPct val="95000"/>
              </a:lnSpc>
              <a:spcBef>
                <a:spcPts val="1200"/>
              </a:spcBef>
              <a:spcAft>
                <a:spcPts val="0"/>
              </a:spcAft>
              <a:buNone/>
            </a:pPr>
            <a:r>
              <a:rPr lang="ja" sz="791"/>
              <a:t>    1. **基準設定の2段階プロセス**:</a:t>
            </a:r>
            <a:endParaRPr sz="791"/>
          </a:p>
          <a:p>
            <a:pPr indent="0" lvl="0" marL="0" rtl="0" algn="l">
              <a:lnSpc>
                <a:spcPct val="95000"/>
              </a:lnSpc>
              <a:spcBef>
                <a:spcPts val="1200"/>
              </a:spcBef>
              <a:spcAft>
                <a:spcPts val="0"/>
              </a:spcAft>
              <a:buNone/>
            </a:pPr>
            <a:r>
              <a:rPr lang="ja" sz="791"/>
              <a:t>        - **事前段階 (a priori)** と **事後段階 (a posteriori)** の2段階に分けて評価基準を設定するプロセスを行います。</a:t>
            </a:r>
            <a:endParaRPr sz="791"/>
          </a:p>
          <a:p>
            <a:pPr indent="0" lvl="0" marL="0" rtl="0" algn="l">
              <a:lnSpc>
                <a:spcPct val="95000"/>
              </a:lnSpc>
              <a:spcBef>
                <a:spcPts val="1200"/>
              </a:spcBef>
              <a:spcAft>
                <a:spcPts val="0"/>
              </a:spcAft>
              <a:buNone/>
            </a:pPr>
            <a:r>
              <a:rPr lang="ja" sz="791"/>
              <a:t>        - **事前段階 (a priori)** では、参加者（ドメインエキスパートや一般ユーザー）がプロンプトのみを見て基準を設定します。この段階は、モデルの出力を見ないでどのような基準が必要かを考えるフェーズです。</a:t>
            </a:r>
            <a:endParaRPr sz="791"/>
          </a:p>
          <a:p>
            <a:pPr indent="0" lvl="0" marL="0" rtl="0" algn="l">
              <a:lnSpc>
                <a:spcPct val="95000"/>
              </a:lnSpc>
              <a:spcBef>
                <a:spcPts val="1200"/>
              </a:spcBef>
              <a:spcAft>
                <a:spcPts val="0"/>
              </a:spcAft>
              <a:buNone/>
            </a:pPr>
            <a:r>
              <a:rPr lang="ja" sz="791"/>
              <a:t>        - **事後段階 (a posteriori)** では、参加者が実際のモデルの出力を確認した後、基準を修正または追加するフェーズです。この段階は、モデルの実際の出力の内容に基づいて、最初の基準をどのように調整するかを考えるフェーズです。</a:t>
            </a:r>
            <a:endParaRPr sz="791"/>
          </a:p>
          <a:p>
            <a:pPr indent="0" lvl="0" marL="0" rtl="0" algn="l">
              <a:lnSpc>
                <a:spcPct val="95000"/>
              </a:lnSpc>
              <a:spcBef>
                <a:spcPts val="1200"/>
              </a:spcBef>
              <a:spcAft>
                <a:spcPts val="0"/>
              </a:spcAft>
              <a:buNone/>
            </a:pPr>
            <a:r>
              <a:rPr lang="ja" sz="791"/>
              <a:t>    2. **参加者グループの分類と役割**:</a:t>
            </a:r>
            <a:endParaRPr sz="791"/>
          </a:p>
          <a:p>
            <a:pPr indent="0" lvl="0" marL="0" rtl="0" algn="l">
              <a:lnSpc>
                <a:spcPct val="95000"/>
              </a:lnSpc>
              <a:spcBef>
                <a:spcPts val="1200"/>
              </a:spcBef>
              <a:spcAft>
                <a:spcPts val="0"/>
              </a:spcAft>
              <a:buNone/>
            </a:pPr>
            <a:r>
              <a:rPr lang="ja" sz="791"/>
              <a:t>        - 研究では、3つの異なるグループが評価に参加しています。</a:t>
            </a:r>
            <a:endParaRPr sz="791"/>
          </a:p>
          <a:p>
            <a:pPr indent="0" lvl="0" marL="0" rtl="0" algn="l">
              <a:lnSpc>
                <a:spcPct val="95000"/>
              </a:lnSpc>
              <a:spcBef>
                <a:spcPts val="1200"/>
              </a:spcBef>
              <a:spcAft>
                <a:spcPts val="0"/>
              </a:spcAft>
              <a:buNone/>
            </a:pPr>
            <a:r>
              <a:rPr lang="ja" sz="791"/>
              <a:t>            - **ドメインエキスパート**（栄養学や教育学の専門家）：彼らは深い知識を持ち、具体的な基準を設定することで、特定のドメインでの信頼性を確保する役割を担っています。</a:t>
            </a:r>
            <a:endParaRPr sz="791"/>
          </a:p>
          <a:p>
            <a:pPr indent="0" lvl="0" marL="0" rtl="0" algn="l">
              <a:lnSpc>
                <a:spcPct val="95000"/>
              </a:lnSpc>
              <a:spcBef>
                <a:spcPts val="1200"/>
              </a:spcBef>
              <a:spcAft>
                <a:spcPts val="0"/>
              </a:spcAft>
              <a:buNone/>
            </a:pPr>
            <a:r>
              <a:rPr lang="ja" sz="791"/>
              <a:t>            - **一般ユーザー**：専門的な知識がなく、ユーザー視点から出力の使いやすさや理解しやすさを重視して基準を設定します。</a:t>
            </a:r>
            <a:endParaRPr sz="791"/>
          </a:p>
          <a:p>
            <a:pPr indent="0" lvl="0" marL="0" rtl="0" algn="l">
              <a:lnSpc>
                <a:spcPct val="95000"/>
              </a:lnSpc>
              <a:spcBef>
                <a:spcPts val="1200"/>
              </a:spcBef>
              <a:spcAft>
                <a:spcPts val="0"/>
              </a:spcAft>
              <a:buNone/>
            </a:pPr>
            <a:r>
              <a:rPr lang="ja" sz="791"/>
              <a:t>            - **LLM**（大規模言語モデル）：モデル自身が基準を生成し、人間の基準と比較する対象となります。</a:t>
            </a:r>
            <a:endParaRPr sz="791"/>
          </a:p>
          <a:p>
            <a:pPr indent="0" lvl="0" marL="0" rtl="0" algn="l">
              <a:lnSpc>
                <a:spcPct val="95000"/>
              </a:lnSpc>
              <a:spcBef>
                <a:spcPts val="1200"/>
              </a:spcBef>
              <a:spcAft>
                <a:spcPts val="0"/>
              </a:spcAft>
              <a:buNone/>
            </a:pPr>
            <a:r>
              <a:rPr lang="ja" sz="791"/>
              <a:t>    3. **基準設定プロセスの比較**:</a:t>
            </a:r>
            <a:endParaRPr sz="791"/>
          </a:p>
          <a:p>
            <a:pPr indent="0" lvl="0" marL="0" rtl="0" algn="l">
              <a:lnSpc>
                <a:spcPct val="95000"/>
              </a:lnSpc>
              <a:spcBef>
                <a:spcPts val="1200"/>
              </a:spcBef>
              <a:spcAft>
                <a:spcPts val="0"/>
              </a:spcAft>
              <a:buNone/>
            </a:pPr>
            <a:r>
              <a:rPr lang="ja" sz="791"/>
              <a:t>        - 各グループが設定する基準を、最初にプロンプトを見ただけの段階（a priori）と、出力を見て修正を加える段階（a posteriori）の間でどのように変化するかを分析しています。</a:t>
            </a:r>
            <a:endParaRPr sz="791"/>
          </a:p>
          <a:p>
            <a:pPr indent="0" lvl="0" marL="0" rtl="0" algn="l">
              <a:lnSpc>
                <a:spcPct val="95000"/>
              </a:lnSpc>
              <a:spcBef>
                <a:spcPts val="1200"/>
              </a:spcBef>
              <a:spcAft>
                <a:spcPts val="0"/>
              </a:spcAft>
              <a:buNone/>
            </a:pPr>
            <a:r>
              <a:rPr lang="ja" sz="791"/>
              <a:t>        - このプロセスを通じて、ドメインエキスパートは深い知識に基づく具体的な基準を設定し、一般ユーザーは分かりやすさや実用性に焦点を当てた基準を設定することが確認されました。一方で、LLMは比較的一般的な基準を設定し、プロンプトに基づくキーワードに依存する傾向があることがわかりました。</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どのように評価を行うのか？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**事前評価 (a priori)** では、プロンプトから期待される基準を各グループが考え、それぞれの視点から重要なポイントを抽出します。例えば、栄養に関する質問であれば、栄養士（ドメインエキスパート）は具体的な栄養価や健康に対する影響を基準に含めるよう設定します。</a:t>
            </a:r>
            <a:endParaRPr sz="791"/>
          </a:p>
          <a:p>
            <a:pPr indent="0" lvl="0" marL="0" rtl="0" algn="l">
              <a:lnSpc>
                <a:spcPct val="95000"/>
              </a:lnSpc>
              <a:spcBef>
                <a:spcPts val="1200"/>
              </a:spcBef>
              <a:spcAft>
                <a:spcPts val="0"/>
              </a:spcAft>
              <a:buNone/>
            </a:pPr>
            <a:r>
              <a:rPr lang="ja" sz="791"/>
              <a:t>    - **事後評価 (a posteriori)** では、実際にLLMから生成された回答を見て、初期設定した基準がその出力に対して適切であるかどうかを評価し、必要に応じて基準を修正します。この段階では、モデルの出力が実際のユーザーの期待に応えているか、専門的な基準を満たしているかを評価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この手法で何を評価できるのか？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この手法では、**モデルの出力品質**を**様々な観点から評価**することができます。具体的には以下のことが評価できます。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1. **専門性の深さ**：ドメインエキスパートが設定した基準により、モデルの回答が特定分野の専門知識にどれだけ基づいているかを評価します。</a:t>
            </a:r>
            <a:endParaRPr sz="791"/>
          </a:p>
          <a:p>
            <a:pPr indent="0" lvl="0" marL="0" rtl="0" algn="l">
              <a:lnSpc>
                <a:spcPct val="95000"/>
              </a:lnSpc>
              <a:spcBef>
                <a:spcPts val="1200"/>
              </a:spcBef>
              <a:spcAft>
                <a:spcPts val="0"/>
              </a:spcAft>
              <a:buNone/>
            </a:pPr>
            <a:r>
              <a:rPr lang="ja" sz="791"/>
              <a:t>    2. **ユーザーの理解しやすさ**：一般ユーザーの基準により、出力が非専門家にとってどれほど理解しやすく、役に立つかを評価します。</a:t>
            </a:r>
            <a:endParaRPr sz="791"/>
          </a:p>
          <a:p>
            <a:pPr indent="0" lvl="0" marL="0" rtl="0" algn="l">
              <a:lnSpc>
                <a:spcPct val="95000"/>
              </a:lnSpc>
              <a:spcBef>
                <a:spcPts val="1200"/>
              </a:spcBef>
              <a:spcAft>
                <a:spcPts val="0"/>
              </a:spcAft>
              <a:buNone/>
            </a:pPr>
            <a:r>
              <a:rPr lang="ja" sz="791"/>
              <a:t>    3. **評価基準の進化（基準ドリフト）**：事前と事後の基準の変化を観察することで、モデルの出力によって基準がどのように進化するかを評価します。これにより、初期の期待と最終的な出力の間のギャップを特定し、それを埋める方法を検討します。</a:t>
            </a:r>
            <a:endParaRPr sz="791"/>
          </a:p>
          <a:p>
            <a:pPr indent="0" lvl="0" marL="0" rtl="0" algn="l">
              <a:lnSpc>
                <a:spcPct val="95000"/>
              </a:lnSpc>
              <a:spcBef>
                <a:spcPts val="1200"/>
              </a:spcBef>
              <a:spcAft>
                <a:spcPts val="0"/>
              </a:spcAft>
              <a:buNone/>
            </a:pPr>
            <a:r>
              <a:rPr lang="ja" sz="791"/>
              <a:t>2. **参加者のリクルートとデータ収集**:</a:t>
            </a:r>
            <a:endParaRPr sz="791"/>
          </a:p>
          <a:p>
            <a:pPr indent="0" lvl="0" marL="0" rtl="0" algn="l">
              <a:lnSpc>
                <a:spcPct val="95000"/>
              </a:lnSpc>
              <a:spcBef>
                <a:spcPts val="1200"/>
              </a:spcBef>
              <a:spcAft>
                <a:spcPts val="0"/>
              </a:spcAft>
              <a:buNone/>
            </a:pPr>
            <a:r>
              <a:rPr lang="ja" sz="791"/>
              <a:t>    - 栄養学と教育学の2つの専門領域において、ドメインエキスパートと一般ユーザーが参加。</a:t>
            </a:r>
            <a:endParaRPr sz="791"/>
          </a:p>
          <a:p>
            <a:pPr indent="0" lvl="0" marL="0" rtl="0" algn="l">
              <a:lnSpc>
                <a:spcPct val="95000"/>
              </a:lnSpc>
              <a:spcBef>
                <a:spcPts val="1200"/>
              </a:spcBef>
              <a:spcAft>
                <a:spcPts val="0"/>
              </a:spcAft>
              <a:buNone/>
            </a:pPr>
            <a:r>
              <a:rPr lang="ja" sz="791"/>
              <a:t>    - 各参加者は、事前のプロンプトのみを見て基準を設定し、その後、モデルの出力を見て基準を修正するプロセスを行った。</a:t>
            </a:r>
            <a:endParaRPr sz="791"/>
          </a:p>
          <a:p>
            <a:pPr indent="0" lvl="0" marL="0" rtl="0" algn="l">
              <a:lnSpc>
                <a:spcPct val="95000"/>
              </a:lnSpc>
              <a:spcBef>
                <a:spcPts val="1200"/>
              </a:spcBef>
              <a:spcAft>
                <a:spcPts val="0"/>
              </a:spcAft>
              <a:buNone/>
            </a:pPr>
            <a:r>
              <a:rPr lang="ja" sz="791"/>
              <a:t>3. **基準の進化分析**:</a:t>
            </a:r>
            <a:endParaRPr sz="791"/>
          </a:p>
          <a:p>
            <a:pPr indent="0" lvl="0" marL="0" rtl="0" algn="l">
              <a:lnSpc>
                <a:spcPct val="95000"/>
              </a:lnSpc>
              <a:spcBef>
                <a:spcPts val="1200"/>
              </a:spcBef>
              <a:spcAft>
                <a:spcPts val="0"/>
              </a:spcAft>
              <a:buNone/>
            </a:pPr>
            <a:r>
              <a:rPr lang="ja" sz="791"/>
              <a:t>    - 初期段階と出力評価後の段階で基準がどのように変わるかを分析。</a:t>
            </a:r>
            <a:endParaRPr sz="791"/>
          </a:p>
          <a:p>
            <a:pPr indent="0" lvl="0" marL="0" rtl="0" algn="l">
              <a:lnSpc>
                <a:spcPct val="95000"/>
              </a:lnSpc>
              <a:spcBef>
                <a:spcPts val="1200"/>
              </a:spcBef>
              <a:spcAft>
                <a:spcPts val="0"/>
              </a:spcAft>
              <a:buNone/>
            </a:pPr>
            <a:r>
              <a:rPr lang="ja" sz="791"/>
              <a:t>    - 基準の精度や明確さ、ガイドラインの提供方法において、各グループの特有の傾向を確認した。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DreamGarden: A Designer Assistant for Growing Games from a Single Prompt DreamGarden: シングルプロンプトからゲームを成長させるデザイナーアシスタント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DreamGardenは、ゲーム環境を作成するデザイナー支援で、プロンプトを階層的に分割し、具体的なアクションプランを生成。プランはサブモジュールに分配し具体的な実装をします。特にUnreal Engineでのゲーム開発を支援し、自由形式のプロンプトから自律的にゲームのプロトタイプ生成します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![x4.png](x4.png)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reamGardenの中核は、大規模言語モデル（LLM）を使用したプランニングモジュールである。このプランニングモジュールは、ユーザが提供したプロンプトを元に階層的なアクションプランを生成し、それを様々なサブモジュールに割り当てることで実装を行う。具体的には、以下の手法を用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**プランニングモジュール**:</a:t>
            </a:r>
            <a:endParaRPr sz="791"/>
          </a:p>
          <a:p>
            <a:pPr indent="0" lvl="0" marL="0" rtl="0" algn="l">
              <a:lnSpc>
                <a:spcPct val="95000"/>
              </a:lnSpc>
              <a:spcBef>
                <a:spcPts val="1200"/>
              </a:spcBef>
              <a:spcAft>
                <a:spcPts val="0"/>
              </a:spcAft>
              <a:buNone/>
            </a:pPr>
            <a:r>
              <a:rPr lang="ja" sz="791"/>
              <a:t>    - ユーザが提供するシードプロンプトを元に、高レベルのゲームデザインを広範囲に計画する。</a:t>
            </a:r>
            <a:endParaRPr sz="791"/>
          </a:p>
          <a:p>
            <a:pPr indent="0" lvl="0" marL="0" rtl="0" algn="l">
              <a:lnSpc>
                <a:spcPct val="95000"/>
              </a:lnSpc>
              <a:spcBef>
                <a:spcPts val="1200"/>
              </a:spcBef>
              <a:spcAft>
                <a:spcPts val="0"/>
              </a:spcAft>
              <a:buNone/>
            </a:pPr>
            <a:r>
              <a:rPr lang="ja" sz="791"/>
              <a:t>    - その後、各プランを詳細なステップに分割し、最終的に具体的なタスクにまで落とし込む。</a:t>
            </a:r>
            <a:endParaRPr sz="791"/>
          </a:p>
          <a:p>
            <a:pPr indent="0" lvl="0" marL="0" rtl="0" algn="l">
              <a:lnSpc>
                <a:spcPct val="95000"/>
              </a:lnSpc>
              <a:spcBef>
                <a:spcPts val="1200"/>
              </a:spcBef>
              <a:spcAft>
                <a:spcPts val="0"/>
              </a:spcAft>
              <a:buNone/>
            </a:pPr>
            <a:r>
              <a:rPr lang="ja" sz="791"/>
              <a:t>2. **実装サブモジュール**:</a:t>
            </a:r>
            <a:endParaRPr sz="791"/>
          </a:p>
          <a:p>
            <a:pPr indent="0" lvl="0" marL="0" rtl="0" algn="l">
              <a:lnSpc>
                <a:spcPct val="95000"/>
              </a:lnSpc>
              <a:spcBef>
                <a:spcPts val="1200"/>
              </a:spcBef>
              <a:spcAft>
                <a:spcPts val="0"/>
              </a:spcAft>
              <a:buNone/>
            </a:pPr>
            <a:r>
              <a:rPr lang="ja" sz="791"/>
              <a:t>    - サブモジュールには、C++コード生成、手続き型メッシュ生成、ディフュージョンメッシュ生成などがある。</a:t>
            </a:r>
            <a:endParaRPr sz="791"/>
          </a:p>
          <a:p>
            <a:pPr indent="0" lvl="0" marL="0" rtl="0" algn="l">
              <a:lnSpc>
                <a:spcPct val="95000"/>
              </a:lnSpc>
              <a:spcBef>
                <a:spcPts val="1200"/>
              </a:spcBef>
              <a:spcAft>
                <a:spcPts val="0"/>
              </a:spcAft>
              <a:buNone/>
            </a:pPr>
            <a:r>
              <a:rPr lang="ja" sz="791"/>
              <a:t>    - 各タスクは特定のサブモジュールに割り当てられ、それに応じた実装が行われる。</a:t>
            </a:r>
            <a:endParaRPr sz="791"/>
          </a:p>
          <a:p>
            <a:pPr indent="0" lvl="0" marL="0" rtl="0" algn="l">
              <a:lnSpc>
                <a:spcPct val="95000"/>
              </a:lnSpc>
              <a:spcBef>
                <a:spcPts val="1200"/>
              </a:spcBef>
              <a:spcAft>
                <a:spcPts val="0"/>
              </a:spcAft>
              <a:buNone/>
            </a:pPr>
            <a:r>
              <a:rPr lang="ja" sz="791"/>
              <a:t>    - 生成されたコードやアセットはUnreal Engineに取り込まれ、シミュレーションやフィードバックが行われる。</a:t>
            </a:r>
            <a:endParaRPr sz="791"/>
          </a:p>
          <a:p>
            <a:pPr indent="0" lvl="0" marL="0" rtl="0" algn="l">
              <a:lnSpc>
                <a:spcPct val="95000"/>
              </a:lnSpc>
              <a:spcBef>
                <a:spcPts val="1200"/>
              </a:spcBef>
              <a:spcAft>
                <a:spcPts val="0"/>
              </a:spcAft>
              <a:buNone/>
            </a:pPr>
            <a:r>
              <a:rPr lang="ja" sz="791"/>
              <a:t>3. **ユーザーインターフェース**:</a:t>
            </a:r>
            <a:endParaRPr sz="791"/>
          </a:p>
          <a:p>
            <a:pPr indent="0" lvl="0" marL="0" rtl="0" algn="l">
              <a:lnSpc>
                <a:spcPct val="95000"/>
              </a:lnSpc>
              <a:spcBef>
                <a:spcPts val="1200"/>
              </a:spcBef>
              <a:spcAft>
                <a:spcPts val="0"/>
              </a:spcAft>
              <a:buNone/>
            </a:pPr>
            <a:r>
              <a:rPr lang="ja" sz="791"/>
              <a:t>    - DreamGardenのインターフェースは、ユーザがプロンプトの生成過程を視覚的に追跡し、計画の枝刈りやフィードバックを行うことができるノードベースのGUIを提供する。</a:t>
            </a:r>
            <a:endParaRPr sz="791"/>
          </a:p>
          <a:p>
            <a:pPr indent="0" lvl="0" marL="0" rtl="0" algn="l">
              <a:lnSpc>
                <a:spcPct val="95000"/>
              </a:lnSpc>
              <a:spcBef>
                <a:spcPts val="1200"/>
              </a:spcBef>
              <a:spcAft>
                <a:spcPts val="0"/>
              </a:spcAft>
              <a:buNone/>
            </a:pPr>
            <a:r>
              <a:rPr lang="ja" sz="791"/>
              <a:t>    - ユーザーはGUIを介して、シミュレーションの進行を確認し、途中で介入して修正を加えることが可能である。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reamGardenは、ゲームデザインの初期のアイデア段階やプロトタイピングに利用できる。ユーザーは自由形式のプロンプトからゲームの計画を生成し、それを具体的なシミュレーション環境に変換することができる。また、デザイナーが生成プロセスに介入し、内容を調整することも可能であるため、特に初期のアイデアの視覚化や複雑なゲーム環境の作成に適してい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AI AS HUMANITY’S SALIERI: QUANTIFYING LINGUISTIC CREATIVITY OF LANGUAGE MODELS VIA SYSTEMATIC ATTRIBUTION OF MACHINE TEXT AGAINST WEB TEXT 人類のサリエリとしてのAI：ウェブテキストに対する機械テキストの体系的な帰属を通じた言語モデルの創造性の定量化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LLMの人間の創造性評価としてCREATIVITY INDEXを提案。ウェブテキストをどの程度再構成できるかを計測</a:t>
            </a:r>
            <a:endParaRPr sz="791"/>
          </a:p>
          <a:p>
            <a:pPr indent="0" lvl="0" marL="0" rtl="0" algn="l">
              <a:lnSpc>
                <a:spcPct val="95000"/>
              </a:lnSpc>
              <a:spcBef>
                <a:spcPts val="1200"/>
              </a:spcBef>
              <a:spcAft>
                <a:spcPts val="0"/>
              </a:spcAft>
              <a:buNone/>
            </a:pPr>
            <a:r>
              <a:rPr lang="ja" sz="791"/>
              <a:t>テキストのn-gramがウェブ上に存在するかどうかを評価し厳密一致や近似一致をみるL-ユニークネスを算出します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この論文では、LLM（大型言語モデル）の創造性を測定・評価するために、新しい指標「CREATIVITY INDEX」と動的プログラミングアルゴリズム「DJ SEARCH」を提案しています。以下、技術と手法の詳細を順を追って説明します。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**CREATIVITY INDEX**</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**CREATIVITY INDEX**は、LLMが生成したテキストの創造性を定量的に測定するために提案された指標です。主なアイデアは、生成されたテキストがどの程度ウェブ上の既存テキストから再構築できるかを評価することです。具体的には、与えられたテキスト内のn-グラム（連続するn個の単語）が、ウェブ上の巨大な参照コーパスに存在するかどうかを確認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**L-ユニークネス (L-uniqueness)**: テキストの中で、指定された長さのn-グラムが参照コーパスに含まれていない割合を示します。これは、テキストの中のどの単語やフレーズが新しい文脈で使われているかを定量的に示すもので、より高い値がより高い創造性を意味します。</a:t>
            </a:r>
            <a:endParaRPr sz="791"/>
          </a:p>
          <a:p>
            <a:pPr indent="0" lvl="0" marL="0" rtl="0" algn="l">
              <a:lnSpc>
                <a:spcPct val="95000"/>
              </a:lnSpc>
              <a:spcBef>
                <a:spcPts val="1200"/>
              </a:spcBef>
              <a:spcAft>
                <a:spcPts val="0"/>
              </a:spcAft>
              <a:buNone/>
            </a:pPr>
            <a:r>
              <a:rPr lang="ja" sz="791"/>
              <a:t>- **CREATIVITY INDEXの計算**: テキストのすべてのn-グラムについてL-ユニークネスを計算し、それを積み上げて総合的な創造性を示す指数とします。これは、言い換えると「L-ユニークネス曲線の下の面積」を求めることと同等です。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指標を用いることで、生成されたテキストがウェブ上の既存のテキストからどの程度新しいものを取り入れているかを定量的に評価し、LLMの創造性を人間の作家と比較することができます。実験の結果、プロの作家の創造性がLLMよりも大幅に高い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**DJ SEARCH 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**DJ SEARCH**は、CREATIVITY INDEXを効率的に計算するために設計された動的プログラミングアルゴリズムです。このアルゴリズムの目的は、与えられたテキスト内のスニペットが参照コーパスにどの程度一致するか（厳密な一致および近似一致）を見つけ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**アルゴリズムの概要**: DJ SEARCHは二つのポインタを使用して、テキスト内のn-グラムの中で最も長く参照コーパスに一致する部分を効率的に探索します。具体的には、テキストの各インデックスから始まる最長のn-グラムを探し、その一致情報を次のインデックスにも再利用することで計算量を削減しています。</a:t>
            </a:r>
            <a:endParaRPr sz="791"/>
          </a:p>
          <a:p>
            <a:pPr indent="0" lvl="0" marL="0" rtl="0" algn="l">
              <a:lnSpc>
                <a:spcPct val="95000"/>
              </a:lnSpc>
              <a:spcBef>
                <a:spcPts val="1200"/>
              </a:spcBef>
              <a:spcAft>
                <a:spcPts val="0"/>
              </a:spcAft>
              <a:buNone/>
            </a:pPr>
            <a:r>
              <a:rPr lang="ja" sz="791"/>
              <a:t>- **インフィニグラム (Infini-gram)**: 厳密な一致を高速に見つけるために、インフィニグラムと呼ばれる手法を採用しており、これによりテキストの既存のシーケンスが迅速に検索されます。</a:t>
            </a:r>
            <a:endParaRPr sz="791"/>
          </a:p>
          <a:p>
            <a:pPr indent="0" lvl="0" marL="0" rtl="0" algn="l">
              <a:lnSpc>
                <a:spcPct val="95000"/>
              </a:lnSpc>
              <a:spcBef>
                <a:spcPts val="1200"/>
              </a:spcBef>
              <a:spcAft>
                <a:spcPts val="0"/>
              </a:spcAft>
              <a:buNone/>
            </a:pPr>
            <a:r>
              <a:rPr lang="ja" sz="791"/>
              <a:t>- **Word Mover's Distance (WMD)**: 近似一致（意味的に類似したスニペット）の検索にはWord Mover's Distanceを使用します。これは、単語の埋め込み（ベクトル）を使ってテキスト間の意味的な距離を測定する方法で、各n-グラムの語彙の類似性を計算し、それを元に近似一致を評価します。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このアルゴリズムの工夫により、単純な全探索に比べて効率的に、生成されたテキストの創造性を評価するための一致情報を収集できるようになっています。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**RLHF（Reinforcement Learning from Human Feedback）**</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LHF**は、人間のフィードバックを活用してLLMの出力を人間の好みに近づける手法です。LLMは、まず大量のテキストデータで訓練された後、RLHFを使ってより人間らしい応答や創造的な出力を生成するように調整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**影響と結果**: 本研究では、RLHFがLLMの創造性に与える影響も評価されています。その結果、RLHFによってLLMのCREATIVITY INDEXが平均で30.1%低下することが確認されました。これは、RLHFによってモデルの出力が人間に好まれる特定のスタイルに収束することが原因で、結果として表現の多様性が制限されてしまうことを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**ゼロショット検出への応用**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CREATIVITY INDEXは、機械生成テキストの検出にも応用されています。この手法は、訓練なしで任意のテキストが人間によって書かれたものか機械によって生成されたものかを識別するために使用できる「ゼロショット」方式であり、DetectGPTなどの既存の最先端の検出システムを大幅に上回る性能を示しました。また、GhostBusterといった監視学習ベースの検出システムにも、多くの分野で優れた結果を出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Document-level Causal Relation Extraction with Knowledge-guided Binary Question Answering 知識ガイド付き二項質問応答による文書レベルの因果関係抽出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Knowledge-guided Binary Question Answering（KnowQA）は因果関係を分類するイベント間因果関係抽出（ECRE）をLLMのゼロショットで文書内のイベントを抽出しその構造を構築するイベント構造構築と因果関係の有無を識別する二択で答えられる質問を使い分類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イベント構造の構築（Event Structure Construction Module）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イベント間の因果関係を抽出するために、KnowQAでは文書レベルでのイベント構造の構築を行います。これは3つの主要なステップで構成されています。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イベント検出（Event Detection）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まず、文書中のイベントを検出します。これは、事象（イベント）を特定し、それを特定のイベントタイプに分類するプロセスです。具体的には、以下の手法が使用されています。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**KAIROSオントロジー**を利用し、イベントの分類を行います。KAIROSオントロジーはACE 2005（Automatic Content Extraction）の拡張セットであり、50のイベントタイプと59の引数役割をカバーしています。</a:t>
            </a:r>
            <a:endParaRPr sz="791"/>
          </a:p>
          <a:p>
            <a:pPr indent="0" lvl="0" marL="0" rtl="0" algn="l">
              <a:lnSpc>
                <a:spcPct val="95000"/>
              </a:lnSpc>
              <a:spcBef>
                <a:spcPts val="1200"/>
              </a:spcBef>
              <a:spcAft>
                <a:spcPts val="0"/>
              </a:spcAft>
              <a:buNone/>
            </a:pPr>
            <a:r>
              <a:rPr lang="ja" sz="791"/>
              <a:t>- **CLEVE**（Contrastive Pre-training for Event Extraction）と呼ばれる事前学習モデルを使用し、イベントの分類精度を向上させています。このモデルは事前学習されたPLM（Pre-trained Language Model）で、**WikiEventsデータセット**でトレーニングされており、各イベントをKAIROSオントロジーに従って分類します。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イベント引数抽出（Event Argument Extraction）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次に、各イベントに関連する引数（Argument）を抽出します。イベント引数はイベントの詳細な情報を提供し、因果関係の識別に重要です。このプロセスは以下の手法で行われます。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**BART-Gen**という生成モデルを使用します。このモデルは、イベントの引数を文書レベルで条件生成により抽出します。</a:t>
            </a:r>
            <a:endParaRPr sz="791"/>
          </a:p>
          <a:p>
            <a:pPr indent="0" lvl="0" marL="0" rtl="0" algn="l">
              <a:lnSpc>
                <a:spcPct val="95000"/>
              </a:lnSpc>
              <a:spcBef>
                <a:spcPts val="1200"/>
              </a:spcBef>
              <a:spcAft>
                <a:spcPts val="0"/>
              </a:spcAft>
              <a:buNone/>
            </a:pPr>
            <a:r>
              <a:rPr lang="ja" sz="791"/>
              <a:t>- BART-Genは、事前定義されたイベントテンプレートに基づいて、引数を特定します。テンプレートは、「&lt;引数1&gt;が&lt;引数2&gt;を&lt;引数3&gt;の道具を使って&lt;引数4&gt;の場所で破壊した」のような形式で、各イベントタイプに対して適用される複数の引数を構成することができます。</a:t>
            </a:r>
            <a:endParaRPr sz="791"/>
          </a:p>
          <a:p>
            <a:pPr indent="0" lvl="0" marL="0" rtl="0" algn="l">
              <a:lnSpc>
                <a:spcPct val="95000"/>
              </a:lnSpc>
              <a:spcBef>
                <a:spcPts val="1200"/>
              </a:spcBef>
              <a:spcAft>
                <a:spcPts val="0"/>
              </a:spcAft>
              <a:buNone/>
            </a:pPr>
            <a:r>
              <a:rPr lang="ja" sz="791"/>
              <a:t>- このようなテンプレートを使用することで、文書中のイベントに関連するすべての引数を網羅的に抽出できます。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エンティティと関係の抽出（Joint Entity and Relation Extraction）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最後に、イベント引数間の関係を特定します。この関係の特定は、イベント構造をより豊かなものにし、より精確な因果関係の識別を可能にします。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JEREX**というエンティティと関係の抽出を同時に行うモデルを使用しています。このモデルは、**DocREDデータセット**（文書レベルでの関係抽出データセット）で事前学習されており、6種類のエンティティタイプと96の関係タイプに対応しています。</a:t>
            </a:r>
            <a:endParaRPr sz="791"/>
          </a:p>
          <a:p>
            <a:pPr indent="0" lvl="0" marL="0" rtl="0" algn="l">
              <a:lnSpc>
                <a:spcPct val="95000"/>
              </a:lnSpc>
              <a:spcBef>
                <a:spcPts val="1200"/>
              </a:spcBef>
              <a:spcAft>
                <a:spcPts val="0"/>
              </a:spcAft>
              <a:buNone/>
            </a:pPr>
            <a:r>
              <a:rPr lang="ja" sz="791"/>
              <a:t>- 抽出されたエンティティとそれらの関係をイベント引数とマッチングし、イベントのより詳細な構造を構築します。例えば、「輸送」イベントでは「目的地」「運搬者」など、イベントの各構成要素が関係を通じて結びつけ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二項質問応答（Binary Question Answering Module）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KnowQAはイベント構造を利用して因果関係を識別および分類する二項質問応答の手法を用います。このモジュールは、因果関係を「識別」する部分と「分類」する部分に分かれており、それぞれシングルターンQAとマルチターンQAという異なる戦略を採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シングルターン質問応答（Single-turn QA）</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シングルターンQAは、因果関係の「有無」を判断するために使用されます。具体的には、以下のプロセスで行われます。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**プロンプトの生成**：文書内のテキスト、イベント引数、および引数間の関係を基にして質問を生成します。例えば、次のようなプロンプトが使用されます。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入力: {ソーステキスト}</a:t>
            </a:r>
            <a:endParaRPr sz="791"/>
          </a:p>
          <a:p>
            <a:pPr indent="0" lvl="0" marL="0" rtl="0" algn="l">
              <a:lnSpc>
                <a:spcPct val="95000"/>
              </a:lnSpc>
              <a:spcBef>
                <a:spcPts val="1200"/>
              </a:spcBef>
              <a:spcAft>
                <a:spcPts val="0"/>
              </a:spcAft>
              <a:buNone/>
            </a:pPr>
            <a:r>
              <a:rPr lang="ja" sz="791"/>
              <a:t>    引数の概要:</a:t>
            </a:r>
            <a:endParaRPr sz="791"/>
          </a:p>
          <a:p>
            <a:pPr indent="0" lvl="0" marL="0" rtl="0" algn="l">
              <a:lnSpc>
                <a:spcPct val="95000"/>
              </a:lnSpc>
              <a:spcBef>
                <a:spcPts val="1200"/>
              </a:spcBef>
              <a:spcAft>
                <a:spcPts val="0"/>
              </a:spcAft>
              <a:buNone/>
            </a:pPr>
            <a:r>
              <a:rPr lang="ja" sz="791"/>
              <a:t>    引数A: {引数の内容}</a:t>
            </a:r>
            <a:endParaRPr sz="791"/>
          </a:p>
          <a:p>
            <a:pPr indent="0" lvl="0" marL="0" rtl="0" algn="l">
              <a:lnSpc>
                <a:spcPct val="95000"/>
              </a:lnSpc>
              <a:spcBef>
                <a:spcPts val="1200"/>
              </a:spcBef>
              <a:spcAft>
                <a:spcPts val="0"/>
              </a:spcAft>
              <a:buNone/>
            </a:pPr>
            <a:r>
              <a:rPr lang="ja" sz="791"/>
              <a:t>    引数B: {引数の内容}</a:t>
            </a:r>
            <a:endParaRPr sz="791"/>
          </a:p>
          <a:p>
            <a:pPr indent="0" lvl="0" marL="0" rtl="0" algn="l">
              <a:lnSpc>
                <a:spcPct val="95000"/>
              </a:lnSpc>
              <a:spcBef>
                <a:spcPts val="1200"/>
              </a:spcBef>
              <a:spcAft>
                <a:spcPts val="0"/>
              </a:spcAft>
              <a:buNone/>
            </a:pPr>
            <a:r>
              <a:rPr lang="ja" sz="791"/>
              <a:t>    質問: "引数A"と"引数B"の間に因果関係は存在しますか？</a:t>
            </a:r>
            <a:endParaRPr sz="791"/>
          </a:p>
          <a:p>
            <a:pPr indent="0" lvl="0" marL="0" rtl="0" algn="l">
              <a:lnSpc>
                <a:spcPct val="95000"/>
              </a:lnSpc>
              <a:spcBef>
                <a:spcPts val="1200"/>
              </a:spcBef>
              <a:spcAft>
                <a:spcPts val="0"/>
              </a:spcAft>
              <a:buNone/>
            </a:pPr>
            <a:r>
              <a:rPr lang="ja" sz="791"/>
              <a:t>    答え：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このようにして因果関係が存在するかどうかを「はい/いいえ」で回答させることで、因果関係の識別を行います。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マルチターン質問応答（Multi-turn QA）</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マルチターンQAは、因果関係を識別するだけでなく、その関係の「タイプ」も分類します。これはより複雑な質問応答の戦略を取ります。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各イベント対について複数回の質問を行い、それぞれの関係タイプについてモデルに質問します。例えば、「引数Aは引数Bに**よって**引き起こされたか？」のように、関係が因果か結果かを特定する質問を繰り返し行うことで、より正確に関係を分類します。</a:t>
            </a:r>
            <a:endParaRPr sz="791"/>
          </a:p>
          <a:p>
            <a:pPr indent="0" lvl="0" marL="0" rtl="0" algn="l">
              <a:lnSpc>
                <a:spcPct val="95000"/>
              </a:lnSpc>
              <a:spcBef>
                <a:spcPts val="1200"/>
              </a:spcBef>
              <a:spcAft>
                <a:spcPts val="0"/>
              </a:spcAft>
              <a:buNone/>
            </a:pPr>
            <a:r>
              <a:rPr lang="ja" sz="791"/>
              <a:t>- このようなマルチターン戦略を取ることで、シングルターンQAでは判断できなかった関係について、より詳細な検証が可能になります。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KnowQAの有効性の検証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KnowQAは、ゼロショット設定およびファインチューニング設定の両方で評価されています。その結果、KnowQAは以下のような強力な特徴を示しました。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**高い有効性**：文書レベルでのイベント構造が因果関係の抽出に大きく寄与し、特にファインチューニング後に高い精度を達成しました。</a:t>
            </a:r>
            <a:endParaRPr sz="791"/>
          </a:p>
          <a:p>
            <a:pPr indent="0" lvl="0" marL="0" rtl="0" algn="l">
              <a:lnSpc>
                <a:spcPct val="95000"/>
              </a:lnSpc>
              <a:spcBef>
                <a:spcPts val="1200"/>
              </a:spcBef>
              <a:spcAft>
                <a:spcPts val="0"/>
              </a:spcAft>
              <a:buNone/>
            </a:pPr>
            <a:r>
              <a:rPr lang="ja" sz="791"/>
              <a:t>- **一般化能力**：異なるデータセットや異なる関係タイプに対しても高い性能を示し、イベント構造を活用することによる高い汎用性を示しました。</a:t>
            </a:r>
            <a:endParaRPr sz="791"/>
          </a:p>
          <a:p>
            <a:pPr indent="0" lvl="0" marL="0" rtl="0" algn="l">
              <a:lnSpc>
                <a:spcPct val="95000"/>
              </a:lnSpc>
              <a:spcBef>
                <a:spcPts val="1200"/>
              </a:spcBef>
              <a:spcAft>
                <a:spcPts val="0"/>
              </a:spcAft>
              <a:buNone/>
            </a:pPr>
            <a:r>
              <a:rPr lang="ja" sz="791"/>
              <a:t>- **低い一貫性の欠如**：複数回の質問による回答が整合性を保つため、KnowQAは信頼性の高い因果関係の判断を行えることが確認されています。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手法の特徴と改善点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**因果幻覚の軽減**：LLMの因果関係の過剰認識（幻覚）を減少させるため、イベント構造とマルチターンQAの活用が重要な役割を果たしました。</a:t>
            </a:r>
            <a:endParaRPr sz="791"/>
          </a:p>
          <a:p>
            <a:pPr indent="0" lvl="0" marL="0" rtl="0" algn="l">
              <a:lnSpc>
                <a:spcPct val="95000"/>
              </a:lnSpc>
              <a:spcBef>
                <a:spcPts val="1200"/>
              </a:spcBef>
              <a:spcAft>
                <a:spcPts val="0"/>
              </a:spcAft>
              <a:buNone/>
            </a:pPr>
            <a:r>
              <a:rPr lang="ja" sz="791"/>
              <a:t>- **構造化情報の活用**：イベント構造の生成により、モデルは文書中の各イベントの詳細をより正確に把握することが可能となり、因果関係の識別精度が向上しました。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