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704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704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284da5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284da5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4da57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4da57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051b69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051b69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51b69d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51b69d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a0f318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a0f318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a0f318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a0f318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0f318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0f318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a0f318c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a0f318c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d0fd23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d0fd2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d0fd23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d0fd23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f2727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f2727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0f2727b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0f2727b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0f2727b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0f2727b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0f2727b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0f2727b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f2727b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0f2727b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0f2727b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0f2727b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10a054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10a054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10ae202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10ae202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bb5de1d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bb5de1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bb5de1d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bb5de1d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bb5de1d4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bb5de1d4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read-agent/read-agent.github.io/blob/main/assets/read_agent_demo.ipynb"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Automated Construction of Theme-specific Knowledge Graphs テーマ特化型知識グラフの自動構築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 Graph Construction）は、テーマ固有のナレッジグラフを自動的に構築するための教師なしフレームワークです。このアルゴリズムは、特定のテーマに関連するドキュメント集合から、テーマに関連したエンティティとそれらの関係を抽出し、ナレッジグラフを形成します。</a:t>
            </a:r>
            <a:endParaRPr sz="764"/>
          </a:p>
          <a:p>
            <a:pPr indent="0" lvl="0" marL="0" rtl="0" algn="l">
              <a:lnSpc>
                <a:spcPct val="100000"/>
              </a:lnSpc>
              <a:spcBef>
                <a:spcPts val="1200"/>
              </a:spcBef>
              <a:spcAft>
                <a:spcPts val="0"/>
              </a:spcAft>
              <a:buNone/>
            </a:pPr>
            <a:r>
              <a:rPr lang="ja" sz="764"/>
              <a:t>1. テーマオントロジー構築: エンティティオントロジーの構築：テーマに関連するエンティティの階層をWikipediaから収集し、高品質のエンティティオントロジーを形成します。これには、関連するカテゴリやサブカテゴリの識別が含まれます。関係オントロジーの構築：大規模言語モデル（LLM）を利用して、エンティティカテゴリペア間の潜在的な関係を生成します。これにより、エンティティ間の関係を記述する候補セットを構築します。</a:t>
            </a:r>
            <a:endParaRPr sz="764"/>
          </a:p>
          <a:p>
            <a:pPr indent="0" lvl="0" marL="0" rtl="0" algn="l">
              <a:lnSpc>
                <a:spcPct val="100000"/>
              </a:lnSpc>
              <a:spcBef>
                <a:spcPts val="1200"/>
              </a:spcBef>
              <a:spcAft>
                <a:spcPts val="0"/>
              </a:spcAft>
              <a:buNone/>
            </a:pPr>
            <a:r>
              <a:rPr lang="ja" sz="764"/>
              <a:t>2. テーマナレッジグラフ構築: エンティティ認識とタイピング：テーマに基づいたドキュメントからエンティティを抽出し、抽出されたエンティティをエンティティオントロジーにマッピングします。エンティティは文書からの名詞句や固有名詞として識別されます。関係の抽出と統合：エンティティペアごとに候補となる関係を関係オントロジーから取得し、文脈情報を用いて最も適切な関係を選択します。このステップでは、エンティティ間の意味的な関連性を理解し、適切な関係を識別するためにLLMが再び使用されます。</a:t>
            </a:r>
            <a:endParaRPr sz="764"/>
          </a:p>
          <a:p>
            <a:pPr indent="0" lvl="0" marL="0" rtl="0" algn="l">
              <a:lnSpc>
                <a:spcPct val="100000"/>
              </a:lnSpc>
              <a:spcBef>
                <a:spcPts val="1200"/>
              </a:spcBef>
              <a:spcAft>
                <a:spcPts val="0"/>
              </a:spcAft>
              <a:buNone/>
            </a:pPr>
            <a:r>
              <a:rPr lang="ja" sz="764"/>
              <a:t>このプロセス全体を通じて、TKGConはテーマに特有な詳細情報を持つナレッジグラフを構築し、既存の一般的なナレッジグラフではカバーされていないような精緻で時宜にかなった情報を提供します。</a:t>
            </a:r>
            <a:endParaRPr sz="764"/>
          </a:p>
          <a:p>
            <a:pPr indent="0" lvl="0" marL="0" rtl="0" algn="l">
              <a:lnSpc>
                <a:spcPct val="100000"/>
              </a:lnSpc>
              <a:spcBef>
                <a:spcPts val="1200"/>
              </a:spcBef>
              <a:spcAft>
                <a:spcPts val="0"/>
              </a:spcAft>
              <a:buNone/>
            </a:pPr>
            <a:r>
              <a:rPr lang="ja" sz="764"/>
              <a:t>テーマ固有のナレッジグラフ（ThemeKG）の構築におけるアルゴリズムは、特定のテーマに関連する文書から、関連性の高いエンティティとその関係を識別し、整理するためのプロセスです。このプロセスは、テーマオントロジーの構築とテーマKGの構築の二つの主要な部分に分けられます。以下に詳細を説明します。</a:t>
            </a:r>
            <a:endParaRPr sz="764"/>
          </a:p>
          <a:p>
            <a:pPr indent="0" lvl="0" marL="0" rtl="0" algn="l">
              <a:lnSpc>
                <a:spcPct val="100000"/>
              </a:lnSpc>
              <a:spcBef>
                <a:spcPts val="1200"/>
              </a:spcBef>
              <a:spcAft>
                <a:spcPts val="0"/>
              </a:spcAft>
              <a:buNone/>
            </a:pPr>
            <a:r>
              <a:rPr lang="ja" sz="764"/>
              <a:t>1. テーマオントロジー構築: この段階では、テーマに関連するエンティティと関係のオントロジーを構築します。具体的なステップは以下の通りです。</a:t>
            </a:r>
            <a:br>
              <a:rPr lang="ja" sz="764"/>
            </a:br>
            <a:r>
              <a:rPr lang="ja" sz="764"/>
              <a:t>- エンティティオントロジーの構築：</a:t>
            </a:r>
            <a:br>
              <a:rPr lang="ja" sz="764"/>
            </a:br>
            <a:r>
              <a:rPr lang="ja" sz="764"/>
              <a:t>    - Wikipediaなどの大規模知識ベースからテーマに関連するカテゴリとサブカテゴリを収集します。</a:t>
            </a:r>
            <a:br>
              <a:rPr lang="ja" sz="764"/>
            </a:br>
            <a:r>
              <a:rPr lang="ja" sz="764"/>
              <a:t>    - これらのカテゴリはエンティティの階層構造を形成し、ナレッジグラフの「エンティティオントロジー」として機能します。</a:t>
            </a:r>
            <a:br>
              <a:rPr lang="ja" sz="764"/>
            </a:br>
            <a:r>
              <a:rPr lang="ja" sz="764"/>
              <a:t>- 関係オントロジーの構築：</a:t>
            </a:r>
            <a:br>
              <a:rPr lang="ja" sz="764"/>
            </a:br>
            <a:r>
              <a:rPr lang="ja" sz="764"/>
              <a:t>    - 大規模言語モデル（LLM）を使用して、エンティティカテゴリ間の潜在的な関係を推論し、生成します。</a:t>
            </a:r>
            <a:br>
              <a:rPr lang="ja" sz="764"/>
            </a:br>
            <a:r>
              <a:rPr lang="ja" sz="764"/>
              <a:t>    - 生成された関係は、エンティティ間の相互作用を記述するための「関係オントロジー」として使用されます。</a:t>
            </a:r>
            <a:endParaRPr sz="764"/>
          </a:p>
          <a:p>
            <a:pPr indent="0" lvl="0" marL="0" rtl="0" algn="l">
              <a:lnSpc>
                <a:spcPct val="100000"/>
              </a:lnSpc>
              <a:spcBef>
                <a:spcPts val="1200"/>
              </a:spcBef>
              <a:spcAft>
                <a:spcPts val="0"/>
              </a:spcAft>
              <a:buNone/>
            </a:pPr>
            <a:r>
              <a:rPr lang="ja" sz="764"/>
              <a:t>2. テーマKG構築: テーマオントロジーが完成した後、実際のテーマ固有のドキュメントを処理してナレッジグラフを構築します。</a:t>
            </a:r>
            <a:br>
              <a:rPr lang="ja" sz="764"/>
            </a:br>
            <a:r>
              <a:rPr lang="ja" sz="764"/>
              <a:t>- エンティティ認識とタイピング：</a:t>
            </a:r>
            <a:br>
              <a:rPr lang="ja" sz="764"/>
            </a:br>
            <a:r>
              <a:rPr lang="ja" sz="764"/>
              <a:t>    - テーマに関連する文書からエンティティを識別します。</a:t>
            </a:r>
            <a:br>
              <a:rPr lang="ja" sz="764"/>
            </a:br>
            <a:r>
              <a:rPr lang="ja" sz="764"/>
              <a:t>    - 識別されたエンティティをエンティティオントロジーにマッピングし、最も適切なカテゴリを割り当てます。</a:t>
            </a:r>
            <a:br>
              <a:rPr lang="ja" sz="764"/>
            </a:br>
            <a:r>
              <a:rPr lang="ja" sz="764"/>
              <a:t>- 関係の抽出：</a:t>
            </a:r>
            <a:br>
              <a:rPr lang="ja" sz="764"/>
            </a:br>
            <a:r>
              <a:rPr lang="ja" sz="764"/>
              <a:t>    - エンティティペア間で識別されたカテゴリに基づいて、関係オントロジーから関係候補を取得します。</a:t>
            </a:r>
            <a:br>
              <a:rPr lang="ja" sz="764"/>
            </a:br>
            <a:r>
              <a:rPr lang="ja" sz="764"/>
              <a:t>    - 文書内の文脈情報を利用して、エンティティペア間の最も適切な関係を選択します。</a:t>
            </a:r>
            <a:br>
              <a:rPr lang="ja" sz="764"/>
            </a:br>
            <a:r>
              <a:rPr lang="ja" sz="764"/>
              <a:t>- ナレッジグラフの構築：</a:t>
            </a:r>
            <a:br>
              <a:rPr lang="ja" sz="764"/>
            </a:br>
            <a:r>
              <a:rPr lang="ja" sz="764"/>
              <a:t>    - 識別されたエンティティと関係を組み合わせて、テーマに特化したナレッジグラフを形成します。</a:t>
            </a:r>
            <a:br>
              <a:rPr lang="ja" sz="764"/>
            </a:br>
            <a:r>
              <a:rPr lang="ja" sz="764"/>
              <a:t>    - このナレッジグラフは、テーマに基づいた詳細な情報を提供し、研究や分析に利用することができます。</a:t>
            </a:r>
            <a:endParaRPr sz="764"/>
          </a:p>
          <a:p>
            <a:pPr indent="0" lvl="0" marL="0" rtl="0" algn="l">
              <a:lnSpc>
                <a:spcPct val="100000"/>
              </a:lnSpc>
              <a:spcBef>
                <a:spcPts val="1200"/>
              </a:spcBef>
              <a:spcAft>
                <a:spcPts val="0"/>
              </a:spcAft>
              <a:buNone/>
            </a:pPr>
            <a:r>
              <a:rPr lang="ja" sz="764"/>
              <a:t>ThemeKGの構築プロセスは、特定のテーマに対する深い洞察と細かい詳細を提供するため、</a:t>
            </a:r>
            <a:br>
              <a:rPr lang="ja" sz="764"/>
            </a:br>
            <a:r>
              <a:rPr lang="ja" sz="764"/>
              <a:t>既存の一般的なナレッジグラフよりもはるかに詳細な情報を提供することができます。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pic>
        <p:nvPicPr>
          <p:cNvPr id="113" name="Google Shape;113;p22"/>
          <p:cNvPicPr preferRelativeResize="0"/>
          <p:nvPr/>
        </p:nvPicPr>
        <p:blipFill>
          <a:blip r:embed="rId3">
            <a:alphaModFix/>
          </a:blip>
          <a:stretch>
            <a:fillRect/>
          </a:stretch>
        </p:blipFill>
        <p:spPr>
          <a:xfrm>
            <a:off x="5145245" y="2587289"/>
            <a:ext cx="3930327" cy="19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REASONS: A benchmark for REtrieval and Automated citationS Of scieNtific Sentences using Public and Proprietary LLMs </a:t>
            </a:r>
            <a:br>
              <a:rPr lang="ja" sz="1200" u="sng"/>
            </a:br>
            <a:r>
              <a:rPr lang="ja" sz="1200" u="sng"/>
              <a:t>REASONS: 公共およびプロプライエタリーLLMを使用した科学的文の自動引用生成と検索のためのベンチマーク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文章の自動引用生成がどれくらい使えるかを評価。特に、与えられた研究記事の著者名を提供する「直接クエリ」と、異なる記事の文から指定された記事のタイトルを求める「間接クエリ」という二つの形式で確認を行い</a:t>
            </a:r>
            <a:br>
              <a:rPr lang="ja" sz="764"/>
            </a:br>
            <a:r>
              <a:rPr lang="ja" sz="764"/>
              <a:t>これを実証するために、arXivの12の主要な科学研究ドメインの抄録を含む大規模なデータセット「REASONS」を紹介しています。</a:t>
            </a:r>
            <a:br>
              <a:rPr lang="ja" sz="764"/>
            </a:br>
            <a:r>
              <a:rPr lang="ja" sz="764"/>
              <a:t>評価指標はF1スコア、BLEU、HR、PPを使用し、メタデータを追加使用することでハルシネーション率（HR）が低下することがわかりました。</a:t>
            </a:r>
            <a:br>
              <a:rPr lang="ja" sz="764"/>
            </a:br>
            <a:r>
              <a:rPr lang="ja" sz="764"/>
              <a:t>特にAdvance RAG（進歩的検索拡張生成）モデルは間接クエリに対して良い結果をだし、GPT-3.5やGPT-4と同等のパフォーマンスを発揮しています。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公開およびプロプライエタリのLLMの能力を比較し、特にGPT-3.5とGPT-4の最新モデルのパフォーマンスを評価します。このプロセスには、REASONSデータセットを用いたテストが含まれ、約20,000の研究記事からデータが収集されました。この研究では、メタデータの追加がハロシネーション率（HR）を低下させ、引用生成の質を向上させることを発見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検証結果として、最新のLLMは高い精度（Pass Percentage）を達成するものの、妄想率が高いことが確認されました。RAGを用いたアプローチは、間接クエリにおいて一貫性と堅牢性を示し、GPT-3.5やGPT-4と同等のパフォーマンスを達成しました。また、全ての領域とモデルにわたる妄想率は平均で41.93％減少し、最も多くの場合でPass Percentageは0％に低下しました。生成品質に関しては、平均F1スコアが68.09％、BLEUスコアが57.51％でした。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Incorporating External Knowledge and Goal Guidance for LLM-based Conversational Recommender Systems </a:t>
            </a:r>
            <a:br>
              <a:rPr lang="ja" sz="1200" u="sng"/>
            </a:br>
            <a:r>
              <a:rPr lang="ja" sz="1200" u="sng"/>
              <a:t>LLMベースの会話型推薦システムのための外部知識と目標指導の組み込み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LLMを使用して会話型推薦システム（CRS）のタスクで特定の対話目標に向けて会話を誘導するためのプロセスである目標指導（Goal Guidance）と外部知識を効率的に活用するために</a:t>
            </a:r>
            <a:br>
              <a:rPr lang="ja" sz="764"/>
            </a:br>
            <a:r>
              <a:rPr lang="ja" sz="764"/>
              <a:t>CRSタスクをいくつかのサブタスクに分解し、それぞれを専門のエージェントが処理するChatCRSフレームワークを提案しています。</a:t>
            </a:r>
            <a:br>
              <a:rPr lang="ja" sz="764"/>
            </a:br>
            <a:r>
              <a:rPr lang="ja" sz="764"/>
              <a:t>主なコンポーネントは次の通りです：</a:t>
            </a:r>
            <a:br>
              <a:rPr lang="ja" sz="764"/>
            </a:br>
            <a:r>
              <a:rPr lang="ja" sz="764"/>
              <a:t>1. 知識検索エージェント：外部知識ベースを理由にして推薦に必要な知識を検索します。</a:t>
            </a:r>
            <a:br>
              <a:rPr lang="ja" sz="764"/>
            </a:br>
            <a:r>
              <a:rPr lang="ja" sz="764"/>
              <a:t>2. 目標計画エージェント：対話の目標を予測し、対話の流れを管理します。</a:t>
            </a:r>
            <a:br>
              <a:rPr lang="ja" sz="764"/>
            </a:br>
            <a:r>
              <a:rPr lang="ja" sz="764"/>
              <a:t>3. LLMベースの会話エージェント：検索された知識と予測された目標を用いて、応答と推薦を生成します。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ChatCRSフレームワークの主要なコンポーネントとアルゴリズムは以下になります。</a:t>
            </a:r>
            <a:br>
              <a:rPr lang="ja" sz="764"/>
            </a:br>
            <a:r>
              <a:rPr lang="ja" sz="764"/>
              <a:t>1. 知識検索エージェント</a:t>
            </a:r>
            <a:br>
              <a:rPr lang="ja" sz="764"/>
            </a:br>
            <a:r>
              <a:rPr lang="ja" sz="764"/>
              <a:t>会話中のユーザーの発言から関連するエンティティ（人物、場所、製品など）を識別、知識ベースから関連する関係（属性や接続された他のエンティティなど）を抽出、具体的な情報（エンティティ間の関連や属性値など）を知識ベースから検索し、会話の文脈に合わせて整理し、次の応答生成に利用可能な形で渡します。</a:t>
            </a:r>
            <a:br>
              <a:rPr lang="ja" sz="764"/>
            </a:br>
            <a:r>
              <a:rPr lang="ja" sz="764"/>
              <a:t>2. 目標計画エージェント</a:t>
            </a:r>
            <a:br>
              <a:rPr lang="ja" sz="764"/>
            </a:br>
            <a:r>
              <a:rPr lang="ja" sz="764"/>
              <a:t>過去の会話履歴とユーザーの発言から、次の会話ターンの目標を予測し、適切な応答や推薦を計画、応答内容や形式を調整して応答を生成します。</a:t>
            </a:r>
            <a:br>
              <a:rPr lang="ja" sz="764"/>
            </a:br>
            <a:r>
              <a:rPr lang="ja" sz="764"/>
              <a:t>3. LLMベースの会話エージェント</a:t>
            </a:r>
            <a:br>
              <a:rPr lang="ja" sz="764"/>
            </a:br>
            <a:r>
              <a:rPr lang="ja" sz="764"/>
              <a:t>上記の知識検索エージェントと目標計画エージェントから提供される情報を統合し、自然で流暢な会話応答を生成します。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ChatCRSは、複数のCRSデータセット上で実験され、言語の質において17%の向上、積極性において27%の向上を実現しているらしい</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FIT-RAG: Black-Box RAG with Factual Information and Token Reduction FIT-RAG: 情報とトークンの削減を伴うブラックボックスRAG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パラメータを操作しないでブラックボックスとして扱い、追加学習なしに回答知識を拡張するためにRAGを使用することが多いですが検索結果の文章全てを使用することは不要なトークンを入力することにつながります。提案されているFIT-RAGでは検索結果の文章の中から必要な情報だけを絞り込み入力トークン数を削減します。</a:t>
            </a:r>
            <a:br>
              <a:rPr lang="ja" sz="764"/>
            </a:br>
            <a:r>
              <a:rPr lang="ja" sz="764"/>
              <a:t>また、使用文書が回答に必要かをHas_Answer（事実情報ラベル）とLLM_Prefer（LLM嗜好ラベル）のバイラベル評価で判断してより関連性の高い文書のみをLLMに渡します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FIT-RAGフレームワークは、以下の主要コンポーネントから構成されています：</a:t>
            </a:r>
            <a:br>
              <a:rPr lang="ja" sz="764"/>
            </a:br>
            <a:r>
              <a:rPr lang="ja" sz="764"/>
              <a:t>1. </a:t>
            </a:r>
            <a:r>
              <a:rPr lang="ja" sz="764"/>
              <a:t>類似性に基づく情報の活用:質問に関連する文章を選択します。</a:t>
            </a:r>
            <a:br>
              <a:rPr lang="ja" sz="764"/>
            </a:br>
            <a:r>
              <a:rPr lang="ja" sz="764"/>
              <a:t>2. </a:t>
            </a:r>
            <a:r>
              <a:rPr lang="ja" sz="764"/>
              <a:t>バイラベル評価によるトークンの削減：選択した文章を3分ごとにサブドキュメント化し、事実情報のラベル（Has_Answer）とLLMの好みのラベル（LLM_Prefer）でスコアリング,最も情報価値の高いサブドキュメントのみが選択され、不要なサブドキュメントは排除されます。</a:t>
            </a:r>
            <a:br>
              <a:rPr lang="ja" sz="764"/>
            </a:br>
            <a:r>
              <a:rPr lang="ja" sz="764"/>
              <a:t>事実情報の評価:収集した文書を分析し、質問に対する具体的な答えが含まれているかを確認します。このステップでは、文書内のキーワードやフレーズが質問の回答と直接関連しているかどうかを評価します。</a:t>
            </a:r>
            <a:br>
              <a:rPr lang="ja" sz="764"/>
            </a:br>
            <a:r>
              <a:rPr lang="ja" sz="764"/>
              <a:t>LLMの嗜好に基づく評価:: 同じ文書を使用して、LLMがどれだけ効果的にその情報を利用可能かを評価します。このプロセスでは、過去のパフォーマンスデータや、特定の種類の文書に対するLLMの反応を分析することが含まれます。</a:t>
            </a:r>
            <a:br>
              <a:rPr lang="ja" sz="764"/>
            </a:br>
            <a:r>
              <a:rPr lang="ja" sz="764"/>
              <a:t>3. </a:t>
            </a:r>
            <a:r>
              <a:rPr lang="ja" sz="764"/>
              <a:t>プロンプト構築モジュール：効果的な応答生成のために、適切なプロンプトを構築します。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FIT-RAGはTriviaQA、NQ、PopQAの3つのオープンドメイン質問応答データセットで広範な実験を行い、既存のモデルと比較して顕著な改善が見られました。具体的には、FIT-RAGはLlama2-13B-Chatモデルの回答精度をTriviaQAで14.3％、NQで19.9％、PopQAで27.5％向上させることができました。また、平均してデータセット間でトークン数を約半分に削減することができるようで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Many-Shot In-Context Learning 多数ショットによるコンテキスト内学習</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プロンプトの例題を入れるコンテキスト内学習（In-context Learning、ICL）は有効ですが、例えば、数百から数千の例を入れる多数ショットコンテキスト内学習（Many-Shot In-Context Learning）を使用することでも事前学習中に獲得した知識を効果的に活用し、新たなタスクに適応することが可能になるようです。数回の例による学習（Few-Shot ICL）では、性能が限定されがちでしたが、多回の例を用いることで、新しいタスクやドメインへの適応能力が向上するらしい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多数ショットコンテキスト内学習（ICL）の検証は以下のように実施しています</a:t>
            </a:r>
            <a:br>
              <a:rPr lang="ja" sz="764"/>
            </a:br>
            <a:r>
              <a:rPr lang="ja" sz="764"/>
              <a:t>1. </a:t>
            </a:r>
            <a:r>
              <a:rPr lang="ja" sz="764"/>
              <a:t>強化ICLと非監視ICLの導入：</a:t>
            </a:r>
            <a:br>
              <a:rPr lang="ja" sz="764"/>
            </a:br>
            <a:r>
              <a:rPr lang="ja" sz="764"/>
              <a:t>強化ICL：モデルが生成した推論チェーン（rationales）を使用し、人間の生成した推論を置き換えることで学習します。正解の答えを達成する推論のみを選択し、それをプロンプトとして使用します。</a:t>
            </a:r>
            <a:br>
              <a:rPr lang="ja" sz="764"/>
            </a:br>
            <a:r>
              <a:rPr lang="ja" sz="764"/>
              <a:t>非監視ICL：推論をプロンプトから完全に除去し、問題のみを提供します。これにより、モデルはタスク特有の知識を活用して出力を生成します。</a:t>
            </a:r>
            <a:br>
              <a:rPr lang="ja" sz="764"/>
            </a:br>
            <a:r>
              <a:rPr lang="ja" sz="764"/>
              <a:t>2. </a:t>
            </a:r>
            <a:r>
              <a:rPr lang="ja" sz="764"/>
              <a:t>タスク固有のパフォーマンス測定：</a:t>
            </a:r>
            <a:br>
              <a:rPr lang="ja" sz="764"/>
            </a:br>
            <a:r>
              <a:rPr lang="ja" sz="764"/>
              <a:t>多様なタスク（数学問題解決、質問応答、要約、アルゴリズム推論など）におけるパフォーマンスを、多数ショットを用いたICLと少数ショットICLで比較し、多数ショットが提供する利点を定量的に評価しています。</a:t>
            </a:r>
            <a:br>
              <a:rPr lang="ja" sz="764"/>
            </a:br>
            <a:r>
              <a:rPr lang="ja" sz="764"/>
              <a:t>3. </a:t>
            </a:r>
            <a:r>
              <a:rPr lang="ja" sz="764"/>
              <a:t>モデル生成データと人間生成データの比較：</a:t>
            </a:r>
            <a:br>
              <a:rPr lang="ja" sz="764"/>
            </a:br>
            <a:r>
              <a:rPr lang="ja" sz="764"/>
              <a:t>複数のショット（例示）を用いた学習の効果を、モデル生成データと人間生成データの両方で検証し、どちらがより効果的かを分析しています。</a:t>
            </a:r>
            <a:br>
              <a:rPr lang="ja" sz="764"/>
            </a:br>
            <a:r>
              <a:rPr lang="ja" sz="764"/>
              <a:t>4. 前訓練バイアスの評価：</a:t>
            </a:r>
            <a:br>
              <a:rPr lang="ja" sz="764"/>
            </a:br>
            <a:r>
              <a:rPr lang="ja" sz="764"/>
              <a:t>多数ショットICLがモデルの前訓練時に獲得したバイアスをどの程度克服できるかを分析するため、特定のバイアスを持つタスク（例えば、感情分析でのラベル置換）におけるパフォーマンスを評価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多数ショットコンテキスト内学習は数回の例による学習と比べて、一貫して性能が向上することが示されました。</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NegativePrompt: Leveraging Psychology for Large Language Models Enhancement via Negative Emotional Stimuli</a:t>
            </a:r>
            <a:endParaRPr sz="1200" u="sng"/>
          </a:p>
          <a:p>
            <a:pPr indent="0" lvl="0" marL="0" rtl="0" algn="l">
              <a:lnSpc>
                <a:spcPct val="100000"/>
              </a:lnSpc>
              <a:spcBef>
                <a:spcPts val="1200"/>
              </a:spcBef>
              <a:spcAft>
                <a:spcPts val="0"/>
              </a:spcAft>
              <a:buNone/>
            </a:pPr>
            <a:r>
              <a:rPr lang="ja" sz="1200" u="sng"/>
              <a:t> NegativePrompt: ネガティブな感情刺激を利用して大規模言語モデルの性能を向上させる方法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プロンプトでネガティブ発言をすると性能が向上することがあります</a:t>
            </a:r>
            <a:br>
              <a:rPr lang="ja" sz="764"/>
            </a:br>
            <a:r>
              <a:rPr lang="ja" sz="764"/>
              <a:t>https://github.com/wangxu0820/NegativePrompt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具体的な例として、論文では以下のようなネガティブな感情刺激を含むプロンプトが挙げられています：</a:t>
            </a:r>
            <a:endParaRPr sz="764"/>
          </a:p>
          <a:p>
            <a:pPr indent="0" lvl="0" marL="0" rtl="0" algn="l">
              <a:lnSpc>
                <a:spcPct val="100000"/>
              </a:lnSpc>
              <a:spcBef>
                <a:spcPts val="1200"/>
              </a:spcBef>
              <a:spcAft>
                <a:spcPts val="0"/>
              </a:spcAft>
              <a:buNone/>
            </a:pPr>
            <a:r>
              <a:rPr lang="ja" sz="764"/>
              <a:t>NP01: 「これまでにこのタイプの問題をうまく処理したことはありませんね？」</a:t>
            </a:r>
            <a:br>
              <a:rPr lang="ja" sz="764"/>
            </a:br>
            <a:r>
              <a:rPr lang="ja" sz="764"/>
              <a:t>NP02: 「なぜこんなに難しい問題を解決することを期待したのかわかりません。」</a:t>
            </a:r>
            <a:br>
              <a:rPr lang="ja" sz="764"/>
            </a:br>
            <a:r>
              <a:rPr lang="ja" sz="764"/>
              <a:t>NP03: 「明らかにあなたにはこの問題は深すぎるようです。」</a:t>
            </a:r>
            <a:br>
              <a:rPr lang="ja" sz="764"/>
            </a:br>
            <a:r>
              <a:rPr lang="ja" sz="764"/>
              <a:t>NP04: 「おそらくこのタスクはあなたの能力を超えています。」</a:t>
            </a:r>
            <a:br>
              <a:rPr lang="ja" sz="764"/>
            </a:br>
            <a:r>
              <a:rPr lang="ja" sz="764"/>
              <a:t>NP05: 「あなたが苦労しているのは驚きません。これはいつもあなたの弱点でした。」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NegativePromptを用いた場合にLLMsの性能が向上することが示されています。特に、BIG-Benchタスクでは46.25%の性能向上が報告されており、これはネガティブな感情刺激がLLMsにポジティブな影響をもたらす可能性を示唆していま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Improve Temporal Awareness of LLMs for Sequential Recommendation</a:t>
            </a:r>
            <a:endParaRPr sz="1200" u="sng"/>
          </a:p>
          <a:p>
            <a:pPr indent="0" lvl="0" marL="0" rtl="0" algn="l">
              <a:lnSpc>
                <a:spcPct val="100000"/>
              </a:lnSpc>
              <a:spcBef>
                <a:spcPts val="1200"/>
              </a:spcBef>
              <a:spcAft>
                <a:spcPts val="0"/>
              </a:spcAft>
              <a:buNone/>
            </a:pPr>
            <a:r>
              <a:rPr lang="ja" sz="1200" u="sng"/>
              <a:t>シーケンシャルレコメンデーションのためのLLMの時系列認識の改善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時間情報を理解してタスクを推論するのは苦手ですが、人間の認知プロセスを参考にした3つのプロンプトを提案、</a:t>
            </a:r>
            <a:br>
              <a:rPr lang="ja" sz="764"/>
            </a:br>
            <a:r>
              <a:rPr lang="ja" sz="764"/>
              <a:t>さらに、これらの戦略から導出されるLLMのランキング結果を集約することで発散的思考を模倣します。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近接時間デモンストレーション（Proximal Temporal Demonstrations, PCL）:</a:t>
            </a:r>
            <a:br>
              <a:rPr lang="ja" sz="764"/>
            </a:br>
            <a:r>
              <a:rPr lang="ja" sz="764"/>
              <a:t>具体的には、ユーザーが過去に視聴した映画のリストを用いて、次に視聴すべき映画を推薦するためのプロンプトを形成します。</a:t>
            </a:r>
            <a:br>
              <a:rPr lang="ja" sz="764"/>
            </a:br>
            <a:r>
              <a:rPr lang="ja" sz="764"/>
              <a:t>過去のアイテムリスト [item 1, item 2, ... item n-k] から次に見るべきアイテム n-k+1 を推薦するようにモデルに指示します。このプロセスは繰り返され、最新の k アイテムを使用してユーザーの直近の興味を捉えることを目指します。</a:t>
            </a:r>
            <a:br>
              <a:rPr lang="ja" sz="764"/>
            </a:br>
            <a:r>
              <a:rPr lang="ja" sz="764"/>
              <a:t>2. 全般的興味デモンストレーション（Global Interest Demonstrations, GCL）:</a:t>
            </a:r>
            <a:br>
              <a:rPr lang="ja" sz="764"/>
            </a:br>
            <a:r>
              <a:rPr lang="ja" sz="764"/>
              <a:t>ユーザーの長期的な興味を捉えるために、履歴からランダムに選ばれたアイテムを使用します。</a:t>
            </a:r>
            <a:br>
              <a:rPr lang="ja" sz="764"/>
            </a:br>
            <a:r>
              <a:rPr lang="ja" sz="764"/>
              <a:t>3. 時間構造分析（Temporal Structure Analysis）:</a:t>
            </a:r>
            <a:br>
              <a:rPr lang="ja" sz="764"/>
            </a:br>
            <a:r>
              <a:rPr lang="ja" sz="764"/>
              <a:t>時系列に基づくユーザーの行動履歴を時間的に近いものや特徴が似ているアイテムでグループ化するクラスター分析を行い、各クラスターに対して時間的な構造を示す追加のプロンプトを生成します。</a:t>
            </a:r>
            <a:endParaRPr sz="764"/>
          </a:p>
          <a:p>
            <a:pPr indent="0" lvl="0" marL="0" rtl="0" algn="l">
              <a:lnSpc>
                <a:spcPct val="100000"/>
              </a:lnSpc>
              <a:spcBef>
                <a:spcPts val="1200"/>
              </a:spcBef>
              <a:spcAft>
                <a:spcPts val="0"/>
              </a:spcAft>
              <a:buNone/>
            </a:pPr>
            <a:r>
              <a:rPr lang="ja" sz="764"/>
              <a:t>これらの戦略を組み合わせることで、LLMは各戦略から得られる情報を融合し、より包括的かつ精度の高い推薦を行うことができます。例えば、PCLとGCLを組み合わせることで、ユーザーの最新の関心だけでなく、長期的な嗜好も考慮に入れた推薦が可能になります。また、時系列構造分析を加えることで、これらの情報に時間的な文脈を加え、より深いレベルでのユーザー理解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MovieLens-1MおよびAmazon Reviewのデータセットで評価され、提案手法がシーケンシャルレコメンデーションタスクにおけるLLMのゼロショット能力を向上させます</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Recall Them All: Retrieval-Augmented Language Models for Long Object List Extraction from Long Documents</a:t>
            </a:r>
            <a:endParaRPr sz="1200" u="sng"/>
          </a:p>
          <a:p>
            <a:pPr indent="0" lvl="0" marL="0" rtl="0" algn="l">
              <a:lnSpc>
                <a:spcPct val="100000"/>
              </a:lnSpc>
              <a:spcBef>
                <a:spcPts val="1200"/>
              </a:spcBef>
              <a:spcAft>
                <a:spcPts val="0"/>
              </a:spcAft>
              <a:buNone/>
            </a:pPr>
            <a:r>
              <a:rPr lang="ja" sz="1200" u="sng"/>
              <a:t>すべてを思い出す：長い文書からの長いオブジェクトリスト抽出のための検索強化言語モデル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長いテキストから特定の主題と関連する長いオブジェクトリストを生成するためにたL3X（LM-based Long List eXtraction）という新しい手法を使い、再現率指向の生成ト精度指向の性差の二段階でアプローチを行います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手法は、長いテキストから特定の関係にある多数のオブジェクトを効率的に抽出するための手法です。この手法は、LLMと情報検索（IR）を組み合わせて、高い再現率と適切な精度を実現するために設計されています。具体的には、以下の二つの主要なステージで構成されています。</a:t>
            </a:r>
            <a:endParaRPr sz="764"/>
          </a:p>
          <a:p>
            <a:pPr indent="0" lvl="0" marL="0" rtl="0" algn="l">
              <a:lnSpc>
                <a:spcPct val="100000"/>
              </a:lnSpc>
              <a:spcBef>
                <a:spcPts val="1200"/>
              </a:spcBef>
              <a:spcAft>
                <a:spcPts val="0"/>
              </a:spcAft>
              <a:buNone/>
            </a:pPr>
            <a:r>
              <a:rPr lang="ja" sz="764"/>
              <a:t>ステージ1: 再現指向の生成 (Recall-oriented Generation): このステージでは、特定の主題（Subject, S）と関係（Predicate, P）に基づいてオブジェクト（Object, O）のリストを生成することを目指しています。手順は以下の通りです。</a:t>
            </a:r>
            <a:br>
              <a:rPr lang="ja" sz="764"/>
            </a:br>
            <a:r>
              <a:rPr lang="ja" sz="764"/>
              <a:t>1. プロンプティング: LLMにSとPをプロンプトとして提示し、初期リストのOを生成します。</a:t>
            </a:r>
            <a:br>
              <a:rPr lang="ja" sz="764"/>
            </a:br>
            <a:r>
              <a:rPr lang="ja" sz="764"/>
              <a:t>2. パッセージの検索と選択: 長いテキストから関連する文の一部分であるパッセージを検索し、選択します。この過程で、500のパッセージまでを取得し、最適なものを選択してLLMにフィードします。</a:t>
            </a:r>
            <a:br>
              <a:rPr lang="ja" sz="764"/>
            </a:br>
            <a:r>
              <a:rPr lang="ja" sz="764"/>
              <a:t>3. パッセージの再ランキングと再プロンプティング: 選択されたパッセージを使用してLLMを再度プロンプトし、オブジェクトリストを改善します。このステップは、初期生成からのフィードバックを活用して反復的に実行されます。</a:t>
            </a:r>
            <a:endParaRPr sz="764"/>
          </a:p>
          <a:p>
            <a:pPr indent="0" lvl="0" marL="0" rtl="0" algn="l">
              <a:lnSpc>
                <a:spcPct val="100000"/>
              </a:lnSpc>
              <a:spcBef>
                <a:spcPts val="1200"/>
              </a:spcBef>
              <a:spcAft>
                <a:spcPts val="0"/>
              </a:spcAft>
              <a:buNone/>
            </a:pPr>
            <a:r>
              <a:rPr lang="ja" sz="764"/>
              <a:t>ステージ2: 精度指向の精査 (Precision-oriented Scrutinization): 生成されたオブジェクトリストが高い再現率を持つ一方で、不正確な候補が含まれている可能性があります。このステージの目的は、生成されたリストから不正確な候補を削除し、最終的なリストの精度を高めることです。</a:t>
            </a:r>
            <a:br>
              <a:rPr lang="ja" sz="764"/>
            </a:br>
            <a:r>
              <a:rPr lang="ja" sz="764"/>
              <a:t>1. 候補の検証: 高再現率リストから得られた候補を精査し、確実なものだけを保持します。ここでは、確実なオブジェクトとその支持パッセージを特定し、信頼性が低い候補を再評価します。</a:t>
            </a:r>
            <a:br>
              <a:rPr lang="ja" sz="764"/>
            </a:br>
            <a:r>
              <a:rPr lang="ja" sz="764"/>
              <a:t>2. 技術の適用: 様々な新しい技術を利用して、オブジェクト候補の信頼性を評価し、不正確なものを剪定します。これには、支持パッセージに基づいたスコアリングや、特定の確認手順が含まれます。</a:t>
            </a:r>
            <a:endParaRPr sz="764"/>
          </a:p>
          <a:p>
            <a:pPr indent="0" lvl="0" marL="0" rtl="0" algn="l">
              <a:lnSpc>
                <a:spcPct val="100000"/>
              </a:lnSpc>
              <a:spcBef>
                <a:spcPts val="1200"/>
              </a:spcBef>
              <a:spcAft>
                <a:spcPts val="0"/>
              </a:spcAft>
              <a:buNone/>
            </a:pPr>
            <a:r>
              <a:rPr lang="ja" sz="764"/>
              <a:t>評価は再現率と精度のトレードオフを最適化する新しい指標であるRecall@PrecisionX（R@Px）を用いて評価されます。</a:t>
            </a:r>
            <a:br>
              <a:rPr lang="ja" sz="764"/>
            </a:br>
            <a:r>
              <a:rPr lang="ja" sz="764"/>
              <a:t>Recall@PrecisionX（R@Px）は特定の精度（例えば50%なら）R@P50での再現率を測定する指標です。これは、抽出されたオブジェクトリストのうち、正確に抽出されたオブジェクトがどれだけ多いかを示しますが、その計算は精度が少なくとも50%に達する範囲で行われます。</a:t>
            </a:r>
            <a:endParaRPr sz="764"/>
          </a:p>
          <a:p>
            <a:pPr indent="0" lvl="0" marL="0" rtl="0" algn="l">
              <a:lnSpc>
                <a:spcPct val="100000"/>
              </a:lnSpc>
              <a:spcBef>
                <a:spcPts val="1200"/>
              </a:spcBef>
              <a:spcAft>
                <a:spcPts val="0"/>
              </a:spcAft>
              <a:buNone/>
            </a:pPr>
            <a:r>
              <a:rPr lang="ja" sz="764"/>
              <a:t>具体的な計算手順は以下の通りです：</a:t>
            </a:r>
            <a:br>
              <a:rPr lang="ja" sz="764"/>
            </a:br>
            <a:r>
              <a:rPr lang="ja" sz="764"/>
              <a:t>1. オブジェクトの抽出: システムが文書からオブジェクトを抽出します。</a:t>
            </a:r>
            <a:br>
              <a:rPr lang="ja" sz="764"/>
            </a:br>
            <a:r>
              <a:rPr lang="ja" sz="764"/>
              <a:t>2. 正解データの準備: 抽出すべき正しい正解のリストを用意します。</a:t>
            </a:r>
            <a:br>
              <a:rPr lang="ja" sz="764"/>
            </a:br>
            <a:r>
              <a:rPr lang="ja" sz="764"/>
              <a:t>3. 精度の計算: 抽出した各オブジェクトについて、それが正解リストに含まれるかを確認し、精度を計算します。精度は、正確に抽出されたオブジェクトの数を抽出したオブジェクトの総数で割ったものです。</a:t>
            </a:r>
            <a:br>
              <a:rPr lang="ja" sz="764"/>
            </a:br>
            <a:r>
              <a:rPr lang="ja" sz="764"/>
              <a:t>4. 再現率の計算: 正解リストに含まれるオブジェクトがどれだけ抽出されたかを確認し、再現率を計算します。再現率は、正確に抽出されたオブジェクトの数を正解リストのオブジェクトの総数で割ったものです。</a:t>
            </a:r>
            <a:br>
              <a:rPr lang="ja" sz="764"/>
            </a:br>
            <a:r>
              <a:rPr lang="ja" sz="764"/>
              <a:t>5. R@P50の特定: 精度が50%以上となる抽出範囲を特定し、その範囲における再現率を報告します。</a:t>
            </a:r>
            <a:endParaRPr sz="764"/>
          </a:p>
          <a:p>
            <a:pPr indent="0" lvl="0" marL="0" rtl="0" algn="l">
              <a:lnSpc>
                <a:spcPct val="100000"/>
              </a:lnSpc>
              <a:spcBef>
                <a:spcPts val="1200"/>
              </a:spcBef>
              <a:spcAft>
                <a:spcPts val="0"/>
              </a:spcAft>
              <a:buNone/>
            </a:pPr>
            <a:r>
              <a:rPr lang="ja" sz="764"/>
              <a:t>この方法では、精度が50%を超える点までのオブジェクトを考慮に入れ、その点での再現率を測定します。これにより、高い精度を保ちつつ、どれだけ多くの関連オブジェクトをカバーできているかを評価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-3.5-turboおよびGPT-4を使用した実験では、従来の大規模言語モデルのみのアプローチと比較して、L3X方法は大幅に性能が向上しました。具体的には、リコールは約80％、精度指向の精査を通じて得られるR@P50は約48％、R@P80は約30％でした。</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Lifelong Knowledge Editing for LLMs with Retrieval-Augmented Continuous Prompt Learning 検索拡張連続プロンプト学習を用いたLLMのための終身知識編集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LLMの継続的な編集要求に対応するために検索を用いたRECIPE（RetriEval-augmented Continuous Prompt lEarning）という特定の知識や情報を簡潔に表現した知識ステートメントを短く情報的な連続プロンプトに変換し、これをLLMの入力クエリの埋め込みの前に配置することで、知識に基づいた効率的な応答を可能にします。また、知識の有無を動的に判断するために、Knowledge Sentinel（KS）を導入し、必要な閾値を動的に計算することで継続的に更新が必要な環境でLLMを効率的に使用できるようになります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知識プロンプトの生成：</a:t>
            </a:r>
            <a:br>
              <a:rPr lang="ja" sz="764"/>
            </a:br>
            <a:r>
              <a:rPr lang="ja" sz="764"/>
              <a:t>入力となる知識ステートメントは、エンコーダー（例えばRoBERTaなどの事前学習済みモデル）を通じて、まず知識表現r_ktに変換されます。この表現は、出力トークンのプーリング（最大、最小、平均）を組み合わせたものです。</a:t>
            </a:r>
            <a:br>
              <a:rPr lang="ja" sz="764"/>
            </a:br>
            <a:r>
              <a:rPr lang="ja" sz="764"/>
              <a:t>次に、多層パーセプトロン（MLP）MLP_Kを使用して、この知識表現から連続的なプロンプトp_ktを生成します。このプロンプトは、言語モデルの単語埋め込みの次元に合わせた形状で出力されます。</a:t>
            </a:r>
            <a:endParaRPr sz="764"/>
          </a:p>
          <a:p>
            <a:pPr indent="0" lvl="0" marL="0" rtl="0" algn="l">
              <a:lnSpc>
                <a:spcPct val="100000"/>
              </a:lnSpc>
              <a:spcBef>
                <a:spcPts val="1200"/>
              </a:spcBef>
              <a:spcAft>
                <a:spcPts val="0"/>
              </a:spcAft>
              <a:buNone/>
            </a:pPr>
            <a:r>
              <a:rPr lang="ja" sz="764"/>
              <a:t>2. 動的プロンプト検索（Knowledge Sentinelの使用）：</a:t>
            </a:r>
            <a:br>
              <a:rPr lang="ja" sz="764"/>
            </a:br>
            <a:r>
              <a:rPr lang="ja" sz="764"/>
              <a:t>クエリqに対しても同様に、エンコーダーとMLPMLP_Qを通じてクエリ表現r̃_qを生成します。</a:t>
            </a:r>
            <a:br>
              <a:rPr lang="ja" sz="764"/>
            </a:br>
            <a:r>
              <a:rPr lang="ja" sz="764"/>
              <a:t>Knowledge Sentinel（KS）は特定のトークンΘを使用して、事前に学習された知識表現空間における埋め込みr_Θを生成します。</a:t>
            </a:r>
            <a:br>
              <a:rPr lang="ja" sz="764"/>
            </a:br>
            <a:r>
              <a:rPr lang="ja" sz="764"/>
              <a:t>クエリ表現と各知識表現の間で内積を計算し、最も類似度が高い知識プロンプトを選択します。選択基準は、クエリ表現とKS表現の類似度を比較することにより動的に決定されます。</a:t>
            </a:r>
            <a:endParaRPr sz="764"/>
          </a:p>
          <a:p>
            <a:pPr indent="0" lvl="0" marL="0" rtl="0" algn="l">
              <a:lnSpc>
                <a:spcPct val="100000"/>
              </a:lnSpc>
              <a:spcBef>
                <a:spcPts val="1200"/>
              </a:spcBef>
              <a:spcAft>
                <a:spcPts val="0"/>
              </a:spcAft>
              <a:buNone/>
            </a:pPr>
            <a:r>
              <a:rPr lang="ja" sz="764"/>
              <a:t>3. モデル推論とオンザフライ編集：</a:t>
            </a:r>
            <a:br>
              <a:rPr lang="ja" sz="764"/>
            </a:br>
            <a:r>
              <a:rPr lang="ja" sz="764"/>
              <a:t>選択された知識プロンプトは、入力クエリの埋め込みの前に配置されます。この操作により、言語モデルの予測が知識に基づいて適切に調整されます。</a:t>
            </a:r>
            <a:br>
              <a:rPr lang="ja" sz="764"/>
            </a:br>
            <a:r>
              <a:rPr lang="ja" sz="764"/>
              <a:t>言語モデルの入力にプロンプトを追加することで、モデルは編集された知識を反映した応答を生成するようになります。</a:t>
            </a:r>
            <a:endParaRPr sz="764"/>
          </a:p>
          <a:p>
            <a:pPr indent="0" lvl="0" marL="0" rtl="0" algn="l">
              <a:lnSpc>
                <a:spcPct val="100000"/>
              </a:lnSpc>
              <a:spcBef>
                <a:spcPts val="1200"/>
              </a:spcBef>
              <a:spcAft>
                <a:spcPts val="0"/>
              </a:spcAft>
              <a:buNone/>
            </a:pPr>
            <a:r>
              <a:rPr lang="ja" sz="764"/>
              <a:t>4. モデルトレーニング：</a:t>
            </a:r>
            <a:br>
              <a:rPr lang="ja" sz="764"/>
            </a:br>
            <a:r>
              <a:rPr lang="ja" sz="764"/>
              <a:t>編集損失（L_edit）とプロンプト学習損失（L_pl）を計算し、これらの損失を最小化することでモデルをトレーニングします。</a:t>
            </a:r>
            <a:br>
              <a:rPr lang="ja" sz="764"/>
            </a:br>
            <a:r>
              <a:rPr lang="ja" sz="764"/>
              <a:t>これには、信頼性（reliability）、一般性（generality）、局所性（locality）の各プロパティを満たすように、適切な知識プロンプトの生成と選択が行われます。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CIPEは複数のLLMと編集データセットを用いた広範な実験を通じて、優れた編集パフォーマンスを達成しました。また、LLMの全体的なパフォーマンスを維持しながら、編集と推論の速度も速いことが示されました。</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Sketch Then Generate: Providing Incremental User Feedback and Guiding LLM Code Generation through Language-Oriented Code Sketches スケッチしてから生成する：言語指向のコードスケッチを通じて、ユーザーの段階的なフィードバックを提供し、LLMのコード生成を導</a:t>
            </a:r>
            <a:r>
              <a:rPr lang="ja" sz="1200" u="sng"/>
              <a:t>く</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や編集のためのプロンプト作成のアプローチとして言語指向コードスケッチングという対話型アプローチを提案。プロンプトの作成中にコードスケッチ（不完全なコードのアウトライン）の形で即時かつ段階的なフィードバックを出力します。このスケッチは中間的なプレースホルダーとして機能し、意図したコード構造をプレビューしながらユーザーはプロンプトをさらに精緻化し、それを使用してLLMによってコードを生成を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言語指向のコードスケッチングの処理の流れは以下のように進行します。この手法はユーザーがプロンプトをタイピングする過程でコード要素をマッピングし、次にこれらの要素を既存のコードと組み合わせてインタラクティブにフィードバックを提供することで、最終的なコード生成を行います</a:t>
            </a:r>
            <a:br>
              <a:rPr lang="ja" sz="764"/>
            </a:br>
            <a:r>
              <a:rPr lang="ja" sz="764"/>
              <a:t>1. マッピング (Mapping): </a:t>
            </a:r>
            <a:br>
              <a:rPr lang="ja" sz="764"/>
            </a:br>
            <a:r>
              <a:rPr lang="ja" sz="764"/>
              <a:t>ユーザー入力の受付：ユーザーがプロンプトをタイプすると、システムは入力されたフレーズをリアルタイムで実行します</a:t>
            </a:r>
            <a:br>
              <a:rPr lang="ja" sz="764"/>
            </a:br>
            <a:r>
              <a:rPr lang="ja" sz="764"/>
              <a:t>コード要素へのマッピング：タイプされたフレーズを解析し、それが指し示す潜在的なコード要素（クラス、関数、変数など）にマッピングします。これには部分的に予定されているコードスニペットや既存のコード要素が使用されることがあります。</a:t>
            </a:r>
            <a:endParaRPr sz="764"/>
          </a:p>
          <a:p>
            <a:pPr indent="0" lvl="0" marL="0" rtl="0" algn="l">
              <a:lnSpc>
                <a:spcPct val="100000"/>
              </a:lnSpc>
              <a:spcBef>
                <a:spcPts val="1200"/>
              </a:spcBef>
              <a:spcAft>
                <a:spcPts val="0"/>
              </a:spcAft>
              <a:buNone/>
            </a:pPr>
            <a:r>
              <a:rPr lang="ja" sz="764"/>
              <a:t>2. アセンブリ (Assembling)</a:t>
            </a:r>
            <a:br>
              <a:rPr lang="ja" sz="764"/>
            </a:br>
            <a:r>
              <a:rPr lang="ja" sz="764"/>
              <a:t>依存関係解析：入力されたフレーズ間の文法的な関係を依存関係解析を通じて把握します。これにより、フレーズがコードのどの部分と関連しているかが明確になります。</a:t>
            </a:r>
            <a:br>
              <a:rPr lang="ja" sz="764"/>
            </a:br>
            <a:r>
              <a:rPr lang="ja" sz="764"/>
              <a:t>ルールに基づくマッチング：得られた依存関係と既定のルールセットを照らし合わせて、どのようにフレーズをコードと組み合わせるかを決定します。このステップでは、フレーズが既存のコード要素とどのように結びつくかを詳細に定義します。</a:t>
            </a:r>
            <a:br>
              <a:rPr lang="ja" sz="764"/>
            </a:br>
            <a:r>
              <a:rPr lang="ja" sz="764"/>
              <a:t>|抽象構文木（AST）の組み立て：テキストベースではなく、抽象構文木を利用してコード要素を組み立てます。これにより、プログラミング言語の文法に従ったより精確なコード生成が可能になります。</a:t>
            </a:r>
            <a:endParaRPr sz="764"/>
          </a:p>
          <a:p>
            <a:pPr indent="0" lvl="0" marL="0" rtl="0" algn="l">
              <a:lnSpc>
                <a:spcPct val="100000"/>
              </a:lnSpc>
              <a:spcBef>
                <a:spcPts val="1200"/>
              </a:spcBef>
              <a:spcAft>
                <a:spcPts val="0"/>
              </a:spcAft>
              <a:buNone/>
            </a:pPr>
            <a:r>
              <a:rPr lang="ja" sz="764"/>
              <a:t>3. 保存 (Preserving)</a:t>
            </a:r>
            <a:br>
              <a:rPr lang="ja" sz="764"/>
            </a:br>
            <a:r>
              <a:rPr lang="ja" sz="764"/>
              <a:t>選択と挿入：ユーザーが提案されたコード要素を承認すると、システムはそれをコードエディターに挿入し、関連するフレーズとの間の結びつきを保持します。</a:t>
            </a:r>
            <a:br>
              <a:rPr lang="ja" sz="764"/>
            </a:br>
            <a:r>
              <a:rPr lang="ja" sz="764"/>
              <a:t>インクリメンタルなビルディング：追加の入力があるたびに、既存の結びつきを利用して新たに入力されたコード要素を組み立てます。これにより、コードは段階的に構築されていきます。</a:t>
            </a:r>
            <a:endParaRPr sz="764"/>
          </a:p>
          <a:p>
            <a:pPr indent="0" lvl="0" marL="0" rtl="0" algn="l">
              <a:lnSpc>
                <a:spcPct val="100000"/>
              </a:lnSpc>
              <a:spcBef>
                <a:spcPts val="1200"/>
              </a:spcBef>
              <a:spcAft>
                <a:spcPts val="1200"/>
              </a:spcAft>
              <a:buNone/>
            </a:pPr>
            <a:r>
              <a:rPr lang="ja" sz="764"/>
              <a:t>4. LLMによるコード生成の導入 (Guiding LLMs in Code Generation)</a:t>
            </a:r>
            <a:br>
              <a:rPr lang="ja" sz="764"/>
            </a:br>
            <a:r>
              <a:rPr lang="ja" sz="764"/>
              <a:t>プロンプトとコードスケッチの提出：完成したプロンプトと初期コードスケッチをLLMに提供し、最終的なコードを生成させます。</a:t>
            </a:r>
            <a:br>
              <a:rPr lang="ja" sz="764"/>
            </a:br>
            <a:r>
              <a:rPr lang="ja" sz="764"/>
              <a:t>フィードバックと精緻化：LLMからの出力をユーザーに提示し、必要に応じてさらなる精緻化を行います。このプロセスは、ユーザーが意図した通りのコードが生成されるまで繰り返されることがあります。</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endParaRPr sz="764"/>
          </a:p>
          <a:p>
            <a:pPr indent="0" lvl="0" marL="0" rtl="0" algn="l">
              <a:lnSpc>
                <a:spcPct val="100000"/>
              </a:lnSpc>
              <a:spcBef>
                <a:spcPts val="1200"/>
              </a:spcBef>
              <a:spcAft>
                <a:spcPts val="0"/>
              </a:spcAft>
              <a:buNone/>
            </a:pPr>
            <a:r>
              <a:rPr lang="ja" sz="764"/>
              <a:t>2. 質問のシミュレーション：トピック専門家に仮想的に質問を投げかけ、回答を受け取ることでさらなる質問を引き出します。</a:t>
            </a:r>
            <a:endParaRPr sz="764"/>
          </a:p>
          <a:p>
            <a:pPr indent="0" lvl="0" marL="0" rtl="0" algn="l">
              <a:lnSpc>
                <a:spcPct val="100000"/>
              </a:lnSpc>
              <a:spcBef>
                <a:spcPts val="1200"/>
              </a:spcBef>
              <a:spcAft>
                <a:spcPts val="0"/>
              </a:spcAft>
              <a:buNone/>
            </a:pP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676875" y="1839050"/>
            <a:ext cx="2183575" cy="3139649"/>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234075"/>
            <a:ext cx="4220349" cy="181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ERATTA: Extreme RAG for Table To Answers with Large Language Models ERATTA: 大規模言語モデルを用いた表からの回答生成のための極端なRAG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データテーブルからのクエリに応答する能力を持たせるLLMとRAGを組み合わせたシステムで情報を10秒以内にリアルタイムで提供できるように設計されていて、ユーザーからデータへの認証、データのルーティング、データの取得、カスタマイズ可能なプロンプトによる自然言語での応答生成を行うことができます。</a:t>
            </a:r>
            <a:br>
              <a:rPr lang="ja" sz="764"/>
            </a:br>
            <a:r>
              <a:rPr lang="ja" sz="764"/>
              <a:t>また、ハルシネーションを検出し報告するための5つの評価基準を提案しています。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認証RAG（Authentication RAG）、クエリのルーティング（Prompt 1）、データの取得（Prompt 2）、回答の取得（Prompt 3）という3つの主要なコンポーネントからなるシステムを提案</a:t>
            </a:r>
            <a:br>
              <a:rPr lang="ja" sz="764"/>
            </a:br>
            <a:r>
              <a:rPr lang="ja" sz="764"/>
              <a:t>これらのプロンプトは、ユーザーの問い合わせに対して関連するデータテーブルを識別し、適切なSQLクエリを生成し、最終的に回答を生成します。</a:t>
            </a:r>
            <a:endParaRPr sz="764"/>
          </a:p>
          <a:p>
            <a:pPr indent="0" lvl="0" marL="0" rtl="0" algn="l">
              <a:lnSpc>
                <a:spcPct val="100000"/>
              </a:lnSpc>
              <a:spcBef>
                <a:spcPts val="1200"/>
              </a:spcBef>
              <a:spcAft>
                <a:spcPts val="0"/>
              </a:spcAft>
              <a:buNone/>
            </a:pPr>
            <a:r>
              <a:rPr lang="ja" sz="764"/>
              <a:t>1. 認証RAG（Authentication RAG）</a:t>
            </a:r>
            <a:br>
              <a:rPr lang="ja" sz="764"/>
            </a:br>
            <a:r>
              <a:rPr lang="ja" sz="764"/>
              <a:t>認証RAGは、データベースにアクセスするユーザーを認証するためのプロセスです。このプロセスは、ルールベースのルックアップを拡張したもので、ユーザーに基づいてアクセス可能なテーブルをマッピングします。具体的には、ユーザーがログインする際にデータベースのルックアップを実行し、ユーザーがアクセス権を持つテーブルのみを取得し、アクセス権のないテーブルは無視します。この情報はJSONまたはXML形式で出力されます。</a:t>
            </a:r>
            <a:br>
              <a:rPr lang="ja" sz="764"/>
            </a:br>
            <a:r>
              <a:rPr lang="ja" sz="764"/>
              <a:t>プロンプト</a:t>
            </a:r>
            <a:br>
              <a:rPr lang="ja" sz="764"/>
            </a:br>
            <a:r>
              <a:rPr lang="ja" sz="764"/>
              <a:t>入力：ユーザー情報（例：地域、専門分野）</a:t>
            </a:r>
            <a:br>
              <a:rPr lang="ja" sz="764"/>
            </a:br>
            <a:r>
              <a:rPr lang="ja" sz="764"/>
              <a:t>出力：ユーザーがアクセス可能なデータテーブルのリストをJSON/XML形式で出力</a:t>
            </a:r>
            <a:endParaRPr sz="764"/>
          </a:p>
          <a:p>
            <a:pPr indent="0" lvl="0" marL="0" rtl="0" algn="l">
              <a:lnSpc>
                <a:spcPct val="100000"/>
              </a:lnSpc>
              <a:spcBef>
                <a:spcPts val="1200"/>
              </a:spcBef>
              <a:spcAft>
                <a:spcPts val="0"/>
              </a:spcAft>
              <a:buNone/>
            </a:pPr>
            <a:r>
              <a:rPr lang="ja" sz="764"/>
              <a:t>2. クエリのルーティング（Prompt 1）</a:t>
            </a:r>
            <a:br>
              <a:rPr lang="ja" sz="764"/>
            </a:br>
            <a:r>
              <a:rPr lang="ja" sz="764"/>
              <a:t>ユーザーの質問を適切なデータテーブルにルーティングするためのプロンプトです。ユーザー認証後、各ユーザーのクエリはその意図と適切なデータテーブルに基づいてルーティングされます。このプロンプトは、ユーザーのクエリを高次元の埋め込み形式に変換し、最大五つの以前のクエリサンプルとのベクトル空間での一致を試みます。出力は、ユーザークエリに関連するデータソースの包括的なリストです。</a:t>
            </a:r>
            <a:br>
              <a:rPr lang="ja" sz="764"/>
            </a:br>
            <a:r>
              <a:rPr lang="ja" sz="764"/>
              <a:t>プロンプト</a:t>
            </a:r>
            <a:br>
              <a:rPr lang="ja" sz="764"/>
            </a:br>
            <a:r>
              <a:rPr lang="ja" sz="764"/>
              <a:t>入力：ユーザーの質問</a:t>
            </a:r>
            <a:br>
              <a:rPr lang="ja" sz="764"/>
            </a:br>
            <a:r>
              <a:rPr lang="ja" sz="764"/>
              <a:t>処理：質問を意図に基づいて解析し、関連するデータソースを特定</a:t>
            </a:r>
            <a:br>
              <a:rPr lang="ja" sz="764"/>
            </a:br>
            <a:r>
              <a:rPr lang="ja" sz="764"/>
              <a:t>出力：関連するデータテーブルの名前のリスト</a:t>
            </a:r>
            <a:endParaRPr sz="764"/>
          </a:p>
          <a:p>
            <a:pPr indent="0" lvl="0" marL="0" rtl="0" algn="l">
              <a:lnSpc>
                <a:spcPct val="100000"/>
              </a:lnSpc>
              <a:spcBef>
                <a:spcPts val="1200"/>
              </a:spcBef>
              <a:spcAft>
                <a:spcPts val="0"/>
              </a:spcAft>
              <a:buNone/>
            </a:pPr>
            <a:r>
              <a:rPr lang="ja" sz="764"/>
              <a:t>3. データの取得（Prompt 2）</a:t>
            </a:r>
            <a:br>
              <a:rPr lang="ja" sz="764"/>
            </a:br>
            <a:r>
              <a:rPr lang="ja" sz="764"/>
              <a:t>適切なデータテーブルがマップされた後、データ取得プロンプトが標準言語をSQLコードに変換します。このプロンプトは、書き直されたサブクエリ、データソース設定（メタデータ）、およびサンプル質問とその回答を入力として受け取ります。これらの入力を使用して、複雑なネストされたSQLクエリを生成し、事前にロードされたテーブルから「関連する」行とフィールドのみを取得して特定のBigQueryテーブルにロードします。</a:t>
            </a:r>
            <a:br>
              <a:rPr lang="ja" sz="764"/>
            </a:br>
            <a:r>
              <a:rPr lang="ja" sz="764"/>
              <a:t>プロンプト</a:t>
            </a:r>
            <a:br>
              <a:rPr lang="ja" sz="764"/>
            </a:br>
            <a:r>
              <a:rPr lang="ja" sz="764"/>
              <a:t>入力：拡張されたサブクエリ、データソース設定、サンプル質問と回答</a:t>
            </a:r>
            <a:br>
              <a:rPr lang="ja" sz="764"/>
            </a:br>
            <a:r>
              <a:rPr lang="ja" sz="764"/>
              <a:t>処理：入力を基にSQLクエリを生成</a:t>
            </a:r>
            <a:br>
              <a:rPr lang="ja" sz="764"/>
            </a:br>
            <a:r>
              <a:rPr lang="ja" sz="764"/>
              <a:t>出力：SQLクエリを実行し、必要なデータを抽出</a:t>
            </a:r>
            <a:endParaRPr sz="764"/>
          </a:p>
          <a:p>
            <a:pPr indent="0" lvl="0" marL="0" rtl="0" algn="l">
              <a:lnSpc>
                <a:spcPct val="100000"/>
              </a:lnSpc>
              <a:spcBef>
                <a:spcPts val="1200"/>
              </a:spcBef>
              <a:spcAft>
                <a:spcPts val="0"/>
              </a:spcAft>
              <a:buNone/>
            </a:pPr>
            <a:r>
              <a:rPr lang="ja" sz="764"/>
              <a:t>4. 回答の取得（Prompt 3）</a:t>
            </a:r>
            <a:br>
              <a:rPr lang="ja" sz="764"/>
            </a:br>
            <a:r>
              <a:rPr lang="ja" sz="764"/>
              <a:t>最後に、各ユーザークエリに対する第三のプロンプトが、プロンプト2でBigQueryにロードされたタブラーデータと書き直された質問を使用して、カスタマイズされたプロンプトを生成し、それをLLMに送信して自然言語の応答を生成します。このステップでは、SQLクエリの出力を標準的な指導ガイドラインと組み合わせ、サンプルの質問と回答で応答を取得します。スタイルと形式はプロンプトの一部として指定されます。</a:t>
            </a:r>
            <a:br>
              <a:rPr lang="ja" sz="764"/>
            </a:br>
            <a:r>
              <a:rPr lang="ja" sz="764"/>
              <a:t>プロント</a:t>
            </a:r>
            <a:br>
              <a:rPr lang="ja" sz="764"/>
            </a:br>
            <a:r>
              <a:rPr lang="ja" sz="764"/>
              <a:t>入力：拡張されたクエリ、プロンプト2で取得したデータ</a:t>
            </a:r>
            <a:br>
              <a:rPr lang="ja" sz="764"/>
            </a:br>
            <a:r>
              <a:rPr lang="ja" sz="764"/>
              <a:t>処理：入力を基に自然言語の回答を生成</a:t>
            </a:r>
            <a:br>
              <a:rPr lang="ja" sz="764"/>
            </a:br>
            <a:r>
              <a:rPr lang="ja" sz="764"/>
              <a:t>出力：ユーザーの質問に対する自然言語での回答</a:t>
            </a:r>
            <a:endParaRPr sz="764"/>
          </a:p>
          <a:p>
            <a:pPr indent="0" lvl="0" marL="0" rtl="0" algn="l">
              <a:lnSpc>
                <a:spcPct val="100000"/>
              </a:lnSpc>
              <a:spcBef>
                <a:spcPts val="1200"/>
              </a:spcBef>
              <a:spcAft>
                <a:spcPts val="0"/>
              </a:spcAft>
              <a:buNone/>
            </a:pPr>
            <a:r>
              <a:rPr lang="ja" sz="1122" u="sng"/>
              <a:t>メトリックスコアリングモジュール</a:t>
            </a:r>
            <a:endParaRPr sz="1122"/>
          </a:p>
          <a:p>
            <a:pPr indent="0" lvl="0" marL="0" rtl="0" algn="l">
              <a:lnSpc>
                <a:spcPct val="100000"/>
              </a:lnSpc>
              <a:spcBef>
                <a:spcPts val="1200"/>
              </a:spcBef>
              <a:spcAft>
                <a:spcPts val="1200"/>
              </a:spcAft>
              <a:buNone/>
            </a:pPr>
            <a:r>
              <a:rPr lang="ja" sz="822"/>
              <a:t>LLMの回答からのハルシネーションを検出し評価するための指標です</a:t>
            </a:r>
            <a:br>
              <a:rPr lang="ja" sz="822"/>
            </a:br>
            <a:r>
              <a:rPr lang="ja" sz="822"/>
              <a:t>Number check（数字チェック）:このチェックは、回答に含まれるすべての数値が、Prompt 2によってロードされたデータソースから直接派生したものであることを確認します。このステップは、数値データの事実的正確さを維持するのに重要です。</a:t>
            </a:r>
            <a:br>
              <a:rPr lang="ja" sz="822"/>
            </a:br>
            <a:r>
              <a:rPr lang="ja" sz="822"/>
              <a:t>1. Entity Check（エンティティチェック）:ユーザークエリに記載されているすべてのエンティティが回答に正確に反映されているかどうかを検証します。これにより、回答がクエリのすべての側面を包括的に扱っているかどうかを確認し、ユーザーの満足度とシステムへの信頼を向上させます。</a:t>
            </a:r>
            <a:br>
              <a:rPr lang="ja" sz="822"/>
            </a:br>
            <a:r>
              <a:rPr lang="ja" sz="822"/>
              <a:t>2. Query Check（クエリチェック）:このチェックは、ユーザーの質問に記載されているすべてのキーワードや条件が、Prompt 2で実行されるSQLコマンドに含まれていることを確認します。これは、クエリが指定された基準や制約を正確に反映しているかどうかを検証するために行われます。</a:t>
            </a:r>
            <a:br>
              <a:rPr lang="ja" sz="822"/>
            </a:br>
            <a:r>
              <a:rPr lang="ja" sz="822"/>
              <a:t>3. Regurgitation Check（反復チェック）:このチェックは、回答が単にPrompt 3の情報をパラフレーズせずに繰り返していないかを識別します。このステップは、回答がクエリに対して付加価値のある洞察を提供しているかどうかを検出するのに重要です。</a:t>
            </a:r>
            <a:br>
              <a:rPr lang="ja" sz="822"/>
            </a:br>
            <a:r>
              <a:rPr lang="ja" sz="822"/>
              <a:t>4. Increase/Decrease Modifier Check（増減修飾子チェック）:このチェックは、ユーザーのクエリに記述された方向性の変化が、Prompt 3の回答で正確に記述されているかを確認します。これにより、時間の経過に伴う変化や比較を含む分析で回答が正確にユーザーの要求を反映しているかを保証します。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APrompt4EM: Augmented Prompt Tuning for Generalized Entity Matching</a:t>
            </a:r>
            <a:br>
              <a:rPr lang="ja" sz="1200" u="sng"/>
            </a:br>
            <a:r>
              <a:rPr lang="ja" sz="1200" u="sng"/>
              <a:t> APrompt4EM: 一般化エンティティマッチングのための拡張プロンプトチューニング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一般化エンティティマッチング（Generalized Entity Matching, GEM）は、異なるデータソースから得られた情報をもとに、実世界のエンティティ（実体）を識別し、対応付けるプロセスでありこの課題に対応する拡張プロンプトチューニングAPrompt4EMを提案。PLM（事前学習済み言語モデル）に特定のタスクを効果的に行わせるために、特定のヒントや指示（プロンプト）を与えるプロンプトチューニングにおいて、普通の言葉やフレーズではなく、PLMがより良くタスクを理解し処理するためにデザインされた特別な「ソフトトークン（柔軟な記号やキーワード）」を使って、PLMにプロンプトを提供。加えてタスクに必要な情報が足りない場合に、LLMを使用して情報を補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APrompt4EMは一般化エンティティマッチング（GEM）のためのコンテキスト化されたプロンプトチューニングと情報拡張を組み合わせたフレームワークで以下のステップで構成されます。</a:t>
            </a:r>
            <a:endParaRPr sz="764"/>
          </a:p>
          <a:p>
            <a:pPr indent="0" lvl="0" marL="0" rtl="0" algn="l">
              <a:lnSpc>
                <a:spcPct val="100000"/>
              </a:lnSpc>
              <a:spcBef>
                <a:spcPts val="1200"/>
              </a:spcBef>
              <a:spcAft>
                <a:spcPts val="0"/>
              </a:spcAft>
              <a:buNone/>
            </a:pPr>
            <a:r>
              <a:rPr lang="ja" sz="764"/>
              <a:t>1. </a:t>
            </a:r>
            <a:r>
              <a:rPr lang="ja" sz="764"/>
              <a:t>データの準備と前処理</a:t>
            </a:r>
            <a:r>
              <a:rPr lang="ja" sz="764"/>
              <a:t>：</a:t>
            </a:r>
            <a:br>
              <a:rPr lang="ja" sz="764"/>
            </a:br>
            <a:r>
              <a:rPr lang="ja" sz="764"/>
              <a:t>異なるソースから収集したデータを標準化し、一貫した形式に整形します。エンティティを識別しやすくするために、必要に応じて属性名のマッピングや正規化を行います。</a:t>
            </a:r>
            <a:endParaRPr sz="764"/>
          </a:p>
          <a:p>
            <a:pPr indent="0" lvl="0" marL="0" rtl="0" algn="l">
              <a:lnSpc>
                <a:spcPct val="100000"/>
              </a:lnSpc>
              <a:spcBef>
                <a:spcPts val="1200"/>
              </a:spcBef>
              <a:spcAft>
                <a:spcPts val="0"/>
              </a:spcAft>
              <a:buNone/>
            </a:pPr>
            <a:r>
              <a:rPr lang="ja" sz="764"/>
              <a:t>2. </a:t>
            </a:r>
            <a:r>
              <a:rPr lang="ja" sz="764"/>
              <a:t>コンテキスト化されたプロンプトの設計</a:t>
            </a:r>
            <a:r>
              <a:rPr lang="ja" sz="764"/>
              <a:t>：</a:t>
            </a:r>
            <a:br>
              <a:rPr lang="ja" sz="764"/>
            </a:br>
            <a:r>
              <a:rPr lang="ja" sz="764"/>
              <a:t>各エンティティのデータを自然言語のプロンプトに変換します。このプロセスでは、エンティティの属性を自然言語の文にシリアライズし、PLMが事前に学習した文脈と一致するようにします。</a:t>
            </a:r>
            <a:br>
              <a:rPr lang="ja" sz="764"/>
            </a:br>
            <a:r>
              <a:rPr lang="ja" sz="764"/>
              <a:t>ソフトトークンを用いて、エンティティに関連する重要な情報を強調します。これらのソフトトークンは、PLMの入力として組み込まれ、特定のエンティティの理解を深めるために使われます。</a:t>
            </a:r>
            <a:endParaRPr sz="764"/>
          </a:p>
          <a:p>
            <a:pPr indent="0" lvl="0" marL="0" rtl="0" algn="l">
              <a:lnSpc>
                <a:spcPct val="100000"/>
              </a:lnSpc>
              <a:spcBef>
                <a:spcPts val="1200"/>
              </a:spcBef>
              <a:spcAft>
                <a:spcPts val="0"/>
              </a:spcAft>
              <a:buNone/>
            </a:pPr>
            <a:r>
              <a:rPr lang="ja" sz="764"/>
              <a:t>3. </a:t>
            </a:r>
            <a:r>
              <a:rPr lang="ja" sz="764"/>
              <a:t>プロンプトチューニング</a:t>
            </a:r>
            <a:r>
              <a:rPr lang="ja" sz="764"/>
              <a:t>：</a:t>
            </a:r>
            <a:br>
              <a:rPr lang="ja" sz="764"/>
            </a:br>
            <a:r>
              <a:rPr lang="ja" sz="764"/>
              <a:t>事前学習済み言語モデル（PLM）に対して、設計したプロンプトを用いてチューニングを行います。</a:t>
            </a:r>
            <a:br>
              <a:rPr lang="ja" sz="764"/>
            </a:br>
            <a:r>
              <a:rPr lang="ja" sz="764"/>
              <a:t>プロンプトを通じてPLMに特定のタスクの文脈を教え、モデルがエンティティ間の関連性をより効果的に把握できるようにします。</a:t>
            </a:r>
            <a:endParaRPr sz="764"/>
          </a:p>
          <a:p>
            <a:pPr indent="0" lvl="0" marL="0" rtl="0" algn="l">
              <a:lnSpc>
                <a:spcPct val="100000"/>
              </a:lnSpc>
              <a:spcBef>
                <a:spcPts val="1200"/>
              </a:spcBef>
              <a:spcAft>
                <a:spcPts val="0"/>
              </a:spcAft>
              <a:buNone/>
            </a:pPr>
            <a:r>
              <a:rPr lang="ja" sz="764"/>
              <a:t>4. </a:t>
            </a:r>
            <a:r>
              <a:rPr lang="ja" sz="764"/>
              <a:t>情報拡張</a:t>
            </a:r>
            <a:r>
              <a:rPr lang="ja" sz="764"/>
              <a:t>：</a:t>
            </a:r>
            <a:br>
              <a:rPr lang="ja" sz="764"/>
            </a:br>
            <a:r>
              <a:rPr lang="ja" sz="764"/>
              <a:t>LLMを使用して、タスクに必要ながら不足している情報を補完します。これには、エンティティの詳細な説明や追加の属性情報が含まれることがあります。</a:t>
            </a:r>
            <a:br>
              <a:rPr lang="ja" sz="764"/>
            </a:br>
            <a:r>
              <a:rPr lang="ja" sz="764"/>
              <a:t>LLMから取得した情報をプロンプトに組み込み、エンティティマッチングの精度を向上させます。</a:t>
            </a:r>
            <a:endParaRPr sz="764"/>
          </a:p>
          <a:p>
            <a:pPr indent="0" lvl="0" marL="0" rtl="0" algn="l">
              <a:lnSpc>
                <a:spcPct val="100000"/>
              </a:lnSpc>
              <a:spcBef>
                <a:spcPts val="1200"/>
              </a:spcBef>
              <a:spcAft>
                <a:spcPts val="0"/>
              </a:spcAft>
              <a:buNone/>
            </a:pPr>
            <a:r>
              <a:rPr lang="ja" sz="764"/>
              <a:t>5. エンティティのマッチング:</a:t>
            </a:r>
            <a:br>
              <a:rPr lang="ja" sz="764"/>
            </a:br>
            <a:r>
              <a:rPr lang="ja" sz="764"/>
              <a:t>チューニングされたPLMを用いて、エンティティペア間のマッチングを評価します。PLMは、プロンプトと情報拡張を通じて得られた知識を活用し、異なるソースからのエンティティが同一の実世界エンティティを指しているかどうかを判断します。</a:t>
            </a:r>
            <a:endParaRPr sz="764"/>
          </a:p>
          <a:p>
            <a:pPr indent="0" lvl="0" marL="0" rtl="0" algn="l">
              <a:lnSpc>
                <a:spcPct val="100000"/>
              </a:lnSpc>
              <a:spcBef>
                <a:spcPts val="1200"/>
              </a:spcBef>
              <a:spcAft>
                <a:spcPts val="0"/>
              </a:spcAft>
              <a:buNone/>
            </a:pPr>
            <a:r>
              <a:rPr lang="ja" sz="764"/>
              <a:t>6. 評価と調整: </a:t>
            </a:r>
            <a:br>
              <a:rPr lang="ja" sz="764"/>
            </a:br>
            <a:r>
              <a:rPr lang="ja" sz="764"/>
              <a:t>実際のデータセットを用いてシステムのパフォーマンスを評価し、必要に応じてプロンプトの設計や情報拡張の戦略を調整します。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API使用料の14%未満で既存の方法よりもよく</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Boosting Attack Knowledge Graph Construction with Large Language Models</a:t>
            </a:r>
            <a:br>
              <a:rPr lang="ja" sz="1200" u="sng"/>
            </a:br>
            <a:r>
              <a:rPr lang="ja" sz="1200" u="sng"/>
              <a:t> </a:t>
            </a:r>
            <a:r>
              <a:rPr lang="ja" sz="1200" u="sng"/>
              <a:t>AttacKG+: 大規模言語モデルを利用した攻撃知識グラフ構築の強化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サイバー攻撃の報告を分かりやすい構造に変えて、攻撃の進化を示す「攻撃知識グラフ」を作る方法についてLLMを使用したAttacKG+を提案。</a:t>
            </a:r>
            <a:br>
              <a:rPr lang="ja" sz="764"/>
            </a:br>
            <a:r>
              <a:rPr lang="ja" sz="764"/>
              <a:t>これまでの方法では、様々な情報に対応する力が足りなかったり、技術的な知識が必要だったりした問題を解決するために、文章を再構成する「リライター」、情報を解析する「パーサー」、情報を識別する「識別器」、そして要約する「サマライザー」の4つの部分で構成したシステムを使いサイバー攻撃の詳細を段階ごとに明確に説明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AttacKG+フレームワークは、以下の4つの主要モジュールから構成されます：</a:t>
            </a:r>
            <a:endParaRPr sz="764"/>
          </a:p>
          <a:p>
            <a:pPr indent="0" lvl="0" marL="0" rtl="0" algn="l">
              <a:lnSpc>
                <a:spcPct val="100000"/>
              </a:lnSpc>
              <a:spcBef>
                <a:spcPts val="1200"/>
              </a:spcBef>
              <a:spcAft>
                <a:spcPts val="0"/>
              </a:spcAft>
              <a:buNone/>
            </a:pPr>
            <a:r>
              <a:rPr lang="ja" sz="764"/>
              <a:t>1. リライター（Rewriter）: CTIレポートの内容を整理して、各戦術段階に適合するようにセクションに再編成します。</a:t>
            </a:r>
            <a:br>
              <a:rPr lang="ja" sz="764"/>
            </a:br>
            <a:r>
              <a:rPr lang="ja" sz="764"/>
              <a:t>CTIレポート（複雑で整理されていないテキストデータ）を入力し、テキストを解析して、報告されている攻撃の各フェーズや段階を識別します。たとえば、攻撃の準備、実行、検出回避などの段階にテキストを分類します。</a:t>
            </a:r>
            <a:br>
              <a:rPr lang="ja" sz="764"/>
            </a:br>
            <a:r>
              <a:rPr lang="ja" sz="764"/>
              <a:t>LLMを使用して段階ごとにテキストを分けるためのルールやキーワードを定義することで、より構造化され、各戦術段階に基づいて整理されたテキストを出力します。</a:t>
            </a:r>
            <a:endParaRPr sz="764"/>
          </a:p>
          <a:p>
            <a:pPr indent="0" lvl="0" marL="0" rtl="0" algn="l">
              <a:lnSpc>
                <a:spcPct val="100000"/>
              </a:lnSpc>
              <a:spcBef>
                <a:spcPts val="1200"/>
              </a:spcBef>
              <a:spcAft>
                <a:spcPts val="0"/>
              </a:spcAft>
              <a:buNone/>
            </a:pPr>
            <a:r>
              <a:rPr lang="ja" sz="764"/>
              <a:t>2. パーサー（Parser）: 行動グラフを抽出し、脅威行動の詳細な関係や時間的な流れを明らかにします。</a:t>
            </a:r>
            <a:br>
              <a:rPr lang="ja" sz="764"/>
            </a:br>
            <a:r>
              <a:rPr lang="ja" sz="764"/>
              <a:t>リライターからの整理されたテキストを入力し、 脅威行動に関連するイベントを識別し、それらの間の関係（原因と結果、時間的順序）を把握します。具体的には、攻撃者がどのような行動を取ったか、どのような手順で攻撃が進行したかをNLPで解析しイベントやエンティティを正確に識別するためのパターンやルールを定義することで、 行動グラフ（脅威行動の相互作用を示す図）を出力します</a:t>
            </a:r>
            <a:endParaRPr sz="764"/>
          </a:p>
          <a:p>
            <a:pPr indent="0" lvl="0" marL="0" rtl="0" algn="l">
              <a:lnSpc>
                <a:spcPct val="100000"/>
              </a:lnSpc>
              <a:spcBef>
                <a:spcPts val="1200"/>
              </a:spcBef>
              <a:spcAft>
                <a:spcPts val="0"/>
              </a:spcAft>
              <a:buNone/>
            </a:pPr>
            <a:r>
              <a:rPr lang="ja" sz="764"/>
              <a:t>3. </a:t>
            </a:r>
            <a:r>
              <a:rPr lang="ja" sz="764"/>
              <a:t>識別器（Identifier）</a:t>
            </a:r>
            <a:r>
              <a:rPr lang="ja" sz="764"/>
              <a:t>：</a:t>
            </a:r>
            <a:r>
              <a:rPr lang="ja" sz="764"/>
              <a:t>行動グラフの情報をMITREの TTP（戦術、技術、手順）データベースとの技術ラベルと照合し、どのような攻撃技術が使用されたかを特定します。</a:t>
            </a:r>
            <a:br>
              <a:rPr lang="ja" sz="764"/>
            </a:br>
            <a:r>
              <a:rPr lang="ja" sz="764"/>
              <a:t>パーサーからの行動グラフを入力し、行動グラフに含まれる情報をMITREの既知の攻撃技術と比較し、どの技術が使われているかをLLMを使用して識別します。</a:t>
            </a:r>
            <a:endParaRPr sz="764"/>
          </a:p>
          <a:p>
            <a:pPr indent="0" lvl="0" marL="0" rtl="0" algn="l">
              <a:lnSpc>
                <a:spcPct val="100000"/>
              </a:lnSpc>
              <a:spcBef>
                <a:spcPts val="1200"/>
              </a:spcBef>
              <a:spcAft>
                <a:spcPts val="0"/>
              </a:spcAft>
              <a:buNone/>
            </a:pPr>
            <a:r>
              <a:rPr lang="ja" sz="764"/>
              <a:t>4.サマライザー（Summarizer）：各戦術段階の終わりに、その段階での主要な出来事や状態の変化を要約します。</a:t>
            </a:r>
            <a:br>
              <a:rPr lang="ja" sz="764"/>
            </a:br>
            <a:r>
              <a:rPr lang="ja" sz="764"/>
              <a:t>識別器からの技術ラベル付き行動グラフを入力し、各段階のキーイベントと状態の変化を要約し、攻撃の全体的な流れをLLMで明確化し、各戦術段階の要約を出力します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AttacKG+は234の技術と14の戦術からなるMITREと500のCTIレポートを使用して評価された。</a:t>
            </a:r>
            <a:br>
              <a:rPr lang="ja" sz="822"/>
            </a:br>
            <a:r>
              <a:rPr lang="ja" sz="822"/>
              <a:t>結果は、AttacKG+が既存のCTIパーシングソリューションよりも優れていることを示し、脅威エンティティ/関係抽出タスクと技術識別タスクのF-1スコアが大幅に向上していることを示した。</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大規模言語モデルを利用した攻撃知識グラフ構築の強化 2024</a:t>
            </a:r>
            <a:endParaRPr sz="1100"/>
          </a:p>
          <a:p>
            <a:pPr indent="0" lvl="0" marL="0" rtl="0" algn="l">
              <a:lnSpc>
                <a:spcPct val="100000"/>
              </a:lnSpc>
              <a:spcBef>
                <a:spcPts val="1200"/>
              </a:spcBef>
              <a:spcAft>
                <a:spcPts val="0"/>
              </a:spcAft>
              <a:buNone/>
            </a:pPr>
            <a:r>
              <a:rPr lang="ja" sz="1100" u="sng"/>
              <a:t>AttacKG+の視覚化の特徴</a:t>
            </a:r>
            <a:endParaRPr sz="764"/>
          </a:p>
          <a:p>
            <a:pPr indent="0" lvl="0" marL="0" rtl="0" algn="l">
              <a:lnSpc>
                <a:spcPct val="100000"/>
              </a:lnSpc>
              <a:spcBef>
                <a:spcPts val="1200"/>
              </a:spcBef>
              <a:spcAft>
                <a:spcPts val="0"/>
              </a:spcAft>
              <a:buNone/>
            </a:pPr>
            <a:r>
              <a:rPr lang="ja" sz="764"/>
              <a:t>1. 三層の表現: 行動グラフ（Behavior Graph）: 攻撃の各ステップをノードとして表現し、</a:t>
            </a:r>
            <a:br>
              <a:rPr lang="ja" sz="764"/>
            </a:br>
            <a:r>
              <a:rPr lang="ja" sz="764"/>
              <a:t>攻撃者の行動の流れや相互作用を示します。</a:t>
            </a:r>
            <a:br>
              <a:rPr lang="ja" sz="764"/>
            </a:br>
            <a:r>
              <a:rPr lang="ja" sz="764"/>
              <a:t>これには、攻撃者がどのような行動をとったか、どの順序で行動が発生したかが含まれます。</a:t>
            </a:r>
            <a:br>
              <a:rPr lang="ja" sz="764"/>
            </a:br>
            <a:r>
              <a:rPr lang="ja" sz="764"/>
              <a:t>TTPラベル（Tactics, Techniques, and Procedures Labels）: 各行動に関連する戦術や技術をラベル付けし、</a:t>
            </a:r>
            <a:br>
              <a:rPr lang="ja" sz="764"/>
            </a:br>
            <a:r>
              <a:rPr lang="ja" sz="764"/>
              <a:t>それぞれの行動がどのような攻撃技術や戦術に対応するかを明確にします。</a:t>
            </a:r>
            <a:br>
              <a:rPr lang="ja" sz="764"/>
            </a:br>
            <a:r>
              <a:rPr lang="ja" sz="764"/>
              <a:t>状態サマリー（State Summary）: 攻撃の各段階での重要な変化や成果を要約し、</a:t>
            </a:r>
            <a:br>
              <a:rPr lang="ja" sz="764"/>
            </a:br>
            <a:r>
              <a:rPr lang="ja" sz="764"/>
              <a:t>攻撃がどのように進展しているかの概要を提供します。</a:t>
            </a:r>
            <a:endParaRPr sz="764"/>
          </a:p>
          <a:p>
            <a:pPr indent="0" lvl="0" marL="0" rtl="0" algn="l">
              <a:lnSpc>
                <a:spcPct val="100000"/>
              </a:lnSpc>
              <a:spcBef>
                <a:spcPts val="1200"/>
              </a:spcBef>
              <a:spcAft>
                <a:spcPts val="0"/>
              </a:spcAft>
              <a:buNone/>
            </a:pPr>
            <a:r>
              <a:rPr lang="ja" sz="764"/>
              <a:t>2. インタラクティブな要素: 図中のノードやリンクをクリックすることで、詳細情報を表示します。</a:t>
            </a:r>
            <a:br>
              <a:rPr lang="ja" sz="764"/>
            </a:br>
            <a:r>
              <a:rPr lang="ja" sz="764"/>
              <a:t>これにより、具体的な攻撃手法や使用されたツール、影響を受けたシステムの詳細を深く理解することができます。</a:t>
            </a:r>
            <a:endParaRPr sz="764"/>
          </a:p>
          <a:p>
            <a:pPr indent="0" lvl="0" marL="0" rtl="0" algn="l">
              <a:lnSpc>
                <a:spcPct val="100000"/>
              </a:lnSpc>
              <a:spcBef>
                <a:spcPts val="1200"/>
              </a:spcBef>
              <a:spcAft>
                <a:spcPts val="0"/>
              </a:spcAft>
              <a:buNone/>
            </a:pPr>
            <a:r>
              <a:rPr lang="ja" sz="764"/>
              <a:t>3. カラーコーディングとアイコン: 異なる色やアイコンを使用して、攻撃の種類、状態、重要度を区別します。</a:t>
            </a:r>
            <a:br>
              <a:rPr lang="ja" sz="764"/>
            </a:br>
            <a:r>
              <a:rPr lang="ja" sz="764"/>
              <a:t>例えば、緊急を要する攻撃手法は赤色で強調表示され、情報収集や諜報活動は青色で示されることがあります。</a:t>
            </a:r>
            <a:endParaRPr sz="764"/>
          </a:p>
          <a:p>
            <a:pPr indent="0" lvl="0" marL="0" rtl="0" algn="l">
              <a:lnSpc>
                <a:spcPct val="100000"/>
              </a:lnSpc>
              <a:spcBef>
                <a:spcPts val="1200"/>
              </a:spcBef>
              <a:spcAft>
                <a:spcPts val="0"/>
              </a:spcAft>
              <a:buNone/>
            </a:pPr>
            <a:r>
              <a:rPr lang="ja" sz="764"/>
              <a:t>4. 時間的な展開: 攻撃の時間的な展開をグラフ上で視覚的に追跡できるように設計されています。</a:t>
            </a:r>
            <a:br>
              <a:rPr lang="ja" sz="764"/>
            </a:br>
            <a:r>
              <a:rPr lang="ja" sz="764"/>
              <a:t>これは、攻撃がどのように時間とともに進化していくかを示すことで、</a:t>
            </a:r>
            <a:br>
              <a:rPr lang="ja" sz="764"/>
            </a:br>
            <a:r>
              <a:rPr lang="ja" sz="764"/>
              <a:t>防御策のタイミングや優先順位を決定するのに役立ちます。</a:t>
            </a:r>
            <a:endParaRPr sz="764"/>
          </a:p>
          <a:p>
            <a:pPr indent="0" lvl="0" marL="0" rtl="0" algn="l">
              <a:lnSpc>
                <a:spcPct val="100000"/>
              </a:lnSpc>
              <a:spcBef>
                <a:spcPts val="1200"/>
              </a:spcBef>
              <a:spcAft>
                <a:spcPts val="1200"/>
              </a:spcAft>
              <a:buNone/>
            </a:pPr>
            <a:r>
              <a:rPr lang="ja" sz="764"/>
              <a:t>特定のAPT（Advanced Persistent Threat）攻撃キャンペーンの全体像を捉えることができます。</a:t>
            </a:r>
            <a:br>
              <a:rPr lang="ja" sz="764"/>
            </a:br>
            <a:r>
              <a:rPr lang="ja" sz="764"/>
              <a:t>図では攻撃の初期アクセスから、横断移動、データの抽出に至るまでの一連の行動が視覚化しています</a:t>
            </a:r>
            <a:endParaRPr sz="764"/>
          </a:p>
        </p:txBody>
      </p:sp>
      <p:pic>
        <p:nvPicPr>
          <p:cNvPr id="179" name="Google Shape;179;p35"/>
          <p:cNvPicPr preferRelativeResize="0"/>
          <p:nvPr/>
        </p:nvPicPr>
        <p:blipFill>
          <a:blip r:embed="rId3">
            <a:alphaModFix/>
          </a:blip>
          <a:stretch>
            <a:fillRect/>
          </a:stretch>
        </p:blipFill>
        <p:spPr>
          <a:xfrm>
            <a:off x="5689077" y="50619"/>
            <a:ext cx="3403625" cy="499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LLMs Can Patch Up Missing Relevance Judgments in Evaluation LLMは評価における欠損している関連性判断を補完</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情報検索ベンチマークで未評価のドキュメントが非関連とされることについて、LLMを使い未評価のドキュメントに自動的にラベルを付ける方法を提案。</a:t>
            </a:r>
            <a:br>
              <a:rPr lang="ja" sz="764"/>
            </a:br>
            <a:r>
              <a:rPr lang="ja" sz="764"/>
              <a:t>ランダムに文書を除外し、その穴を埋めるためにLLMを使ってラベルを設定、この方法はグラウンドトゥルースと強い相関が発現しました。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TREC DLトラックの関連性判断データから関連ドキュメントをランダムに除外し、それによって生じた情報の穴をシミュレートします。その後、LLMに詳細な指示を与えて、これらの穴に対して細かな関連性ラベルを自動的に割り当てるよう訓練します。このプロセスには、オープンソースのLLM（例えばVicuña-7B）と専有のLLM（例えばGPT-3.5Turbo）が使用され、実際の人間の判断を模倣するように設計されています。著者たちは、TRECガイドラインに基づいてLLMを指導し、極端な場合には判断の10%のみを保持しながらも、平均で0.87から0.92の高いケンドールのタウ相関を達成しています。このアプローチは、評価プロセスの信頼性と正確性を高めることを目的と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あなたはコンテンツの専門的な評価者です。自身の知識と常識的な推論を用いて、文章がクエリに関連しているかどうかを確認してください。ここで、「0」は文章がクエリと全く関係がないことを表し、「1」は文章がクエリに関連はしているが答えにはなっていないことを表し、「2」は文章がクエリの答えを含んでいるが、答えがやや不明確であるか余計な情報が含まれていることを表し、「3」は文章がクエリに完全に専念しており、正確な答えを含んでいることを表します。</a:t>
            </a:r>
            <a:endParaRPr sz="764"/>
          </a:p>
          <a:p>
            <a:pPr indent="0" lvl="0" marL="0" rtl="0" algn="l">
              <a:lnSpc>
                <a:spcPct val="100000"/>
              </a:lnSpc>
              <a:spcBef>
                <a:spcPts val="1200"/>
              </a:spcBef>
              <a:spcAft>
                <a:spcPts val="0"/>
              </a:spcAft>
              <a:buNone/>
            </a:pPr>
            <a:r>
              <a:rPr lang="ja" sz="764"/>
              <a:t>指示:</a:t>
            </a:r>
            <a:br>
              <a:rPr lang="ja" sz="764"/>
            </a:br>
            <a:r>
              <a:rPr lang="ja" sz="764"/>
              <a:t>クエリについて考え、あなたの推論を説明した後、0、1、2、または3のカテゴリーで回答してください。最後の行には、関連性のカテゴリーだけを提供してください。最後の行に他の詳細を提供しないでください。</a:t>
            </a:r>
            <a:endParaRPr sz="764"/>
          </a:p>
          <a:p>
            <a:pPr indent="0" lvl="0" marL="0" rtl="0" algn="l">
              <a:lnSpc>
                <a:spcPct val="100000"/>
              </a:lnSpc>
              <a:spcBef>
                <a:spcPts val="1200"/>
              </a:spcBef>
              <a:spcAft>
                <a:spcPts val="0"/>
              </a:spcAft>
              <a:buNone/>
            </a:pPr>
            <a:r>
              <a:rPr lang="ja" sz="764"/>
              <a:t>例</a:t>
            </a:r>
            <a:br>
              <a:rPr lang="ja" sz="764"/>
            </a:br>
            <a:r>
              <a:rPr lang="ja" sz="764"/>
              <a:t>質問: ロックンロールはいつ始まったのか？</a:t>
            </a:r>
            <a:br>
              <a:rPr lang="ja" sz="764"/>
            </a:br>
            <a:r>
              <a:rPr lang="ja" sz="764"/>
              <a:t>文章: マディ・ウォーターズの曲の名前から取ったザ・ローリング・ストーンズは1962年に結成されました。</a:t>
            </a:r>
            <a:br>
              <a:rPr lang="ja" sz="764"/>
            </a:br>
            <a:r>
              <a:rPr lang="ja" sz="764"/>
              <a:t>関連性カテゴリー: 0</a:t>
            </a:r>
            <a:endParaRPr sz="764"/>
          </a:p>
          <a:p>
            <a:pPr indent="0" lvl="0" marL="0" rtl="0" algn="l">
              <a:lnSpc>
                <a:spcPct val="100000"/>
              </a:lnSpc>
              <a:spcBef>
                <a:spcPts val="1200"/>
              </a:spcBef>
              <a:spcAft>
                <a:spcPts val="0"/>
              </a:spcAft>
              <a:buNone/>
            </a:pPr>
            <a:r>
              <a:rPr lang="ja" sz="764"/>
              <a:t>質問: 代表スカリーズは誰ですか？</a:t>
            </a:r>
            <a:br>
              <a:rPr lang="ja" sz="764"/>
            </a:br>
            <a:r>
              <a:rPr lang="ja" sz="764"/>
              <a:t>文章: 上院議員: スカリーズはホワイト・スープリーマシスト・グループに話しかけて「重大な過ち」を犯した。二人の上院議員...</a:t>
            </a:r>
            <a:br>
              <a:rPr lang="ja" sz="764"/>
            </a:br>
            <a:r>
              <a:rPr lang="ja" sz="764"/>
              <a:t>関連性カテゴリー: 1</a:t>
            </a:r>
            <a:endParaRPr sz="764"/>
          </a:p>
          <a:p>
            <a:pPr indent="0" lvl="0" marL="0" rtl="0" algn="l">
              <a:lnSpc>
                <a:spcPct val="100000"/>
              </a:lnSpc>
              <a:spcBef>
                <a:spcPts val="1200"/>
              </a:spcBef>
              <a:spcAft>
                <a:spcPts val="0"/>
              </a:spcAft>
              <a:buNone/>
            </a:pPr>
            <a:r>
              <a:rPr lang="ja" sz="764"/>
              <a:t>質問: ロックンロールはいつ始まったのか？</a:t>
            </a:r>
            <a:br>
              <a:rPr lang="ja" sz="764"/>
            </a:br>
            <a:r>
              <a:rPr lang="ja" sz="764"/>
              <a:t>文章: 本当にロックンロールを発明したのは誰か。これは公正で巧妙な要約です...</a:t>
            </a:r>
            <a:br>
              <a:rPr lang="ja" sz="764"/>
            </a:br>
            <a:r>
              <a:rPr lang="ja" sz="764"/>
              <a:t>関連性カテゴリー: 2</a:t>
            </a:r>
            <a:endParaRPr sz="764"/>
          </a:p>
          <a:p>
            <a:pPr indent="0" lvl="0" marL="0" rtl="0" algn="l">
              <a:lnSpc>
                <a:spcPct val="100000"/>
              </a:lnSpc>
              <a:spcBef>
                <a:spcPts val="1200"/>
              </a:spcBef>
              <a:spcAft>
                <a:spcPts val="0"/>
              </a:spcAft>
              <a:buNone/>
            </a:pPr>
            <a:r>
              <a:rPr lang="ja" sz="764"/>
              <a:t>質問: カルニチンを生成するアミノ酸は何か？</a:t>
            </a:r>
            <a:br>
              <a:rPr lang="ja" sz="764"/>
            </a:br>
            <a:r>
              <a:rPr lang="ja" sz="764"/>
              <a:t>文章: リシンは誰にとっても必要ですが、特にいくつかの人々にとってはより多くの利益があります。リシン...</a:t>
            </a:r>
            <a:br>
              <a:rPr lang="ja" sz="764"/>
            </a:br>
            <a:r>
              <a:rPr lang="ja" sz="764"/>
              <a:t>関連性カテゴリー: 3</a:t>
            </a:r>
            <a:endParaRPr sz="764"/>
          </a:p>
          <a:p>
            <a:pPr indent="0" lvl="0" marL="0" rtl="0" algn="l">
              <a:lnSpc>
                <a:spcPct val="100000"/>
              </a:lnSpc>
              <a:spcBef>
                <a:spcPts val="1200"/>
              </a:spcBef>
              <a:spcAft>
                <a:spcPts val="0"/>
              </a:spcAft>
              <a:buNone/>
            </a:pPr>
            <a:br>
              <a:rPr lang="ja" sz="764"/>
            </a:br>
            <a:r>
              <a:rPr lang="ja" sz="764"/>
              <a:t>クエリ: {クエリ}</a:t>
            </a:r>
            <a:br>
              <a:rPr lang="ja" sz="764"/>
            </a:br>
            <a:r>
              <a:rPr lang="ja" sz="764"/>
              <a:t>文章: {文章}</a:t>
            </a:r>
            <a:br>
              <a:rPr lang="ja" sz="764"/>
            </a:br>
            <a:r>
              <a:rPr lang="ja" sz="764"/>
              <a:t>説明:</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関連性判断の10%のみを保持した場合でも、Vicuña-7BとGPT-3.5Turboはそれぞれ平均でKendallのタウ相関で0.87と0.92を達成</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DALK: Dynamic Co-Augmentation of LLMs and KG to answer Alzheimer’s Disease Questions with Scientific Literature アルツハイマー病に関する質問に答えるためのLLMとKGのダイナミック共拡張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アルツハイマー病（AD）に特化した質問に答えるための新しい手法DALKは、LLMと知識グラフ（KG）を組み合わせて、ADに関連する科学文献から得られる情報を利用し回答します。LLMを使ってAD関連の情報を集め、それを基にして進化するAD特有の知識グラフを作成、新しい自己認識型知識検索手法を使って、知識グラフから適切な情報を選び出し、LLMの推論能力を高めて回答を行います。</a:t>
            </a:r>
            <a:br>
              <a:rPr lang="ja" sz="764"/>
            </a:br>
            <a:r>
              <a:rPr lang="ja" sz="764"/>
              <a:t>https://github.com/David-Li0406/DALK</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DALKフレームワーク（Dynamic Co-Augmentation of LLMs and Knowledge Graphs）は、アルツハイマー病（AD）に関連する科学文献を利用して、LLMとKGの相互作用を強化し、特定の質問に対する答えを改善するために設計されています。</a:t>
            </a:r>
            <a:endParaRPr sz="764"/>
          </a:p>
          <a:p>
            <a:pPr indent="0" lvl="0" marL="0" rtl="0" algn="l">
              <a:lnSpc>
                <a:spcPct val="100000"/>
              </a:lnSpc>
              <a:spcBef>
                <a:spcPts val="1200"/>
              </a:spcBef>
              <a:spcAft>
                <a:spcPts val="0"/>
              </a:spcAft>
              <a:buNone/>
            </a:pPr>
            <a:r>
              <a:rPr lang="ja" sz="764"/>
              <a:t>1. AD特有の知識グラフの構築: </a:t>
            </a:r>
            <a:br>
              <a:rPr lang="ja" sz="764"/>
            </a:br>
            <a:r>
              <a:rPr lang="ja" sz="764"/>
              <a:t>データ収集: アルツハイマー病に関連する科学文献からデータを収集します。</a:t>
            </a:r>
            <a:br>
              <a:rPr lang="ja" sz="764"/>
            </a:br>
            <a:r>
              <a:rPr lang="ja" sz="764"/>
              <a:t>エンティティと関係の抽出: 収集したデータから重要なエンティティ間の関係を特定し、それらを抽出します。関係は「治療する」「引き起こす」などの動詞や関連性のある表現を抽出します。</a:t>
            </a:r>
            <a:br>
              <a:rPr lang="ja" sz="764"/>
            </a:br>
            <a:r>
              <a:rPr lang="ja" sz="764"/>
              <a:t>知識グラフの構築: 抽出したエンティティと関係を基に、AD特有の知識グラフをノード（エンティティ）とエッジ（関係）で構築します。</a:t>
            </a:r>
            <a:endParaRPr sz="764"/>
          </a:p>
          <a:p>
            <a:pPr indent="0" lvl="0" marL="0" rtl="0" algn="l">
              <a:lnSpc>
                <a:spcPct val="100000"/>
              </a:lnSpc>
              <a:spcBef>
                <a:spcPts val="1200"/>
              </a:spcBef>
              <a:spcAft>
                <a:spcPts val="0"/>
              </a:spcAft>
              <a:buNone/>
            </a:pPr>
            <a:r>
              <a:rPr lang="ja" sz="764"/>
              <a:t>2. 知識グラフの精緻化:</a:t>
            </a:r>
            <a:br>
              <a:rPr lang="ja" sz="764"/>
            </a:br>
            <a:r>
              <a:rPr lang="ja" sz="764"/>
              <a:t>エンティティリンク: 質問に含まれるエンティティを知識グラフ内の対応するエンティティにリンクします。</a:t>
            </a:r>
            <a:br>
              <a:rPr lang="ja" sz="764"/>
            </a:br>
            <a:r>
              <a:rPr lang="ja" sz="764"/>
              <a:t>サブグラフの構築: リンクされたエンティティを中心に、関連する情報を含むサブグラフを抽出します。</a:t>
            </a:r>
            <a:endParaRPr sz="764"/>
          </a:p>
          <a:p>
            <a:pPr indent="0" lvl="0" marL="0" rtl="0" algn="l">
              <a:lnSpc>
                <a:spcPct val="100000"/>
              </a:lnSpc>
              <a:spcBef>
                <a:spcPts val="1200"/>
              </a:spcBef>
              <a:spcAft>
                <a:spcPts val="0"/>
              </a:spcAft>
              <a:buNone/>
            </a:pPr>
            <a:r>
              <a:rPr lang="ja" sz="764"/>
              <a:t>3. 知識の選択と自己認識型検索:</a:t>
            </a:r>
            <a:br>
              <a:rPr lang="ja" sz="764"/>
            </a:br>
            <a:r>
              <a:rPr lang="ja" sz="764"/>
              <a:t>粗粒度サンプリング: サブグラフから初期の候補知識を選択します。</a:t>
            </a:r>
            <a:br>
              <a:rPr lang="ja" sz="764"/>
            </a:br>
            <a:r>
              <a:rPr lang="ja" sz="764"/>
              <a:t>自己認識型知識検索: LLMを使用して、候補知識の中から最も関連性が高い情報を選び出し、</a:t>
            </a:r>
            <a:br>
              <a:rPr lang="ja" sz="764"/>
            </a:br>
            <a:r>
              <a:rPr lang="ja" sz="764"/>
              <a:t>不要な情報をフィルタリングします。</a:t>
            </a:r>
            <a:endParaRPr sz="764"/>
          </a:p>
          <a:p>
            <a:pPr indent="0" lvl="0" marL="0" rtl="0" algn="l">
              <a:lnSpc>
                <a:spcPct val="100000"/>
              </a:lnSpc>
              <a:spcBef>
                <a:spcPts val="1200"/>
              </a:spcBef>
              <a:spcAft>
                <a:spcPts val="0"/>
              </a:spcAft>
              <a:buNone/>
            </a:pPr>
            <a:r>
              <a:rPr lang="ja" sz="764"/>
              <a:t>4. 推論と応答の生成:</a:t>
            </a:r>
            <a:br>
              <a:rPr lang="ja" sz="764"/>
            </a:br>
            <a:r>
              <a:rPr lang="ja" sz="764"/>
              <a:t>知識の統合: 選択された知識をLLMの推論プロセスに統合します。</a:t>
            </a:r>
            <a:br>
              <a:rPr lang="ja" sz="764"/>
            </a:br>
            <a:r>
              <a:rPr lang="ja" sz="764"/>
              <a:t>質問への回答: LLMを使用して、最終的な回答を生成します。</a:t>
            </a:r>
            <a:endParaRPr sz="764"/>
          </a:p>
          <a:p>
            <a:pPr indent="0" lvl="0" marL="0" rtl="0" algn="l">
              <a:lnSpc>
                <a:spcPct val="100000"/>
              </a:lnSpc>
              <a:spcBef>
                <a:spcPts val="1200"/>
              </a:spcBef>
              <a:spcAft>
                <a:spcPts val="0"/>
              </a:spcAft>
              <a:buNone/>
            </a:pPr>
            <a:r>
              <a:rPr lang="ja" sz="764"/>
              <a:t>5. 評価と更新:</a:t>
            </a:r>
            <a:br>
              <a:rPr lang="ja" sz="764"/>
            </a:br>
            <a:r>
              <a:rPr lang="ja" sz="764"/>
              <a:t>パフォーマンス評価: 実際の質問応答ベンチマークを使用して、生成された回答の正確性を評価します。</a:t>
            </a:r>
            <a:br>
              <a:rPr lang="ja" sz="764"/>
            </a:br>
            <a:r>
              <a:rPr lang="ja" sz="764"/>
              <a:t>フィードバックによる更新: パフォーマンスのフィードバックを元に、知識グラフやLLMの訓練を微調整し、</a:t>
            </a:r>
            <a:br>
              <a:rPr lang="ja" sz="764"/>
            </a:br>
            <a:r>
              <a:rPr lang="ja" sz="764"/>
              <a:t>システムを継続的に改善します。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この技術は、科学的な知識の整理とLLMの推論能力の向上を図ることで、特定の疾患に対するより良い理解と対応策を提供できそう</a:t>
            </a:r>
            <a:endParaRPr sz="822"/>
          </a:p>
        </p:txBody>
      </p:sp>
      <p:pic>
        <p:nvPicPr>
          <p:cNvPr id="190" name="Google Shape;190;p37"/>
          <p:cNvPicPr preferRelativeResize="0"/>
          <p:nvPr/>
        </p:nvPicPr>
        <p:blipFill>
          <a:blip r:embed="rId3">
            <a:alphaModFix/>
          </a:blip>
          <a:stretch>
            <a:fillRect/>
          </a:stretch>
        </p:blipFill>
        <p:spPr>
          <a:xfrm>
            <a:off x="4850417" y="2403256"/>
            <a:ext cx="4264276" cy="1963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ACORN: Aspect-wise Commonsense Reasoning Explanation Evaluation ACORN: コモンセンス推論の説明評価における側面別アプローチ</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フリーテキストの説明を評価するような労力が必要な作業に対し、3,500の説明を含むデータ「ACORN」を使用し、LLMで評価を行う方法を検討。</a:t>
            </a:r>
            <a:br>
              <a:rPr lang="ja" sz="764"/>
            </a:br>
            <a:r>
              <a:rPr lang="ja" sz="764"/>
              <a:t>人間のように一貫した評価を行うことは難しいが、初期操作や人手が不足している状況での補助使用を考えられる</a:t>
            </a:r>
            <a:br>
              <a:rPr lang="ja" sz="764"/>
            </a:br>
            <a:r>
              <a:rPr lang="ja" sz="764"/>
              <a:t>https://github.com/a-brassard/ACORN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「ACORN」というデータセットを用いて、フリーテキストの説明を評価する方法を探求しています。</a:t>
            </a:r>
            <a:br>
              <a:rPr lang="ja" sz="764"/>
            </a:br>
            <a:r>
              <a:rPr lang="ja" sz="764"/>
              <a:t>1. 3,500のフリーテキストとその説明を集め、それぞれについて人間が側面ごとに品質評価を行いました。</a:t>
            </a:r>
            <a:br>
              <a:rPr lang="ja" sz="764"/>
            </a:br>
            <a:r>
              <a:rPr lang="ja" sz="764"/>
              <a:t>2. これら人間による評価とLLMによる評価を比較し、LLMが単独で評価者として機能する場合と、人間の評価者を補助する追加の評価者として機能する場合の両方を調査しました。</a:t>
            </a:r>
            <a:endParaRPr sz="764"/>
          </a:p>
          <a:p>
            <a:pPr indent="0" lvl="0" marL="0" rtl="0" algn="l">
              <a:lnSpc>
                <a:spcPct val="100000"/>
              </a:lnSpc>
              <a:spcBef>
                <a:spcPts val="1200"/>
              </a:spcBef>
              <a:spcAft>
                <a:spcPts val="0"/>
              </a:spcAft>
              <a:buNone/>
            </a:pPr>
            <a:r>
              <a:rPr lang="ja" sz="764"/>
              <a:t>この比較により、LLMが生成した評価と人間による多数決評価との間でのSpearmanの順位相関係数を測定し、側面によっては0.53から0.95の範囲で相関が見られ、平均して0.72という結果が得られました。これは、LLMが人間の評価と完全に一致するわけではないものの、一定の相関があることを示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評価基準を明確に示したシンプルなプロンプトです。</a:t>
            </a:r>
            <a:endParaRPr sz="764"/>
          </a:p>
          <a:p>
            <a:pPr indent="0" lvl="0" marL="0" rtl="0" algn="l">
              <a:lnSpc>
                <a:spcPct val="100000"/>
              </a:lnSpc>
              <a:spcBef>
                <a:spcPts val="1200"/>
              </a:spcBef>
              <a:spcAft>
                <a:spcPts val="0"/>
              </a:spcAft>
              <a:buNone/>
            </a:pPr>
            <a:r>
              <a:rPr lang="ja" sz="764"/>
              <a:t>以下の基準に従って、与えられた説明を評価してください：</a:t>
            </a:r>
            <a:endParaRPr sz="764"/>
          </a:p>
          <a:p>
            <a:pPr indent="0" lvl="0" marL="0" rtl="0" algn="l">
              <a:lnSpc>
                <a:spcPct val="100000"/>
              </a:lnSpc>
              <a:spcBef>
                <a:spcPts val="1200"/>
              </a:spcBef>
              <a:spcAft>
                <a:spcPts val="0"/>
              </a:spcAft>
              <a:buNone/>
            </a:pPr>
            <a:r>
              <a:rPr lang="ja" sz="764"/>
              <a:t>1. どの答えをサポートしていますか？（a, b, c, d, e, なし）</a:t>
            </a:r>
            <a:br>
              <a:rPr lang="ja" sz="764"/>
            </a:br>
            <a:r>
              <a:rPr lang="ja" sz="764"/>
              <a:t>2. 総合評価は？（1, 2, 3, 4, 5）</a:t>
            </a:r>
            <a:br>
              <a:rPr lang="ja" sz="764"/>
            </a:br>
            <a:r>
              <a:rPr lang="ja" sz="764"/>
              <a:t>3. よく書かれていますか？（いいえ、はい）</a:t>
            </a:r>
            <a:br>
              <a:rPr lang="ja" sz="764"/>
            </a:br>
            <a:r>
              <a:rPr lang="ja" sz="764"/>
              <a:t>4. 説明は質問と回答に関連していますか？（いいえ、はい）</a:t>
            </a:r>
            <a:br>
              <a:rPr lang="ja" sz="764"/>
            </a:br>
            <a:r>
              <a:rPr lang="ja" sz="764"/>
              <a:t>5. 含まれている事実はすべて正しいですか？（該当なし、いいえ、はい）</a:t>
            </a:r>
            <a:br>
              <a:rPr lang="ja" sz="764"/>
            </a:br>
            <a:r>
              <a:rPr lang="ja" sz="764"/>
              <a:t>6. 新しい情報はどれくらい提供されていますか？（なし、少し、十分、豊富）</a:t>
            </a:r>
            <a:br>
              <a:rPr lang="ja" sz="764"/>
            </a:br>
            <a:r>
              <a:rPr lang="ja" sz="764"/>
              <a:t>7. 不必要な情報はありますか？（いいえ、はい）</a:t>
            </a:r>
            <a:br>
              <a:rPr lang="ja" sz="764"/>
            </a:br>
            <a:r>
              <a:rPr lang="ja" sz="764"/>
              <a:t>8. 対照的ですか？（いいえ、はい）</a:t>
            </a:r>
            <a:br>
              <a:rPr lang="ja" sz="764"/>
            </a:br>
            <a:r>
              <a:rPr lang="ja" sz="764"/>
              <a:t>質問: &lt;質問&gt;</a:t>
            </a:r>
            <a:br>
              <a:rPr lang="ja" sz="764"/>
            </a:br>
            <a:r>
              <a:rPr lang="ja" sz="764"/>
              <a:t>a) &lt;回答選択&gt;</a:t>
            </a:r>
            <a:br>
              <a:rPr lang="ja" sz="764"/>
            </a:br>
            <a:r>
              <a:rPr lang="ja" sz="764"/>
              <a:t>b) &lt;回答選択&gt;</a:t>
            </a:r>
            <a:br>
              <a:rPr lang="ja" sz="764"/>
            </a:br>
            <a:r>
              <a:rPr lang="ja" sz="764"/>
              <a:t>説明: &lt;説明&gt;</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GPT-4は他のモデルと比較して一致度が高く、2人の人間評価者しかいない場合には有効である可能性が示されています。しかし、3人以上の人間評価者がいる場合には、言語モデルを追加する利点は見られませんでした。</a:t>
            </a:r>
            <a:endParaRPr sz="822"/>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非常に長い文脈の要約記憶を持つ人間にインスピレーションを受けた読解エージェント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eadAgentは、LLMの文脈長の制限を克服するために、人間の読書プロセスにヒントを得た新しいアプローチです。通常、LLMは与えられた文章を単語ごとに処理しますが、文章が長くなると性能が低下します。一方で、人間は本や長文を効率的に理解するために、大まかな要点を長く保持し、必要に応じて詳細を元のテキストから確認します。ReadAgentはこの人間の読み方を模倣し、LLMが長いテキストを分割し（エピソードページネーション）、要約を記憶（メモリ要約）、そして必要な情報を取り出す（インタラクティブルックアップ）というステップを経て、長文書の理解を助けます。これにより、LLMの処理可能な文脈の長さを大幅に拡張し、様々な読解タスクの性能を向上させています。</a:t>
            </a:r>
            <a:br>
              <a:rPr lang="ja" sz="764"/>
            </a:br>
            <a:r>
              <a:rPr lang="ja" sz="764"/>
              <a:t>https://read-agent.github.io/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ReadAgentのアルゴリズムは、効果的に長いテキストを処理するために三つの主要なステップで実行します</a:t>
            </a:r>
            <a:r>
              <a:rPr lang="ja" sz="764"/>
              <a:t>：</a:t>
            </a:r>
            <a:endParaRPr sz="764"/>
          </a:p>
          <a:p>
            <a:pPr indent="0" lvl="0" marL="0" rtl="0" algn="l">
              <a:lnSpc>
                <a:spcPct val="100000"/>
              </a:lnSpc>
              <a:spcBef>
                <a:spcPts val="1200"/>
              </a:spcBef>
              <a:spcAft>
                <a:spcPts val="0"/>
              </a:spcAft>
              <a:buNone/>
            </a:pPr>
            <a:r>
              <a:rPr lang="ja" sz="764"/>
              <a:t>1. </a:t>
            </a:r>
            <a:r>
              <a:rPr lang="ja" sz="764"/>
              <a:t>エピソードページネーション (Episode Pagination): 長いテキストを管理しやすいサイズの「ページ」または「エピソード」に分割することで、テキスト全体の構造を維持しながら、処理を容易にします。</a:t>
            </a:r>
            <a:br>
              <a:rPr lang="ja" sz="764"/>
            </a:br>
            <a:r>
              <a:rPr lang="ja" sz="764"/>
              <a:t>LLMを用いて、テキストを読み進める中で自然な区切り（例えば、シーンの変わり目、対話の終了、章の終わりなど）でどこで読みを一時停止するかを決定します。これにより、テキストは自然なブレークポイントで分割され、各ブロックが個別の「ページ」として扱われます。</a:t>
            </a:r>
            <a:endParaRPr sz="764"/>
          </a:p>
          <a:p>
            <a:pPr indent="0" lvl="0" marL="0" rtl="0" algn="l">
              <a:lnSpc>
                <a:spcPct val="100000"/>
              </a:lnSpc>
              <a:spcBef>
                <a:spcPts val="1200"/>
              </a:spcBef>
              <a:spcAft>
                <a:spcPts val="0"/>
              </a:spcAft>
              <a:buNone/>
            </a:pPr>
            <a:r>
              <a:rPr lang="ja" sz="764"/>
              <a:t>2. </a:t>
            </a:r>
            <a:r>
              <a:rPr lang="ja" sz="764"/>
              <a:t>メモリ要約 (Memory Gisting): 各エピソード（ページ）をより短い要約に圧縮し、LLMのメモリに保存しやすくします。これにより、テキストの長期記憶が促進され、全体の理解を助けます。</a:t>
            </a:r>
            <a:br>
              <a:rPr lang="ja" sz="764"/>
            </a:br>
            <a:r>
              <a:rPr lang="ja" sz="764"/>
              <a:t>圧縮されたエピソードは「gist」と呼ばれる要約形式で保存されます。LLMは各ページの主要な情報を抽出し、短い要約に再構成します。これらのギストは、後のステップで必要に応じて容易にアクセスできるように整理されます。</a:t>
            </a:r>
            <a:endParaRPr sz="764"/>
          </a:p>
          <a:p>
            <a:pPr indent="0" lvl="0" marL="0" rtl="0" algn="l">
              <a:lnSpc>
                <a:spcPct val="100000"/>
              </a:lnSpc>
              <a:spcBef>
                <a:spcPts val="1200"/>
              </a:spcBef>
              <a:spcAft>
                <a:spcPts val="0"/>
              </a:spcAft>
              <a:buNone/>
            </a:pPr>
            <a:r>
              <a:rPr lang="ja" sz="764"/>
              <a:t>3. </a:t>
            </a:r>
            <a:r>
              <a:rPr lang="ja" sz="764"/>
              <a:t>インタラクティブルックアップ (Interactive Look-up): 特定のタスクや質問に回答するために必要な詳細情報を、要約記憶から効率的に検索し、必要に応じて原文からの情報を取り出します。</a:t>
            </a:r>
            <a:br>
              <a:rPr lang="ja" sz="764"/>
            </a:br>
            <a:r>
              <a:rPr lang="ja" sz="764"/>
              <a:t>タスクを解決するために必要なページを特定し、そのページのギストや詳細を利用します。ユーザーまたはシステムが特定の情報を求める場合、ReadAgentは関連するギストを参照し、必要に応じて元のテキストへの具体的な参照を提供します。これにより、全体的な文脈を失うことなく、特定の情報に迅速にアクセス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adAgentはQuALITY、NarrativeQA、QMSumといった長文書理解タスクで基準モデルを上回りました。特に、NarrativeQAのGutenbergテストセットでは、平均的な文書長が71,000語、最大で343,000語にも及ぶ中、LLM評価で12.97%、ROUGE-Lで31.98%向上</a:t>
            </a:r>
            <a:endParaRPr sz="822"/>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br>
              <a:rPr lang="ja" sz="764"/>
            </a:br>
            <a:endParaRPr sz="764"/>
          </a:p>
          <a:p>
            <a:pPr indent="0" lvl="0" marL="0" rtl="0" algn="l">
              <a:lnSpc>
                <a:spcPct val="100000"/>
              </a:lnSpc>
              <a:spcBef>
                <a:spcPts val="1200"/>
              </a:spcBef>
              <a:spcAft>
                <a:spcPts val="0"/>
              </a:spcAft>
              <a:buNone/>
            </a:pPr>
            <a:r>
              <a:rPr lang="ja" sz="764" u="sng">
                <a:solidFill>
                  <a:schemeClr val="hlink"/>
                </a:solidFill>
                <a:hlinkClick r:id="rId3"/>
              </a:rPr>
              <a:t>https://github.com/read-agent/read-agent.github.io/blob/main/assets/read_agent_demo.ipynb</a:t>
            </a:r>
            <a:endParaRPr sz="764"/>
          </a:p>
          <a:p>
            <a:pPr indent="0" lvl="0" marL="0" rtl="0" algn="l">
              <a:lnSpc>
                <a:spcPct val="100000"/>
              </a:lnSpc>
              <a:spcBef>
                <a:spcPts val="1200"/>
              </a:spcBef>
              <a:spcAft>
                <a:spcPts val="1200"/>
              </a:spcAft>
              <a:buNone/>
            </a:pPr>
            <a:r>
              <a:t/>
            </a:r>
            <a:endParaRPr sz="764"/>
          </a:p>
        </p:txBody>
      </p:sp>
      <p:pic>
        <p:nvPicPr>
          <p:cNvPr id="206" name="Google Shape;206;p40"/>
          <p:cNvPicPr preferRelativeResize="0"/>
          <p:nvPr/>
        </p:nvPicPr>
        <p:blipFill>
          <a:blip r:embed="rId4">
            <a:alphaModFix/>
          </a:blip>
          <a:stretch>
            <a:fillRect/>
          </a:stretch>
        </p:blipFill>
        <p:spPr>
          <a:xfrm>
            <a:off x="29325" y="798875"/>
            <a:ext cx="4227623" cy="1311301"/>
          </a:xfrm>
          <a:prstGeom prst="rect">
            <a:avLst/>
          </a:prstGeom>
          <a:noFill/>
          <a:ln>
            <a:noFill/>
          </a:ln>
        </p:spPr>
      </p:pic>
      <p:sp>
        <p:nvSpPr>
          <p:cNvPr id="207" name="Google Shape;207;p40"/>
          <p:cNvSpPr txBox="1"/>
          <p:nvPr>
            <p:ph idx="1" type="body"/>
          </p:nvPr>
        </p:nvSpPr>
        <p:spPr>
          <a:xfrm>
            <a:off x="29325" y="2344625"/>
            <a:ext cx="26229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ja" sz="850">
                <a:solidFill>
                  <a:schemeClr val="dk1"/>
                </a:solidFill>
                <a:highlight>
                  <a:schemeClr val="lt1"/>
                </a:highlight>
              </a:rPr>
              <a:t>#@title ReadAgent (1) エピソードページネーション</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prompt_pagination_template = """</a:t>
            </a:r>
            <a:br>
              <a:rPr lang="ja" sz="850">
                <a:solidFill>
                  <a:schemeClr val="dk1"/>
                </a:solidFill>
                <a:highlight>
                  <a:schemeClr val="lt1"/>
                </a:highlight>
              </a:rPr>
            </a:br>
            <a:r>
              <a:rPr lang="ja" sz="850">
                <a:solidFill>
                  <a:schemeClr val="dk1"/>
                </a:solidFill>
                <a:highlight>
                  <a:schemeClr val="lt1"/>
                </a:highlight>
              </a:rPr>
              <a:t>あなたには、より大きなテキスト（記事、本など）から抜粋された一節と、その一節の段落間に挿入された番号付きのラベルが与えられます。</a:t>
            </a:r>
            <a:br>
              <a:rPr lang="ja" sz="850">
                <a:solidFill>
                  <a:schemeClr val="dk1"/>
                </a:solidFill>
                <a:highlight>
                  <a:schemeClr val="lt1"/>
                </a:highlight>
              </a:rPr>
            </a:br>
            <a:r>
              <a:rPr lang="ja" sz="850">
                <a:solidFill>
                  <a:schemeClr val="dk1"/>
                </a:solidFill>
                <a:highlight>
                  <a:schemeClr val="lt1"/>
                </a:highlight>
              </a:rPr>
              <a:t>番号付きのラベルは角括弧で示されます。例えば、ラベル番号が19の場合、テキスト中で&lt;19&gt;と表示されます。</a:t>
            </a:r>
            <a:br>
              <a:rPr lang="ja" sz="850">
                <a:solidFill>
                  <a:schemeClr val="dk1"/>
                </a:solidFill>
                <a:highlight>
                  <a:schemeClr val="lt1"/>
                </a:highlight>
              </a:rPr>
            </a:br>
            <a:r>
              <a:rPr lang="ja" sz="850">
                <a:solidFill>
                  <a:schemeClr val="dk1"/>
                </a:solidFill>
                <a:highlight>
                  <a:schemeClr val="lt1"/>
                </a:highlight>
              </a:rPr>
              <a:t>自然に読みを中断するラベルを一つ選んでください。</a:t>
            </a:r>
            <a:br>
              <a:rPr lang="ja" sz="850">
                <a:solidFill>
                  <a:schemeClr val="dk1"/>
                </a:solidFill>
                <a:highlight>
                  <a:schemeClr val="lt1"/>
                </a:highlight>
              </a:rPr>
            </a:br>
            <a:r>
              <a:rPr lang="ja" sz="850">
                <a:solidFill>
                  <a:schemeClr val="dk1"/>
                </a:solidFill>
                <a:highlight>
                  <a:schemeClr val="lt1"/>
                </a:highlight>
              </a:rPr>
              <a:t>中断点は、シーンの変わり目、対話の終わり、議論の終わり、物語の遷移などがあります。</a:t>
            </a:r>
            <a:br>
              <a:rPr lang="ja" sz="850">
                <a:solidFill>
                  <a:schemeClr val="dk1"/>
                </a:solidFill>
                <a:highlight>
                  <a:schemeClr val="lt1"/>
                </a:highlight>
              </a:rPr>
            </a:br>
            <a:r>
              <a:rPr lang="ja" sz="850">
                <a:solidFill>
                  <a:schemeClr val="dk1"/>
                </a:solidFill>
                <a:highlight>
                  <a:schemeClr val="lt1"/>
                </a:highlight>
              </a:rPr>
              <a:t>中断点のラベルとその理由を答えてください。</a:t>
            </a:r>
            <a:br>
              <a:rPr lang="ja" sz="850">
                <a:solidFill>
                  <a:schemeClr val="dk1"/>
                </a:solidFill>
                <a:highlight>
                  <a:schemeClr val="lt1"/>
                </a:highlight>
              </a:rPr>
            </a:br>
            <a:r>
              <a:rPr lang="ja" sz="850">
                <a:solidFill>
                  <a:schemeClr val="dk1"/>
                </a:solidFill>
                <a:highlight>
                  <a:schemeClr val="lt1"/>
                </a:highlight>
              </a:rPr>
              <a:t>例えば、&lt;57&gt;が中断に適していれば、「中断点: &lt;57&gt;\n 理由は...\」と答えてください。</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{0}</a:t>
            </a:r>
            <a:br>
              <a:rPr lang="ja" sz="850">
                <a:solidFill>
                  <a:schemeClr val="dk1"/>
                </a:solidFill>
                <a:highlight>
                  <a:schemeClr val="lt1"/>
                </a:highlight>
              </a:rPr>
            </a:br>
            <a:r>
              <a:rPr lang="ja" sz="850">
                <a:solidFill>
                  <a:schemeClr val="dk1"/>
                </a:solidFill>
                <a:highlight>
                  <a:schemeClr val="lt1"/>
                </a:highlight>
              </a:rPr>
              <a:t>{1}</a:t>
            </a:r>
            <a:br>
              <a:rPr lang="ja" sz="850">
                <a:solidFill>
                  <a:schemeClr val="dk1"/>
                </a:solidFill>
                <a:highlight>
                  <a:schemeClr val="lt1"/>
                </a:highlight>
              </a:rPr>
            </a:br>
            <a:r>
              <a:rPr lang="ja" sz="850">
                <a:solidFill>
                  <a:schemeClr val="dk1"/>
                </a:solidFill>
                <a:highlight>
                  <a:schemeClr val="lt1"/>
                </a:highlight>
              </a:rPr>
              <a:t>{2}</a:t>
            </a:r>
            <a:endParaRPr sz="850">
              <a:solidFill>
                <a:schemeClr val="dk1"/>
              </a:solidFill>
              <a:highlight>
                <a:schemeClr val="lt1"/>
              </a:highlight>
            </a:endParaRPr>
          </a:p>
          <a:p>
            <a:pPr indent="0" lvl="0" marL="0" rtl="0" algn="l">
              <a:lnSpc>
                <a:spcPct val="80000"/>
              </a:lnSpc>
              <a:spcBef>
                <a:spcPts val="1200"/>
              </a:spcBef>
              <a:spcAft>
                <a:spcPts val="1200"/>
              </a:spcAft>
              <a:buSzPts val="688"/>
              <a:buNone/>
            </a:pPr>
            <a:r>
              <a:rPr lang="ja" sz="850">
                <a:solidFill>
                  <a:schemeClr val="dk1"/>
                </a:solidFill>
                <a:highlight>
                  <a:schemeClr val="lt1"/>
                </a:highlight>
              </a:rPr>
              <a:t>"""</a:t>
            </a:r>
            <a:endParaRPr sz="850">
              <a:solidFill>
                <a:schemeClr val="dk1"/>
              </a:solidFill>
              <a:highlight>
                <a:schemeClr val="lt1"/>
              </a:highlight>
            </a:endParaRPr>
          </a:p>
        </p:txBody>
      </p:sp>
      <p:sp>
        <p:nvSpPr>
          <p:cNvPr id="208" name="Google Shape;208;p40"/>
          <p:cNvSpPr txBox="1"/>
          <p:nvPr>
            <p:ph idx="1" type="body"/>
          </p:nvPr>
        </p:nvSpPr>
        <p:spPr>
          <a:xfrm>
            <a:off x="2652300" y="2344500"/>
            <a:ext cx="20442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(2) メモリ要約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prompt_shorten_template = """</a:t>
            </a:r>
            <a:br>
              <a:rPr lang="ja" sz="850">
                <a:solidFill>
                  <a:schemeClr val="dk1"/>
                </a:solidFill>
                <a:highlight>
                  <a:schemeClr val="lt1"/>
                </a:highlight>
              </a:rPr>
            </a:br>
            <a:r>
              <a:rPr lang="ja" sz="850">
                <a:solidFill>
                  <a:schemeClr val="dk1"/>
                </a:solidFill>
                <a:highlight>
                  <a:schemeClr val="lt1"/>
                </a:highlight>
              </a:rPr>
              <a:t>以下の一節を短く要約してください。</a:t>
            </a:r>
            <a:br>
              <a:rPr lang="ja" sz="850">
                <a:solidFill>
                  <a:schemeClr val="dk1"/>
                </a:solidFill>
                <a:highlight>
                  <a:schemeClr val="lt1"/>
                </a:highlight>
              </a:rPr>
            </a:br>
            <a:r>
              <a:rPr lang="ja" sz="850">
                <a:solidFill>
                  <a:schemeClr val="dk1"/>
                </a:solidFill>
                <a:highlight>
                  <a:schemeClr val="lt1"/>
                </a:highlight>
              </a:rPr>
              <a:t>理由は説明しないでください。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rPr lang="ja" sz="850">
                <a:solidFill>
                  <a:schemeClr val="dk1"/>
                </a:solidFill>
                <a:highlight>
                  <a:schemeClr val="lt1"/>
                </a:highlight>
              </a:rPr>
              <a:t>"""</a:t>
            </a:r>
            <a:endParaRPr sz="850">
              <a:solidFill>
                <a:schemeClr val="dk1"/>
              </a:solidFill>
              <a:highlight>
                <a:schemeClr val="lt1"/>
              </a:highlight>
            </a:endParaRPr>
          </a:p>
        </p:txBody>
      </p:sp>
      <p:sp>
        <p:nvSpPr>
          <p:cNvPr id="209" name="Google Shape;209;p40"/>
          <p:cNvSpPr txBox="1"/>
          <p:nvPr>
            <p:ph idx="1" type="body"/>
          </p:nvPr>
        </p:nvSpPr>
        <p:spPr>
          <a:xfrm>
            <a:off x="4696500" y="297475"/>
            <a:ext cx="4410900" cy="4706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(3) ルックアップ</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prompt_lookup_template = """</a:t>
            </a:r>
            <a:br>
              <a:rPr lang="ja" sz="850">
                <a:solidFill>
                  <a:schemeClr val="dk1"/>
                </a:solidFill>
                <a:highlight>
                  <a:schemeClr val="lt1"/>
                </a:highlight>
              </a:rPr>
            </a:br>
            <a:r>
              <a:rPr lang="ja" sz="850">
                <a:solidFill>
                  <a:schemeClr val="dk1"/>
                </a:solidFill>
                <a:highlight>
                  <a:schemeClr val="lt1"/>
                </a:highlight>
              </a:rPr>
              <a:t>以下のテキストは、あなたが記事を読んで覚えている内容とそれに関連する選択式の質問です。</a:t>
            </a:r>
            <a:br>
              <a:rPr lang="ja" sz="850">
                <a:solidFill>
                  <a:schemeClr val="dk1"/>
                </a:solidFill>
                <a:highlight>
                  <a:schemeClr val="lt1"/>
                </a:highlight>
              </a:rPr>
            </a:br>
            <a:r>
              <a:rPr lang="ja" sz="850">
                <a:solidFill>
                  <a:schemeClr val="dk1"/>
                </a:solidFill>
                <a:highlight>
                  <a:schemeClr val="lt1"/>
                </a:highlight>
              </a:rPr>
              <a:t>質問に備えて記憶を新たにするために、記事の1ページから6ページまでを再度読むことができます。</a:t>
            </a:r>
            <a:br>
              <a:rPr lang="ja" sz="850">
                <a:solidFill>
                  <a:schemeClr val="dk1"/>
                </a:solidFill>
                <a:highlight>
                  <a:schemeClr val="lt1"/>
                </a:highlight>
              </a:rPr>
            </a:br>
            <a:r>
              <a:rPr lang="ja" sz="850">
                <a:solidFill>
                  <a:schemeClr val="dk1"/>
                </a:solidFill>
                <a:highlight>
                  <a:schemeClr val="lt1"/>
                </a:highlight>
              </a:rPr>
              <a:t>どのページを読みたいかを回答してください。</a:t>
            </a:r>
            <a:br>
              <a:rPr lang="ja" sz="850">
                <a:solidFill>
                  <a:schemeClr val="dk1"/>
                </a:solidFill>
                <a:highlight>
                  <a:schemeClr val="lt1"/>
                </a:highlight>
              </a:rPr>
            </a:br>
            <a:r>
              <a:rPr lang="ja" sz="850">
                <a:solidFill>
                  <a:schemeClr val="dk1"/>
                </a:solidFill>
                <a:highlight>
                  <a:schemeClr val="lt1"/>
                </a:highlight>
              </a:rPr>
              <a:t>例えば、ページ8だけを読む必要がある場合は「ページ[8]を見直したいです」と回答してください；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ページ7と12を読みたい場合は「ページ[7, 12]を見直したいです」と回答してください；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ページ2, 3, 7, 15, 18を読みたい場合は「ページ[2, 3, 7, 15, 18]を見直したいです」と回答してください。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ページ3, 4, 5, 12, 13, 16を読みたい場合は「ページ[3, 3, 4, 12, 13, 16]を見直したいです」と回答してください。</a:t>
            </a:r>
            <a:br>
              <a:rPr lang="ja" sz="850">
                <a:solidFill>
                  <a:schemeClr val="dk1"/>
                </a:solidFill>
                <a:highlight>
                  <a:schemeClr val="lt1"/>
                </a:highlight>
              </a:rPr>
            </a:br>
            <a:r>
              <a:rPr lang="ja" sz="850">
                <a:solidFill>
                  <a:schemeClr val="dk1"/>
                </a:solidFill>
                <a:highlight>
                  <a:schemeClr val="lt1"/>
                </a:highlight>
              </a:rPr>
              <a:t>必要以上に多くのページを選択しないでください。</a:t>
            </a:r>
            <a:br>
              <a:rPr lang="ja" sz="850">
                <a:solidFill>
                  <a:schemeClr val="dk1"/>
                </a:solidFill>
                <a:highlight>
                  <a:schemeClr val="lt1"/>
                </a:highlight>
              </a:rPr>
            </a:br>
            <a:r>
              <a:rPr lang="ja" sz="850">
                <a:solidFill>
                  <a:schemeClr val="dk1"/>
                </a:solidFill>
                <a:highlight>
                  <a:schemeClr val="lt1"/>
                </a:highlight>
              </a:rPr>
              <a:t>まだ質問には答えないでください。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テキスト:</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深呼吸して、どのページを再度読みたいか教えて？</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prompt_answer_template = """</a:t>
            </a:r>
            <a:br>
              <a:rPr lang="ja" sz="850">
                <a:solidFill>
                  <a:schemeClr val="dk1"/>
                </a:solidFill>
                <a:highlight>
                  <a:schemeClr val="lt1"/>
                </a:highlight>
              </a:rPr>
            </a:br>
            <a:r>
              <a:rPr lang="ja" sz="850">
                <a:solidFill>
                  <a:schemeClr val="dk1"/>
                </a:solidFill>
                <a:highlight>
                  <a:schemeClr val="lt1"/>
                </a:highlight>
              </a:rPr>
              <a:t>以下の記事を読んで、選択式の質問に答えてください。</a:t>
            </a:r>
            <a:br>
              <a:rPr lang="ja" sz="850">
                <a:solidFill>
                  <a:schemeClr val="dk1"/>
                </a:solidFill>
                <a:highlight>
                  <a:schemeClr val="lt1"/>
                </a:highlight>
              </a:rPr>
            </a:br>
            <a:r>
              <a:rPr lang="ja" sz="850">
                <a:solidFill>
                  <a:schemeClr val="dk1"/>
                </a:solidFill>
                <a:highlight>
                  <a:schemeClr val="lt1"/>
                </a:highlight>
              </a:rPr>
              <a:t>例えば、(C)が正解の場合は「回答: (C) ...」と答えてください。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記事:</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t/>
            </a:r>
            <a:endParaRPr sz="850">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UNIDM: A Unified Framework for Data Manipulation with Large Language Models UNIDM: 大規模言語モデルを用いたデータ操作のための統一フレームワーク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非構造化データDataLakeでの効果的なデータ操作方法の操作野ためにLLMを活用して、自動かつ一般的なソリューション、UniDMを提案。</a:t>
            </a:r>
            <a:br>
              <a:rPr lang="ja" sz="764"/>
            </a:br>
            <a:r>
              <a:rPr lang="ja" sz="764"/>
              <a:t>データ操作タスクを統一的な形式で定式化し、それぞれのタスクを解決するためのデータを自動的に取得するコンテキスト取得、コンテキスト情報を論理的テキストに変換するコンテキスト解析、そして最終結果を得るためのターゲットプロンプトの構築の3つの主要なステップを抽象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コンテキスト取得（Automatic Context Retrieval）</a:t>
            </a:r>
            <a:br>
              <a:rPr lang="ja" sz="764"/>
            </a:br>
            <a:r>
              <a:rPr lang="ja" sz="764"/>
              <a:t>このステップでは、タスクに関連するデータをデータ湖から自動的に取得します。この目的のために、UniDMは2つのサブステップに分かれます：</a:t>
            </a:r>
            <a:endParaRPr sz="764"/>
          </a:p>
          <a:p>
            <a:pPr indent="0" lvl="0" marL="0" rtl="0" algn="l">
              <a:lnSpc>
                <a:spcPct val="100000"/>
              </a:lnSpc>
              <a:spcBef>
                <a:spcPts val="1200"/>
              </a:spcBef>
              <a:spcAft>
                <a:spcPts val="0"/>
              </a:spcAft>
              <a:buNone/>
            </a:pPr>
            <a:r>
              <a:rPr lang="ja" sz="764"/>
              <a:t>メタデータワイズ取得（Metadata-wise Retrieval）:</a:t>
            </a:r>
            <a:br>
              <a:rPr lang="ja" sz="764"/>
            </a:br>
            <a:r>
              <a:rPr lang="ja" sz="764"/>
              <a:t>ここでは、タスクと関連する属性を識別するために、LLMsがデータセット全体から関連する属性を選択します。例えば、「タイムゾーン」のデータを補完するために「国」属性が有用であるかどうかを評価します。</a:t>
            </a:r>
            <a:endParaRPr sz="764"/>
          </a:p>
          <a:p>
            <a:pPr indent="0" lvl="0" marL="0" rtl="0" algn="l">
              <a:lnSpc>
                <a:spcPct val="100000"/>
              </a:lnSpc>
              <a:spcBef>
                <a:spcPts val="1200"/>
              </a:spcBef>
              <a:spcAft>
                <a:spcPts val="0"/>
              </a:spcAft>
              <a:buNone/>
            </a:pPr>
            <a:r>
              <a:rPr lang="ja" sz="764"/>
              <a:t>インスタンスワイズ取得（Instance-wise Retrieval）:</a:t>
            </a:r>
            <a:br>
              <a:rPr lang="ja" sz="764"/>
            </a:br>
            <a:r>
              <a:rPr lang="ja" sz="764"/>
              <a:t>このサブステップでは、特定のレコードに関連するデータを識別します。LLMsを用いて、ターゲットレコードに最も関連性の高いレコードを選択し、タスクに必要なコンテキストを形成します。</a:t>
            </a:r>
            <a:endParaRPr sz="764"/>
          </a:p>
          <a:p>
            <a:pPr indent="0" lvl="0" marL="0" rtl="0" algn="l">
              <a:lnSpc>
                <a:spcPct val="100000"/>
              </a:lnSpc>
              <a:spcBef>
                <a:spcPts val="1200"/>
              </a:spcBef>
              <a:spcAft>
                <a:spcPts val="0"/>
              </a:spcAft>
              <a:buNone/>
            </a:pPr>
            <a:r>
              <a:rPr lang="ja" sz="764"/>
              <a:t>2. コンテキスト解析（Context Data Parsing）</a:t>
            </a:r>
            <a:br>
              <a:rPr lang="ja" sz="764"/>
            </a:br>
            <a:r>
              <a:rPr lang="ja" sz="764"/>
              <a:t>取得したコンテキストデータは、多くの場合、表形式（タブラー形式）であり、LLMsが直接理解するには適していません。このステップでは、データをLLMsが処理しやすい自然言語形式に変換します。例として、キーと値のペア（例：「都市：フィレンツェ、国：イタリア」）をより自然な言語表現（例：「フィレンツェはイタリアの都市です」）に変換します。</a:t>
            </a:r>
            <a:endParaRPr sz="764"/>
          </a:p>
          <a:p>
            <a:pPr indent="0" lvl="0" marL="0" rtl="0" algn="l">
              <a:lnSpc>
                <a:spcPct val="100000"/>
              </a:lnSpc>
              <a:spcBef>
                <a:spcPts val="1200"/>
              </a:spcBef>
              <a:spcAft>
                <a:spcPts val="0"/>
              </a:spcAft>
              <a:buNone/>
            </a:pPr>
            <a:r>
              <a:rPr lang="ja" sz="764"/>
              <a:t>3. ターゲットプロンプト構築（Target Prompt Construction）</a:t>
            </a:r>
            <a:br>
              <a:rPr lang="ja" sz="764"/>
            </a:br>
            <a:r>
              <a:rPr lang="ja" sz="764"/>
              <a:t>最後のステップでは、前のステップで生成された自然言語形式のコンテキストデータを使用して、LLMsによる解析のための最終的なプロンプトを構築します。このプロンプトは、タスクの説明、変換されたコンテキスト情報、およびタスクの入力データを組み合わせることで形成されます。このプロンプトは、LLMsがタスクを解決するための指示として機能し、最終的な出力を生成するための基盤となります。</a:t>
            </a:r>
            <a:endParaRPr sz="764"/>
          </a:p>
          <a:p>
            <a:pPr indent="0" lvl="0" marL="0" rtl="0" algn="l">
              <a:lnSpc>
                <a:spcPct val="100000"/>
              </a:lnSpc>
              <a:spcBef>
                <a:spcPts val="1200"/>
              </a:spcBef>
              <a:spcAft>
                <a:spcPts val="0"/>
              </a:spcAft>
              <a:buNone/>
            </a:pPr>
            <a:r>
              <a:rPr lang="ja" sz="764"/>
              <a:t>UniDMは非構造データの様々なデータ操作タスクに対して、一般化された解決策を提供し、そのプロセスを自動化します。</a:t>
            </a:r>
            <a:br>
              <a:rPr lang="ja" sz="764"/>
            </a:br>
            <a:r>
              <a:rPr lang="ja" sz="764"/>
              <a:t>これにより、データの整理や分析が大幅に効率化され、多様なデータソースからの洞察の抽出が容易になります。</a:t>
            </a:r>
            <a:endParaRPr sz="764"/>
          </a:p>
          <a:p>
            <a:pPr indent="0" lvl="0" marL="0" rtl="0" algn="l">
              <a:lnSpc>
                <a:spcPct val="100000"/>
              </a:lnSpc>
              <a:spcBef>
                <a:spcPts val="1200"/>
              </a:spcBef>
              <a:spcAft>
                <a:spcPts val="0"/>
              </a:spcAft>
              <a:buNone/>
            </a:pPr>
            <a:r>
              <a:rPr lang="ja" sz="1122" u="sng"/>
              <a:t>プロンプト</a:t>
            </a:r>
            <a:endParaRPr sz="1122"/>
          </a:p>
          <a:p>
            <a:pPr indent="0" lvl="0" marL="0" rtl="0" algn="l">
              <a:lnSpc>
                <a:spcPct val="100000"/>
              </a:lnSpc>
              <a:spcBef>
                <a:spcPts val="1200"/>
              </a:spcBef>
              <a:spcAft>
                <a:spcPts val="0"/>
              </a:spcAft>
              <a:buNone/>
            </a:pPr>
            <a:r>
              <a:rPr lang="ja" sz="822"/>
              <a:t>以下はコンテキスト学習を通じてターゲットタスクの所望のクローズ形式の質問を自動生成する方法を説明するための実例のプロンプトテンプレートの翻訳の一部です</a:t>
            </a:r>
            <a:endParaRPr sz="822"/>
          </a:p>
          <a:p>
            <a:pPr indent="0" lvl="0" marL="0" rtl="0" algn="l">
              <a:lnSpc>
                <a:spcPct val="100000"/>
              </a:lnSpc>
              <a:spcBef>
                <a:spcPts val="1200"/>
              </a:spcBef>
              <a:spcAft>
                <a:spcPts val="0"/>
              </a:spcAft>
              <a:buNone/>
            </a:pPr>
            <a:r>
              <a:rPr lang="ja" sz="822"/>
              <a:t>入力（LLMsへ）：クレームをクローズ形式の質問として記述してください。</a:t>
            </a:r>
            <a:endParaRPr sz="822"/>
          </a:p>
          <a:p>
            <a:pPr indent="0" lvl="0" marL="0" rtl="0" algn="l">
              <a:lnSpc>
                <a:spcPct val="100000"/>
              </a:lnSpc>
              <a:spcBef>
                <a:spcPts val="1200"/>
              </a:spcBef>
              <a:spcAft>
                <a:spcPts val="0"/>
              </a:spcAft>
              <a:buNone/>
            </a:pPr>
            <a:r>
              <a:rPr lang="ja" sz="822"/>
              <a:t>クレーム1：タスクはデータ補完であり、欠落データをいくつかの値で生成し、ほとんどのデータを保持します。コンテキストは、ウェナム、メリーズビル、ウェストモントはアメリカ合衆国の都市で、ISO3コードUSAで識別されます。ターゲットは、市：ニューカッスル、iso3：USA、国：？</a:t>
            </a:r>
            <a:endParaRPr sz="822"/>
          </a:p>
          <a:p>
            <a:pPr indent="0" lvl="0" marL="0" rtl="0" algn="l">
              <a:lnSpc>
                <a:spcPct val="100000"/>
              </a:lnSpc>
              <a:spcBef>
                <a:spcPts val="1200"/>
              </a:spcBef>
              <a:spcAft>
                <a:spcPts val="0"/>
              </a:spcAft>
              <a:buNone/>
            </a:pPr>
            <a:r>
              <a:rPr lang="ja" sz="822"/>
              <a:t>クローズ形式の質問：</a:t>
            </a:r>
            <a:br>
              <a:rPr lang="ja" sz="822"/>
            </a:br>
            <a:r>
              <a:rPr lang="ja" sz="822"/>
              <a:t>ウェナム、メリーズビル、ウェストモントはアメリカ合衆国の都市で、ISO3コードUSAで識別されます。ニューカッスルはISO3国コードがUSAである都市の名前です。ニューカッスルはどの国に属していますか？</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br>
              <a:rPr lang="ja" sz="764"/>
            </a:br>
            <a:r>
              <a:rPr lang="ja" sz="764"/>
              <a:t>https://github.com/cyzus/thoughtsculpt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PERPLEXITY REFLECT LARGE LANGUAGE MODEL’S ABILITY IN LONG TEXT UNDERSTANDING? パープレキシティは長文理解における大規模言語モデルの能力を反映できるか？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LLMの長文理解能力と評価指標であるパープレキシティ（PPL）との間に相関がない結果になりました。</a:t>
            </a:r>
            <a:br>
              <a:rPr lang="ja" sz="764"/>
            </a:br>
            <a:r>
              <a:rPr lang="ja" sz="764"/>
              <a:t>長文理解能力を評価するために、3つの長文コンテキストQAや要約などの下流タスクの複数の既存ベンチマークを使用して、それらの長文理解能力を評価</a:t>
            </a:r>
            <a:br>
              <a:rPr lang="ja" sz="764"/>
            </a:br>
            <a:r>
              <a:rPr lang="ja" sz="764"/>
              <a:t>PPLが低いモデルが必ずしも長文を理解できるわけではないことがわかりました。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長文理解能力を評価するために、いくつかのベンチマークとダウンストリームタスク（例：質問応答（QA）、要約）を使用し、それらのモデルのパフォーマンスを調査しています。</a:t>
            </a:r>
            <a:br>
              <a:rPr lang="ja" sz="764"/>
            </a:br>
            <a:r>
              <a:rPr lang="ja" sz="764"/>
              <a:t>異なるモデルバリアントのパフォーマンスを比較することで、PPLが長文理解能力の良い指標ではないことを実証しています。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PPLが主に局所的な言語モデリング能力を反映しているからで</a:t>
            </a:r>
            <a:endParaRPr sz="822"/>
          </a:p>
          <a:p>
            <a:pPr indent="0" lvl="0" marL="0" rtl="0" algn="l">
              <a:lnSpc>
                <a:spcPct val="100000"/>
              </a:lnSpc>
              <a:spcBef>
                <a:spcPts val="1200"/>
              </a:spcBef>
              <a:spcAft>
                <a:spcPts val="1200"/>
              </a:spcAft>
              <a:buNone/>
            </a:pPr>
            <a:r>
              <a:rPr lang="ja" sz="822"/>
              <a:t>PPL以外に、長文理解能力を評価するための指標として</a:t>
            </a:r>
            <a:br>
              <a:rPr lang="ja" sz="822"/>
            </a:br>
            <a:r>
              <a:rPr lang="ja" sz="822"/>
              <a:t>1.　ROUGEスコア: 特に要約タスクにおいて、生成されたテキストが参照テキストとどれだけ重なるかを測定する指標です。ROUGE-L（最長共通部分列）は、一致する長さのフレーズの割合を評価します。</a:t>
            </a:r>
            <a:br>
              <a:rPr lang="ja" sz="822"/>
            </a:br>
            <a:r>
              <a:rPr lang="ja" sz="822"/>
              <a:t>2. F1スコア: これは、特に質問応答（QA）タスクで有効な指標</a:t>
            </a:r>
            <a:br>
              <a:rPr lang="ja" sz="822"/>
            </a:br>
            <a:r>
              <a:rPr lang="ja" sz="822"/>
              <a:t>3. BLEUスコア: 翻訳や言語生成タスクに一般的に使用され、モデルの出力が標準の参照翻訳とどれだけ一致しているか</a:t>
            </a:r>
            <a:br>
              <a:rPr lang="ja" sz="822"/>
            </a:br>
            <a:r>
              <a:rPr lang="ja" sz="822"/>
              <a:t>4. recall@k, presicion@k: 情報検索タスクにおいて、モデルが上位K個の予測内で関連情報をどれだけ正確か</a:t>
            </a:r>
            <a:br>
              <a:rPr lang="ja" sz="822"/>
            </a:br>
            <a:r>
              <a:rPr lang="ja" sz="822"/>
              <a:t>5. 文書理解のための長距離依存性テスト: モデルが文脈全体をどれだけうまく活用しているかを評価するためのテストも可能です。これは、特定のトークンが文書内の他の部分とどのように関連しているかを調べる</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LLM In-Context Recall is Prompt Dependent コンテキスト内の再現性はプロンプトに依存する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与えられたプロンプト内の情報をどのように正確に取り出すことの再現性はプロンプトに依存することを、特定の事実（針）を大量の無関係なテキスト（干し草）の中に埋め込み、その事実をモデルがどれだけ取り出せるかを検証することでデータのバイアスによって妨げられる可能性があることを確認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針の中の干し草」メソッドは、LLMの再現性をを評価するための手法です。この方法は、特定の事実（針）を大量の無関係なテキスト（干し草）の中に埋め込み、その事実をモデルがどれだけ効果的に検索し取り出せるかをテストします。</a:t>
            </a:r>
            <a:endParaRPr sz="764"/>
          </a:p>
          <a:p>
            <a:pPr indent="0" lvl="0" marL="0" rtl="0" algn="l">
              <a:lnSpc>
                <a:spcPct val="100000"/>
              </a:lnSpc>
              <a:spcBef>
                <a:spcPts val="1200"/>
              </a:spcBef>
              <a:spcAft>
                <a:spcPts val="0"/>
              </a:spcAft>
              <a:buNone/>
            </a:pPr>
            <a:r>
              <a:rPr lang="ja" sz="764"/>
              <a:t>1. 事実の選定: テストするための特定の事実（針）を選びます。この事実は、一般的に簡単な事実やデータポイントであり、モデルが抽出し再現する必要があります。</a:t>
            </a:r>
            <a:br>
              <a:rPr lang="ja" sz="764"/>
            </a:br>
            <a:r>
              <a:rPr lang="ja" sz="764"/>
              <a:t>2. 干し草の作成: 次に、選ばれた事実を大量の無関係なテキスト（干し草）に埋め込みます。このテキストは、モデルが事実を見つけるためにナビゲートしなければならない「ノイズ」として機能します。</a:t>
            </a:r>
            <a:br>
              <a:rPr lang="ja" sz="764"/>
            </a:br>
            <a:r>
              <a:rPr lang="ja" sz="764"/>
              <a:t>3. プロンプトの構築: 埋め込まれた事実と干し草のテキストを含むプロンプトが構築されます。このプロンプトはモデルに提供され、事実を取り出すよう求められます。</a:t>
            </a:r>
            <a:br>
              <a:rPr lang="ja" sz="764"/>
            </a:br>
            <a:r>
              <a:rPr lang="ja" sz="764"/>
              <a:t>4. モデルの評価: モデルにプロンプトが提供された後、モデルがどの程度正確に事実（針）を取り出すことができるかを評価します。</a:t>
            </a:r>
            <a:br>
              <a:rPr lang="ja" sz="764"/>
            </a:br>
            <a:r>
              <a:rPr lang="ja" sz="764"/>
              <a:t>評価は、正確性、速度、そして事実の取り出しに必要なコンテキストの量に基づいて行われることが多いです。</a:t>
            </a:r>
            <a:br>
              <a:rPr lang="ja" sz="764"/>
            </a:br>
            <a:r>
              <a:rPr lang="ja" sz="764"/>
              <a:t>5. パフォーマンスの分析: 各テストの結果を分析して、モデルのリコール能力のパターンを特定します。これには、異なるテキスト長や異なる事実の配置でのテストが含まれることがあります。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GPT-4 Turbo 0125は、異なる干し草の長さと針の配置に関わらず、100%の再現率をPistachioAI テストである事実: "PistachioAI received a patent before its Series A."、質問: "What did PistachioAI receive before its Series A?"で達成したらしい</a:t>
            </a:r>
            <a:endParaRPr sz="822"/>
          </a:p>
          <a:p>
            <a:pPr indent="0" lvl="0" marL="0" rtl="0" algn="l">
              <a:lnSpc>
                <a:spcPct val="100000"/>
              </a:lnSpc>
              <a:spcBef>
                <a:spcPts val="1200"/>
              </a:spcBef>
              <a:spcAft>
                <a:spcPts val="0"/>
              </a:spcAft>
              <a:buNone/>
            </a:pPr>
            <a:r>
              <a:rPr lang="ja" sz="1122" u="sng"/>
              <a:t>プロンプト例</a:t>
            </a:r>
            <a:endParaRPr sz="1122"/>
          </a:p>
          <a:p>
            <a:pPr indent="0" lvl="0" marL="0" rtl="0" algn="l">
              <a:lnSpc>
                <a:spcPct val="100000"/>
              </a:lnSpc>
              <a:spcBef>
                <a:spcPts val="1200"/>
              </a:spcBef>
              <a:spcAft>
                <a:spcPts val="0"/>
              </a:spcAft>
              <a:buNone/>
            </a:pPr>
            <a:r>
              <a:rPr lang="ja" sz="822"/>
              <a:t>```</a:t>
            </a:r>
            <a:endParaRPr sz="822"/>
          </a:p>
          <a:p>
            <a:pPr indent="0" lvl="0" marL="0" rtl="0" algn="l">
              <a:lnSpc>
                <a:spcPct val="100000"/>
              </a:lnSpc>
              <a:spcBef>
                <a:spcPts val="1200"/>
              </a:spcBef>
              <a:spcAft>
                <a:spcPts val="0"/>
              </a:spcAft>
              <a:buNone/>
            </a:pPr>
            <a:r>
              <a:rPr lang="ja" sz="822"/>
              <a:t>システムメッセージ:「あなたは、提供された情報のみを使用して質問に答える役に立つAIアシスタントです。」</a:t>
            </a:r>
            <a:endParaRPr sz="822"/>
          </a:p>
          <a:p>
            <a:pPr indent="0" lvl="0" marL="0" rtl="0" algn="l">
              <a:lnSpc>
                <a:spcPct val="100000"/>
              </a:lnSpc>
              <a:spcBef>
                <a:spcPts val="1200"/>
              </a:spcBef>
              <a:spcAft>
                <a:spcPts val="0"/>
              </a:spcAft>
              <a:buNone/>
            </a:pPr>
            <a:r>
              <a:rPr lang="ja" sz="822"/>
              <a:t>文書:「...それは彼が彼の物語について興奮していただけでなく、この作業方法を発見したからです。PistachioAIはシリーズAの前に特許を取得しました。自分のプロジェクトに取り組むことは、通常の仕事とは異なります...」</a:t>
            </a:r>
            <a:endParaRPr sz="822"/>
          </a:p>
          <a:p>
            <a:pPr indent="0" lvl="0" marL="0" rtl="0" algn="l">
              <a:lnSpc>
                <a:spcPct val="100000"/>
              </a:lnSpc>
              <a:spcBef>
                <a:spcPts val="1200"/>
              </a:spcBef>
              <a:spcAft>
                <a:spcPts val="0"/>
              </a:spcAft>
              <a:buNone/>
            </a:pPr>
            <a:r>
              <a:rPr lang="ja" sz="822"/>
              <a:t>質問:「PistachioAIはシリーズAの前に何を受け取りましたか？」</a:t>
            </a:r>
            <a:endParaRPr sz="822"/>
          </a:p>
          <a:p>
            <a:pPr indent="0" lvl="0" marL="0" rtl="0" algn="l">
              <a:lnSpc>
                <a:spcPct val="100000"/>
              </a:lnSpc>
              <a:spcBef>
                <a:spcPts val="1200"/>
              </a:spcBef>
              <a:spcAft>
                <a:spcPts val="0"/>
              </a:spcAft>
              <a:buNone/>
            </a:pPr>
            <a:r>
              <a:rPr lang="ja" sz="822"/>
              <a:t>```</a:t>
            </a:r>
            <a:endParaRPr sz="822"/>
          </a:p>
          <a:p>
            <a:pPr indent="0" lvl="0" marL="0" rtl="0" algn="l">
              <a:lnSpc>
                <a:spcPct val="100000"/>
              </a:lnSpc>
              <a:spcBef>
                <a:spcPts val="1200"/>
              </a:spcBef>
              <a:spcAft>
                <a:spcPts val="0"/>
              </a:spcAft>
              <a:buNone/>
            </a:pPr>
            <a:r>
              <a:rPr lang="ja" sz="822"/>
              <a:t>成功した応答の例:「PistachioAIはシリーズAの前に特許を受け取りました。」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