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Proxima Nova"/>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oximaNova-bold.fntdata"/><Relationship Id="rId12"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boldItalic.fntdata"/><Relationship Id="rId14"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04693fc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04693fc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0398dd4f4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0398dd4f4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115cc3c5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115cc3c5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15413373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15413373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LONG2RAG: Evaluating Long-Context &amp; Long-Form Retrieval-Augmented Generation with Key Point Recall LONG2RAG: 長文コンテキストおよび長文形式の検索強化生成の評価とキーポイントリコールによる評価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ONG2RAGは、長文コンテキストでのLLMのRAG性能を評価するためのベンチマークです。280の質問に5つの関連文書を設定し、検索された文書から抽出されたキーポイントをどれだけ含んでいるかを測定するKPRで評価。GPT-4oが最高スコアの0.579を記録</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RAG評価で主に長文コンテキストに対応するLLM評価ベンチマークLONG2RAGを提案。280の質問が10の領域で設定され各質問に対して5つの関連文書を設定。評価指標にはKPR（Key Point Recall）を設定し検索された文書から抽出されたキーポイントをどれだけ含んでいるかを測定する方法（各スコアは0から1の範囲で、高いほど良い性能を示します）を使用。質問は8つのカテゴリ（事実、説明、比較、主観、因果関係、仮定、予測、方法論）に分類して評価、GPT-4oのKPRは 0.579、Claude-3-SonnetのKPRは 0.477、Qwen2-72B（オープンソースモデルの大規模版）: KPRは、0.449、Phi-3-mini-128K: KPRは 0.434と商用モデルであるGPT-4oが最も優れた結果を示しました。</a:t>
            </a:r>
            <a:endParaRPr sz="791"/>
          </a:p>
          <a:p>
            <a:pPr indent="0" lvl="0" marL="0" rtl="0" algn="l">
              <a:lnSpc>
                <a:spcPct val="95000"/>
              </a:lnSpc>
              <a:spcBef>
                <a:spcPts val="1200"/>
              </a:spcBef>
              <a:spcAft>
                <a:spcPts val="0"/>
              </a:spcAft>
              <a:buNone/>
            </a:pPr>
            <a:r>
              <a:rPr lang="ja" sz="791"/>
              <a:t>また、KPRは長文生成を好む傾向もあるため、生成の質と長さのバランスが重要であることもわかっています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**LONG2RAGベンチマーク**: 280の質問を使用し、各質問に対して平均2444語の5つの検索文書が関連付けられています。これにより、モデルが長文の検索情報を取り込む能力を評価します。</a:t>
            </a:r>
            <a:endParaRPr sz="791"/>
          </a:p>
          <a:p>
            <a:pPr indent="0" lvl="0" marL="0" rtl="0" algn="l">
              <a:lnSpc>
                <a:spcPct val="95000"/>
              </a:lnSpc>
              <a:spcBef>
                <a:spcPts val="1200"/>
              </a:spcBef>
              <a:spcAft>
                <a:spcPts val="0"/>
              </a:spcAft>
              <a:buNone/>
            </a:pPr>
            <a:r>
              <a:rPr lang="ja" sz="791"/>
              <a:t>- **キーポイントリコール（KPR）**: 検索された文書から抽出されたキーポイントが生成された回答にどの程度含まれているかを評価する手法です。この評価を通じて、モデルが検索情報を活用しているかどうかを測定します。</a:t>
            </a:r>
            <a:endParaRPr sz="791"/>
          </a:p>
          <a:p>
            <a:pPr indent="0" lvl="0" marL="0" rtl="0" algn="l">
              <a:lnSpc>
                <a:spcPct val="95000"/>
              </a:lnSpc>
              <a:spcBef>
                <a:spcPts val="1200"/>
              </a:spcBef>
              <a:spcAft>
                <a:spcPts val="0"/>
              </a:spcAft>
              <a:buNone/>
            </a:pPr>
            <a:r>
              <a:rPr lang="ja" sz="791"/>
              <a:t>- **データセットの構築方法**: 自動パイプラインを用いて質問を生成し、関連する文書を検索してキーポイントを抽出。その後、LLMと人間の協力によりキーとなるポイントの検証を行い、データセットを構築しました。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評価手法とパフォーマンス指標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論文では、LONG2RAGベンチマークを用いて9つの最新のLLM（大規模言語モデル）を評価しました。評価に用いられた指標は以下の通りです。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**KPR（Key Point Recall）**:</a:t>
            </a:r>
            <a:endParaRPr sz="791"/>
          </a:p>
          <a:p>
            <a:pPr indent="0" lvl="0" marL="0" rtl="0" algn="l">
              <a:lnSpc>
                <a:spcPct val="95000"/>
              </a:lnSpc>
              <a:spcBef>
                <a:spcPts val="1200"/>
              </a:spcBef>
              <a:spcAft>
                <a:spcPts val="0"/>
              </a:spcAft>
              <a:buNone/>
            </a:pPr>
            <a:r>
              <a:rPr lang="ja" sz="791"/>
              <a:t>    - 各質問に対してモデルが生成した回答の中で、検索された文書から抽出された「キーポイント」をどれだけ含んでいるかを測定します。</a:t>
            </a:r>
            <a:endParaRPr sz="791"/>
          </a:p>
          <a:p>
            <a:pPr indent="0" lvl="0" marL="0" rtl="0" algn="l">
              <a:lnSpc>
                <a:spcPct val="95000"/>
              </a:lnSpc>
              <a:spcBef>
                <a:spcPts val="1200"/>
              </a:spcBef>
              <a:spcAft>
                <a:spcPts val="0"/>
              </a:spcAft>
              <a:buNone/>
            </a:pPr>
            <a:r>
              <a:rPr lang="ja" sz="791"/>
              <a:t>    - KPRは、モデルが検索した情報をどの程度効果的に利用しているかを示すリコールの指標として、より包括的な評価を提供します。</a:t>
            </a:r>
            <a:endParaRPr sz="791"/>
          </a:p>
          <a:p>
            <a:pPr indent="0" lvl="0" marL="0" rtl="0" algn="l">
              <a:lnSpc>
                <a:spcPct val="95000"/>
              </a:lnSpc>
              <a:spcBef>
                <a:spcPts val="1200"/>
              </a:spcBef>
              <a:spcAft>
                <a:spcPts val="0"/>
              </a:spcAft>
              <a:buNone/>
            </a:pPr>
            <a:r>
              <a:rPr lang="ja" sz="791"/>
              <a:t>2. **カテゴリおよびドメインごとの評価**:</a:t>
            </a:r>
            <a:endParaRPr sz="791"/>
          </a:p>
          <a:p>
            <a:pPr indent="0" lvl="0" marL="0" rtl="0" algn="l">
              <a:lnSpc>
                <a:spcPct val="95000"/>
              </a:lnSpc>
              <a:spcBef>
                <a:spcPts val="1200"/>
              </a:spcBef>
              <a:spcAft>
                <a:spcPts val="0"/>
              </a:spcAft>
              <a:buNone/>
            </a:pPr>
            <a:r>
              <a:rPr lang="ja" sz="791"/>
              <a:t>    - 質問は8つのカテゴリ（事実、説明、比較、主観、因果関係、仮定、予測、方法論）に分類され、各カテゴリごとにモデルのパフォーマンスを評価しました。</a:t>
            </a:r>
            <a:endParaRPr sz="791"/>
          </a:p>
          <a:p>
            <a:pPr indent="0" lvl="0" marL="0" rtl="0" algn="l">
              <a:lnSpc>
                <a:spcPct val="95000"/>
              </a:lnSpc>
              <a:spcBef>
                <a:spcPts val="1200"/>
              </a:spcBef>
              <a:spcAft>
                <a:spcPts val="0"/>
              </a:spcAft>
              <a:buNone/>
            </a:pPr>
            <a:r>
              <a:rPr lang="ja" sz="791"/>
              <a:t>    - 質問のドメインも、AI、経済、音楽、スポーツ、歴史、映画、技術、生物学、宗教などに分けて評価しました。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パフォーマンス結果の具体的な値</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以下に各モデルの具体的なKPRスコアや評価の結果を示します。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モデルごとのKPRスコア</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評価された代表的なモデルと、そのKPRスコアの結果は以下の通りです（各スコアは0から1の範囲で、高いほど良い性能を示します）。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**GPT-4o**: KPRスコアは **0.579** で、全体的に最も優れたパフォーマンスを発揮しました。</a:t>
            </a:r>
            <a:endParaRPr sz="791"/>
          </a:p>
          <a:p>
            <a:pPr indent="0" lvl="0" marL="0" rtl="0" algn="l">
              <a:lnSpc>
                <a:spcPct val="95000"/>
              </a:lnSpc>
              <a:spcBef>
                <a:spcPts val="1200"/>
              </a:spcBef>
              <a:spcAft>
                <a:spcPts val="0"/>
              </a:spcAft>
              <a:buNone/>
            </a:pPr>
            <a:r>
              <a:rPr lang="ja" sz="791"/>
              <a:t>- **Claude-3-Sonnet**: KPRスコアは **0.477**。</a:t>
            </a:r>
            <a:endParaRPr sz="791"/>
          </a:p>
          <a:p>
            <a:pPr indent="0" lvl="0" marL="0" rtl="0" algn="l">
              <a:lnSpc>
                <a:spcPct val="95000"/>
              </a:lnSpc>
              <a:spcBef>
                <a:spcPts val="1200"/>
              </a:spcBef>
              <a:spcAft>
                <a:spcPts val="0"/>
              </a:spcAft>
              <a:buNone/>
            </a:pPr>
            <a:r>
              <a:rPr lang="ja" sz="791"/>
              <a:t>- **GPT-4-Turbo**: KPRスコアは **0.469**。</a:t>
            </a:r>
            <a:endParaRPr sz="791"/>
          </a:p>
          <a:p>
            <a:pPr indent="0" lvl="0" marL="0" rtl="0" algn="l">
              <a:lnSpc>
                <a:spcPct val="95000"/>
              </a:lnSpc>
              <a:spcBef>
                <a:spcPts val="1200"/>
              </a:spcBef>
              <a:spcAft>
                <a:spcPts val="0"/>
              </a:spcAft>
              <a:buNone/>
            </a:pPr>
            <a:r>
              <a:rPr lang="ja" sz="791"/>
              <a:t>- **Qwen2-72B**（オープンソースモデルの大規模版）: KPRスコアは **0.449**。</a:t>
            </a:r>
            <a:endParaRPr sz="791"/>
          </a:p>
          <a:p>
            <a:pPr indent="0" lvl="0" marL="0" rtl="0" algn="l">
              <a:lnSpc>
                <a:spcPct val="95000"/>
              </a:lnSpc>
              <a:spcBef>
                <a:spcPts val="1200"/>
              </a:spcBef>
              <a:spcAft>
                <a:spcPts val="0"/>
              </a:spcAft>
              <a:buNone/>
            </a:pPr>
            <a:r>
              <a:rPr lang="ja" sz="791"/>
              <a:t>- **Phi-3-mini-128K**: KPRスコアは **0.434** で、サイズが小さいながらも他の大型モデルと比較して良好な結果を示しました。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これらの結果から、商用モデルであるGPT-4oが最も優れた結果を示し、オープンソースモデルではQwen2-72Bが高い性能を発揮しましたが、小型のPhi-3も比較的高いスコアを出していることが分かります。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カテゴリごとのKPRスコア</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**比較質問（Comparative Questions）**:</a:t>
            </a:r>
            <a:endParaRPr sz="791"/>
          </a:p>
          <a:p>
            <a:pPr indent="0" lvl="0" marL="0" rtl="0" algn="l">
              <a:lnSpc>
                <a:spcPct val="95000"/>
              </a:lnSpc>
              <a:spcBef>
                <a:spcPts val="1200"/>
              </a:spcBef>
              <a:spcAft>
                <a:spcPts val="0"/>
              </a:spcAft>
              <a:buNone/>
            </a:pPr>
            <a:r>
              <a:rPr lang="ja" sz="791"/>
              <a:t>    - 多くのモデルが比較質問に対して高いスコアを示し、GPT-4oは **0.658** という高いスコアを出しています。</a:t>
            </a:r>
            <a:endParaRPr sz="791"/>
          </a:p>
          <a:p>
            <a:pPr indent="0" lvl="0" marL="0" rtl="0" algn="l">
              <a:lnSpc>
                <a:spcPct val="95000"/>
              </a:lnSpc>
              <a:spcBef>
                <a:spcPts val="1200"/>
              </a:spcBef>
              <a:spcAft>
                <a:spcPts val="0"/>
              </a:spcAft>
              <a:buNone/>
            </a:pPr>
            <a:r>
              <a:rPr lang="ja" sz="791"/>
              <a:t>- **事実質問（Factual Questions）**:</a:t>
            </a:r>
            <a:endParaRPr sz="791"/>
          </a:p>
          <a:p>
            <a:pPr indent="0" lvl="0" marL="0" rtl="0" algn="l">
              <a:lnSpc>
                <a:spcPct val="95000"/>
              </a:lnSpc>
              <a:spcBef>
                <a:spcPts val="1200"/>
              </a:spcBef>
              <a:spcAft>
                <a:spcPts val="0"/>
              </a:spcAft>
              <a:buNone/>
            </a:pPr>
            <a:r>
              <a:rPr lang="ja" sz="791"/>
              <a:t>    - GPT-4oは **0.621** のスコアを記録しており、他のモデルに対して優位性を持っています。</a:t>
            </a:r>
            <a:endParaRPr sz="791"/>
          </a:p>
          <a:p>
            <a:pPr indent="0" lvl="0" marL="0" rtl="0" algn="l">
              <a:lnSpc>
                <a:spcPct val="95000"/>
              </a:lnSpc>
              <a:spcBef>
                <a:spcPts val="1200"/>
              </a:spcBef>
              <a:spcAft>
                <a:spcPts val="0"/>
              </a:spcAft>
              <a:buNone/>
            </a:pPr>
            <a:r>
              <a:rPr lang="ja" sz="791"/>
              <a:t>- **主観質問（Subjective Questions）**:</a:t>
            </a:r>
            <a:endParaRPr sz="791"/>
          </a:p>
          <a:p>
            <a:pPr indent="0" lvl="0" marL="0" rtl="0" algn="l">
              <a:lnSpc>
                <a:spcPct val="95000"/>
              </a:lnSpc>
              <a:spcBef>
                <a:spcPts val="1200"/>
              </a:spcBef>
              <a:spcAft>
                <a:spcPts val="0"/>
              </a:spcAft>
              <a:buNone/>
            </a:pPr>
            <a:r>
              <a:rPr lang="ja" sz="791"/>
              <a:t>    - Claude-3-Sonnetが **0.513**、GPT-4oが **0.658** という結果で、特にGPT-4oが優れていることがわかります。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ドメインごとのKPRスコア</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**AI関連質問**:</a:t>
            </a:r>
            <a:endParaRPr sz="791"/>
          </a:p>
          <a:p>
            <a:pPr indent="0" lvl="0" marL="0" rtl="0" algn="l">
              <a:lnSpc>
                <a:spcPct val="95000"/>
              </a:lnSpc>
              <a:spcBef>
                <a:spcPts val="1200"/>
              </a:spcBef>
              <a:spcAft>
                <a:spcPts val="0"/>
              </a:spcAft>
              <a:buNone/>
            </a:pPr>
            <a:r>
              <a:rPr lang="ja" sz="791"/>
              <a:t>    - GPT-4oはAIドメインの質問に対しても他のモデルに対し大きくリードしており、KPRスコアは **0.6** 前後を記録しています。</a:t>
            </a:r>
            <a:endParaRPr sz="791"/>
          </a:p>
          <a:p>
            <a:pPr indent="0" lvl="0" marL="0" rtl="0" algn="l">
              <a:lnSpc>
                <a:spcPct val="95000"/>
              </a:lnSpc>
              <a:spcBef>
                <a:spcPts val="1200"/>
              </a:spcBef>
              <a:spcAft>
                <a:spcPts val="0"/>
              </a:spcAft>
              <a:buNone/>
            </a:pPr>
            <a:r>
              <a:rPr lang="ja" sz="791"/>
              <a:t>- **映画関連質問**:</a:t>
            </a:r>
            <a:endParaRPr sz="791"/>
          </a:p>
          <a:p>
            <a:pPr indent="0" lvl="0" marL="0" rtl="0" algn="l">
              <a:lnSpc>
                <a:spcPct val="95000"/>
              </a:lnSpc>
              <a:spcBef>
                <a:spcPts val="1200"/>
              </a:spcBef>
              <a:spcAft>
                <a:spcPts val="0"/>
              </a:spcAft>
              <a:buNone/>
            </a:pPr>
            <a:r>
              <a:rPr lang="ja" sz="791"/>
              <a:t>    - 映画ドメインにおいては、多くのモデルが低いスコアを示しており、GPT-4oでも他ドメインと比較してパフォーマンスが低下しています。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文書長とパフォーマンスの関係</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入力文書の長さが短い場合（8Kトークン未満）では全般的に高いKPRスコアを示しましたが、25Kトークン以上に文書長が増えるとパフォーマンスは低下しました。特に、GPT-4oは25Kトークンを超えると顕著な性能低下が見られましたが、それでも他のモデルと比較しては優れていました。</a:t>
            </a:r>
            <a:endParaRPr sz="791"/>
          </a:p>
          <a:p>
            <a:pPr indent="0" lvl="0" marL="0" rtl="0" algn="l">
              <a:lnSpc>
                <a:spcPct val="95000"/>
              </a:lnSpc>
              <a:spcBef>
                <a:spcPts val="1200"/>
              </a:spcBef>
              <a:spcAft>
                <a:spcPts val="0"/>
              </a:spcAft>
              <a:buNone/>
            </a:pPr>
            <a:r>
              <a:rPr lang="ja" sz="791"/>
              <a:t>- 興味深い点として、入力文書が16-25Kトークンの長さになると、若干のスコア向上が見られるモデルもありました。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トランケーションの影響</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長すぎる文書をトランケートして512、1024、2048トークンのサイズで評価を行った結果、トランケート後の入力ではKPRスコアが全てのモデルで低下しました。</a:t>
            </a:r>
            <a:endParaRPr sz="791"/>
          </a:p>
          <a:p>
            <a:pPr indent="0" lvl="0" marL="0" rtl="0" algn="l">
              <a:lnSpc>
                <a:spcPct val="95000"/>
              </a:lnSpc>
              <a:spcBef>
                <a:spcPts val="1200"/>
              </a:spcBef>
              <a:spcAft>
                <a:spcPts val="0"/>
              </a:spcAft>
              <a:buNone/>
            </a:pPr>
            <a:r>
              <a:rPr lang="ja" sz="791"/>
              <a:t>- GPT-4oは、文書を1024トークンにトランケートした際には **0.568** というスコアでしたが、トランケーションなしでは **0.579** でした。このことから、長文全体を保持することが性能向上に寄与していることがわかります。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評価の結果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**商用LLMが優勢**</a:t>
            </a:r>
            <a:endParaRPr sz="791"/>
          </a:p>
          <a:p>
            <a:pPr indent="0" lvl="0" marL="0" rtl="0" algn="l">
              <a:lnSpc>
                <a:spcPct val="95000"/>
              </a:lnSpc>
              <a:spcBef>
                <a:spcPts val="1200"/>
              </a:spcBef>
              <a:spcAft>
                <a:spcPts val="0"/>
              </a:spcAft>
              <a:buNone/>
            </a:pPr>
            <a:r>
              <a:rPr lang="ja" sz="791"/>
              <a:t>    - 閉鎖型の商用モデル（GPT-4oなど）は、オープンソースのモデルよりも全体的に優れたパフォーマンスを示しました。特に、GPT-4oは最も優れた性能を発揮し、他のモデルを大きく上回りました。</a:t>
            </a:r>
            <a:endParaRPr sz="791"/>
          </a:p>
          <a:p>
            <a:pPr indent="0" lvl="0" marL="0" rtl="0" algn="l">
              <a:lnSpc>
                <a:spcPct val="95000"/>
              </a:lnSpc>
              <a:spcBef>
                <a:spcPts val="1200"/>
              </a:spcBef>
              <a:spcAft>
                <a:spcPts val="0"/>
              </a:spcAft>
              <a:buNone/>
            </a:pPr>
            <a:r>
              <a:rPr lang="ja" sz="791"/>
              <a:t>2. **モデルのサイズとパフォーマンスの相関**</a:t>
            </a:r>
            <a:endParaRPr sz="791"/>
          </a:p>
          <a:p>
            <a:pPr indent="0" lvl="0" marL="0" rtl="0" algn="l">
              <a:lnSpc>
                <a:spcPct val="95000"/>
              </a:lnSpc>
              <a:spcBef>
                <a:spcPts val="1200"/>
              </a:spcBef>
              <a:spcAft>
                <a:spcPts val="0"/>
              </a:spcAft>
              <a:buNone/>
            </a:pPr>
            <a:r>
              <a:rPr lang="ja" sz="791"/>
              <a:t>    - 一般的に、モデルサイズが大きくなるとパフォーマンスが向上する傾向が見られました。ただし、小型のオープンソースモデル（例えば、Phi-3-mini）は一部の大型モデル（72BのQwen2モデル）と比較しても同等かそれ以上の性能を発揮しました。</a:t>
            </a:r>
            <a:endParaRPr sz="791"/>
          </a:p>
          <a:p>
            <a:pPr indent="0" lvl="0" marL="0" rtl="0" algn="l">
              <a:lnSpc>
                <a:spcPct val="95000"/>
              </a:lnSpc>
              <a:spcBef>
                <a:spcPts val="1200"/>
              </a:spcBef>
              <a:spcAft>
                <a:spcPts val="0"/>
              </a:spcAft>
              <a:buNone/>
            </a:pPr>
            <a:r>
              <a:rPr lang="ja" sz="791"/>
              <a:t>3. **入力文書の長さと性能の関係**</a:t>
            </a:r>
            <a:endParaRPr sz="791"/>
          </a:p>
          <a:p>
            <a:pPr indent="0" lvl="0" marL="0" rtl="0" algn="l">
              <a:lnSpc>
                <a:spcPct val="95000"/>
              </a:lnSpc>
              <a:spcBef>
                <a:spcPts val="1200"/>
              </a:spcBef>
              <a:spcAft>
                <a:spcPts val="0"/>
              </a:spcAft>
              <a:buNone/>
            </a:pPr>
            <a:r>
              <a:rPr lang="ja" sz="791"/>
              <a:t>    - 長文の検索文書を入力として処理する際、モデルの性能は文書が長くなるにつれて低下する傾向が見られました。特に入力文書の長さが25Kトークンを超えると、パフォーマンスが劣化しましたが、一部のモデルにおいては16-25Kトークンの範囲でわずかなパフォーマンス向上が見られたのも興味深い点です。</a:t>
            </a:r>
            <a:endParaRPr sz="791"/>
          </a:p>
          <a:p>
            <a:pPr indent="0" lvl="0" marL="0" rtl="0" algn="l">
              <a:lnSpc>
                <a:spcPct val="95000"/>
              </a:lnSpc>
              <a:spcBef>
                <a:spcPts val="1200"/>
              </a:spcBef>
              <a:spcAft>
                <a:spcPts val="0"/>
              </a:spcAft>
              <a:buNone/>
            </a:pPr>
            <a:r>
              <a:rPr lang="ja" sz="791"/>
              <a:t>4. **質問のカテゴリ別のパフォーマンス**</a:t>
            </a:r>
            <a:endParaRPr sz="791"/>
          </a:p>
          <a:p>
            <a:pPr indent="0" lvl="0" marL="0" rtl="0" algn="l">
              <a:lnSpc>
                <a:spcPct val="95000"/>
              </a:lnSpc>
              <a:spcBef>
                <a:spcPts val="1200"/>
              </a:spcBef>
              <a:spcAft>
                <a:spcPts val="0"/>
              </a:spcAft>
              <a:buNone/>
            </a:pPr>
            <a:r>
              <a:rPr lang="ja" sz="791"/>
              <a:t>    - 質問は8つのカテゴリに分類され、それぞれで評価が行われました。特に「比較に関する質問」については、ほぼ全てのモデルが優れたパフォーマンスを示しました。一方で、映画関連の質問に対しては、ほとんどのモデルが比較的低いパフォーマンスを示しました。</a:t>
            </a:r>
            <a:endParaRPr sz="791"/>
          </a:p>
          <a:p>
            <a:pPr indent="0" lvl="0" marL="0" rtl="0" algn="l">
              <a:lnSpc>
                <a:spcPct val="95000"/>
              </a:lnSpc>
              <a:spcBef>
                <a:spcPts val="1200"/>
              </a:spcBef>
              <a:spcAft>
                <a:spcPts val="0"/>
              </a:spcAft>
              <a:buNone/>
            </a:pPr>
            <a:r>
              <a:rPr lang="ja" sz="791"/>
              <a:t>5. **入力側のトランケーションの影響**</a:t>
            </a:r>
            <a:endParaRPr sz="791"/>
          </a:p>
          <a:p>
            <a:pPr indent="0" lvl="0" marL="0" rtl="0" algn="l">
              <a:lnSpc>
                <a:spcPct val="95000"/>
              </a:lnSpc>
              <a:spcBef>
                <a:spcPts val="1200"/>
              </a:spcBef>
              <a:spcAft>
                <a:spcPts val="0"/>
              </a:spcAft>
              <a:buNone/>
            </a:pPr>
            <a:r>
              <a:rPr lang="ja" sz="791"/>
              <a:t>    - 長すぎる文書はトランケーション（切り捨て）されるため、その処理方法がモデルの性能に大きな影響を及ぼしました。例えば、文書をスニペットや要約に置き換えると、パフォーマンスが著しく低下しました。このことから、長文のコンテキスト全体を活用できることがRAG（検索強化生成）での優れた生成結果に貢献することが示されています。</a:t>
            </a:r>
            <a:endParaRPr sz="791"/>
          </a:p>
          <a:p>
            <a:pPr indent="0" lvl="0" marL="0" rtl="0" algn="l">
              <a:lnSpc>
                <a:spcPct val="95000"/>
              </a:lnSpc>
              <a:spcBef>
                <a:spcPts val="1200"/>
              </a:spcBef>
              <a:spcAft>
                <a:spcPts val="0"/>
              </a:spcAft>
              <a:buNone/>
            </a:pPr>
            <a:r>
              <a:rPr lang="ja" sz="791"/>
              <a:t>6. **KPR（Key Point Recall）のパフォーマンス評価**</a:t>
            </a:r>
            <a:endParaRPr sz="791"/>
          </a:p>
          <a:p>
            <a:pPr indent="0" lvl="0" marL="0" rtl="0" algn="l">
              <a:lnSpc>
                <a:spcPct val="95000"/>
              </a:lnSpc>
              <a:spcBef>
                <a:spcPts val="1200"/>
              </a:spcBef>
              <a:spcAft>
                <a:spcPts val="0"/>
              </a:spcAft>
              <a:buNone/>
            </a:pPr>
            <a:r>
              <a:rPr lang="ja" sz="791"/>
              <a:t>    - 全体として、GPT-4oが他のモデルよりも高いKPRスコアを示し、検索された情報を効果的に取り入れて回答を生成する能力が高いことが確認されました。しかし、KPRが長文生成を好む傾向もあるため、生成の質と長さのバランスが重要であることが分かりました。</a:t>
            </a:r>
            <a:endParaRPr sz="791"/>
          </a:p>
          <a:p>
            <a:pPr indent="0" lvl="0" marL="0" rtl="0" algn="l">
              <a:lnSpc>
                <a:spcPct val="95000"/>
              </a:lnSpc>
              <a:spcBef>
                <a:spcPts val="1200"/>
              </a:spcBef>
              <a:spcAft>
                <a:spcPts val="0"/>
              </a:spcAft>
              <a:buNone/>
            </a:pPr>
            <a:r>
              <a:rPr lang="ja" sz="791"/>
              <a:t>7. **異なるドメインにおけるモデルの特化**</a:t>
            </a:r>
            <a:endParaRPr sz="791"/>
          </a:p>
          <a:p>
            <a:pPr indent="0" lvl="0" marL="0" rtl="0" algn="l">
              <a:lnSpc>
                <a:spcPct val="95000"/>
              </a:lnSpc>
              <a:spcBef>
                <a:spcPts val="1200"/>
              </a:spcBef>
              <a:spcAft>
                <a:spcPts val="0"/>
              </a:spcAft>
              <a:buNone/>
            </a:pPr>
            <a:r>
              <a:rPr lang="ja" sz="791"/>
              <a:t>    - 各モデルは異なるドメインにおいて特化した性能を発揮しました。例えば、GPT-4oとClaude-3-SonnetはAI関連の質問に対して特に優れたパフォーマンスを示した一方で、Phi-3とMixtralはAI関連の質問で劣ってい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結論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**閉鎖型のLLMの優位性**: 商用LLMが全般的に優れた結果を示しましたが、オープンソースモデルも一部では商用モデルに匹敵する性能を示しました。</a:t>
            </a:r>
            <a:endParaRPr sz="791"/>
          </a:p>
          <a:p>
            <a:pPr indent="0" lvl="0" marL="0" rtl="0" algn="l">
              <a:lnSpc>
                <a:spcPct val="95000"/>
              </a:lnSpc>
              <a:spcBef>
                <a:spcPts val="1200"/>
              </a:spcBef>
              <a:spcAft>
                <a:spcPts val="0"/>
              </a:spcAft>
              <a:buNone/>
            </a:pPr>
            <a:r>
              <a:rPr lang="ja" sz="791"/>
              <a:t>- **長文コンテキストの課題**: 長いコンテキストを効果的に扱うことは現在のLLMにとって依然として課題であり、長文入力の処理方法によっては性能が大きく変動します。</a:t>
            </a:r>
            <a:endParaRPr sz="791"/>
          </a:p>
          <a:p>
            <a:pPr indent="0" lvl="0" marL="0" rtl="0" algn="l">
              <a:lnSpc>
                <a:spcPct val="95000"/>
              </a:lnSpc>
              <a:spcBef>
                <a:spcPts val="1200"/>
              </a:spcBef>
              <a:spcAft>
                <a:spcPts val="0"/>
              </a:spcAft>
              <a:buNone/>
            </a:pPr>
            <a:r>
              <a:rPr lang="ja" sz="791"/>
              <a:t>- **カテゴリとドメインの特化**: モデルごとに得意な質問のカテゴリやドメインが異なり、特に複雑な比較や説明を要する質問に対して優れた結果が見られました。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似たような評価指標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**FActScore**（Min et al., 2023）</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**概要**: FActScoreは、長文生成においてどれだけ事実が正確に保持されているかを評価する手法です。具体的には、生成されたテキスト内の事実が外部の知識ベースに基づいて正確かどうかを判断します。</a:t>
            </a:r>
            <a:endParaRPr sz="791"/>
          </a:p>
          <a:p>
            <a:pPr indent="0" lvl="0" marL="0" rtl="0" algn="l">
              <a:lnSpc>
                <a:spcPct val="95000"/>
              </a:lnSpc>
              <a:spcBef>
                <a:spcPts val="1200"/>
              </a:spcBef>
              <a:spcAft>
                <a:spcPts val="0"/>
              </a:spcAft>
              <a:buNone/>
            </a:pPr>
            <a:r>
              <a:rPr lang="ja" sz="791"/>
              <a:t>- **違い**: FActScoreは、生成されたテキストの**事実の正確性**に焦点を当てており、検索文書からのキーポイントの**包括性**を測るKPRとは異なります。KPRは検索文書の利用度を測るためのリコール指標であり、情報の**網羅性**を評価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**BERTScore**（Zhang et al., 2020）</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**概要**: BERTScoreは、生成されたテキストと参照テキストとの間の意味的な一致度を測る評価指標です。トランスフォーマーモデル（BERTなど）を用いて、単語レベルで類似度を計算します。</a:t>
            </a:r>
            <a:endParaRPr sz="791"/>
          </a:p>
          <a:p>
            <a:pPr indent="0" lvl="0" marL="0" rtl="0" algn="l">
              <a:lnSpc>
                <a:spcPct val="95000"/>
              </a:lnSpc>
              <a:spcBef>
                <a:spcPts val="1200"/>
              </a:spcBef>
              <a:spcAft>
                <a:spcPts val="0"/>
              </a:spcAft>
              <a:buNone/>
            </a:pPr>
            <a:r>
              <a:rPr lang="ja" sz="791"/>
              <a:t>- **違い**: BERTScoreは参照テキストとの**意味的な一致**を評価するもので、KPRのように検索文書の情報がどれだけ反映されているかといった**リコール指標**としての役割とは異なります。BERTScoreは生成物の質を広く捉えますが、検索されたキーポイントの具体的な反映度を測るには不向き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**ROUGE**（Lin, 2004）</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**概要**: ROUGEは主に要約の評価で使用される指標で、生成された要約がどれだけ参照要約と一致しているかをリコールベースで測定します。特にROUGE-1やROUGE-Lは単語の一致や最長共通部分列を基に評価します。</a:t>
            </a:r>
            <a:endParaRPr sz="791"/>
          </a:p>
          <a:p>
            <a:pPr indent="0" lvl="0" marL="0" rtl="0" algn="l">
              <a:lnSpc>
                <a:spcPct val="95000"/>
              </a:lnSpc>
              <a:spcBef>
                <a:spcPts val="1200"/>
              </a:spcBef>
              <a:spcAft>
                <a:spcPts val="0"/>
              </a:spcAft>
              <a:buNone/>
            </a:pPr>
            <a:r>
              <a:rPr lang="ja" sz="791"/>
              <a:t>- **違い**: KPRと同様にリコールに注目しますが、ROUGEは**生成物と参照テキスト**との表面的な一致を測ります。一方でKPRは、検索した文書からの重要なポイントがどれだけ反映されているかという**具体的な情報の利用**に焦点を当て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**Precision vs. Recall-based Metrics**（例：CRUD、Stolfo, 2024）</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**概要**: CRUD（Comprehensive Retrieval-augmented Generation Evaluation）は、検索強化生成（RAG）の中で生成された回答の**精度**や**リコール**を評価します。特に、リコールに基づくメトリクスでは生成内容にどれだけ多くの正確な要素が含まれているかを測定します。</a:t>
            </a:r>
            <a:endParaRPr sz="791"/>
          </a:p>
          <a:p>
            <a:pPr indent="0" lvl="0" marL="0" rtl="0" algn="l">
              <a:lnSpc>
                <a:spcPct val="95000"/>
              </a:lnSpc>
              <a:spcBef>
                <a:spcPts val="1200"/>
              </a:spcBef>
              <a:spcAft>
                <a:spcPts val="0"/>
              </a:spcAft>
              <a:buNone/>
            </a:pPr>
            <a:r>
              <a:rPr lang="ja" sz="791"/>
              <a:t>- **違い**: KPRは特に**キーポイントのリコール**にフォーカスし、検索文書から抽出された重要な情報が生成された回答にどれだけ含まれているかを直接測定します。CRUDはより広い意味での精度とリコールを同時に評価しており、特定のキーポイントに対するリコールとは異なるアプローチ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**ProxyQA**（Tan et al., 2024）</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**概要**: ProxyQAは長文生成に対して代理的な質問を用いることで、生成物の**関連性と完全性**を評価します。専門家がデザインした質問を用いて評価を行うのが特徴です。</a:t>
            </a:r>
            <a:endParaRPr sz="791"/>
          </a:p>
          <a:p>
            <a:pPr indent="0" lvl="0" marL="0" rtl="0" algn="l">
              <a:lnSpc>
                <a:spcPct val="95000"/>
              </a:lnSpc>
              <a:spcBef>
                <a:spcPts val="1200"/>
              </a:spcBef>
              <a:spcAft>
                <a:spcPts val="0"/>
              </a:spcAft>
              <a:buNone/>
            </a:pPr>
            <a:r>
              <a:rPr lang="ja" sz="791"/>
              <a:t>- **違い**: ProxyQAは生成物の**質問に対する回答としての完全性**を測りますが、KPRは検索した文書からの情報がどれだけ反映されているかという観点で、**文書利用の効率性**を評価しています。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Benchmarking Large Language Models in Retrieval-Augmented Generation 検索強化生成における大規模言語モデルのベンチマーク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RAGのパフォーマンスを4つのノイズ耐性、否定拒否、情報統合、反事実耐性のRGBのコーパスで評価。LLMは一定のノイズ耐性を持つが、否定拒否や情報統合、誤情報処理にはまだ課題が多いことがわかりました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**検索強化生成 (Retrieval-Augmented Generation, RAG):** RAGは、検索エンジンを用いて外部の知識を取得し、モデルの幻覚を軽減する手法。特に、インターネット上の膨大な情報から正確な知識を得るために使用される。</a:t>
            </a:r>
            <a:endParaRPr sz="791"/>
          </a:p>
          <a:p>
            <a:pPr indent="0" lvl="0" marL="0" rtl="0" algn="l">
              <a:lnSpc>
                <a:spcPct val="95000"/>
              </a:lnSpc>
              <a:spcBef>
                <a:spcPts val="1200"/>
              </a:spcBef>
              <a:spcAft>
                <a:spcPts val="0"/>
              </a:spcAft>
              <a:buNone/>
            </a:pPr>
            <a:r>
              <a:rPr lang="ja" sz="791"/>
              <a:t>- **Retrieval-Augmented Generation Benchmark (RGB):** RGBは、RAGの4つの基本的な能力を評価するために設計された新しいベンチマークで、最新のニュース情報を基に構築されている。このベンチマークにより、LLMがノイズ情報に対してどの程度頑健であるかや、複数の情報を統合する能力などを評価できる。</a:t>
            </a:r>
            <a:endParaRPr sz="791"/>
          </a:p>
          <a:p>
            <a:pPr indent="0" lvl="0" marL="0" rtl="0" algn="l">
              <a:lnSpc>
                <a:spcPct val="95000"/>
              </a:lnSpc>
              <a:spcBef>
                <a:spcPts val="1200"/>
              </a:spcBef>
              <a:spcAft>
                <a:spcPts val="0"/>
              </a:spcAft>
              <a:buNone/>
            </a:pPr>
            <a:r>
              <a:rPr lang="ja" sz="791"/>
              <a:t>    - **ノイズ耐性 (Noise Robustness):** 質問と関連があるが、回答を含まないノイズ文書から必要な情報を抽出する能力。</a:t>
            </a:r>
            <a:endParaRPr sz="791"/>
          </a:p>
          <a:p>
            <a:pPr indent="0" lvl="0" marL="0" rtl="0" algn="l">
              <a:lnSpc>
                <a:spcPct val="95000"/>
              </a:lnSpc>
              <a:spcBef>
                <a:spcPts val="1200"/>
              </a:spcBef>
              <a:spcAft>
                <a:spcPts val="0"/>
              </a:spcAft>
              <a:buNone/>
            </a:pPr>
            <a:r>
              <a:rPr lang="ja" sz="791"/>
              <a:t>    - **否定拒否 (Negative Rejection):** 必要な知識が取得された文書に存在しない場合に、適切に回答を拒否する能力。</a:t>
            </a:r>
            <a:endParaRPr sz="791"/>
          </a:p>
          <a:p>
            <a:pPr indent="0" lvl="0" marL="0" rtl="0" algn="l">
              <a:lnSpc>
                <a:spcPct val="95000"/>
              </a:lnSpc>
              <a:spcBef>
                <a:spcPts val="1200"/>
              </a:spcBef>
              <a:spcAft>
                <a:spcPts val="0"/>
              </a:spcAft>
              <a:buNone/>
            </a:pPr>
            <a:r>
              <a:rPr lang="ja" sz="791"/>
              <a:t>    - **情報統合 (Information Integration):** 複数の文書から情報を統合して質問に回答する能力。</a:t>
            </a:r>
            <a:endParaRPr sz="791"/>
          </a:p>
          <a:p>
            <a:pPr indent="0" lvl="0" marL="0" rtl="0" algn="l">
              <a:lnSpc>
                <a:spcPct val="95000"/>
              </a:lnSpc>
              <a:spcBef>
                <a:spcPts val="1200"/>
              </a:spcBef>
              <a:spcAft>
                <a:spcPts val="0"/>
              </a:spcAft>
              <a:buNone/>
            </a:pPr>
            <a:r>
              <a:rPr lang="ja" sz="791"/>
              <a:t>    - **反事実耐性 (Counterfactual Robustness):** 取得された文書に誤った情報が含まれている場合に、そのリスクを認識して適切に処理する能力。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この研究は、以下のようなシーンで活用が期待される：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**検索エンジンの改善:** LLMを用いた検索結果の生成において、ノイズ情報を適切にフィルタリングし、より正確な情報提供を行う。</a:t>
            </a:r>
            <a:endParaRPr sz="791"/>
          </a:p>
          <a:p>
            <a:pPr indent="0" lvl="0" marL="0" rtl="0" algn="l">
              <a:lnSpc>
                <a:spcPct val="95000"/>
              </a:lnSpc>
              <a:spcBef>
                <a:spcPts val="1200"/>
              </a:spcBef>
              <a:spcAft>
                <a:spcPts val="0"/>
              </a:spcAft>
              <a:buNone/>
            </a:pPr>
            <a:r>
              <a:rPr lang="ja" sz="791"/>
              <a:t>- **カスタマーサポート:** LLMが正確な情報を提供することで、顧客の問い合わせに対して信頼性の高い回答を生成する。</a:t>
            </a:r>
            <a:endParaRPr sz="791"/>
          </a:p>
          <a:p>
            <a:pPr indent="0" lvl="0" marL="0" rtl="0" algn="l">
              <a:lnSpc>
                <a:spcPct val="95000"/>
              </a:lnSpc>
              <a:spcBef>
                <a:spcPts val="1200"/>
              </a:spcBef>
              <a:spcAft>
                <a:spcPts val="0"/>
              </a:spcAft>
              <a:buNone/>
            </a:pPr>
            <a:r>
              <a:rPr lang="ja" sz="791"/>
              <a:t>- **教育分野:** 学習者の質問に対して正確な回答を提供し、誤った情報を排除することで学習支援に利用する。</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Investigating the Role of Prompting and External Tools in Hallucination Rates of Large Language Models プロンプト設計および外部ツールの役割が大規模言語モデルの幻覚率に与える影響の調査</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LLMのハルシネーションがプロンプトエンジニアリングやLLMエージェントの活用でどのように変わるかを調査</a:t>
            </a:r>
            <a:endParaRPr sz="791"/>
          </a:p>
          <a:p>
            <a:pPr indent="0" lvl="0" marL="0" rtl="0" algn="l">
              <a:lnSpc>
                <a:spcPct val="95000"/>
              </a:lnSpc>
              <a:spcBef>
                <a:spcPts val="1200"/>
              </a:spcBef>
              <a:spcAft>
                <a:spcPts val="0"/>
              </a:spcAft>
              <a:buNone/>
            </a:pPr>
            <a:r>
              <a:rPr lang="ja" sz="791"/>
              <a:t>Temperatureをあげて複数回のLLM呼び出しの多数決で回答するSCを使用することが効果的だという結果になり、現実での知識を問うタスクにはKGRが効果的という結果になりました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プロンプト技術</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1.1 チェイン・オブ・ソート（CoT）プロンプト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チェイン・オブ・ソート（Chain-of-Thought, CoT）プロンプトは、複雑な問題をより簡単に解決できるように、小さなステップに分割する手法です。この方法では、モデルが一度に問題全体を解決するのではなく、解決の過程を段階的に分解します。例えば、数学の問題を解く場合、問題をいくつかの小さなステップに分けて、それぞれのステップで部分的な答えを導き出し、最終的に全体の答えに到達します。この方法により、LLMはより精度の高い推論が可能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1.2 自己一貫性（SC）</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自己一貫性（Self-Consistency, SC）は、同じ質問に対して複数回のLLM呼び出しを行い、その結果を多数決で選ぶことで一貫性のある答えを導き出す手法です。この手法の目的は、モデルのランダムな生成によって生じる不安定な出力を安定させることです。温度（temperature）の設定を調整し、複数の異なる出力から最も一貫した答えを選ぶことで、信頼性の高い回答が得られるようになります。この方法は、特に数学の問題や論理的な推論を必要とする課題に有効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1.3 木構造の思考（ToT）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木構造の思考（Tree-of-Thoughts, ToT）は、Yaoらによって提案された問題解決の手法で、問題を木構造として扱い、異なる推論経路を検討して最良の経路を選ぶ方法です。この手法では、問題を複数の小さなステップに分けて解決し、各ステップで異なる経路を選び、それぞれの経路に対して投票を行って最も良い解決策を選びます。最終的な回答に至るまでの各ステップで異なる視点からの解を評価することで、誤った推論を排除し、より良い結果を導き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1.4 リフレクション（Reflection）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リフレクションは、モデルが自身の出力を再評価し、改良を加えるプロセスを含む手法です。この方法では、まず「生成者」と呼ばれるLLMがユーザーの質問に対する最初の回答を生成し、その後「反射者」がその回答に対して建設的な批評を行います。反射者の批評に基づいて生成者は回答を修正し、再度回答します。このプロセスを繰り返すことで、モデルの回答をより正確で説得力のあるものにします。特に、回答に誤りが含まれやすい場合や、複数の試行錯誤が必要なタスクにおいて効果的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幻覚の軽減フレームワーク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2.1 チャット・プロテクト（CP）</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チャット・プロテクト（Chat Protect, CP）は、LLMが生成した複数の回答の中から矛盾する回答を検出し、それらを除去することで幻覚を軽減する手法です。例えば、同じ質問に対して異なる回答が生成された場合、その矛盾する回答のいずれか、またはすべてが誤っている可能性が高いため、それらを除外します。この手法は、特に複数の矛盾した主張が混在している場合に有効であり、最終的にはより信頼性のある回答を得る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2.2 知識グラフベースのリトロフィッティング（KGR）</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知識グラフベースのリトロフィッティング（Knowledge Graph-based Retrofitting, KGR）は、LLMの回答を外部の知識グラフを用いて補強することにより幻覚を軽減する手法です。知識グラフ（Knowledge Graph, KG）は、実世界のエンティティとそれらの関係を表現するための構造化されたデータベースです。KGRでは、LLMが初期回答を生成した後、その回答に含まれるエンティティに関連する情報を知識グラフから取得し、その情報を用いて回答を補強します。これにより、モデルの回答が現実世界の知識に基づいたものとなり、幻覚の発生を減少させ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2.3 マルチエージェントデベート（MAD）</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マルチエージェントデベート（Multiagent Debate, MAD）は、複数のLLMが相互に議論を行い、最も信頼性の高い回答に収束することを目指す手法です。この手法では、複数のLLMがそれぞれ独自の回答を生成し、それぞれの回答について他のLLMが批評を行います。このプロセスを複数回繰り返すことで、LLM間の矛盾や誤りを排除し、最終的により正確で信頼性のある回答に到達します。このアプローチは、特に多様な視点を必要とする複雑なタスクにおいて効果的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2.4 チェイン・オブ・ベリフィケーション（CoVe）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チェイン・オブ・ベリフィケーション（Chain-of-Verification, CoVe）は、初期回答に対する検証質問を生成し、それに基づいて回答の正確性を評価することで幻覚を軽減する手法です。まず、LLMが初期回答を生成し、その回答に対して検証するための質問を生成します。次に、その検証質問に対する回答を独立して生成し、それが初期回答と矛盾しないかを確認します。このプロセスにより、回答の正確性を確保し、幻覚を減少させ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エージェントアーキテクチャ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3.1 チェイン型アーキテクチャ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チェイン型アーキテクチャは、タスクを一連のステップとして順次実行する最も単純な形式のエージェントです。各タスクが事前に決められた順序で実行され、LLMがその過程を逐次的に制御します。このアーキテクチャはシンプルであるため、制御がしやすく、外部ツールの使用に伴う複雑さが少ないことが特徴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3.2 ReActアーキテクチャ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ReAct（Reasoning and Acting）は、タスクごとの推論とアクションを交互に実行することによってタスクを遂行する、汎用的なエージェントアーキテクチャです。このアーキテクチャでは、モデルが思考（推論）を行い、その次に特定のツールを使用する（アクション）というプロセスを繰り返します。例えば、問題を解決するためにまずインターネット検索を行い、その情報を基に再度推論する、といった手順を繰り返します。このアーキテクチャは、外部ツールの統合によって複雑なタスクをより効果的に解決することを目指していますが、その分幻覚のリスクも増加することが指摘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調査結果の詳細説明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本論文で調査された結果を順番に詳細に説明します。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4.1 プロンプト技術の効果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まず、プロンプト技術についての調査結果です。各プロンプト手法（CoT、SC、ToT、Reflection）は、それぞれ異なるタイプのタスクに対して有効であることが確認されました。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**チェイン・オブ・ソート（CoT）プロンプト**は、特に数学のような推論が必要な問題に効果的であり、問題を小さなステップに分解することで精度が向上しました。</a:t>
            </a:r>
            <a:endParaRPr sz="791"/>
          </a:p>
          <a:p>
            <a:pPr indent="0" lvl="0" marL="0" rtl="0" algn="l">
              <a:lnSpc>
                <a:spcPct val="95000"/>
              </a:lnSpc>
              <a:spcBef>
                <a:spcPts val="1200"/>
              </a:spcBef>
              <a:spcAft>
                <a:spcPts val="0"/>
              </a:spcAft>
              <a:buNone/>
            </a:pPr>
            <a:r>
              <a:rPr lang="ja" sz="791"/>
              <a:t>- *自己一貫性（SC）**は、複数回の回答から一貫性のあるものを選択することで、誤情報の発生を大幅に減らすことができました。特に、温度パラメータを調整することで、多様性と正確性のバランスを取ることが可能でした。</a:t>
            </a:r>
            <a:endParaRPr sz="791"/>
          </a:p>
          <a:p>
            <a:pPr indent="0" lvl="0" marL="0" rtl="0" algn="l">
              <a:lnSpc>
                <a:spcPct val="95000"/>
              </a:lnSpc>
              <a:spcBef>
                <a:spcPts val="1200"/>
              </a:spcBef>
              <a:spcAft>
                <a:spcPts val="0"/>
              </a:spcAft>
              <a:buNone/>
            </a:pPr>
            <a:r>
              <a:rPr lang="ja" sz="791"/>
              <a:t>- *木構造の思考（ToT）**は、複数の推論経路を検討し、最良の解を導き出す点で効果的でしたが、計算コストが高くなる傾向がありました。</a:t>
            </a:r>
            <a:endParaRPr sz="791"/>
          </a:p>
          <a:p>
            <a:pPr indent="0" lvl="0" marL="0" rtl="0" algn="l">
              <a:lnSpc>
                <a:spcPct val="95000"/>
              </a:lnSpc>
              <a:spcBef>
                <a:spcPts val="1200"/>
              </a:spcBef>
              <a:spcAft>
                <a:spcPts val="0"/>
              </a:spcAft>
              <a:buNone/>
            </a:pPr>
            <a:r>
              <a:rPr lang="ja" sz="791"/>
              <a:t>- *リフレクション（Reflection）**は、初回の回答に対する再評価と改善を行うことで、回答の品質を向上させることができましたが、モデルが自己反省を適切に行うためには十分な計算リソースとトレーニングが必要で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4.2 幻覚の軽減フレームワークの効果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幻覚の軽減については、各フレームワークが異なる方法で効果を示しました。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チャット・プロテクト（CP）**は、複数の回答の中で矛盾するものを除外することで、幻覚を減少させました。この方法は、回答の信頼性を向上させるのに非常に効果的であり、特に高温度設定での適用が有効でした。</a:t>
            </a:r>
            <a:endParaRPr sz="791"/>
          </a:p>
          <a:p>
            <a:pPr indent="0" lvl="0" marL="0" rtl="0" algn="l">
              <a:lnSpc>
                <a:spcPct val="95000"/>
              </a:lnSpc>
              <a:spcBef>
                <a:spcPts val="1200"/>
              </a:spcBef>
              <a:spcAft>
                <a:spcPts val="0"/>
              </a:spcAft>
              <a:buNone/>
            </a:pPr>
            <a:r>
              <a:rPr lang="ja" sz="791"/>
              <a:t>- *知識グラフベースのリトロフィッティング（KGR）**は、外部の知識グラフを利用して回答を補強することで、モデルの回答を現実の知識に基づいたものにし、幻覚を減らしました。しかし、知識グラフから適切な情報を取得するためには、モデルが正確にエンティティとプロパティを選択する必要があり、それが難しい場合もありました。</a:t>
            </a:r>
            <a:endParaRPr sz="791"/>
          </a:p>
          <a:p>
            <a:pPr indent="0" lvl="0" marL="0" rtl="0" algn="l">
              <a:lnSpc>
                <a:spcPct val="95000"/>
              </a:lnSpc>
              <a:spcBef>
                <a:spcPts val="1200"/>
              </a:spcBef>
              <a:spcAft>
                <a:spcPts val="0"/>
              </a:spcAft>
              <a:buNone/>
            </a:pPr>
            <a:r>
              <a:rPr lang="ja" sz="791"/>
              <a:t>- *マルチエージェントデベート（MAD）**は、複数のモデルが議論することで矛盾を排除し、信頼性の高い回答を導くことに成功しました。この方法は特に複雑なタスクにおいて効果的であり、多様な視点を取り入れることが有益でした。</a:t>
            </a:r>
            <a:endParaRPr sz="791"/>
          </a:p>
          <a:p>
            <a:pPr indent="0" lvl="0" marL="0" rtl="0" algn="l">
              <a:lnSpc>
                <a:spcPct val="95000"/>
              </a:lnSpc>
              <a:spcBef>
                <a:spcPts val="1200"/>
              </a:spcBef>
              <a:spcAft>
                <a:spcPts val="0"/>
              </a:spcAft>
              <a:buNone/>
            </a:pPr>
            <a:r>
              <a:rPr lang="ja" sz="791"/>
              <a:t>- *チェイン・オブ・ベリフィケーション（CoVe）**は、初期回答に対して検証質問を生成し、矛盾がないかを確認することで幻覚を減少させましたが、この方法も計算リソースを多く必要としました。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4.3 エージェントアーキテクチャの効果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エージェントアーキテクチャについても、調査結果は次のようになりました。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**チェイン型アーキテクチャ**は、そのシンプルさゆえに外部ツールの使用による幻覚のリスクを低減できる一方で、複雑なタスクに対しては限界がありました。</a:t>
            </a:r>
            <a:endParaRPr sz="791"/>
          </a:p>
          <a:p>
            <a:pPr indent="0" lvl="0" marL="0" rtl="0" algn="l">
              <a:lnSpc>
                <a:spcPct val="95000"/>
              </a:lnSpc>
              <a:spcBef>
                <a:spcPts val="1200"/>
              </a:spcBef>
              <a:spcAft>
                <a:spcPts val="0"/>
              </a:spcAft>
              <a:buNone/>
            </a:pPr>
            <a:r>
              <a:rPr lang="ja" sz="791"/>
              <a:t>- **ReActアーキテクチャ**は、推論とアクションを交互に行うことで、外部ツールを活用した複雑なタスクに対応する能力がありましたが、その結果、幻覚の発生率も増加することが観察されました。特に、ツールの使用に関連する新たなタイプの幻覚が生じることが確認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4.4 総合的な結論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論文の総合的な結論として、最適なプロンプト手法やフレームワークはタスクの性質に依存することが分かりました。特に、**数学や論理的推論には自己一貫性（SC）**が有効であり、**現実世界の知識に基づくタスクには知識グラフベースのリトロフィッティング（KGR）**が効果的であることが示されました。また、外部ツールを使用するエージェントはその能力を拡張できる一方で、**新たな幻覚リスクが生じる可能性がある**ため、モデルのパワーやツールの統合方法に注意を払う必要があることが明らかになりました。</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Distance between Relevant Information Pieces Causes Bias in Long-Context LLMs 関連情報の間の距離が長コンテキストLLMにバイアスを引き起こす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長文を扱うLLMには、情報が中間にあると見落とすlost in the middle問題の他に複数の情報を活用して回答するときにその複数の情報同士の距離とその配置が遠くなることが結果に影響することが開発されたLONGPIBENCHというベンチマークからわかりました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**ポジショナルバイアスの問題と「lost in the middle」現象**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ポジショナルバイアス**とは、大規模言語モデル（LLM）が入力された情報の位置に応じて、その情報をうまく扱えなくなる現象を指します。この論文では、特に長文の入力での問題を扱っています。具体的には、重要な情報が文脈の中間に位置する場合、モデルがその情報を見落とす「lost in the middle」現象が問題視されています。この現象は、LLMsが長い文脈を効率的に利用する際の大きな障害です。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**LONGPIBENCHの設計と目的**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ONGPIBENCH**は、複数の関連情報が含まれるタスクにおけるポジショナルバイアスを評価するためのベンチマークです。このベンチマークは、絶対位置と相対位置のバイアスを評価することを目的としています。</a:t>
            </a:r>
            <a:endParaRPr sz="791"/>
          </a:p>
          <a:p>
            <a:pPr indent="0" lvl="0" marL="0" rtl="0" algn="l">
              <a:lnSpc>
                <a:spcPct val="95000"/>
              </a:lnSpc>
              <a:spcBef>
                <a:spcPts val="1200"/>
              </a:spcBef>
              <a:spcAft>
                <a:spcPts val="0"/>
              </a:spcAft>
              <a:buNone/>
            </a:pPr>
            <a:r>
              <a:rPr lang="ja" sz="791"/>
              <a:t>    - **絶対位置**とは、文脈全体の中で関連情報がどの部分に位置するかを指します（例えば、入力の先頭、中間、末尾など）。</a:t>
            </a:r>
            <a:endParaRPr sz="791"/>
          </a:p>
          <a:p>
            <a:pPr indent="0" lvl="0" marL="0" rtl="0" algn="l">
              <a:lnSpc>
                <a:spcPct val="95000"/>
              </a:lnSpc>
              <a:spcBef>
                <a:spcPts val="1200"/>
              </a:spcBef>
              <a:spcAft>
                <a:spcPts val="0"/>
              </a:spcAft>
              <a:buNone/>
            </a:pPr>
            <a:r>
              <a:rPr lang="ja" sz="791"/>
              <a:t>    - **相対位置**は、複数の関連情報の間の距離や、それらの情報がどの程度密集しているかを意味します。この点に注目することで、LLMが情報の分布や配置にどのようなバイアスを持っているかを評価します。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**LONGPIBENCHのタスク設計**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**LONGPIBENCH**は、以下の3つのタスクで構成されています：</a:t>
            </a:r>
            <a:endParaRPr sz="791"/>
          </a:p>
          <a:p>
            <a:pPr indent="0" lvl="0" marL="0" rtl="0" algn="l">
              <a:lnSpc>
                <a:spcPct val="95000"/>
              </a:lnSpc>
              <a:spcBef>
                <a:spcPts val="1200"/>
              </a:spcBef>
              <a:spcAft>
                <a:spcPts val="0"/>
              </a:spcAft>
              <a:buNone/>
            </a:pPr>
            <a:r>
              <a:rPr lang="ja" sz="791"/>
              <a:t>    1. **Table SQL**: 長いテーブルから特定の条件に一致するエントリを正確に検索するタスクです。例えば、「特定の国に所属する全てのレコードを探す」といったもので、関連情報の位置に依存せずに正確な情報検索を求められます。</a:t>
            </a:r>
            <a:endParaRPr sz="791"/>
          </a:p>
          <a:p>
            <a:pPr indent="0" lvl="0" marL="0" rtl="0" algn="l">
              <a:lnSpc>
                <a:spcPct val="95000"/>
              </a:lnSpc>
              <a:spcBef>
                <a:spcPts val="1200"/>
              </a:spcBef>
              <a:spcAft>
                <a:spcPts val="0"/>
              </a:spcAft>
              <a:buNone/>
            </a:pPr>
            <a:r>
              <a:rPr lang="ja" sz="791"/>
              <a:t>    2. **Timeline Reordering**: 歴史的な出来事のリストを時系列順に並べ替えるタスクです。モデルは文脈内のイベント情報を適切に取得し、その順序を判断しなければなりません。このタスクは、情報がどの位置にあるかだけでなく、相互の関連性を理解する必要があります。</a:t>
            </a:r>
            <a:endParaRPr sz="791"/>
          </a:p>
          <a:p>
            <a:pPr indent="0" lvl="0" marL="0" rtl="0" algn="l">
              <a:lnSpc>
                <a:spcPct val="95000"/>
              </a:lnSpc>
              <a:spcBef>
                <a:spcPts val="1200"/>
              </a:spcBef>
              <a:spcAft>
                <a:spcPts val="0"/>
              </a:spcAft>
              <a:buNone/>
            </a:pPr>
            <a:r>
              <a:rPr lang="ja" sz="791"/>
              <a:t>    3. **Equation Solving**: 多くの方程式の中から目的の変数を解くタスクです。特に線形方程式を扱い、逐次的な情報処理が求められます。このタスクでは、複数の関連情報が依存関係を持ち、どれかのステップで失敗すると全体の答えが間違うという難しさ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**LONGPIBENCHのデータ構築**</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データは、複数のタスクにおいて関連情報の位置（絶対位置と相対位置）をさまざまに変更することで構築されています。</a:t>
            </a:r>
            <a:endParaRPr sz="791"/>
          </a:p>
          <a:p>
            <a:pPr indent="0" lvl="0" marL="0" rtl="0" algn="l">
              <a:lnSpc>
                <a:spcPct val="95000"/>
              </a:lnSpc>
              <a:spcBef>
                <a:spcPts val="1200"/>
              </a:spcBef>
              <a:spcAft>
                <a:spcPts val="0"/>
              </a:spcAft>
              <a:buNone/>
            </a:pPr>
            <a:r>
              <a:rPr lang="ja" sz="791"/>
              <a:t>    - **データの増強**: 基本的なシードデータを手動でアノテーションし、その後、関連情報の位置を変えることでデータの増強を行いました。例えば、SQLのテーブルエントリを並べ替えたり、イベントの順序を変更したり、方程式の配置を変えたりすることで、多様なパターンのデータを生成しています。</a:t>
            </a:r>
            <a:endParaRPr sz="791"/>
          </a:p>
          <a:p>
            <a:pPr indent="0" lvl="0" marL="0" rtl="0" algn="l">
              <a:lnSpc>
                <a:spcPct val="95000"/>
              </a:lnSpc>
              <a:spcBef>
                <a:spcPts val="1200"/>
              </a:spcBef>
              <a:spcAft>
                <a:spcPts val="0"/>
              </a:spcAft>
              <a:buNone/>
            </a:pPr>
            <a:r>
              <a:rPr lang="ja" sz="791"/>
              <a:t>    - **絶対位置の評価**: 各文脈を16のセグメントに分けて、その中に関連情報を配置することで、関連情報が文脈のどの位置にあるとモデルの性能に影響を与えるかを評価しました。</a:t>
            </a:r>
            <a:endParaRPr sz="791"/>
          </a:p>
          <a:p>
            <a:pPr indent="0" lvl="0" marL="0" rtl="0" algn="l">
              <a:lnSpc>
                <a:spcPct val="95000"/>
              </a:lnSpc>
              <a:spcBef>
                <a:spcPts val="1200"/>
              </a:spcBef>
              <a:spcAft>
                <a:spcPts val="0"/>
              </a:spcAft>
              <a:buNone/>
            </a:pPr>
            <a:r>
              <a:rPr lang="ja" sz="791"/>
              <a:t>    - **相対位置の評価**: 複数の関連情報間の距離を調整し、最も密集した配置から等間隔に配置されたものまで16段階で評価しました。これにより、情報が近くに集まっている場合と広がっている場合でのモデルの性能を比較する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**評価されたモデルと結果**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**11のLLMs**を用いてLONGPIBENCHで評価を行いました。これには、6つのオープンソースモデル（例えばLlama-3.1-InstructやQwen-2.5）と、5つの商用モデル（例えばGPT-4o-miniやClaude-3-Haiku）が含まれています。</a:t>
            </a:r>
            <a:endParaRPr sz="791"/>
          </a:p>
          <a:p>
            <a:pPr indent="0" lvl="0" marL="0" rtl="0" algn="l">
              <a:lnSpc>
                <a:spcPct val="95000"/>
              </a:lnSpc>
              <a:spcBef>
                <a:spcPts val="1200"/>
              </a:spcBef>
              <a:spcAft>
                <a:spcPts val="0"/>
              </a:spcAft>
              <a:buNone/>
            </a:pPr>
            <a:r>
              <a:rPr lang="ja" sz="791"/>
              <a:t>- **結果の概要**:</a:t>
            </a:r>
            <a:endParaRPr sz="791"/>
          </a:p>
          <a:p>
            <a:pPr indent="0" lvl="0" marL="0" rtl="0" algn="l">
              <a:lnSpc>
                <a:spcPct val="95000"/>
              </a:lnSpc>
              <a:spcBef>
                <a:spcPts val="1200"/>
              </a:spcBef>
              <a:spcAft>
                <a:spcPts val="0"/>
              </a:spcAft>
              <a:buNone/>
            </a:pPr>
            <a:r>
              <a:rPr lang="ja" sz="791"/>
              <a:t>    1. **絶対位置に対するバイアス**: 多くのモデルは絶対位置による「lost in the middle」問題に対して以前よりも強固になっています。特に、パラメータ数が多いモデルは中間部分の情報をうまく利用できるようになっています。</a:t>
            </a:r>
            <a:endParaRPr sz="791"/>
          </a:p>
          <a:p>
            <a:pPr indent="0" lvl="0" marL="0" rtl="0" algn="l">
              <a:lnSpc>
                <a:spcPct val="95000"/>
              </a:lnSpc>
              <a:spcBef>
                <a:spcPts val="1200"/>
              </a:spcBef>
              <a:spcAft>
                <a:spcPts val="0"/>
              </a:spcAft>
              <a:buNone/>
            </a:pPr>
            <a:r>
              <a:rPr lang="ja" sz="791"/>
              <a:t>    2. **相対位置に対するバイアス**: すべてのモデルが相対位置によるバイアスを示しました。関連情報の間隔が広がると、性能が急激に低下し、その後ゆっくりと安定する傾向があります。このことから、情報の配置密度がモデルの性能に大きく影響することが分か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**パラメータサイズとクエリ配置の影響**</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**パラメータサイズの影響**: モデルのパラメータ数を増やすと、絶対位置に対する堅牢性が向上し、特に「lost in the middle」問題が軽減されることが分かりました。しかし、相対位置に対するバイアスの軽減には、パラメータの増加のみでは効果が限定的でした。</a:t>
            </a:r>
            <a:endParaRPr sz="791"/>
          </a:p>
          <a:p>
            <a:pPr indent="0" lvl="0" marL="0" rtl="0" algn="l">
              <a:lnSpc>
                <a:spcPct val="95000"/>
              </a:lnSpc>
              <a:spcBef>
                <a:spcPts val="1200"/>
              </a:spcBef>
              <a:spcAft>
                <a:spcPts val="0"/>
              </a:spcAft>
              <a:buNone/>
            </a:pPr>
            <a:r>
              <a:rPr lang="ja" sz="791"/>
              <a:t>- **クエリ配置の影響**: クエリを文脈の冒頭に配置することが、モデルの性能にプラスの影響を与えることが示されています。特に、クエリが最後に配置される場合、モデルがクエリ情報にうまくアクセスできないことが原因で性能が低下することが確認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7. **品質管理とデータ整備**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**手動アノテーションと品質管理**: LONGPIBENCHのデータは一部手動でアノテーションされ、生成されたデータの品質を保つためにルールベースのチェックや修正を実施しました。また、知識漏洩を防ぐため、イベントデータを匿名化し、実在のデータに依存しないように工夫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関連論文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"Lost in the Middle: How Language Models Use Long Contexts" by Nelson F. Liu et al.</a:t>
            </a:r>
            <a:endParaRPr sz="791"/>
          </a:p>
          <a:p>
            <a:pPr indent="0" lvl="0" marL="0" rtl="0" algn="l">
              <a:lnSpc>
                <a:spcPct val="95000"/>
              </a:lnSpc>
              <a:spcBef>
                <a:spcPts val="1200"/>
              </a:spcBef>
              <a:spcAft>
                <a:spcPts val="0"/>
              </a:spcAft>
              <a:buNone/>
            </a:pPr>
            <a:r>
              <a:rPr lang="ja" sz="791"/>
              <a:t>- "LM-infinite: Zero-shot Extreme Length Generalization for Large Language Models" by Chi Han et al.</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