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9db0671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9db0671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abff96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abff96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abff960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abff960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693b7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693b7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c6fa94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c6fa94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c6fa94e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c6fa94e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c6fa94e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c6fa94e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cabedf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cabedf1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cabedf1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cabedf1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cabedf1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cabedf1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cabedf1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cabedf1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cabedf1b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cabedf1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f1334c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f1334c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6e1f7d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6e1f7d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f1334c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f1334c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36e1f7d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36e1f7d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36e1f7d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36e1f7d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36e1f7d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36e1f7d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eb6da2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eb6da2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186df7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186df7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7d19f6b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7d19f6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36e1f7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36e1f7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36e1f7d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36e1f7d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80d9f55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80d9f5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889b6d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889b6d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aade8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aade8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8bb3ef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8bb3ef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9773046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9773046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9ce444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9ce444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Give me a hint: Can LLMs take a hint to solve math problems? ヒントを教えて：LLMは数学の問題を解くためのヒントを活用できるか？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LLMに対してヒントを与えることでの数学問題解決能力についての有効性を評価</a:t>
            </a:r>
            <a:endParaRPr sz="791"/>
          </a:p>
          <a:p>
            <a:pPr indent="0" lvl="0" marL="0" rtl="0" algn="l">
              <a:lnSpc>
                <a:spcPct val="95000"/>
              </a:lnSpc>
              <a:spcBef>
                <a:spcPts val="1200"/>
              </a:spcBef>
              <a:spcAft>
                <a:spcPts val="0"/>
              </a:spcAft>
              <a:buNone/>
            </a:pPr>
            <a:r>
              <a:rPr lang="ja" sz="791"/>
              <a:t>モデルに対して質問をヒントや例なしで回答した結果ベースとし、品とありワンショットで例をフューショットで複数例、誤ったヒントやランダムなヒントに対して評価を実施し、ヒントありのものがCoTより良い結果、ワンショットは複雑な問題の解法が難しく、フューショットは与えた例に結果が依存する。誤ったヒントや例を渡すと結果は大幅に悪くなる結果になり、ヒントが数学的推論向上に有効な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評価結果の詳細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様々な種類のプロンプト手法（ベースライン、ヒント、ワンショット、フューショット、チェイン・オブ・ソートなど）を使って、LLMが数学問題を解く能力を評価しています。ここでは、各手法の評価結果について順番に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ベースラインプロンプト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ベースライン**では、モデルに対して単に問題を与え、ヒントや例を提示せずに問題を解くよう促しました。結果として、ベースラインのスコアは比較的低く、平均的なパフォーマンスとなりました。これは、ヒントや例がない状態ではモデルが正確に問題を解決するのが難しい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ヒントプロンプト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ヒントプロンプト**を使用した評価では、各問題に対して適切なヒントを与えることで、モデルのパフォーマンスが向上しました。この手法は、人間が数学の問題を解く際に適切な助言を受けることに似ており、モデルにとって有益でした。具体的には、モデルが正しい解法にたどり着くための方向性を持ち、計算ミスや論理的な誤りを減少させる効果が観察されました。この結果、他の手法（特にチェイン・オブ・ソート）よりも優れたスコア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ワンショットプロンプト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ワンショットプロンプト**では、モデルに対して一つの例を与えてから、解くべき問題を提示しました。これにより、モデルは与えられた例を参考にして問題を解くことができましたが、一般化能力に限界があるため、ヒントを与えた手法ほどの改善は見られませんでした。特に、解法のステップを詳細に示さないため、複雑な問題ではモデルがどのステップから解き始めるべきかを把握するのが難しかったよ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フューショットプロンプト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ショットプロンプト**では、複数の例を提示した上で問題を解かせました。この手法では、複数の例から共通する解法のパターンを学ぶことができたため、ワンショットよりも良い結果を示しました。しかし、与えられた例が特定の問題に特化しているため、一般化能力に制限がありました。ヒントプロンプトのように、モデルが自分で推論の道筋を作るよりも、与えられた解法に依存する傾向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プロンプト**では、問題を解くための詳細なステップを提供し、モデルに中間的な推論ステップを含む解答を生成させました。この手法では、一度解決に失敗した場合でも、部分的な結果をもとに修正していくことが期待されました。しかし、評価結果からは、チェイン・オブ・ソート手法の性能が期待ほど高くなく、特に複雑な問題に対してはエラーが蓄積する「スノーボール効果」が発生しやすいことが観察されました。これにより、特定の問題で中間ステップに誤りがあると、その後の解法全体に影響を及ぼすため、結果的にパフォーマンスが低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アドバーサリアルプロンプト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ドバーサリアルプロンプト**を使用した場合、誤ったヒントやランダムなヒントを与えてモデルの頑健性を評価しました。この結果、モデルのパフォーマンスは大幅に低下し、チェイン・オブ・ソートやフューショットのようなプロンプト手法と比べても悪い結果となりました。これは、誤ったヒントがモデルの推論に大きな影響を与え、正しい方向に導けなくなってしまうためです。このことから、モデルがヒントの正確性に非常に敏感である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モデルごとのパフォーマンス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**クローズドソースモデル**（例: GPT-4o MiniやGemini）は、他のモデルよりも高い性能を示しました。これらのモデルは、特に数学的なタスクに対してチューニングが施されているため、特に難易度の高い問題で良好な結果を示しました。</a:t>
            </a:r>
            <a:endParaRPr sz="791"/>
          </a:p>
          <a:p>
            <a:pPr indent="0" lvl="0" marL="0" rtl="0" algn="l">
              <a:lnSpc>
                <a:spcPct val="95000"/>
              </a:lnSpc>
              <a:spcBef>
                <a:spcPts val="1200"/>
              </a:spcBef>
              <a:spcAft>
                <a:spcPts val="0"/>
              </a:spcAft>
              <a:buNone/>
            </a:pPr>
            <a:r>
              <a:rPr lang="ja" sz="791"/>
              <a:t>- **ファインチューニングされたモデル**（数学特化や指示チューニング）は、ベースモデルよりも良好なパフォーマンスを発揮しました。例えば、Qwen-2-Math-Instructは数学問題に対して特化したチューニングが施されており、GPT-4o-Miniと同程度の結果を示しました。</a:t>
            </a:r>
            <a:endParaRPr sz="791"/>
          </a:p>
          <a:p>
            <a:pPr indent="0" lvl="0" marL="0" rtl="0" algn="l">
              <a:lnSpc>
                <a:spcPct val="95000"/>
              </a:lnSpc>
              <a:spcBef>
                <a:spcPts val="1200"/>
              </a:spcBef>
              <a:spcAft>
                <a:spcPts val="0"/>
              </a:spcAft>
              <a:buNone/>
            </a:pPr>
            <a:r>
              <a:rPr lang="ja" sz="791"/>
              <a:t>- **小規模モデル**（パラメータ数が少ないもの）は、一般に大規模モデルよりも性能が劣り、特に複雑な問題に対して解答の精度が低下しました。しかし、ファインチューニングの有無がパフォーマンスに大きく影響することが観察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8. マルチモーダルモデルの評価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モーダルモデル**（テキストと画像を扱うモデル）についても評価が行われ、視覚情報とテキスト情報の組み合わせによる数学的推論能力をテストしました。この結果、ヒントを用いた場合のパフォーマンスは向上しましたが、アドバーサリアルなヒントを与えた場合には、テキストのみの評価と同様に大幅に性能が低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結果から、ヒントを用いたプロンプト手法は、モデルの数学的推論能力を向上させる上で非常に有効であることが示されました。一方で、誤ったヒントに対するモデルの脆弱性が明らかになり、モデルが適切にヒントを利用するためのさらなるチューニングや、誤情報に対する耐性を向上させる必要があることも分か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MoDEM: Mixture of Domain Expert Models MoDEM: ドメインエキスパートモデルの混合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プロンプトとドメイン特化したモデルを組み合わせることで汎用モデルに比べLLMの性能効率が向上するMoDEMを提案。DeBERTa-v3-largeで入力内容をドメイン分類し、健康、数学、科学、コーディングなど各ドメインに特化したモデルを使用して回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**BERTベースのルーター**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**使用するモデル**: MoDEMのルーティングシステムでは、**Microsoft DeBERTa-v3-large**モデルが用いられています。このモデルは、304Mパラメータを持つBERT系のモデルで、文分類タスクに特化しています。</a:t>
            </a:r>
            <a:endParaRPr sz="791"/>
          </a:p>
          <a:p>
            <a:pPr indent="0" lvl="0" marL="0" rtl="0" algn="l">
              <a:lnSpc>
                <a:spcPct val="95000"/>
              </a:lnSpc>
              <a:spcBef>
                <a:spcPts val="1200"/>
              </a:spcBef>
              <a:spcAft>
                <a:spcPts val="0"/>
              </a:spcAft>
              <a:buNone/>
            </a:pPr>
            <a:r>
              <a:rPr lang="ja" sz="791"/>
              <a:t>- **役割**: このルーターは、入力されたプロンプトを適切なドメインに分類する役割を果たします。ドメインには、数学、健康、科学、コーディング、その他のカテゴリが含まれています。ルーターはこれらのドメインのいずれかを識別し、プロンプトを特定のドメインモデルに送信します。</a:t>
            </a:r>
            <a:endParaRPr sz="791"/>
          </a:p>
          <a:p>
            <a:pPr indent="0" lvl="0" marL="0" rtl="0" algn="l">
              <a:lnSpc>
                <a:spcPct val="95000"/>
              </a:lnSpc>
              <a:spcBef>
                <a:spcPts val="1200"/>
              </a:spcBef>
              <a:spcAft>
                <a:spcPts val="0"/>
              </a:spcAft>
              <a:buNone/>
            </a:pPr>
            <a:r>
              <a:rPr lang="ja" sz="791"/>
              <a:t>- **ファインチューニング**: ドメインを分類するために、このルーターは事前に選定されたデータセットを用いてファインチューニングされています。ファインチューニング時には、1エポックでバッチサイズ32、学習率1e-5という設定が使用されました。</a:t>
            </a:r>
            <a:endParaRPr sz="791"/>
          </a:p>
          <a:p>
            <a:pPr indent="0" lvl="0" marL="0" rtl="0" algn="l">
              <a:lnSpc>
                <a:spcPct val="95000"/>
              </a:lnSpc>
              <a:spcBef>
                <a:spcPts val="1200"/>
              </a:spcBef>
              <a:spcAft>
                <a:spcPts val="0"/>
              </a:spcAft>
              <a:buNone/>
            </a:pPr>
            <a:r>
              <a:rPr lang="ja" sz="791"/>
              <a:t>- **特徴**: ルーターは非常に軽量で、最大の専門モデルの0.42%のサイズしかないため、リソースの消費が非常に少ないです。分類の精度はテストデータで97%を達成し、MMLUのようなアウトオブディストリビューションのデータにも高い精度で対応でき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**ドメイン専門モデル（Expert Models）**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**専門モデルの選定**: MoDEMのドメイン専門モデルは、それぞれのドメインで高性能を発揮するオープンソースモデルを選定しています。これにより、特定のドメインに最適化されたモデルを使って、汎用モデルよりも優れたパフォーマンスを実現しています。</a:t>
            </a:r>
            <a:endParaRPr sz="791"/>
          </a:p>
          <a:p>
            <a:pPr indent="0" lvl="0" marL="0" rtl="0" algn="l">
              <a:lnSpc>
                <a:spcPct val="95000"/>
              </a:lnSpc>
              <a:spcBef>
                <a:spcPts val="1200"/>
              </a:spcBef>
              <a:spcAft>
                <a:spcPts val="0"/>
              </a:spcAft>
              <a:buNone/>
            </a:pPr>
            <a:r>
              <a:rPr lang="ja" sz="791"/>
              <a:t>- **中規模モデルセット**:</a:t>
            </a:r>
            <a:endParaRPr sz="791"/>
          </a:p>
          <a:p>
            <a:pPr indent="0" lvl="0" marL="0" rtl="0" algn="l">
              <a:lnSpc>
                <a:spcPct val="95000"/>
              </a:lnSpc>
              <a:spcBef>
                <a:spcPts val="1200"/>
              </a:spcBef>
              <a:spcAft>
                <a:spcPts val="0"/>
              </a:spcAft>
              <a:buNone/>
            </a:pPr>
            <a:r>
              <a:rPr lang="ja" sz="791"/>
              <a:t>    - **Health**: Palmyra-health-70B</a:t>
            </a:r>
            <a:endParaRPr sz="791"/>
          </a:p>
          <a:p>
            <a:pPr indent="0" lvl="0" marL="0" rtl="0" algn="l">
              <a:lnSpc>
                <a:spcPct val="95000"/>
              </a:lnSpc>
              <a:spcBef>
                <a:spcPts val="1200"/>
              </a:spcBef>
              <a:spcAft>
                <a:spcPts val="0"/>
              </a:spcAft>
              <a:buNone/>
            </a:pPr>
            <a:r>
              <a:rPr lang="ja" sz="791"/>
              <a:t>    - **Math**: Qwen2.5-72B-Math-Instruct</a:t>
            </a:r>
            <a:endParaRPr sz="791"/>
          </a:p>
          <a:p>
            <a:pPr indent="0" lvl="0" marL="0" rtl="0" algn="l">
              <a:lnSpc>
                <a:spcPct val="95000"/>
              </a:lnSpc>
              <a:spcBef>
                <a:spcPts val="1200"/>
              </a:spcBef>
              <a:spcAft>
                <a:spcPts val="0"/>
              </a:spcAft>
              <a:buNone/>
            </a:pPr>
            <a:r>
              <a:rPr lang="ja" sz="791"/>
              <a:t>    - **Science**: Qwen2.5-72B-Instruct</a:t>
            </a:r>
            <a:endParaRPr sz="791"/>
          </a:p>
          <a:p>
            <a:pPr indent="0" lvl="0" marL="0" rtl="0" algn="l">
              <a:lnSpc>
                <a:spcPct val="95000"/>
              </a:lnSpc>
              <a:spcBef>
                <a:spcPts val="1200"/>
              </a:spcBef>
              <a:spcAft>
                <a:spcPts val="0"/>
              </a:spcAft>
              <a:buNone/>
            </a:pPr>
            <a:r>
              <a:rPr lang="ja" sz="791"/>
              <a:t>    - **Coding**: Qwen2.5-72B-Instruct</a:t>
            </a:r>
            <a:endParaRPr sz="791"/>
          </a:p>
          <a:p>
            <a:pPr indent="0" lvl="0" marL="0" rtl="0" algn="l">
              <a:lnSpc>
                <a:spcPct val="95000"/>
              </a:lnSpc>
              <a:spcBef>
                <a:spcPts val="1200"/>
              </a:spcBef>
              <a:spcAft>
                <a:spcPts val="0"/>
              </a:spcAft>
              <a:buNone/>
            </a:pPr>
            <a:r>
              <a:rPr lang="ja" sz="791"/>
              <a:t>    - **Other**: Meta-Llama-3.1-70B-Instruct</a:t>
            </a:r>
            <a:endParaRPr sz="791"/>
          </a:p>
          <a:p>
            <a:pPr indent="0" lvl="0" marL="0" rtl="0" algn="l">
              <a:lnSpc>
                <a:spcPct val="95000"/>
              </a:lnSpc>
              <a:spcBef>
                <a:spcPts val="1200"/>
              </a:spcBef>
              <a:spcAft>
                <a:spcPts val="0"/>
              </a:spcAft>
              <a:buNone/>
            </a:pPr>
            <a:r>
              <a:rPr lang="ja" sz="791"/>
              <a:t>- **小規模モデルセット**:</a:t>
            </a:r>
            <a:endParaRPr sz="791"/>
          </a:p>
          <a:p>
            <a:pPr indent="0" lvl="0" marL="0" rtl="0" algn="l">
              <a:lnSpc>
                <a:spcPct val="95000"/>
              </a:lnSpc>
              <a:spcBef>
                <a:spcPts val="1200"/>
              </a:spcBef>
              <a:spcAft>
                <a:spcPts val="0"/>
              </a:spcAft>
              <a:buNone/>
            </a:pPr>
            <a:r>
              <a:rPr lang="ja" sz="791"/>
              <a:t>    - **Health**: Meta-Llama-3.1-8B-Instruct</a:t>
            </a:r>
            <a:endParaRPr sz="791"/>
          </a:p>
          <a:p>
            <a:pPr indent="0" lvl="0" marL="0" rtl="0" algn="l">
              <a:lnSpc>
                <a:spcPct val="95000"/>
              </a:lnSpc>
              <a:spcBef>
                <a:spcPts val="1200"/>
              </a:spcBef>
              <a:spcAft>
                <a:spcPts val="0"/>
              </a:spcAft>
              <a:buNone/>
            </a:pPr>
            <a:r>
              <a:rPr lang="ja" sz="791"/>
              <a:t>    - **Math**: Qwen2.5-Math-7B-Instruct</a:t>
            </a:r>
            <a:endParaRPr sz="791"/>
          </a:p>
          <a:p>
            <a:pPr indent="0" lvl="0" marL="0" rtl="0" algn="l">
              <a:lnSpc>
                <a:spcPct val="95000"/>
              </a:lnSpc>
              <a:spcBef>
                <a:spcPts val="1200"/>
              </a:spcBef>
              <a:spcAft>
                <a:spcPts val="0"/>
              </a:spcAft>
              <a:buNone/>
            </a:pPr>
            <a:r>
              <a:rPr lang="ja" sz="791"/>
              <a:t>    - **Science**: Qwen2.5-7B-Instruct</a:t>
            </a:r>
            <a:endParaRPr sz="791"/>
          </a:p>
          <a:p>
            <a:pPr indent="0" lvl="0" marL="0" rtl="0" algn="l">
              <a:lnSpc>
                <a:spcPct val="95000"/>
              </a:lnSpc>
              <a:spcBef>
                <a:spcPts val="1200"/>
              </a:spcBef>
              <a:spcAft>
                <a:spcPts val="0"/>
              </a:spcAft>
              <a:buNone/>
            </a:pPr>
            <a:r>
              <a:rPr lang="ja" sz="791"/>
              <a:t>    - **Coding**: Qwen2.5-Coder-7B</a:t>
            </a:r>
            <a:endParaRPr sz="791"/>
          </a:p>
          <a:p>
            <a:pPr indent="0" lvl="0" marL="0" rtl="0" algn="l">
              <a:lnSpc>
                <a:spcPct val="95000"/>
              </a:lnSpc>
              <a:spcBef>
                <a:spcPts val="1200"/>
              </a:spcBef>
              <a:spcAft>
                <a:spcPts val="0"/>
              </a:spcAft>
              <a:buNone/>
            </a:pPr>
            <a:r>
              <a:rPr lang="ja" sz="791"/>
              <a:t>    - **Other**: Meta-Llama-3.1-8B-Instruct</a:t>
            </a:r>
            <a:endParaRPr sz="791"/>
          </a:p>
          <a:p>
            <a:pPr indent="0" lvl="0" marL="0" rtl="0" algn="l">
              <a:lnSpc>
                <a:spcPct val="95000"/>
              </a:lnSpc>
              <a:spcBef>
                <a:spcPts val="1200"/>
              </a:spcBef>
              <a:spcAft>
                <a:spcPts val="0"/>
              </a:spcAft>
              <a:buNone/>
            </a:pPr>
            <a:r>
              <a:rPr lang="ja" sz="791"/>
              <a:t>- **モデルの特徴**: これらのモデルは、ドメイン特化型の小型モデルであり、特定のタスクに最適化されています。たとえば、数学ドメインではQwen2.5-Mathモデルが優れた性能を発揮し、健康分野ではPalmyra-healthが効果的です。専門モデルは、汎用モデルの同等サイズと比較して、性能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**ベンチマークの選定**: MoDEMの性能を評価するために、いくつかの代表的なベンチマークが使用されています。</a:t>
            </a:r>
            <a:endParaRPr sz="791"/>
          </a:p>
          <a:p>
            <a:pPr indent="0" lvl="0" marL="0" rtl="0" algn="l">
              <a:lnSpc>
                <a:spcPct val="95000"/>
              </a:lnSpc>
              <a:spcBef>
                <a:spcPts val="1200"/>
              </a:spcBef>
              <a:spcAft>
                <a:spcPts val="0"/>
              </a:spcAft>
              <a:buNone/>
            </a:pPr>
            <a:r>
              <a:rPr lang="ja" sz="791"/>
              <a:t>    - **MMLU**（Massive Multitask Language Understanding）: STEM、社会科学、人文学などの多領域にわたる57科目をカバーし、モデルの幅広い知識を評価する一般的なベンチマークです。</a:t>
            </a:r>
            <a:endParaRPr sz="791"/>
          </a:p>
          <a:p>
            <a:pPr indent="0" lvl="0" marL="0" rtl="0" algn="l">
              <a:lnSpc>
                <a:spcPct val="95000"/>
              </a:lnSpc>
              <a:spcBef>
                <a:spcPts val="1200"/>
              </a:spcBef>
              <a:spcAft>
                <a:spcPts val="0"/>
              </a:spcAft>
              <a:buNone/>
            </a:pPr>
            <a:r>
              <a:rPr lang="ja" sz="791"/>
              <a:t>    - **MMLU Pro**: より高度で専門的なトピックを扱うMMLUの拡張版です。</a:t>
            </a:r>
            <a:endParaRPr sz="791"/>
          </a:p>
          <a:p>
            <a:pPr indent="0" lvl="0" marL="0" rtl="0" algn="l">
              <a:lnSpc>
                <a:spcPct val="95000"/>
              </a:lnSpc>
              <a:spcBef>
                <a:spcPts val="1200"/>
              </a:spcBef>
              <a:spcAft>
                <a:spcPts val="0"/>
              </a:spcAft>
              <a:buNone/>
            </a:pPr>
            <a:r>
              <a:rPr lang="ja" sz="791"/>
              <a:t>    - **HumanEval**: コード生成能力を評価し、モデルが与えられたプログラミングの問題を解決するかどうかをテストします。</a:t>
            </a:r>
            <a:endParaRPr sz="791"/>
          </a:p>
          <a:p>
            <a:pPr indent="0" lvl="0" marL="0" rtl="0" algn="l">
              <a:lnSpc>
                <a:spcPct val="95000"/>
              </a:lnSpc>
              <a:spcBef>
                <a:spcPts val="1200"/>
              </a:spcBef>
              <a:spcAft>
                <a:spcPts val="0"/>
              </a:spcAft>
              <a:buNone/>
            </a:pPr>
            <a:r>
              <a:rPr lang="ja" sz="791"/>
              <a:t>    - **GSM8k**（Grade School Math 8k）: 小学校レベルの数学的推論能力を評価します。</a:t>
            </a:r>
            <a:endParaRPr sz="791"/>
          </a:p>
          <a:p>
            <a:pPr indent="0" lvl="0" marL="0" rtl="0" algn="l">
              <a:lnSpc>
                <a:spcPct val="95000"/>
              </a:lnSpc>
              <a:spcBef>
                <a:spcPts val="1200"/>
              </a:spcBef>
              <a:spcAft>
                <a:spcPts val="0"/>
              </a:spcAft>
              <a:buNone/>
            </a:pPr>
            <a:r>
              <a:rPr lang="ja" sz="791"/>
              <a:t>    - **Olympiad Bench**: 国際オリンピアード競技のような高難度の数学や科学の問題を含むベンチマークです。</a:t>
            </a:r>
            <a:endParaRPr sz="791"/>
          </a:p>
          <a:p>
            <a:pPr indent="0" lvl="0" marL="0" rtl="0" algn="l">
              <a:lnSpc>
                <a:spcPct val="95000"/>
              </a:lnSpc>
              <a:spcBef>
                <a:spcPts val="1200"/>
              </a:spcBef>
              <a:spcAft>
                <a:spcPts val="0"/>
              </a:spcAft>
              <a:buNone/>
            </a:pPr>
            <a:r>
              <a:rPr lang="ja" sz="791"/>
              <a:t>- **評価方法**: 各ドメインモデルにゼロショット・プロンプトで「chain of thought（思考の連鎖）」を用いたプロンプトを実施し、段階的に問題を解決する形式で評価しています。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**データセットとトレーニングプロセス**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**ルーターのトレーニングデータ**: ルーターのトレーニングには、各ドメインの多様なデータセットが使用されました。以下に代表的なデータセットを示します:</a:t>
            </a:r>
            <a:endParaRPr sz="791"/>
          </a:p>
          <a:p>
            <a:pPr indent="0" lvl="0" marL="0" rtl="0" algn="l">
              <a:lnSpc>
                <a:spcPct val="95000"/>
              </a:lnSpc>
              <a:spcBef>
                <a:spcPts val="1200"/>
              </a:spcBef>
              <a:spcAft>
                <a:spcPts val="0"/>
              </a:spcAft>
              <a:buNone/>
            </a:pPr>
            <a:r>
              <a:rPr lang="ja" sz="791"/>
              <a:t>    - **Math**: TIGER-Lab/MathInstruct, lighteval/MATH, allenai/math_qa</a:t>
            </a:r>
            <a:endParaRPr sz="791"/>
          </a:p>
          <a:p>
            <a:pPr indent="0" lvl="0" marL="0" rtl="0" algn="l">
              <a:lnSpc>
                <a:spcPct val="95000"/>
              </a:lnSpc>
              <a:spcBef>
                <a:spcPts val="1200"/>
              </a:spcBef>
              <a:spcAft>
                <a:spcPts val="0"/>
              </a:spcAft>
              <a:buNone/>
            </a:pPr>
            <a:r>
              <a:rPr lang="ja" sz="791"/>
              <a:t>    - **Health**: nlpaueb/biomrc, iari/HumGen_Clinical_Notes</a:t>
            </a:r>
            <a:endParaRPr sz="791"/>
          </a:p>
          <a:p>
            <a:pPr indent="0" lvl="0" marL="0" rtl="0" algn="l">
              <a:lnSpc>
                <a:spcPct val="95000"/>
              </a:lnSpc>
              <a:spcBef>
                <a:spcPts val="1200"/>
              </a:spcBef>
              <a:spcAft>
                <a:spcPts val="0"/>
              </a:spcAft>
              <a:buNone/>
            </a:pPr>
            <a:r>
              <a:rPr lang="ja" sz="791"/>
              <a:t>    - **Science**: bigbio/pubmed_qa, allenai/sciq</a:t>
            </a:r>
            <a:endParaRPr sz="791"/>
          </a:p>
          <a:p>
            <a:pPr indent="0" lvl="0" marL="0" rtl="0" algn="l">
              <a:lnSpc>
                <a:spcPct val="95000"/>
              </a:lnSpc>
              <a:spcBef>
                <a:spcPts val="1200"/>
              </a:spcBef>
              <a:spcAft>
                <a:spcPts val="0"/>
              </a:spcAft>
              <a:buNone/>
            </a:pPr>
            <a:r>
              <a:rPr lang="ja" sz="791"/>
              <a:t>    - **Coding**: codeparrot/apps, bigcode/the-stack</a:t>
            </a:r>
            <a:endParaRPr sz="791"/>
          </a:p>
          <a:p>
            <a:pPr indent="0" lvl="0" marL="0" rtl="0" algn="l">
              <a:lnSpc>
                <a:spcPct val="95000"/>
              </a:lnSpc>
              <a:spcBef>
                <a:spcPts val="1200"/>
              </a:spcBef>
              <a:spcAft>
                <a:spcPts val="0"/>
              </a:spcAft>
              <a:buNone/>
            </a:pPr>
            <a:r>
              <a:rPr lang="ja" sz="791"/>
              <a:t>    - **Other**: bigscience/P3, wiki_qa</a:t>
            </a:r>
            <a:endParaRPr sz="791"/>
          </a:p>
          <a:p>
            <a:pPr indent="0" lvl="0" marL="0" rtl="0" algn="l">
              <a:lnSpc>
                <a:spcPct val="95000"/>
              </a:lnSpc>
              <a:spcBef>
                <a:spcPts val="1200"/>
              </a:spcBef>
              <a:spcAft>
                <a:spcPts val="0"/>
              </a:spcAft>
              <a:buNone/>
            </a:pPr>
            <a:r>
              <a:rPr lang="ja" sz="791"/>
              <a:t>- **合成データ生成**: Llama 3.1 405Bモデルを使用して、実際の会話に近い質問形式を持つ合成データを生成しています。これにより、トレーニングデータの多様性が強化されています。</a:t>
            </a:r>
            <a:endParaRPr sz="791"/>
          </a:p>
          <a:p>
            <a:pPr indent="0" lvl="0" marL="0" rtl="0" algn="l">
              <a:lnSpc>
                <a:spcPct val="95000"/>
              </a:lnSpc>
              <a:spcBef>
                <a:spcPts val="1200"/>
              </a:spcBef>
              <a:spcAft>
                <a:spcPts val="0"/>
              </a:spcAft>
              <a:buNone/>
            </a:pPr>
            <a:r>
              <a:rPr lang="ja" sz="791"/>
              <a:t>- **データ量の最適化**: 各ドメインには30,000～100,000件のデータインスタンスを用いてトレーニングし、ドメインごとのバランスを保つようにしています。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**性能とコストのバランス**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**ルーターのコスト**: ルーターの推論コストは、トークン100万あたり$0.03と非常に低コストです。</a:t>
            </a:r>
            <a:endParaRPr sz="791"/>
          </a:p>
          <a:p>
            <a:pPr indent="0" lvl="0" marL="0" rtl="0" algn="l">
              <a:lnSpc>
                <a:spcPct val="95000"/>
              </a:lnSpc>
              <a:spcBef>
                <a:spcPts val="1200"/>
              </a:spcBef>
              <a:spcAft>
                <a:spcPts val="0"/>
              </a:spcAft>
              <a:buNone/>
            </a:pPr>
            <a:r>
              <a:rPr lang="ja" sz="791"/>
              <a:t>- **中規模MoDEMモデル（73B以下）の性能とコスト比較**:</a:t>
            </a:r>
            <a:endParaRPr sz="791"/>
          </a:p>
          <a:p>
            <a:pPr indent="0" lvl="0" marL="0" rtl="0" algn="l">
              <a:lnSpc>
                <a:spcPct val="95000"/>
              </a:lnSpc>
              <a:spcBef>
                <a:spcPts val="1200"/>
              </a:spcBef>
              <a:spcAft>
                <a:spcPts val="0"/>
              </a:spcAft>
              <a:buNone/>
            </a:pPr>
            <a:r>
              <a:rPr lang="ja" sz="791"/>
              <a:t>    - **Llama 3.1 405B**: MMLU 88.6%、推論コスト $5.00/100万トークン</a:t>
            </a:r>
            <a:endParaRPr sz="791"/>
          </a:p>
          <a:p>
            <a:pPr indent="0" lvl="0" marL="0" rtl="0" algn="l">
              <a:lnSpc>
                <a:spcPct val="95000"/>
              </a:lnSpc>
              <a:spcBef>
                <a:spcPts val="1200"/>
              </a:spcBef>
              <a:spcAft>
                <a:spcPts val="0"/>
              </a:spcAft>
              <a:buNone/>
            </a:pPr>
            <a:r>
              <a:rPr lang="ja" sz="791"/>
              <a:t>    - **Medium MoDEM**: MMLU 87.7%、推論コスト $0.92/100万トークン</a:t>
            </a:r>
            <a:endParaRPr sz="791"/>
          </a:p>
          <a:p>
            <a:pPr indent="0" lvl="0" marL="0" rtl="0" algn="l">
              <a:lnSpc>
                <a:spcPct val="95000"/>
              </a:lnSpc>
              <a:spcBef>
                <a:spcPts val="1200"/>
              </a:spcBef>
              <a:spcAft>
                <a:spcPts val="0"/>
              </a:spcAft>
              <a:buNone/>
            </a:pPr>
            <a:r>
              <a:rPr lang="ja" sz="791"/>
              <a:t>- **小規模MoDEMモデル（8B以下）の性能とコスト比較**:</a:t>
            </a:r>
            <a:endParaRPr sz="791"/>
          </a:p>
          <a:p>
            <a:pPr indent="0" lvl="0" marL="0" rtl="0" algn="l">
              <a:lnSpc>
                <a:spcPct val="95000"/>
              </a:lnSpc>
              <a:spcBef>
                <a:spcPts val="1200"/>
              </a:spcBef>
              <a:spcAft>
                <a:spcPts val="0"/>
              </a:spcAft>
              <a:buNone/>
            </a:pPr>
            <a:r>
              <a:rPr lang="ja" sz="791"/>
              <a:t>    - **Llama 3.1 8B**: MMLU 73.0%、推論コスト $0.18/100万トークン</a:t>
            </a:r>
            <a:endParaRPr sz="791"/>
          </a:p>
          <a:p>
            <a:pPr indent="0" lvl="0" marL="0" rtl="0" algn="l">
              <a:lnSpc>
                <a:spcPct val="95000"/>
              </a:lnSpc>
              <a:spcBef>
                <a:spcPts val="1200"/>
              </a:spcBef>
              <a:spcAft>
                <a:spcPts val="0"/>
              </a:spcAft>
              <a:buNone/>
            </a:pPr>
            <a:r>
              <a:rPr lang="ja" sz="791"/>
              <a:t>    - **Small MoDEM**: MMLU 76.2%、推論コスト $0.22/100万トークン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**モジュール化設計と拡張性**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**モジュール設計**: MoDEMは、専門モデルを個別に最適化できるモジュール設計を採用しています。この設計により、並行開発や新しいモデルの簡単な統合が可能です。</a:t>
            </a:r>
            <a:endParaRPr sz="791"/>
          </a:p>
          <a:p>
            <a:pPr indent="0" lvl="0" marL="0" rtl="0" algn="l">
              <a:lnSpc>
                <a:spcPct val="95000"/>
              </a:lnSpc>
              <a:spcBef>
                <a:spcPts val="1200"/>
              </a:spcBef>
              <a:spcAft>
                <a:spcPts val="0"/>
              </a:spcAft>
              <a:buNone/>
            </a:pPr>
            <a:r>
              <a:rPr lang="ja" sz="791"/>
              <a:t>- **ドメインの追加とカスタマイズ**: システムは新しいドメインやモデルの追加が容易であり、ルーターやモデルを調整することで、カスタマイズされた業界向けのソリューションが可能です。</a:t>
            </a:r>
            <a:endParaRPr sz="791"/>
          </a:p>
          <a:p>
            <a:pPr indent="0" lvl="0" marL="0" rtl="0" algn="l">
              <a:lnSpc>
                <a:spcPct val="95000"/>
              </a:lnSpc>
              <a:spcBef>
                <a:spcPts val="1200"/>
              </a:spcBef>
              <a:spcAft>
                <a:spcPts val="0"/>
              </a:spcAft>
              <a:buNone/>
            </a:pPr>
            <a:r>
              <a:rPr lang="ja" sz="791"/>
              <a:t>- **階層的ルーティング**: 将来的には、広範なカテゴリに基づいてさらに細分化されたサブドメインのルーティングを実施することで、さらなる精度向上が期待できます。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DA-Code: Agent Data Science Code Generation Benchmark for Large Language Models DA-Code: 大規模言語モデルのためのエージェントデータサイエンスコード生成ベンチマーク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LLMをエージェントベースのデータサイエンスタスクをコード生成の観点で評価するためのベンチマーク、DA-Codeを提案</a:t>
            </a:r>
            <a:endParaRPr sz="791"/>
          </a:p>
          <a:p>
            <a:pPr indent="0" lvl="0" marL="0" rtl="0" algn="l">
              <a:lnSpc>
                <a:spcPct val="95000"/>
              </a:lnSpc>
              <a:spcBef>
                <a:spcPts val="1200"/>
              </a:spcBef>
              <a:spcAft>
                <a:spcPts val="0"/>
              </a:spcAft>
              <a:buNone/>
            </a:pPr>
            <a:r>
              <a:rPr lang="ja" sz="791"/>
              <a:t>データワークリング (DW)、機械学習 (ML)、探索的データ分析 (EDA) の3つのカテゴリについてどれだけ自律的な問題解決ができるかを評価します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タスクの構成と分類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DA-Codeは、LLMがデータサイエンスエージェントとしてどれだけの能力を持つかを評価するために、以下の3つの主要なカテゴリのタスクから構成されています：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**データワークリング (DW)**: 生データを解析可能な形にするために変換・統合・クリーニングを行う。具体的には、データの読み込み、欠損値の処理、データのクリーニングや統合などが含まれる。</a:t>
            </a:r>
            <a:endParaRPr sz="791"/>
          </a:p>
          <a:p>
            <a:pPr indent="0" lvl="0" marL="0" rtl="0" algn="l">
              <a:lnSpc>
                <a:spcPct val="95000"/>
              </a:lnSpc>
              <a:spcBef>
                <a:spcPts val="1200"/>
              </a:spcBef>
              <a:spcAft>
                <a:spcPts val="0"/>
              </a:spcAft>
              <a:buNone/>
            </a:pPr>
            <a:r>
              <a:rPr lang="ja" sz="791"/>
              <a:t>- **探索的データ分析 (EDA)**: データセットの特性を理解し、洞察を得るためのデータ分析を行う。SQLやPythonを使って統計分析、データマニピュレーション、データの視覚化を行う。</a:t>
            </a:r>
            <a:endParaRPr sz="791"/>
          </a:p>
          <a:p>
            <a:pPr indent="0" lvl="0" marL="0" rtl="0" algn="l">
              <a:lnSpc>
                <a:spcPct val="95000"/>
              </a:lnSpc>
              <a:spcBef>
                <a:spcPts val="1200"/>
              </a:spcBef>
              <a:spcAft>
                <a:spcPts val="0"/>
              </a:spcAft>
              <a:buNone/>
            </a:pPr>
            <a:r>
              <a:rPr lang="ja" sz="791"/>
              <a:t>- **機械学習 (ML)**: 機械学習モデルを使って、データに基づく予測や分類を行う。データの前処理から特徴量エンジニアリング、モデルのトレーニング、予測までを実施する。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これらのタスクは全て実際のデータに基づき、500の複雑なタスクを提供しており、データサイエンスの全てのプロセスをカバーしています。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タスクの設計と難易度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**リアルなデータシナリオ**: DA-Codeのタスクは実際のデータセットを基にしており、単なるノートブック環境でのデータ分析にとどまらず、複数のファイルやデータソースを使用します。例えば、データベースやスプレッドシート、文書、コードなど、複数の情報源からなる多様なデータを使って課題を解決します。</a:t>
            </a:r>
            <a:endParaRPr sz="791"/>
          </a:p>
          <a:p>
            <a:pPr indent="0" lvl="0" marL="0" rtl="0" algn="l">
              <a:lnSpc>
                <a:spcPct val="95000"/>
              </a:lnSpc>
              <a:spcBef>
                <a:spcPts val="1200"/>
              </a:spcBef>
              <a:spcAft>
                <a:spcPts val="0"/>
              </a:spcAft>
              <a:buNone/>
            </a:pPr>
            <a:r>
              <a:rPr lang="ja" sz="791"/>
              <a:t>- **タスク難易度の分類**: タスクは容易、中程度、困難の3つの難易度に分類されており、それぞれの難易度で異なる種類の技術的な課題が含まれています。具体的には、困難なタスクにはより高度なプログラミング技術やステップバイステップの論理的思考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実行環境の設定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**制御可能な実行環境**: DA-Codeは実行可能なタスクを提供するために、制御可能で拡張可能な実行環境を用意しています。この環境は実際のデータ分析シナリオに近いものであり、Linux環境でDockerを利用してセットアップされています。Python、SQL、Conda、データベースエンジンといったツールが含まれており、実験を再現可能かつ独立した形で行うことが可能です。</a:t>
            </a:r>
            <a:endParaRPr sz="791"/>
          </a:p>
          <a:p>
            <a:pPr indent="0" lvl="0" marL="0" rtl="0" algn="l">
              <a:lnSpc>
                <a:spcPct val="95000"/>
              </a:lnSpc>
              <a:spcBef>
                <a:spcPts val="1200"/>
              </a:spcBef>
              <a:spcAft>
                <a:spcPts val="0"/>
              </a:spcAft>
              <a:buNone/>
            </a:pPr>
            <a:r>
              <a:rPr lang="ja" sz="791"/>
              <a:t>- **サンドボックス環境**: タスクはすべてサンドボックス環境で設定されており、ノイズの多いデータから必要な情報を抽出し、それを分析することでタスクを完了させます。データにはデータベースファイルや設定ファイルなど、タスク遂行に必要な情報が含まれており、エージェントはその情報から有用な部分を判断して使用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コーディングプロセスとエージェントの動作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**コーディングステップのプロセス**: エージェントは記憶状態と現在の状態を基にして次のアクションを生成し、そのアクションに基づいてコードを書きます。このプロセスは以下の段階を含みます：</a:t>
            </a:r>
            <a:endParaRPr sz="791"/>
          </a:p>
          <a:p>
            <a:pPr indent="0" lvl="0" marL="0" rtl="0" algn="l">
              <a:lnSpc>
                <a:spcPct val="95000"/>
              </a:lnSpc>
              <a:spcBef>
                <a:spcPts val="1200"/>
              </a:spcBef>
              <a:spcAft>
                <a:spcPts val="0"/>
              </a:spcAft>
              <a:buNone/>
            </a:pPr>
            <a:r>
              <a:rPr lang="ja" sz="791"/>
              <a:t>    - **行動生成**: エージェントはメモリ内の履歴（行動、コード、観測結果）と現在の状態を基にして次のアクションを生成します。このとき、新たに書かれるコードも同時に決定されます。</a:t>
            </a:r>
            <a:endParaRPr sz="791"/>
          </a:p>
          <a:p>
            <a:pPr indent="0" lvl="0" marL="0" rtl="0" algn="l">
              <a:lnSpc>
                <a:spcPct val="95000"/>
              </a:lnSpc>
              <a:spcBef>
                <a:spcPts val="1200"/>
              </a:spcBef>
              <a:spcAft>
                <a:spcPts val="0"/>
              </a:spcAft>
              <a:buNone/>
            </a:pPr>
            <a:r>
              <a:rPr lang="ja" sz="791"/>
              <a:t>    - **行動実行**: 生成されたコードを環境で実行し、新しい状態を観測します。これにより、次のステップで使用するための情報が更新されます。</a:t>
            </a:r>
            <a:endParaRPr sz="791"/>
          </a:p>
          <a:p>
            <a:pPr indent="0" lvl="0" marL="0" rtl="0" algn="l">
              <a:lnSpc>
                <a:spcPct val="95000"/>
              </a:lnSpc>
              <a:spcBef>
                <a:spcPts val="1200"/>
              </a:spcBef>
              <a:spcAft>
                <a:spcPts val="0"/>
              </a:spcAft>
              <a:buNone/>
            </a:pPr>
            <a:r>
              <a:rPr lang="ja" sz="791"/>
              <a:t>    - **メモリ更新**: エージェントは観測結果や実行した行動を記憶に追加し、次のアクションの生成に利用します。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このプロセスを繰り返すことで、エージェントはタスクが完了するまでコードを段階的に改善し、最適なソリューションを見つけることを目指します。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評価スイートの設計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**評価基準の設定**: DA-Codeには、各タスクの評価を行うための評価スイートが設計されています。これにより、エージェントが生成するコードの精度と堅牢性を評価できます。</a:t>
            </a:r>
            <a:endParaRPr sz="791"/>
          </a:p>
          <a:p>
            <a:pPr indent="0" lvl="0" marL="0" rtl="0" algn="l">
              <a:lnSpc>
                <a:spcPct val="95000"/>
              </a:lnSpc>
              <a:spcBef>
                <a:spcPts val="1200"/>
              </a:spcBef>
              <a:spcAft>
                <a:spcPts val="0"/>
              </a:spcAft>
              <a:buNone/>
            </a:pPr>
            <a:r>
              <a:rPr lang="ja" sz="791"/>
              <a:t>    - **データ標準化**: 各データタイプに対して、評価に必要な情報を抽出するためのスクリプトを実装しています。例えば、表形式のデータであれば、テーブル全体を比較するのではなく、特定の列のみを評価対象とします。</a:t>
            </a:r>
            <a:endParaRPr sz="791"/>
          </a:p>
          <a:p>
            <a:pPr indent="0" lvl="0" marL="0" rtl="0" algn="l">
              <a:lnSpc>
                <a:spcPct val="95000"/>
              </a:lnSpc>
              <a:spcBef>
                <a:spcPts val="1200"/>
              </a:spcBef>
              <a:spcAft>
                <a:spcPts val="0"/>
              </a:spcAft>
              <a:buNone/>
            </a:pPr>
            <a:r>
              <a:rPr lang="ja" sz="791"/>
              <a:t>    - **タスク固有の設定**: 各タスクには固有の評価設定があり、それに基づいて出力ファイル、評価メトリクス、オプションが定義されています。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スコアの計算方法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評価スイートに基づいて、エージェントの出力結果に対するスコアを算出します。評価対象には表、グラフ、機械学習の予測などが含まれ、それぞれに応じた評価メトリクスが適用されます。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**表の一致スコア**: 表の評価には、予測されたテーブルと参照テーブルの列の一致を比較し、その結果をスコアとして計算します。</a:t>
            </a:r>
            <a:endParaRPr sz="791"/>
          </a:p>
          <a:p>
            <a:pPr indent="0" lvl="0" marL="0" rtl="0" algn="l">
              <a:lnSpc>
                <a:spcPct val="95000"/>
              </a:lnSpc>
              <a:spcBef>
                <a:spcPts val="1200"/>
              </a:spcBef>
              <a:spcAft>
                <a:spcPts val="0"/>
              </a:spcAft>
              <a:buNone/>
            </a:pPr>
            <a:r>
              <a:rPr lang="ja" sz="791"/>
              <a:t>- **グラフの一致スコア**: グラフの評価では、予測されたグラフのデータとプロットの設定が参照グラフと一致するかを確認し、それに基づいてスコアを計算します。</a:t>
            </a:r>
            <a:endParaRPr sz="791"/>
          </a:p>
          <a:p>
            <a:pPr indent="0" lvl="0" marL="0" rtl="0" algn="l">
              <a:lnSpc>
                <a:spcPct val="95000"/>
              </a:lnSpc>
              <a:spcBef>
                <a:spcPts val="1200"/>
              </a:spcBef>
              <a:spcAft>
                <a:spcPts val="0"/>
              </a:spcAft>
              <a:buNone/>
            </a:pPr>
            <a:r>
              <a:rPr lang="ja" sz="791"/>
              <a:t>- **機械学習タスクの正規化スコア**: 機械学習タスクでは、F1スコアやMAEなどの標準的なメトリクスを用いてスコアを算出し、そのスコアを0から1の範囲に正規化して評価します。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DA-Agentの開発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**LLMベースのエージェント**: DA-Agentは、複雑なデータサイエンスのタスクに対応するために開発されたLLMベースのエージェントです。これにより、複数のファイルやデータベースを操作し、PythonやSQLなどを用いてタスクを段階的に完了させることができます。</a:t>
            </a:r>
            <a:endParaRPr sz="791"/>
          </a:p>
          <a:p>
            <a:pPr indent="0" lvl="0" marL="0" rtl="0" algn="l">
              <a:lnSpc>
                <a:spcPct val="95000"/>
              </a:lnSpc>
              <a:spcBef>
                <a:spcPts val="1200"/>
              </a:spcBef>
              <a:spcAft>
                <a:spcPts val="0"/>
              </a:spcAft>
              <a:buNone/>
            </a:pPr>
            <a:r>
              <a:rPr lang="ja" sz="791"/>
              <a:t>- **行動空間**: エージェントは以下の行動を実行することができます：</a:t>
            </a:r>
            <a:endParaRPr sz="791"/>
          </a:p>
          <a:p>
            <a:pPr indent="0" lvl="0" marL="0" rtl="0" algn="l">
              <a:lnSpc>
                <a:spcPct val="95000"/>
              </a:lnSpc>
              <a:spcBef>
                <a:spcPts val="1200"/>
              </a:spcBef>
              <a:spcAft>
                <a:spcPts val="0"/>
              </a:spcAft>
              <a:buNone/>
            </a:pPr>
            <a:r>
              <a:rPr lang="ja" sz="791"/>
              <a:t>    - **Bashコマンドの実行**: ファイルやディレクトリの操作、システムコマンドの実行。</a:t>
            </a:r>
            <a:endParaRPr sz="791"/>
          </a:p>
          <a:p>
            <a:pPr indent="0" lvl="0" marL="0" rtl="0" algn="l">
              <a:lnSpc>
                <a:spcPct val="95000"/>
              </a:lnSpc>
              <a:spcBef>
                <a:spcPts val="1200"/>
              </a:spcBef>
              <a:spcAft>
                <a:spcPts val="0"/>
              </a:spcAft>
              <a:buNone/>
            </a:pPr>
            <a:r>
              <a:rPr lang="ja" sz="791"/>
              <a:t>    - **Pythonコードの記述と実行**: 複雑なデータ処理タスクに対応するためのPythonコードの記述。</a:t>
            </a:r>
            <a:endParaRPr sz="791"/>
          </a:p>
          <a:p>
            <a:pPr indent="0" lvl="0" marL="0" rtl="0" algn="l">
              <a:lnSpc>
                <a:spcPct val="95000"/>
              </a:lnSpc>
              <a:spcBef>
                <a:spcPts val="1200"/>
              </a:spcBef>
              <a:spcAft>
                <a:spcPts val="0"/>
              </a:spcAft>
              <a:buNone/>
            </a:pPr>
            <a:r>
              <a:rPr lang="ja" sz="791"/>
              <a:t>    - **SQLクエリの実行**: データベースに対してSQLクエリを実行し、データを取得・更新する。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8. エージェントの応答メカニズム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エージェントは行動を実行した後に以下のような応答を返します：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**標準出力**: 実行が成功した場合、コマンドの結果を返す。</a:t>
            </a:r>
            <a:endParaRPr sz="791"/>
          </a:p>
          <a:p>
            <a:pPr indent="0" lvl="0" marL="0" rtl="0" algn="l">
              <a:lnSpc>
                <a:spcPct val="95000"/>
              </a:lnSpc>
              <a:spcBef>
                <a:spcPts val="1200"/>
              </a:spcBef>
              <a:spcAft>
                <a:spcPts val="0"/>
              </a:spcAft>
              <a:buNone/>
            </a:pPr>
            <a:r>
              <a:rPr lang="ja" sz="791"/>
              <a:t>- **エラーメッセージ**: 実行が失敗した場合は、デバッグの助けとなるエラーメッセージを返す。</a:t>
            </a:r>
            <a:endParaRPr sz="791"/>
          </a:p>
          <a:p>
            <a:pPr indent="0" lvl="0" marL="0" rtl="0" algn="l">
              <a:lnSpc>
                <a:spcPct val="95000"/>
              </a:lnSpc>
              <a:spcBef>
                <a:spcPts val="1200"/>
              </a:spcBef>
              <a:spcAft>
                <a:spcPts val="0"/>
              </a:spcAft>
              <a:buNone/>
            </a:pPr>
            <a:r>
              <a:rPr lang="ja" sz="791"/>
              <a:t>- **実行成功だが出力なし**: 実行が成功したが出力がない場合、その旨を通知する。</a:t>
            </a:r>
            <a:endParaRPr sz="791"/>
          </a:p>
          <a:p>
            <a:pPr indent="0" lvl="0" marL="0" rtl="0" algn="l">
              <a:lnSpc>
                <a:spcPct val="95000"/>
              </a:lnSpc>
              <a:spcBef>
                <a:spcPts val="1200"/>
              </a:spcBef>
              <a:spcAft>
                <a:spcPts val="0"/>
              </a:spcAft>
              <a:buNone/>
            </a:pPr>
            <a:r>
              <a:rPr lang="ja" sz="791"/>
              <a:t>- **許容されないアクション**: 出力形式が不適切な場合や、前回と同じアクションを繰り返す場合には異なるアクションを要求する。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AI-Press: A Multi-Agent News Generating and Feedback Simulation System Powered by Large Language Models AI-Press: 大規模言語モデルを活用したマルチエージェントによるニュース生成とフィードバックシミュレーションシステム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複数のエージェントが協力し合う形でニュースの自動作成と修正を行うAI-Pressを提案</a:t>
            </a:r>
            <a:endParaRPr sz="791"/>
          </a:p>
          <a:p>
            <a:pPr indent="0" lvl="0" marL="0" rtl="0" algn="l">
              <a:lnSpc>
                <a:spcPct val="95000"/>
              </a:lnSpc>
              <a:spcBef>
                <a:spcPts val="1200"/>
              </a:spcBef>
              <a:spcAft>
                <a:spcPts val="0"/>
              </a:spcAft>
              <a:buNone/>
            </a:pPr>
            <a:r>
              <a:rPr lang="ja" sz="791"/>
              <a:t>ニュース生成をドラフティング（草案作成）、ポリッシング（内容修正）、シミュレーション（公開後の反応予測）という3つのモジュールに分け、各モジュールに複数のエージェントをネット検索やRAGを使いながらニュース制作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AI-Pressの技術と手法の詳細な説明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AI-Pressは、ニュースの生成からフィードバックのシミュレーションまでを行う自動化システムで、複数のエージェントが協力する形で効率的にニュース制作をサポートします。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マルチエージェントシステム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ニュース生成のプロセスを「ドラフティング（草案作成）」「ポリッシング（内容修正）」「シミュレーション（公開後の反応予測）」という3つのモジュールに分け、各モジュールに複数のエージェントを配置して効率化を図っています。このマルチエージェントシステムにより、各エージェントが特定の役割を担い、ニュース制作の精度と効率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**ドラフティングモジュール**: ニュース草案を作成するプロセスで、SearcherエージェントとWriterエージェントが協力します。</a:t>
            </a:r>
            <a:endParaRPr sz="791"/>
          </a:p>
          <a:p>
            <a:pPr indent="0" lvl="0" marL="0" rtl="0" algn="l">
              <a:lnSpc>
                <a:spcPct val="95000"/>
              </a:lnSpc>
              <a:spcBef>
                <a:spcPts val="1200"/>
              </a:spcBef>
              <a:spcAft>
                <a:spcPts val="0"/>
              </a:spcAft>
              <a:buNone/>
            </a:pPr>
            <a:r>
              <a:rPr lang="ja" sz="791"/>
              <a:t>    - **Searcherエージェント**: 提供されたトピックや素材に基づき、多次元的な情報を検索・収集します。このエージェントは、ニュースデータベース、ファクトデータベース、インターネットから情報を収集し、精度と信頼性を確保します。</a:t>
            </a:r>
            <a:endParaRPr sz="791"/>
          </a:p>
          <a:p>
            <a:pPr indent="0" lvl="0" marL="0" rtl="0" algn="l">
              <a:lnSpc>
                <a:spcPct val="95000"/>
              </a:lnSpc>
              <a:spcBef>
                <a:spcPts val="1200"/>
              </a:spcBef>
              <a:spcAft>
                <a:spcPts val="0"/>
              </a:spcAft>
              <a:buNone/>
            </a:pPr>
            <a:r>
              <a:rPr lang="ja" sz="791"/>
              <a:t>    - **Writerエージェント**: Searcherエージェントが収集した情報をもとに、ニュース記事の草案を作成します。異なるニュースジャンル（ニュース、プロフィール、コメンタリー）ごとに特化した書き方を持ち、プロフェッショナルな内容に仕上げることを目指します。</a:t>
            </a:r>
            <a:endParaRPr sz="791"/>
          </a:p>
          <a:p>
            <a:pPr indent="0" lvl="0" marL="0" rtl="0" algn="l">
              <a:lnSpc>
                <a:spcPct val="95000"/>
              </a:lnSpc>
              <a:spcBef>
                <a:spcPts val="1200"/>
              </a:spcBef>
              <a:spcAft>
                <a:spcPts val="0"/>
              </a:spcAft>
              <a:buNone/>
            </a:pPr>
            <a:r>
              <a:rPr lang="ja" sz="791"/>
              <a:t>- **ポリッシングモジュール**: 初期の草案をさらに洗練させるプロセスで、ReviewerエージェントとRewriterエージェントが関与します。</a:t>
            </a:r>
            <a:endParaRPr sz="791"/>
          </a:p>
          <a:p>
            <a:pPr indent="0" lvl="0" marL="0" rtl="0" algn="l">
              <a:lnSpc>
                <a:spcPct val="95000"/>
              </a:lnSpc>
              <a:spcBef>
                <a:spcPts val="1200"/>
              </a:spcBef>
              <a:spcAft>
                <a:spcPts val="0"/>
              </a:spcAft>
              <a:buNone/>
            </a:pPr>
            <a:r>
              <a:rPr lang="ja" sz="791"/>
              <a:t>    - **Reviewerエージェント**: 草案に対して具体的な修正提案を行います。例えば、内容の正確さ、明瞭さ、重要な要素の強調など、ニュースの質を高めるための評価を行います。</a:t>
            </a:r>
            <a:endParaRPr sz="791"/>
          </a:p>
          <a:p>
            <a:pPr indent="0" lvl="0" marL="0" rtl="0" algn="l">
              <a:lnSpc>
                <a:spcPct val="95000"/>
              </a:lnSpc>
              <a:spcBef>
                <a:spcPts val="1200"/>
              </a:spcBef>
              <a:spcAft>
                <a:spcPts val="0"/>
              </a:spcAft>
              <a:buNone/>
            </a:pPr>
            <a:r>
              <a:rPr lang="ja" sz="791"/>
              <a:t>    - **Rewriterエージェント**: Reviewerの提案に基づき、草案を修正します。これにより、ニュース記事の精度や読みやすさが向上し、公開にふさわしい形に整えられます。</a:t>
            </a:r>
            <a:endParaRPr sz="791"/>
          </a:p>
          <a:p>
            <a:pPr indent="0" lvl="0" marL="0" rtl="0" algn="l">
              <a:lnSpc>
                <a:spcPct val="95000"/>
              </a:lnSpc>
              <a:spcBef>
                <a:spcPts val="1200"/>
              </a:spcBef>
              <a:spcAft>
                <a:spcPts val="0"/>
              </a:spcAft>
              <a:buNone/>
            </a:pPr>
            <a:r>
              <a:rPr lang="ja" sz="791"/>
              <a:t>- **シミュレーションモジュール**: ニュース公開前に、その内容がどのように受け取られるかをシミュレーションするためのプロセスです。</a:t>
            </a:r>
            <a:endParaRPr sz="791"/>
          </a:p>
          <a:p>
            <a:pPr indent="0" lvl="0" marL="0" rtl="0" algn="l">
              <a:lnSpc>
                <a:spcPct val="95000"/>
              </a:lnSpc>
              <a:spcBef>
                <a:spcPts val="1200"/>
              </a:spcBef>
              <a:spcAft>
                <a:spcPts val="0"/>
              </a:spcAft>
              <a:buNone/>
            </a:pPr>
            <a:r>
              <a:rPr lang="ja" sz="791"/>
              <a:t>    - このモジュールは、人口統計に基づいて生成されたユーザープロファイルプールを活用し、ニュースへのフィードバックをシミュレートします。特定のターゲットオーディエンスに向けてニュースを配信し、その反応を予測することで、ニュース公開前に内容を調整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Retrieval-Augmented Generation（RAG）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Retrieval-Augmented Generation（RAG）は、大規模言語モデル（LLM）が生成する情報の精度を向上させるための手法です。AI-Pressでは、この技術を活用し、外部知識ソースからの情報を組み合わせてニュース生成の品質を高め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**幻覚問題の解決**: LLMは長文を生成する際、事実に反する情報を「幻覚」として生成するリスクがあります。RAGを用いることで、LLMは外部の信頼できる知識データベース（ニュースデータベースやファクトデータベース）から情報を取得し、幻覚の発生を抑制します。これにより、生成されたニュースがより正確で信頼性の高いものになります。</a:t>
            </a:r>
            <a:endParaRPr sz="791"/>
          </a:p>
          <a:p>
            <a:pPr indent="0" lvl="0" marL="0" rtl="0" algn="l">
              <a:lnSpc>
                <a:spcPct val="95000"/>
              </a:lnSpc>
              <a:spcBef>
                <a:spcPts val="1200"/>
              </a:spcBef>
              <a:spcAft>
                <a:spcPts val="0"/>
              </a:spcAft>
              <a:buNone/>
            </a:pPr>
            <a:r>
              <a:rPr lang="ja" sz="791"/>
              <a:t>- **知識の補完**: RAGにより、ニュースの背景情報や追加の事実を容易に取得することができ、ニュース記事の内容がより包括的で深みのあるものになります。たとえば、スポーツイベントのニュースを生成する際、そのイベントの歴史的背景や他の関連する事実を補完的に取り入れ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フィードバックシミュレーションシステム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フィードバックシミュレーションシステムは、ニュース公開前に異なるターゲット層からのフィードバックをシミュレーションすることで、より適切なニュース内容に調整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**人口統計に基づいたユーザープロファイル生成**: 10,000件以上の匿名化されたソーシャルメディアのユーザーデータをもとに、ユーザープロファイルプールを作成します。各プロファイルには年齢、性別、収入、教育レベル、政治的傾向などのタグが付与されています。これにより、特定のターゲット層に対してカスタマイズされたニュース配信を行い、シミュレーションを行います。</a:t>
            </a:r>
            <a:endParaRPr sz="791"/>
          </a:p>
          <a:p>
            <a:pPr indent="0" lvl="0" marL="0" rtl="0" algn="l">
              <a:lnSpc>
                <a:spcPct val="95000"/>
              </a:lnSpc>
              <a:spcBef>
                <a:spcPts val="1200"/>
              </a:spcBef>
              <a:spcAft>
                <a:spcPts val="0"/>
              </a:spcAft>
              <a:buNone/>
            </a:pPr>
            <a:r>
              <a:rPr lang="ja" sz="791"/>
              <a:t>- **フィードバックの可視化**: ニュースに対して生成されたフィードバックは、単語クラウド、感情スコア、スタンス分析の形で可視化されます。これにより、ジャーナリストはニュースがどのように受け取られるかを事前に知り、それに応じて内容を修正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モジュラーワークフローと人間参加型のニュース制作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AI-Pressの特徴の一つに、エンドツーエンドの生成ではなく、モジュールごとに処理を分割する「モジュラーワークフロー」があります。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**人間参加型ワークフロー**: AI-Pressは「人間参加型」を強調しており、ジャーナリストの積極的な関与を促しています。例えば、ポリッシングモジュールでは、ジャーナリストが修正ラウンドの数を設定し、希望する品質に達するまで何度でも修正を行うことができます。これにより、AIだけでなく人間の経験と判断がニュースの質を高める役割を果たしています。</a:t>
            </a:r>
            <a:endParaRPr sz="791"/>
          </a:p>
          <a:p>
            <a:pPr indent="0" lvl="0" marL="0" rtl="0" algn="l">
              <a:lnSpc>
                <a:spcPct val="95000"/>
              </a:lnSpc>
              <a:spcBef>
                <a:spcPts val="1200"/>
              </a:spcBef>
              <a:spcAft>
                <a:spcPts val="0"/>
              </a:spcAft>
              <a:buNone/>
            </a:pPr>
            <a:r>
              <a:rPr lang="ja" sz="791"/>
              <a:t>- **可視的なエージェントの協力**: 各エージェントの作業は視覚的に表示され、どの部分がどのように修正されたかが明確になります。これにより、エージェント間の協力がどのように行われたかをジャーナリストが理解しやすくなります。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実験と評価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AI-Pressの有効性を検証するために、実際のニュース生成およびフィードバックシミュレーションの実験が行われました。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**ニュース生成の評価**: AI-Pressで生成されたニュースは、従来のLLMベースの方法（プロンプトのみで生成）と比較して、内容の包括性、深さ、客観性、重要性、読みやすさなどの面で大幅に向上しています。</a:t>
            </a:r>
            <a:endParaRPr sz="791"/>
          </a:p>
          <a:p>
            <a:pPr indent="0" lvl="0" marL="0" rtl="0" algn="l">
              <a:lnSpc>
                <a:spcPct val="95000"/>
              </a:lnSpc>
              <a:spcBef>
                <a:spcPts val="1200"/>
              </a:spcBef>
              <a:spcAft>
                <a:spcPts val="0"/>
              </a:spcAft>
              <a:buNone/>
            </a:pPr>
            <a:r>
              <a:rPr lang="ja" sz="791"/>
              <a:t>- **フィードバックシミュレーションの評価**: シミュレーションでは、異なる人口統計分布に基づくフィードバックの違いや、実際のフィードバックとの一致度を検証しました。その結果、AI-Pressのシミュレーションは、現実世界のフィードバック傾向を正確に予測でき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AI-Pressは、大規模言語モデルと複数のエージェントを活用することで、ニュース生成からフィードバックシミュレーションまでを効率的かつ高品質に実現するシステムです。Retrieval-Augmented Generationを利用して生成内容の正確性を高め、人間参加型のモジュラーワークフローを通じてニュースのプロフェッショナリズムと信頼性を確保しています。また、フィードバックシミュレーションにより、ニュース公開前に読者の反応を予測し、最適な形で内容を調整することが可能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OpenR: An Open Source Framework for Advanced Reasoning with Large Language Models OpenR: 大規模言語モデルを用いた高度な推論のためのオープンソースフレームワーク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OpenRはLLMの推論能力の向上をさせるオープンソースでデータ取得、オンラインおよびオフラインの強化学習実施し数学問題の解決やコーディングタスクなど、複雑な推論を必要とする分野での応用が期待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OpenRの最大の特徴は、OpenAIのo1モデルに触発されており、LLMに強化学習を用いて推論能力を強化するオープンソースのプラットフォームを提供する点で、これにより、自己回帰的な手法を超えて、推論の精度とパフォーマンスを大幅に向上させています。また、テスト時に計算資源を利用して推論を改善するというアプローチを採用しており、従来のトレーニング段階のスケーリングに頼らない新しい推論モデルを実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**プロセス監督と強化学習の統合**:</a:t>
            </a:r>
            <a:endParaRPr sz="791"/>
          </a:p>
          <a:p>
            <a:pPr indent="0" lvl="0" marL="0" rtl="0" algn="l">
              <a:lnSpc>
                <a:spcPct val="95000"/>
              </a:lnSpc>
              <a:spcBef>
                <a:spcPts val="1200"/>
              </a:spcBef>
              <a:spcAft>
                <a:spcPts val="0"/>
              </a:spcAft>
              <a:buNone/>
            </a:pPr>
            <a:r>
              <a:rPr lang="ja" sz="791"/>
              <a:t>    - **プロセス報酬モデル（PRM）**: PRMを用いて中間の推論ステップの質を評価し、最終的な回答の精度を向上させる。</a:t>
            </a:r>
            <a:endParaRPr sz="791"/>
          </a:p>
          <a:p>
            <a:pPr indent="0" lvl="0" marL="0" rtl="0" algn="l">
              <a:lnSpc>
                <a:spcPct val="95000"/>
              </a:lnSpc>
              <a:spcBef>
                <a:spcPts val="1200"/>
              </a:spcBef>
              <a:spcAft>
                <a:spcPts val="0"/>
              </a:spcAft>
              <a:buNone/>
            </a:pPr>
            <a:r>
              <a:rPr lang="ja" sz="791"/>
              <a:t>    - **マルコフ決定過程（MDP）**: 推論プロセスをMDPとしてモデル化し、各ステップでの報酬を最適化することで推論を改善。</a:t>
            </a:r>
            <a:endParaRPr sz="791"/>
          </a:p>
          <a:p>
            <a:pPr indent="0" lvl="0" marL="0" rtl="0" algn="l">
              <a:lnSpc>
                <a:spcPct val="95000"/>
              </a:lnSpc>
              <a:spcBef>
                <a:spcPts val="1200"/>
              </a:spcBef>
              <a:spcAft>
                <a:spcPts val="0"/>
              </a:spcAft>
              <a:buNone/>
            </a:pPr>
            <a:r>
              <a:rPr lang="ja" sz="791"/>
              <a:t>2. **データ増強**:</a:t>
            </a:r>
            <a:endParaRPr sz="791"/>
          </a:p>
          <a:p>
            <a:pPr indent="0" lvl="0" marL="0" rtl="0" algn="l">
              <a:lnSpc>
                <a:spcPct val="95000"/>
              </a:lnSpc>
              <a:spcBef>
                <a:spcPts val="1200"/>
              </a:spcBef>
              <a:spcAft>
                <a:spcPts val="0"/>
              </a:spcAft>
              <a:buNone/>
            </a:pPr>
            <a:r>
              <a:rPr lang="ja" sz="791"/>
              <a:t>    - 自動生成されたサンプルを用いてデータを拡充し、人間によるアノテーションの依存を減少。</a:t>
            </a:r>
            <a:endParaRPr sz="791"/>
          </a:p>
          <a:p>
            <a:pPr indent="0" lvl="0" marL="0" rtl="0" algn="l">
              <a:lnSpc>
                <a:spcPct val="95000"/>
              </a:lnSpc>
              <a:spcBef>
                <a:spcPts val="1200"/>
              </a:spcBef>
              <a:spcAft>
                <a:spcPts val="0"/>
              </a:spcAft>
              <a:buNone/>
            </a:pPr>
            <a:r>
              <a:rPr lang="ja" sz="791"/>
              <a:t>    - 特に、MATHデータセットを用いた「MATH-APS」データセットを生成し、推論プロセスの監督データとして利用。</a:t>
            </a:r>
            <a:endParaRPr sz="791"/>
          </a:p>
          <a:p>
            <a:pPr indent="0" lvl="0" marL="0" rtl="0" algn="l">
              <a:lnSpc>
                <a:spcPct val="95000"/>
              </a:lnSpc>
              <a:spcBef>
                <a:spcPts val="1200"/>
              </a:spcBef>
              <a:spcAft>
                <a:spcPts val="0"/>
              </a:spcAft>
              <a:buNone/>
            </a:pPr>
            <a:r>
              <a:rPr lang="ja" sz="791"/>
              <a:t>3. **強化学習によるポリシー学習**:</a:t>
            </a:r>
            <a:endParaRPr sz="791"/>
          </a:p>
          <a:p>
            <a:pPr indent="0" lvl="0" marL="0" rtl="0" algn="l">
              <a:lnSpc>
                <a:spcPct val="95000"/>
              </a:lnSpc>
              <a:spcBef>
                <a:spcPts val="1200"/>
              </a:spcBef>
              <a:spcAft>
                <a:spcPts val="0"/>
              </a:spcAft>
              <a:buNone/>
            </a:pPr>
            <a:r>
              <a:rPr lang="ja" sz="791"/>
              <a:t>    - PRMを用いたポリシー学習により、テスト時の推論精度を向上。</a:t>
            </a:r>
            <a:endParaRPr sz="791"/>
          </a:p>
          <a:p>
            <a:pPr indent="0" lvl="0" marL="0" rtl="0" algn="l">
              <a:lnSpc>
                <a:spcPct val="95000"/>
              </a:lnSpc>
              <a:spcBef>
                <a:spcPts val="1200"/>
              </a:spcBef>
              <a:spcAft>
                <a:spcPts val="0"/>
              </a:spcAft>
              <a:buNone/>
            </a:pPr>
            <a:r>
              <a:rPr lang="ja" sz="791"/>
              <a:t>    - Proximal Policy Optimization (PPO) やその効率的なバリアントであるGroup Relative Policy Optimization (GRPO)を用いて、モデルの推論プロセスを強化。</a:t>
            </a:r>
            <a:endParaRPr sz="791"/>
          </a:p>
          <a:p>
            <a:pPr indent="0" lvl="0" marL="0" rtl="0" algn="l">
              <a:lnSpc>
                <a:spcPct val="95000"/>
              </a:lnSpc>
              <a:spcBef>
                <a:spcPts val="1200"/>
              </a:spcBef>
              <a:spcAft>
                <a:spcPts val="0"/>
              </a:spcAft>
              <a:buNone/>
            </a:pPr>
            <a:r>
              <a:rPr lang="ja" sz="791"/>
              <a:t>4. **デコーディング: 推論時のガイド付き検索と計画**:</a:t>
            </a:r>
            <a:endParaRPr sz="791"/>
          </a:p>
          <a:p>
            <a:pPr indent="0" lvl="0" marL="0" rtl="0" algn="l">
              <a:lnSpc>
                <a:spcPct val="95000"/>
              </a:lnSpc>
              <a:spcBef>
                <a:spcPts val="1200"/>
              </a:spcBef>
              <a:spcAft>
                <a:spcPts val="0"/>
              </a:spcAft>
              <a:buNone/>
            </a:pPr>
            <a:r>
              <a:rPr lang="ja" sz="791"/>
              <a:t>    - **Best-of-Nアプローチ**や**ビームサーチ**を用いて、テスト時に複数の候補から最も良い解を選択する。</a:t>
            </a:r>
            <a:endParaRPr sz="791"/>
          </a:p>
          <a:p>
            <a:pPr indent="0" lvl="0" marL="0" rtl="0" algn="l">
              <a:lnSpc>
                <a:spcPct val="95000"/>
              </a:lnSpc>
              <a:spcBef>
                <a:spcPts val="1200"/>
              </a:spcBef>
              <a:spcAft>
                <a:spcPts val="0"/>
              </a:spcAft>
              <a:buNone/>
            </a:pPr>
            <a:r>
              <a:rPr lang="ja" sz="791"/>
              <a:t>    - **PRM-Last-Max**や**PRM-Min**などの手法で推論プロセスを最適化。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OpenRは、数学問題の解決やコーディングタスクなど、複雑な推論を必要とする分野での応用が期待されています。また、プロセス監督を通じた高品質な推論データの生成が可能で、AIのセーフティ評価やアラインメントの改善にも寄与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Augmenting In-Context-Learning in LLMs via Automatic Data Labeling and Refinement LLMのインコンテキスト学習を自動データラベリングと精緻化により強化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でデータラベリングを行い、LLMのインコンテキスト学習を強化するADLRを提案手作業で少数の例を作り出力と一致する中間予測を生成、この結果をフィルタリングし、有用な結果を残してプロンプトとして使用することで推論を向上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**ADLR (Automatic Data Labeling and Refinement) 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**初期サンプルの拡張 (生成フェーズ)**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手作業で作られた少数の例から始め、大規模なトレーニングデータセットに基づき、出力と一致する中間ステップ（コードや推論の流れ）を生成します。正しい最終出力に到達した場合、その中間データをサンプルとして受け入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**有用なサンプルの精製 (フィルタリングフェーズ)**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サンプルを難易度に基づいて選別し、特に難易度が高いが解決可能なサンプルを優先的に集めます。また、特定のサンプルが他の難しい問題をどれだけ解決できるかを評価し、有用なサンプルを選定します。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**推論プロトコルの強化 (適用フェーズ)**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多様なプロンプトを用いて、ICLの推論プロトコルを強化します。異なるコンテキストを複数回使用し、モデルの精度をさらに向上させます。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**コードベースのテーブルQA**や**数学的推論**など、インコンテキスト学習を必要とする複雑なタスクに適用可能。</a:t>
            </a:r>
            <a:endParaRPr sz="791"/>
          </a:p>
          <a:p>
            <a:pPr indent="0" lvl="0" marL="0" rtl="0" algn="l">
              <a:lnSpc>
                <a:spcPct val="95000"/>
              </a:lnSpc>
              <a:spcBef>
                <a:spcPts val="1200"/>
              </a:spcBef>
              <a:spcAft>
                <a:spcPts val="0"/>
              </a:spcAft>
              <a:buNone/>
            </a:pPr>
            <a:r>
              <a:rPr lang="ja" sz="791"/>
              <a:t>- 基礎モデルのパフォーマンスを自動データ生成と精製を通じて強化し、特に中間ステップを含むタスクで効果を発揮します。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この論文の中で参照されている、関連技術や手法をさらに深く理解するために読むべき論文をいくつか挙げます：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**[Chain-of-Thought (CoT) 推論に関する研究]**</a:t>
            </a:r>
            <a:endParaRPr sz="791"/>
          </a:p>
          <a:p>
            <a:pPr indent="0" lvl="0" marL="0" rtl="0" algn="l">
              <a:lnSpc>
                <a:spcPct val="95000"/>
              </a:lnSpc>
              <a:spcBef>
                <a:spcPts val="1200"/>
              </a:spcBef>
              <a:spcAft>
                <a:spcPts val="0"/>
              </a:spcAft>
              <a:buNone/>
            </a:pPr>
            <a:r>
              <a:rPr lang="ja" sz="791"/>
              <a:t>2. **[ReAcTable: Enhancing ReAct for Table Question Answering (Zhang et al., 2023)]**</a:t>
            </a:r>
            <a:endParaRPr sz="791"/>
          </a:p>
          <a:p>
            <a:pPr indent="0" lvl="0" marL="0" rtl="0" algn="l">
              <a:lnSpc>
                <a:spcPct val="95000"/>
              </a:lnSpc>
              <a:spcBef>
                <a:spcPts val="1200"/>
              </a:spcBef>
              <a:spcAft>
                <a:spcPts val="0"/>
              </a:spcAft>
              <a:buNone/>
            </a:pPr>
            <a:r>
              <a:rPr lang="ja" sz="791"/>
              <a:t>3. **[Binding Language Models in Symbolic Languages (Cheng et al., 2023)]**</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Revisiting Benchmark and Assessment: An Agent-based Exploratory Dynamic Evaluation Framework for LLMs ベンチマークと評価の再考：LLMのためのエージェントベース探索的動的評価フレームワーク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ドメイン専門のLLMに対して評価するTestAgentを提案 Benchmark+という質問-回答形式のベンチマークを戦略-基準に拡張したものとAssessment+という初期の質問に続くフォローアップ質問を生成し、モデルの応答が基準を満たすかを見るエージェントベース評価方法でRAGと強化学習を使い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Benchmark+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enchmark+は、従来の「質問-回答（Q&amp;A）」形式のベンチマーク評価を「戦略-基準（Strategy-Criterion）」形式に拡張する手法です。この手法は、従来の評価手法が持つ以下のような問題点を克服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静的評価の限界**：従来のQ&amp;A形式では、あらかじめ定められた質問に対してモデルが回答し、それをスコア化するという単純なプロセスが行われていました。これにより、モデルの深い理解力や応答の多様性を評価するのが難しく、現実の応用に十分対応していません。</a:t>
            </a:r>
            <a:endParaRPr sz="791"/>
          </a:p>
          <a:p>
            <a:pPr indent="0" lvl="0" marL="0" rtl="0" algn="l">
              <a:lnSpc>
                <a:spcPct val="95000"/>
              </a:lnSpc>
              <a:spcBef>
                <a:spcPts val="1200"/>
              </a:spcBef>
              <a:spcAft>
                <a:spcPts val="0"/>
              </a:spcAft>
              <a:buNone/>
            </a:pPr>
            <a:r>
              <a:rPr lang="ja" sz="791"/>
              <a:t>- **動的なインタラクション**：Benchmark+は、各質問に対する単一の回答を超え、戦略と基準を用いて、より柔軟かつ詳細な評価を可能にします。例えば、Benchmark+では、初期の質問に対してさらなる質問を生成し、インタラクションの結果を基準に基づいて評価します。この評価手法により、モデルが特定の文脈における柔軟性と適応性をどの程度備えているかを測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具体的には、Benchmark+の形式は以下の通りに定義されます：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**戦略（Strategy）**: 各質問に対する複数のフォローアップ質問を生成するプロセス。戦略は、インタラクション履歴とユーザーの関心に基づいて質問を動的に生成します。</a:t>
            </a:r>
            <a:endParaRPr sz="791"/>
          </a:p>
          <a:p>
            <a:pPr indent="0" lvl="0" marL="0" rtl="0" algn="l">
              <a:lnSpc>
                <a:spcPct val="95000"/>
              </a:lnSpc>
              <a:spcBef>
                <a:spcPts val="1200"/>
              </a:spcBef>
              <a:spcAft>
                <a:spcPts val="0"/>
              </a:spcAft>
              <a:buNone/>
            </a:pPr>
            <a:r>
              <a:rPr lang="ja" sz="791"/>
              <a:t>- **基準（Criterion）**: 各質問に対する評価基準。基準は、特定のコンテンツに関連するものと、流暢さや人間らしいトーンなどテキスト関連のものに分類されます。評価基準は、基礎となる知識データベースから適切な情報を抽出し、具体的な質問ごとに精緻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Assessment+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ssessment+は、評価プロセスを静的な単回の実行から「Benchmark+」に基づいた動的な探索へと移行させる評価手法です。これにより、LLMの能力を深く掘り下げて探索し、数値的な指標だけでなく質的な洞察も得ることが可能となります。Assessment+の主な要素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**動的評価プロセス**: Assessment+では、各質問に対して静的な回答を得るのではなく、動的にインタラクションを続けます。たとえば、初期の質問に続くフォローアップ質問を生成し、モデルの応答が基準を満たしているかどうかを評価します。このインタラクションによって、モデルが複数ターンにわたる会話でどのように振る舞うか、特に安定性や応答の一貫性などが評価されます。</a:t>
            </a:r>
            <a:endParaRPr sz="791"/>
          </a:p>
          <a:p>
            <a:pPr indent="0" lvl="0" marL="0" rtl="0" algn="l">
              <a:lnSpc>
                <a:spcPct val="95000"/>
              </a:lnSpc>
              <a:spcBef>
                <a:spcPts val="1200"/>
              </a:spcBef>
              <a:spcAft>
                <a:spcPts val="0"/>
              </a:spcAft>
              <a:buNone/>
            </a:pPr>
            <a:r>
              <a:rPr lang="ja" sz="791"/>
              <a:t>- **強化学習による最適化**: Assessment+は、強化学習（Reinforcement Learning, RL）を利用してモデルの評価プロセスを最適化します。RLを用いることで、評価モデルが次にどのような質問を行うべきか、またはモデルの回答に対してチャレンジするべきかを決定します。このように動的に評価を進めることにより、LLMが特定の領域でどの程度の知識を持ち、ユーザーのニーズに応えられるかをより深く評価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TESTAGENTフレームワーク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**TESTAGENT**は、Benchmark+およびAssessment+を実現するためのエージェントベースの評価フレームワークです。このフレームワークは以下の主要なコンポーネントで構成されています。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**リトリーバル強化生成（RAG）**: TESTAGENTは、最初にリトリーバル強化生成（Retrieval-Augmented Generation, RAG）を用いて特定ドメインの知識データベースから関連情報を取得し、初期質問を生成します。RAGの役割は、特定のトピックに対する正確かつ文脈に沿った質問を構築することで、評価に用いるデータの質を高めることです。</a:t>
            </a:r>
            <a:endParaRPr sz="791"/>
          </a:p>
          <a:p>
            <a:pPr indent="0" lvl="0" marL="0" rtl="0" algn="l">
              <a:lnSpc>
                <a:spcPct val="95000"/>
              </a:lnSpc>
              <a:spcBef>
                <a:spcPts val="1200"/>
              </a:spcBef>
              <a:spcAft>
                <a:spcPts val="0"/>
              </a:spcAft>
              <a:buNone/>
            </a:pPr>
            <a:r>
              <a:rPr lang="ja" sz="791"/>
              <a:t>- **強化学習（RL）**: TESTAGENTは、強化学習を用いてフォローアップ質問を生成するか、回答に対してチャレンジを行うかを決定します。強化学習において、状態空間には質問の埋め込み情報、スコアの変動、および連続する応答のコサイン類似度などが含まれ、これに基づいて次の行動が選ばれます。強化学習の目的は、モデルの境界を探り、特定の分野でモデルがどの程度の知識を持ち、どのようにその知識を展開できるかを評価することです。</a:t>
            </a:r>
            <a:endParaRPr sz="791"/>
          </a:p>
          <a:p>
            <a:pPr indent="0" lvl="0" marL="0" rtl="0" algn="l">
              <a:lnSpc>
                <a:spcPct val="95000"/>
              </a:lnSpc>
              <a:spcBef>
                <a:spcPts val="1200"/>
              </a:spcBef>
              <a:spcAft>
                <a:spcPts val="0"/>
              </a:spcAft>
              <a:buNone/>
            </a:pPr>
            <a:r>
              <a:rPr lang="ja" sz="791"/>
              <a:t>- **スコアリングと評価**: フォローアップ質問に対するモデルの応答は、あらかじめ定められた評価基準に基づいてスコアリングされます。このスコアリングは、モデルが与えられた基準をどの程度満たしているかを示し、応答の正確さ、安定性、専門性などの観点から評価されます。また、TESTAGENTは、数値的なスコアだけでなく、質的な評価を行うことで、モデルのパフォーマンスを多面的に把握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既存ベンチマークの活性化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ESTAGENTは、既存の静的なベンチマークを動的な評価に拡張することも可能です。既存のベンチマーク（例：SQuADなど）は、あらかじめ定められた質問に対する回答を評価する静的な方法を取っていましたが、TESTAGENTを用いることで、フォローアップ質問やチャレンジを追加することで、動的かつ柔軟な評価を行うことができます。これにより、モデルが現実世界のユーザーとの対話においてどのように応答するかを、より実際に即した形で評価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2段階の基準生成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基準（Criterion）の生成は2段階に分かれて行われます：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**トピックレベルの一般基準生成**:</a:t>
            </a:r>
            <a:endParaRPr sz="791"/>
          </a:p>
          <a:p>
            <a:pPr indent="0" lvl="0" marL="0" rtl="0" algn="l">
              <a:lnSpc>
                <a:spcPct val="95000"/>
              </a:lnSpc>
              <a:spcBef>
                <a:spcPts val="1200"/>
              </a:spcBef>
              <a:spcAft>
                <a:spcPts val="0"/>
              </a:spcAft>
              <a:buNone/>
            </a:pPr>
            <a:r>
              <a:rPr lang="ja" sz="791"/>
              <a:t>    - 最初に、トピックレベルでの一般基準が生成されます。この段階では、特定トピックに関する質問とその良い回答・悪い回答の例を用いて、評価モデル（カーネルモデル）がトピックに特化した回答パターンを抽出します。</a:t>
            </a:r>
            <a:endParaRPr sz="791"/>
          </a:p>
          <a:p>
            <a:pPr indent="0" lvl="0" marL="0" rtl="0" algn="l">
              <a:lnSpc>
                <a:spcPct val="95000"/>
              </a:lnSpc>
              <a:spcBef>
                <a:spcPts val="1200"/>
              </a:spcBef>
              <a:spcAft>
                <a:spcPts val="0"/>
              </a:spcAft>
              <a:buNone/>
            </a:pPr>
            <a:r>
              <a:rPr lang="ja" sz="791"/>
              <a:t>2. **質問レベルの精緻化基準生成**:</a:t>
            </a:r>
            <a:endParaRPr sz="791"/>
          </a:p>
          <a:p>
            <a:pPr indent="0" lvl="0" marL="0" rtl="0" algn="l">
              <a:lnSpc>
                <a:spcPct val="95000"/>
              </a:lnSpc>
              <a:spcBef>
                <a:spcPts val="1200"/>
              </a:spcBef>
              <a:spcAft>
                <a:spcPts val="0"/>
              </a:spcAft>
              <a:buNone/>
            </a:pPr>
            <a:r>
              <a:rPr lang="ja" sz="791"/>
              <a:t>    - 次に、一般基準に基づき、質問ごとに精緻化された基準が生成されます。これは、RAGで取得した特定の質問に関連する内容を用い、一般基準に具体的な情報を加えて作成されます。これにより、特定の質問に対する評価基準が詳細化され、各質問に適した一貫性のある評価を可能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AGENTOCCAM: A Simple Yet Strong Baseline for LLM-Based Web Agents 大規模言語モデルベースのウェブエージェントにおけるシンプルで強力なベースライン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LLMを使用した観測および行動空間を整合してたウェブエージェントの性能向上を目指すAGENTOCCAMを提案</a:t>
            </a:r>
            <a:endParaRPr sz="791"/>
          </a:p>
          <a:p>
            <a:pPr indent="0" lvl="0" marL="0" rtl="0" algn="l">
              <a:lnSpc>
                <a:spcPct val="95000"/>
              </a:lnSpc>
              <a:spcBef>
                <a:spcPts val="1200"/>
              </a:spcBef>
              <a:spcAft>
                <a:spcPts val="0"/>
              </a:spcAft>
              <a:buNone/>
            </a:pPr>
            <a:r>
              <a:rPr lang="ja" sz="791"/>
              <a:t>特別なプロンプトや多層的なアプローチをせず、LLMのwebページ情報と操作を整合しシンプルな設計にし、自律的に行動計画を生成修正できるようにしています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行動空間の簡素化 (Action Space Alignment)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ウェブエージェントが実行する操作の範囲（行動空間）をシンプルにすることが、AGENTOCCAMの基本的なアプローチです。行動空間を整えることで、LLMがより効率的にタスクを処理できるようにします。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不必要な行動の削減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**noopアクションの削除**: "noop"（何もしない）という行動は、ウェブエージェントにとってほとんど意味を持たないため、削除しました。</a:t>
            </a:r>
            <a:endParaRPr sz="791"/>
          </a:p>
          <a:p>
            <a:pPr indent="0" lvl="0" marL="0" rtl="0" algn="l">
              <a:lnSpc>
                <a:spcPct val="95000"/>
              </a:lnSpc>
              <a:spcBef>
                <a:spcPts val="1200"/>
              </a:spcBef>
              <a:spcAft>
                <a:spcPts val="0"/>
              </a:spcAft>
              <a:buNone/>
            </a:pPr>
            <a:r>
              <a:rPr lang="ja" sz="791"/>
              <a:t>- **タブ操作の削除**: タブを開閉するアクション（新しいタブを開く、特定のタブにフォーカスするなど）はほとんどのケースで不要です。これを削除することで、エージェントの行動を単純化し、より重要な行動に集中させました。</a:t>
            </a:r>
            <a:endParaRPr sz="791"/>
          </a:p>
          <a:p>
            <a:pPr indent="0" lvl="0" marL="0" rtl="0" algn="l">
              <a:lnSpc>
                <a:spcPct val="95000"/>
              </a:lnSpc>
              <a:spcBef>
                <a:spcPts val="1200"/>
              </a:spcBef>
              <a:spcAft>
                <a:spcPts val="0"/>
              </a:spcAft>
              <a:buNone/>
            </a:pPr>
            <a:r>
              <a:rPr lang="ja" sz="791"/>
              <a:t>- **複雑な操作の削減**: "hover"（要素の上にカーソルを置く）や "press"（キーボード操作）は、エージェントが扱うには難しく、またほとんどのタスクで利用価値が低いので削除しました。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低レベルの操作を抽象化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**スクロールアクションの削除**: ページ内のコンテンツを表示するためにスクロールを行う代わりに、ページ全体の情報を一度に観測できるようにしました。これにより、エージェントが無意味にスクロールし続ける問題を回避しました。</a:t>
            </a:r>
            <a:endParaRPr sz="791"/>
          </a:p>
          <a:p>
            <a:pPr indent="0" lvl="0" marL="0" rtl="0" algn="l">
              <a:lnSpc>
                <a:spcPct val="95000"/>
              </a:lnSpc>
              <a:spcBef>
                <a:spcPts val="1200"/>
              </a:spcBef>
              <a:spcAft>
                <a:spcPts val="0"/>
              </a:spcAft>
              <a:buNone/>
            </a:pPr>
            <a:r>
              <a:rPr lang="ja" sz="791"/>
              <a:t>- **高次アクションの導入**: 例えば、ノートを取る "note" アクションを導入し、エージェントがウェブページ上で重要と判断した情報をメモし、それを後続のアクションに活用できるようにしました。また、"stop" アクションでタスクの完了を示す機能を追加しました。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観測空間の整合性 (Observation Space Alignment)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観測空間とは、エージェントがウェブページを見て得られる情報のことです。この情報が多すぎたり不明確だったりすると、エージェントの行動判断に悪影響を与える可能性があります。AGENTOCCAMでは、この観測空間の情報を精査し、より効果的に整備することにより、エージェントの性能を向上させ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ウェブページの簡略化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**不要なテキストの削除**: ウェブページの中には、エージェントが理解するために不要なテキスト（例えば、視覚的な要素やラベルが繰り返し記載されている場合）が含まれています。これらを削除することで、エージェントが重要な情報に集中しやすくしました。</a:t>
            </a:r>
            <a:endParaRPr sz="791"/>
          </a:p>
          <a:p>
            <a:pPr indent="0" lvl="0" marL="0" rtl="0" algn="l">
              <a:lnSpc>
                <a:spcPct val="95000"/>
              </a:lnSpc>
              <a:spcBef>
                <a:spcPts val="1200"/>
              </a:spcBef>
              <a:spcAft>
                <a:spcPts val="0"/>
              </a:spcAft>
              <a:buNone/>
            </a:pPr>
            <a:r>
              <a:rPr lang="ja" sz="791"/>
              <a:t>- **マークアップ言語の簡潔化**: HTMLやアクセシビリティツリー形式の観測データを、Markdown形式に変換するなどして、LLMがより簡潔に理解できるようにしました。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重要な情報の選択的再生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**観測履歴の要約**: 過去に訪れたウェブページの情報は、タスクを進行する上で重要ですが、すべての情報を保持する必要はありません。そのため、観測履歴からタスクに必要な情報のみを抽出し、それを次のステップで利用するようにしました。具体的には、"重要なノード"と呼ばれるウェブページ要素（例えば、特定のリンクや入力フォームなど）のみを保持し、他の不要な情報を除外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計画アクションの生成 (Planning via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AGENTOCCAMでは、エージェントが自律的に行動計画を生成・修正できるようにするための計画アクションも導入しています。これにより、複数の手順を含むタスクを効率的に進行することが可能です。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計画アクションの導入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**"branch"（枝分かれ）と"prune"（剪定）アクション**: タスクの進行中に、エージェントが現在の進行状況に基づいて新しい計画を立てたり、失敗した計画を修正するためのアクションです。例えば、計画が失敗した場合、"prune"アクションを使って新しい道筋を選ぶ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計画ツリーの利用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**計画ツリー構造**: エージェントは、"branch"アクションを使って計画をツリー状に構造化し、各サブプランを管理します。失敗した場合、"prune"アクションによってその計画を放棄し、新しい計画を採用します。これにより、エージェントはタスク全体を効率的に分割し、それぞれの部分タスクに集中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実験と結果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GENTOCCAMは、WebArenaというベンチマーク環境で評価されました。この環境には、オンラインショッピング、ソーシャルフォーラム、協力的なソフトウェア開発、オンラインストア管理といった多様なウェブタスクが含まれています。AGENTOCCAMは、従来の最先端手法（StePやWebPilotなど）と比較して、成功率を約43%まで向上させました。これは、特定のプロンプトや複雑な役割分担がなくても、観測と行動の空間を整合させるだけでLLMがタスクを効率的に処理できることを示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On The Planning Abilities of OpenAI’s o1 Models: Feasibility, Optimality, and Generalizability OpenAIのo1モデルの計画能力について：実現可能性、最適性、および一般化可能性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OpenAIのo1モデルの計画能力を調査</a:t>
            </a:r>
            <a:endParaRPr sz="791"/>
          </a:p>
          <a:p>
            <a:pPr indent="0" lvl="0" marL="0" rtl="0" algn="l">
              <a:lnSpc>
                <a:spcPct val="95000"/>
              </a:lnSpc>
              <a:spcBef>
                <a:spcPts val="1200"/>
              </a:spcBef>
              <a:spcAft>
                <a:spcPts val="0"/>
              </a:spcAft>
              <a:buNone/>
            </a:pPr>
            <a:r>
              <a:rPr lang="ja" sz="791"/>
              <a:t>制約の多いタスクでo1-previewは自己評価と制約遵守に強みを示すが、空間的に複雑なタスクで最適性に課題がある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**計画能力の評価**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計画能力を以下の3つの観点で評価しています：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**実現可能性 (Feasibility)**：各計画が制約を満たし、実行可能かどうか。個々のステップが正しいかどうか（問題のルールに従うか）、全体の計画がゴールに達成するかの観点から評価。</a:t>
            </a:r>
            <a:endParaRPr sz="791"/>
          </a:p>
          <a:p>
            <a:pPr indent="0" lvl="0" marL="0" rtl="0" algn="l">
              <a:lnSpc>
                <a:spcPct val="95000"/>
              </a:lnSpc>
              <a:spcBef>
                <a:spcPts val="1200"/>
              </a:spcBef>
              <a:spcAft>
                <a:spcPts val="0"/>
              </a:spcAft>
              <a:buNone/>
            </a:pPr>
            <a:r>
              <a:rPr lang="ja" sz="791"/>
              <a:t>    - **最適性 (Optimality)**：計画が目標をどれだけ効率的に達成するか。冗長な行動やコストを削減し、最適なステップでゴールに到達できるかを確認。</a:t>
            </a:r>
            <a:endParaRPr sz="791"/>
          </a:p>
          <a:p>
            <a:pPr indent="0" lvl="0" marL="0" rtl="0" algn="l">
              <a:lnSpc>
                <a:spcPct val="95000"/>
              </a:lnSpc>
              <a:spcBef>
                <a:spcPts val="1200"/>
              </a:spcBef>
              <a:spcAft>
                <a:spcPts val="0"/>
              </a:spcAft>
              <a:buNone/>
            </a:pPr>
            <a:r>
              <a:rPr lang="ja" sz="791"/>
              <a:t>    - **一般化可能性 (Generalizability)**：異なる環境においてどれだけ効果的に計画が立てられるか。未知の状況やシンボリック表現に対する適応力を評価。</a:t>
            </a:r>
            <a:endParaRPr sz="791"/>
          </a:p>
          <a:p>
            <a:pPr indent="0" lvl="0" marL="0" rtl="0" algn="l">
              <a:lnSpc>
                <a:spcPct val="95000"/>
              </a:lnSpc>
              <a:spcBef>
                <a:spcPts val="1200"/>
              </a:spcBef>
              <a:spcAft>
                <a:spcPts val="0"/>
              </a:spcAft>
              <a:buNone/>
            </a:pPr>
            <a:r>
              <a:rPr lang="ja" sz="791"/>
              <a:t>2. **計画能力の実験**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Barman、Blocksworld、Floortile、Grippers、Tyreworldなどの様々な計画タスクで評価し、モデルごとの課題やエラーの種類（例：ルール違反、最適性の欠如など）を分類し、分析しています。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**エラー分類**</a:t>
            </a:r>
            <a:endParaRPr sz="791"/>
          </a:p>
          <a:p>
            <a:pPr indent="0" lvl="0" marL="0" rtl="0" algn="l">
              <a:lnSpc>
                <a:spcPct val="95000"/>
              </a:lnSpc>
              <a:spcBef>
                <a:spcPts val="1200"/>
              </a:spcBef>
              <a:spcAft>
                <a:spcPts val="0"/>
              </a:spcAft>
              <a:buNone/>
            </a:pPr>
            <a:r>
              <a:rPr lang="ja" sz="791"/>
              <a:t>    - **問題ルール違反 (IR)**、**実現可能な計画を生成できない (IP)**、**ゴール状態の誤解 (MG)** など、計画中に発生するエラーを詳細に分類し、モデルの課題を明らかにしています。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On The Planning Abilities of OpenAI’s o1 Models: Feasibility, Optimality, and Generalizability OpenAIのo1モデルの計画能力について：実現可能性、最適性、および一般化可能性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OpenAIのo1モデルの計画能力を調査</a:t>
            </a:r>
            <a:endParaRPr sz="791"/>
          </a:p>
          <a:p>
            <a:pPr indent="0" lvl="0" marL="0" rtl="0" algn="l">
              <a:lnSpc>
                <a:spcPct val="95000"/>
              </a:lnSpc>
              <a:spcBef>
                <a:spcPts val="1200"/>
              </a:spcBef>
              <a:spcAft>
                <a:spcPts val="0"/>
              </a:spcAft>
              <a:buNone/>
            </a:pPr>
            <a:r>
              <a:rPr lang="ja" sz="791"/>
              <a:t>制約の多いタスクでo1-previewは自己評価と制約遵守に強みを示すが、空間的に複雑なタスクで最適性に課題がある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**計画能力の評価**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計画能力を以下の3つの観点で評価しています：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**実現可能性 (Feasibility)**：各計画が制約を満たし、実行可能かどうか。個々のステップが正しいかどうか（問題のルールに従うか）、全体の計画がゴールに達成するかの観点から評価。</a:t>
            </a:r>
            <a:endParaRPr sz="791"/>
          </a:p>
          <a:p>
            <a:pPr indent="0" lvl="0" marL="0" rtl="0" algn="l">
              <a:lnSpc>
                <a:spcPct val="95000"/>
              </a:lnSpc>
              <a:spcBef>
                <a:spcPts val="1200"/>
              </a:spcBef>
              <a:spcAft>
                <a:spcPts val="0"/>
              </a:spcAft>
              <a:buNone/>
            </a:pPr>
            <a:r>
              <a:rPr lang="ja" sz="791"/>
              <a:t>    - **最適性 (Optimality)**：計画が目標をどれだけ効率的に達成するか。冗長な行動やコストを削減し、最適なステップでゴールに到達できるかを確認。</a:t>
            </a:r>
            <a:endParaRPr sz="791"/>
          </a:p>
          <a:p>
            <a:pPr indent="0" lvl="0" marL="0" rtl="0" algn="l">
              <a:lnSpc>
                <a:spcPct val="95000"/>
              </a:lnSpc>
              <a:spcBef>
                <a:spcPts val="1200"/>
              </a:spcBef>
              <a:spcAft>
                <a:spcPts val="0"/>
              </a:spcAft>
              <a:buNone/>
            </a:pPr>
            <a:r>
              <a:rPr lang="ja" sz="791"/>
              <a:t>    - **一般化可能性 (Generalizability)**：異なる環境においてどれだけ効果的に計画が立てられるか。未知の状況やシンボリック表現に対する適応力を評価。</a:t>
            </a:r>
            <a:endParaRPr sz="791"/>
          </a:p>
          <a:p>
            <a:pPr indent="0" lvl="0" marL="0" rtl="0" algn="l">
              <a:lnSpc>
                <a:spcPct val="95000"/>
              </a:lnSpc>
              <a:spcBef>
                <a:spcPts val="1200"/>
              </a:spcBef>
              <a:spcAft>
                <a:spcPts val="0"/>
              </a:spcAft>
              <a:buNone/>
            </a:pPr>
            <a:r>
              <a:rPr lang="ja" sz="791"/>
              <a:t>2. **計画能力の実験**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Barman、Blocksworld、Floortile、Grippers、Tyreworldなどの様々な計画タスクで評価し、モデルごとの課題やエラーの種類（例：ルール違反、最適性の欠如など）を分類し、分析しています。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**エラー分類**</a:t>
            </a:r>
            <a:endParaRPr sz="791"/>
          </a:p>
          <a:p>
            <a:pPr indent="0" lvl="0" marL="0" rtl="0" algn="l">
              <a:lnSpc>
                <a:spcPct val="95000"/>
              </a:lnSpc>
              <a:spcBef>
                <a:spcPts val="1200"/>
              </a:spcBef>
              <a:spcAft>
                <a:spcPts val="0"/>
              </a:spcAft>
              <a:buNone/>
            </a:pPr>
            <a:r>
              <a:rPr lang="ja" sz="791"/>
              <a:t>    - **問題ルール違反 (IR)**、**実現可能な計画を生成できない (IP)**、**ゴール状態の誤解 (MG)** など、計画中に発生するエラーを詳細に分類し、モデルの課題を明らかにしています。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Instruction Embedding: Latent Representations of Instructions Towards Task Identification 指示埋め込み：タスク識別に向けた指示の潜在表現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指示データを分全体の意味ではなくタスク特定に重点を置くために動詞-名詞ペアを強調するInstruction Embeddingを提案しタスク識別を行い</a:t>
            </a:r>
            <a:endParaRPr sz="791"/>
          </a:p>
          <a:p>
            <a:pPr indent="0" lvl="0" marL="0" rtl="0" algn="l">
              <a:lnSpc>
                <a:spcPct val="95000"/>
              </a:lnSpc>
              <a:spcBef>
                <a:spcPts val="1200"/>
              </a:spcBef>
              <a:spcAft>
                <a:spcPts val="0"/>
              </a:spcAft>
              <a:buNone/>
            </a:pPr>
            <a:r>
              <a:rPr lang="ja" sz="791"/>
              <a:t>この埋め込みをLLMのプロンプトを使用し特定のタスクに注意を向けるようにする、PIE手法を利用する。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研究では、指示のテキスト埋め込みは主に全体的な意味情報の取得に焦点が置かれていましたが、この論文では、指示埋め込みはタスクの特定に重点を置くべきであると指摘しています。従来の埋め込み手法では、異なるタスク間の意味的類似性が強調され、異なるタスクを正確に区別することが難しかったが、本研究のPIE手法はこの問題に対処し、より精度の高いタスク特定を可能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**指示埋め込み（Instruction Embedding）**:</a:t>
            </a:r>
            <a:endParaRPr sz="791"/>
          </a:p>
          <a:p>
            <a:pPr indent="0" lvl="0" marL="0" rtl="0" algn="l">
              <a:lnSpc>
                <a:spcPct val="95000"/>
              </a:lnSpc>
              <a:spcBef>
                <a:spcPts val="1200"/>
              </a:spcBef>
              <a:spcAft>
                <a:spcPts val="0"/>
              </a:spcAft>
              <a:buNone/>
            </a:pPr>
            <a:r>
              <a:rPr lang="ja" sz="791"/>
              <a:t>    - 文全体の意味的情報ではなく、タスク特定に重点を置いた埋め込み方法。タスクの動詞-名詞ペアを強調し、タスクの同定をより正確に行うためのもの。</a:t>
            </a:r>
            <a:endParaRPr sz="791"/>
          </a:p>
          <a:p>
            <a:pPr indent="0" lvl="0" marL="0" rtl="0" algn="l">
              <a:lnSpc>
                <a:spcPct val="95000"/>
              </a:lnSpc>
              <a:spcBef>
                <a:spcPts val="1200"/>
              </a:spcBef>
              <a:spcAft>
                <a:spcPts val="0"/>
              </a:spcAft>
              <a:buNone/>
            </a:pPr>
            <a:r>
              <a:rPr lang="ja" sz="791"/>
              <a:t>    - 指示のタスクを識別するため、意味的な類似性よりもタスクの類似性を優先。</a:t>
            </a:r>
            <a:endParaRPr sz="791"/>
          </a:p>
          <a:p>
            <a:pPr indent="0" lvl="0" marL="0" rtl="0" algn="l">
              <a:lnSpc>
                <a:spcPct val="95000"/>
              </a:lnSpc>
              <a:spcBef>
                <a:spcPts val="1200"/>
              </a:spcBef>
              <a:spcAft>
                <a:spcPts val="0"/>
              </a:spcAft>
              <a:buNone/>
            </a:pPr>
            <a:r>
              <a:rPr lang="ja" sz="791"/>
              <a:t>2. **IEBベンチマーク（Instruction Embedding Benchmark）**:</a:t>
            </a:r>
            <a:endParaRPr sz="791"/>
          </a:p>
          <a:p>
            <a:pPr indent="0" lvl="0" marL="0" rtl="0" algn="l">
              <a:lnSpc>
                <a:spcPct val="95000"/>
              </a:lnSpc>
              <a:spcBef>
                <a:spcPts val="1200"/>
              </a:spcBef>
              <a:spcAft>
                <a:spcPts val="0"/>
              </a:spcAft>
              <a:buNone/>
            </a:pPr>
            <a:r>
              <a:rPr lang="ja" sz="791"/>
              <a:t>    - タスクの識別能力を評価するために構築されたベンチマークデータセット。従来のテキスト埋め込みベンチマークが意味的類似性を評価するのに対し、IEBはタスクの違いに基づいて指示を分類することを目指す。</a:t>
            </a:r>
            <a:endParaRPr sz="791"/>
          </a:p>
          <a:p>
            <a:pPr indent="0" lvl="0" marL="0" rtl="0" algn="l">
              <a:lnSpc>
                <a:spcPct val="95000"/>
              </a:lnSpc>
              <a:spcBef>
                <a:spcPts val="1200"/>
              </a:spcBef>
              <a:spcAft>
                <a:spcPts val="0"/>
              </a:spcAft>
              <a:buNone/>
            </a:pPr>
            <a:r>
              <a:rPr lang="ja" sz="791"/>
              <a:t>    - 47,161のサンプルを含み、1,353のタスクカテゴリーに分類。</a:t>
            </a:r>
            <a:endParaRPr sz="791"/>
          </a:p>
          <a:p>
            <a:pPr indent="0" lvl="0" marL="0" rtl="0" algn="l">
              <a:lnSpc>
                <a:spcPct val="95000"/>
              </a:lnSpc>
              <a:spcBef>
                <a:spcPts val="1200"/>
              </a:spcBef>
              <a:spcAft>
                <a:spcPts val="0"/>
              </a:spcAft>
              <a:buNone/>
            </a:pPr>
            <a:r>
              <a:rPr lang="ja" sz="791"/>
              <a:t>3. **PIE（Prompt-based Instruction Embedding）**:</a:t>
            </a:r>
            <a:endParaRPr sz="791"/>
          </a:p>
          <a:p>
            <a:pPr indent="0" lvl="0" marL="0" rtl="0" algn="l">
              <a:lnSpc>
                <a:spcPct val="95000"/>
              </a:lnSpc>
              <a:spcBef>
                <a:spcPts val="1200"/>
              </a:spcBef>
              <a:spcAft>
                <a:spcPts val="0"/>
              </a:spcAft>
              <a:buNone/>
            </a:pPr>
            <a:r>
              <a:rPr lang="ja" sz="791"/>
              <a:t>    - 指示埋め込みを生成するためのプロンプトを利用する手法。特定のタスクに注意を向けるためにモデルを誘導し、タスク識別に優れた埋め込みを生成。</a:t>
            </a:r>
            <a:endParaRPr sz="791"/>
          </a:p>
          <a:p>
            <a:pPr indent="0" lvl="0" marL="0" rtl="0" algn="l">
              <a:lnSpc>
                <a:spcPct val="95000"/>
              </a:lnSpc>
              <a:spcBef>
                <a:spcPts val="1200"/>
              </a:spcBef>
              <a:spcAft>
                <a:spcPts val="0"/>
              </a:spcAft>
              <a:buNone/>
            </a:pPr>
            <a:r>
              <a:rPr lang="ja" sz="791"/>
              <a:t>    - PIEは、タスク識別に重点を置いた設計で、意味情報に依存する従来の手法よりもタスク特定に優れることが評価実験で示されている。</a:t>
            </a:r>
            <a:endParaRPr sz="791"/>
          </a:p>
          <a:p>
            <a:pPr indent="0" lvl="0" marL="0" rtl="0" algn="l">
              <a:lnSpc>
                <a:spcPct val="95000"/>
              </a:lnSpc>
              <a:spcBef>
                <a:spcPts val="1200"/>
              </a:spcBef>
              <a:spcAft>
                <a:spcPts val="0"/>
              </a:spcAft>
              <a:buNone/>
            </a:pPr>
            <a:r>
              <a:rPr lang="ja" sz="791"/>
              <a:t>4. **対比学習（Contrastive Learning）**:</a:t>
            </a:r>
            <a:endParaRPr sz="791"/>
          </a:p>
          <a:p>
            <a:pPr indent="0" lvl="0" marL="0" rtl="0" algn="l">
              <a:lnSpc>
                <a:spcPct val="95000"/>
              </a:lnSpc>
              <a:spcBef>
                <a:spcPts val="1200"/>
              </a:spcBef>
              <a:spcAft>
                <a:spcPts val="0"/>
              </a:spcAft>
              <a:buNone/>
            </a:pPr>
            <a:r>
              <a:rPr lang="ja" sz="791"/>
              <a:t>    - 埋め込みの学習を改善するために使用される手法で、ポジティブなサンプルとハードなネガティブサンプルを利用してモデルを訓練。</a:t>
            </a:r>
            <a:endParaRPr sz="791"/>
          </a:p>
          <a:p>
            <a:pPr indent="0" lvl="0" marL="0" rtl="0" algn="l">
              <a:lnSpc>
                <a:spcPct val="95000"/>
              </a:lnSpc>
              <a:spcBef>
                <a:spcPts val="1200"/>
              </a:spcBef>
              <a:spcAft>
                <a:spcPts val="0"/>
              </a:spcAft>
              <a:buNone/>
            </a:pPr>
            <a:r>
              <a:rPr lang="ja" sz="791"/>
              <a:t>    - タスクラベルに基づいたポジティブサンプルのペアリングと、動詞や名詞が似ているが異なるタスクの指示をネガティブサンプルとして使用。</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MLE-BENCH: EVALUATING MACHINE LEARNING AGENTS ON MACHINE LEARNING ENGINEERING MLE-Bench: 機械学習エージェントによる機械学習エンジニアリングの評価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LLMのエージェントがどれくらいデータ分析をできるかをKaggleの75のコンペでデータセット準備、モデル訓練、実験実行などのスキルを評価</a:t>
            </a:r>
            <a:endParaRPr sz="791"/>
          </a:p>
          <a:p>
            <a:pPr indent="0" lvl="0" marL="0" rtl="0" algn="l">
              <a:lnSpc>
                <a:spcPct val="95000"/>
              </a:lnSpc>
              <a:spcBef>
                <a:spcPts val="1200"/>
              </a:spcBef>
              <a:spcAft>
                <a:spcPts val="0"/>
              </a:spcAft>
              <a:buNone/>
            </a:pPr>
            <a:r>
              <a:rPr lang="ja" sz="791"/>
              <a:t>OpenAIのo1-previewとAIDEスキャフォルディングの組み合わせは16.9%のコンペで銅メダル以上の成績を達成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**データセットのキュレーション**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LE-benchの評価対象は、Kaggleにおける機械学習関連の75の競技から構成されています。これらの競技は、Kaggle上でリアルな機械学習エンジニアリングのスキルを測定するために、以下の手順で選定・再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**データセットの収集**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競技からデータセットを収集しました。多くの場合、競技終了後にはテストセットが公開されないため、新たにトレーニングデータとテストデータを手動で分割し、再構成しています。この再分割は、元のデータセットの分布を再現し、同様のテストスコアを得られるよう調整さ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**データセットの要素**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データセットには、競技の説明（概要や使用データに関する情報）や実際のトレーニング・テストデータ、サブミッションをローカルで評価するための採点コード、または競技のリーダーボードが含まれています。これにより、エージェントの提出物を人間のリーダーボードと比較すること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**スキャフォルディングと評価方法**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スキャフォルディングは、エージェントが複雑なタスクをこなすための土台を提供します。今回は、以下の3つのスキャフォルディングを用いてエージェントの性能を評価しました。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**AIDE**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IDEは、Kaggleの競技に特化したスキャフォルディングで、特にAIエージェントがうまく競技のタスクを遂行するための工夫が施されています。例えば、競技中に繰り返しスコアを改善するように促し、最適な結果が得られるまで試行錯誤を繰り返す設計となっています。結果として、他のスキャフォルディングよりも多くのメダルを獲得しました（16.9%の競技で銅メダル以上）。</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**MLAB（ResearchAgent）とOpenHands（CodeActAgent）**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LABとOpenHandsは汎用的なスキャフォルディングで、さまざまなツールを駆使してオープンエンドなタスクを解決します。しかし、この柔軟性が逆にリスクとなる場合もあり、特にファイルの確認をする際に、数千行ものデータを読み込んでしまいコンテキストウィンドウを超過するなどの問題が発生しまし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**エージェントの実行環境**</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各エージェントは、Ubuntu 20.04 Dockerコンテナ内で実行され、データセット、サーバー、Pythonパッケージにアクセス可能です。各競技につき24時間の制限時間があり、この中でエージェントは最適なサブミッションを作成することを目指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**リソースのスケーリングと試行回数の増加**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MLE-benchでは、エージェントの性能向上のために試行回数やリソースをスケーリングする手法を用いています。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**試行回数の増加**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PT-4oとo1-previewのパス回数（pass@k）を変更することで、エージェントがメダルを獲得する確率が大きく向上しました。たとえば、パス@1では16.9%の競技でメダルを獲得したo1-previewが、pass@8になるとその確率が34.1%に倍増しました。これはエージェントに複数の試行機会を与えることで、より良い結果を導ける可能性が高まることを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**リソースの変更**</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PUを増やす、CPUのみを使用するなど、ハードウェア設定を変更してエージェントの性能を評価しました。驚くべきことに、GPUが増加してもエージェントが特にそのリソースを活用する様子は見られず、またCPUのみでもほぼ同等の結果を達成しました。これはエージェントがリソースの限界を十分に認識せず、設定による戦略の変更を行わなかったことを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**ルールとプラギアリズムの検出**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エージェントが競技中に不正な行為を行わないように、さまざまなルールとプラギアリズムの検出方法を導入しています。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**ルールの設定**</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ージェントは、競技データや他のリソースに対して不正なアクセスを行うことが禁止されており、提出物は必ずモデルによって生成されなければなりません。このルールは、過去にKaggleで公開された解答を単に記憶して利用することを防ぐためのもの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**プラギアリズム検出ツール**</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提出コードの類似性を確認するため、Dolosというコードプラギアリズム検出ツールを用いています。このツールでは、Kaggle上の上位50ノートブックとのコードの類似性を比較し、60%を超える場合はさらにレビューを行う仕組みです。これにより、他の競技者のコードのコピーがないことを確認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**ログの監査**</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また、エージェントのログを解析するツールも導入しており、競技中にルール違反がなかったかを確認します。例えば、外部LLM APIの呼び出しや不正なデータアクセスを試みたかどうかをログから解析しています。これにより、全ての提出物において不正行為がないことを確認しています。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MLE-benchでは、エージェントの性能を多様な評価指標で測定しています。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**リーダーボードとメダルの付与**</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Kaggleのリーダーボードを用いて、各競技に対するエージェントの成績を評価します。リーダーボードには「パブリック」と「プライベート」があり、モデルがパブリックに過剰適合しないように、プライベートのリーダーボードを利用しています。また、トップ40%以内で銅メダル、20%以内で銀メダル、10%以内で金メダルといった基準を設け、MLE-benchでもこの基準に従ってメダルを付与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**ヘッドラインメトリック**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単一のメトリックとして、メダルを獲得した試行の割合を計算しています。これは挑戦的なメトリックであり、Kaggleでの長年の努力と同等の達成を示すことが期待されています。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**スコアとパフォーマンス**</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さらに、各競技ごとのスコアも報告し、特定の競技における進捗を追跡します。このスコアは競技ごとに異なるメトリックを使用するため、集約することは難しいですが、エージェントの詳細なパフォーマンスを評価するのに役立ち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FACT, FETCH, AND REASON: A UNIFIED EVALUATION OF RETRIEVAL-AUGMENTED GENERATION 事実、取得、そして推論: 取得強化生成の統一評価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RAGシステムの性能を総合的に評価するための手法FRAMESを提案</a:t>
            </a:r>
            <a:endParaRPr sz="791"/>
          </a:p>
          <a:p>
            <a:pPr indent="0" lvl="0" marL="0" rtl="0" algn="l">
              <a:lnSpc>
                <a:spcPct val="95000"/>
              </a:lnSpc>
              <a:spcBef>
                <a:spcPts val="1200"/>
              </a:spcBef>
              <a:spcAft>
                <a:spcPts val="0"/>
              </a:spcAft>
              <a:buNone/>
            </a:pPr>
            <a:r>
              <a:rPr lang="ja" sz="791"/>
              <a:t>複数の情報源から情報を統合して推論する能力を評価する。提案する手法により、単一の取得なしの状態で0.40の精度から、多段階の取得パイプラインで0.66の精度に向上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**FRAMESデータセットの設計**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FRAMES（Factuality, Retrieval, And Reasoning MEasurement Set）は、取得強化生成（Retrieval-Augmented Generation, RAG）システムの評価を目的としたデータセットで、以下の3つの主要な能力を評価するために設計されています。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**事実性 (Factuality)**: モデルが提供する情報がどれだけ正確であるか。</a:t>
            </a:r>
            <a:endParaRPr sz="791"/>
          </a:p>
          <a:p>
            <a:pPr indent="0" lvl="0" marL="0" rtl="0" algn="l">
              <a:lnSpc>
                <a:spcPct val="95000"/>
              </a:lnSpc>
              <a:spcBef>
                <a:spcPts val="1200"/>
              </a:spcBef>
              <a:spcAft>
                <a:spcPts val="0"/>
              </a:spcAft>
              <a:buNone/>
            </a:pPr>
            <a:r>
              <a:rPr lang="ja" sz="791"/>
              <a:t>- **情報取得 (Retrieval)**: モデルが正しい情報を取得し、それを回答に活用できるか。</a:t>
            </a:r>
            <a:endParaRPr sz="791"/>
          </a:p>
          <a:p>
            <a:pPr indent="0" lvl="0" marL="0" rtl="0" algn="l">
              <a:lnSpc>
                <a:spcPct val="95000"/>
              </a:lnSpc>
              <a:spcBef>
                <a:spcPts val="1200"/>
              </a:spcBef>
              <a:spcAft>
                <a:spcPts val="0"/>
              </a:spcAft>
              <a:buNone/>
            </a:pPr>
            <a:r>
              <a:rPr lang="ja" sz="791"/>
              <a:t>- **推論 (Reasoning)**: モデルが複数の情報源をもとに、適切に推論し、統合的な回答を導き出せるか。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このデータセットには、複数の知識ソースからの統合が必要とされる「マルチホップ質問」が含まれており、RAGシステムの統合的な能力を測るための厳しいテスト環境を提供しています。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**データセットの収集プロセス**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データセットの構築には、以下の手順が取られました：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**合成データ生成試行**:</a:t>
            </a:r>
            <a:endParaRPr sz="791"/>
          </a:p>
          <a:p>
            <a:pPr indent="0" lvl="0" marL="0" rtl="0" algn="l">
              <a:lnSpc>
                <a:spcPct val="95000"/>
              </a:lnSpc>
              <a:spcBef>
                <a:spcPts val="1200"/>
              </a:spcBef>
              <a:spcAft>
                <a:spcPts val="0"/>
              </a:spcAft>
              <a:buNone/>
            </a:pPr>
            <a:r>
              <a:rPr lang="ja" sz="791"/>
              <a:t>    - 初めに、コスト削減のために合成データ生成が試みられました。LLMに対して、複数の記事を使用して質問を生成するよう指示するプロンプトを与え、合成データを収集しました。しかし、この方法では質問と回答に「幻覚（hallucination）」が含まれることが多く、結果的に人手によるデータの生成に頼ることが決まりました。</a:t>
            </a:r>
            <a:endParaRPr sz="791"/>
          </a:p>
          <a:p>
            <a:pPr indent="0" lvl="0" marL="0" rtl="0" algn="l">
              <a:lnSpc>
                <a:spcPct val="95000"/>
              </a:lnSpc>
              <a:spcBef>
                <a:spcPts val="1200"/>
              </a:spcBef>
              <a:spcAft>
                <a:spcPts val="0"/>
              </a:spcAft>
              <a:buNone/>
            </a:pPr>
            <a:r>
              <a:rPr lang="ja" sz="791"/>
              <a:t>2. **人手によるアノテーション**:</a:t>
            </a:r>
            <a:endParaRPr sz="791"/>
          </a:p>
          <a:p>
            <a:pPr indent="0" lvl="0" marL="0" rtl="0" algn="l">
              <a:lnSpc>
                <a:spcPct val="95000"/>
              </a:lnSpc>
              <a:spcBef>
                <a:spcPts val="1200"/>
              </a:spcBef>
              <a:spcAft>
                <a:spcPts val="0"/>
              </a:spcAft>
              <a:buNone/>
            </a:pPr>
            <a:r>
              <a:rPr lang="ja" sz="791"/>
              <a:t>    - 記事をもとに人間が質問を生成しました。これにより、より信頼性の高い質問セットが作成され、質問には「数値的推論」「表形式のデータの解析」「時間推論」など、さまざまな推論タイプが含まれました。データセットには、合計824のテストサンプルが含ま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FRAMESを使ってモデルの性能を評価する際には、「シングルステップ評価」と「マルチステップ評価」の2つの評価手法が用いられています。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シングルステップ評価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**シングルステップ評価**では、モデルに質問を一度だけ与えて、その回答を評価します。次の3つの異なるプロンプト方式で評価されています。</a:t>
            </a:r>
            <a:endParaRPr sz="791"/>
          </a:p>
          <a:p>
            <a:pPr indent="0" lvl="0" marL="0" rtl="0" algn="l">
              <a:lnSpc>
                <a:spcPct val="95000"/>
              </a:lnSpc>
              <a:spcBef>
                <a:spcPts val="1200"/>
              </a:spcBef>
              <a:spcAft>
                <a:spcPts val="0"/>
              </a:spcAft>
              <a:buNone/>
            </a:pPr>
            <a:r>
              <a:rPr lang="ja" sz="791"/>
              <a:t>    1. **Naive Prompt**: 単に質問をモデルに投げかけ、その回答を評価します。この方式では取得は行われません。</a:t>
            </a:r>
            <a:endParaRPr sz="791"/>
          </a:p>
          <a:p>
            <a:pPr indent="0" lvl="0" marL="0" rtl="0" algn="l">
              <a:lnSpc>
                <a:spcPct val="95000"/>
              </a:lnSpc>
              <a:spcBef>
                <a:spcPts val="1200"/>
              </a:spcBef>
              <a:spcAft>
                <a:spcPts val="0"/>
              </a:spcAft>
              <a:buNone/>
            </a:pPr>
            <a:r>
              <a:rPr lang="ja" sz="791"/>
              <a:t>    2. **BM25-Retrieved Prompt (n_docs)**: 質問に加えて、BM25アルゴリズムを使って取得したn個のWikipediaの記事をプロンプトに追加して、質問を与えます。</a:t>
            </a:r>
            <a:endParaRPr sz="791"/>
          </a:p>
          <a:p>
            <a:pPr indent="0" lvl="0" marL="0" rtl="0" algn="l">
              <a:lnSpc>
                <a:spcPct val="95000"/>
              </a:lnSpc>
              <a:spcBef>
                <a:spcPts val="1200"/>
              </a:spcBef>
              <a:spcAft>
                <a:spcPts val="0"/>
              </a:spcAft>
              <a:buNone/>
            </a:pPr>
            <a:r>
              <a:rPr lang="ja" sz="791"/>
              <a:t>        - BM25アルゴリズムは、質問に関連する記事を取得し、そのスコアに基づいて文脈に追加する手法であり、RAGにおける基本的な情報取得の方法として使われます。</a:t>
            </a:r>
            <a:endParaRPr sz="791"/>
          </a:p>
          <a:p>
            <a:pPr indent="0" lvl="0" marL="0" rtl="0" algn="l">
              <a:lnSpc>
                <a:spcPct val="95000"/>
              </a:lnSpc>
              <a:spcBef>
                <a:spcPts val="1200"/>
              </a:spcBef>
              <a:spcAft>
                <a:spcPts val="0"/>
              </a:spcAft>
              <a:buNone/>
            </a:pPr>
            <a:r>
              <a:rPr lang="ja" sz="791"/>
              <a:t>    3. **Oracle Prompt**: 正解として使用された全てのWikipedia記事を含めたプロンプトです。この手法は、理想的な取得システムがすべての関連情報を取得した場合の上限の性能を評価するものです。</a:t>
            </a:r>
            <a:endParaRPr sz="791"/>
          </a:p>
          <a:p>
            <a:pPr indent="0" lvl="0" marL="0" rtl="0" algn="l">
              <a:lnSpc>
                <a:spcPct val="95000"/>
              </a:lnSpc>
              <a:spcBef>
                <a:spcPts val="1200"/>
              </a:spcBef>
              <a:spcAft>
                <a:spcPts val="0"/>
              </a:spcAft>
              <a:buNone/>
            </a:pPr>
            <a:r>
              <a:rPr lang="ja" sz="791"/>
              <a:t>- **実験結果**として、BM25による取得を追加することで、精度が向上し、特にOracle Promptでは最高の精度を示しました。特に、正しい記事が文脈に含まれることで、モデルの回答精度が大幅に向上し、多重制約や後処理を必要とする質問に対して最も効果的でした。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マルチステップ評価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ステップ評価**では、モデルが複数回の取得と推論を繰り返すプロセスを設計しています。これにより、単一の推論ステップではカバーしきれない情報の統合や推論を促進します。マルチステップ評価には次の2種類の設定があります。</a:t>
            </a:r>
            <a:endParaRPr sz="791"/>
          </a:p>
          <a:p>
            <a:pPr indent="0" lvl="0" marL="0" rtl="0" algn="l">
              <a:lnSpc>
                <a:spcPct val="95000"/>
              </a:lnSpc>
              <a:spcBef>
                <a:spcPts val="1200"/>
              </a:spcBef>
              <a:spcAft>
                <a:spcPts val="0"/>
              </a:spcAft>
              <a:buNone/>
            </a:pPr>
            <a:r>
              <a:rPr lang="ja" sz="791"/>
              <a:t>    1. **Vanilla Multi-Step Retrieval**: モデルが明確な検索計画なしに複数回の検索を行い、取得された記事を追加しながら最終的な回答を生成します。</a:t>
            </a:r>
            <a:endParaRPr sz="791"/>
          </a:p>
          <a:p>
            <a:pPr indent="0" lvl="0" marL="0" rtl="0" algn="l">
              <a:lnSpc>
                <a:spcPct val="95000"/>
              </a:lnSpc>
              <a:spcBef>
                <a:spcPts val="1200"/>
              </a:spcBef>
              <a:spcAft>
                <a:spcPts val="0"/>
              </a:spcAft>
              <a:buNone/>
            </a:pPr>
            <a:r>
              <a:rPr lang="ja" sz="791"/>
              <a:t>    2. **Search Planning Instructions**: モデルに対して明確な検索計画の指示と数例を示すことで、検索プロセスの方向性をより効率的にナビゲートさせます。</a:t>
            </a:r>
            <a:endParaRPr sz="791"/>
          </a:p>
          <a:p>
            <a:pPr indent="0" lvl="0" marL="0" rtl="0" algn="l">
              <a:lnSpc>
                <a:spcPct val="95000"/>
              </a:lnSpc>
              <a:spcBef>
                <a:spcPts val="1200"/>
              </a:spcBef>
              <a:spcAft>
                <a:spcPts val="0"/>
              </a:spcAft>
              <a:buNone/>
            </a:pPr>
            <a:r>
              <a:rPr lang="ja" sz="791"/>
              <a:t>- この評価においては、各ステップでBM25を用いて関連するWikipediaの記事を取得し、それを文脈に追加しながら、モデルが推論を行います。この手法により、Vanillaの設定でも精度が向上しましたが、検索計画の指示を与えることでさらなる精度向上が見られ、最終的にOracle Promptに迫る精度（0.66）に達しました。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**検索と推論のプロセス**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**検索計画と推論**: マルチステップ評価においては、モデルは質問と共に検索クエリを生成し、BM25により関連する記事を取得します。このプロセスを複数回繰り返し、最終的にすべての関連情報を集めた上で回答を行います。</a:t>
            </a:r>
            <a:endParaRPr sz="791"/>
          </a:p>
          <a:p>
            <a:pPr indent="0" lvl="0" marL="0" rtl="0" algn="l">
              <a:lnSpc>
                <a:spcPct val="95000"/>
              </a:lnSpc>
              <a:spcBef>
                <a:spcPts val="1200"/>
              </a:spcBef>
              <a:spcAft>
                <a:spcPts val="0"/>
              </a:spcAft>
              <a:buNone/>
            </a:pPr>
            <a:r>
              <a:rPr lang="ja" sz="791"/>
              <a:t>    - この反復的な取得プロセスにより、質問に対して必要な情報のカバレッジを向上させることができます。また、明確な計画指示により、検索の方向性を的確にし、無駄な検索を減らす効果が得られました。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**性能改善のための知見**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モデルの性能を改善するために、以下の知見が得られました：</a:t>
            </a:r>
            <a:endParaRPr sz="791"/>
          </a:p>
          <a:p>
            <a:pPr indent="0" lvl="0" marL="0" rtl="0" algn="l">
              <a:lnSpc>
                <a:spcPct val="95000"/>
              </a:lnSpc>
              <a:spcBef>
                <a:spcPts val="1200"/>
              </a:spcBef>
              <a:spcAft>
                <a:spcPts val="0"/>
              </a:spcAft>
              <a:buNone/>
            </a:pPr>
            <a:r>
              <a:rPr lang="ja" sz="791"/>
              <a:t>    - **文脈の多様性の確保**: 同じ検索クエリの繰り返しを防ぐために、クエリの多様性を確保する指示が有効でした。</a:t>
            </a:r>
            <a:endParaRPr sz="791"/>
          </a:p>
          <a:p>
            <a:pPr indent="0" lvl="0" marL="0" rtl="0" algn="l">
              <a:lnSpc>
                <a:spcPct val="95000"/>
              </a:lnSpc>
              <a:spcBef>
                <a:spcPts val="1200"/>
              </a:spcBef>
              <a:spcAft>
                <a:spcPts val="0"/>
              </a:spcAft>
              <a:buNone/>
            </a:pPr>
            <a:r>
              <a:rPr lang="ja" sz="791"/>
              <a:t>    - **ステップバイステップ推論**: 検索クエリの生成において「ステップバイステップで考える」ことを指示することで、モデルがより効果的に検索を計画し、情報を集める能力を高めることができました。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**実験結果の分析**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**結果の概要**として、Naive Promptでは精度は約40％でしたが、取得された記事を追加することで精度は向上し、Oracle Promptでは最大で約72％に達しました。さらに、マルチステップ検索の手法を取り入れた場合、最良の結果では精度が約66％に達し、Oracle Promptとほぼ同等の性能を示しました。</a:t>
            </a:r>
            <a:endParaRPr sz="791"/>
          </a:p>
          <a:p>
            <a:pPr indent="0" lvl="0" marL="0" rtl="0" algn="l">
              <a:lnSpc>
                <a:spcPct val="95000"/>
              </a:lnSpc>
              <a:spcBef>
                <a:spcPts val="1200"/>
              </a:spcBef>
              <a:spcAft>
                <a:spcPts val="0"/>
              </a:spcAft>
              <a:buNone/>
            </a:pPr>
            <a:r>
              <a:rPr lang="ja" sz="791"/>
              <a:t>- 特に、数値的推論や表データの解析、後処理が必要な質問において、依然として改善の余地があることが示されています。これらの課題を克服するためには、より高度な推論能力と取得戦略の改善が必要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IPO: Interpretable Prompt Optimization for Vision-Language Models IPO: ビジョン・言語モデルのための解釈可能なプロンプト最適化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LLMにプロンプトを生成させるるためのガイドラインを設計し評価結果とともに保存 LMMで画像の内容説明を生成しLLMで利用できるようにしてプロンプトを生成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プロンプト最適化プロンプト (Prompt Optimization Prompt)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最適化プロンプト**は、LLM（大規模言語モデル）に対し、より効果的なプロンプトを生成するための基盤となる仕組みです。この手法では、プロンプト自体の最適化を目的とし、次の要素が含ま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**インストラクション (Instructions)**: LLMに対してプロンプト最適化の目的を理解させ、分類タスクの性能を向上させるための明確な指示を与えます。このインストラクションには「どのようにプロンプトを生成すべきか」というタスク内容が含まれています。</a:t>
            </a:r>
            <a:endParaRPr sz="791"/>
          </a:p>
          <a:p>
            <a:pPr indent="0" lvl="0" marL="0" rtl="0" algn="l">
              <a:lnSpc>
                <a:spcPct val="95000"/>
              </a:lnSpc>
              <a:spcBef>
                <a:spcPts val="1200"/>
              </a:spcBef>
              <a:spcAft>
                <a:spcPts val="0"/>
              </a:spcAft>
              <a:buNone/>
            </a:pPr>
            <a:r>
              <a:rPr lang="ja" sz="791"/>
              <a:t>2. **画像のテキスト説明 (Textual descriptions of training images)**: LMM（大規模マルチモーダルモデル）を用いて生成される画像の内容説明が含まれます。この情報をLLMに提供することで、画像に基づいたプロンプトの生成が可能となり、よりデータセットに特化した適応力を持つプロンプトが得られます。</a:t>
            </a:r>
            <a:endParaRPr sz="791"/>
          </a:p>
          <a:p>
            <a:pPr indent="0" lvl="0" marL="0" rtl="0" algn="l">
              <a:lnSpc>
                <a:spcPct val="95000"/>
              </a:lnSpc>
              <a:spcBef>
                <a:spcPts val="1200"/>
              </a:spcBef>
              <a:spcAft>
                <a:spcPts val="0"/>
              </a:spcAft>
              <a:buNone/>
            </a:pPr>
            <a:r>
              <a:rPr lang="ja" sz="791"/>
              <a:t>3. **過去のプロンプトとその評価 (Previously generated prompts and corresponding scores)**: 過去に生成されたプロンプトとそのパフォーマンスデータ（精度や損失）をエピソード記憶として保持します。これにより、LLMは過去の実績を元に、プロンプトの効果を評価しながら改良を続けることが可能になります。この過程で、精度が向上するプロンプトが見つかるまで繰り返し生成と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最適化プロンプト**は、こうした要素を組み合わせ、LLMが効果的なプロンプトを動的に生成し続けられる環境を提供します。これにより、従来の勾配降下法を用いたプロンプト最適化と異なり、解釈可能かつ人間が理解できるプロンプトの生成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大規模マルチモーダルモデル (LMM) 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この研究では、**大規模マルチモーダルモデル (LMM)** を利用して、画像データに対する詳細なテキスト説明を生成します。具体的には、MiniCPM-V-2.0というモデルを使用し、各画像に基づいた説明を生成し、それをプロンプト最適化プロンプトに取り込みます。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MMを使用する理由は、画像に関する情報をテキストとして提供することで、LLMが画像情報を考慮に入れてプロンプトを生成できるようにするためです。この過程により、プロンプトの生成は画像の内容に即したものとなり、ビジョンと言語のモダリティ間の相互作用が強化され、結果としてより効果的でデータセット固有のプロンプ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エピソード記憶とプロンプト最適化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**エピソード記憶 (Episodic Memory)** は、過去のプロンプトとその評価結果を保存するメカニズムです。各プロンプトの性能（損失と精度）を記憶として保持し、プロンプト生成の際にはこの記憶からトップ20のプロンプトをLLMに提供します。これにより、LLMは過去の成功例や失敗例を参照しながらプロンプトを改善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さらに、CLIPフレームワークの標準的なプロンプト「a photo of 」を常にプロンプト履歴に含めることで、従来の一般的なプロンプトとの比較が可能となり、改善点を見出すことができます。このプロセスにおいて、LLMは繰り返しプロンプトを生成し、それが改善されるまで最適化を続けるため、最終的に得られるプロンプトは人間が理解しやすく、かつ効果的なもの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プロンプト最適化のアルゴリズム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LLMを使用したプロンプト最適化のアルゴリズムは以下のように動作します: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**初期プロンプト生成**: LLMに対して最初のプロンプトを生成させます。この段階では、標準的なプロンプトやシンプルなプロンプトが使用されます。</a:t>
            </a:r>
            <a:endParaRPr sz="791"/>
          </a:p>
          <a:p>
            <a:pPr indent="0" lvl="0" marL="0" rtl="0" algn="l">
              <a:lnSpc>
                <a:spcPct val="95000"/>
              </a:lnSpc>
              <a:spcBef>
                <a:spcPts val="1200"/>
              </a:spcBef>
              <a:spcAft>
                <a:spcPts val="0"/>
              </a:spcAft>
              <a:buNone/>
            </a:pPr>
            <a:r>
              <a:rPr lang="ja" sz="791"/>
              <a:t>2. **プロンプトの評価**: 生成されたプロンプトについて、関連するデータセットでの性能（精度や損失）を評価します。</a:t>
            </a:r>
            <a:endParaRPr sz="791"/>
          </a:p>
          <a:p>
            <a:pPr indent="0" lvl="0" marL="0" rtl="0" algn="l">
              <a:lnSpc>
                <a:spcPct val="95000"/>
              </a:lnSpc>
              <a:spcBef>
                <a:spcPts val="1200"/>
              </a:spcBef>
              <a:spcAft>
                <a:spcPts val="0"/>
              </a:spcAft>
              <a:buNone/>
            </a:pPr>
            <a:r>
              <a:rPr lang="ja" sz="791"/>
              <a:t>3. **エピソード記憶への保存**: 評価結果に基づき、プロンプトとそのスコアをエピソード記憶に保存します。</a:t>
            </a:r>
            <a:endParaRPr sz="791"/>
          </a:p>
          <a:p>
            <a:pPr indent="0" lvl="0" marL="0" rtl="0" algn="l">
              <a:lnSpc>
                <a:spcPct val="95000"/>
              </a:lnSpc>
              <a:spcBef>
                <a:spcPts val="1200"/>
              </a:spcBef>
              <a:spcAft>
                <a:spcPts val="0"/>
              </a:spcAft>
              <a:buNone/>
            </a:pPr>
            <a:r>
              <a:rPr lang="ja" sz="791"/>
              <a:t>4. **最適化の繰り返し**: 次に、エピソード記憶から過去のプロンプトとそのスコアを取り出し、これを元にLLMに新たなプロンプトを生成させます。このプロセスを、所定のステップ数に達するまで、または改善が見られなくなるまで繰り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このアプローチにより、プロンプトの生成はLLMの自然言語処理能力を最大限に活用し、繰り返し改善が行われるため、解釈可能で効果的なプロンプトが最終的に得られます。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結果と利点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提案されたIPO（Interpretable Prompt Optimizer）は、既存の勾配降下法に基づくプロンプト学習手法と比較して、精度だけでなくプロンプトの解釈可能性も向上させています。具体的には、Food101やFlowers102といったデータセットにおいて、従来のプロンプトと比べて最大10%以上の精度向上が見られました。さらに、プロンプトが人間にとって理解しやすい表現となっているため、モデルの透明性や説明可能性が向上し、信頼性の高いビジョン・言語モデルの構築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この手法は、特に少量のデータでの学習や、説明可能性が求められる応用分野において効果的であり、ユーザーにとって使いやすいAIシステムの実現に寄与します。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Models are Zero-Shot Next Location Predictors 大規模言語モデルでゼロショットの次の場所予測器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訪問先予測をゼロショットのLLMで実施する</a:t>
            </a:r>
            <a:endParaRPr sz="791"/>
          </a:p>
          <a:p>
            <a:pPr indent="0" lvl="0" marL="0" rtl="0" algn="l">
              <a:lnSpc>
                <a:spcPct val="95000"/>
              </a:lnSpc>
              <a:spcBef>
                <a:spcPts val="1200"/>
              </a:spcBef>
              <a:spcAft>
                <a:spcPts val="0"/>
              </a:spcAft>
              <a:buNone/>
            </a:pPr>
            <a:r>
              <a:rPr lang="ja" sz="791"/>
              <a:t>Llama2、Llama2 Chat、GPT-3.5、およびMistral 7BのLLMがゼロショットで次の訪問場所を予測する能力を評価</a:t>
            </a:r>
            <a:endParaRPr sz="791"/>
          </a:p>
          <a:p>
            <a:pPr indent="0" lvl="0" marL="0" rtl="0" algn="l">
              <a:lnSpc>
                <a:spcPct val="95000"/>
              </a:lnSpc>
              <a:spcBef>
                <a:spcPts val="1200"/>
              </a:spcBef>
              <a:spcAft>
                <a:spcPts val="0"/>
              </a:spcAft>
              <a:buNone/>
            </a:pPr>
            <a:r>
              <a:rPr lang="ja" sz="791"/>
              <a:t>実際のモビリティデータセットを使用した結果、LLMは最大32.4%の精度を達成し、特に設計されたディープラーニングモデルと比較して600%以上の相対的な改善を示しました。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Llama2、Llama2 Chat、GPT-3.5、およびMistral 7BのLLMがゼロショットで次の訪問場所を予測する能力を評価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実際のモビリティデータセットを使用した結果、LLMは最大32.4%の精度を達成し、特に設計されたディープラーニングモデルと比較して600%以上の相対的な改善を示しました。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**LLMの評価**：Llama2、Llama2 Chat、GPT-3.5、Mistral 7Bの性能を評価。</a:t>
            </a:r>
            <a:endParaRPr sz="791"/>
          </a:p>
          <a:p>
            <a:pPr indent="0" lvl="0" marL="0" rtl="0" algn="l">
              <a:lnSpc>
                <a:spcPct val="95000"/>
              </a:lnSpc>
              <a:spcBef>
                <a:spcPts val="1200"/>
              </a:spcBef>
              <a:spcAft>
                <a:spcPts val="0"/>
              </a:spcAft>
              <a:buNone/>
            </a:pPr>
            <a:r>
              <a:rPr lang="ja" sz="791"/>
              <a:t>2. **プロンプト設計**：適切なプロンプトを設計し、歴史的訪問と文脈的訪問のデータを提供。</a:t>
            </a:r>
            <a:endParaRPr sz="791"/>
          </a:p>
          <a:p>
            <a:pPr indent="0" lvl="0" marL="0" rtl="0" algn="l">
              <a:lnSpc>
                <a:spcPct val="95000"/>
              </a:lnSpc>
              <a:spcBef>
                <a:spcPts val="1200"/>
              </a:spcBef>
              <a:spcAft>
                <a:spcPts val="0"/>
              </a:spcAft>
              <a:buNone/>
            </a:pPr>
            <a:r>
              <a:rPr lang="ja" sz="791"/>
              <a:t>3. **実験デザイン**：3つの実際のモビリティデータセットを使用し、データ汚染の防止策も講じる。</a:t>
            </a:r>
            <a:endParaRPr sz="791"/>
          </a:p>
          <a:p>
            <a:pPr indent="0" lvl="0" marL="0" rtl="0" algn="l">
              <a:lnSpc>
                <a:spcPct val="95000"/>
              </a:lnSpc>
              <a:spcBef>
                <a:spcPts val="1200"/>
              </a:spcBef>
              <a:spcAft>
                <a:spcPts val="0"/>
              </a:spcAft>
              <a:buNone/>
            </a:pPr>
            <a:r>
              <a:rPr lang="ja" sz="791"/>
              <a:t>4. **性能評価**：ACC@k（k=1, 3, 5）の評価指標を使用し、ゼロショット、ワンショット、数ショットプロンプティングの影響を分析。</a:t>
            </a:r>
            <a:endParaRPr sz="791"/>
          </a:p>
          <a:p>
            <a:pPr indent="0" lvl="0" marL="0" rtl="0" algn="l">
              <a:lnSpc>
                <a:spcPct val="95000"/>
              </a:lnSpc>
              <a:spcBef>
                <a:spcPts val="1200"/>
              </a:spcBef>
              <a:spcAft>
                <a:spcPts val="0"/>
              </a:spcAft>
              <a:buNone/>
            </a:pPr>
            <a:r>
              <a:rPr lang="ja" sz="791"/>
              <a:t>5. **データ汚染のテスト**：公開データセットとプライベートデータセットを使用してデータ汚染の影響を評価。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**交通管理と最適化**</a:t>
            </a:r>
            <a:endParaRPr sz="791"/>
          </a:p>
          <a:p>
            <a:pPr indent="0" lvl="0" marL="0" rtl="0" algn="l">
              <a:lnSpc>
                <a:spcPct val="95000"/>
              </a:lnSpc>
              <a:spcBef>
                <a:spcPts val="1200"/>
              </a:spcBef>
              <a:spcAft>
                <a:spcPts val="0"/>
              </a:spcAft>
              <a:buNone/>
            </a:pPr>
            <a:r>
              <a:rPr lang="ja" sz="791"/>
              <a:t>2. **疾病拡散の制御**</a:t>
            </a:r>
            <a:endParaRPr sz="791"/>
          </a:p>
          <a:p>
            <a:pPr indent="0" lvl="0" marL="0" rtl="0" algn="l">
              <a:lnSpc>
                <a:spcPct val="95000"/>
              </a:lnSpc>
              <a:spcBef>
                <a:spcPts val="1200"/>
              </a:spcBef>
              <a:spcAft>
                <a:spcPts val="0"/>
              </a:spcAft>
              <a:buNone/>
            </a:pPr>
            <a:r>
              <a:rPr lang="ja" sz="791"/>
              <a:t>3. **災害対応の管理**</a:t>
            </a:r>
            <a:endParaRPr sz="791"/>
          </a:p>
          <a:p>
            <a:pPr indent="0" lvl="0" marL="0" rtl="0" algn="l">
              <a:lnSpc>
                <a:spcPct val="95000"/>
              </a:lnSpc>
              <a:spcBef>
                <a:spcPts val="1200"/>
              </a:spcBef>
              <a:spcAft>
                <a:spcPts val="0"/>
              </a:spcAft>
              <a:buNone/>
            </a:pPr>
            <a:r>
              <a:rPr lang="ja" sz="791"/>
              <a:t>4. **都市計画およびインフラ開発の支援**</a:t>
            </a:r>
            <a:endParaRPr sz="791"/>
          </a:p>
          <a:p>
            <a:pPr indent="0" lvl="0" marL="0" rtl="0" algn="l">
              <a:lnSpc>
                <a:spcPct val="95000"/>
              </a:lnSpc>
              <a:spcBef>
                <a:spcPts val="1200"/>
              </a:spcBef>
              <a:spcAft>
                <a:spcPts val="0"/>
              </a:spcAft>
              <a:buNone/>
            </a:pPr>
            <a:r>
              <a:rPr lang="ja" sz="791"/>
              <a:t>5. **公共サービスの改善**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**"DeepMove: Predicting Human Mobility with Attentional Recurrent Networks" (Feng et al., 2018)**: 個人レベルの履歴的移動パターンを捉えるためのディープラーニング技術について説明。</a:t>
            </a:r>
            <a:endParaRPr sz="791"/>
          </a:p>
          <a:p>
            <a:pPr indent="0" lvl="0" marL="0" rtl="0" algn="l">
              <a:lnSpc>
                <a:spcPct val="95000"/>
              </a:lnSpc>
              <a:spcBef>
                <a:spcPts val="1200"/>
              </a:spcBef>
              <a:spcAft>
                <a:spcPts val="0"/>
              </a:spcAft>
              <a:buNone/>
            </a:pPr>
            <a:r>
              <a:rPr lang="ja" sz="791"/>
              <a:t>2. **"STAN: Spatio-Temporal Attention Network for Next Location Recommendation" (Luo et al., 2021)**: 時間的および空間的データを用いた次の訪問場所の推奨に関する研究。</a:t>
            </a:r>
            <a:endParaRPr sz="791"/>
          </a:p>
          <a:p>
            <a:pPr indent="0" lvl="0" marL="0" rtl="0" algn="l">
              <a:lnSpc>
                <a:spcPct val="95000"/>
              </a:lnSpc>
              <a:spcBef>
                <a:spcPts val="1200"/>
              </a:spcBef>
              <a:spcAft>
                <a:spcPts val="0"/>
              </a:spcAft>
              <a:buNone/>
            </a:pPr>
            <a:r>
              <a:rPr lang="ja" sz="791"/>
              <a:t>3. **"MobTCast: Leveraging Auxiliary Trajectory Forecasting for Human Mobility Prediction" (Xue et al., 2021)**: 時間的、意味的、社会的、地理的コンテキストを考慮した次の訪問場所予測のためのトランスフォーマーモデルについて。</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CalibraEval: Calibrating Prediction Distribution to Mitigate Selection Bias in LLMs-as-Judges CalibraEval: LLMによる評価者における選択バイアスを軽減するための予測分布の調整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LLMのラベルを使わない評価手法CalibraEvalを提案</a:t>
            </a:r>
            <a:endParaRPr sz="791"/>
          </a:p>
          <a:p>
            <a:pPr indent="0" lvl="0" marL="0" rtl="0" algn="l">
              <a:lnSpc>
                <a:spcPct val="95000"/>
              </a:lnSpc>
              <a:spcBef>
                <a:spcPts val="1200"/>
              </a:spcBef>
              <a:spcAft>
                <a:spcPts val="0"/>
              </a:spcAft>
              <a:buNone/>
            </a:pPr>
            <a:r>
              <a:rPr lang="ja" sz="791"/>
              <a:t>LLMが回答ペアの評価において位置バイアス（回答の順番）やトークンバイアス（選択肢A/Bのラベル）に依存する選択バイアスがあり、これを軽減するために非パラメトリックな順序保持アルゴリズム (NOA)を使い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CalibraEvalについて、選択バイアスの軽減方法とそのアルゴリズムの具体的な手法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選択バイアスの問題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まず、LLM（大規模言語モデル）を「評価者」として利用する際に発生するバイアスの種類を理解する必要があります。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**位置バイアス (Position Bias)**: LLMが選択肢の位置（例えば「最初の選択肢」など）に依存して回答を選ぶ傾向を指します。位置に関する先入観により、モデルが最初に提示された選択肢を好むことがあります。</a:t>
            </a:r>
            <a:endParaRPr sz="791"/>
          </a:p>
          <a:p>
            <a:pPr indent="0" lvl="0" marL="0" rtl="0" algn="l">
              <a:lnSpc>
                <a:spcPct val="95000"/>
              </a:lnSpc>
              <a:spcBef>
                <a:spcPts val="1200"/>
              </a:spcBef>
              <a:spcAft>
                <a:spcPts val="0"/>
              </a:spcAft>
              <a:buNone/>
            </a:pPr>
            <a:r>
              <a:rPr lang="ja" sz="791"/>
              <a:t>- **トークンバイアス (Token Bias)**: 選択肢に使用されるラベル（例えば「A」または「B」）に依存してLLMがバイアスを持つことを指します。このため、選択肢が異なる順番で提示された場合、モデルの評価が変わることがあります。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このようなバイアスは、LLMを評価者として利用する場合の公正性を損なう要因となります。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CalibraEvalの概要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libraEvalはこのようなバイアスを軽減するために提案された手法であり、選択バイアスを軽減することを目指します。この手法は、バイアスのある予測分布を、バイアスのない予測分布に「投射」する最適化問題として再定式化するも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具体的には、CalibraEvalは次の手順でバイアス軽減を行います。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再定式化された最適化問題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**選択バイアス軽減のための最適化問題の再定式化**: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観測された予測分布（モデルが各選択肢に与える確率値）を、そのままではバイアスが含まれた状態の分布として扱います。この観測された分布を、理想的にはバイアスが存在しない状態の分布へ変換することを目指します。</a:t>
            </a:r>
            <a:endParaRPr sz="791"/>
          </a:p>
          <a:p>
            <a:pPr indent="0" lvl="0" marL="0" rtl="0" algn="l">
              <a:lnSpc>
                <a:spcPct val="95000"/>
              </a:lnSpc>
              <a:spcBef>
                <a:spcPts val="1200"/>
              </a:spcBef>
              <a:spcAft>
                <a:spcPts val="0"/>
              </a:spcAft>
              <a:buNone/>
            </a:pPr>
            <a:r>
              <a:rPr lang="ja" sz="791"/>
              <a:t>- **最適化問題**としてこれを考える際、特定の関数（ここでは "g"）を用いて、観測された確率値を調整し、それらが「バイアスのない」予測分布と一致するように設定します。この関数 "g" の目的は、観測値を校正し、偏りを減らすことです。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非パラメトリックな順序保持アルゴリズム (NOA)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この最適化問題を解決するために使用されるのが、**非パラメトリックな順序保持アルゴリズム (Non-parametric Order-preserving Algorithm; NOA)** です。以下、NOAについて詳細に説明します。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非パラメトリックアプローチとは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**非パラメトリック (Non-parametric)** とは、特定のパラメータを使ったモデル化を行わず、柔軟にデータの特性に適応する手法を指します。これにより、複雑な数式モデルを使用せずに、バイアスのない予測分布を見つけることが可能になります。</a:t>
            </a:r>
            <a:endParaRPr sz="791"/>
          </a:p>
          <a:p>
            <a:pPr indent="0" lvl="0" marL="0" rtl="0" algn="l">
              <a:lnSpc>
                <a:spcPct val="95000"/>
              </a:lnSpc>
              <a:spcBef>
                <a:spcPts val="1200"/>
              </a:spcBef>
              <a:spcAft>
                <a:spcPts val="0"/>
              </a:spcAft>
              <a:buNone/>
            </a:pPr>
            <a:r>
              <a:rPr lang="ja" sz="791"/>
              <a:t>- **順序保持 (Order-preserving)** とは、モデルが同じ種類の観測値に対して持つ順序関係を保持することを意味します。例えば、ある観測値が他の観測値よりも高い確率を持つ場合、その順序が調整後も保たれることを目指します。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NOAのステップ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**サンプル収集**:</a:t>
            </a:r>
            <a:endParaRPr sz="791"/>
          </a:p>
          <a:p>
            <a:pPr indent="0" lvl="0" marL="0" rtl="0" algn="l">
              <a:lnSpc>
                <a:spcPct val="95000"/>
              </a:lnSpc>
              <a:spcBef>
                <a:spcPts val="1200"/>
              </a:spcBef>
              <a:spcAft>
                <a:spcPts val="0"/>
              </a:spcAft>
              <a:buNone/>
            </a:pPr>
            <a:r>
              <a:rPr lang="ja" sz="791"/>
              <a:t>    - まず、評価対象となる選択肢のペアを異なる順序で評価します（例：選択肢Aが先のバージョンと選択肢Bが先のバージョン）。</a:t>
            </a:r>
            <a:endParaRPr sz="791"/>
          </a:p>
          <a:p>
            <a:pPr indent="0" lvl="0" marL="0" rtl="0" algn="l">
              <a:lnSpc>
                <a:spcPct val="95000"/>
              </a:lnSpc>
              <a:spcBef>
                <a:spcPts val="1200"/>
              </a:spcBef>
              <a:spcAft>
                <a:spcPts val="0"/>
              </a:spcAft>
              <a:buNone/>
            </a:pPr>
            <a:r>
              <a:rPr lang="ja" sz="791"/>
              <a:t>    - 各組み合わせに対してモデルが出力する予測確率を記録し、これらをサンプルとして収集します。</a:t>
            </a:r>
            <a:endParaRPr sz="791"/>
          </a:p>
          <a:p>
            <a:pPr indent="0" lvl="0" marL="0" rtl="0" algn="l">
              <a:lnSpc>
                <a:spcPct val="95000"/>
              </a:lnSpc>
              <a:spcBef>
                <a:spcPts val="1200"/>
              </a:spcBef>
              <a:spcAft>
                <a:spcPts val="0"/>
              </a:spcAft>
              <a:buNone/>
            </a:pPr>
            <a:r>
              <a:rPr lang="ja" sz="791"/>
              <a:t>2. **順序の維持**:</a:t>
            </a:r>
            <a:endParaRPr sz="791"/>
          </a:p>
          <a:p>
            <a:pPr indent="0" lvl="0" marL="0" rtl="0" algn="l">
              <a:lnSpc>
                <a:spcPct val="95000"/>
              </a:lnSpc>
              <a:spcBef>
                <a:spcPts val="1200"/>
              </a:spcBef>
              <a:spcAft>
                <a:spcPts val="0"/>
              </a:spcAft>
              <a:buNone/>
            </a:pPr>
            <a:r>
              <a:rPr lang="ja" sz="791"/>
              <a:t>    - 観測された確率分布に対して、その順序が保持されるようにしながら調整を行います。この順序保持により、バイアスを持たず、それでも選択肢に対する確率の関係性を壊さないようにします。</a:t>
            </a:r>
            <a:endParaRPr sz="791"/>
          </a:p>
          <a:p>
            <a:pPr indent="0" lvl="0" marL="0" rtl="0" algn="l">
              <a:lnSpc>
                <a:spcPct val="95000"/>
              </a:lnSpc>
              <a:spcBef>
                <a:spcPts val="1200"/>
              </a:spcBef>
              <a:spcAft>
                <a:spcPts val="0"/>
              </a:spcAft>
              <a:buNone/>
            </a:pPr>
            <a:r>
              <a:rPr lang="ja" sz="791"/>
              <a:t>    - 具体的には、観測された確率値の部分的な順序関係が維持されるように、調整後の確率値を導出します。この手法により、バイアス軽減が適用された後でも、同じ評価基準に基づいた選択肢の順序が維持されます。</a:t>
            </a:r>
            <a:endParaRPr sz="791"/>
          </a:p>
          <a:p>
            <a:pPr indent="0" lvl="0" marL="0" rtl="0" algn="l">
              <a:lnSpc>
                <a:spcPct val="95000"/>
              </a:lnSpc>
              <a:spcBef>
                <a:spcPts val="1200"/>
              </a:spcBef>
              <a:spcAft>
                <a:spcPts val="0"/>
              </a:spcAft>
              <a:buNone/>
            </a:pPr>
            <a:r>
              <a:rPr lang="ja" sz="791"/>
              <a:t>3. **最適化の実施**:</a:t>
            </a:r>
            <a:endParaRPr sz="791"/>
          </a:p>
          <a:p>
            <a:pPr indent="0" lvl="0" marL="0" rtl="0" algn="l">
              <a:lnSpc>
                <a:spcPct val="95000"/>
              </a:lnSpc>
              <a:spcBef>
                <a:spcPts val="1200"/>
              </a:spcBef>
              <a:spcAft>
                <a:spcPts val="0"/>
              </a:spcAft>
              <a:buNone/>
            </a:pPr>
            <a:r>
              <a:rPr lang="ja" sz="791"/>
              <a:t>    - サンプルごとに確率値を観測し、それらを昇順に並べたリストを作成します。</a:t>
            </a:r>
            <a:endParaRPr sz="791"/>
          </a:p>
          <a:p>
            <a:pPr indent="0" lvl="0" marL="0" rtl="0" algn="l">
              <a:lnSpc>
                <a:spcPct val="95000"/>
              </a:lnSpc>
              <a:spcBef>
                <a:spcPts val="1200"/>
              </a:spcBef>
              <a:spcAft>
                <a:spcPts val="0"/>
              </a:spcAft>
              <a:buNone/>
            </a:pPr>
            <a:r>
              <a:rPr lang="ja" sz="791"/>
              <a:t>    - リストの各要素について、それぞれ順序を保った形で最適な調整関数を適用します。この際、最適化の目的は、同じ内容を持つ選択肢に対してモデルが一貫した確率を出すことです。</a:t>
            </a:r>
            <a:endParaRPr sz="791"/>
          </a:p>
          <a:p>
            <a:pPr indent="0" lvl="0" marL="0" rtl="0" algn="l">
              <a:lnSpc>
                <a:spcPct val="95000"/>
              </a:lnSpc>
              <a:spcBef>
                <a:spcPts val="1200"/>
              </a:spcBef>
              <a:spcAft>
                <a:spcPts val="0"/>
              </a:spcAft>
              <a:buNone/>
            </a:pPr>
            <a:r>
              <a:rPr lang="ja" sz="791"/>
              <a:t>    - 最適化の手法として、勾配降下法を用いて調整関数 "g" のパラメータを更新し、目的関数が最小化されるようにします。</a:t>
            </a:r>
            <a:endParaRPr sz="791"/>
          </a:p>
          <a:p>
            <a:pPr indent="0" lvl="0" marL="0" rtl="0" algn="l">
              <a:lnSpc>
                <a:spcPct val="95000"/>
              </a:lnSpc>
              <a:spcBef>
                <a:spcPts val="1200"/>
              </a:spcBef>
              <a:spcAft>
                <a:spcPts val="0"/>
              </a:spcAft>
              <a:buNone/>
            </a:pPr>
            <a:r>
              <a:rPr lang="ja" sz="791"/>
              <a:t>4. **最終的な校正関数の生成**:</a:t>
            </a:r>
            <a:endParaRPr sz="791"/>
          </a:p>
          <a:p>
            <a:pPr indent="0" lvl="0" marL="0" rtl="0" algn="l">
              <a:lnSpc>
                <a:spcPct val="95000"/>
              </a:lnSpc>
              <a:spcBef>
                <a:spcPts val="1200"/>
              </a:spcBef>
              <a:spcAft>
                <a:spcPts val="0"/>
              </a:spcAft>
              <a:buNone/>
            </a:pPr>
            <a:r>
              <a:rPr lang="ja" sz="791"/>
              <a:t>    - 調整が完了した後、各サンプルの観測された確率値に対応する調整後の値を得ます。これにより、サンプルごとに校正関数を適用し、バイアスのない分布に近づけることができます。</a:t>
            </a:r>
            <a:endParaRPr sz="791"/>
          </a:p>
          <a:p>
            <a:pPr indent="0" lvl="0" marL="0" rtl="0" algn="l">
              <a:lnSpc>
                <a:spcPct val="95000"/>
              </a:lnSpc>
              <a:spcBef>
                <a:spcPts val="1200"/>
              </a:spcBef>
              <a:spcAft>
                <a:spcPts val="0"/>
              </a:spcAft>
              <a:buNone/>
            </a:pPr>
            <a:r>
              <a:rPr lang="ja" sz="791"/>
              <a:t>    - 得られたデータセットを用いて連続的な校正関数を学習し、テストサンプルに対しても適用可能な形式にします。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CalibraEvalの特徴と利点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**パラメトリックラベル不要**: 他のバイアス軽減手法とは異なり、CalibraEvalは明示的なラベルを必要としません。観測されたデータに基づいてバイアスを校正するため、柔軟性が高く、適用範囲も広いです。</a:t>
            </a:r>
            <a:endParaRPr sz="791"/>
          </a:p>
          <a:p>
            <a:pPr indent="0" lvl="0" marL="0" rtl="0" algn="l">
              <a:lnSpc>
                <a:spcPct val="95000"/>
              </a:lnSpc>
              <a:spcBef>
                <a:spcPts val="1200"/>
              </a:spcBef>
              <a:spcAft>
                <a:spcPts val="0"/>
              </a:spcAft>
              <a:buNone/>
            </a:pPr>
            <a:r>
              <a:rPr lang="ja" sz="791"/>
              <a:t>- **計算コストが低い**: この校正プロセスは推論時に実施可能であり、大きな計算コストをかけずに適用できます。また、少数のサンプルから校正関数を学習することも可能であるため、効率的です。</a:t>
            </a:r>
            <a:endParaRPr sz="791"/>
          </a:p>
          <a:p>
            <a:pPr indent="0" lvl="0" marL="0" rtl="0" algn="l">
              <a:lnSpc>
                <a:spcPct val="95000"/>
              </a:lnSpc>
              <a:spcBef>
                <a:spcPts val="1200"/>
              </a:spcBef>
              <a:spcAft>
                <a:spcPts val="0"/>
              </a:spcAft>
              <a:buNone/>
            </a:pPr>
            <a:r>
              <a:rPr lang="ja" sz="791"/>
              <a:t>- **多様なLLMへの適用**: CalibraEvalは、さまざまなLLMやタスクに対して一貫したバイアス軽減効果を示しました。異なるプロンプトテンプレートや選択肢トークンに対しても有効であり、その頑健性が確認されています。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ラベルを使わない理由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通常のバイアス軽減手法では、特定の「正解ラベル」を基準としてモデルを訓練し、予測分布を調整します。しかし、LLMが評価者として使用される際に、比較タスクの正解ラベル（どちらの選択肢が「良い」のかを示すもの）を常に用意することは、特にオープンエンドな生成タスクにおいて難しい場合が多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とえば、生成された文章の比較において、どちらの選択肢が優れているかという判断は非常に主観的であり、明確な「正解」がないことも多いです。人によって評価基準が異なるため、モデルにとっても難解な判断となり得ます。このような状況でラベルを必要としない手法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CalibraEvalにおけるラベルフリーの仕組み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libraEvalでは、モデルが生成した**観測された確率分布**を基にして、それを「バイアスのない予測分布」に調整するプロセスを実行します。このとき、特定の「正解ラベル」は必要ありません。次の仕組みを通じて、正解ラベルの代わりにデータ自体を活用してバイアスを軽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**観測された分布の調整**:</a:t>
            </a:r>
            <a:endParaRPr sz="791"/>
          </a:p>
          <a:p>
            <a:pPr indent="0" lvl="0" marL="0" rtl="0" algn="l">
              <a:lnSpc>
                <a:spcPct val="95000"/>
              </a:lnSpc>
              <a:spcBef>
                <a:spcPts val="1200"/>
              </a:spcBef>
              <a:spcAft>
                <a:spcPts val="0"/>
              </a:spcAft>
              <a:buNone/>
            </a:pPr>
            <a:r>
              <a:rPr lang="ja" sz="791"/>
              <a:t>    - モデルがある入力に対して生成する**観測確率**（例：選択肢Aに対して70%、選択肢Bに対して30%など）は、そのままでは位置やトークンの順序に依存したバイアスが含まれています。</a:t>
            </a:r>
            <a:endParaRPr sz="791"/>
          </a:p>
          <a:p>
            <a:pPr indent="0" lvl="0" marL="0" rtl="0" algn="l">
              <a:lnSpc>
                <a:spcPct val="95000"/>
              </a:lnSpc>
              <a:spcBef>
                <a:spcPts val="1200"/>
              </a:spcBef>
              <a:spcAft>
                <a:spcPts val="0"/>
              </a:spcAft>
              <a:buNone/>
            </a:pPr>
            <a:r>
              <a:rPr lang="ja" sz="791"/>
              <a:t>    - この観測された分布を利用して、モデルのバイアスを特定し、バイアスのない理想的な分布に近づけるように調整します。このとき、観測されたデータ間の**順序関係**（例えば、選択肢AとBの相対的な重要度）が保持されるようにしながら調整を行います。</a:t>
            </a:r>
            <a:endParaRPr sz="791"/>
          </a:p>
          <a:p>
            <a:pPr indent="0" lvl="0" marL="0" rtl="0" algn="l">
              <a:lnSpc>
                <a:spcPct val="95000"/>
              </a:lnSpc>
              <a:spcBef>
                <a:spcPts val="1200"/>
              </a:spcBef>
              <a:spcAft>
                <a:spcPts val="0"/>
              </a:spcAft>
              <a:buNone/>
            </a:pPr>
            <a:r>
              <a:rPr lang="ja" sz="791"/>
              <a:t>- **一貫性の強調**:</a:t>
            </a:r>
            <a:endParaRPr sz="791"/>
          </a:p>
          <a:p>
            <a:pPr indent="0" lvl="0" marL="0" rtl="0" algn="l">
              <a:lnSpc>
                <a:spcPct val="95000"/>
              </a:lnSpc>
              <a:spcBef>
                <a:spcPts val="1200"/>
              </a:spcBef>
              <a:spcAft>
                <a:spcPts val="0"/>
              </a:spcAft>
              <a:buNone/>
            </a:pPr>
            <a:r>
              <a:rPr lang="ja" sz="791"/>
              <a:t>    - CalibraEvalの最適化目標は、「位置やトークンIDの変更にかかわらず、一貫した評価を提供すること」です。例えば、選択肢Aと選択肢Bの位置を入れ替えた場合でも、同じ確率分布を出力することが理想とされます。</a:t>
            </a:r>
            <a:endParaRPr sz="791"/>
          </a:p>
          <a:p>
            <a:pPr indent="0" lvl="0" marL="0" rtl="0" algn="l">
              <a:lnSpc>
                <a:spcPct val="95000"/>
              </a:lnSpc>
              <a:spcBef>
                <a:spcPts val="1200"/>
              </a:spcBef>
              <a:spcAft>
                <a:spcPts val="0"/>
              </a:spcAft>
              <a:buNone/>
            </a:pPr>
            <a:r>
              <a:rPr lang="ja" sz="791"/>
              <a:t>    - このため、観測された確率が異なる条件下（位置やトークンIDが変わるなど）でも変わらずに持続するように、モデルを調整することが目的です。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ラベルフリー手法の最適化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CalibraEvalの非パラメトリック順序保持アルゴリズム（NOA）は、サンプル間の順序関係を保ちながら、観測された確率分布を調整するアルゴリズムです。このアプローチには次のような特徴があります。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**部分順序関係の利用**:</a:t>
            </a:r>
            <a:endParaRPr sz="791"/>
          </a:p>
          <a:p>
            <a:pPr indent="0" lvl="0" marL="0" rtl="0" algn="l">
              <a:lnSpc>
                <a:spcPct val="95000"/>
              </a:lnSpc>
              <a:spcBef>
                <a:spcPts val="1200"/>
              </a:spcBef>
              <a:spcAft>
                <a:spcPts val="0"/>
              </a:spcAft>
              <a:buNone/>
            </a:pPr>
            <a:r>
              <a:rPr lang="ja" sz="791"/>
              <a:t>    - 各サンプル間の部分的な順序関係（たとえば、「選択肢Aのほうが選択肢Bより高く評価される」）を保ちながら、観測された確率を調整します。</a:t>
            </a:r>
            <a:endParaRPr sz="791"/>
          </a:p>
          <a:p>
            <a:pPr indent="0" lvl="0" marL="0" rtl="0" algn="l">
              <a:lnSpc>
                <a:spcPct val="95000"/>
              </a:lnSpc>
              <a:spcBef>
                <a:spcPts val="1200"/>
              </a:spcBef>
              <a:spcAft>
                <a:spcPts val="0"/>
              </a:spcAft>
              <a:buNone/>
            </a:pPr>
            <a:r>
              <a:rPr lang="ja" sz="791"/>
              <a:t>    - 正解ラベルを使用しない代わりに、同じサンプルを複数の異なる形式（順序やトークンIDの変更など）で観測し、これらの間での一貫性が確保されるようにすることが目的です。</a:t>
            </a:r>
            <a:endParaRPr sz="791"/>
          </a:p>
          <a:p>
            <a:pPr indent="0" lvl="0" marL="0" rtl="0" algn="l">
              <a:lnSpc>
                <a:spcPct val="95000"/>
              </a:lnSpc>
              <a:spcBef>
                <a:spcPts val="1200"/>
              </a:spcBef>
              <a:spcAft>
                <a:spcPts val="0"/>
              </a:spcAft>
              <a:buNone/>
            </a:pPr>
            <a:r>
              <a:rPr lang="ja" sz="791"/>
              <a:t>- **観測データのみで最適化**:</a:t>
            </a:r>
            <a:endParaRPr sz="791"/>
          </a:p>
          <a:p>
            <a:pPr indent="0" lvl="0" marL="0" rtl="0" algn="l">
              <a:lnSpc>
                <a:spcPct val="95000"/>
              </a:lnSpc>
              <a:spcBef>
                <a:spcPts val="1200"/>
              </a:spcBef>
              <a:spcAft>
                <a:spcPts val="0"/>
              </a:spcAft>
              <a:buNone/>
            </a:pPr>
            <a:r>
              <a:rPr lang="ja" sz="791"/>
              <a:t>    - この方法はラベルを必要としないので、観測されたデータそのものを基に最適化を行います。そのため、明示的に「正しい」回答を示すラベルは必要としません。</a:t>
            </a:r>
            <a:endParaRPr sz="791"/>
          </a:p>
          <a:p>
            <a:pPr indent="0" lvl="0" marL="0" rtl="0" algn="l">
              <a:lnSpc>
                <a:spcPct val="95000"/>
              </a:lnSpc>
              <a:spcBef>
                <a:spcPts val="1200"/>
              </a:spcBef>
              <a:spcAft>
                <a:spcPts val="0"/>
              </a:spcAft>
              <a:buNone/>
            </a:pPr>
            <a:r>
              <a:rPr lang="ja" sz="791"/>
              <a:t>    - 特に「事前に定義された正解」を求めるのではなく、観測された確率の関係を見直し、その関係が位置やトークンの影響を受けずに一致するように調整することを目指します。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実際の利点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**データが多様な場合でも適用可能**: 正解ラベルが存在しない場合や、評価基準が主観的で多様な場合でも、CalibraEvalはバイアス軽減が可能です。</a:t>
            </a:r>
            <a:endParaRPr sz="791"/>
          </a:p>
          <a:p>
            <a:pPr indent="0" lvl="0" marL="0" rtl="0" algn="l">
              <a:lnSpc>
                <a:spcPct val="95000"/>
              </a:lnSpc>
              <a:spcBef>
                <a:spcPts val="1200"/>
              </a:spcBef>
              <a:spcAft>
                <a:spcPts val="0"/>
              </a:spcAft>
              <a:buNone/>
            </a:pPr>
            <a:r>
              <a:rPr lang="ja" sz="791"/>
              <a:t>- **柔軟な適用性**: 選択肢の位置やトークンIDを変更してもモデルが一貫した出力をするように設計されているため、あらゆる入力形式に対して頑健性を持ちます。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SPHERE: Scaling Personalized Feedback in Programming Classrooms with Structured Review of LLM Outputs SPHERE: LLM出力の構造化レビューによるプログラミングクラスにおけるパーソナライズされたフィードバックのスケーリング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LLMでプログラミングの演習に対してフィードバックを提供するSPHEREを提案</a:t>
            </a:r>
            <a:endParaRPr sz="791"/>
          </a:p>
          <a:p>
            <a:pPr indent="0" lvl="0" marL="0" rtl="0" algn="l">
              <a:lnSpc>
                <a:spcPct val="95000"/>
              </a:lnSpc>
              <a:spcBef>
                <a:spcPts val="1200"/>
              </a:spcBef>
              <a:spcAft>
                <a:spcPts val="0"/>
              </a:spcAft>
              <a:buNone/>
            </a:pPr>
            <a:r>
              <a:rPr lang="ja" sz="791"/>
              <a:t>フィードバックは、ヒント、説明、検証の3つをコーディングやグループディスカッションを使い生成、</a:t>
            </a:r>
            <a:endParaRPr sz="791"/>
          </a:p>
          <a:p>
            <a:pPr indent="0" lvl="0" marL="0" rtl="0" algn="l">
              <a:lnSpc>
                <a:spcPct val="95000"/>
              </a:lnSpc>
              <a:spcBef>
                <a:spcPts val="1200"/>
              </a:spcBef>
              <a:spcAft>
                <a:spcPts val="0"/>
              </a:spcAft>
              <a:buNone/>
            </a:pPr>
            <a:r>
              <a:rPr lang="ja" sz="791"/>
              <a:t>この結果を視覚的にハイライトや進行状況を散布図で視覚化するなどUIの工夫も行いリアルタイムで状況把握できるようにする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![VizAction_Frame_5.png](VizAction_Frame_5.png)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**クリティカルな問題の推薦モデル**: 学生のコーディング活動やグループディスカッションのデータを用いて、LLMが重要な問題を特定し、教師に推奨する。</a:t>
            </a:r>
            <a:endParaRPr sz="791"/>
          </a:p>
          <a:p>
            <a:pPr indent="0" lvl="0" marL="0" rtl="0" algn="l">
              <a:lnSpc>
                <a:spcPct val="95000"/>
              </a:lnSpc>
              <a:spcBef>
                <a:spcPts val="1200"/>
              </a:spcBef>
              <a:spcAft>
                <a:spcPts val="0"/>
              </a:spcAft>
              <a:buNone/>
            </a:pPr>
            <a:r>
              <a:rPr lang="ja" sz="791"/>
              <a:t>2. **フィードバック生成の戦略的アプローチ**: フィードバックは「ヒント」「説明」「検証」の3つのモードで生成され、それぞれのモードが学生の状況に応じて選択される。</a:t>
            </a:r>
            <a:endParaRPr sz="791"/>
          </a:p>
          <a:p>
            <a:pPr indent="0" lvl="0" marL="0" rtl="0" algn="l">
              <a:lnSpc>
                <a:spcPct val="95000"/>
              </a:lnSpc>
              <a:spcBef>
                <a:spcPts val="1200"/>
              </a:spcBef>
              <a:spcAft>
                <a:spcPts val="0"/>
              </a:spcAft>
              <a:buNone/>
            </a:pPr>
            <a:r>
              <a:rPr lang="ja" sz="791"/>
              <a:t>3. **視覚的バインディング**: フィードバック内容を視覚的にハイライトし、教師が迅速に正確なフィードバックを確認できるようにする。</a:t>
            </a:r>
            <a:endParaRPr sz="791"/>
          </a:p>
          <a:p>
            <a:pPr indent="0" lvl="0" marL="0" rtl="0" algn="l">
              <a:lnSpc>
                <a:spcPct val="95000"/>
              </a:lnSpc>
              <a:spcBef>
                <a:spcPts val="1200"/>
              </a:spcBef>
              <a:spcAft>
                <a:spcPts val="0"/>
              </a:spcAft>
              <a:buNone/>
            </a:pPr>
            <a:r>
              <a:rPr lang="ja" sz="791"/>
              <a:t>4. **ユーザインターフェースの設計**: 問題の一覧表示やクラスの進行状況を散布図で視覚化し、教師がリアルタイムで学生の状況を把握できるようにする。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OSCAR: Operating System Control via State-Aware Reasoning and Re-Planning OSCAR: 状態認識と再計画によるオペレーティングシステム制御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LLMとLMMの両方を使い標準化されたマウスやキーボード操作を通してデスクトップやアプリを自律的に制御する汎用エージェントOSCARを提案</a:t>
            </a:r>
            <a:endParaRPr sz="791"/>
          </a:p>
          <a:p>
            <a:pPr indent="0" lvl="0" marL="0" rtl="0" algn="l">
              <a:lnSpc>
                <a:spcPct val="95000"/>
              </a:lnSpc>
              <a:spcBef>
                <a:spcPts val="1200"/>
              </a:spcBef>
              <a:spcAft>
                <a:spcPts val="0"/>
              </a:spcAft>
              <a:buNone/>
            </a:pPr>
            <a:r>
              <a:rPr lang="ja" sz="791"/>
              <a:t>ユーザーの指示をpythonコードに変換し、GUIを使い精密な操作を実行。タスクベースの再計画を実施しリアルタイムのフィードバックに基づきタスクの調整を行います</a:t>
            </a:r>
            <a:endParaRPr sz="791"/>
          </a:p>
          <a:p>
            <a:pPr indent="0" lvl="0" marL="0" rtl="0" algn="l">
              <a:lnSpc>
                <a:spcPct val="95000"/>
              </a:lnSpc>
              <a:spcBef>
                <a:spcPts val="1200"/>
              </a:spcBef>
              <a:spcAft>
                <a:spcPts val="0"/>
              </a:spcAft>
              <a:buNone/>
            </a:pPr>
            <a:r>
              <a:rPr lang="ja" sz="791"/>
              <a:t># SIKeD: Self-guided Iterative Knowledge Distillation for mathematical reasoning SIKeD: 数学的推論のための自己誘導反復知識蒸留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知識蒸留ではLLMが持つ単一のタスクに対する推論アプローチ方法を伝えますが複数について同時に学習させ小型モデルがタスクに最も適した推論方法を選択できるようにLLMが生成したデータに加え自らが生成したデータを活用して学習を繰り返すことでモデルが自身の推論能力を強化していくSIKeDを提案</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Grammar-Aligned Decoding グラマー整合デコーディング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ASApは文法に従う文を生成し、次のトークンが文法に適合する確率を調整するアルゴリズムを使い、LLMの出力を文法的に正しくする。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プログラムコード、数式、整形式マークアップなどの高度に構造化された出力を安定して生成するのが苦手です。制約付きデコーディングは、LLMが各ステップで出力できるトークンを制限することで、この問題を軽減し、出力が指定された制約に一致することを保証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特に、文法制約付きデコーディング（GCD）では、LLMの出力が指定された文法に従う必要があります。しかし、GCD技術（および一般的な制約付きデコーディング技術）がLLMの分布を歪め、文法的には正しいが、LLMが与える確率に比例しない出力を生成し、最終的には低品質な出力になります。この問題を解決するために、文法制約に従ったサンプリングとLLMの分布を一致させる「Grammar-Aligned Decoding（GAD）」を提案。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近似期待未来（ASAp）を用いた適応的サンプリングというデコーディングアルゴリズムを開発。ASApは文法に従う文を生成し、次のトークンが文法に適合する確率を調整するアルゴリズムを使い、LLMの出力を文法的に正しく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先行研究では、LLMによる構造化出力の生成を改善するために制約付きデコーディングが提案されてきましたが、これらの技術はLLMの分布を歪め、結果として低品質な出力を生成することが示されました。本研究では、GCD技術の問題点を解明し、新しい適応的サンプリングアルゴリズムであるASApを提案することで、これを解決しました。このアルゴリズムは、出力が文法に適合しつつ、LLMの条件付き確率分布に一致することを保証します。これにより、従来のGCD技術に比べて、文法的に正しく、かつ高品質な出力を生成することが可能と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**Grammar-Constrained Decoding（GCD）**</a:t>
            </a:r>
            <a:endParaRPr sz="791"/>
          </a:p>
          <a:p>
            <a:pPr indent="0" lvl="0" marL="0" rtl="0" algn="l">
              <a:lnSpc>
                <a:spcPct val="95000"/>
              </a:lnSpc>
              <a:spcBef>
                <a:spcPts val="1200"/>
              </a:spcBef>
              <a:spcAft>
                <a:spcPts val="0"/>
              </a:spcAft>
              <a:buNone/>
            </a:pPr>
            <a:r>
              <a:rPr lang="ja" sz="791"/>
              <a:t>    - 文法制約付きデコーディング（GCD）は、LLMの出力が指定された文法に従うようにするための技術です。しかし、GCDはLLMの分布を歪めるため、文法的には正しいが低品質な出力を生成することがあります。</a:t>
            </a:r>
            <a:endParaRPr sz="791"/>
          </a:p>
          <a:p>
            <a:pPr indent="0" lvl="0" marL="0" rtl="0" algn="l">
              <a:lnSpc>
                <a:spcPct val="95000"/>
              </a:lnSpc>
              <a:spcBef>
                <a:spcPts val="1200"/>
              </a:spcBef>
              <a:spcAft>
                <a:spcPts val="0"/>
              </a:spcAft>
              <a:buNone/>
            </a:pPr>
            <a:r>
              <a:rPr lang="ja" sz="791"/>
              <a:t>2. **Grammar-Aligned Decoding（GAD）**</a:t>
            </a:r>
            <a:endParaRPr sz="791"/>
          </a:p>
          <a:p>
            <a:pPr indent="0" lvl="0" marL="0" rtl="0" algn="l">
              <a:lnSpc>
                <a:spcPct val="95000"/>
              </a:lnSpc>
              <a:spcBef>
                <a:spcPts val="1200"/>
              </a:spcBef>
              <a:spcAft>
                <a:spcPts val="0"/>
              </a:spcAft>
              <a:buNone/>
            </a:pPr>
            <a:r>
              <a:rPr lang="ja" sz="791"/>
              <a:t>    - GADは、出力が文法に適合し、かつLLMの分布に一致することを目指します。これにより、文法的には正しく、かつ高品質な出力を生成することができます。</a:t>
            </a:r>
            <a:endParaRPr sz="791"/>
          </a:p>
          <a:p>
            <a:pPr indent="0" lvl="0" marL="0" rtl="0" algn="l">
              <a:lnSpc>
                <a:spcPct val="95000"/>
              </a:lnSpc>
              <a:spcBef>
                <a:spcPts val="1200"/>
              </a:spcBef>
              <a:spcAft>
                <a:spcPts val="0"/>
              </a:spcAft>
              <a:buNone/>
            </a:pPr>
            <a:r>
              <a:rPr lang="ja" sz="791"/>
              <a:t>3. **Adaptive Sampling with Approximate Expected Futures（ASAp）**</a:t>
            </a:r>
            <a:endParaRPr sz="791"/>
          </a:p>
          <a:p>
            <a:pPr indent="0" lvl="0" marL="0" rtl="0" algn="l">
              <a:lnSpc>
                <a:spcPct val="95000"/>
              </a:lnSpc>
              <a:spcBef>
                <a:spcPts val="1200"/>
              </a:spcBef>
              <a:spcAft>
                <a:spcPts val="0"/>
              </a:spcAft>
              <a:buNone/>
            </a:pPr>
            <a:r>
              <a:rPr lang="ja" sz="791"/>
              <a:t>    - 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次に読むべき関連論文としては、以下のものが挙げられます：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「Constrained Decoding for Large Language Models」</a:t>
            </a:r>
            <a:endParaRPr sz="791"/>
          </a:p>
          <a:p>
            <a:pPr indent="0" lvl="0" marL="0" rtl="0" algn="l">
              <a:lnSpc>
                <a:spcPct val="95000"/>
              </a:lnSpc>
              <a:spcBef>
                <a:spcPts val="1200"/>
              </a:spcBef>
              <a:spcAft>
                <a:spcPts val="0"/>
              </a:spcAft>
              <a:buNone/>
            </a:pPr>
            <a:r>
              <a:rPr lang="ja" sz="791"/>
              <a:t>- 「Syntax-Guided Synthesis Problems」</a:t>
            </a:r>
            <a:endParaRPr sz="791"/>
          </a:p>
          <a:p>
            <a:pPr indent="0" lvl="0" marL="0" rtl="0" algn="l">
              <a:lnSpc>
                <a:spcPct val="95000"/>
              </a:lnSpc>
              <a:spcBef>
                <a:spcPts val="1200"/>
              </a:spcBef>
              <a:spcAft>
                <a:spcPts val="0"/>
              </a:spcAft>
              <a:buNone/>
            </a:pPr>
            <a:r>
              <a:rPr lang="ja" sz="791"/>
              <a:t>- 「Constrained Language Models Yield Few-Shot Semantic Parsers」</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R-COT: REVERSE CHAIN-OF-THOUGHT PROBLEM GENERATION FOR GEOMETRIC REASONING IN LARGE MULTIMODAL MODELS R-COT: 幾何学的推論のためのリバースチェーン・オブ・ソート問題生成を用いた大規模マルチモーダルモデル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二段階のリバースチェーン・オブ・ソート（R-CoT）は幾何学の問題を生成する手法で、LLMを使い、画像から逆に問題を作成する。データの多様性と精度を高めるため、段階的に推論し生成する。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R-CoTの背景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R-CoT（Reverse Chain-of-Thought）は、幾何学的な推論のために高品質のデータを生成することを目的とした手法です。これにより、大規模なマルチモーダルモデル（LMM）が、図形を含む数学的な問題を解く際のパフォーマンスが大幅に向上します。この手法は、幾何学的な要素を扱う能力を強化するために特化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技術の概要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R-CoTは以下の2段階のアプローチで幾何学問題を生成します：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**GeoChain（ジオチェーン）**: 高精度の幾何学的な画像を生成し、その画像の要素間の関係を詳細に記述します。</a:t>
            </a:r>
            <a:endParaRPr sz="791"/>
          </a:p>
          <a:p>
            <a:pPr indent="0" lvl="0" marL="0" rtl="0" algn="l">
              <a:lnSpc>
                <a:spcPct val="95000"/>
              </a:lnSpc>
              <a:spcBef>
                <a:spcPts val="1200"/>
              </a:spcBef>
              <a:spcAft>
                <a:spcPts val="0"/>
              </a:spcAft>
              <a:buNone/>
            </a:pPr>
            <a:r>
              <a:rPr lang="ja" sz="791"/>
              <a:t>2. **Reverse A&amp;Q（リバースA&amp;Q）**: GeoChainで生成した記述を使い、段階的に推論し逆に幾何学的な質問と答えを生成します。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これにより、データの精度と多様性が向上し、LMMの幾何学的な問題解決能力を強化します。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GeoChainについて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**GeoChain**は、幾何学的な画像を生成するためのエンジンです。この手法は、実際の数学の図形問題に近い高精度の画像を生成することに焦点を当てています。以下にGeoChainの手順を説明します：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**幾何要素のサンプル化**:</a:t>
            </a:r>
            <a:endParaRPr sz="791"/>
          </a:p>
          <a:p>
            <a:pPr indent="0" lvl="0" marL="0" rtl="0" algn="l">
              <a:lnSpc>
                <a:spcPct val="95000"/>
              </a:lnSpc>
              <a:spcBef>
                <a:spcPts val="1200"/>
              </a:spcBef>
              <a:spcAft>
                <a:spcPts val="0"/>
              </a:spcAft>
              <a:buNone/>
            </a:pPr>
            <a:r>
              <a:rPr lang="ja" sz="791"/>
              <a:t>    - 20種類の異なる幾何学的な基礎形状（例：三角形、四角形、円）から、一つ以上の形状をランダムに選び出します。</a:t>
            </a:r>
            <a:endParaRPr sz="791"/>
          </a:p>
          <a:p>
            <a:pPr indent="0" lvl="0" marL="0" rtl="0" algn="l">
              <a:lnSpc>
                <a:spcPct val="95000"/>
              </a:lnSpc>
              <a:spcBef>
                <a:spcPts val="1200"/>
              </a:spcBef>
              <a:spcAft>
                <a:spcPts val="0"/>
              </a:spcAft>
              <a:buNone/>
            </a:pPr>
            <a:r>
              <a:rPr lang="ja" sz="791"/>
              <a:t>2. **画像生成チェーン**:</a:t>
            </a:r>
            <a:endParaRPr sz="791"/>
          </a:p>
          <a:p>
            <a:pPr indent="0" lvl="0" marL="0" rtl="0" algn="l">
              <a:lnSpc>
                <a:spcPct val="95000"/>
              </a:lnSpc>
              <a:spcBef>
                <a:spcPts val="1200"/>
              </a:spcBef>
              <a:spcAft>
                <a:spcPts val="0"/>
              </a:spcAft>
              <a:buNone/>
            </a:pPr>
            <a:r>
              <a:rPr lang="ja" sz="791"/>
              <a:t>    - 選択された形状を段階的に組み合わせ、幾何学的な画像を生成します。このとき、現実の数学問題でよく見られるような線（例：隣接する辺の中点を結ぶ線）を追加することで、よりリアルな幾何学画像を生成します。</a:t>
            </a:r>
            <a:endParaRPr sz="791"/>
          </a:p>
          <a:p>
            <a:pPr indent="0" lvl="0" marL="0" rtl="0" algn="l">
              <a:lnSpc>
                <a:spcPct val="95000"/>
              </a:lnSpc>
              <a:spcBef>
                <a:spcPts val="1200"/>
              </a:spcBef>
              <a:spcAft>
                <a:spcPts val="0"/>
              </a:spcAft>
              <a:buNone/>
            </a:pPr>
            <a:r>
              <a:rPr lang="ja" sz="791"/>
              <a:t>    - 各ステップで、頂点にランダムなアルファベットを割り当てたり、辺の長さや角度などの属性を注釈することで、高精度で情報豊富な幾何学画像を作り上げます。</a:t>
            </a:r>
            <a:endParaRPr sz="791"/>
          </a:p>
          <a:p>
            <a:pPr indent="0" lvl="0" marL="0" rtl="0" algn="l">
              <a:lnSpc>
                <a:spcPct val="95000"/>
              </a:lnSpc>
              <a:spcBef>
                <a:spcPts val="1200"/>
              </a:spcBef>
              <a:spcAft>
                <a:spcPts val="0"/>
              </a:spcAft>
              <a:buNone/>
            </a:pPr>
            <a:r>
              <a:rPr lang="ja" sz="791"/>
              <a:t>3. **関係記述の生成**:</a:t>
            </a:r>
            <a:endParaRPr sz="791"/>
          </a:p>
          <a:p>
            <a:pPr indent="0" lvl="0" marL="0" rtl="0" algn="l">
              <a:lnSpc>
                <a:spcPct val="95000"/>
              </a:lnSpc>
              <a:spcBef>
                <a:spcPts val="1200"/>
              </a:spcBef>
              <a:spcAft>
                <a:spcPts val="0"/>
              </a:spcAft>
              <a:buNone/>
            </a:pPr>
            <a:r>
              <a:rPr lang="ja" sz="791"/>
              <a:t>    - 画像を生成する過程で、幾何学要素の間の関係（例：どの点がどの線上にあるか、二つの線が交差しているかどうかなど）を詳細に記述する文を生成します。この記述は後のQ&amp;A生成にとって非常に重要な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Reverse A&amp;Qについて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**Reverse A&amp;Q**は、GeoChainで生成された幾何学的な画像記述をもとに質問と答えのペアを生成するプロセスです。この段階では、LLMを使って、説明からステップごとに推論を進め、最終的に質問と答えを生成します。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**説明パッチ推論（Description Patch Reasoning）**:</a:t>
            </a:r>
            <a:endParaRPr sz="791"/>
          </a:p>
          <a:p>
            <a:pPr indent="0" lvl="0" marL="0" rtl="0" algn="l">
              <a:lnSpc>
                <a:spcPct val="95000"/>
              </a:lnSpc>
              <a:spcBef>
                <a:spcPts val="1200"/>
              </a:spcBef>
              <a:spcAft>
                <a:spcPts val="0"/>
              </a:spcAft>
              <a:buNone/>
            </a:pPr>
            <a:r>
              <a:rPr lang="ja" sz="791"/>
              <a:t>    - GeoChainで生成された画像記述は非常に正確であるため、この正確さを保つために、まず記述をいくつかの「パッチ」に分割します。</a:t>
            </a:r>
            <a:endParaRPr sz="791"/>
          </a:p>
          <a:p>
            <a:pPr indent="0" lvl="0" marL="0" rtl="0" algn="l">
              <a:lnSpc>
                <a:spcPct val="95000"/>
              </a:lnSpc>
              <a:spcBef>
                <a:spcPts val="1200"/>
              </a:spcBef>
              <a:spcAft>
                <a:spcPts val="0"/>
              </a:spcAft>
              <a:buNone/>
            </a:pPr>
            <a:r>
              <a:rPr lang="ja" sz="791"/>
              <a:t>    - 分割された記述パッチをLLMに入力し、単一ステップの推論結果を得ます。これにより、各ステップで必要な情報のみを使用して推論することが可能になります。</a:t>
            </a:r>
            <a:endParaRPr sz="791"/>
          </a:p>
          <a:p>
            <a:pPr indent="0" lvl="0" marL="0" rtl="0" algn="l">
              <a:lnSpc>
                <a:spcPct val="95000"/>
              </a:lnSpc>
              <a:spcBef>
                <a:spcPts val="1200"/>
              </a:spcBef>
              <a:spcAft>
                <a:spcPts val="0"/>
              </a:spcAft>
              <a:buNone/>
            </a:pPr>
            <a:r>
              <a:rPr lang="ja" sz="791"/>
              <a:t>2. **チェーン・オブ・ソート融合（Chain-of-Thought Fusion）**:</a:t>
            </a:r>
            <a:endParaRPr sz="791"/>
          </a:p>
          <a:p>
            <a:pPr indent="0" lvl="0" marL="0" rtl="0" algn="l">
              <a:lnSpc>
                <a:spcPct val="95000"/>
              </a:lnSpc>
              <a:spcBef>
                <a:spcPts val="1200"/>
              </a:spcBef>
              <a:spcAft>
                <a:spcPts val="0"/>
              </a:spcAft>
              <a:buNone/>
            </a:pPr>
            <a:r>
              <a:rPr lang="ja" sz="791"/>
              <a:t>    - 次に、単一ステップの推論結果を順次統合して複数ステップの推論結果を生成します。この手法は各推論ステップが論理的に繋がっていることを保証し、より複雑な幾何学的な問題を生成するのに役立ちます。</a:t>
            </a:r>
            <a:endParaRPr sz="791"/>
          </a:p>
          <a:p>
            <a:pPr indent="0" lvl="0" marL="0" rtl="0" algn="l">
              <a:lnSpc>
                <a:spcPct val="95000"/>
              </a:lnSpc>
              <a:spcBef>
                <a:spcPts val="1200"/>
              </a:spcBef>
              <a:spcAft>
                <a:spcPts val="0"/>
              </a:spcAft>
              <a:buNone/>
            </a:pPr>
            <a:r>
              <a:rPr lang="ja" sz="791"/>
              <a:t>3. **質問生成（Question Generation）**:</a:t>
            </a:r>
            <a:endParaRPr sz="791"/>
          </a:p>
          <a:p>
            <a:pPr indent="0" lvl="0" marL="0" rtl="0" algn="l">
              <a:lnSpc>
                <a:spcPct val="95000"/>
              </a:lnSpc>
              <a:spcBef>
                <a:spcPts val="1200"/>
              </a:spcBef>
              <a:spcAft>
                <a:spcPts val="0"/>
              </a:spcAft>
              <a:buNone/>
            </a:pPr>
            <a:r>
              <a:rPr lang="ja" sz="791"/>
              <a:t>    - 最後に、複数ステップの推論結果を基に質問を生成します。この際、生成される質問が答えられるように難易度を適切に調整し、解決可能な質問のみを生成するようにしています。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データセットと生成手法の結果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R-CoTの手法を用いることで、GeoMMという高品質の幾何学データセットが構築されました。このデータセットには、複数の幾何学要素を含む多様な画像と、それに対応するQ&amp;Aペアが含まれています。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**GeoMMの特徴**:</a:t>
            </a:r>
            <a:endParaRPr sz="791"/>
          </a:p>
          <a:p>
            <a:pPr indent="0" lvl="0" marL="0" rtl="0" algn="l">
              <a:lnSpc>
                <a:spcPct val="95000"/>
              </a:lnSpc>
              <a:spcBef>
                <a:spcPts val="1200"/>
              </a:spcBef>
              <a:spcAft>
                <a:spcPts val="0"/>
              </a:spcAft>
              <a:buNone/>
            </a:pPr>
            <a:r>
              <a:rPr lang="ja" sz="791"/>
              <a:t>    - 幾何学画像の精度が高く、生成されるQ&amp;Aペアの多様性が向上。</a:t>
            </a:r>
            <a:endParaRPr sz="791"/>
          </a:p>
          <a:p>
            <a:pPr indent="0" lvl="0" marL="0" rtl="0" algn="l">
              <a:lnSpc>
                <a:spcPct val="95000"/>
              </a:lnSpc>
              <a:spcBef>
                <a:spcPts val="1200"/>
              </a:spcBef>
              <a:spcAft>
                <a:spcPts val="0"/>
              </a:spcAft>
              <a:buNone/>
            </a:pPr>
            <a:r>
              <a:rPr lang="ja" sz="791"/>
              <a:t>    - 20種類の幾何学的な形状と異なる関係性を含む問題を扱っているため、LMMの幾何学的な推論能力を向上させるのに効果的です。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実際の実験では、R-CoTを使用したモデルは、既存のLMMに比べて大幅に性能が向上し、特に幾何学的な問題解決能力において新たなベンチマークを達成しました。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R-CoTの利点と改良点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R-CoTは、LLMを使用して高品質な幾何学データを生成することで、学習の質を向上させています。</a:t>
            </a:r>
            <a:endParaRPr sz="791"/>
          </a:p>
          <a:p>
            <a:pPr indent="0" lvl="0" marL="0" rtl="0" algn="l">
              <a:lnSpc>
                <a:spcPct val="95000"/>
              </a:lnSpc>
              <a:spcBef>
                <a:spcPts val="1200"/>
              </a:spcBef>
              <a:spcAft>
                <a:spcPts val="0"/>
              </a:spcAft>
              <a:buNone/>
            </a:pPr>
            <a:r>
              <a:rPr lang="ja" sz="791"/>
              <a:t>- 特に「説明から逆に質問を生成する」という逆プロセスを活用することで、LMMの推論能力を強化しています。</a:t>
            </a:r>
            <a:endParaRPr sz="791"/>
          </a:p>
          <a:p>
            <a:pPr indent="0" lvl="0" marL="0" rtl="0" algn="l">
              <a:lnSpc>
                <a:spcPct val="95000"/>
              </a:lnSpc>
              <a:spcBef>
                <a:spcPts val="1200"/>
              </a:spcBef>
              <a:spcAft>
                <a:spcPts val="0"/>
              </a:spcAft>
              <a:buNone/>
            </a:pPr>
            <a:r>
              <a:rPr lang="ja" sz="791"/>
              <a:t>- GeoChainで生成した高精度の画像記述が、Reverse A&amp;Qの推論精度を大きく向上させ、これにより幾何学問題の正確な解答を可能にしています。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EDGE: Enhanced Grounded GUI Understanding with Enriched Multi-Granularity Synthetic Data EDGE: マルチ粒度の豊富な合成データによる拡張されたGUI理解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GUI上で動作する自律エージェントの為の学習データ生成のためにEDGEを提案</a:t>
            </a:r>
            <a:endParaRPr sz="791"/>
          </a:p>
          <a:p>
            <a:pPr indent="0" lvl="0" marL="0" rtl="0" algn="l">
              <a:lnSpc>
                <a:spcPct val="95000"/>
              </a:lnSpc>
              <a:spcBef>
                <a:spcPts val="1200"/>
              </a:spcBef>
              <a:spcAft>
                <a:spcPts val="0"/>
              </a:spcAft>
              <a:buNone/>
            </a:pPr>
            <a:r>
              <a:rPr lang="ja" sz="791"/>
              <a:t>ウェブクローリングデータのリポジトリを活用し自動化ツールでスクショを取得自動的に位置と内容を抽出しアイコンなどのテキストの無い情報をLLMを使い注釈を追加、明示的なテキストだけでなく、隠れた例えば、alt属性なども学習データに利用、GUIエージェントの学習において、マルチ粒度タスクという複数レベルのタスクを設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データ生成フレームワーク（EDGE）</a:t>
            </a:r>
            <a:endParaRPr sz="791"/>
          </a:p>
          <a:p>
            <a:pPr indent="0" lvl="0" marL="0" rtl="0" algn="l">
              <a:lnSpc>
                <a:spcPct val="95000"/>
              </a:lnSpc>
              <a:spcBef>
                <a:spcPts val="1200"/>
              </a:spcBef>
              <a:spcAft>
                <a:spcPts val="0"/>
              </a:spcAft>
              <a:buNone/>
            </a:pPr>
            <a:r>
              <a:rPr lang="ja" sz="791"/>
              <a:t>EDGEはGUI（グラフィカルユーザーインターフェース）の理解とインタラクション能力を強化するための、データ駆動型の合成データ生成フレームワークです。具体的には、以下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1.1 ウェブページの収集</a:t>
            </a:r>
            <a:endParaRPr sz="791"/>
          </a:p>
          <a:p>
            <a:pPr indent="0" lvl="0" marL="0" rtl="0" algn="l">
              <a:lnSpc>
                <a:spcPct val="95000"/>
              </a:lnSpc>
              <a:spcBef>
                <a:spcPts val="1200"/>
              </a:spcBef>
              <a:spcAft>
                <a:spcPts val="0"/>
              </a:spcAft>
              <a:buNone/>
            </a:pPr>
            <a:r>
              <a:rPr lang="ja" sz="791"/>
              <a:t>EDGEは、CommonCrawlという大規模なウェブクローリングデータのリポジトリを活用して、広範なウェブページを収集します。収集されたページは、GUI操作に関するタスクのデータセット作成に利用されます。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1.2 ページのアノテーション（注釈付け）</a:t>
            </a:r>
            <a:endParaRPr sz="791"/>
          </a:p>
          <a:p>
            <a:pPr indent="0" lvl="0" marL="0" rtl="0" algn="l">
              <a:lnSpc>
                <a:spcPct val="95000"/>
              </a:lnSpc>
              <a:spcBef>
                <a:spcPts val="1200"/>
              </a:spcBef>
              <a:spcAft>
                <a:spcPts val="0"/>
              </a:spcAft>
              <a:buNone/>
            </a:pPr>
            <a:r>
              <a:rPr lang="ja" sz="791"/>
              <a:t>Playwrightという自動化ツールを用いて、収集したウェブページをレンダリングし、スクリーンショットを取得します。そして、JavaScriptスクリプトを注入して、ページ上の各要素の位置と内容を自動的に抽出し、注釈を追加します。このアノテーションでは以下の要素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可視要素の抽出: 画面上に表示されている要素のみを対象にし、不要な情報を除外することで、より正確なデータを収集します。</a:t>
            </a:r>
            <a:endParaRPr sz="791"/>
          </a:p>
          <a:p>
            <a:pPr indent="0" lvl="0" marL="0" rtl="0" algn="l">
              <a:lnSpc>
                <a:spcPct val="95000"/>
              </a:lnSpc>
              <a:spcBef>
                <a:spcPts val="1200"/>
              </a:spcBef>
              <a:spcAft>
                <a:spcPts val="0"/>
              </a:spcAft>
              <a:buNone/>
            </a:pPr>
            <a:r>
              <a:rPr lang="ja" sz="791"/>
              <a:t>ラベル付け: ページのタグや役割、スタイルを用いて、それぞれの要素にラベルを付け、GUIの構造を理解します。</a:t>
            </a:r>
            <a:endParaRPr sz="791"/>
          </a:p>
          <a:p>
            <a:pPr indent="0" lvl="0" marL="0" rtl="0" algn="l">
              <a:lnSpc>
                <a:spcPct val="95000"/>
              </a:lnSpc>
              <a:spcBef>
                <a:spcPts val="1200"/>
              </a:spcBef>
              <a:spcAft>
                <a:spcPts val="0"/>
              </a:spcAft>
              <a:buNone/>
            </a:pPr>
            <a:r>
              <a:rPr lang="ja" sz="791"/>
              <a:t>統合ルールの適用: タグや表示内容に基づいて、セマンティックにまとまった単位で要素を扱います。例えば、ボタン要素では、テキストやアイコンが含まれる場合でも全体を1つの要素として扱います。</a:t>
            </a:r>
            <a:endParaRPr sz="791"/>
          </a:p>
          <a:p>
            <a:pPr indent="0" lvl="0" marL="0" rtl="0" algn="l">
              <a:lnSpc>
                <a:spcPct val="95000"/>
              </a:lnSpc>
              <a:spcBef>
                <a:spcPts val="1200"/>
              </a:spcBef>
              <a:spcAft>
                <a:spcPts val="0"/>
              </a:spcAft>
              <a:buNone/>
            </a:pPr>
            <a:r>
              <a:rPr lang="ja" sz="791"/>
              <a:t>1.3 アノテーションのリッチ化</a:t>
            </a:r>
            <a:endParaRPr sz="791"/>
          </a:p>
          <a:p>
            <a:pPr indent="0" lvl="0" marL="0" rtl="0" algn="l">
              <a:lnSpc>
                <a:spcPct val="95000"/>
              </a:lnSpc>
              <a:spcBef>
                <a:spcPts val="1200"/>
              </a:spcBef>
              <a:spcAft>
                <a:spcPts val="0"/>
              </a:spcAft>
              <a:buNone/>
            </a:pPr>
            <a:r>
              <a:rPr lang="ja" sz="791"/>
              <a:t>EDGEは、明示的なテキストだけでなく、隠れた要素（例えば、alt属性やaria-labelなどのアクセシビリティ情報）も取得し、訓練データとして利用します。このことにより、GUI要素の理解をより人間の認知に近づけ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マルチ粒度タスク設定</a:t>
            </a:r>
            <a:endParaRPr sz="791"/>
          </a:p>
          <a:p>
            <a:pPr indent="0" lvl="0" marL="0" rtl="0" algn="l">
              <a:lnSpc>
                <a:spcPct val="95000"/>
              </a:lnSpc>
              <a:spcBef>
                <a:spcPts val="1200"/>
              </a:spcBef>
              <a:spcAft>
                <a:spcPts val="0"/>
              </a:spcAft>
              <a:buNone/>
            </a:pPr>
            <a:r>
              <a:rPr lang="ja" sz="791"/>
              <a:t>EDGEはGUIエージェントの学習において、マルチ粒度タスクという手法を導入しています。この手法は、GUI要素の理解を深めるために複数レベルのタスクを設定し、次の2つのタイプのタスクを設けています。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2.1 エレメンタリタスク</a:t>
            </a:r>
            <a:endParaRPr sz="791"/>
          </a:p>
          <a:p>
            <a:pPr indent="0" lvl="0" marL="0" rtl="0" algn="l">
              <a:lnSpc>
                <a:spcPct val="95000"/>
              </a:lnSpc>
              <a:spcBef>
                <a:spcPts val="1200"/>
              </a:spcBef>
              <a:spcAft>
                <a:spcPts val="0"/>
              </a:spcAft>
              <a:buNone/>
            </a:pPr>
            <a:r>
              <a:rPr lang="ja" sz="791"/>
              <a:t>要素レベルQA: 各要素に対する質問応答タスクを生成し、GUIの理解を促進します。具体的には、ページ内の各要素の位置や内容に関する質問が設定され、それに対する回答を訓練データとして使用します。</a:t>
            </a:r>
            <a:endParaRPr sz="791"/>
          </a:p>
          <a:p>
            <a:pPr indent="0" lvl="0" marL="0" rtl="0" algn="l">
              <a:lnSpc>
                <a:spcPct val="95000"/>
              </a:lnSpc>
              <a:spcBef>
                <a:spcPts val="1200"/>
              </a:spcBef>
              <a:spcAft>
                <a:spcPts val="0"/>
              </a:spcAft>
              <a:buNone/>
            </a:pPr>
            <a:r>
              <a:rPr lang="ja" sz="791"/>
              <a:t>OCRタスク: ページ内に表示されているテキストを認識するタスクで、テキスト要素の正確な理解を目指します。</a:t>
            </a:r>
            <a:endParaRPr sz="791"/>
          </a:p>
          <a:p>
            <a:pPr indent="0" lvl="0" marL="0" rtl="0" algn="l">
              <a:lnSpc>
                <a:spcPct val="95000"/>
              </a:lnSpc>
              <a:spcBef>
                <a:spcPts val="1200"/>
              </a:spcBef>
              <a:spcAft>
                <a:spcPts val="0"/>
              </a:spcAft>
              <a:buNone/>
            </a:pPr>
            <a:r>
              <a:rPr lang="ja" sz="791"/>
              <a:t>データ拡張技術: スクリーンショットをランダムにトリミングし、見える要素の座標を変更することや、特定の要素に長方形の枠を重ねることで、位置や内容の認識精度を向上させます。</a:t>
            </a:r>
            <a:endParaRPr sz="791"/>
          </a:p>
          <a:p>
            <a:pPr indent="0" lvl="0" marL="0" rtl="0" algn="l">
              <a:lnSpc>
                <a:spcPct val="95000"/>
              </a:lnSpc>
              <a:spcBef>
                <a:spcPts val="1200"/>
              </a:spcBef>
              <a:spcAft>
                <a:spcPts val="0"/>
              </a:spcAft>
              <a:buNone/>
            </a:pPr>
            <a:r>
              <a:rPr lang="ja" sz="791"/>
              <a:t>2.2 アドバンスタスク</a:t>
            </a:r>
            <a:endParaRPr sz="791"/>
          </a:p>
          <a:p>
            <a:pPr indent="0" lvl="0" marL="0" rtl="0" algn="l">
              <a:lnSpc>
                <a:spcPct val="95000"/>
              </a:lnSpc>
              <a:spcBef>
                <a:spcPts val="1200"/>
              </a:spcBef>
              <a:spcAft>
                <a:spcPts val="0"/>
              </a:spcAft>
              <a:buNone/>
            </a:pPr>
            <a:r>
              <a:rPr lang="ja" sz="791"/>
              <a:t>機能推論タスク: ウェブページ全体の目的や機能に関する簡単な説明を提供するタスクです。これにより、ページの全体的な意味を把握する能力を強化します。</a:t>
            </a:r>
            <a:endParaRPr sz="791"/>
          </a:p>
          <a:p>
            <a:pPr indent="0" lvl="0" marL="0" rtl="0" algn="l">
              <a:lnSpc>
                <a:spcPct val="95000"/>
              </a:lnSpc>
              <a:spcBef>
                <a:spcPts val="1200"/>
              </a:spcBef>
              <a:spcAft>
                <a:spcPts val="0"/>
              </a:spcAft>
              <a:buNone/>
            </a:pPr>
            <a:r>
              <a:rPr lang="ja" sz="791"/>
              <a:t>詳細説明タスク: ページ内の主要な要素について、位置や内容の詳細な説明を行います。これにより、要素の部分的な理解とグローバルな理解を両立させます。</a:t>
            </a:r>
            <a:endParaRPr sz="791"/>
          </a:p>
          <a:p>
            <a:pPr indent="0" lvl="0" marL="0" rtl="0" algn="l">
              <a:lnSpc>
                <a:spcPct val="95000"/>
              </a:lnSpc>
              <a:spcBef>
                <a:spcPts val="1200"/>
              </a:spcBef>
              <a:spcAft>
                <a:spcPts val="0"/>
              </a:spcAft>
              <a:buNone/>
            </a:pPr>
            <a:r>
              <a:rPr lang="ja" sz="791"/>
              <a:t>会話意図タスク: 特定の要素に対するユーザーインタラクションをシミュレートし、それを質問応答形式で提示するタスクです。このタスクにより、ユーザーの意図を理解し、適切なGUI操作を行う能力を訓練します。</a:t>
            </a:r>
            <a:endParaRPr sz="791"/>
          </a:p>
          <a:p>
            <a:pPr indent="0" lvl="0" marL="0" rtl="0" algn="l">
              <a:lnSpc>
                <a:spcPct val="95000"/>
              </a:lnSpc>
              <a:spcBef>
                <a:spcPts val="1200"/>
              </a:spcBef>
              <a:spcAft>
                <a:spcPts val="0"/>
              </a:spcAft>
              <a:buNone/>
            </a:pPr>
            <a:r>
              <a:rPr lang="ja" sz="791"/>
              <a:t>3. アイコン理解タスク</a:t>
            </a:r>
            <a:endParaRPr sz="791"/>
          </a:p>
          <a:p>
            <a:pPr indent="0" lvl="0" marL="0" rtl="0" algn="l">
              <a:lnSpc>
                <a:spcPct val="95000"/>
              </a:lnSpc>
              <a:spcBef>
                <a:spcPts val="1200"/>
              </a:spcBef>
              <a:spcAft>
                <a:spcPts val="0"/>
              </a:spcAft>
              <a:buNone/>
            </a:pPr>
            <a:r>
              <a:rPr lang="ja" sz="791"/>
              <a:t>アイコンなどの視覚的な要素は、テキストが含まれていないため、従来のスクリプトベースの注釈付けでは十分に捉えられません。そこで、EDGEでは、複数のアイコンフォントライブラリからよく使用されるアイコンを収集し、それに対してGPT-4などの大規模言語モデルを用いて説明を生成します。さらに、これらのアイコンをウェブページのスクリーンショットに埋め込み、アイコンとテキストが混在するシナリオを作り出して、モデルの学習データに追加します。このようにして、アイコン理解の能力を強化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データセットの統合</a:t>
            </a:r>
            <a:endParaRPr sz="791"/>
          </a:p>
          <a:p>
            <a:pPr indent="0" lvl="0" marL="0" rtl="0" algn="l">
              <a:lnSpc>
                <a:spcPct val="95000"/>
              </a:lnSpc>
              <a:spcBef>
                <a:spcPts val="1200"/>
              </a:spcBef>
              <a:spcAft>
                <a:spcPts val="0"/>
              </a:spcAft>
              <a:buNone/>
            </a:pPr>
            <a:r>
              <a:rPr lang="ja" sz="791"/>
              <a:t>EDGEはウェブページから生成したデータだけでなく、他のGUIデータセット（例えば、Ricoなど）も統合しています。また、一般的な視覚指示追従データセット（LLaVAやMonkeyなど）を使用し、様々なタスクからなる包括的なデータセットを構築しています。このデータセットには、約542万のQAペアが含まれており、その60％はEDGE独自の合成手法によるものです。</a:t>
            </a:r>
            <a:endParaRPr sz="791"/>
          </a:p>
          <a:p>
            <a:pPr indent="0" lvl="0" marL="0" rtl="0" algn="l">
              <a:lnSpc>
                <a:spcPct val="95000"/>
              </a:lnSpc>
              <a:spcBef>
                <a:spcPts val="1200"/>
              </a:spcBef>
              <a:spcAft>
                <a:spcPts val="0"/>
              </a:spcAft>
              <a:buNone/>
            </a:pPr>
            <a:r>
              <a:rPr lang="ja" sz="791"/>
              <a:t>2. 学習方法</a:t>
            </a:r>
            <a:endParaRPr sz="791"/>
          </a:p>
          <a:p>
            <a:pPr indent="0" lvl="0" marL="0" rtl="0" algn="l">
              <a:lnSpc>
                <a:spcPct val="95000"/>
              </a:lnSpc>
              <a:spcBef>
                <a:spcPts val="1200"/>
              </a:spcBef>
              <a:spcAft>
                <a:spcPts val="0"/>
              </a:spcAft>
              <a:buNone/>
            </a:pPr>
            <a:r>
              <a:rPr lang="ja" sz="791"/>
              <a:t>EDGEの学習には、画像エンコーダを固定し、言語モデルの全てのパラメータをトレーニングします。具体的には、Lion 8-bitオプティマイザを用い、学習率を1e-5に設定し、コサイン学習率スケジューラを採用しています。学習には8つのNVIDIA A800 GPUを用いて約2日間かかります。このようにして、GUIに特化したLVLMの学習を進め、デスクトップやモバイルの環境にも転移できるようにしています。</a:t>
            </a:r>
            <a:endParaRPr sz="791"/>
          </a:p>
          <a:p>
            <a:pPr indent="0" lvl="0" marL="0" rtl="0" algn="l">
              <a:lnSpc>
                <a:spcPct val="95000"/>
              </a:lnSpc>
              <a:spcBef>
                <a:spcPts val="1200"/>
              </a:spcBef>
              <a:spcAft>
                <a:spcPts val="0"/>
              </a:spcAft>
              <a:buNone/>
            </a:pPr>
            <a:r>
              <a:rPr lang="ja" sz="791"/>
              <a:t>3. 実験と結果</a:t>
            </a:r>
            <a:endParaRPr sz="791"/>
          </a:p>
          <a:p>
            <a:pPr indent="0" lvl="0" marL="0" rtl="0" algn="l">
              <a:lnSpc>
                <a:spcPct val="95000"/>
              </a:lnSpc>
              <a:spcBef>
                <a:spcPts val="1200"/>
              </a:spcBef>
              <a:spcAft>
                <a:spcPts val="0"/>
              </a:spcAft>
              <a:buNone/>
            </a:pPr>
            <a:r>
              <a:rPr lang="ja" sz="791"/>
              <a:t>学習されたEDGEモデルは、複数のGUIベンチマークやエージェントベンチマークでその効果が検証されました。例えば、VisualWebBenchやScreenSpotといったベンチマークにおいて、他のLVLMよりも優れたパフォーマンスを示しました。また、デスクトップやモバイルの新しい環境への転移も可能であることが実証されました。これにより、従来のGUIモデルが抱える限界（特に視覚的な要素に対する理解力の低さ）を克服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まとめ</a:t>
            </a:r>
            <a:endParaRPr sz="791"/>
          </a:p>
          <a:p>
            <a:pPr indent="0" lvl="0" marL="0" rtl="0" algn="l">
              <a:lnSpc>
                <a:spcPct val="95000"/>
              </a:lnSpc>
              <a:spcBef>
                <a:spcPts val="1200"/>
              </a:spcBef>
              <a:spcAft>
                <a:spcPts val="0"/>
              </a:spcAft>
              <a:buNone/>
            </a:pPr>
            <a:r>
              <a:rPr lang="ja" sz="791"/>
              <a:t>EDGEは、従来のGUI理解モデルの課題を克服するために、視覚言語モデル（LVLM）を用いた新しいデータ生成フレームワークを提案し、ウェブページから得られる豊富なデータを自動的に合成することで、GUIエージェントの能力を大幅に向上させています。これにより、手作業でのアノテーションの依存を減らし、より汎用的なGUIエージェントの開発を可能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MemSim: A Bayesian Simulator for Evaluating Memory of LLM-based Personal Assistants MemSim: LLMベースのパーソナルアシスタントのメモリを評価するためのベイジアンシミュレーター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LLMエージェントのMemSimではQAにBayesian Relation Network (BRNet) 使用しユーザーのプロファイルを関係性や年齢などの属性でサンプリングし質問に必要な情報をヒントの形でまとめAを生成します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![methods.jpg](methods.jpg)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**Bayesian Relation Network (BRNet):**</a:t>
            </a:r>
            <a:endParaRPr sz="791"/>
          </a:p>
          <a:p>
            <a:pPr indent="0" lvl="0" marL="0" rtl="0" algn="l">
              <a:lnSpc>
                <a:spcPct val="95000"/>
              </a:lnSpc>
              <a:spcBef>
                <a:spcPts val="1200"/>
              </a:spcBef>
              <a:spcAft>
                <a:spcPts val="0"/>
              </a:spcAft>
              <a:buNone/>
            </a:pPr>
            <a:r>
              <a:rPr lang="ja" sz="791"/>
              <a:t>ユーザーの属性や関連エンティティをベイジアンネットワークとして表現し、階層的なユーザープロファイルをサンプリングする手法。BRNetは、ユーザーの関連する属性やエンティティの確率分布をモデル化し、シナリオに応じた多様でスケーラブルなユーザープロファイルを生成する。</a:t>
            </a:r>
            <a:endParaRPr sz="791"/>
          </a:p>
          <a:p>
            <a:pPr indent="0" lvl="0" marL="0" rtl="0" algn="l">
              <a:lnSpc>
                <a:spcPct val="95000"/>
              </a:lnSpc>
              <a:spcBef>
                <a:spcPts val="1200"/>
              </a:spcBef>
              <a:spcAft>
                <a:spcPts val="0"/>
              </a:spcAft>
              <a:buNone/>
            </a:pPr>
            <a:r>
              <a:rPr lang="ja" sz="791"/>
              <a:t>2. **Causal Generation Mechanism:**</a:t>
            </a:r>
            <a:endParaRPr sz="791"/>
          </a:p>
          <a:p>
            <a:pPr indent="0" lvl="0" marL="0" rtl="0" algn="l">
              <a:lnSpc>
                <a:spcPct val="95000"/>
              </a:lnSpc>
              <a:spcBef>
                <a:spcPts val="1200"/>
              </a:spcBef>
              <a:spcAft>
                <a:spcPts val="0"/>
              </a:spcAft>
              <a:buNone/>
            </a:pPr>
            <a:r>
              <a:rPr lang="ja" sz="791"/>
              <a:t>階層的なユーザープロファイルに基づいて、ユーザーメッセージとQAを因果的に生成するメカニズム。これは、プロファイルからヒント（factual hints）を抽出し、それに基づいてメッセージやQAを作成するプロセスで、LLMのハルシネーションの影響を軽減する。</a:t>
            </a:r>
            <a:endParaRPr sz="791"/>
          </a:p>
          <a:p>
            <a:pPr indent="0" lvl="0" marL="0" rtl="0" algn="l">
              <a:lnSpc>
                <a:spcPct val="95000"/>
              </a:lnSpc>
              <a:spcBef>
                <a:spcPts val="1200"/>
              </a:spcBef>
              <a:spcAft>
                <a:spcPts val="0"/>
              </a:spcAft>
              <a:buNone/>
            </a:pPr>
            <a:r>
              <a:rPr lang="ja" sz="791"/>
              <a:t>3. **MemDaily Dataset:**</a:t>
            </a:r>
            <a:endParaRPr sz="791"/>
          </a:p>
          <a:p>
            <a:pPr indent="0" lvl="0" marL="0" rtl="0" algn="l">
              <a:lnSpc>
                <a:spcPct val="95000"/>
              </a:lnSpc>
              <a:spcBef>
                <a:spcPts val="1200"/>
              </a:spcBef>
              <a:spcAft>
                <a:spcPts val="0"/>
              </a:spcAft>
              <a:buNone/>
            </a:pPr>
            <a:r>
              <a:rPr lang="ja" sz="791"/>
              <a:t>MemSimを用いて日常生活シナリオを元に構築されたデータセット。シンプルなQAから多段階の推論を必要とするQAまで、さまざまなタイプのQAを含む6つのサブデータセットを提供する。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rPr lang="ja" sz="791"/>
              <a:t>この研究で提案されたMemSimおよびMemDailyは、LLMベースのパーソナルアシスタントがどれだけ過去のメッセージから正確に情報を引き出し、質問に答えられるかを客観的に評価するためのツールとして使用される。特に、個人情報を使った質問や複雑な推論が必要な質問に対して、エージェントが適切に応答できるかどうかを評価するために用い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本論文内に次に読むべき論文の具体的な推奨は記載されていませんが、関連する研究分野としては、LLMベースのメモリメカニズムやQAシステムの評価に関する文献が考えられます。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**QA生成の全体的な流れ**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MemSimは、ユーザープロファイルから得られたヒントに基づいて、ユーザーメッセージとそれに対応する質問と回答（QA）を生成します。このプロセスは、以下の手順に従って進行します。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ユーザープロファイルのサンプリング**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まず、**Bayesian Relation Network (BRNet)** によってユーザーのプロファイルがサンプリングされます。これにより、以下のような階層的なユーザープロファイルが生成されます。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**エンティティレベル:** ユーザーに関連する人物やイベントなどのエンティティが含まれます（例: AliceやBobなどの人物）。</a:t>
            </a:r>
            <a:endParaRPr sz="791"/>
          </a:p>
          <a:p>
            <a:pPr indent="0" lvl="0" marL="0" rtl="0" algn="l">
              <a:lnSpc>
                <a:spcPct val="95000"/>
              </a:lnSpc>
              <a:spcBef>
                <a:spcPts val="1200"/>
              </a:spcBef>
              <a:spcAft>
                <a:spcPts val="0"/>
              </a:spcAft>
              <a:buNone/>
            </a:pPr>
            <a:r>
              <a:rPr lang="ja" sz="791"/>
              <a:t>- **属性レベル:** 各エンティティには複数の属性が割り当てられ、それらが具体的な値を持ちます（例: 年齢、職業など）。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BRNetに基づき、このような階層的なプロファイルがサンプリングされ、次に進むQA生成の基礎となります。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ヒント（Informative Hints）の生成**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ユーザープロファイルから、質問に必要な情報を抽出して「ヒント」と呼ばれる形式にまとめます。ヒントは以下のような形式の三つ組で表現されます。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 (A):** 例えば「Alice」</a:t>
            </a:r>
            <a:endParaRPr sz="791"/>
          </a:p>
          <a:p>
            <a:pPr indent="0" lvl="0" marL="0" rtl="0" algn="l">
              <a:lnSpc>
                <a:spcPct val="95000"/>
              </a:lnSpc>
              <a:spcBef>
                <a:spcPts val="1200"/>
              </a:spcBef>
              <a:spcAft>
                <a:spcPts val="0"/>
              </a:spcAft>
              <a:buNone/>
            </a:pPr>
            <a:r>
              <a:rPr lang="ja" sz="791"/>
              <a:t>- **属性 (K):** 例えば「年齢」</a:t>
            </a:r>
            <a:endParaRPr sz="791"/>
          </a:p>
          <a:p>
            <a:pPr indent="0" lvl="0" marL="0" rtl="0" algn="l">
              <a:lnSpc>
                <a:spcPct val="95000"/>
              </a:lnSpc>
              <a:spcBef>
                <a:spcPts val="1200"/>
              </a:spcBef>
              <a:spcAft>
                <a:spcPts val="0"/>
              </a:spcAft>
              <a:buNone/>
            </a:pPr>
            <a:r>
              <a:rPr lang="ja" sz="791"/>
              <a:t>- **値 (v):** 例えば「26歳」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これにより、ユーザープロファイルからの事実が構造化され、質問と回答に使われるための基礎情報となります。複数のヒントを生成することで、複雑な質問を構築できます。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ユーザーメッセージの生成**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次に、ヒントに基づいてユーザーメッセージを生成します。このメッセージ生成は、**LLM（大規模言語モデル）** を使用して、ヒントに基づいた自然な文章を生成します。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 ヒントが「(Alice, 年齢, 26歳)」であれば、生成されるメッセージは「Aliceは26歳です。」のような文章になります。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LLMは、この段階では単にヒントを自然な言語で表現する役割を果たしており、推論や想像は行いません。これにより、生成されたメッセージが事実に基づいた信頼性の高いものとなります。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質問と回答の生成**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MemSimでは、以下の5種類のQAを生成します。それぞれが異なるレベルの複雑さを持ち、LLMベースのエージェントのメモリ機能を包括的に評価することができます。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**Single-hop QA（単一のメッセージに基づく質問）:**</a:t>
            </a:r>
            <a:endParaRPr sz="791"/>
          </a:p>
          <a:p>
            <a:pPr indent="0" lvl="0" marL="0" rtl="0" algn="l">
              <a:lnSpc>
                <a:spcPct val="95000"/>
              </a:lnSpc>
              <a:spcBef>
                <a:spcPts val="1200"/>
              </a:spcBef>
              <a:spcAft>
                <a:spcPts val="0"/>
              </a:spcAft>
              <a:buNone/>
            </a:pPr>
            <a:r>
              <a:rPr lang="ja" sz="791"/>
              <a:t>    - 1つのメッセージから直接答えを導ける簡単な質問です。</a:t>
            </a:r>
            <a:endParaRPr sz="791"/>
          </a:p>
          <a:p>
            <a:pPr indent="0" lvl="0" marL="0" rtl="0" algn="l">
              <a:lnSpc>
                <a:spcPct val="95000"/>
              </a:lnSpc>
              <a:spcBef>
                <a:spcPts val="1200"/>
              </a:spcBef>
              <a:spcAft>
                <a:spcPts val="0"/>
              </a:spcAft>
              <a:buNone/>
            </a:pPr>
            <a:r>
              <a:rPr lang="ja" sz="791"/>
              <a:t>    - 例: 質問「Aliceの誕生日はいつですか？」、答え「6月1日」</a:t>
            </a:r>
            <a:endParaRPr sz="791"/>
          </a:p>
          <a:p>
            <a:pPr indent="0" lvl="0" marL="0" rtl="0" algn="l">
              <a:lnSpc>
                <a:spcPct val="95000"/>
              </a:lnSpc>
              <a:spcBef>
                <a:spcPts val="1200"/>
              </a:spcBef>
              <a:spcAft>
                <a:spcPts val="0"/>
              </a:spcAft>
              <a:buNone/>
            </a:pPr>
            <a:r>
              <a:rPr lang="ja" sz="791"/>
              <a:t>2. **Multi-hop QA（複数のメッセージに基づく質問）:**</a:t>
            </a:r>
            <a:endParaRPr sz="791"/>
          </a:p>
          <a:p>
            <a:pPr indent="0" lvl="0" marL="0" rtl="0" algn="l">
              <a:lnSpc>
                <a:spcPct val="95000"/>
              </a:lnSpc>
              <a:spcBef>
                <a:spcPts val="1200"/>
              </a:spcBef>
              <a:spcAft>
                <a:spcPts val="0"/>
              </a:spcAft>
              <a:buNone/>
            </a:pPr>
            <a:r>
              <a:rPr lang="ja" sz="791"/>
              <a:t>    - 複数のメッセージを利用して答えを導く、より複雑な質問です。</a:t>
            </a:r>
            <a:endParaRPr sz="791"/>
          </a:p>
          <a:p>
            <a:pPr indent="0" lvl="0" marL="0" rtl="0" algn="l">
              <a:lnSpc>
                <a:spcPct val="95000"/>
              </a:lnSpc>
              <a:spcBef>
                <a:spcPts val="1200"/>
              </a:spcBef>
              <a:spcAft>
                <a:spcPts val="0"/>
              </a:spcAft>
              <a:buNone/>
            </a:pPr>
            <a:r>
              <a:rPr lang="ja" sz="791"/>
              <a:t>    - 例: 質問「来週出席する会議はどこで行われますか？」、答え「Victoria会議センター」</a:t>
            </a:r>
            <a:endParaRPr sz="791"/>
          </a:p>
          <a:p>
            <a:pPr indent="0" lvl="0" marL="0" rtl="0" algn="l">
              <a:lnSpc>
                <a:spcPct val="95000"/>
              </a:lnSpc>
              <a:spcBef>
                <a:spcPts val="1200"/>
              </a:spcBef>
              <a:spcAft>
                <a:spcPts val="0"/>
              </a:spcAft>
              <a:buNone/>
            </a:pPr>
            <a:r>
              <a:rPr lang="ja" sz="791"/>
              <a:t>3. **Comparative QA（比較を行う質問）:**</a:t>
            </a:r>
            <a:endParaRPr sz="791"/>
          </a:p>
          <a:p>
            <a:pPr indent="0" lvl="0" marL="0" rtl="0" algn="l">
              <a:lnSpc>
                <a:spcPct val="95000"/>
              </a:lnSpc>
              <a:spcBef>
                <a:spcPts val="1200"/>
              </a:spcBef>
              <a:spcAft>
                <a:spcPts val="0"/>
              </a:spcAft>
              <a:buNone/>
            </a:pPr>
            <a:r>
              <a:rPr lang="ja" sz="791"/>
              <a:t>    - 複数のメッセージに含まれる情報を比較する必要がある質問です。</a:t>
            </a:r>
            <a:endParaRPr sz="791"/>
          </a:p>
          <a:p>
            <a:pPr indent="0" lvl="0" marL="0" rtl="0" algn="l">
              <a:lnSpc>
                <a:spcPct val="95000"/>
              </a:lnSpc>
              <a:spcBef>
                <a:spcPts val="1200"/>
              </a:spcBef>
              <a:spcAft>
                <a:spcPts val="0"/>
              </a:spcAft>
              <a:buNone/>
            </a:pPr>
            <a:r>
              <a:rPr lang="ja" sz="791"/>
              <a:t>    - 例: 質問「AliceとBobのうち、どちらが若いですか？」、答え「Bob」</a:t>
            </a:r>
            <a:endParaRPr sz="791"/>
          </a:p>
          <a:p>
            <a:pPr indent="0" lvl="0" marL="0" rtl="0" algn="l">
              <a:lnSpc>
                <a:spcPct val="95000"/>
              </a:lnSpc>
              <a:spcBef>
                <a:spcPts val="1200"/>
              </a:spcBef>
              <a:spcAft>
                <a:spcPts val="0"/>
              </a:spcAft>
              <a:buNone/>
            </a:pPr>
            <a:r>
              <a:rPr lang="ja" sz="791"/>
              <a:t>4. **Aggregative QA（集約された情報を求める質問）:**</a:t>
            </a:r>
            <a:endParaRPr sz="791"/>
          </a:p>
          <a:p>
            <a:pPr indent="0" lvl="0" marL="0" rtl="0" algn="l">
              <a:lnSpc>
                <a:spcPct val="95000"/>
              </a:lnSpc>
              <a:spcBef>
                <a:spcPts val="1200"/>
              </a:spcBef>
              <a:spcAft>
                <a:spcPts val="0"/>
              </a:spcAft>
              <a:buNone/>
            </a:pPr>
            <a:r>
              <a:rPr lang="ja" sz="791"/>
              <a:t>    - 共通の属性を持つ複数のエンティティの情報を集約して答えを導く質問です。</a:t>
            </a:r>
            <a:endParaRPr sz="791"/>
          </a:p>
          <a:p>
            <a:pPr indent="0" lvl="0" marL="0" rtl="0" algn="l">
              <a:lnSpc>
                <a:spcPct val="95000"/>
              </a:lnSpc>
              <a:spcBef>
                <a:spcPts val="1200"/>
              </a:spcBef>
              <a:spcAft>
                <a:spcPts val="0"/>
              </a:spcAft>
              <a:buNone/>
            </a:pPr>
            <a:r>
              <a:rPr lang="ja" sz="791"/>
              <a:t>    - 例: 質問「35歳未満の人は何人いますか？」、答え「3人」</a:t>
            </a:r>
            <a:endParaRPr sz="791"/>
          </a:p>
          <a:p>
            <a:pPr indent="0" lvl="0" marL="0" rtl="0" algn="l">
              <a:lnSpc>
                <a:spcPct val="95000"/>
              </a:lnSpc>
              <a:spcBef>
                <a:spcPts val="1200"/>
              </a:spcBef>
              <a:spcAft>
                <a:spcPts val="0"/>
              </a:spcAft>
              <a:buNone/>
            </a:pPr>
            <a:r>
              <a:rPr lang="ja" sz="791"/>
              <a:t>5. **Post-processing QA（追加の推論を要する質問）:**</a:t>
            </a:r>
            <a:endParaRPr sz="791"/>
          </a:p>
          <a:p>
            <a:pPr indent="0" lvl="0" marL="0" rtl="0" algn="l">
              <a:lnSpc>
                <a:spcPct val="95000"/>
              </a:lnSpc>
              <a:spcBef>
                <a:spcPts val="1200"/>
              </a:spcBef>
              <a:spcAft>
                <a:spcPts val="0"/>
              </a:spcAft>
              <a:buNone/>
            </a:pPr>
            <a:r>
              <a:rPr lang="ja" sz="791"/>
              <a:t>    - 回答に至るまでに、さらなる推論が必要な質問です。</a:t>
            </a:r>
            <a:endParaRPr sz="791"/>
          </a:p>
          <a:p>
            <a:pPr indent="0" lvl="0" marL="0" rtl="0" algn="l">
              <a:lnSpc>
                <a:spcPct val="95000"/>
              </a:lnSpc>
              <a:spcBef>
                <a:spcPts val="1200"/>
              </a:spcBef>
              <a:spcAft>
                <a:spcPts val="0"/>
              </a:spcAft>
              <a:buNone/>
            </a:pPr>
            <a:r>
              <a:rPr lang="ja" sz="791"/>
              <a:t>    - 例: 質問「私が知っている先生が生まれた季節は何ですか？」、答え「春」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ノイズの付加**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実際の使用シナリオに近づけるために、ユーザーメッセージにノイズを追加します。このノイズには2つのタイプがあります。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**エンティティ側のノイズ:** 選択されていないエンティティの属性が含まれるメッセージを生成します。</a:t>
            </a:r>
            <a:endParaRPr sz="791"/>
          </a:p>
          <a:p>
            <a:pPr indent="0" lvl="0" marL="0" rtl="0" algn="l">
              <a:lnSpc>
                <a:spcPct val="95000"/>
              </a:lnSpc>
              <a:spcBef>
                <a:spcPts val="1200"/>
              </a:spcBef>
              <a:spcAft>
                <a:spcPts val="0"/>
              </a:spcAft>
              <a:buNone/>
            </a:pPr>
            <a:r>
              <a:rPr lang="ja" sz="791"/>
              <a:t>2. **属性側のノイズ:** 選択されたエンティティに関する異なる属性のメッセージを生成します。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これにより、ノイズがどのようにエージェントのメモリ検索や回答に影響を与えるかを評価できます。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因果的なQA生成のメカニズム**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emSimでは、メッセージとQAの生成に因果関係を組み込んでいます。具体的には、ヒントからユーザーメッセージと質問・回答の両方が生成され、それらが共通の情報に基づいているため、信頼性の高いQAセットを生成できます。これにより、LLMのハルシネーション（事実誤認）を抑え、事実に基づく質問と回答が保証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Beyond Text: Optimizing RAG with Multimodal Inputs for Industrial Applications テキストを超えて：産業用途向けのマルチモーダル入力を用いたRAGの最適化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LLMのRAGの評価として産業分野でのマルチモーダルモデルを使用する方法の検討</a:t>
            </a:r>
            <a:endParaRPr sz="791"/>
          </a:p>
          <a:p>
            <a:pPr indent="0" lvl="0" marL="0" rtl="0" algn="l">
              <a:lnSpc>
                <a:spcPct val="95000"/>
              </a:lnSpc>
              <a:spcBef>
                <a:spcPts val="1200"/>
              </a:spcBef>
              <a:spcAft>
                <a:spcPts val="0"/>
              </a:spcAft>
              <a:buNone/>
            </a:pPr>
            <a:r>
              <a:rPr lang="ja" sz="791"/>
              <a:t>マルチモーダル埋め込みと画像からのテキスト要約生成という2つのアプローチを提案</a:t>
            </a:r>
            <a:endParaRPr sz="791"/>
          </a:p>
          <a:p>
            <a:pPr indent="0" lvl="0" marL="0" rtl="0" algn="l">
              <a:lnSpc>
                <a:spcPct val="95000"/>
              </a:lnSpc>
              <a:spcBef>
                <a:spcPts val="1200"/>
              </a:spcBef>
              <a:spcAft>
                <a:spcPts val="0"/>
              </a:spcAft>
              <a:buNone/>
            </a:pPr>
            <a:r>
              <a:rPr lang="ja" sz="791"/>
              <a:t>マルチモーダル埋め込みと画像からのテキスト要約生成のいずれも、シングルモーダル（テキストのみ）のRAGよりも良いパフォーマンスを示し</a:t>
            </a:r>
            <a:endParaRPr sz="791"/>
          </a:p>
          <a:p>
            <a:pPr indent="0" lvl="0" marL="0" rtl="0" algn="l">
              <a:lnSpc>
                <a:spcPct val="95000"/>
              </a:lnSpc>
              <a:spcBef>
                <a:spcPts val="1200"/>
              </a:spcBef>
              <a:spcAft>
                <a:spcPts val="0"/>
              </a:spcAft>
              <a:buNone/>
            </a:pPr>
            <a:r>
              <a:rPr lang="ja" sz="791"/>
              <a:t>画像からのテキスト要約生成の方がマルチモーダル埋め込みよりもパフォーマンスがわずかに優れている結果が得られました。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**マルチモーダル埋め込み**と**画像からのテキスト要約生成**という2つの画像処理アプローチが提案されています。以下、それぞれのアプローチについて詳しく説明し、その結果もまとめます。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マルチモーダル埋め込み（Multimodal Embeddings）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**マルチモーダル埋め込み**は、画像とテキストを共通の埋め込み空間にマッピングする手法です。このアプローチでは、以下の手順で処理が行われます。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**CLIPモデル**（OpenAIによる画像とテキストを同時に埋め込むモデル）を用いて、画像と質問を埋め込みます。</a:t>
            </a:r>
            <a:endParaRPr sz="791"/>
          </a:p>
          <a:p>
            <a:pPr indent="0" lvl="0" marL="0" rtl="0" algn="l">
              <a:lnSpc>
                <a:spcPct val="95000"/>
              </a:lnSpc>
              <a:spcBef>
                <a:spcPts val="1200"/>
              </a:spcBef>
              <a:spcAft>
                <a:spcPts val="0"/>
              </a:spcAft>
              <a:buNone/>
            </a:pPr>
            <a:r>
              <a:rPr lang="ja" sz="791"/>
              <a:t>- 埋め込み後、共通の埋め込み空間内で画像とテキストの類似度を計算し、最も関連性の高いものを検索します。</a:t>
            </a:r>
            <a:endParaRPr sz="791"/>
          </a:p>
          <a:p>
            <a:pPr indent="0" lvl="0" marL="0" rtl="0" algn="l">
              <a:lnSpc>
                <a:spcPct val="95000"/>
              </a:lnSpc>
              <a:spcBef>
                <a:spcPts val="1200"/>
              </a:spcBef>
              <a:spcAft>
                <a:spcPts val="0"/>
              </a:spcAft>
              <a:buNone/>
            </a:pPr>
            <a:r>
              <a:rPr lang="ja" sz="791"/>
              <a:t>- この埋め込み空間での距離に基づいて、画像と質問間の関連性を測定し、関連のある画像を取得します。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画像とテキストの両方を共通のベクトル空間で扱うため、直接的な類似度計算が可能です。</a:t>
            </a:r>
            <a:endParaRPr sz="791"/>
          </a:p>
          <a:p>
            <a:pPr indent="0" lvl="0" marL="0" rtl="0" algn="l">
              <a:lnSpc>
                <a:spcPct val="95000"/>
              </a:lnSpc>
              <a:spcBef>
                <a:spcPts val="1200"/>
              </a:spcBef>
              <a:spcAft>
                <a:spcPts val="0"/>
              </a:spcAft>
              <a:buNone/>
            </a:pPr>
            <a:r>
              <a:rPr lang="ja" sz="791"/>
              <a:t>- 画像と質問の関連性を高精度に捉えることができる。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埋め込みモデルの品質に依存するため、埋め込みの性能が十分でないと正確な検索が難しくなります。</a:t>
            </a:r>
            <a:endParaRPr sz="791"/>
          </a:p>
          <a:p>
            <a:pPr indent="0" lvl="0" marL="0" rtl="0" algn="l">
              <a:lnSpc>
                <a:spcPct val="95000"/>
              </a:lnSpc>
              <a:spcBef>
                <a:spcPts val="1200"/>
              </a:spcBef>
              <a:spcAft>
                <a:spcPts val="0"/>
              </a:spcAft>
              <a:buNone/>
            </a:pPr>
            <a:r>
              <a:rPr lang="ja" sz="791"/>
              <a:t>- マルチモーダル埋め込みによる情報の抽出が、特に産業分野での画像（例えば図表や機器の詳細図）の内容理解に対して限界があることが確認されました。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画像からのテキスト要約生成（Text Embeddings from Image Summaries）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**画像からのテキスト要約生成**のアプローチは、画像を要約し、そのテキスト要約を基に検索するという手法です。具体的には以下の手順を踏みます。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**画像要約生成**: 画像からテキスト要約を生成するためにマルチモーダルLLM（例えばGPT-4 Vision）を用います。これにより、画像の内容を簡潔にテキスト化します。</a:t>
            </a:r>
            <a:endParaRPr sz="791"/>
          </a:p>
          <a:p>
            <a:pPr indent="0" lvl="0" marL="0" rtl="0" algn="l">
              <a:lnSpc>
                <a:spcPct val="95000"/>
              </a:lnSpc>
              <a:spcBef>
                <a:spcPts val="1200"/>
              </a:spcBef>
              <a:spcAft>
                <a:spcPts val="0"/>
              </a:spcAft>
              <a:buNone/>
            </a:pPr>
            <a:r>
              <a:rPr lang="ja" sz="791"/>
              <a:t>- **テキスト埋め込み**: 生成したテキスト要約を埋め込みに変換し、検索可能な形でデータベースに格納します。</a:t>
            </a:r>
            <a:endParaRPr sz="791"/>
          </a:p>
          <a:p>
            <a:pPr indent="0" lvl="0" marL="0" rtl="0" algn="l">
              <a:lnSpc>
                <a:spcPct val="95000"/>
              </a:lnSpc>
              <a:spcBef>
                <a:spcPts val="1200"/>
              </a:spcBef>
              <a:spcAft>
                <a:spcPts val="0"/>
              </a:spcAft>
              <a:buNone/>
            </a:pPr>
            <a:r>
              <a:rPr lang="ja" sz="791"/>
              <a:t>- **検索と回答生成**: 埋め込まれた要約テキストを用いて、質問に最も関連する画像情報を検索し、LLMにより回答を生成します。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**画像情報の抽象化**: 画像から生成された要約を用いることで、画像の内容をより柔軟に扱うことが可能となります。特に、画像内の詳細情報（例えば手順や構造）を明確にすることに役立ちます。</a:t>
            </a:r>
            <a:endParaRPr sz="791"/>
          </a:p>
          <a:p>
            <a:pPr indent="0" lvl="0" marL="0" rtl="0" algn="l">
              <a:lnSpc>
                <a:spcPct val="95000"/>
              </a:lnSpc>
              <a:spcBef>
                <a:spcPts val="1200"/>
              </a:spcBef>
              <a:spcAft>
                <a:spcPts val="0"/>
              </a:spcAft>
              <a:buNone/>
            </a:pPr>
            <a:r>
              <a:rPr lang="ja" sz="791"/>
              <a:t>- **柔軟性と最適化の可能性**: 要約の生成プロセスで、必要に応じて特定の情報に焦点を当てるなど、カスタマイズが可能です。加えて、画像要約の生成モデルやテキスト埋め込みモデルをタスクに特化させることで、パフォーマンスの向上が見込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画像要約の品質が検索精度に直接影響を与えるため、要約内容が適切でない場合、適切な画像が取得されないリスクがあります。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両アプローチの実験結果について、次の点が確認されています。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**マルチモーダル埋め込み**と**画像からのテキスト要約生成**のいずれも、シングルモーダル（テキストのみ）のRAGよりも良いパフォーマンスを示しました。</a:t>
            </a:r>
            <a:endParaRPr sz="791"/>
          </a:p>
          <a:p>
            <a:pPr indent="0" lvl="0" marL="0" rtl="0" algn="l">
              <a:lnSpc>
                <a:spcPct val="95000"/>
              </a:lnSpc>
              <a:spcBef>
                <a:spcPts val="1200"/>
              </a:spcBef>
              <a:spcAft>
                <a:spcPts val="0"/>
              </a:spcAft>
              <a:buNone/>
            </a:pPr>
            <a:r>
              <a:rPr lang="ja" sz="791"/>
              <a:t>- **画像からのテキスト要約生成**の方が**マルチモーダル埋め込み**よりもパフォーマンスがわずかに優れている結果が得られました。特に、生成される回答の正確さ（Answer Correctness）や関連性（Answer Relevancy）において優位性が見られました。</a:t>
            </a:r>
            <a:endParaRPr sz="791"/>
          </a:p>
          <a:p>
            <a:pPr indent="0" lvl="0" marL="0" rtl="0" algn="l">
              <a:lnSpc>
                <a:spcPct val="95000"/>
              </a:lnSpc>
              <a:spcBef>
                <a:spcPts val="1200"/>
              </a:spcBef>
              <a:spcAft>
                <a:spcPts val="0"/>
              </a:spcAft>
              <a:buNone/>
            </a:pPr>
            <a:r>
              <a:rPr lang="ja" sz="791"/>
              <a:t>- **画像からのテキスト要約生成**のアプローチは、要約の生成過程をカスタマイズすることができるため、柔軟な最適化が可能であり、今後の改良の余地が大きいとされています。</a:t>
            </a:r>
            <a:endParaRPr sz="791"/>
          </a:p>
          <a:p>
            <a:pPr indent="0" lvl="0" marL="0" rtl="0" algn="l">
              <a:lnSpc>
                <a:spcPct val="95000"/>
              </a:lnSpc>
              <a:spcBef>
                <a:spcPts val="1200"/>
              </a:spcBef>
              <a:spcAft>
                <a:spcPts val="0"/>
              </a:spcAft>
              <a:buNone/>
            </a:pPr>
            <a:r>
              <a:rPr lang="ja" sz="791"/>
              <a:t>- 一方で、**マルチモーダル埋め込み**は、LLMのモデル性能や埋め込みの品質に依存する部分が大きく、特に画像の内容を正確に捉えたい場合には限界があることが分かりました。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THINKING LLMS: GENERAL INSTRUCTION FOLLOWING WITH THOUGHT GENERATION THINKING LLMs: 思考生成による一般的な指示追従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LLMには回答前に明示的な思考能力の実行がかけており複雑な質問に必要なこの能力を追加の人間データを使わずに既存のLLMに付与するための訓練手法をThought Preference Optimization (TPO)を提案</a:t>
            </a:r>
            <a:endParaRPr sz="791"/>
          </a:p>
          <a:p>
            <a:pPr indent="0" lvl="0" marL="0" rtl="0" algn="l">
              <a:lnSpc>
                <a:spcPct val="95000"/>
              </a:lnSpc>
              <a:spcBef>
                <a:spcPts val="1200"/>
              </a:spcBef>
              <a:spcAft>
                <a:spcPts val="0"/>
              </a:spcAft>
              <a:buNone/>
            </a:pPr>
            <a:r>
              <a:rPr lang="ja" sz="791"/>
              <a:t>思考と応答の2つのパートに分けて生成しその応答部分を評価するためのジャッジモデルで応答の質のみを評価。最も良い思考と応答の組み合わせを選択します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問題意識と提案手法の概要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現在、ユーザーの指示に直接応答するための訓練が行われており、その際の計算資源は指示の複雑さに関わらず一定です。しかし、複雑な指示の場合、十分な応答を得るためには、回答前に内部で思考を行うことで追加の計算を行うことが必要です。この「思考」というプロセスをLLMに付与するために、追加の人間データなしで思考生成を学習させる手法として「Thought Preference Optimization (TPO)」が提案されています。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「Thought Preference Optimization (TPO)」の概要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POは、命令チューニングされた既存のLLMに対して、内部の思考を生成し、それを最適化する手法です。この手法は、LLMが思考を生成し、その後、最終的な回答を出力するプロセスを学習するために、以下の流れを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**思考の生成**: 初めに、命令に対してLLMが「思考」と「応答」の2つの部分に分かれたシーケンスを生成します。</a:t>
            </a:r>
            <a:endParaRPr sz="791"/>
          </a:p>
          <a:p>
            <a:pPr indent="0" lvl="0" marL="0" rtl="0" algn="l">
              <a:lnSpc>
                <a:spcPct val="95000"/>
              </a:lnSpc>
              <a:spcBef>
                <a:spcPts val="1200"/>
              </a:spcBef>
              <a:spcAft>
                <a:spcPts val="0"/>
              </a:spcAft>
              <a:buNone/>
            </a:pPr>
            <a:r>
              <a:rPr lang="ja" sz="791"/>
              <a:t>2. **思考の評価と選別**: 複数の思考と応答の候補を生成し、その応答部分を評価するために「ジャッジモデル」を使用します。このジャッジモデルは応答の質のみを評価し、その評価結果を元に最良の思考と応答の組み合わせを選びます。</a:t>
            </a:r>
            <a:endParaRPr sz="791"/>
          </a:p>
          <a:p>
            <a:pPr indent="0" lvl="0" marL="0" rtl="0" algn="l">
              <a:lnSpc>
                <a:spcPct val="95000"/>
              </a:lnSpc>
              <a:spcBef>
                <a:spcPts val="1200"/>
              </a:spcBef>
              <a:spcAft>
                <a:spcPts val="0"/>
              </a:spcAft>
              <a:buNone/>
            </a:pPr>
            <a:r>
              <a:rPr lang="ja" sz="791"/>
              <a:t>3. **思考の最適化**: 最良の応答を生成する思考を選別し、その結果に基づいて次の訓練でモデルの出力を最適化します。これを反復的に行うことで、モデルが自己学習を通じてより良い思考を生成する能力を持つ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手法の流れ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思考生成とプロンプト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**思考の生成**: TPOの訓練プロセスの初期段階では、LLMに対して思考プロセスを記述するように指示するプロンプトを与えます。このプロンプトは以下の2種類が試されており、それぞれ異なる形式で思考を促すものです。</a:t>
            </a:r>
            <a:endParaRPr sz="791"/>
          </a:p>
          <a:p>
            <a:pPr indent="0" lvl="0" marL="0" rtl="0" algn="l">
              <a:lnSpc>
                <a:spcPct val="95000"/>
              </a:lnSpc>
              <a:spcBef>
                <a:spcPts val="1200"/>
              </a:spcBef>
              <a:spcAft>
                <a:spcPts val="0"/>
              </a:spcAft>
              <a:buNone/>
            </a:pPr>
            <a:r>
              <a:rPr lang="ja" sz="791"/>
              <a:t>    1. **汎用的なプロンプト**: 「以下の指示に包括的かつ詳細に応答してください。まずは思考プロセスを記述し、その後に応答を示してください」という形で、自由度の高い思考の生成を促します。</a:t>
            </a:r>
            <a:endParaRPr sz="791"/>
          </a:p>
          <a:p>
            <a:pPr indent="0" lvl="0" marL="0" rtl="0" algn="l">
              <a:lnSpc>
                <a:spcPct val="95000"/>
              </a:lnSpc>
              <a:spcBef>
                <a:spcPts val="1200"/>
              </a:spcBef>
              <a:spcAft>
                <a:spcPts val="0"/>
              </a:spcAft>
              <a:buNone/>
            </a:pPr>
            <a:r>
              <a:rPr lang="ja" sz="791"/>
              <a:t>    2. **特定的なプロンプト**: 「内部思考を書き、ドラフト応答を評価した後に最終応答を書く」という形式で、ドラフトを含めた評価を促すようなプロンプトです。これにより、モデルが自己の応答を振り返り、改善する機会を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思考の評価と最適化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**ジャッジモデルの利用**: 思考部分と応答部分が生成された後、応答部分のみを「ジャッジモデル」に渡し、その質を評価します。このモデルは、例えば同じ指示に対する複数の応答候補の中から最も良いものと最も悪いものを選別し、応答の好み（プレファレンス）を決定します。これにより、ジャッジモデルが思考部分に直接関与することなく、応答の改善に間接的に寄与することができます。</a:t>
            </a:r>
            <a:endParaRPr sz="791"/>
          </a:p>
          <a:p>
            <a:pPr indent="0" lvl="0" marL="0" rtl="0" algn="l">
              <a:lnSpc>
                <a:spcPct val="95000"/>
              </a:lnSpc>
              <a:spcBef>
                <a:spcPts val="1200"/>
              </a:spcBef>
              <a:spcAft>
                <a:spcPts val="0"/>
              </a:spcAft>
              <a:buNone/>
            </a:pPr>
            <a:r>
              <a:rPr lang="ja" sz="791"/>
              <a:t>- **「好み最適化 (Preference Optimization)」による訓練**: 選別された応答を基に、次のステップでモデルを訓練します。この反復的なプロセスを通じて、モデルは優れた思考を選び取る能力を高め、結果的により良い応答を生成することが可能となります。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思考の「隠し方」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**ユーザーに思考を見せない**: 提案手法では、思考部分は最終的な応答から隠されます。ユーザーに提供されるのは応答部分のみであり、思考のプロセスは内部的に利用されるだけです。これにより、ユーザーに不要な思考の詳細を見せずに済むため、よりすっきりとした応答を提供できます。また、必要に応じて思考部分を表示させ、モデルの解釈可能性を向上させるオプション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訓練と評価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**訓練のセットアップ**: Llama-3-8B-Instructモデルを使用し、ジャッジモデルとしては「Self-Taught Evaluator (STE)」や「ArmoRM」を利用しています。STEは自然言語で好みを判断する一方、ArmoRMは単一の応答に対して数値スコアを付ける仕組みを持っています。訓練データとしては、ユーザー指示を用いており、各指示に対して複数の応答を生成し、その中から最良のものを選びます。</a:t>
            </a:r>
            <a:endParaRPr sz="791"/>
          </a:p>
          <a:p>
            <a:pPr indent="0" lvl="0" marL="0" rtl="0" algn="l">
              <a:lnSpc>
                <a:spcPct val="95000"/>
              </a:lnSpc>
              <a:spcBef>
                <a:spcPts val="1200"/>
              </a:spcBef>
              <a:spcAft>
                <a:spcPts val="0"/>
              </a:spcAft>
              <a:buNone/>
            </a:pPr>
            <a:r>
              <a:rPr lang="ja" sz="791"/>
              <a:t>- **評価の指標**: 提案されたTPOモデルは、AlpacaEvalやArena-Hardといったベンチマークで評価されています。特にAlpacaEvalで52.5%、Arena-Hardで37.3%の高い勝率を達成し、同規模の他のLLMに対しても優位性を示しました。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特徴と利点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**幅広いタスクへの対応**: 従来の思考生成技術は数学や論理的推論に特化していましたが、本手法は創造的なライティングや一般知識の質問、マーケティングといった幅広いタスクにおいても優れたパフォーマンスを発揮します。例えば、創造的なタスクではキャラクターの構成を計画したり、複雑なユーザー指示を理解するために思考を用いることができます。</a:t>
            </a:r>
            <a:endParaRPr sz="791"/>
          </a:p>
          <a:p>
            <a:pPr indent="0" lvl="0" marL="0" rtl="0" algn="l">
              <a:lnSpc>
                <a:spcPct val="95000"/>
              </a:lnSpc>
              <a:spcBef>
                <a:spcPts val="1200"/>
              </a:spcBef>
              <a:spcAft>
                <a:spcPts val="0"/>
              </a:spcAft>
              <a:buNone/>
            </a:pPr>
            <a:r>
              <a:rPr lang="ja" sz="791"/>
              <a:t>- **追加データ不要の思考学習**: 人間の思考データを必要としないという特徴があり、既存の命令チューニングデータを利用して独自に思考プロセスを最適化します。これにより、データ収集のコストを大幅に削減できます。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**ベンチマーク評価**: 提案手法は「AlpacaEval」および「Arena-Hard」といった一般指示追従をテストするベンチマークで評価され、複雑なタスクでも高いパフォーマンスを示しました。また、創造的なライティング、健康、マーケティングなどの「非論理的」カテゴリでも改善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論文では2種類の「思考生成プロンプト」を使用しています。それぞれ、モデルが思考プロセスをどのように生成し、最終的な応答を生成するかに大きな影響を与えます。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汎用的なプロンプト (Generic Thought Prompt)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このプロンプトは、思考を広く自由に生成させる形式です。モデルに対して何を考えるかの自由度を与えることで、最初の思考生成を試行します。このプロンプトは以下のように与えられます。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```arduino</a:t>
            </a:r>
            <a:endParaRPr sz="791"/>
          </a:p>
          <a:p>
            <a:pPr indent="0" lvl="0" marL="0" rtl="0" algn="l">
              <a:lnSpc>
                <a:spcPct val="95000"/>
              </a:lnSpc>
              <a:spcBef>
                <a:spcPts val="1200"/>
              </a:spcBef>
              <a:spcAft>
                <a:spcPts val="0"/>
              </a:spcAft>
              <a:buNone/>
            </a:pPr>
            <a:r>
              <a:rPr lang="ja" sz="791"/>
              <a:t>arduino</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Respond to the following user query in a comprehensive and detailed way.</a:t>
            </a:r>
            <a:endParaRPr sz="791"/>
          </a:p>
          <a:p>
            <a:pPr indent="0" lvl="0" marL="0" rtl="0" algn="l">
              <a:lnSpc>
                <a:spcPct val="95000"/>
              </a:lnSpc>
              <a:spcBef>
                <a:spcPts val="1200"/>
              </a:spcBef>
              <a:spcAft>
                <a:spcPts val="0"/>
              </a:spcAft>
              <a:buNone/>
            </a:pPr>
            <a:r>
              <a:rPr lang="ja" sz="791"/>
              <a:t>You can write down your thought process before responding.</a:t>
            </a:r>
            <a:endParaRPr sz="791"/>
          </a:p>
          <a:p>
            <a:pPr indent="0" lvl="0" marL="0" rtl="0" algn="l">
              <a:lnSpc>
                <a:spcPct val="95000"/>
              </a:lnSpc>
              <a:spcBef>
                <a:spcPts val="1200"/>
              </a:spcBef>
              <a:spcAft>
                <a:spcPts val="0"/>
              </a:spcAft>
              <a:buNone/>
            </a:pPr>
            <a:r>
              <a:rPr lang="ja" sz="791"/>
              <a:t>Write your thoughts after “Here is my thought process:” and write your response after “Here is my response:”.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User query: {user instruction}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「以下のユーザーの質問に包括的かつ詳細に応答してください。応答する前にあなたの思考プロセスを書き留めることができます。"Here is my thought process:"の後に思考を、"Here is my response:"の後に応答を書いてください。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ユーザーの質問: {ユーザーの指示}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 **ポイント:**- 「Here is my thought process:」と「Here is my response:」というキーワードを使うことで、モデルが思考部分と応答部分を明確に区別します。</a:t>
            </a:r>
            <a:endParaRPr sz="791"/>
          </a:p>
          <a:p>
            <a:pPr indent="0" lvl="0" marL="0" rtl="0" algn="l">
              <a:lnSpc>
                <a:spcPct val="95000"/>
              </a:lnSpc>
              <a:spcBef>
                <a:spcPts val="1200"/>
              </a:spcBef>
              <a:spcAft>
                <a:spcPts val="0"/>
              </a:spcAft>
              <a:buNone/>
            </a:pPr>
            <a:r>
              <a:rPr lang="ja" sz="791"/>
              <a:t>- 思考の内容は自由で、モデルにとって役立つ形で表現されることが求められます。このプロンプトは、最初の思考生成に向けてより柔軟に対応できる形式です。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特定的なプロンプト (Specific Thought Prompt)</a:t>
            </a:r>
            <a:endParaRPr sz="791"/>
          </a:p>
          <a:p>
            <a:pPr indent="0" lvl="0" marL="0" rtl="0" algn="l">
              <a:lnSpc>
                <a:spcPct val="95000"/>
              </a:lnSpc>
              <a:spcBef>
                <a:spcPts val="1200"/>
              </a:spcBef>
              <a:spcAft>
                <a:spcPts val="0"/>
              </a:spcAft>
              <a:buNone/>
            </a:pPr>
            <a:r>
              <a:rPr lang="ja" sz="791"/>
              <a:t>もう一つのプロンプトは、より具体的に思考内容を制御するためのものです。ここでは、思考プロセスに加えてドラフトを作成し、それを評価するプロセスも含まれています。これはモデルに対してより構造的な思考のステップを踏むことを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Respond to the following user query in a comprehensive and detailed way.</a:t>
            </a:r>
            <a:endParaRPr sz="791"/>
          </a:p>
          <a:p>
            <a:pPr indent="0" lvl="0" marL="0" rtl="0" algn="l">
              <a:lnSpc>
                <a:spcPct val="95000"/>
              </a:lnSpc>
              <a:spcBef>
                <a:spcPts val="1200"/>
              </a:spcBef>
              <a:spcAft>
                <a:spcPts val="0"/>
              </a:spcAft>
              <a:buNone/>
            </a:pPr>
            <a:r>
              <a:rPr lang="ja" sz="791"/>
              <a:t>But first write down your internal thoughts.</a:t>
            </a:r>
            <a:endParaRPr sz="791"/>
          </a:p>
          <a:p>
            <a:pPr indent="0" lvl="0" marL="0" rtl="0" algn="l">
              <a:lnSpc>
                <a:spcPct val="95000"/>
              </a:lnSpc>
              <a:spcBef>
                <a:spcPts val="1200"/>
              </a:spcBef>
              <a:spcAft>
                <a:spcPts val="0"/>
              </a:spcAft>
              <a:buNone/>
            </a:pPr>
            <a:r>
              <a:rPr lang="ja" sz="791"/>
              <a:t>This must include your draft response and its evaluation.</a:t>
            </a:r>
            <a:endParaRPr sz="791"/>
          </a:p>
          <a:p>
            <a:pPr indent="0" lvl="0" marL="0" rtl="0" algn="l">
              <a:lnSpc>
                <a:spcPct val="95000"/>
              </a:lnSpc>
              <a:spcBef>
                <a:spcPts val="1200"/>
              </a:spcBef>
              <a:spcAft>
                <a:spcPts val="0"/>
              </a:spcAft>
              <a:buNone/>
            </a:pPr>
            <a:r>
              <a:rPr lang="ja" sz="791"/>
              <a:t>After this, write your final response after “&lt;R&gt;”.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User query: {user instruction}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```makefile</a:t>
            </a:r>
            <a:endParaRPr sz="791"/>
          </a:p>
          <a:p>
            <a:pPr indent="0" lvl="0" marL="0" rtl="0" algn="l">
              <a:lnSpc>
                <a:spcPct val="95000"/>
              </a:lnSpc>
              <a:spcBef>
                <a:spcPts val="1200"/>
              </a:spcBef>
              <a:spcAft>
                <a:spcPts val="0"/>
              </a:spcAft>
              <a:buNone/>
            </a:pPr>
            <a:r>
              <a:rPr lang="ja" sz="791"/>
              <a:t>makefile</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 **日本語訳:**</a:t>
            </a:r>
            <a:endParaRPr sz="791"/>
          </a:p>
          <a:p>
            <a:pPr indent="0" lvl="0" marL="0" rtl="0" algn="l">
              <a:lnSpc>
                <a:spcPct val="95000"/>
              </a:lnSpc>
              <a:spcBef>
                <a:spcPts val="1200"/>
              </a:spcBef>
              <a:spcAft>
                <a:spcPts val="0"/>
              </a:spcAft>
              <a:buNone/>
            </a:pPr>
            <a:r>
              <a:rPr lang="ja" sz="791"/>
              <a:t>「以下のユーザーの質問に包括的かつ詳細に応答してください。しかし最初にあなたの内部思考を書き留めてください。この内部思考にはドラフトの応答とその評価が含まれている必要があります。その後、最終的な応答を“&lt;R&gt;”の後に書い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ユーザーの質問: {ユーザーの指示}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**ドラフトと評価の含有**: このプロンプトでは、まず内部思考を含むドラフトを作成し、その後ドラフトの質を評価するという構造があります。これにより、モデルは応答の計画段階で深く考える機会を得られます。</a:t>
            </a:r>
            <a:endParaRPr sz="791"/>
          </a:p>
          <a:p>
            <a:pPr indent="0" lvl="0" marL="0" rtl="0" algn="l">
              <a:lnSpc>
                <a:spcPct val="95000"/>
              </a:lnSpc>
              <a:spcBef>
                <a:spcPts val="1200"/>
              </a:spcBef>
              <a:spcAft>
                <a:spcPts val="0"/>
              </a:spcAft>
              <a:buNone/>
            </a:pPr>
            <a:r>
              <a:rPr lang="ja" sz="791"/>
              <a:t>- **明確な区切り**: ドラフト応答の後に「&lt;R&gt;」で最終的な応答を書くように指示されているため、モデルはドラフト段階と最終的な応答を明確に分けて考えます。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これらのプロンプトはそれぞれ、モデルがどう思考を生成し、その後の応答に反映するかを異なる方法で誘導します。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**汎用的プロンプト**は、思考を柔軟に表現させることで、初期の学習段階で多様な思考スタイルを探索するために有用です。</a:t>
            </a:r>
            <a:endParaRPr sz="791"/>
          </a:p>
          <a:p>
            <a:pPr indent="0" lvl="0" marL="0" rtl="0" algn="l">
              <a:lnSpc>
                <a:spcPct val="95000"/>
              </a:lnSpc>
              <a:spcBef>
                <a:spcPts val="1200"/>
              </a:spcBef>
              <a:spcAft>
                <a:spcPts val="0"/>
              </a:spcAft>
              <a:buNone/>
            </a:pPr>
            <a:r>
              <a:rPr lang="ja" sz="791"/>
              <a:t>- **特定的プロンプト**は、明確なステップを含むことで、思考プロセスと応答の質を向上させるためのガイドラインを提供します。特に、応答の評価段階を持たせることで、モデルが「自分の応答を見直す」能力を身につけ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思考生成の結果とその活用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思考部分はユーザーには公開されず、内部でのみ利用されます。この「隠された思考」によって、モデルは自分自身で考えを整理し、より質の高い応答を生成することが可能となります。また、必要に応じて、思考のプロセスを明示的にユーザーに見せるオプションもあります。これにより、モデルの応答がどのような考えに基づいているのかを理解することが可能にな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SELF-CONTROLLER: CONTROLLING LLMS WITH MULTIROUND STEP-BY-STEP SELF-AWARENESS セルフコントローラー：マルチラウンドのステップバイステップの自己認識によるLLMの制御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自己認識を導入してLLMが自身の状態と現状を認識し制御性を強化。テキスト長の線形性と単調性に基づいた二分探索アルゴリズムを実装しています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![x2.png](x2.png)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**Self-controllerの全体像:**</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Self-controllerは、LLMが自身の出力に基づいて状態を認識し、次の出力を調整するマルチラウンドの対話フレームワークです。これにより、LLMは自己認識を持ち、より精密な制御が可能になります。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**状態反映器（State Reflector）の役割:**</a:t>
            </a:r>
            <a:endParaRPr sz="791"/>
          </a:p>
          <a:p>
            <a:pPr indent="0" lvl="0" marL="0" rtl="0" algn="l">
              <a:lnSpc>
                <a:spcPct val="95000"/>
              </a:lnSpc>
              <a:spcBef>
                <a:spcPts val="1200"/>
              </a:spcBef>
              <a:spcAft>
                <a:spcPts val="0"/>
              </a:spcAft>
              <a:buNone/>
            </a:pPr>
            <a:r>
              <a:rPr lang="ja" sz="791"/>
              <a:t>    - **状態更新:** LLMの各応答を解析し、現在の状態変数を更新します。例えば、テキスト生成タスクでは、これまでに生成した単語数を計算します。</a:t>
            </a:r>
            <a:endParaRPr sz="791"/>
          </a:p>
          <a:p>
            <a:pPr indent="0" lvl="0" marL="0" rtl="0" algn="l">
              <a:lnSpc>
                <a:spcPct val="95000"/>
              </a:lnSpc>
              <a:spcBef>
                <a:spcPts val="1200"/>
              </a:spcBef>
              <a:spcAft>
                <a:spcPts val="0"/>
              </a:spcAft>
              <a:buNone/>
            </a:pPr>
            <a:r>
              <a:rPr lang="ja" sz="791"/>
              <a:t>    - **フィードバック提供:** 更新された状態をLLMにフィードバックし、次の出力に反映させます。</a:t>
            </a:r>
            <a:endParaRPr sz="791"/>
          </a:p>
          <a:p>
            <a:pPr indent="0" lvl="0" marL="0" rtl="0" algn="l">
              <a:lnSpc>
                <a:spcPct val="95000"/>
              </a:lnSpc>
              <a:spcBef>
                <a:spcPts val="1200"/>
              </a:spcBef>
              <a:spcAft>
                <a:spcPts val="0"/>
              </a:spcAft>
              <a:buNone/>
            </a:pPr>
            <a:r>
              <a:rPr lang="ja" sz="791"/>
              <a:t>3. **マルチラウンド対話の流れ:**</a:t>
            </a:r>
            <a:endParaRPr sz="791"/>
          </a:p>
          <a:p>
            <a:pPr indent="0" lvl="0" marL="0" rtl="0" algn="l">
              <a:lnSpc>
                <a:spcPct val="95000"/>
              </a:lnSpc>
              <a:spcBef>
                <a:spcPts val="1200"/>
              </a:spcBef>
              <a:spcAft>
                <a:spcPts val="0"/>
              </a:spcAft>
              <a:buNone/>
            </a:pPr>
            <a:r>
              <a:rPr lang="ja" sz="791"/>
              <a:t>    - **初期プロンプト:** ユーザーからのタスク指示と目標状態（例：目標とするテキスト長）をLLMに提示します。</a:t>
            </a:r>
            <a:endParaRPr sz="791"/>
          </a:p>
          <a:p>
            <a:pPr indent="0" lvl="0" marL="0" rtl="0" algn="l">
              <a:lnSpc>
                <a:spcPct val="95000"/>
              </a:lnSpc>
              <a:spcBef>
                <a:spcPts val="1200"/>
              </a:spcBef>
              <a:spcAft>
                <a:spcPts val="0"/>
              </a:spcAft>
              <a:buNone/>
            </a:pPr>
            <a:r>
              <a:rPr lang="ja" sz="791"/>
              <a:t>    - **応答生成:** LLMは現在の状態と目標に基づいて出力を生成します。</a:t>
            </a:r>
            <a:endParaRPr sz="791"/>
          </a:p>
          <a:p>
            <a:pPr indent="0" lvl="0" marL="0" rtl="0" algn="l">
              <a:lnSpc>
                <a:spcPct val="95000"/>
              </a:lnSpc>
              <a:spcBef>
                <a:spcPts val="1200"/>
              </a:spcBef>
              <a:spcAft>
                <a:spcPts val="0"/>
              </a:spcAft>
              <a:buNone/>
            </a:pPr>
            <a:r>
              <a:rPr lang="ja" sz="791"/>
              <a:t>    - **状態更新とフィードバック:** 状態反映器がLLMの出力を解析し、状態を更新してフィードバックします。</a:t>
            </a:r>
            <a:endParaRPr sz="791"/>
          </a:p>
          <a:p>
            <a:pPr indent="0" lvl="0" marL="0" rtl="0" algn="l">
              <a:lnSpc>
                <a:spcPct val="95000"/>
              </a:lnSpc>
              <a:spcBef>
                <a:spcPts val="1200"/>
              </a:spcBef>
              <a:spcAft>
                <a:spcPts val="0"/>
              </a:spcAft>
              <a:buNone/>
            </a:pPr>
            <a:r>
              <a:rPr lang="ja" sz="791"/>
              <a:t>    - **ループ:** 目標が達成されるまで、このプロセスを繰り返します。</a:t>
            </a:r>
            <a:endParaRPr sz="791"/>
          </a:p>
          <a:p>
            <a:pPr indent="0" lvl="0" marL="0" rtl="0" algn="l">
              <a:lnSpc>
                <a:spcPct val="95000"/>
              </a:lnSpc>
              <a:spcBef>
                <a:spcPts val="1200"/>
              </a:spcBef>
              <a:spcAft>
                <a:spcPts val="0"/>
              </a:spcAft>
              <a:buNone/>
            </a:pPr>
            <a:r>
              <a:rPr lang="ja" sz="791"/>
              <a:t>4. **二分探索による効率化:**</a:t>
            </a:r>
            <a:endParaRPr sz="791"/>
          </a:p>
          <a:p>
            <a:pPr indent="0" lvl="0" marL="0" rtl="0" algn="l">
              <a:lnSpc>
                <a:spcPct val="95000"/>
              </a:lnSpc>
              <a:spcBef>
                <a:spcPts val="1200"/>
              </a:spcBef>
              <a:spcAft>
                <a:spcPts val="0"/>
              </a:spcAft>
              <a:buNone/>
            </a:pPr>
            <a:r>
              <a:rPr lang="ja" sz="791"/>
              <a:t>    - **アルゴリズムの概要:**</a:t>
            </a:r>
            <a:endParaRPr sz="791"/>
          </a:p>
          <a:p>
            <a:pPr indent="0" lvl="0" marL="0" rtl="0" algn="l">
              <a:lnSpc>
                <a:spcPct val="95000"/>
              </a:lnSpc>
              <a:spcBef>
                <a:spcPts val="1200"/>
              </a:spcBef>
              <a:spcAft>
                <a:spcPts val="0"/>
              </a:spcAft>
              <a:buNone/>
            </a:pPr>
            <a:r>
              <a:rPr lang="ja" sz="791"/>
              <a:t>        - テキスト長の残りを半分に分割し、次のラウンドで生成すべき単語数を計算します。</a:t>
            </a:r>
            <a:endParaRPr sz="791"/>
          </a:p>
          <a:p>
            <a:pPr indent="0" lvl="0" marL="0" rtl="0" algn="l">
              <a:lnSpc>
                <a:spcPct val="95000"/>
              </a:lnSpc>
              <a:spcBef>
                <a:spcPts val="1200"/>
              </a:spcBef>
              <a:spcAft>
                <a:spcPts val="0"/>
              </a:spcAft>
              <a:buNone/>
            </a:pPr>
            <a:r>
              <a:rPr lang="ja" sz="791"/>
              <a:t>        - これを繰り返すことで、必要なラウンド数を対数的に減少させます。</a:t>
            </a:r>
            <a:endParaRPr sz="791"/>
          </a:p>
          <a:p>
            <a:pPr indent="0" lvl="0" marL="0" rtl="0" algn="l">
              <a:lnSpc>
                <a:spcPct val="95000"/>
              </a:lnSpc>
              <a:spcBef>
                <a:spcPts val="1200"/>
              </a:spcBef>
              <a:spcAft>
                <a:spcPts val="0"/>
              </a:spcAft>
              <a:buNone/>
            </a:pPr>
            <a:r>
              <a:rPr lang="ja" sz="791"/>
              <a:t>    - **メリット:**</a:t>
            </a:r>
            <a:endParaRPr sz="791"/>
          </a:p>
          <a:p>
            <a:pPr indent="0" lvl="0" marL="0" rtl="0" algn="l">
              <a:lnSpc>
                <a:spcPct val="95000"/>
              </a:lnSpc>
              <a:spcBef>
                <a:spcPts val="1200"/>
              </a:spcBef>
              <a:spcAft>
                <a:spcPts val="0"/>
              </a:spcAft>
              <a:buNone/>
            </a:pPr>
            <a:r>
              <a:rPr lang="ja" sz="791"/>
              <a:t>        - ラウンド数の削減により、全体の計算コストを低減します。</a:t>
            </a:r>
            <a:endParaRPr sz="791"/>
          </a:p>
          <a:p>
            <a:pPr indent="0" lvl="0" marL="0" rtl="0" algn="l">
              <a:lnSpc>
                <a:spcPct val="95000"/>
              </a:lnSpc>
              <a:spcBef>
                <a:spcPts val="1200"/>
              </a:spcBef>
              <a:spcAft>
                <a:spcPts val="0"/>
              </a:spcAft>
              <a:buNone/>
            </a:pPr>
            <a:r>
              <a:rPr lang="ja" sz="791"/>
              <a:t>        - LLMの生成プロセスがより効率的になります。</a:t>
            </a:r>
            <a:endParaRPr sz="791"/>
          </a:p>
          <a:p>
            <a:pPr indent="0" lvl="0" marL="0" rtl="0" algn="l">
              <a:lnSpc>
                <a:spcPct val="95000"/>
              </a:lnSpc>
              <a:spcBef>
                <a:spcPts val="1200"/>
              </a:spcBef>
              <a:spcAft>
                <a:spcPts val="0"/>
              </a:spcAft>
              <a:buNone/>
            </a:pPr>
            <a:r>
              <a:rPr lang="ja" sz="791"/>
              <a:t>5. **コンテキストキャッシング技術の詳細:**</a:t>
            </a:r>
            <a:endParaRPr sz="791"/>
          </a:p>
          <a:p>
            <a:pPr indent="0" lvl="0" marL="0" rtl="0" algn="l">
              <a:lnSpc>
                <a:spcPct val="95000"/>
              </a:lnSpc>
              <a:spcBef>
                <a:spcPts val="1200"/>
              </a:spcBef>
              <a:spcAft>
                <a:spcPts val="0"/>
              </a:spcAft>
              <a:buNone/>
            </a:pPr>
            <a:r>
              <a:rPr lang="ja" sz="791"/>
              <a:t>    - **仕組み:**</a:t>
            </a:r>
            <a:endParaRPr sz="791"/>
          </a:p>
          <a:p>
            <a:pPr indent="0" lvl="0" marL="0" rtl="0" algn="l">
              <a:lnSpc>
                <a:spcPct val="95000"/>
              </a:lnSpc>
              <a:spcBef>
                <a:spcPts val="1200"/>
              </a:spcBef>
              <a:spcAft>
                <a:spcPts val="0"/>
              </a:spcAft>
              <a:buNone/>
            </a:pPr>
            <a:r>
              <a:rPr lang="ja" sz="791"/>
              <a:t>        - 各ラウンドでのプロンプトやLLMの応答のうち、共通する部分をキャッシュします。</a:t>
            </a:r>
            <a:endParaRPr sz="791"/>
          </a:p>
          <a:p>
            <a:pPr indent="0" lvl="0" marL="0" rtl="0" algn="l">
              <a:lnSpc>
                <a:spcPct val="95000"/>
              </a:lnSpc>
              <a:spcBef>
                <a:spcPts val="1200"/>
              </a:spcBef>
              <a:spcAft>
                <a:spcPts val="0"/>
              </a:spcAft>
              <a:buNone/>
            </a:pPr>
            <a:r>
              <a:rPr lang="ja" sz="791"/>
              <a:t>        - 次のラウンドで同じ部分が必要な場合、キャッシュから取得して再計算を避けます。</a:t>
            </a:r>
            <a:endParaRPr sz="791"/>
          </a:p>
          <a:p>
            <a:pPr indent="0" lvl="0" marL="0" rtl="0" algn="l">
              <a:lnSpc>
                <a:spcPct val="95000"/>
              </a:lnSpc>
              <a:spcBef>
                <a:spcPts val="1200"/>
              </a:spcBef>
              <a:spcAft>
                <a:spcPts val="0"/>
              </a:spcAft>
              <a:buNone/>
            </a:pPr>
            <a:r>
              <a:rPr lang="ja" sz="791"/>
              <a:t>    - **効果:**</a:t>
            </a:r>
            <a:endParaRPr sz="791"/>
          </a:p>
          <a:p>
            <a:pPr indent="0" lvl="0" marL="0" rtl="0" algn="l">
              <a:lnSpc>
                <a:spcPct val="95000"/>
              </a:lnSpc>
              <a:spcBef>
                <a:spcPts val="1200"/>
              </a:spcBef>
              <a:spcAft>
                <a:spcPts val="0"/>
              </a:spcAft>
              <a:buNone/>
            </a:pPr>
            <a:r>
              <a:rPr lang="ja" sz="791"/>
              <a:t>        - トークン消費量を大幅に削減し、計算資源を節約します。</a:t>
            </a:r>
            <a:endParaRPr sz="791"/>
          </a:p>
          <a:p>
            <a:pPr indent="0" lvl="0" marL="0" rtl="0" algn="l">
              <a:lnSpc>
                <a:spcPct val="95000"/>
              </a:lnSpc>
              <a:spcBef>
                <a:spcPts val="1200"/>
              </a:spcBef>
              <a:spcAft>
                <a:spcPts val="0"/>
              </a:spcAft>
              <a:buNone/>
            </a:pPr>
            <a:r>
              <a:rPr lang="ja" sz="791"/>
              <a:t>6. **理論的な計算量の解析:**</a:t>
            </a:r>
            <a:endParaRPr sz="791"/>
          </a:p>
          <a:p>
            <a:pPr indent="0" lvl="0" marL="0" rtl="0" algn="l">
              <a:lnSpc>
                <a:spcPct val="95000"/>
              </a:lnSpc>
              <a:spcBef>
                <a:spcPts val="1200"/>
              </a:spcBef>
              <a:spcAft>
                <a:spcPts val="0"/>
              </a:spcAft>
              <a:buNone/>
            </a:pPr>
            <a:r>
              <a:rPr lang="ja" sz="791"/>
              <a:t>    - **トークン消費の比較:**</a:t>
            </a:r>
            <a:endParaRPr sz="791"/>
          </a:p>
          <a:p>
            <a:pPr indent="0" lvl="0" marL="0" rtl="0" algn="l">
              <a:lnSpc>
                <a:spcPct val="95000"/>
              </a:lnSpc>
              <a:spcBef>
                <a:spcPts val="1200"/>
              </a:spcBef>
              <a:spcAft>
                <a:spcPts val="0"/>
              </a:spcAft>
              <a:buNone/>
            </a:pPr>
            <a:r>
              <a:rPr lang="ja" sz="791"/>
              <a:t>        - 単一ラウンド生成に比べて、提案手法のトークン消費は最大で2倍程度であることを示しています。</a:t>
            </a:r>
            <a:endParaRPr sz="791"/>
          </a:p>
          <a:p>
            <a:pPr indent="0" lvl="0" marL="0" rtl="0" algn="l">
              <a:lnSpc>
                <a:spcPct val="95000"/>
              </a:lnSpc>
              <a:spcBef>
                <a:spcPts val="1200"/>
              </a:spcBef>
              <a:spcAft>
                <a:spcPts val="0"/>
              </a:spcAft>
              <a:buNone/>
            </a:pPr>
            <a:r>
              <a:rPr lang="ja" sz="791"/>
              <a:t>    - **時間計算量の解析:**</a:t>
            </a:r>
            <a:endParaRPr sz="791"/>
          </a:p>
          <a:p>
            <a:pPr indent="0" lvl="0" marL="0" rtl="0" algn="l">
              <a:lnSpc>
                <a:spcPct val="95000"/>
              </a:lnSpc>
              <a:spcBef>
                <a:spcPts val="1200"/>
              </a:spcBef>
              <a:spcAft>
                <a:spcPts val="0"/>
              </a:spcAft>
              <a:buNone/>
            </a:pPr>
            <a:r>
              <a:rPr lang="ja" sz="791"/>
              <a:t>        - 二分探索とコンテキストキャッシングにより、追加の時間計算量がO(c log n)であることを証明しています。</a:t>
            </a:r>
            <a:endParaRPr sz="791"/>
          </a:p>
          <a:p>
            <a:pPr indent="0" lvl="0" marL="0" rtl="0" algn="l">
              <a:lnSpc>
                <a:spcPct val="95000"/>
              </a:lnSpc>
              <a:spcBef>
                <a:spcPts val="1200"/>
              </a:spcBef>
              <a:spcAft>
                <a:spcPts val="0"/>
              </a:spcAft>
              <a:buNone/>
            </a:pPr>
            <a:r>
              <a:rPr lang="ja" sz="791"/>
              <a:t>7. **実験と結果:**</a:t>
            </a:r>
            <a:endParaRPr sz="791"/>
          </a:p>
          <a:p>
            <a:pPr indent="0" lvl="0" marL="0" rtl="0" algn="l">
              <a:lnSpc>
                <a:spcPct val="95000"/>
              </a:lnSpc>
              <a:spcBef>
                <a:spcPts val="1200"/>
              </a:spcBef>
              <a:spcAft>
                <a:spcPts val="0"/>
              </a:spcAft>
              <a:buNone/>
            </a:pPr>
            <a:r>
              <a:rPr lang="ja" sz="791"/>
              <a:t>    - **データセット:**</a:t>
            </a:r>
            <a:endParaRPr sz="791"/>
          </a:p>
          <a:p>
            <a:pPr indent="0" lvl="0" marL="0" rtl="0" algn="l">
              <a:lnSpc>
                <a:spcPct val="95000"/>
              </a:lnSpc>
              <a:spcBef>
                <a:spcPts val="1200"/>
              </a:spcBef>
              <a:spcAft>
                <a:spcPts val="0"/>
              </a:spcAft>
              <a:buNone/>
            </a:pPr>
            <a:r>
              <a:rPr lang="ja" sz="791"/>
              <a:t>        - 複数のデータセットを使用し、提案手法の有効性を検証しています。</a:t>
            </a:r>
            <a:endParaRPr sz="791"/>
          </a:p>
          <a:p>
            <a:pPr indent="0" lvl="0" marL="0" rtl="0" algn="l">
              <a:lnSpc>
                <a:spcPct val="95000"/>
              </a:lnSpc>
              <a:spcBef>
                <a:spcPts val="1200"/>
              </a:spcBef>
              <a:spcAft>
                <a:spcPts val="0"/>
              </a:spcAft>
              <a:buNone/>
            </a:pPr>
            <a:r>
              <a:rPr lang="ja" sz="791"/>
              <a:t>    - **評価指標:**</a:t>
            </a:r>
            <a:endParaRPr sz="791"/>
          </a:p>
          <a:p>
            <a:pPr indent="0" lvl="0" marL="0" rtl="0" algn="l">
              <a:lnSpc>
                <a:spcPct val="95000"/>
              </a:lnSpc>
              <a:spcBef>
                <a:spcPts val="1200"/>
              </a:spcBef>
              <a:spcAft>
                <a:spcPts val="0"/>
              </a:spcAft>
              <a:buNone/>
            </a:pPr>
            <a:r>
              <a:rPr lang="ja" sz="791"/>
              <a:t>        - 出力のテキスト長の精度、生成品質、計算効率などを評価しています。</a:t>
            </a:r>
            <a:endParaRPr sz="791"/>
          </a:p>
          <a:p>
            <a:pPr indent="0" lvl="0" marL="0" rtl="0" algn="l">
              <a:lnSpc>
                <a:spcPct val="95000"/>
              </a:lnSpc>
              <a:spcBef>
                <a:spcPts val="1200"/>
              </a:spcBef>
              <a:spcAft>
                <a:spcPts val="0"/>
              </a:spcAft>
              <a:buNone/>
            </a:pPr>
            <a:r>
              <a:rPr lang="ja" sz="791"/>
              <a:t>    - **結果:**</a:t>
            </a:r>
            <a:endParaRPr sz="791"/>
          </a:p>
          <a:p>
            <a:pPr indent="0" lvl="0" marL="0" rtl="0" algn="l">
              <a:lnSpc>
                <a:spcPct val="95000"/>
              </a:lnSpc>
              <a:spcBef>
                <a:spcPts val="1200"/>
              </a:spcBef>
              <a:spcAft>
                <a:spcPts val="0"/>
              </a:spcAft>
              <a:buNone/>
            </a:pPr>
            <a:r>
              <a:rPr lang="ja" sz="791"/>
              <a:t>        - Self-controllerが従来手法と比べて高い制御性と効率性を持つことが確認されています。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REGENESIS: LLMS CAN GROW INTO REASONING GENERALISTS VIA SELF-IMPROVEMENT REGENESIS: LLMは自己改善を通じて推論の汎用性を持つことが可能になる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eGenesisは特定タスクに適応する形で推論ガイドラインを生成し、それを使用して推論構造を生成し解決ステップを決定。ステップに基づき回答を生成、生成された推論経路の中から正解の経路をフィルタリングし、これをモデルの再学習に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Genesisは既存の自己生成手法（例：STaRなど）が抱える問題を克服しており、特にタスク間の汎用性（OODタスク）において優れたパフォーマンスを発揮します。従来手法が特定タスクに偏った推論経路を生成することにより外部タスクでの性能が低下するのに対し、ReGenesisは一般的なガイドラインを用いることで幅広いタスクに対応可能な推論経路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**推論ガイドラインの適応 (Guidance Adaption)**: 一般的な問題解決戦略を特定タスクに適応する形で推論ガイドラインを生成する。この段階では問題を直接解決するのではなく、全体的な解決戦略をタスクに適応させる。</a:t>
            </a:r>
            <a:endParaRPr sz="791"/>
          </a:p>
          <a:p>
            <a:pPr indent="0" lvl="0" marL="0" rtl="0" algn="l">
              <a:lnSpc>
                <a:spcPct val="95000"/>
              </a:lnSpc>
              <a:spcBef>
                <a:spcPts val="1200"/>
              </a:spcBef>
              <a:spcAft>
                <a:spcPts val="0"/>
              </a:spcAft>
              <a:buNone/>
            </a:pPr>
            <a:r>
              <a:rPr lang="ja" sz="791"/>
              <a:t>2. **推論構造の生成 (Reasoning Structure Generation)**: 適応された推論ガイドラインに基づいて詳細な推論構造を生成します。この段階でも具体的な解を出すことはせず、解決のためのステップを決定します。</a:t>
            </a:r>
            <a:endParaRPr sz="791"/>
          </a:p>
          <a:p>
            <a:pPr indent="0" lvl="0" marL="0" rtl="0" algn="l">
              <a:lnSpc>
                <a:spcPct val="95000"/>
              </a:lnSpc>
              <a:spcBef>
                <a:spcPts val="1200"/>
              </a:spcBef>
              <a:spcAft>
                <a:spcPts val="0"/>
              </a:spcAft>
              <a:buNone/>
            </a:pPr>
            <a:r>
              <a:rPr lang="ja" sz="791"/>
              <a:t>3. **推論経路の生成 (Reasoning Paths Generation)**: 推論構造に従い、実際の解決手順を生成します。この手順により具体的な答えを得ます。</a:t>
            </a:r>
            <a:endParaRPr sz="791"/>
          </a:p>
          <a:p>
            <a:pPr indent="0" lvl="0" marL="0" rtl="0" algn="l">
              <a:lnSpc>
                <a:spcPct val="95000"/>
              </a:lnSpc>
              <a:spcBef>
                <a:spcPts val="1200"/>
              </a:spcBef>
              <a:spcAft>
                <a:spcPts val="0"/>
              </a:spcAft>
              <a:buNone/>
            </a:pPr>
            <a:r>
              <a:rPr lang="ja" sz="791"/>
              <a:t>4. **推論経路のフィルタリング (Filtering Reasoning Paths)**: 生成された推論経路の中から正解に一致する経路をフィルタリングし、モデルの再学習に使用します。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Genesisは、数学的推論、論理的推論、常識的推論などの複雑な推論タスクに適用可能です。特に、汎用的な推論能力を向上させることにより、未知のタスク（OODタスク）にも対応可能なLLMを作り出す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アップロードされたファイルから関連する論文のタイトルを抽出します。しばらくお待ちください。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次に読むべき論文として、以下のような関連するものがあります。この論文は、ReGenesisの手法や関連する推論、自己改善技術についての理解を深めるために役立ちます。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**Think you have solved question answering? try arc, the ai2 reasoning challenge** - Peter Clark et al., 2018.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推論と質問応答に関する挑戦的な問題を扱った研究です。ReGenesisの自己生成推論経路との対比で参考になります​(2410.02108v1)。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**Training verifiers to solve math word problems** - Karl Cobbe et al., 2021.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数学の単語問題を解決するための検証者の訓練に関する研究で、推論能力の強化について理解を深めることができます​(2410.02108v1)。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**Did aristotle use a laptop? a question answering benchmark with implicit reasoning strategies** - Mor Geva et al., 2021.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暗黙的な推論戦略を伴う質問応答のベンチマークに関する研究で、ReGenesisが扱う推論の拡張との比較ができます​(2410.02108v1)。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**CRITIC: Large language models can self-correct with tool-interactive critiquing** - Zhibin Gou et al., 2023.</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LLMが自己訂正するための手法を提案したもので、ReGenesisの自己改善メカニズムに関連しています​(2410.02108v1)。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**Recursive introspection: Teaching language model agents how to self-improve** - Yuxiao Qu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LLMに対して自己改善を教える手法に関する研究で、ReGenesisのアプローチと比較して役立ちます​(2410.02108v1)。</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Comparing Criteria Development Across Domain Experts, Lay Users, and Models in Large Language Model Evaluation　ドメインエキスパート、一般ユーザー、およびモデル間の大規模言語モデル評価における基準開発の比較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LLMをドメイン固有のタスクで使用した際の評価プロセスを提案</a:t>
            </a:r>
            <a:endParaRPr sz="791"/>
          </a:p>
          <a:p>
            <a:pPr indent="0" lvl="0" marL="0" rtl="0" algn="l">
              <a:lnSpc>
                <a:spcPct val="95000"/>
              </a:lnSpc>
              <a:spcBef>
                <a:spcPts val="1200"/>
              </a:spcBef>
              <a:spcAft>
                <a:spcPts val="0"/>
              </a:spcAft>
              <a:buNone/>
            </a:pPr>
            <a:r>
              <a:rPr lang="ja" sz="791"/>
              <a:t>基準設定として事前段階 (a priori)を参加者がプロンプトのみで基準設定、実際の出力を確認し修正する事後段階 (a posteriori) の2段階で設定</a:t>
            </a:r>
            <a:endParaRPr sz="791"/>
          </a:p>
          <a:p>
            <a:pPr indent="0" lvl="0" marL="0" rtl="0" algn="l">
              <a:lnSpc>
                <a:spcPct val="95000"/>
              </a:lnSpc>
              <a:spcBef>
                <a:spcPts val="1200"/>
              </a:spcBef>
              <a:spcAft>
                <a:spcPts val="0"/>
              </a:spcAft>
              <a:buNone/>
            </a:pPr>
            <a:r>
              <a:rPr lang="ja" sz="791"/>
              <a:t>これにより専門性とユーザーの理解しやすさ、評価基準の修正ができます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**基準設定プロセスの比較**:</a:t>
            </a:r>
            <a:endParaRPr sz="791"/>
          </a:p>
          <a:p>
            <a:pPr indent="0" lvl="0" marL="0" rtl="0" algn="l">
              <a:lnSpc>
                <a:spcPct val="95000"/>
              </a:lnSpc>
              <a:spcBef>
                <a:spcPts val="1200"/>
              </a:spcBef>
              <a:spcAft>
                <a:spcPts val="0"/>
              </a:spcAft>
              <a:buNone/>
            </a:pPr>
            <a:r>
              <a:rPr lang="ja" sz="791"/>
              <a:t>    1. **基準設定の2段階プロセス**:</a:t>
            </a:r>
            <a:endParaRPr sz="791"/>
          </a:p>
          <a:p>
            <a:pPr indent="0" lvl="0" marL="0" rtl="0" algn="l">
              <a:lnSpc>
                <a:spcPct val="95000"/>
              </a:lnSpc>
              <a:spcBef>
                <a:spcPts val="1200"/>
              </a:spcBef>
              <a:spcAft>
                <a:spcPts val="0"/>
              </a:spcAft>
              <a:buNone/>
            </a:pPr>
            <a:r>
              <a:rPr lang="ja" sz="791"/>
              <a:t>        - **事前段階 (a priori)** と **事後段階 (a posteriori)** の2段階に分けて評価基準を設定するプロセスを行います。</a:t>
            </a:r>
            <a:endParaRPr sz="791"/>
          </a:p>
          <a:p>
            <a:pPr indent="0" lvl="0" marL="0" rtl="0" algn="l">
              <a:lnSpc>
                <a:spcPct val="95000"/>
              </a:lnSpc>
              <a:spcBef>
                <a:spcPts val="1200"/>
              </a:spcBef>
              <a:spcAft>
                <a:spcPts val="0"/>
              </a:spcAft>
              <a:buNone/>
            </a:pPr>
            <a:r>
              <a:rPr lang="ja" sz="791"/>
              <a:t>        - **事前段階 (a priori)** では、参加者（ドメインエキスパートや一般ユーザー）がプロンプトのみを見て基準を設定します。この段階は、モデルの出力を見ないでどのような基準が必要かを考えるフェーズです。</a:t>
            </a:r>
            <a:endParaRPr sz="791"/>
          </a:p>
          <a:p>
            <a:pPr indent="0" lvl="0" marL="0" rtl="0" algn="l">
              <a:lnSpc>
                <a:spcPct val="95000"/>
              </a:lnSpc>
              <a:spcBef>
                <a:spcPts val="1200"/>
              </a:spcBef>
              <a:spcAft>
                <a:spcPts val="0"/>
              </a:spcAft>
              <a:buNone/>
            </a:pPr>
            <a:r>
              <a:rPr lang="ja" sz="791"/>
              <a:t>        - **事後段階 (a posteriori)** では、参加者が実際のモデルの出力を確認した後、基準を修正または追加するフェーズです。この段階は、モデルの実際の出力の内容に基づいて、最初の基準をどのように調整するかを考えるフェーズです。</a:t>
            </a:r>
            <a:endParaRPr sz="791"/>
          </a:p>
          <a:p>
            <a:pPr indent="0" lvl="0" marL="0" rtl="0" algn="l">
              <a:lnSpc>
                <a:spcPct val="95000"/>
              </a:lnSpc>
              <a:spcBef>
                <a:spcPts val="1200"/>
              </a:spcBef>
              <a:spcAft>
                <a:spcPts val="0"/>
              </a:spcAft>
              <a:buNone/>
            </a:pPr>
            <a:r>
              <a:rPr lang="ja" sz="791"/>
              <a:t>    2. **参加者グループの分類と役割**:</a:t>
            </a:r>
            <a:endParaRPr sz="791"/>
          </a:p>
          <a:p>
            <a:pPr indent="0" lvl="0" marL="0" rtl="0" algn="l">
              <a:lnSpc>
                <a:spcPct val="95000"/>
              </a:lnSpc>
              <a:spcBef>
                <a:spcPts val="1200"/>
              </a:spcBef>
              <a:spcAft>
                <a:spcPts val="0"/>
              </a:spcAft>
              <a:buNone/>
            </a:pPr>
            <a:r>
              <a:rPr lang="ja" sz="791"/>
              <a:t>        - 研究では、3つの異なるグループが評価に参加しています。</a:t>
            </a:r>
            <a:endParaRPr sz="791"/>
          </a:p>
          <a:p>
            <a:pPr indent="0" lvl="0" marL="0" rtl="0" algn="l">
              <a:lnSpc>
                <a:spcPct val="95000"/>
              </a:lnSpc>
              <a:spcBef>
                <a:spcPts val="1200"/>
              </a:spcBef>
              <a:spcAft>
                <a:spcPts val="0"/>
              </a:spcAft>
              <a:buNone/>
            </a:pPr>
            <a:r>
              <a:rPr lang="ja" sz="791"/>
              <a:t>            - **ドメインエキスパート**（栄養学や教育学の専門家）：彼らは深い知識を持ち、具体的な基準を設定することで、特定のドメインでの信頼性を確保する役割を担っています。</a:t>
            </a:r>
            <a:endParaRPr sz="791"/>
          </a:p>
          <a:p>
            <a:pPr indent="0" lvl="0" marL="0" rtl="0" algn="l">
              <a:lnSpc>
                <a:spcPct val="95000"/>
              </a:lnSpc>
              <a:spcBef>
                <a:spcPts val="1200"/>
              </a:spcBef>
              <a:spcAft>
                <a:spcPts val="0"/>
              </a:spcAft>
              <a:buNone/>
            </a:pPr>
            <a:r>
              <a:rPr lang="ja" sz="791"/>
              <a:t>            - **一般ユーザー**：専門的な知識がなく、ユーザー視点から出力の使いやすさや理解しやすさを重視して基準を設定します。</a:t>
            </a:r>
            <a:endParaRPr sz="791"/>
          </a:p>
          <a:p>
            <a:pPr indent="0" lvl="0" marL="0" rtl="0" algn="l">
              <a:lnSpc>
                <a:spcPct val="95000"/>
              </a:lnSpc>
              <a:spcBef>
                <a:spcPts val="1200"/>
              </a:spcBef>
              <a:spcAft>
                <a:spcPts val="0"/>
              </a:spcAft>
              <a:buNone/>
            </a:pPr>
            <a:r>
              <a:rPr lang="ja" sz="791"/>
              <a:t>            - **LLM**（大規模言語モデル）：モデル自身が基準を生成し、人間の基準と比較する対象となります。</a:t>
            </a:r>
            <a:endParaRPr sz="791"/>
          </a:p>
          <a:p>
            <a:pPr indent="0" lvl="0" marL="0" rtl="0" algn="l">
              <a:lnSpc>
                <a:spcPct val="95000"/>
              </a:lnSpc>
              <a:spcBef>
                <a:spcPts val="1200"/>
              </a:spcBef>
              <a:spcAft>
                <a:spcPts val="0"/>
              </a:spcAft>
              <a:buNone/>
            </a:pPr>
            <a:r>
              <a:rPr lang="ja" sz="791"/>
              <a:t>    3. **基準設定プロセスの比較**:</a:t>
            </a:r>
            <a:endParaRPr sz="791"/>
          </a:p>
          <a:p>
            <a:pPr indent="0" lvl="0" marL="0" rtl="0" algn="l">
              <a:lnSpc>
                <a:spcPct val="95000"/>
              </a:lnSpc>
              <a:spcBef>
                <a:spcPts val="1200"/>
              </a:spcBef>
              <a:spcAft>
                <a:spcPts val="0"/>
              </a:spcAft>
              <a:buNone/>
            </a:pPr>
            <a:r>
              <a:rPr lang="ja" sz="791"/>
              <a:t>        - 各グループが設定する基準を、最初にプロンプトを見ただけの段階（a priori）と、出力を見て修正を加える段階（a posteriori）の間でどのように変化するかを分析しています。</a:t>
            </a:r>
            <a:endParaRPr sz="791"/>
          </a:p>
          <a:p>
            <a:pPr indent="0" lvl="0" marL="0" rtl="0" algn="l">
              <a:lnSpc>
                <a:spcPct val="95000"/>
              </a:lnSpc>
              <a:spcBef>
                <a:spcPts val="1200"/>
              </a:spcBef>
              <a:spcAft>
                <a:spcPts val="0"/>
              </a:spcAft>
              <a:buNone/>
            </a:pPr>
            <a:r>
              <a:rPr lang="ja" sz="791"/>
              <a:t>        - このプロセスを通じて、ドメインエキスパートは深い知識に基づく具体的な基準を設定し、一般ユーザーは分かりやすさや実用性に焦点を当てた基準を設定することが確認されました。一方で、LLMは比較的一般的な基準を設定し、プロンプトに基づくキーワードに依存する傾向があることがわかりまし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どのように評価を行うのか？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**事前評価 (a priori)** では、プロンプトから期待される基準を各グループが考え、それぞれの視点から重要なポイントを抽出します。例えば、栄養に関する質問であれば、栄養士（ドメインエキスパート）は具体的な栄養価や健康に対する影響を基準に含めるよう設定します。</a:t>
            </a:r>
            <a:endParaRPr sz="791"/>
          </a:p>
          <a:p>
            <a:pPr indent="0" lvl="0" marL="0" rtl="0" algn="l">
              <a:lnSpc>
                <a:spcPct val="95000"/>
              </a:lnSpc>
              <a:spcBef>
                <a:spcPts val="1200"/>
              </a:spcBef>
              <a:spcAft>
                <a:spcPts val="0"/>
              </a:spcAft>
              <a:buNone/>
            </a:pPr>
            <a:r>
              <a:rPr lang="ja" sz="791"/>
              <a:t>    - **事後評価 (a posteriori)** では、実際にLLMから生成された回答を見て、初期設定した基準がその出力に対して適切であるかどうかを評価し、必要に応じて基準を修正します。この段階では、モデルの出力が実際のユーザーの期待に応えているか、専門的な基準を満たしているかを評価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この手法で何を評価できるのか？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この手法では、**モデルの出力品質**を**様々な観点から評価**することができます。具体的には以下のことが評価できます。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**専門性の深さ**：ドメインエキスパートが設定した基準により、モデルの回答が特定分野の専門知識にどれだけ基づいているかを評価します。</a:t>
            </a:r>
            <a:endParaRPr sz="791"/>
          </a:p>
          <a:p>
            <a:pPr indent="0" lvl="0" marL="0" rtl="0" algn="l">
              <a:lnSpc>
                <a:spcPct val="95000"/>
              </a:lnSpc>
              <a:spcBef>
                <a:spcPts val="1200"/>
              </a:spcBef>
              <a:spcAft>
                <a:spcPts val="0"/>
              </a:spcAft>
              <a:buNone/>
            </a:pPr>
            <a:r>
              <a:rPr lang="ja" sz="791"/>
              <a:t>    2. **ユーザーの理解しやすさ**：一般ユーザーの基準により、出力が非専門家にとってどれほど理解しやすく、役に立つかを評価します。</a:t>
            </a:r>
            <a:endParaRPr sz="791"/>
          </a:p>
          <a:p>
            <a:pPr indent="0" lvl="0" marL="0" rtl="0" algn="l">
              <a:lnSpc>
                <a:spcPct val="95000"/>
              </a:lnSpc>
              <a:spcBef>
                <a:spcPts val="1200"/>
              </a:spcBef>
              <a:spcAft>
                <a:spcPts val="0"/>
              </a:spcAft>
              <a:buNone/>
            </a:pPr>
            <a:r>
              <a:rPr lang="ja" sz="791"/>
              <a:t>    3. **評価基準の進化（基準ドリフト）**：事前と事後の基準の変化を観察することで、モデルの出力によって基準がどのように進化するかを評価します。これにより、初期の期待と最終的な出力の間のギャップを特定し、それを埋める方法を検討します。</a:t>
            </a:r>
            <a:endParaRPr sz="791"/>
          </a:p>
          <a:p>
            <a:pPr indent="0" lvl="0" marL="0" rtl="0" algn="l">
              <a:lnSpc>
                <a:spcPct val="95000"/>
              </a:lnSpc>
              <a:spcBef>
                <a:spcPts val="1200"/>
              </a:spcBef>
              <a:spcAft>
                <a:spcPts val="0"/>
              </a:spcAft>
              <a:buNone/>
            </a:pPr>
            <a:r>
              <a:rPr lang="ja" sz="791"/>
              <a:t>2. **参加者のリクルートとデータ収集**:</a:t>
            </a:r>
            <a:endParaRPr sz="791"/>
          </a:p>
          <a:p>
            <a:pPr indent="0" lvl="0" marL="0" rtl="0" algn="l">
              <a:lnSpc>
                <a:spcPct val="95000"/>
              </a:lnSpc>
              <a:spcBef>
                <a:spcPts val="1200"/>
              </a:spcBef>
              <a:spcAft>
                <a:spcPts val="0"/>
              </a:spcAft>
              <a:buNone/>
            </a:pPr>
            <a:r>
              <a:rPr lang="ja" sz="791"/>
              <a:t>    - 栄養学と教育学の2つの専門領域において、ドメインエキスパートと一般ユーザーが参加。</a:t>
            </a:r>
            <a:endParaRPr sz="791"/>
          </a:p>
          <a:p>
            <a:pPr indent="0" lvl="0" marL="0" rtl="0" algn="l">
              <a:lnSpc>
                <a:spcPct val="95000"/>
              </a:lnSpc>
              <a:spcBef>
                <a:spcPts val="1200"/>
              </a:spcBef>
              <a:spcAft>
                <a:spcPts val="0"/>
              </a:spcAft>
              <a:buNone/>
            </a:pPr>
            <a:r>
              <a:rPr lang="ja" sz="791"/>
              <a:t>    - 各参加者は、事前のプロンプトのみを見て基準を設定し、その後、モデルの出力を見て基準を修正するプロセスを行った。</a:t>
            </a:r>
            <a:endParaRPr sz="791"/>
          </a:p>
          <a:p>
            <a:pPr indent="0" lvl="0" marL="0" rtl="0" algn="l">
              <a:lnSpc>
                <a:spcPct val="95000"/>
              </a:lnSpc>
              <a:spcBef>
                <a:spcPts val="1200"/>
              </a:spcBef>
              <a:spcAft>
                <a:spcPts val="0"/>
              </a:spcAft>
              <a:buNone/>
            </a:pPr>
            <a:r>
              <a:rPr lang="ja" sz="791"/>
              <a:t>3. **基準の進化分析**:</a:t>
            </a:r>
            <a:endParaRPr sz="791"/>
          </a:p>
          <a:p>
            <a:pPr indent="0" lvl="0" marL="0" rtl="0" algn="l">
              <a:lnSpc>
                <a:spcPct val="95000"/>
              </a:lnSpc>
              <a:spcBef>
                <a:spcPts val="1200"/>
              </a:spcBef>
              <a:spcAft>
                <a:spcPts val="0"/>
              </a:spcAft>
              <a:buNone/>
            </a:pPr>
            <a:r>
              <a:rPr lang="ja" sz="791"/>
              <a:t>    - 初期段階と出力評価後の段階で基準がどのように変わるかを分析。</a:t>
            </a:r>
            <a:endParaRPr sz="791"/>
          </a:p>
          <a:p>
            <a:pPr indent="0" lvl="0" marL="0" rtl="0" algn="l">
              <a:lnSpc>
                <a:spcPct val="95000"/>
              </a:lnSpc>
              <a:spcBef>
                <a:spcPts val="1200"/>
              </a:spcBef>
              <a:spcAft>
                <a:spcPts val="0"/>
              </a:spcAft>
              <a:buNone/>
            </a:pPr>
            <a:r>
              <a:rPr lang="ja" sz="791"/>
              <a:t>    - 基準の精度や明確さ、ガイドラインの提供方法において、各グループの特有の傾向を確認した。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DreamGarden: A Designer Assistant for Growing Games from a Single Prompt DreamGarden: シングルプロンプトからゲームを成長させるデザイナーアシスタント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DreamGardenは、ゲーム環境を作成するデザイナー支援で、プロンプトを階層的に分割し、具体的なアクションプランを生成。プランはサブモジュールに分配し具体的な実装をします。特にUnreal Engineでのゲーム開発を支援し、自由形式のプロンプトから自律的にゲームのプロトタイプ生成します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![x4.png](x4.png)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reamGardenの中核は、大規模言語モデル（LLM）を使用したプランニングモジュールである。このプランニングモジュールは、ユーザが提供したプロンプトを元に階層的なアクションプランを生成し、それを様々なサブモジュールに割り当てることで実装を行う。具体的には、以下の手法を用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**プランニングモジュール**:</a:t>
            </a:r>
            <a:endParaRPr sz="791"/>
          </a:p>
          <a:p>
            <a:pPr indent="0" lvl="0" marL="0" rtl="0" algn="l">
              <a:lnSpc>
                <a:spcPct val="95000"/>
              </a:lnSpc>
              <a:spcBef>
                <a:spcPts val="1200"/>
              </a:spcBef>
              <a:spcAft>
                <a:spcPts val="0"/>
              </a:spcAft>
              <a:buNone/>
            </a:pPr>
            <a:r>
              <a:rPr lang="ja" sz="791"/>
              <a:t>    - ユーザが提供するシードプロンプトを元に、高レベルのゲームデザインを広範囲に計画する。</a:t>
            </a:r>
            <a:endParaRPr sz="791"/>
          </a:p>
          <a:p>
            <a:pPr indent="0" lvl="0" marL="0" rtl="0" algn="l">
              <a:lnSpc>
                <a:spcPct val="95000"/>
              </a:lnSpc>
              <a:spcBef>
                <a:spcPts val="1200"/>
              </a:spcBef>
              <a:spcAft>
                <a:spcPts val="0"/>
              </a:spcAft>
              <a:buNone/>
            </a:pPr>
            <a:r>
              <a:rPr lang="ja" sz="791"/>
              <a:t>    - その後、各プランを詳細なステップに分割し、最終的に具体的なタスクにまで落とし込む。</a:t>
            </a:r>
            <a:endParaRPr sz="791"/>
          </a:p>
          <a:p>
            <a:pPr indent="0" lvl="0" marL="0" rtl="0" algn="l">
              <a:lnSpc>
                <a:spcPct val="95000"/>
              </a:lnSpc>
              <a:spcBef>
                <a:spcPts val="1200"/>
              </a:spcBef>
              <a:spcAft>
                <a:spcPts val="0"/>
              </a:spcAft>
              <a:buNone/>
            </a:pPr>
            <a:r>
              <a:rPr lang="ja" sz="791"/>
              <a:t>2. **実装サブモジュール**:</a:t>
            </a:r>
            <a:endParaRPr sz="791"/>
          </a:p>
          <a:p>
            <a:pPr indent="0" lvl="0" marL="0" rtl="0" algn="l">
              <a:lnSpc>
                <a:spcPct val="95000"/>
              </a:lnSpc>
              <a:spcBef>
                <a:spcPts val="1200"/>
              </a:spcBef>
              <a:spcAft>
                <a:spcPts val="0"/>
              </a:spcAft>
              <a:buNone/>
            </a:pPr>
            <a:r>
              <a:rPr lang="ja" sz="791"/>
              <a:t>    - サブモジュールには、C++コード生成、手続き型メッシュ生成、ディフュージョンメッシュ生成などがある。</a:t>
            </a:r>
            <a:endParaRPr sz="791"/>
          </a:p>
          <a:p>
            <a:pPr indent="0" lvl="0" marL="0" rtl="0" algn="l">
              <a:lnSpc>
                <a:spcPct val="95000"/>
              </a:lnSpc>
              <a:spcBef>
                <a:spcPts val="1200"/>
              </a:spcBef>
              <a:spcAft>
                <a:spcPts val="0"/>
              </a:spcAft>
              <a:buNone/>
            </a:pPr>
            <a:r>
              <a:rPr lang="ja" sz="791"/>
              <a:t>    - 各タスクは特定のサブモジュールに割り当てられ、それに応じた実装が行われる。</a:t>
            </a:r>
            <a:endParaRPr sz="791"/>
          </a:p>
          <a:p>
            <a:pPr indent="0" lvl="0" marL="0" rtl="0" algn="l">
              <a:lnSpc>
                <a:spcPct val="95000"/>
              </a:lnSpc>
              <a:spcBef>
                <a:spcPts val="1200"/>
              </a:spcBef>
              <a:spcAft>
                <a:spcPts val="0"/>
              </a:spcAft>
              <a:buNone/>
            </a:pPr>
            <a:r>
              <a:rPr lang="ja" sz="791"/>
              <a:t>    - 生成されたコードやアセットはUnreal Engineに取り込まれ、シミュレーションやフィードバックが行われる。</a:t>
            </a:r>
            <a:endParaRPr sz="791"/>
          </a:p>
          <a:p>
            <a:pPr indent="0" lvl="0" marL="0" rtl="0" algn="l">
              <a:lnSpc>
                <a:spcPct val="95000"/>
              </a:lnSpc>
              <a:spcBef>
                <a:spcPts val="1200"/>
              </a:spcBef>
              <a:spcAft>
                <a:spcPts val="0"/>
              </a:spcAft>
              <a:buNone/>
            </a:pPr>
            <a:r>
              <a:rPr lang="ja" sz="791"/>
              <a:t>3. **ユーザーインターフェース**:</a:t>
            </a:r>
            <a:endParaRPr sz="791"/>
          </a:p>
          <a:p>
            <a:pPr indent="0" lvl="0" marL="0" rtl="0" algn="l">
              <a:lnSpc>
                <a:spcPct val="95000"/>
              </a:lnSpc>
              <a:spcBef>
                <a:spcPts val="1200"/>
              </a:spcBef>
              <a:spcAft>
                <a:spcPts val="0"/>
              </a:spcAft>
              <a:buNone/>
            </a:pPr>
            <a:r>
              <a:rPr lang="ja" sz="791"/>
              <a:t>    - DreamGardenのインターフェースは、ユーザがプロンプトの生成過程を視覚的に追跡し、計画の枝刈りやフィードバックを行うことができるノードベースのGUIを提供する。</a:t>
            </a:r>
            <a:endParaRPr sz="791"/>
          </a:p>
          <a:p>
            <a:pPr indent="0" lvl="0" marL="0" rtl="0" algn="l">
              <a:lnSpc>
                <a:spcPct val="95000"/>
              </a:lnSpc>
              <a:spcBef>
                <a:spcPts val="1200"/>
              </a:spcBef>
              <a:spcAft>
                <a:spcPts val="0"/>
              </a:spcAft>
              <a:buNone/>
            </a:pPr>
            <a:r>
              <a:rPr lang="ja" sz="791"/>
              <a:t>    - ユーザーはGUIを介して、シミュレーションの進行を確認し、途中で介入して修正を加えることが可能である。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reamGardenは、ゲームデザインの初期のアイデア段階やプロトタイピングに利用できる。ユーザーは自由形式のプロンプトからゲームの計画を生成し、それを具体的なシミュレーション環境に変換することができる。また、デザイナーが生成プロセスに介入し、内容を調整することも可能であるため、特に初期のアイデアの視覚化や複雑なゲーム環境の作成に適してい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 AS HUMANITY’S SALIERI: QUANTIFYING LINGUISTIC CREATIVITY OF LANGUAGE MODELS VIA SYSTEMATIC ATTRIBUTION OF MACHINE TEXT AGAINST WEB TEXT 人類のサリエリとしてのAI：ウェブテキストに対する機械テキストの体系的な帰属を通じた言語モデルの創造性の定量化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LLMの人間の創造性評価としてCREATIVITY INDEXを提案。ウェブテキストをどの程度再構成できるかを計測</a:t>
            </a:r>
            <a:endParaRPr sz="791"/>
          </a:p>
          <a:p>
            <a:pPr indent="0" lvl="0" marL="0" rtl="0" algn="l">
              <a:lnSpc>
                <a:spcPct val="95000"/>
              </a:lnSpc>
              <a:spcBef>
                <a:spcPts val="1200"/>
              </a:spcBef>
              <a:spcAft>
                <a:spcPts val="0"/>
              </a:spcAft>
              <a:buNone/>
            </a:pPr>
            <a:r>
              <a:rPr lang="ja" sz="791"/>
              <a:t>テキストのn-gramがウェブ上に存在するかどうかを評価し厳密一致や近似一致をみるL-ユニークネスを算出します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この論文では、LLM（大型言語モデル）の創造性を測定・評価するために、新しい指標「CREATIVITY INDEX」と動的プログラミングアルゴリズム「DJ SEARCH」を提案しています。以下、技術と手法の詳細を順を追って説明します。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**CREATIVITY INDEX**</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**CREATIVITY INDEX**は、LLMが生成したテキストの創造性を定量的に測定するために提案された指標です。主なアイデアは、生成されたテキストがどの程度ウェブ上の既存テキストから再構築できるかを評価することです。具体的には、与えられたテキスト内のn-グラム（連続するn個の単語）が、ウェブ上の巨大な参照コーパスに存在するかどう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**L-ユニークネス (L-uniqueness)**: テキストの中で、指定された長さのn-グラムが参照コーパスに含まれていない割合を示します。これは、テキストの中のどの単語やフレーズが新しい文脈で使われているかを定量的に示すもので、より高い値がより高い創造性を意味します。</a:t>
            </a:r>
            <a:endParaRPr sz="791"/>
          </a:p>
          <a:p>
            <a:pPr indent="0" lvl="0" marL="0" rtl="0" algn="l">
              <a:lnSpc>
                <a:spcPct val="95000"/>
              </a:lnSpc>
              <a:spcBef>
                <a:spcPts val="1200"/>
              </a:spcBef>
              <a:spcAft>
                <a:spcPts val="0"/>
              </a:spcAft>
              <a:buNone/>
            </a:pPr>
            <a:r>
              <a:rPr lang="ja" sz="791"/>
              <a:t>- **CREATIVITY INDEXの計算**: テキストのすべてのn-グラムについてL-ユニークネスを計算し、それを積み上げて総合的な創造性を示す指数とします。これは、言い換えると「L-ユニークネス曲線の下の面積」を求めることと同等です。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指標を用いることで、生成されたテキストがウェブ上の既存のテキストからどの程度新しいものを取り入れているかを定量的に評価し、LLMの創造性を人間の作家と比較することができます。実験の結果、プロの作家の創造性がLLMよりも大幅に高い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**DJ SEARCH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**DJ SEARCH**は、CREATIVITY INDEXを効率的に計算するために設計された動的プログラミングアルゴリズムです。このアルゴリズムの目的は、与えられたテキスト内のスニペットが参照コーパスにどの程度一致するか（厳密な一致および近似一致）を見つけ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**アルゴリズムの概要**: DJ SEARCHは二つのポインタを使用して、テキスト内のn-グラムの中で最も長く参照コーパスに一致する部分を効率的に探索します。具体的には、テキストの各インデックスから始まる最長のn-グラムを探し、その一致情報を次のインデックスにも再利用することで計算量を削減しています。</a:t>
            </a:r>
            <a:endParaRPr sz="791"/>
          </a:p>
          <a:p>
            <a:pPr indent="0" lvl="0" marL="0" rtl="0" algn="l">
              <a:lnSpc>
                <a:spcPct val="95000"/>
              </a:lnSpc>
              <a:spcBef>
                <a:spcPts val="1200"/>
              </a:spcBef>
              <a:spcAft>
                <a:spcPts val="0"/>
              </a:spcAft>
              <a:buNone/>
            </a:pPr>
            <a:r>
              <a:rPr lang="ja" sz="791"/>
              <a:t>- **インフィニグラム (Infini-gram)**: 厳密な一致を高速に見つけるために、インフィニグラムと呼ばれる手法を採用しており、これによりテキストの既存のシーケンスが迅速に検索されます。</a:t>
            </a:r>
            <a:endParaRPr sz="791"/>
          </a:p>
          <a:p>
            <a:pPr indent="0" lvl="0" marL="0" rtl="0" algn="l">
              <a:lnSpc>
                <a:spcPct val="95000"/>
              </a:lnSpc>
              <a:spcBef>
                <a:spcPts val="1200"/>
              </a:spcBef>
              <a:spcAft>
                <a:spcPts val="0"/>
              </a:spcAft>
              <a:buNone/>
            </a:pPr>
            <a:r>
              <a:rPr lang="ja" sz="791"/>
              <a:t>- **Word Mover's Distance (WMD)**: 近似一致（意味的に類似したスニペット）の検索にはWord Mover's Distanceを使用します。これは、単語の埋め込み（ベクトル）を使ってテキスト間の意味的な距離を測定する方法で、各n-グラムの語彙の類似性を計算し、それを元に近似一致を評価します。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このアルゴリズムの工夫により、単純な全探索に比べて効率的に、生成されたテキストの創造性を評価するための一致情報を収集できるようになっています。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**RLHF（Reinforcement Learning from Human Feedback）**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LHF**は、人間のフィードバックを活用してLLMの出力を人間の好みに近づける手法です。LLMは、まず大量のテキストデータで訓練された後、RLHFを使ってより人間らしい応答や創造的な出力を生成するように調整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**影響と結果**: 本研究では、RLHFがLLMの創造性に与える影響も評価されています。その結果、RLHFによってLLMのCREATIVITY INDEXが平均で30.1%低下することが確認されました。これは、RLHFによってモデルの出力が人間に好まれる特定のスタイルに収束することが原因で、結果として表現の多様性が制限されてしまう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**ゼロショット検出への応用**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CREATIVITY INDEXは、機械生成テキストの検出にも応用されています。この手法は、訓練なしで任意のテキストが人間によって書かれたものか機械によって生成されたものかを識別するために使用できる「ゼロショット」方式であり、DetectGPTなどの既存の最先端の検出システムを大幅に上回る性能を示しました。また、GhostBusterといった監視学習ベースの検出システムにも、多くの分野で優れた結果を出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Document-level Causal Relation Extraction with Knowledge-guided Binary Question Answering 知識ガイド付き二項質問応答による文書レベルの因果関係抽出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Knowledge-guided Binary Question Answering（KnowQA）は因果関係を分類するイベント間因果関係抽出（ECRE）をLLMのゼロショットで文書内のイベントを抽出しその構造を構築するイベント構造構築と因果関係の有無を識別する二択で答えられる質問を使い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イベント構造の構築（Event Structure Construction Module）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イベント間の因果関係を抽出するために、KnowQAでは文書レベルでのイベント構造の構築を行います。これは3つの主要なステップで構成されています。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イベント検出（Event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まず、文書中のイベントを検出します。これは、事象（イベント）を特定し、それを特定のイベントタイプに分類するプロセスです。具体的には、以下の手法が使用されています。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**KAIROSオントロジー**を利用し、イベントの分類を行います。KAIROSオントロジーはACE 2005（Automatic Content Extraction）の拡張セットであり、50のイベントタイプと59の引数役割をカバーしています。</a:t>
            </a:r>
            <a:endParaRPr sz="791"/>
          </a:p>
          <a:p>
            <a:pPr indent="0" lvl="0" marL="0" rtl="0" algn="l">
              <a:lnSpc>
                <a:spcPct val="95000"/>
              </a:lnSpc>
              <a:spcBef>
                <a:spcPts val="1200"/>
              </a:spcBef>
              <a:spcAft>
                <a:spcPts val="0"/>
              </a:spcAft>
              <a:buNone/>
            </a:pPr>
            <a:r>
              <a:rPr lang="ja" sz="791"/>
              <a:t>- **CLEVE**（Contrastive Pre-training for Event Extraction）と呼ばれる事前学習モデルを使用し、イベントの分類精度を向上させています。このモデルは事前学習されたPLM（Pre-trained Language Model）で、**WikiEventsデータセット**でトレーニングされており、各イベントをKAIROSオントロジーに従って分類します。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イベント引数抽出（Event Argument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次に、各イベントに関連する引数（Argument）を抽出します。イベント引数はイベントの詳細な情報を提供し、因果関係の識別に重要です。このプロセスは以下の手法で行われます。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**BART-Gen**という生成モデルを使用します。このモデルは、イベントの引数を文書レベルで条件生成により抽出します。</a:t>
            </a:r>
            <a:endParaRPr sz="791"/>
          </a:p>
          <a:p>
            <a:pPr indent="0" lvl="0" marL="0" rtl="0" algn="l">
              <a:lnSpc>
                <a:spcPct val="95000"/>
              </a:lnSpc>
              <a:spcBef>
                <a:spcPts val="1200"/>
              </a:spcBef>
              <a:spcAft>
                <a:spcPts val="0"/>
              </a:spcAft>
              <a:buNone/>
            </a:pPr>
            <a:r>
              <a:rPr lang="ja" sz="791"/>
              <a:t>- BART-Genは、事前定義されたイベントテンプレートに基づいて、引数を特定します。テンプレートは、「&lt;引数1&gt;が&lt;引数2&gt;を&lt;引数3&gt;の道具を使って&lt;引数4&gt;の場所で破壊した」のような形式で、各イベントタイプに対して適用される複数の引数を構成することができます。</a:t>
            </a:r>
            <a:endParaRPr sz="791"/>
          </a:p>
          <a:p>
            <a:pPr indent="0" lvl="0" marL="0" rtl="0" algn="l">
              <a:lnSpc>
                <a:spcPct val="95000"/>
              </a:lnSpc>
              <a:spcBef>
                <a:spcPts val="1200"/>
              </a:spcBef>
              <a:spcAft>
                <a:spcPts val="0"/>
              </a:spcAft>
              <a:buNone/>
            </a:pPr>
            <a:r>
              <a:rPr lang="ja" sz="791"/>
              <a:t>- このようなテンプレートを使用することで、文書中のイベントに関連するすべての引数を網羅的に抽出できます。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エンティティと関係の抽出（Joint Entity and Relation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最後に、イベント引数間の関係を特定します。この関係の特定は、イベント構造をより豊かなものにし、より精確な因果関係の識別を可能にします。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JEREX**というエンティティと関係の抽出を同時に行うモデルを使用しています。このモデルは、**DocREDデータセット**（文書レベルでの関係抽出データセット）で事前学習されており、6種類のエンティティタイプと96の関係タイプに対応しています。</a:t>
            </a:r>
            <a:endParaRPr sz="791"/>
          </a:p>
          <a:p>
            <a:pPr indent="0" lvl="0" marL="0" rtl="0" algn="l">
              <a:lnSpc>
                <a:spcPct val="95000"/>
              </a:lnSpc>
              <a:spcBef>
                <a:spcPts val="1200"/>
              </a:spcBef>
              <a:spcAft>
                <a:spcPts val="0"/>
              </a:spcAft>
              <a:buNone/>
            </a:pPr>
            <a:r>
              <a:rPr lang="ja" sz="791"/>
              <a:t>- 抽出されたエンティティとそれらの関係をイベント引数とマッチングし、イベントのより詳細な構造を構築します。例えば、「輸送」イベントでは「目的地」「運搬者」など、イベントの各構成要素が関係を通じて結びつけ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二項質問応答（Binary Question Answering Module）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KnowQAはイベント構造を利用して因果関係を識別および分類する二項質問応答の手法を用います。このモジュールは、因果関係を「識別」する部分と「分類」する部分に分かれており、それぞれシングルターンQAとマルチターンQAという異なる戦略を採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シングルターン質問応答（Single-turn 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シングルターンQAは、因果関係の「有無」を判断するために使用されます。具体的には、以下のプロセスで行われます。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**プロンプトの生成**：文書内のテキスト、イベント引数、および引数間の関係を基にして質問を生成します。例えば、次のようなプロンプトが使用されます。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入力: {ソーステキスト}</a:t>
            </a:r>
            <a:endParaRPr sz="791"/>
          </a:p>
          <a:p>
            <a:pPr indent="0" lvl="0" marL="0" rtl="0" algn="l">
              <a:lnSpc>
                <a:spcPct val="95000"/>
              </a:lnSpc>
              <a:spcBef>
                <a:spcPts val="1200"/>
              </a:spcBef>
              <a:spcAft>
                <a:spcPts val="0"/>
              </a:spcAft>
              <a:buNone/>
            </a:pPr>
            <a:r>
              <a:rPr lang="ja" sz="791"/>
              <a:t>    引数の概要:</a:t>
            </a:r>
            <a:endParaRPr sz="791"/>
          </a:p>
          <a:p>
            <a:pPr indent="0" lvl="0" marL="0" rtl="0" algn="l">
              <a:lnSpc>
                <a:spcPct val="95000"/>
              </a:lnSpc>
              <a:spcBef>
                <a:spcPts val="1200"/>
              </a:spcBef>
              <a:spcAft>
                <a:spcPts val="0"/>
              </a:spcAft>
              <a:buNone/>
            </a:pPr>
            <a:r>
              <a:rPr lang="ja" sz="791"/>
              <a:t>    引数A: {引数の内容}</a:t>
            </a:r>
            <a:endParaRPr sz="791"/>
          </a:p>
          <a:p>
            <a:pPr indent="0" lvl="0" marL="0" rtl="0" algn="l">
              <a:lnSpc>
                <a:spcPct val="95000"/>
              </a:lnSpc>
              <a:spcBef>
                <a:spcPts val="1200"/>
              </a:spcBef>
              <a:spcAft>
                <a:spcPts val="0"/>
              </a:spcAft>
              <a:buNone/>
            </a:pPr>
            <a:r>
              <a:rPr lang="ja" sz="791"/>
              <a:t>    引数B: {引数の内容}</a:t>
            </a:r>
            <a:endParaRPr sz="791"/>
          </a:p>
          <a:p>
            <a:pPr indent="0" lvl="0" marL="0" rtl="0" algn="l">
              <a:lnSpc>
                <a:spcPct val="95000"/>
              </a:lnSpc>
              <a:spcBef>
                <a:spcPts val="1200"/>
              </a:spcBef>
              <a:spcAft>
                <a:spcPts val="0"/>
              </a:spcAft>
              <a:buNone/>
            </a:pPr>
            <a:r>
              <a:rPr lang="ja" sz="791"/>
              <a:t>    質問: "引数A"と"引数B"の間に因果関係は存在しますか？</a:t>
            </a:r>
            <a:endParaRPr sz="791"/>
          </a:p>
          <a:p>
            <a:pPr indent="0" lvl="0" marL="0" rtl="0" algn="l">
              <a:lnSpc>
                <a:spcPct val="95000"/>
              </a:lnSpc>
              <a:spcBef>
                <a:spcPts val="1200"/>
              </a:spcBef>
              <a:spcAft>
                <a:spcPts val="0"/>
              </a:spcAft>
              <a:buNone/>
            </a:pPr>
            <a:r>
              <a:rPr lang="ja" sz="791"/>
              <a:t>    答え：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このようにして因果関係が存在するかどうかを「はい/いいえ」で回答させることで、因果関係の識別を行います。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マルチターン質問応答（Multi-turn 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マルチターンQAは、因果関係を識別するだけでなく、その関係の「タイプ」も分類します。これはより複雑な質問応答の戦略を取ります。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イベント対について複数回の質問を行い、それぞれの関係タイプについてモデルに質問します。例えば、「引数Aは引数Bに**よって**引き起こされたか？」のように、関係が因果か結果かを特定する質問を繰り返し行うことで、より正確に関係を分類します。</a:t>
            </a:r>
            <a:endParaRPr sz="791"/>
          </a:p>
          <a:p>
            <a:pPr indent="0" lvl="0" marL="0" rtl="0" algn="l">
              <a:lnSpc>
                <a:spcPct val="95000"/>
              </a:lnSpc>
              <a:spcBef>
                <a:spcPts val="1200"/>
              </a:spcBef>
              <a:spcAft>
                <a:spcPts val="0"/>
              </a:spcAft>
              <a:buNone/>
            </a:pPr>
            <a:r>
              <a:rPr lang="ja" sz="791"/>
              <a:t>- このようなマルチターン戦略を取ることで、シングルターンQAでは判断できなかった関係について、より詳細な検証が可能になります。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KnowQAの有効性の検証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KnowQAは、ゼロショット設定およびファインチューニング設定の両方で評価されています。その結果、KnowQAは以下のような強力な特徴を示しました。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**高い有効性**：文書レベルでのイベント構造が因果関係の抽出に大きく寄与し、特にファインチューニング後に高い精度を達成しました。</a:t>
            </a:r>
            <a:endParaRPr sz="791"/>
          </a:p>
          <a:p>
            <a:pPr indent="0" lvl="0" marL="0" rtl="0" algn="l">
              <a:lnSpc>
                <a:spcPct val="95000"/>
              </a:lnSpc>
              <a:spcBef>
                <a:spcPts val="1200"/>
              </a:spcBef>
              <a:spcAft>
                <a:spcPts val="0"/>
              </a:spcAft>
              <a:buNone/>
            </a:pPr>
            <a:r>
              <a:rPr lang="ja" sz="791"/>
              <a:t>- **一般化能力**：異なるデータセットや異なる関係タイプに対しても高い性能を示し、イベント構造を活用することによる高い汎用性を示しました。</a:t>
            </a:r>
            <a:endParaRPr sz="791"/>
          </a:p>
          <a:p>
            <a:pPr indent="0" lvl="0" marL="0" rtl="0" algn="l">
              <a:lnSpc>
                <a:spcPct val="95000"/>
              </a:lnSpc>
              <a:spcBef>
                <a:spcPts val="1200"/>
              </a:spcBef>
              <a:spcAft>
                <a:spcPts val="0"/>
              </a:spcAft>
              <a:buNone/>
            </a:pPr>
            <a:r>
              <a:rPr lang="ja" sz="791"/>
              <a:t>- **低い一貫性の欠如**：複数回の質問による回答が整合性を保つため、KnowQAは信頼性の高い因果関係の判断を行えることが確認されています。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手法の特徴と改善点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**因果幻覚の軽減**：LLMの因果関係の過剰認識（幻覚）を減少させるため、イベント構造とマルチターンQAの活用が重要な役割を果たしました。</a:t>
            </a:r>
            <a:endParaRPr sz="791"/>
          </a:p>
          <a:p>
            <a:pPr indent="0" lvl="0" marL="0" rtl="0" algn="l">
              <a:lnSpc>
                <a:spcPct val="95000"/>
              </a:lnSpc>
              <a:spcBef>
                <a:spcPts val="1200"/>
              </a:spcBef>
              <a:spcAft>
                <a:spcPts val="0"/>
              </a:spcAft>
              <a:buNone/>
            </a:pPr>
            <a:r>
              <a:rPr lang="ja" sz="791"/>
              <a:t>- **構造化情報の活用**：イベント構造の生成により、モデルは文書中の各イベントの詳細をより正確に把握することが可能となり、因果関係の識別精度が向上しました。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