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Proxima Nova"/>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roximaNova-regular.fntdata"/><Relationship Id="rId10" Type="http://schemas.openxmlformats.org/officeDocument/2006/relationships/slide" Target="slides/slide5.xml"/><Relationship Id="rId13" Type="http://schemas.openxmlformats.org/officeDocument/2006/relationships/font" Target="fonts/ProximaNova-italic.fntdata"/><Relationship Id="rId12"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03f31f1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03f31f1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f04693fc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f04693fc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f04693fc9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f04693fc9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ja" sz="675">
                <a:solidFill>
                  <a:srgbClr val="000000"/>
                </a:solidFill>
                <a:latin typeface="Arial"/>
                <a:ea typeface="Arial"/>
                <a:cs typeface="Arial"/>
                <a:sym typeface="Arial"/>
              </a:rPr>
              <a:t># Automated Evaluation of Retrieval-Augmented Language Models with Task-Specific Exam Generation タスク特化型試験生成による検索強化型言語モデルの自動評価</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概要: RAGの評価方法の提案</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タスクに関連する文書コーパスに基づく多肢選択式問題から自動生成された合成試験にRAGをスコアリングすることで実施。試験の品質とタスク特化型精度に関する情報量を推定するために項目反応理論 (IRT) を活用することで試験を段階的に改善します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技術や手法</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本研究で説明されている技術や手法は次の通りです: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1. **試験生成**:</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LLMを用いて、文書コーパスに基づく多肢選択式試験問題を自動生成。</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各質問には1つの正解と複数の選択肢が含まれます。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各文書から質問候補を生成し、NLPベースのフィルターを適用して低品質な質問を除外。</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試験生成プロンプト例</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```markdown</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Human: Here is some documentation from {task_domain}: {documentation}. From this, generate</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a difficult multi-form question for an exam. It should have 4 candidates, 1 correct answer</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and explanations.</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Syntax should be:</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Question: {question}</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A) {candidate A}</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B) {candidate B}</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C) {candidate C}</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D) {candidate D}</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Correct Answer: {correct answer}</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Assistant:</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1. **質問フィルタリング**:</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**パース処理**: 生成された質問と選択肢を正しく抽出します。不正な形式の質問は除外されます。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**自己完結制約**: 質問が文書に明示的に依存していないことを確認します。具体的には、文書タイトルや引用が含まれる質問を除外します。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**分散評価**: Jaccard類似度や埋め込みベースの類似度を用いて、低品質な質問を除外します。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1. **評価方法**:</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1. **ポイント評価**:</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各RAGパイプラインは、生成された試験問題に対して解答します。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正解率を計算し、各モデルのパフォーマンスを比較します。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2. **IRTによる集約評価**:</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IRTを用いて、質問ごとの難易度 (difficulty)、識別力 (discrimination)、推測要因 (guessing) を推定します。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これにより、各RAGパイプラインの能力を詳細に評価できます。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**IRTモデル**:</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IRTモデルの基本式は以下の通りです。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P(X = 1|\theta, g_i, d_i, b_i) = g_i + (1 - g_i) \frac{1}{1 + \exp(-d_i(\theta - b_i))}</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ここで</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θ: モデルの能力</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これはモデル（または受験者）の能力レベルを表します。値が高いほど、そのモデルが試験問題に正解する可能性が高くなります。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g_i: 推測要因</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これは試験問題 i に対する推測確率を表します。選択肢がランダムに選ばれた場合に正解する確率です。たとえば、4択問題では推測確率は0.25になります。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d_i: 識別力</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これは試験問題 i の識別力を表します。識別力が高いほど、その問題は能力の高いモデルと低いモデルをうまく区別することができます。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b_i: 難易度</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これは試験問題 i の難易度を表します。値が高いほど、その問題は難しいことを意味します。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式の解釈</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1. **基本構造**:</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式の右辺の最初の部分、gi　は、推測確率を表します。これは、受験者が全く知識がなくても偶然に正解する確率です。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2. **能力に基づく正答確率**:</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式の残りの部分、</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(1 - g_i) \frac{1}{1 + \exp(-d_i(\theta - b_i))}</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は、受験者の能力 θ と問題の識別力 di、難易度 bi に基づいて正答確率を計算します。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具体的には、exp(−di​(θ−bi​)) は、受験者の能力と問題の難易度の差を反映しています。この部分が大きいほど、能力が高いか問題が簡単であることを意味します。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この値に1を加えて分母とし、その逆数を取ることで、正答確率が0から1の間に収まるようにします。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2. **IRTによる試験最適化**:</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試験の情報量を最大化するために、IRTに基づいて質問を段階的に最適化します。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**手順**:</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1. **初期試験生成**:</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上記の方法で生成された試験を使用してモデルを評価します。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2. **IRTモデルフィッティング**:</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IRTモデルを用いて、質問ごとのパラメータ (gi​,di​,bi​) を推定します。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gi,di,big_i, d_i, b_i</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3. **質問選別と再生成**:</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情報量の低い質問を除外し、新しい質問を生成します。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新しい試験を生成し、IRTを用いて再評価します。このプロセスを繰り返し、試験の情報量を最大化します。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以下は、IRTモデルの基本的なPythonコード例です。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```python</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import numpy as np</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from scipy.optimize import minimize</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def irt_log_likelihood(params, *args):</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theta, g, d, b = params</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X = args[0]</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P = g + (1 - g) / (1 + np.exp(-d * (theta - b)))</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log_likelihood = np.sum(X * np.log(P) + (1 - X) * np.log(1 - P))</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return -log_likelihood</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例のデータ</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X = np.array([1, 0, 1, 1, 0])  # 正答・誤答データ</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initial_params = [0.5, 0.2, 1.0, 0.0]</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最適化</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result = minimize(irt_log_likelihood, initial_params, args=(X,))</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theta, g, d, b = result.x</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print(f"Theta: {theta}, Guessing: {g}, Discrimination: {d}, Difficulty: {b}")</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以下ができます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**自動化**: 既存の多くの評価方法は人的介入を必要としますが、本手法は完全に自動化されており、スケーラビリティに優れています。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**コスト効率**: 専門家やアノテーターの関与に伴う費用を削減しながら、高品質の評価を実現します。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**項目反応理論 (IRT) の適用**: IRTを用いることで、試験の品質とモデルのタスク特化型精度に関する情報を効果的に評価できます。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**多様なタスクでの実証**: 複数の異なるドメインにわたるタスクでの実証により、手法の汎用性と有効性を確認しています。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1200"/>
              </a:spcAft>
              <a:buSzPts val="275"/>
              <a:buNone/>
            </a:pPr>
            <a:r>
              <a:t/>
            </a:r>
            <a:endParaRPr sz="675">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ja" sz="791"/>
              <a:t># Concise Thoughts: Impact of Output Length on LLM Reasoning and Cost 簡潔な考え：LLMの推論とコストにおける出力長の影響</a:t>
            </a:r>
            <a:endParaRPr sz="791"/>
          </a:p>
          <a:p>
            <a:pPr indent="0" lvl="0" marL="0" rtl="0" algn="l">
              <a:lnSpc>
                <a:spcPct val="80000"/>
              </a:lnSpc>
              <a:spcBef>
                <a:spcPts val="1200"/>
              </a:spcBef>
              <a:spcAft>
                <a:spcPts val="0"/>
              </a:spcAft>
              <a:buNone/>
            </a:pPr>
            <a:r>
              <a:rPr lang="ja" sz="791"/>
              <a:t>概要: LLMでCoTを使用すると説明能力を向上させる半面、出力が長くなり応答に時間がかかるため、出力長を制御するプロンプトエンジニアリング制約付きCoT（CCoT）を紹介。出力の長さを制約するプロンプトを与え、出力の簡潔さと応答時間の予測可能性を向上させます。</a:t>
            </a:r>
            <a:endParaRPr sz="791"/>
          </a:p>
          <a:p>
            <a:pPr indent="0" lvl="0" marL="0" rtl="0" algn="l">
              <a:lnSpc>
                <a:spcPct val="80000"/>
              </a:lnSpc>
              <a:spcBef>
                <a:spcPts val="1200"/>
              </a:spcBef>
              <a:spcAft>
                <a:spcPts val="0"/>
              </a:spcAft>
              <a:buNone/>
            </a:pPr>
            <a:r>
              <a:rPr lang="ja" sz="791"/>
              <a:t>つくり方は、Let’s think a bit step by step の後にlimit the answer length to 45 words. のような制限の指定をするだけ</a:t>
            </a:r>
            <a:endParaRPr sz="791"/>
          </a:p>
          <a:p>
            <a:pPr indent="0" lvl="0" marL="0" rtl="0" algn="l">
              <a:lnSpc>
                <a:spcPct val="80000"/>
              </a:lnSpc>
              <a:spcBef>
                <a:spcPts val="1200"/>
              </a:spcBef>
              <a:spcAft>
                <a:spcPts val="0"/>
              </a:spcAft>
              <a:buNone/>
            </a:pPr>
            <a:r>
              <a:rPr lang="ja" sz="791"/>
              <a:t>### 技術や手法</a:t>
            </a:r>
            <a:endParaRPr sz="791"/>
          </a:p>
          <a:p>
            <a:pPr indent="0" lvl="0" marL="0" rtl="0" algn="l">
              <a:lnSpc>
                <a:spcPct val="80000"/>
              </a:lnSpc>
              <a:spcBef>
                <a:spcPts val="1200"/>
              </a:spcBef>
              <a:spcAft>
                <a:spcPts val="0"/>
              </a:spcAft>
              <a:buNone/>
            </a:pPr>
            <a:r>
              <a:rPr lang="ja" sz="791"/>
              <a:t>1. **新しい評価指標の提案**</a:t>
            </a:r>
            <a:endParaRPr sz="791"/>
          </a:p>
          <a:p>
            <a:pPr indent="0" lvl="0" marL="0" rtl="0" algn="l">
              <a:lnSpc>
                <a:spcPct val="80000"/>
              </a:lnSpc>
              <a:spcBef>
                <a:spcPts val="1200"/>
              </a:spcBef>
              <a:spcAft>
                <a:spcPts val="0"/>
              </a:spcAft>
              <a:buNone/>
            </a:pPr>
            <a:r>
              <a:rPr lang="ja" sz="791"/>
              <a:t>    - **硬直な簡潔精度（Hard-k Concise Accuracy: HCA）**: 指定された長さk以下の正確な出力の割合を測定します。</a:t>
            </a:r>
            <a:endParaRPr sz="791"/>
          </a:p>
          <a:p>
            <a:pPr indent="0" lvl="0" marL="0" rtl="0" algn="l">
              <a:lnSpc>
                <a:spcPct val="80000"/>
              </a:lnSpc>
              <a:spcBef>
                <a:spcPts val="1200"/>
              </a:spcBef>
              <a:spcAft>
                <a:spcPts val="0"/>
              </a:spcAft>
              <a:buNone/>
            </a:pPr>
            <a:r>
              <a:rPr lang="ja" sz="791"/>
              <a:t>    - **柔軟な簡潔精度（Soft-k Concise Accuracy: SCA）**: 長さkを超える正確な出力に対して減衰因子αを用いてペナルティを課します。</a:t>
            </a:r>
            <a:endParaRPr sz="791"/>
          </a:p>
          <a:p>
            <a:pPr indent="0" lvl="0" marL="0" rtl="0" algn="l">
              <a:lnSpc>
                <a:spcPct val="80000"/>
              </a:lnSpc>
              <a:spcBef>
                <a:spcPts val="1200"/>
              </a:spcBef>
              <a:spcAft>
                <a:spcPts val="0"/>
              </a:spcAft>
              <a:buNone/>
            </a:pPr>
            <a:r>
              <a:rPr lang="ja" sz="791"/>
              <a:t>    - **一貫した簡潔精度（Consistent Concise Accuracy: CCA）**: 出力長のばらつきσに基づいてSCAをさらに調整します。</a:t>
            </a:r>
            <a:endParaRPr sz="791"/>
          </a:p>
          <a:p>
            <a:pPr indent="0" lvl="0" marL="0" rtl="0" algn="l">
              <a:lnSpc>
                <a:spcPct val="80000"/>
              </a:lnSpc>
              <a:spcBef>
                <a:spcPts val="1200"/>
              </a:spcBef>
              <a:spcAft>
                <a:spcPts val="0"/>
              </a:spcAft>
              <a:buNone/>
            </a:pPr>
            <a:r>
              <a:rPr lang="ja" sz="791"/>
              <a:t>2. **制約付きCoT（CCoT）の導入**</a:t>
            </a:r>
            <a:endParaRPr sz="791"/>
          </a:p>
          <a:p>
            <a:pPr indent="0" lvl="0" marL="0" rtl="0" algn="l">
              <a:lnSpc>
                <a:spcPct val="80000"/>
              </a:lnSpc>
              <a:spcBef>
                <a:spcPts val="1200"/>
              </a:spcBef>
              <a:spcAft>
                <a:spcPts val="0"/>
              </a:spcAft>
              <a:buNone/>
            </a:pPr>
            <a:r>
              <a:rPr lang="ja" sz="791"/>
              <a:t>    - **CCoTプロンプト**: LLMに対して出力の長さを制約するプロンプトを与え、出力の簡潔さと応答時間の予測可能性を向上させます。</a:t>
            </a:r>
            <a:endParaRPr sz="791"/>
          </a:p>
          <a:p>
            <a:pPr indent="0" lvl="0" marL="0" rtl="0" algn="l">
              <a:lnSpc>
                <a:spcPct val="80000"/>
              </a:lnSpc>
              <a:spcBef>
                <a:spcPts val="1200"/>
              </a:spcBef>
              <a:spcAft>
                <a:spcPts val="0"/>
              </a:spcAft>
              <a:buSzPts val="275"/>
              <a:buNone/>
            </a:pPr>
            <a:r>
              <a:t/>
            </a:r>
            <a:endParaRPr sz="791"/>
          </a:p>
          <a:p>
            <a:pPr indent="0" lvl="0" marL="0" rtl="0" algn="l">
              <a:spcBef>
                <a:spcPts val="1200"/>
              </a:spcBef>
              <a:spcAft>
                <a:spcPts val="0"/>
              </a:spcAft>
              <a:buNone/>
            </a:pPr>
            <a:r>
              <a:t/>
            </a:r>
            <a:endParaRPr sz="800"/>
          </a:p>
          <a:p>
            <a:pPr indent="0" lvl="0" marL="0" rtl="0" algn="l">
              <a:lnSpc>
                <a:spcPct val="95000"/>
              </a:lnSpc>
              <a:spcBef>
                <a:spcPts val="1200"/>
              </a:spcBef>
              <a:spcAft>
                <a:spcPts val="1200"/>
              </a:spcAft>
              <a:buSzPts val="275"/>
              <a:buNone/>
            </a:pPr>
            <a:r>
              <a:t/>
            </a:r>
            <a:endParaRPr sz="875">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Retrieval Augmented Generation or Long-Context LLMs? A Comprehensive Study and Hybrid Approach 検索拡張生成か長文コンテキストLLMか？包括的研究とハイブリッドアプローチ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AGと長文コンテキスト（LC）の比較を行いました。結果として、リソースが十分にあればLCが平均的な性能でRAGを上回ること、RAGは大幅に低コストであるという利点があること、この結果を基にモデルの自己反省に基づいてクエリをRAGまたはLCにルーティングするSELF-ROUTEという方法を提案。</a:t>
            </a:r>
            <a:endParaRPr sz="791"/>
          </a:p>
          <a:p>
            <a:pPr indent="0" lvl="0" marL="0" rtl="0" algn="l">
              <a:lnSpc>
                <a:spcPct val="95000"/>
              </a:lnSpc>
              <a:spcBef>
                <a:spcPts val="1200"/>
              </a:spcBef>
              <a:spcAft>
                <a:spcPts val="0"/>
              </a:spcAft>
              <a:buNone/>
            </a:pPr>
            <a:r>
              <a:rPr lang="ja" sz="791"/>
              <a:t>計算コストを大幅に削減しながら、LCと同等の性能を維持できます。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以下の3つの手法の比較を行っています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**RAG (Retrieval Augmented Generation)**:</a:t>
            </a:r>
            <a:endParaRPr sz="791"/>
          </a:p>
          <a:p>
            <a:pPr indent="0" lvl="0" marL="0" rtl="0" algn="l">
              <a:lnSpc>
                <a:spcPct val="95000"/>
              </a:lnSpc>
              <a:spcBef>
                <a:spcPts val="1200"/>
              </a:spcBef>
              <a:spcAft>
                <a:spcPts val="0"/>
              </a:spcAft>
              <a:buNone/>
            </a:pPr>
            <a:r>
              <a:rPr lang="ja" sz="791"/>
              <a:t>    - クエリに基づいて関連情報を検索し、LLMがその情報を使用して応答を生成する。</a:t>
            </a:r>
            <a:endParaRPr sz="791"/>
          </a:p>
          <a:p>
            <a:pPr indent="0" lvl="0" marL="0" rtl="0" algn="l">
              <a:lnSpc>
                <a:spcPct val="95000"/>
              </a:lnSpc>
              <a:spcBef>
                <a:spcPts val="1200"/>
              </a:spcBef>
              <a:spcAft>
                <a:spcPts val="0"/>
              </a:spcAft>
              <a:buNone/>
            </a:pPr>
            <a:r>
              <a:rPr lang="ja" sz="791"/>
              <a:t>    - クエリに関連する情報を取得し、LLMの注意を必要なセグメントに集中させることで、無関係な情報による注意の分散を防ぐ。</a:t>
            </a:r>
            <a:endParaRPr sz="791"/>
          </a:p>
          <a:p>
            <a:pPr indent="0" lvl="0" marL="0" rtl="0" algn="l">
              <a:lnSpc>
                <a:spcPct val="95000"/>
              </a:lnSpc>
              <a:spcBef>
                <a:spcPts val="1200"/>
              </a:spcBef>
              <a:spcAft>
                <a:spcPts val="0"/>
              </a:spcAft>
              <a:buNone/>
            </a:pPr>
            <a:r>
              <a:rPr lang="ja" sz="791"/>
              <a:t>    - 計算コストが低い。</a:t>
            </a:r>
            <a:endParaRPr sz="791"/>
          </a:p>
          <a:p>
            <a:pPr indent="0" lvl="0" marL="0" rtl="0" algn="l">
              <a:lnSpc>
                <a:spcPct val="95000"/>
              </a:lnSpc>
              <a:spcBef>
                <a:spcPts val="1200"/>
              </a:spcBef>
              <a:spcAft>
                <a:spcPts val="0"/>
              </a:spcAft>
              <a:buNone/>
            </a:pPr>
            <a:r>
              <a:rPr lang="ja" sz="791"/>
              <a:t>2. **長文コンテキスト（LC）LLMs**:</a:t>
            </a:r>
            <a:endParaRPr sz="791"/>
          </a:p>
          <a:p>
            <a:pPr indent="0" lvl="0" marL="0" rtl="0" algn="l">
              <a:lnSpc>
                <a:spcPct val="95000"/>
              </a:lnSpc>
              <a:spcBef>
                <a:spcPts val="1200"/>
              </a:spcBef>
              <a:spcAft>
                <a:spcPts val="0"/>
              </a:spcAft>
              <a:buNone/>
            </a:pPr>
            <a:r>
              <a:rPr lang="ja" sz="791"/>
              <a:t>    - 大規模な事前学習により、長文コンテキストを直接理解する能力を持つ。</a:t>
            </a:r>
            <a:endParaRPr sz="791"/>
          </a:p>
          <a:p>
            <a:pPr indent="0" lvl="0" marL="0" rtl="0" algn="l">
              <a:lnSpc>
                <a:spcPct val="95000"/>
              </a:lnSpc>
              <a:spcBef>
                <a:spcPts val="1200"/>
              </a:spcBef>
              <a:spcAft>
                <a:spcPts val="0"/>
              </a:spcAft>
              <a:buNone/>
            </a:pPr>
            <a:r>
              <a:rPr lang="ja" sz="791"/>
              <a:t>    - 例：Gemini-1.5（最大1百万トークンを処理可能）、GPT-4（128kトークンを処理可能）。</a:t>
            </a:r>
            <a:endParaRPr sz="791"/>
          </a:p>
          <a:p>
            <a:pPr indent="0" lvl="0" marL="0" rtl="0" algn="l">
              <a:lnSpc>
                <a:spcPct val="95000"/>
              </a:lnSpc>
              <a:spcBef>
                <a:spcPts val="1200"/>
              </a:spcBef>
              <a:spcAft>
                <a:spcPts val="0"/>
              </a:spcAft>
              <a:buNone/>
            </a:pPr>
            <a:r>
              <a:rPr lang="ja" sz="791"/>
              <a:t>3. **SELF-ROUTE**:</a:t>
            </a:r>
            <a:endParaRPr sz="791"/>
          </a:p>
          <a:p>
            <a:pPr indent="0" lvl="0" marL="0" rtl="0" algn="l">
              <a:lnSpc>
                <a:spcPct val="95000"/>
              </a:lnSpc>
              <a:spcBef>
                <a:spcPts val="1200"/>
              </a:spcBef>
              <a:spcAft>
                <a:spcPts val="0"/>
              </a:spcAft>
              <a:buNone/>
            </a:pPr>
            <a:r>
              <a:rPr lang="ja" sz="791"/>
              <a:t>    - クエリをRAGまたはLCにルーティングする方法。</a:t>
            </a:r>
            <a:endParaRPr sz="791"/>
          </a:p>
          <a:p>
            <a:pPr indent="0" lvl="0" marL="0" rtl="0" algn="l">
              <a:lnSpc>
                <a:spcPct val="95000"/>
              </a:lnSpc>
              <a:spcBef>
                <a:spcPts val="1200"/>
              </a:spcBef>
              <a:spcAft>
                <a:spcPts val="0"/>
              </a:spcAft>
              <a:buNone/>
            </a:pPr>
            <a:r>
              <a:rPr lang="ja" sz="791"/>
              <a:t>    - モデルの自己反省に基づいてクエリが回答可能かどうかを予測し、回答可能な場合はRAGを使用し、そうでない場合はLCを使用する。</a:t>
            </a:r>
            <a:endParaRPr sz="791"/>
          </a:p>
          <a:p>
            <a:pPr indent="0" lvl="0" marL="0" rtl="0" algn="l">
              <a:lnSpc>
                <a:spcPct val="95000"/>
              </a:lnSpc>
              <a:spcBef>
                <a:spcPts val="1200"/>
              </a:spcBef>
              <a:spcAft>
                <a:spcPts val="0"/>
              </a:spcAft>
              <a:buNone/>
            </a:pPr>
            <a:r>
              <a:rPr lang="ja" sz="791"/>
              <a:t>    - クエリの大部分をRAGにルーティングすることで、計算コストを削減しつつ、性能を維持する。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SELF-ROUTEの詳細説明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SELF-ROUTEは、Retrieval Augmented Generation (RAG) と長文コンテキスト (LC) LLMs の両方の強みを活かすために設計された方法です。この手法は、モデルの自己反省に基づいてクエリを適切にルーティングし、計算コストを削減しつつ高い性能を維持することを目指しています。以下にSELF-ROUTEの手法を順を追って詳しく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動機 (Motivation)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RAGは計算コストが低いが、LC LLMsに比べて性能が劣る場合がある。</a:t>
            </a:r>
            <a:endParaRPr sz="791"/>
          </a:p>
          <a:p>
            <a:pPr indent="0" lvl="0" marL="0" rtl="0" algn="l">
              <a:lnSpc>
                <a:spcPct val="95000"/>
              </a:lnSpc>
              <a:spcBef>
                <a:spcPts val="1200"/>
              </a:spcBef>
              <a:spcAft>
                <a:spcPts val="0"/>
              </a:spcAft>
              <a:buNone/>
            </a:pPr>
            <a:r>
              <a:rPr lang="ja" sz="791"/>
              <a:t>- 多くのクエリに対してRAGとLCの予測が一致しており、RAGの予測がLCに劣るクエリは少数であることを発見した。</a:t>
            </a:r>
            <a:endParaRPr sz="791"/>
          </a:p>
          <a:p>
            <a:pPr indent="0" lvl="0" marL="0" rtl="0" algn="l">
              <a:lnSpc>
                <a:spcPct val="95000"/>
              </a:lnSpc>
              <a:spcBef>
                <a:spcPts val="1200"/>
              </a:spcBef>
              <a:spcAft>
                <a:spcPts val="0"/>
              </a:spcAft>
              <a:buNone/>
            </a:pPr>
            <a:r>
              <a:rPr lang="ja" sz="791"/>
              <a:t>- これに基づき、大多数のクエリをRAGで処理し、性能が必要な少数のクエリをLCで処理することで、コストを削減しつつ高い性能を維持する方法を開発した。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SELF-ROUTEの概要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SELF-ROUTEは、以下の2つのステップで構成されています：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ステップ1: RAG-and-Routeステップ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クエリと検索されたテキストチャンクをLLMに提供し、クエリが回答可能かどうかを予測させます。</a:t>
            </a:r>
            <a:endParaRPr sz="791"/>
          </a:p>
          <a:p>
            <a:pPr indent="0" lvl="0" marL="0" rtl="0" algn="l">
              <a:lnSpc>
                <a:spcPct val="95000"/>
              </a:lnSpc>
              <a:spcBef>
                <a:spcPts val="1200"/>
              </a:spcBef>
              <a:spcAft>
                <a:spcPts val="0"/>
              </a:spcAft>
              <a:buNone/>
            </a:pPr>
            <a:r>
              <a:rPr lang="ja" sz="791"/>
              <a:t>- もし回答可能と判断された場合、RAGの予測を最終回答として受け入れます。</a:t>
            </a:r>
            <a:endParaRPr sz="791"/>
          </a:p>
          <a:p>
            <a:pPr indent="0" lvl="0" marL="0" rtl="0" algn="l">
              <a:lnSpc>
                <a:spcPct val="95000"/>
              </a:lnSpc>
              <a:spcBef>
                <a:spcPts val="1200"/>
              </a:spcBef>
              <a:spcAft>
                <a:spcPts val="0"/>
              </a:spcAft>
              <a:buNone/>
            </a:pPr>
            <a:r>
              <a:rPr lang="ja" sz="791"/>
              <a:t>- 回答不可能と判断された場合、次のステップに進みます。</a:t>
            </a:r>
            <a:endParaRPr sz="791"/>
          </a:p>
          <a:p>
            <a:pPr indent="0" lvl="0" marL="0" rtl="0" algn="l">
              <a:lnSpc>
                <a:spcPct val="95000"/>
              </a:lnSpc>
              <a:spcBef>
                <a:spcPts val="1200"/>
              </a:spcBef>
              <a:spcAft>
                <a:spcPts val="0"/>
              </a:spcAft>
              <a:buNone/>
            </a:pPr>
            <a:r>
              <a:rPr lang="ja" sz="791"/>
              <a:t>- このステップでは、LLMに対して「提供されたテキストに基づいて回答できない場合は 'unanswerable' と書く」ように指示します。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ステップ2: 長文コンテキスト予測ステップ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ステップ1で回答不可能と判断されたクエリに対して、全文コンテキストをLLMに提供し、最終予測を取得します。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成果 (Results)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大多数のクエリ（例：82%のGemini-1.5-Proのクエリ）は最初のRAG-and-Routeステップで解決できます。</a:t>
            </a:r>
            <a:endParaRPr sz="791"/>
          </a:p>
          <a:p>
            <a:pPr indent="0" lvl="0" marL="0" rtl="0" algn="l">
              <a:lnSpc>
                <a:spcPct val="95000"/>
              </a:lnSpc>
              <a:spcBef>
                <a:spcPts val="1200"/>
              </a:spcBef>
              <a:spcAft>
                <a:spcPts val="0"/>
              </a:spcAft>
              <a:buNone/>
            </a:pPr>
            <a:r>
              <a:rPr lang="ja" sz="791"/>
              <a:t>- これにより、計算コストが大幅に削減されます（例えば、Gemini-1.5-Proでは38.6%のトークン数）。</a:t>
            </a:r>
            <a:endParaRPr sz="791"/>
          </a:p>
          <a:p>
            <a:pPr indent="0" lvl="0" marL="0" rtl="0" algn="l">
              <a:lnSpc>
                <a:spcPct val="95000"/>
              </a:lnSpc>
              <a:spcBef>
                <a:spcPts val="1200"/>
              </a:spcBef>
              <a:spcAft>
                <a:spcPts val="0"/>
              </a:spcAft>
              <a:buNone/>
            </a:pPr>
            <a:r>
              <a:rPr lang="ja" sz="791"/>
              <a:t>- 長文データセットにおいて、SELF-ROUTEはOpenAIモデルにおいてより顕著な利点を示しますが、Geminiにおいては劣る場合もあります。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以下はSELF-ROUTE手法のRAG-and-Routeステップで使用されるプロンプトで、クエリが提供されたテキストチャンクに基づいて回答可能かどうかを予測し、回答不可能な場合はその理由を特定します。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You are given some text chunks from an article, and a question. The text chunks are retrieved by an external retriever.</a:t>
            </a:r>
            <a:endParaRPr sz="791"/>
          </a:p>
          <a:p>
            <a:pPr indent="0" lvl="0" marL="0" rtl="0" algn="l">
              <a:lnSpc>
                <a:spcPct val="95000"/>
              </a:lnSpc>
              <a:spcBef>
                <a:spcPts val="1200"/>
              </a:spcBef>
              <a:spcAft>
                <a:spcPts val="0"/>
              </a:spcAft>
              <a:buNone/>
            </a:pPr>
            <a:r>
              <a:rPr lang="ja" sz="791"/>
              <a:t>Now:</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Tell whether the question can be answered based only on the provided text chunks.</a:t>
            </a:r>
            <a:endParaRPr sz="791"/>
          </a:p>
          <a:p>
            <a:pPr indent="0" lvl="0" marL="0" rtl="0" algn="l">
              <a:lnSpc>
                <a:spcPct val="95000"/>
              </a:lnSpc>
              <a:spcBef>
                <a:spcPts val="1200"/>
              </a:spcBef>
              <a:spcAft>
                <a:spcPts val="0"/>
              </a:spcAft>
              <a:buNone/>
            </a:pPr>
            <a:r>
              <a:rPr lang="ja" sz="791"/>
              <a:t>(2) If the question can be answered, answer the question based on the texts as concisely as you can, using a single</a:t>
            </a:r>
            <a:endParaRPr sz="791"/>
          </a:p>
          <a:p>
            <a:pPr indent="0" lvl="0" marL="0" rtl="0" algn="l">
              <a:lnSpc>
                <a:spcPct val="95000"/>
              </a:lnSpc>
              <a:spcBef>
                <a:spcPts val="1200"/>
              </a:spcBef>
              <a:spcAft>
                <a:spcPts val="0"/>
              </a:spcAft>
              <a:buNone/>
            </a:pPr>
            <a:r>
              <a:rPr lang="ja" sz="791"/>
              <a:t>phrase if possible.</a:t>
            </a:r>
            <a:endParaRPr sz="791"/>
          </a:p>
          <a:p>
            <a:pPr indent="0" lvl="0" marL="0" rtl="0" algn="l">
              <a:lnSpc>
                <a:spcPct val="95000"/>
              </a:lnSpc>
              <a:spcBef>
                <a:spcPts val="1200"/>
              </a:spcBef>
              <a:spcAft>
                <a:spcPts val="0"/>
              </a:spcAft>
              <a:buNone/>
            </a:pPr>
            <a:r>
              <a:rPr lang="ja" sz="791"/>
              <a:t>(3) If the question cannot be answered, choose the reason from the following: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 The question needs multistep reasoning, thus it is hard to retrieve all the relevant chunks. For example, "What</a:t>
            </a:r>
            <a:endParaRPr sz="791"/>
          </a:p>
          <a:p>
            <a:pPr indent="0" lvl="0" marL="0" rtl="0" algn="l">
              <a:lnSpc>
                <a:spcPct val="95000"/>
              </a:lnSpc>
              <a:spcBef>
                <a:spcPts val="1200"/>
              </a:spcBef>
              <a:spcAft>
                <a:spcPts val="0"/>
              </a:spcAft>
              <a:buNone/>
            </a:pPr>
            <a:r>
              <a:rPr lang="ja" sz="791"/>
              <a:t>nationality is the performer of song You Can?" contains two steps: find the performer, then find the nationality of the</a:t>
            </a:r>
            <a:endParaRPr sz="791"/>
          </a:p>
          <a:p>
            <a:pPr indent="0" lvl="0" marL="0" rtl="0" algn="l">
              <a:lnSpc>
                <a:spcPct val="95000"/>
              </a:lnSpc>
              <a:spcBef>
                <a:spcPts val="1200"/>
              </a:spcBef>
              <a:spcAft>
                <a:spcPts val="0"/>
              </a:spcAft>
              <a:buNone/>
            </a:pPr>
            <a:r>
              <a:rPr lang="ja" sz="791"/>
              <a:t>performer. Other examples include "Where does the director of film Wine Of Morning work at?", "What is another</a:t>
            </a:r>
            <a:endParaRPr sz="791"/>
          </a:p>
          <a:p>
            <a:pPr indent="0" lvl="0" marL="0" rtl="0" algn="l">
              <a:lnSpc>
                <a:spcPct val="95000"/>
              </a:lnSpc>
              <a:spcBef>
                <a:spcPts val="1200"/>
              </a:spcBef>
              <a:spcAft>
                <a:spcPts val="0"/>
              </a:spcAft>
              <a:buNone/>
            </a:pPr>
            <a:r>
              <a:rPr lang="ja" sz="791"/>
              <a:t>notable work made by the author of Miss Sara Sampson?"</a:t>
            </a:r>
            <a:endParaRPr sz="791"/>
          </a:p>
          <a:p>
            <a:pPr indent="0" lvl="0" marL="0" rtl="0" algn="l">
              <a:lnSpc>
                <a:spcPct val="95000"/>
              </a:lnSpc>
              <a:spcBef>
                <a:spcPts val="1200"/>
              </a:spcBef>
              <a:spcAft>
                <a:spcPts val="0"/>
              </a:spcAft>
              <a:buNone/>
            </a:pPr>
            <a:r>
              <a:rPr lang="ja" sz="791"/>
              <a:t>B. The question is a general query, thus it is hard to retrieve relevant chunks. For example, "What did the group</a:t>
            </a:r>
            <a:endParaRPr sz="791"/>
          </a:p>
          <a:p>
            <a:pPr indent="0" lvl="0" marL="0" rtl="0" algn="l">
              <a:lnSpc>
                <a:spcPct val="95000"/>
              </a:lnSpc>
              <a:spcBef>
                <a:spcPts val="1200"/>
              </a:spcBef>
              <a:spcAft>
                <a:spcPts val="0"/>
              </a:spcAft>
              <a:buNone/>
            </a:pPr>
            <a:r>
              <a:rPr lang="ja" sz="791"/>
              <a:t>think about Dave leaving?" is general because the group may include multiple persons, and they can have different</a:t>
            </a:r>
            <a:endParaRPr sz="791"/>
          </a:p>
          <a:p>
            <a:pPr indent="0" lvl="0" marL="0" rtl="0" algn="l">
              <a:lnSpc>
                <a:spcPct val="95000"/>
              </a:lnSpc>
              <a:spcBef>
                <a:spcPts val="1200"/>
              </a:spcBef>
              <a:spcAft>
                <a:spcPts val="0"/>
              </a:spcAft>
              <a:buNone/>
            </a:pPr>
            <a:r>
              <a:rPr lang="ja" sz="791"/>
              <a:t>thinkings.</a:t>
            </a:r>
            <a:endParaRPr sz="791"/>
          </a:p>
          <a:p>
            <a:pPr indent="0" lvl="0" marL="0" rtl="0" algn="l">
              <a:lnSpc>
                <a:spcPct val="95000"/>
              </a:lnSpc>
              <a:spcBef>
                <a:spcPts val="1200"/>
              </a:spcBef>
              <a:spcAft>
                <a:spcPts val="0"/>
              </a:spcAft>
              <a:buNone/>
            </a:pPr>
            <a:r>
              <a:rPr lang="ja" sz="791"/>
              <a:t>C. The question is long and complex, which is hard for the retriever to encode it to retrieve relevant chunks. For</a:t>
            </a:r>
            <a:endParaRPr sz="791"/>
          </a:p>
          <a:p>
            <a:pPr indent="0" lvl="0" marL="0" rtl="0" algn="l">
              <a:lnSpc>
                <a:spcPct val="95000"/>
              </a:lnSpc>
              <a:spcBef>
                <a:spcPts val="1200"/>
              </a:spcBef>
              <a:spcAft>
                <a:spcPts val="0"/>
              </a:spcAft>
              <a:buNone/>
            </a:pPr>
            <a:r>
              <a:rPr lang="ja" sz="791"/>
              <a:t>example, "What did Julie Morgan elaborate on the online survey when talking about the evaluations on the legitimacy</a:t>
            </a:r>
            <a:endParaRPr sz="791"/>
          </a:p>
          <a:p>
            <a:pPr indent="0" lvl="0" marL="0" rtl="0" algn="l">
              <a:lnSpc>
                <a:spcPct val="95000"/>
              </a:lnSpc>
              <a:spcBef>
                <a:spcPts val="1200"/>
              </a:spcBef>
              <a:spcAft>
                <a:spcPts val="0"/>
              </a:spcAft>
              <a:buNone/>
            </a:pPr>
            <a:r>
              <a:rPr lang="ja" sz="791"/>
              <a:t>of the children’s rights, protection and demands?", "The Huskies football team were invited to the Alamo Bowl where</a:t>
            </a:r>
            <a:endParaRPr sz="791"/>
          </a:p>
          <a:p>
            <a:pPr indent="0" lvl="0" marL="0" rtl="0" algn="l">
              <a:lnSpc>
                <a:spcPct val="95000"/>
              </a:lnSpc>
              <a:spcBef>
                <a:spcPts val="1200"/>
              </a:spcBef>
              <a:spcAft>
                <a:spcPts val="0"/>
              </a:spcAft>
              <a:buNone/>
            </a:pPr>
            <a:r>
              <a:rPr lang="ja" sz="791"/>
              <a:t>they were defeated by a team coached by Art Briles and who played their home games at what stadium?"</a:t>
            </a:r>
            <a:endParaRPr sz="791"/>
          </a:p>
          <a:p>
            <a:pPr indent="0" lvl="0" marL="0" rtl="0" algn="l">
              <a:lnSpc>
                <a:spcPct val="95000"/>
              </a:lnSpc>
              <a:spcBef>
                <a:spcPts val="1200"/>
              </a:spcBef>
              <a:spcAft>
                <a:spcPts val="0"/>
              </a:spcAft>
              <a:buNone/>
            </a:pPr>
            <a:r>
              <a:rPr lang="ja" sz="791"/>
              <a:t>D. The question is not explicit and requires comprehensive understanding of the whole story and cannot be solved</a:t>
            </a:r>
            <a:endParaRPr sz="791"/>
          </a:p>
          <a:p>
            <a:pPr indent="0" lvl="0" marL="0" rtl="0" algn="l">
              <a:lnSpc>
                <a:spcPct val="95000"/>
              </a:lnSpc>
              <a:spcBef>
                <a:spcPts val="1200"/>
              </a:spcBef>
              <a:spcAft>
                <a:spcPts val="0"/>
              </a:spcAft>
              <a:buNone/>
            </a:pPr>
            <a:r>
              <a:rPr lang="ja" sz="791"/>
              <a:t>using retrieval-augmented generation. For example, "What caused the shadow behind Koerber’s ship?" needs a</a:t>
            </a:r>
            <a:endParaRPr sz="791"/>
          </a:p>
          <a:p>
            <a:pPr indent="0" lvl="0" marL="0" rtl="0" algn="l">
              <a:lnSpc>
                <a:spcPct val="95000"/>
              </a:lnSpc>
              <a:spcBef>
                <a:spcPts val="1200"/>
              </a:spcBef>
              <a:spcAft>
                <a:spcPts val="0"/>
              </a:spcAft>
              <a:buNone/>
            </a:pPr>
            <a:r>
              <a:rPr lang="ja" sz="791"/>
              <a:t>comprehensive understanding of the whole story. Another example like "How many words are there in the article"</a:t>
            </a:r>
            <a:endParaRPr sz="791"/>
          </a:p>
          <a:p>
            <a:pPr indent="0" lvl="0" marL="0" rtl="0" algn="l">
              <a:lnSpc>
                <a:spcPct val="95000"/>
              </a:lnSpc>
              <a:spcBef>
                <a:spcPts val="1200"/>
              </a:spcBef>
              <a:spcAft>
                <a:spcPts val="0"/>
              </a:spcAft>
              <a:buNone/>
            </a:pPr>
            <a:r>
              <a:rPr lang="ja" sz="791"/>
              <a:t>also requires the complete article.</a:t>
            </a:r>
            <a:endParaRPr sz="791"/>
          </a:p>
          <a:p>
            <a:pPr indent="0" lvl="0" marL="0" rtl="0" algn="l">
              <a:lnSpc>
                <a:spcPct val="95000"/>
              </a:lnSpc>
              <a:spcBef>
                <a:spcPts val="1200"/>
              </a:spcBef>
              <a:spcAft>
                <a:spcPts val="0"/>
              </a:spcAft>
              <a:buNone/>
            </a:pPr>
            <a:r>
              <a:rPr lang="ja" sz="791"/>
              <a:t>E. Others.</a:t>
            </a:r>
            <a:endParaRPr sz="791"/>
          </a:p>
          <a:p>
            <a:pPr indent="0" lvl="0" marL="0" rtl="0" algn="l">
              <a:lnSpc>
                <a:spcPct val="95000"/>
              </a:lnSpc>
              <a:spcBef>
                <a:spcPts val="1200"/>
              </a:spcBef>
              <a:spcAft>
                <a:spcPts val="0"/>
              </a:spcAft>
              <a:buNone/>
            </a:pPr>
            <a:r>
              <a:rPr lang="ja" sz="791"/>
              <a:t>Keep the above reasons in mind, and choose the most possible reason if you think the question cannot be answered</a:t>
            </a:r>
            <a:endParaRPr sz="791"/>
          </a:p>
          <a:p>
            <a:pPr indent="0" lvl="0" marL="0" rtl="0" algn="l">
              <a:lnSpc>
                <a:spcPct val="95000"/>
              </a:lnSpc>
              <a:spcBef>
                <a:spcPts val="1200"/>
              </a:spcBef>
              <a:spcAft>
                <a:spcPts val="0"/>
              </a:spcAft>
              <a:buNone/>
            </a:pPr>
            <a:r>
              <a:rPr lang="ja" sz="791"/>
              <a:t>based on the text. Output the results in JSON format.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{in_context_examples}</a:t>
            </a:r>
            <a:endParaRPr sz="791"/>
          </a:p>
          <a:p>
            <a:pPr indent="0" lvl="0" marL="0" rtl="0" algn="l">
              <a:lnSpc>
                <a:spcPct val="95000"/>
              </a:lnSpc>
              <a:spcBef>
                <a:spcPts val="1200"/>
              </a:spcBef>
              <a:spcAft>
                <a:spcPts val="0"/>
              </a:spcAft>
              <a:buNone/>
            </a:pPr>
            <a:r>
              <a:rPr lang="ja" sz="791"/>
              <a:t>Text: {context}</a:t>
            </a:r>
            <a:endParaRPr sz="791"/>
          </a:p>
          <a:p>
            <a:pPr indent="0" lvl="0" marL="0" rtl="0" algn="l">
              <a:lnSpc>
                <a:spcPct val="95000"/>
              </a:lnSpc>
              <a:spcBef>
                <a:spcPts val="1200"/>
              </a:spcBef>
              <a:spcAft>
                <a:spcPts val="0"/>
              </a:spcAft>
              <a:buNone/>
            </a:pPr>
            <a:r>
              <a:rPr lang="ja" sz="791"/>
              <a:t>Question: {input}</a:t>
            </a:r>
            <a:endParaRPr sz="791"/>
          </a:p>
          <a:p>
            <a:pPr indent="0" lvl="0" marL="0" rtl="0" algn="l">
              <a:lnSpc>
                <a:spcPct val="95000"/>
              </a:lnSpc>
              <a:spcBef>
                <a:spcPts val="1200"/>
              </a:spcBef>
              <a:spcAft>
                <a:spcPts val="0"/>
              </a:spcAft>
              <a:buNone/>
            </a:pPr>
            <a:r>
              <a:rPr lang="ja" sz="791"/>
              <a:t>Answer:</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この記事から取得されたテキストチャンクと質問が与えられます。テキストチャンクは外部のリトリーバーによって取得されました。</a:t>
            </a:r>
            <a:endParaRPr sz="791"/>
          </a:p>
          <a:p>
            <a:pPr indent="0" lvl="0" marL="0" rtl="0" algn="l">
              <a:lnSpc>
                <a:spcPct val="95000"/>
              </a:lnSpc>
              <a:spcBef>
                <a:spcPts val="1200"/>
              </a:spcBef>
              <a:spcAft>
                <a:spcPts val="0"/>
              </a:spcAft>
              <a:buNone/>
            </a:pPr>
            <a:r>
              <a:rPr lang="ja" sz="791"/>
              <a:t>今：</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提供されたテキストチャンクのみに基づいて質問に回答できるかどうかを教えてください。</a:t>
            </a:r>
            <a:endParaRPr sz="791"/>
          </a:p>
          <a:p>
            <a:pPr indent="0" lvl="0" marL="0" rtl="0" algn="l">
              <a:lnSpc>
                <a:spcPct val="95000"/>
              </a:lnSpc>
              <a:spcBef>
                <a:spcPts val="1200"/>
              </a:spcBef>
              <a:spcAft>
                <a:spcPts val="0"/>
              </a:spcAft>
              <a:buNone/>
            </a:pPr>
            <a:r>
              <a:rPr lang="ja" sz="791"/>
              <a:t>(2) 質問に回答できる場合は、できるだけ簡潔に、単一のフレーズで回答してください。</a:t>
            </a:r>
            <a:endParaRPr sz="791"/>
          </a:p>
          <a:p>
            <a:pPr indent="0" lvl="0" marL="0" rtl="0" algn="l">
              <a:lnSpc>
                <a:spcPct val="95000"/>
              </a:lnSpc>
              <a:spcBef>
                <a:spcPts val="1200"/>
              </a:spcBef>
              <a:spcAft>
                <a:spcPts val="0"/>
              </a:spcAft>
              <a:buNone/>
            </a:pPr>
            <a:r>
              <a:rPr lang="ja" sz="791"/>
              <a:t>(3) 質問に回答できない場合は、以下の理由から選択してください：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 質問は複数のステップを必要とする推論を必要とするため、関連するすべてのチャンクを取得するのが難しい。例："What nationality is the performer of song You Can?"は、パフォーマーを見つけて、その国籍を見つけるという2つのステップが含まれる。他の例としては、"Where does the director of film Wine Of Morning work at?"、"What is another notable work made by the author of Miss Sara Sampson?"がある。</a:t>
            </a:r>
            <a:endParaRPr sz="791"/>
          </a:p>
          <a:p>
            <a:pPr indent="0" lvl="0" marL="0" rtl="0" algn="l">
              <a:lnSpc>
                <a:spcPct val="95000"/>
              </a:lnSpc>
              <a:spcBef>
                <a:spcPts val="1200"/>
              </a:spcBef>
              <a:spcAft>
                <a:spcPts val="0"/>
              </a:spcAft>
              <a:buNone/>
            </a:pPr>
            <a:r>
              <a:rPr lang="ja" sz="791"/>
              <a:t>B. 質問が一般的なクエリであるため、関連するチャンクを取得するのが難しい。例："What did the group think about Dave leaving?"は一般的で、グループには複数の人が含まれ、それぞれが異なる考えを持っている可能性がある。</a:t>
            </a:r>
            <a:endParaRPr sz="791"/>
          </a:p>
          <a:p>
            <a:pPr indent="0" lvl="0" marL="0" rtl="0" algn="l">
              <a:lnSpc>
                <a:spcPct val="95000"/>
              </a:lnSpc>
              <a:spcBef>
                <a:spcPts val="1200"/>
              </a:spcBef>
              <a:spcAft>
                <a:spcPts val="0"/>
              </a:spcAft>
              <a:buNone/>
            </a:pPr>
            <a:r>
              <a:rPr lang="ja" sz="791"/>
              <a:t>C. 質問が長く複雑であり、リトリーバーがそれをエンコードして関連するチャンクを取得するのが難しい。例："What did Julie Morgan elaborate on the online survey when talking about the evaluations on the legitimacy of the children’s rights, protection and demands?"、"The Huskies football team were invited to the Alamo Bowl where they were defeated by a team coached by Art Briles and who played their home games at what stadium?"。</a:t>
            </a:r>
            <a:endParaRPr sz="791"/>
          </a:p>
          <a:p>
            <a:pPr indent="0" lvl="0" marL="0" rtl="0" algn="l">
              <a:lnSpc>
                <a:spcPct val="95000"/>
              </a:lnSpc>
              <a:spcBef>
                <a:spcPts val="1200"/>
              </a:spcBef>
              <a:spcAft>
                <a:spcPts val="0"/>
              </a:spcAft>
              <a:buNone/>
            </a:pPr>
            <a:r>
              <a:rPr lang="ja" sz="791"/>
              <a:t>D. 質問が明示的でなく、全体のストーリーの包括的な理解を必要とし、リトリーバル拡張生成では解決できない。例："What caused the shadow behind Koerber’s ship?"は、全体のストーリーの包括的な理解を必要とする。他の例としては、"How many words are there in the article"も完全な記事を必要とする。</a:t>
            </a:r>
            <a:endParaRPr sz="791"/>
          </a:p>
          <a:p>
            <a:pPr indent="0" lvl="0" marL="0" rtl="0" algn="l">
              <a:lnSpc>
                <a:spcPct val="95000"/>
              </a:lnSpc>
              <a:spcBef>
                <a:spcPts val="1200"/>
              </a:spcBef>
              <a:spcAft>
                <a:spcPts val="0"/>
              </a:spcAft>
              <a:buNone/>
            </a:pPr>
            <a:r>
              <a:rPr lang="ja" sz="791"/>
              <a:t>E. その他。</a:t>
            </a:r>
            <a:endParaRPr sz="791"/>
          </a:p>
          <a:p>
            <a:pPr indent="0" lvl="0" marL="0" rtl="0" algn="l">
              <a:lnSpc>
                <a:spcPct val="95000"/>
              </a:lnSpc>
              <a:spcBef>
                <a:spcPts val="1200"/>
              </a:spcBef>
              <a:spcAft>
                <a:spcPts val="0"/>
              </a:spcAft>
              <a:buNone/>
            </a:pPr>
            <a:r>
              <a:rPr lang="ja" sz="791"/>
              <a:t>上記の理由を念頭に置き、テキストに基づいて質問に回答できない場合、最も可能性の高い理由を選択してください。結果をJSON形式で出力してください。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{in_context_examples}</a:t>
            </a:r>
            <a:endParaRPr sz="791"/>
          </a:p>
          <a:p>
            <a:pPr indent="0" lvl="0" marL="0" rtl="0" algn="l">
              <a:lnSpc>
                <a:spcPct val="95000"/>
              </a:lnSpc>
              <a:spcBef>
                <a:spcPts val="1200"/>
              </a:spcBef>
              <a:spcAft>
                <a:spcPts val="0"/>
              </a:spcAft>
              <a:buNone/>
            </a:pPr>
            <a:r>
              <a:rPr lang="ja" sz="791"/>
              <a:t>テキスト: {context}</a:t>
            </a:r>
            <a:endParaRPr sz="791"/>
          </a:p>
          <a:p>
            <a:pPr indent="0" lvl="0" marL="0" rtl="0" algn="l">
              <a:lnSpc>
                <a:spcPct val="95000"/>
              </a:lnSpc>
              <a:spcBef>
                <a:spcPts val="1200"/>
              </a:spcBef>
              <a:spcAft>
                <a:spcPts val="0"/>
              </a:spcAft>
              <a:buNone/>
            </a:pPr>
            <a:r>
              <a:rPr lang="ja" sz="791"/>
              <a:t>質問: {input}</a:t>
            </a:r>
            <a:endParaRPr sz="791"/>
          </a:p>
          <a:p>
            <a:pPr indent="0" lvl="0" marL="0" rtl="0" algn="l">
              <a:lnSpc>
                <a:spcPct val="95000"/>
              </a:lnSpc>
              <a:spcBef>
                <a:spcPts val="1200"/>
              </a:spcBef>
              <a:spcAft>
                <a:spcPts val="0"/>
              </a:spcAft>
              <a:buNone/>
            </a:pPr>
            <a:r>
              <a:rPr lang="ja" sz="791"/>
              <a:t>回答: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