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Proxima Nova"/>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boldItalic.fntdata"/><Relationship Id="rId72" Type="http://schemas.openxmlformats.org/officeDocument/2006/relationships/font" Target="fonts/ProximaNova-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roximaNova-bold.fntdata"/><Relationship Id="rId70" Type="http://schemas.openxmlformats.org/officeDocument/2006/relationships/font" Target="fonts/ProximaNova-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45498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45498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16077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c16077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c14f4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c14f4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52de19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52de19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52de195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52de19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59323d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59323d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59323da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59323da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5eb85b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5eb85b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5eb85bc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5eb85bc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5eb85bc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5eb85bc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5eb85bc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5eb85bc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TriSum: Learning Summarization Ability from Large Language Models with Structured Rationale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riSumは、大規模言語モデル（LLM）のテキスト要約能力をよりコンパクトで局所的なモデルに抽出するために開発された新しいフレームワークであり、少ない学習データで様々な低リソース言語翻訳タスクのパフォーマンスを向上させる。このアプローチには3段階のプロセスが含まれる： 単純なタスクから複雑なタスクへと進むカリキュラム学習ストラテジーを用いて、LLM推論、黄金推論の選択、ローカルトレーニングを行います。本手法は、さまざまなベンチマークにおいて、BLEUスコアで一貫して既存の手法を凌駕しており、本質的な側面、重要なエンティティ、関係、およびこれらの側面と根拠から導かれる首尾一貫した要約を包含する構造化された要約を生成する有効性を実証してい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iSumフレームワークは、大規模言語モデル（LLM）のテキスト要約能力を小型のローカルモデルに蒸留するために設計されています。このフレームワークは、LLMの理由付け（rationale）探索、高品質（golden）理由付けの選択、およびローカルトレーニングの3つの主要なステップから構成されます。</a:t>
            </a:r>
            <a:endParaRPr sz="764"/>
          </a:p>
          <a:p>
            <a:pPr indent="0" lvl="0" marL="0" rtl="0" algn="l">
              <a:lnSpc>
                <a:spcPct val="100000"/>
              </a:lnSpc>
              <a:spcBef>
                <a:spcPts val="1200"/>
              </a:spcBef>
              <a:spcAft>
                <a:spcPts val="0"/>
              </a:spcAft>
              <a:buNone/>
            </a:pPr>
            <a:r>
              <a:rPr lang="ja" sz="764"/>
              <a:t>1. LLM理由付け探索 (LLM Rationale Probing):</a:t>
            </a:r>
            <a:br>
              <a:rPr lang="ja" sz="764"/>
            </a:br>
            <a:r>
              <a:rPr lang="ja" sz="764"/>
              <a:t>    - 目的: 文書から重要な側面-三重項の理由付けと要約を生成します。</a:t>
            </a:r>
            <a:br>
              <a:rPr lang="ja" sz="764"/>
            </a:br>
            <a:r>
              <a:rPr lang="ja" sz="764"/>
              <a:t>    - 処理の流れ:</a:t>
            </a:r>
            <a:br>
              <a:rPr lang="ja" sz="764"/>
            </a:br>
            <a:r>
              <a:rPr lang="ja" sz="764"/>
              <a:t>        1. 文書プロンプト: LLMに対して、与えられた文書と基準となる要約を用いてテンプレートベースのプロンプトを使用します。</a:t>
            </a:r>
            <a:br>
              <a:rPr lang="ja" sz="764"/>
            </a:br>
            <a:r>
              <a:rPr lang="ja" sz="764"/>
              <a:t>        2. 理由付けと要約の生成: LLMは、n回の繰り返しを通じて、一連の理由付けとそれに対応する要約を生成します。</a:t>
            </a:r>
            <a:br>
              <a:rPr lang="ja" sz="764"/>
            </a:br>
            <a:r>
              <a:rPr lang="ja" sz="764"/>
              <a:t>            各繰り返しで、文書の重要な側面に関する詳細な三重項と、これらの側面と三重項に基づいて組み立てられた要約が生成されます。</a:t>
            </a:r>
            <a:endParaRPr sz="764"/>
          </a:p>
          <a:p>
            <a:pPr indent="0" lvl="0" marL="0" rtl="0" algn="l">
              <a:lnSpc>
                <a:spcPct val="100000"/>
              </a:lnSpc>
              <a:spcBef>
                <a:spcPts val="1200"/>
              </a:spcBef>
              <a:spcAft>
                <a:spcPts val="0"/>
              </a:spcAft>
              <a:buNone/>
            </a:pPr>
            <a:r>
              <a:rPr lang="ja" sz="764"/>
              <a:t>2. 黄金の理由付け選択 (Golden Rationale Selection):</a:t>
            </a:r>
            <a:br>
              <a:rPr lang="ja" sz="764"/>
            </a:br>
            <a:r>
              <a:rPr lang="ja" sz="764"/>
              <a:t>    - 目的: 生成された候補の理由付けから品質が高いものを選択します。</a:t>
            </a:r>
            <a:br>
              <a:rPr lang="ja" sz="764"/>
            </a:br>
            <a:r>
              <a:rPr lang="ja" sz="764"/>
              <a:t>    - 処理のの流れ:</a:t>
            </a:r>
            <a:br>
              <a:rPr lang="ja" sz="764"/>
            </a:br>
            <a:r>
              <a:rPr lang="ja" sz="764"/>
              <a:t>        1. サマリースコア: 各理由付けに対して、生成された要約と基準要約、及び理由付け自体の間のセマンティックな類似性に基づいてサマリースコアを計算します。</a:t>
            </a:r>
            <a:br>
              <a:rPr lang="ja" sz="764"/>
            </a:br>
            <a:r>
              <a:rPr lang="ja" sz="764"/>
              <a:t>        2. 一貫性スコア: 文書、理由付け、およびその側面が持つ潜在的なトピックとの間の一貫性を評価します。これは、LDAモデルを使用して計算されます。</a:t>
            </a:r>
            <a:br>
              <a:rPr lang="ja" sz="764"/>
            </a:br>
            <a:r>
              <a:rPr lang="ja" sz="764"/>
              <a:t>        3. 最適な理由付けの選択: サマリースコアと一貫性スコアの組み合わせに基づいて最も品質の高い理由付けを選択します。</a:t>
            </a:r>
            <a:endParaRPr sz="764"/>
          </a:p>
          <a:p>
            <a:pPr indent="0" lvl="0" marL="0" rtl="0" algn="l">
              <a:lnSpc>
                <a:spcPct val="100000"/>
              </a:lnSpc>
              <a:spcBef>
                <a:spcPts val="1200"/>
              </a:spcBef>
              <a:spcAft>
                <a:spcPts val="0"/>
              </a:spcAft>
              <a:buNone/>
            </a:pPr>
            <a:r>
              <a:rPr lang="ja" sz="764"/>
              <a:t>3. カリキュラム学習によるローカルトレーニング:</a:t>
            </a:r>
            <a:br>
              <a:rPr lang="ja" sz="764"/>
            </a:br>
            <a:r>
              <a:rPr lang="ja" sz="764"/>
              <a:t>    - 目的: 選択された黄金の理由付けを監督として使用し、小型言語モデルを訓練します。</a:t>
            </a:r>
            <a:br>
              <a:rPr lang="ja" sz="764"/>
            </a:br>
            <a:r>
              <a:rPr lang="ja" sz="764"/>
              <a:t>    - 処理の流れ:</a:t>
            </a:r>
            <a:br>
              <a:rPr lang="ja" sz="764"/>
            </a:br>
            <a:r>
              <a:rPr lang="ja" sz="764"/>
              <a:t>        1. 単一タスク学習: 文書から側面を抽出し、側面から三重項を抽出し、そして側面と三重項から要約を生成する、それぞれのタスクに対してモデルを個別に訓練します。</a:t>
            </a:r>
            <a:br>
              <a:rPr lang="ja" sz="764"/>
            </a:br>
            <a:r>
              <a:rPr lang="ja" sz="764"/>
              <a:t>        2. 並行学習: 初期段階では、LLMからの出力を使用してモデルを訓練します。後期段階では、モデルが自身の予測を使用して、続くタスクの入力として機能させます。</a:t>
            </a:r>
            <a:br>
              <a:rPr lang="ja" sz="764"/>
            </a:br>
            <a:r>
              <a:rPr lang="ja" sz="764"/>
              <a:t>        3. 統合学習: モデルが文書から直接、理由付けと要約の両方を同時に生成するように訓練します。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Correcting misinformation on social media with a large language model ソーシャルメディア上の誤情報を大規模言語モデルで訂正する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最新情報へのアクセスと信頼性評価機能を備えたLLMとしてMUSEを提案</a:t>
            </a:r>
            <a:r>
              <a:rPr lang="ja" sz="764"/>
              <a:t>。</a:t>
            </a:r>
            <a:r>
              <a:rPr lang="ja" sz="764"/>
              <a:t>MUSEは、文脈的証拠とその批判を検索し、正確で信頼性の高い説明と参照を取得します。さらに、視覚的情報を記述し、マルチモーダルな誤情報の訂正を行うことも可能です。ファクトチェックとジャーナリズムの専門家による評価では、MUSEがソーシャルメディアに現れた直後に誤情報を効果的に訂正できることが示されました。MUSEはGPT-4を37%、高品質な一般人の訂正を29%上回る性能を示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USEは、与えられたソーシャルメディアコンテンツの誤情報を自動的に訂正するよう設計されています。入力として、テキストと視覚情報の両方を含むコンテンツを受け取り、誤情報のどの部分を訂正するかを特定し、その理由を説明し、参照リンクを提供します。</a:t>
            </a:r>
            <a:endParaRPr sz="764"/>
          </a:p>
          <a:p>
            <a:pPr indent="0" lvl="0" marL="0" rtl="0" algn="l">
              <a:lnSpc>
                <a:spcPct val="100000"/>
              </a:lnSpc>
              <a:spcBef>
                <a:spcPts val="1200"/>
              </a:spcBef>
              <a:spcAft>
                <a:spcPts val="0"/>
              </a:spcAft>
              <a:buNone/>
            </a:pPr>
            <a:r>
              <a:rPr lang="ja" sz="764"/>
              <a:t>1. 情報的画像キャプション: MUSEは、事前訓練されたBLIP-2を画像キャプションに使用し、「A photo of」というプロンプトで始まります。Amazon Rekognition APIを使用して有名人を認識し、Amazon Textract APIを使用してOCR（光学文字認識）を行います。GPT-4を使用して、画像キャプション、有名人認識、OCRの結果を統合し、画像の情報的な説明を生成します。</a:t>
            </a:r>
            <a:br>
              <a:rPr lang="ja" sz="764"/>
            </a:br>
            <a:r>
              <a:rPr lang="ja" sz="764"/>
              <a:t>2. クエリ生成: MISEはGPT-4を使用して、不正確情報としてtweetなどのミスインフォメーション（誤情報）からウェブ検索エンジン用のクエリを生成します。</a:t>
            </a:r>
            <a:br>
              <a:rPr lang="ja" sz="764"/>
            </a:br>
            <a:r>
              <a:rPr lang="ja" sz="764"/>
              <a:t>プロンプトは「Given a tweet you are required to generate N different queries from the tweet for the Google search engine to get the most relevant web content to fact-check the tweet. If the given tweet is not informative enough to generate a query you should answer "none"。」で、このプロンプトは、与えられたツイートからGoogle検索エンジン用にN個の異なるクエリを生成するように求めています。これらのクエリは、ツイートのファクトチェックに最も関連するウェブコンテンツを取得するために使用されます。もし与えられたツイートがクエリを生成するのに十分な情報を含んでいない場合は、「none」と答えるように指示されています。ここでの「N」とは、テキストのみのミスインフォメーションに対しては3、画像を含むミスインフォメーションに対しては5と定められています。つまり、MUSEはミスインフォメーションの内容に基づいて複数のクエリを生成し、それをウェブ検索エンジンに投入して、最も関連性の高い情報を検索しようとします。このプロセスにより、最新のウェブコンテンツにアクセスし、関連するウェブリンクのリストを取得します。</a:t>
            </a:r>
            <a:br>
              <a:rPr lang="ja" sz="764"/>
            </a:br>
            <a:r>
              <a:rPr lang="ja" sz="764"/>
              <a:t>3. ウェブ検索: Google Programmable Search EngineやGoogle Reverse Image API（SerpApiを介して）を使用して、テキストのみまたは画像を含むミスインフォメーションに関連するウェブページを検索し、選択された信頼性や事実に基づく情報を提供すると評価できる出版社(ドメイン？)からのウェブページを優先して検索し、誤情報の訂正に利用するという意味です。このアプローチにより、誤情報の訂正に使用される情報の質を保証しようとしています。</a:t>
            </a:r>
            <a:br>
              <a:rPr lang="ja" sz="764"/>
            </a:br>
            <a:r>
              <a:rPr lang="ja" sz="764"/>
              <a:t>具体的には、MUSEでは、ウェブページの出版社の「事実性(factuality)」と「偏見(bias)」を評価基準として使用しています。これらの基準に基づいて、出版社は以下のように分類されます：</a:t>
            </a:r>
            <a:br>
              <a:rPr lang="ja" sz="764"/>
            </a:br>
            <a:r>
              <a:rPr lang="ja" sz="764"/>
              <a:t>高い事実性: 「非常に高い」、「高い」、「主に事実的」など、情報の正確性が高く、信頼性が確認された出版社。</a:t>
            </a:r>
            <a:br>
              <a:rPr lang="ja" sz="764"/>
            </a:br>
            <a:r>
              <a:rPr lang="ja" sz="764"/>
              <a:t>最小限の偏見: 「最も偏見が少ない」、「左中心」、「右中心」、「プロサイエンス」など、情報提供においてバランスが取れており、偏見が最小限に抑えられている出版社。</a:t>
            </a:r>
            <a:br>
              <a:rPr lang="ja" sz="764"/>
            </a:br>
            <a:r>
              <a:rPr lang="ja" sz="764"/>
              <a:t>MUSEでは、これらの基準を満たす出版社からのウェブページを優先的に検索対象とし、誤情報の訂正に利用することで、提供される訂正が信頼性の高い情報に基づいていることを目指しています。これにより、ユーザーに対して正確で公平な訂正を提供し、誤情報の拡散を防ぐ助けとなることが期待されます。</a:t>
            </a:r>
            <a:br>
              <a:rPr lang="ja" sz="764"/>
            </a:br>
            <a:r>
              <a:rPr lang="ja" sz="764"/>
              <a:t>このプロセスの一環として、Media Bias/Fact Check (MBFC) などの独立した評価機関が提供する出版社の評価情報を利用することが挙げられます。MBFCは、出版社の信頼性とバイアスを評価し、その結果を公開しているため、MUSEはこのような情報を基に出版社を選定しています。</a:t>
            </a:r>
            <a:br>
              <a:rPr lang="ja" sz="764"/>
            </a:br>
            <a:r>
              <a:rPr lang="ja" sz="764"/>
              <a:t>4. ウェブページとミスインフォメーションコンテンツの関連性: news-pleaseを使用して各ウェブリンクからコンテンツを取得し、Sentence-TransformerやVision-Transformerを使用してミスインフォメーションとウェブページの間の関連性を計算します。これにより、関連性が低いウェブページを除外します。</a:t>
            </a:r>
            <a:br>
              <a:rPr lang="ja" sz="764"/>
            </a:br>
            <a:r>
              <a:rPr lang="ja" sz="764"/>
              <a:t>ソーシャルメディア上の誤情報と検索されたウェブページ間の関連度を定量化します。このプロセスの目的は、誤情報の訂正に最も適切で信頼性の高い情報源を特定し、不関連またはあまり関連性の低い情報を排除することです。以下に、関連性の計算方法について説明します。</a:t>
            </a:r>
            <a:br>
              <a:rPr lang="ja" sz="764"/>
            </a:br>
            <a:r>
              <a:rPr lang="ja" sz="764"/>
              <a:t>テキストの関連性の計算:</a:t>
            </a:r>
            <a:br>
              <a:rPr lang="ja" sz="764"/>
            </a:br>
            <a:r>
              <a:rPr lang="ja" sz="764"/>
              <a:t>    1. テキストの埋め込み: テキストの関連性を計算するために、まず、誤情報コンテンツとウェブページのテキストをそれぞれベクトル形式に変換します。これは、事前に訓練された言語モデル（例えば、Sentence-Transformer）を使用して行われ、テキストの意味的特徴を捉えた埋め込み（ベクトル）を生成します。</a:t>
            </a:r>
            <a:br>
              <a:rPr lang="ja" sz="764"/>
            </a:br>
            <a:r>
              <a:rPr lang="ja" sz="764"/>
              <a:t>    2. ドット積による関連性の計測: 次に、誤情報コンテンツとウェブページのテキストの埋め込みベクトル間でドット積（内積）を計算します。この値は、両テキスト間の類似度を示し、高い値は高い関連性を意味します。(まぁcos類似度ね)</a:t>
            </a:r>
            <a:br>
              <a:rPr lang="ja" sz="764"/>
            </a:br>
            <a:r>
              <a:rPr lang="ja" sz="764"/>
              <a:t>    3. 閾値の設定: 閾値を設定し、この閾値以上のドット積の値を持つウェブページのみを関連性が高いと判断します。関連性が閾値以下のウェブページは除外されます。</a:t>
            </a:r>
            <a:br>
              <a:rPr lang="ja" sz="764"/>
            </a:br>
            <a:r>
              <a:rPr lang="ja" sz="764"/>
              <a:t>画像の関連性の計算（該当する場合）:</a:t>
            </a:r>
            <a:br>
              <a:rPr lang="ja" sz="764"/>
            </a:br>
            <a:r>
              <a:rPr lang="ja" sz="764"/>
              <a:t>    1.画像の特徴抽出: 誤情報が画像を含む場合、画像からの特徴抽出が行われます。これには、Vision-Transformerなどの事前訓練された画像処理モデルが使用されます。</a:t>
            </a:r>
            <a:br>
              <a:rPr lang="ja" sz="764"/>
            </a:br>
            <a:r>
              <a:rPr lang="ja" sz="764"/>
              <a:t>    2.コサイン類似度の計算: 画像の特徴ベクトルとウェブページ内の画像（あるいは、ウェブページに関連する画像の記述）の特徴ベクトル間でコサイン類似度を計算します。この類似度は、画像コンテンツの類似性を示し、高い値は両者の強い関連性を意味します。</a:t>
            </a:r>
            <a:br>
              <a:rPr lang="ja" sz="764"/>
            </a:br>
            <a:r>
              <a:rPr lang="ja" sz="764"/>
              <a:t>    3. 閾値による選別: テキストの場合と同様に、コサイン類似度が特定の閾値以上であるウェブページのみが選択され、残りは除外されます。</a:t>
            </a:r>
            <a:br>
              <a:rPr lang="ja" sz="764"/>
            </a:br>
            <a:br>
              <a:rPr lang="ja" sz="764"/>
            </a:br>
            <a:r>
              <a:rPr lang="ja" sz="764"/>
              <a:t>5. 出版社の信頼性評価: Media Bias/Fact Checkの評価を使用して、ウェブページの出版社の事実性と偏見を決定します。MUSEは、高い事実性と最小限の偏見を持つページのみを考慮に入れます。</a:t>
            </a:r>
            <a:br>
              <a:rPr lang="ja" sz="764"/>
            </a:br>
            <a:r>
              <a:rPr lang="ja" sz="764"/>
              <a:t>6. 証拠抽出: GPT-4を使用して、各ウェブページからミスインフォメーションを明示的に反駁するか、追加のコンテキストを提供する文や段落を抽出します。</a:t>
            </a:r>
            <a:br>
              <a:rPr lang="ja" sz="764"/>
            </a:br>
            <a:r>
              <a:rPr lang="ja" sz="764"/>
              <a:t>7. 訂正生成: GPT-4を使用して、抽出された証拠とそのソースウェブリンクを提供することにより、ミスインフォメーションに対する訂正を生成します。このステップでは、最新かつ信頼性の高い情報に基づいて、正確で信頼性のある訂正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MUSEは、ソーシャルメディアに現れた直後の誤情報に対して、迅速に高品質な訂正を提供する能力を示しました。GPT-4と比較して37%、高品質な一般人の訂正を29%上回りました。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Uncovering Latent Themes of Messaging on Social Media by Integrating LLMs: A Case Study on Climate Campaigns ソーシャルメディア上のメッセージングの潜在的テーマをLLMを統合して明らかにする: 気候キャンペーンのケーススタディ</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ーシャルメディアメッセージングにおけるテーマを発見し分析するための新しいアプローチを紹介。従来のトピックレベルの分析は、広範なパターンのみを捉えがちであるため、この研究はより細かいテーマに焦点を当てる方法を検証します。</a:t>
            </a:r>
            <a:br>
              <a:rPr lang="ja" sz="764"/>
            </a:br>
            <a:r>
              <a:rPr lang="ja" sz="764"/>
              <a:t>トピックレベルの分析でLLMの高度な能力を活用する「マシンインザループ」アプローチを提案。これにより、SNSでの会話のテーマ性をより深く理解し、それぞれがユニークな特徴と関連性を持つ多様なテーマを発見することが可能になり、広範なトピック内のニュアンスに対する理解が得られます。さらに、この方法は、テキストと新たに発見されたテーマを効率的にマッピングし、SNSにおけるテーマの微妙なニュアンスの理解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テキストコレクションをテーマに関連付けるための「マシンインザループ」フレームワークは、次の3ステップのプロセスで構成されます：</a:t>
            </a:r>
            <a:endParaRPr sz="764"/>
          </a:p>
          <a:p>
            <a:pPr indent="0" lvl="0" marL="0" rtl="0" algn="l">
              <a:lnSpc>
                <a:spcPct val="100000"/>
              </a:lnSpc>
              <a:spcBef>
                <a:spcPts val="1200"/>
              </a:spcBef>
              <a:spcAft>
                <a:spcPts val="0"/>
              </a:spcAft>
              <a:buNone/>
            </a:pPr>
            <a:r>
              <a:rPr lang="ja" sz="764"/>
              <a:t>1. 候補生成（Candidate Generation）</a:t>
            </a:r>
            <a:br>
              <a:rPr lang="ja" sz="764"/>
            </a:br>
            <a:r>
              <a:rPr lang="ja" sz="764"/>
              <a:t>- クラスタリング：テキストインスタンス（広告、ツイート、投稿、ドキュメントなど）をクラスタリングアルゴリズム（例：K-means）を用いてクラスタに分けます。このステップでは、テーマ的および言語的類似性に基づいてインスタンスを区別し、初期クラスタを形成します。</a:t>
            </a:r>
            <a:br>
              <a:rPr lang="ja" sz="764"/>
            </a:br>
            <a:r>
              <a:rPr lang="ja" sz="764"/>
              <a:t>- コヒーレンスチェック：生成されたクラスタの一貫性とコヒーレンスを検証します。このプロセスでは、各クラスタから選択されたインスタンスのサブセットに対して、LLMを用いてゼロショット設定で質問を行い、これらのインスタンスが一貫性を持って同じトピックに属するかどうかを判断します。</a:t>
            </a:r>
            <a:br>
              <a:rPr lang="ja" sz="764"/>
            </a:br>
            <a:r>
              <a:rPr lang="ja" sz="764"/>
              <a:t>- クラスタの要約：クラスタを解釈可能にするために、LLMを用いてトップKインスタンスに基づくマルチドキュメントの要約を生成します。</a:t>
            </a:r>
            <a:br>
              <a:rPr lang="ja" sz="764"/>
            </a:br>
            <a:r>
              <a:rPr lang="ja" sz="764"/>
              <a:t>- 冗長性チェック：クラスタ間の冗長性をチェックし、類似性が閾値以上のクラスタを統合します。これにより、重複するトピックを持つクラスタをマージし、クラスタプールを洗練します。</a:t>
            </a:r>
            <a:endParaRPr sz="764"/>
          </a:p>
          <a:p>
            <a:pPr indent="0" lvl="0" marL="0" rtl="0" algn="l">
              <a:lnSpc>
                <a:spcPct val="100000"/>
              </a:lnSpc>
              <a:spcBef>
                <a:spcPts val="1200"/>
              </a:spcBef>
              <a:spcAft>
                <a:spcPts val="0"/>
              </a:spcAft>
              <a:buNone/>
            </a:pPr>
            <a:r>
              <a:rPr lang="ja" sz="764"/>
              <a:t>2. 人間の検証（Human Validation）</a:t>
            </a:r>
            <a:br>
              <a:rPr lang="ja" sz="764"/>
            </a:br>
            <a:r>
              <a:rPr lang="ja" sz="764"/>
              <a:t>- このオプショナルなステップでは、生成されたクラスタのマージ、記述、および全体の一貫性について、人間（専門家）による評価を行います。計算アルゴリズムの効率と、人間の判断のニュアンス理解を組み合わせます。</a:t>
            </a:r>
            <a:endParaRPr sz="764"/>
          </a:p>
          <a:p>
            <a:pPr indent="0" lvl="0" marL="0" rtl="0" algn="l">
              <a:lnSpc>
                <a:spcPct val="100000"/>
              </a:lnSpc>
              <a:spcBef>
                <a:spcPts val="1200"/>
              </a:spcBef>
              <a:spcAft>
                <a:spcPts val="0"/>
              </a:spcAft>
              <a:buNone/>
            </a:pPr>
            <a:r>
              <a:rPr lang="ja" sz="764"/>
              <a:t>3. テーマへのインスタンス割り当て（Map Instances to Themes）</a:t>
            </a:r>
            <a:br>
              <a:rPr lang="ja" sz="764"/>
            </a:br>
            <a:r>
              <a:rPr lang="ja" sz="764"/>
              <a:t>- 要約へのマッピング：新たに発見されたクラスタ（テーマ）と事前に存在するクラスタ（テーマ）の要約をLLMに提供し、新しいインスタンスが要約されたクラスタに合致するかどうかを判断します。このフェーズでは、LLMを数ショットプロンプト方式で使用し、新しいテキストを適切なクラスタに割り当てます。</a:t>
            </a:r>
            <a:endParaRPr sz="764"/>
          </a:p>
          <a:p>
            <a:pPr indent="0" lvl="0" marL="0" rtl="0" algn="l">
              <a:lnSpc>
                <a:spcPct val="100000"/>
              </a:lnSpc>
              <a:spcBef>
                <a:spcPts val="1200"/>
              </a:spcBef>
              <a:spcAft>
                <a:spcPts val="0"/>
              </a:spcAft>
              <a:buNone/>
            </a:pPr>
            <a:r>
              <a:rPr lang="ja" sz="764"/>
              <a:t>この3ステップのプロセスを繰り返すことで、大規模なテキストコレクションをより効果的にテーマに関連付け、テキスト内の潜在的なテーマやパターンを発見することができます。このフレームワークは、テキストデータの探索、分析、および理解を深めるための強力なツール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気候キャンペーンに関連する21372件の広告と13のテーマを使用しています。本フレームワークを使用することで、気候キャンペーンに関するメッセージングの大部分をカバーする一連のテーマを発見することができ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LLM-Augmented autonomous agents cooperate? An evaluation of their cooperative capabilities through Melting Pot LLM拡張自律エージェントは協力できるか？ Melting Potを通じた協力能力の評価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Melting Pot環境とGPT4、GPT3.5などの参照モデルを使用して、AIエージェントのLarge Language Model拡張自律エージェント（LAA）の協力能力を調査、結果は、これらのエージェントが協力の傾向を示しているものの、与えられた環境内で効果的な協力を実現するには、より堅牢なアーキテクチャが必要なことがわかりました。LLM向けのMelting Potゲームシナリオを適応する抽象層、LLM仲介エージェント開発用の再利用可能なアーキテクチャの実装（短期および長期記憶および異なる認知モジュールを含む）、およびMelting Potの「Commons Harvest」ゲームを使用した協力能力の評価が含まれます。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DeepMindによって開発された研究ツールである「Melting Pot」というゲーム環境を使います。このゲームでは、エージェント（プログラム）が協力してリソース（例えば、リンゴ）を集めなければならないシチュエーションが設定されています。リソースの取り方を間違えると、リソースがなくなってしまい、ゲームが難しくなります。エージェントはこのゲームで、どうやって協力するか、または協力しないかを決めなければなりません。</a:t>
            </a:r>
            <a:endParaRPr sz="764"/>
          </a:p>
          <a:p>
            <a:pPr indent="0" lvl="0" marL="0" rtl="0" algn="l">
              <a:lnSpc>
                <a:spcPct val="100000"/>
              </a:lnSpc>
              <a:spcBef>
                <a:spcPts val="1200"/>
              </a:spcBef>
              <a:spcAft>
                <a:spcPts val="0"/>
              </a:spcAft>
              <a:buNone/>
            </a:pPr>
            <a:r>
              <a:rPr lang="ja" sz="764"/>
              <a:t>1. 実験設定: ゲームの特定の状況、「Commons Harvest」で、エージェントがどう協力するかを見ます。このゲームでは、リソースが限られているため、エージェントがどうやって共有するかが重要になります。</a:t>
            </a:r>
            <a:br>
              <a:rPr lang="ja" sz="764"/>
            </a:br>
            <a:r>
              <a:rPr lang="ja" sz="764"/>
              <a:t>2. 環境への適応: ゲームのルールをエージェントが理解しやすいように、環境を説明します。エージェントはこの情報を使って、何をすべきかを判断します。</a:t>
            </a:r>
            <a:br>
              <a:rPr lang="ja" sz="764"/>
            </a:br>
            <a:r>
              <a:rPr lang="ja" sz="764"/>
              <a:t>3. エージェントの構造: エージェントは、長期記憶と短期記憶、そして異なる考え方をする部分（モジュール）を持っています。これにより、エージェントは、過去の出来事を覚えていたり、新しい計画を立てたりすることができます。</a:t>
            </a:r>
            <a:br>
              <a:rPr lang="ja" sz="764"/>
            </a:br>
            <a:r>
              <a:rPr lang="ja" sz="764"/>
              <a:t>4. 評価: ゲームでエージェントがどれだけ上手く協力できたかを、点数で評価します。リソースをどれだけ上手く使えたか、他のエージェントとどれだけ協力できたかが、この点数に反映されます。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これらのプログラムが協力する意欲はあるものの、効果的に協力する方法を完全には理解していないことがわかりました。</a:t>
            </a:r>
            <a:br>
              <a:rPr lang="ja" sz="764"/>
            </a:br>
            <a:r>
              <a:rPr lang="ja" sz="764"/>
              <a:t>より良い協力のためには、プログラムの設計を改善する必要がありそう</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Chart-based Reasoning: Transferring Capabilities from LLMs to VLMs チャートベース推論: 大規模言語モデルから視覚言語モデルへの能力転移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LLMから小規模なVLMへ能力を転移する手法を提案。最近導入されたChartQAにおいて、Chen et al. (2023c)によるPaLI3-5B VLMに適用した場合に最先端のパフォーマンスを実現し、PlotQAとFigureQAのパフォーマンスも大幅に向上させます。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事前トレーニングの改良: 最初に、モデルがチャート（グラフや図表など）の情報をよりよく理解できるように、特別なトレーニングを行います。これは、モデルがチャートを表として理解することを学ぶように助けることで、チャートに関する質問に答える準備をします。</a:t>
            </a:r>
            <a:br>
              <a:rPr lang="ja" sz="764"/>
            </a:br>
            <a:r>
              <a:rPr lang="ja" sz="764"/>
              <a:t>2. 大きなデータセットの使用: モデルがさまざまなチャートに関する質問にうまく答えられるようにするため、通常よりも20倍大きなデータセットを使ってトレーニングします。これにより、モデルはより多くの例から学び、より賢くなります。</a:t>
            </a:r>
            <a:br>
              <a:rPr lang="ja" sz="764"/>
            </a:br>
            <a:r>
              <a:rPr lang="ja" sz="764"/>
              <a:t>3. 推論トレースの合成: モデルが考える過程を改善するために、表を使ってどのように問題を解決するか（つまり、推論トレース）を模倣するデータを作ります。これは、モデルが情報を組み合わせて論理的に考えるのを助けます。</a:t>
            </a:r>
            <a:br>
              <a:rPr lang="ja" sz="764"/>
            </a:br>
            <a:r>
              <a:rPr lang="ja" sz="764"/>
              <a:t>4. マルチタスク学習: 最後に、モデルが質問に答えるだけでなく、その答えに至った理由も説明できるように、複数のタスクを同時に学習させます。これにより、モデルはより正確に情報を処理し、質問に対する答えとその根拠を同時に提供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提案した変種ChartPaLI-5Bは、上流OCRシステムを使用せずに、PaLI3-5Bベースラインと比較して推論時間を変えることなく、10倍大きなモデルであるPaLIX-55Bをも上回るパフォーマンスを達成します。さらに、プログラムオブソートプロンプトを用いた合理化の精緻化により、最近導入されたGemini UltraやGPT-4Vを上回ります。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AlphaFin: Benchmarking Financial Analysis with Retrieval-Augmented Stock-Chain Framework AlphaFin: 取得強化ストックチェーンフレームワークによる金融分析のベンチマーク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株の予想と、金融に関する質問に答える方法を改善するために、新しいデータセットとシステムを作成。既存手法では、なぜその予想が出たのか説明が難しい問題があります。また、ニュースやレポートなどの情報をうまく取り入れることができません。そこで、この研究では、豊富な情報を含む新しいデータセットと、それを使った新しい予想システムを提案しています。このシステムは、最新情報を取り入れることで、より正確な株の動きの予想や質問への回答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金融分析のタスクを正式に定義し、金融LLMsの微調整に使用するAlphaFinデータセットを公開。さらに、RAGを統合したStock-Chainフレームワークを提案し、株価トレンド予測だけでなく、リアルタイム市場データとマクロ経済ニュースを統合することで、対話中に正確な株式分析を実施できる状態を整えます。</a:t>
            </a:r>
            <a:br>
              <a:rPr lang="ja" sz="764"/>
            </a:br>
            <a:r>
              <a:rPr lang="ja" sz="764"/>
              <a:t>AlphaFinデータセット：このデータセットには、過去の研究データ、リアルタイムの金融データ、専門家による分析などが含まれています。これにより、システムがより多くの情報から学ぶことができます。</a:t>
            </a:r>
            <a:br>
              <a:rPr lang="ja" sz="764"/>
            </a:br>
            <a:r>
              <a:rPr lang="ja" sz="764"/>
              <a:t>Stock-Chainフレームワーク：このフレームワークは、株の動きを予想し、金融に関する質問に答える二つの部分から構成されています。まず、企業やその関連文書をもとに、株価が上がるか下がるかを予想し、それに関連する質問に答えます。</a:t>
            </a:r>
            <a:endParaRPr sz="764"/>
          </a:p>
          <a:p>
            <a:pPr indent="0" lvl="0" marL="0" rtl="0" algn="l">
              <a:lnSpc>
                <a:spcPct val="100000"/>
              </a:lnSpc>
              <a:spcBef>
                <a:spcPts val="1200"/>
              </a:spcBef>
              <a:spcAft>
                <a:spcPts val="0"/>
              </a:spcAft>
              <a:buNone/>
            </a:pPr>
            <a:r>
              <a:rPr lang="ja" sz="764"/>
              <a:t>ステージ1：株価トレンド予測：まず、企業とそれに関連する文書（例えば、財務報告や市場データなど）を用いて、その企業の株価が将来上がるか下がるかを予測します。</a:t>
            </a:r>
            <a:br>
              <a:rPr lang="ja" sz="764"/>
            </a:br>
            <a:r>
              <a:rPr lang="ja" sz="764"/>
              <a:t>a. 知識処理： 企業に関連する文書を収集し、分析します。</a:t>
            </a:r>
            <a:br>
              <a:rPr lang="ja" sz="764"/>
            </a:br>
            <a:r>
              <a:rPr lang="ja" sz="764"/>
              <a:t>b. StockGPTのtuning： AlphaFinデータセットを使用して、株価トレンド予測のための言語モデルを微調整します。</a:t>
            </a:r>
            <a:br>
              <a:rPr lang="ja" sz="764"/>
            </a:br>
            <a:r>
              <a:rPr lang="ja" sz="764"/>
              <a:t>c. 予測と後処理： 微調整されたモデルを使用して株価の動き（上がるか下がるか）を予測し、その結果を分析します。</a:t>
            </a:r>
            <a:endParaRPr sz="764"/>
          </a:p>
          <a:p>
            <a:pPr indent="0" lvl="0" marL="0" rtl="0" algn="l">
              <a:lnSpc>
                <a:spcPct val="100000"/>
              </a:lnSpc>
              <a:spcBef>
                <a:spcPts val="1200"/>
              </a:spcBef>
              <a:spcAft>
                <a:spcPts val="0"/>
              </a:spcAft>
              <a:buNone/>
            </a:pPr>
            <a:r>
              <a:rPr lang="ja" sz="764"/>
              <a:t>ステージ2：金融Q&amp;A：株価予測だけでなく、ユーザーからの金融に関する質問に対しても対応します。ここでは、ユーザーの質問に基づいて関連する文書を検索し、それに対する回答を生成します。</a:t>
            </a:r>
            <a:br>
              <a:rPr lang="ja" sz="764"/>
            </a:br>
            <a:r>
              <a:rPr lang="ja" sz="764"/>
              <a:t>a. ベクトルDBの構築： 効率的な文書検索のために、キーナレッジをベクトル化してデータベースに保存します。</a:t>
            </a:r>
            <a:br>
              <a:rPr lang="ja" sz="764"/>
            </a:br>
            <a:r>
              <a:rPr lang="ja" sz="764"/>
              <a:t>b. 知識の検索： ユーザーの質問に最も関連する文書をベクトルデータベースから検索します。</a:t>
            </a:r>
            <a:br>
              <a:rPr lang="ja" sz="764"/>
            </a:br>
            <a:r>
              <a:rPr lang="ja" sz="764"/>
              <a:t>c. LLMsのtuning： 金融ニュースやQAデータを使用して、さらにモデルを微調整し、金融Q&amp;Aの能力を向上させます。</a:t>
            </a:r>
            <a:br>
              <a:rPr lang="ja" sz="764"/>
            </a:br>
            <a:r>
              <a:rPr lang="ja" sz="764"/>
              <a:t>d. 応答の生成： 検索された文書とユーザーの質問をもとに、適切な回答を生成します。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 Stock-Chainは、株価トレンド予測タスクにおいて最先端の精度を達成し、年間化リターン率(ARR)で30%以上を実現した。また、金融Q&amp;Aでは、投資家の意思決定に自信を与え、投資選択のための堅固な基盤を提供する包括的な分析を提供することができた。</a:t>
            </a:r>
            <a:endParaRPr sz="764"/>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Adaptive Ensembles of Fine-Tuned Transformers for LLM-Generated Text Detection LLM生成テキスト検出のためのファインチューニングトランスフォーマーの適応的アンサンブル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a:t>
            </a:r>
            <a:r>
              <a:rPr lang="ja" sz="764"/>
              <a:t>人が書いた文章かを見分ける方法について新しい手法として単一のトランスフォーマーベースの分類器を使用するよりアンサンブルを使用して複数のモデルの推論結果を組み合わせストセットでの平均精度を91.8%から99.2%に、外部分布テストセットでの平均精度を62.9%から72.5%に大幅に改善しました。この結果は、適応的アンサンブルアルゴリズムの効果、優れた一般化能力、およびLLM生成テキスト検出における大きな可能性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非適応アンサンブル: 複数のモデルの出力（予測）を単純に組み合わせる方法です。例えば、5つのモデルがあれば、それぞれのモデルが「このテキストはコンピュータによるもの」と判断したら、その意見に従います。</a:t>
            </a:r>
            <a:endParaRPr sz="764"/>
          </a:p>
          <a:p>
            <a:pPr indent="0" lvl="0" marL="0" rtl="0" algn="l">
              <a:lnSpc>
                <a:spcPct val="100000"/>
              </a:lnSpc>
              <a:spcBef>
                <a:spcPts val="1200"/>
              </a:spcBef>
              <a:spcAft>
                <a:spcPts val="0"/>
              </a:spcAft>
              <a:buNone/>
            </a:pPr>
            <a:r>
              <a:rPr lang="ja" sz="764"/>
              <a:t>適応アンサンブル: 各モデルの信頼度に応じて、その意見の重みを変えます。つまり、より信頼できるモデルの意見をより重視する方法です。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単一のモデルを使うよりも、複数のモデルを組み合わせる方が、コンピュータが生成したテキストを見分けるのに効果的でした。</a:t>
            </a:r>
            <a:endParaRPr sz="764"/>
          </a:p>
          <a:p>
            <a:pPr indent="0" lvl="0" marL="0" rtl="0" algn="l">
              <a:lnSpc>
                <a:spcPct val="100000"/>
              </a:lnSpc>
              <a:spcBef>
                <a:spcPts val="1200"/>
              </a:spcBef>
              <a:spcAft>
                <a:spcPts val="1200"/>
              </a:spcAft>
              <a:buNone/>
            </a:pPr>
            <a:r>
              <a:rPr lang="ja" sz="764"/>
              <a:t>特に「適応アンサンブル」という方法が一番うまく機能し、さまざまな種類のテキストで良い結果を得ることができました。</a:t>
            </a:r>
            <a:endParaRPr sz="76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Enhancing Code Generation Performance of Smaller Models by Distilling the Reasoning Ability of LLMs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においてChain-of-Thought（CoT）プロンプティング技術を通じて顕著でLLMsが直面する課題として、小規模モデルがこれらの「解決プラン」を推測する能力に欠け、コード生成能力が低下している状況を指摘しています。この問題に対処するために、LLMsの推論能力を小規模モデルに転移させる「CodePLAN」フレームワークを提案し、マルチタスク学習を用いてコード生成と解決プラン生成の両方を同時に行うことで、小規模モデルのコード生成能力を向上させる手法を開発しました。このアプローチは、APPSベンチマークにおいて、従来のファインチューニング手法と比較して小規模モデルのコード生成パフォーマンスを130%以上向上できるよう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PLAN」フレームワークは、LLMの推論能力を小規模モデルに転移することを目的としています。手法としては、まず「バックワードリーズニング」と「プランサンプリング」の2つの技術を革新しました。「バックワードリーズニング」では、問題の解答コードから解決プランを逆算することで高品質の解決プランを生成し、「プランサンプリング」では、複数の解決プランをサンプリングして最適なものを選択することで、推論フェーズにおけるコード生成の質を向上させます。また、マルチタスク学習アプローチを採用しており、解決プランの生成とコードの生成を同時に行うことで、小規模モデルがより効率的にLLMsの推論能力を身につけることを可能にしています​​。</a:t>
            </a:r>
            <a:endParaRPr sz="764"/>
          </a:p>
          <a:p>
            <a:pPr indent="0" lvl="0" marL="0" rtl="0" algn="l">
              <a:lnSpc>
                <a:spcPct val="100000"/>
              </a:lnSpc>
              <a:spcBef>
                <a:spcPts val="1200"/>
              </a:spcBef>
              <a:spcAft>
                <a:spcPts val="0"/>
              </a:spcAft>
              <a:buNone/>
            </a:pPr>
            <a:r>
              <a:rPr lang="ja" sz="764"/>
              <a:t>CodePLANのアルゴリズムは以下の手順に従って実装されます。</a:t>
            </a:r>
            <a:br>
              <a:rPr lang="ja" sz="764"/>
            </a:br>
            <a:r>
              <a:rPr lang="ja" sz="764"/>
              <a:t>1. 問題とコードのペアの準備: まず、問題記述（xi）とその解決コード（yi）のペアのデータセットDを用意します。</a:t>
            </a:r>
            <a:br>
              <a:rPr lang="ja" sz="764"/>
            </a:br>
            <a:r>
              <a:rPr lang="ja" sz="764"/>
              <a:t>2. 解決プランの生成:</a:t>
            </a:r>
            <a:br>
              <a:rPr lang="ja" sz="764"/>
            </a:br>
            <a:r>
              <a:rPr lang="ja" sz="764"/>
              <a:t>    バックワードリーズニング: 各コード（yi）から、LLM（例えばGPT-3.5-turboなど）を用いて解決プラン（si）を生成します。このプロセスは、与えられたコードから解決プランを逆算することにより、高品質のプランを獲得します。</a:t>
            </a:r>
            <a:br>
              <a:rPr lang="ja" sz="764"/>
            </a:br>
            <a:r>
              <a:rPr lang="ja" sz="764"/>
              <a:t>    生成された解決プラン（si）は、問題記述（xi）と共に訓練データとして利用されます。</a:t>
            </a:r>
            <a:br>
              <a:rPr lang="ja" sz="764"/>
            </a:br>
            <a:r>
              <a:rPr lang="ja" sz="764"/>
              <a:t>3. マルチタスク学習フレームワークの設計:</a:t>
            </a:r>
            <a:br>
              <a:rPr lang="ja" sz="764"/>
            </a:br>
            <a:r>
              <a:rPr lang="ja" sz="764"/>
              <a:t>    コード生成タスク（Code Generation）と解決プラン生成タスク（Plan Generation）の二つのタスクを同時に学習します。</a:t>
            </a:r>
            <a:br>
              <a:rPr lang="ja" sz="764"/>
            </a:br>
            <a:r>
              <a:rPr lang="ja" sz="764"/>
              <a:t>    これらのタスクを区別するために、モデルには[GEN_CODE]と[GEN_PLAN]の2つの異なるプレフィックス（タスク識別子）を用意し、それぞれのタスクで使用します。</a:t>
            </a:r>
            <a:br>
              <a:rPr lang="ja" sz="764"/>
            </a:br>
            <a:r>
              <a:rPr lang="ja" sz="764"/>
              <a:t>4. 訓練プロセス:</a:t>
            </a:r>
            <a:br>
              <a:rPr lang="ja" sz="764"/>
            </a:br>
            <a:r>
              <a:rPr lang="ja" sz="764"/>
              <a:t>    解決プラン生成タスクとコード生成タスクに対して、交互に訓練を行います。つまり、一方のタスクで一定のイテレーションを行った後、他方のタスクで訓練を継続するという方法です。</a:t>
            </a:r>
            <a:br>
              <a:rPr lang="ja" sz="764"/>
            </a:br>
            <a:r>
              <a:rPr lang="ja" sz="764"/>
              <a:t>    この訓練プロセスは、小規模モデルがLLMsの推論能力を効果的に吸収し、自身のコード生成能力を向上させることを目指しています。</a:t>
            </a:r>
            <a:br>
              <a:rPr lang="ja" sz="764"/>
            </a:br>
            <a:r>
              <a:rPr lang="ja" sz="764"/>
              <a:t>5. ランサンプリング:</a:t>
            </a:r>
            <a:br>
              <a:rPr lang="ja" sz="764"/>
            </a:br>
            <a:r>
              <a:rPr lang="ja" sz="764"/>
              <a:t>    推論フェーズでは、「プランサンプリング」技術を用いて、複数の解決プランを生成し、その中から最も質の高いプランを選択します。</a:t>
            </a:r>
            <a:br>
              <a:rPr lang="ja" sz="764"/>
            </a:br>
            <a:r>
              <a:rPr lang="ja" sz="764"/>
              <a:t>    生成された複数の解決プランを用いてコードを生成し、実際のテストケースに基づいてそれぞれのプランの品質を評価します。品質が最も高いプランを選択して最終的なコード生成に利用します。</a:t>
            </a:r>
            <a:br>
              <a:rPr lang="ja" sz="764"/>
            </a:br>
            <a:r>
              <a:rPr lang="ja" sz="764"/>
              <a:t>6. コード生成:</a:t>
            </a:r>
            <a:br>
              <a:rPr lang="ja" sz="764"/>
            </a:br>
            <a:r>
              <a:rPr lang="ja" sz="764"/>
              <a:t>    最終的に選択された解決プランを用いて、改めてコード生成を行います。このプロセスでは、選択された解決プランがコード生成のガイダンスとして機能し、より正確なコードの生成を促します。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PLAN」フレームワークを用いた実験では、APPSおよびMBPPという2つの主流なコード生成データセットで評価を行いました。その結果、CodePLANは従来のファインチューニング手法と比較して、特にAPPSデータセットにおいてpass@1メトリックで130%以上のパフォーマンス向上を達成しました。これはCodePLANが、小規模モデルのコード生成能力を顕著に向上させることができることを示しています。また、異なるトレーニングアプローチを比較した結果、CodePLAN（プランサンプリングなし）も標準ファインチューニングやCoTファインチューニング手法よりも優れた結果を示し、LLMsの推論能力を小規模モデルに転移させることの有効性を示しました​​。</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ReAct Meets ActRe: Autonomous Annotations of Agent Trajectories for Contrastive Self-Training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Agentの自己改善に焦点を当て、A3T（Autonomous Annotation of Agent Trajectories）を提案。</a:t>
            </a:r>
            <a:br>
              <a:rPr lang="ja" sz="764"/>
            </a:br>
            <a:r>
              <a:rPr lang="ja" sz="764"/>
              <a:t>エージェントは行動の背後にある理由を自動で注釈し、それを学習に活用することで、人間の介入なしに自分自身を改善できます。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A3Tの核となるのは、エージェントが実行した行動に対する理由（注釈）を自動で生成することです。これには2つの主要なステップがあります。</a:t>
            </a:r>
            <a:br>
              <a:rPr lang="ja" sz="764"/>
            </a:br>
            <a:r>
              <a:rPr lang="ja" sz="764"/>
              <a:t>1. Autonomous Trajectory Annotation with ActRe：エージェントがある行動を選んだとき、その行動を理由づける注釈を自動生成します。これにより、エージェントは自分の行動に対する理解を深め、さらに良い行動を選択することができるようになります。</a:t>
            </a:r>
            <a:endParaRPr sz="764"/>
          </a:p>
          <a:p>
            <a:pPr indent="0" lvl="0" marL="0" rtl="0" algn="l">
              <a:lnSpc>
                <a:spcPct val="100000"/>
              </a:lnSpc>
              <a:spcBef>
                <a:spcPts val="1200"/>
              </a:spcBef>
              <a:spcAft>
                <a:spcPts val="0"/>
              </a:spcAft>
              <a:buNone/>
            </a:pPr>
            <a:r>
              <a:rPr lang="ja" sz="764"/>
              <a:t>2. Contrastive Self-Training：成功した行動パターンと失敗した行動パターンを比較することで、エージェントはどの行動が良い結果をもたらすかを学びます。この過程では、ポリシー勾配法を使って、エージェントの行動選択基準を最適化します。</a:t>
            </a:r>
            <a:endParaRPr sz="764"/>
          </a:p>
          <a:p>
            <a:pPr indent="0" lvl="0" marL="0" rtl="0" algn="l">
              <a:lnSpc>
                <a:spcPct val="100000"/>
              </a:lnSpc>
              <a:spcBef>
                <a:spcPts val="1200"/>
              </a:spcBef>
              <a:spcAft>
                <a:spcPts val="0"/>
              </a:spcAft>
              <a:buNone/>
            </a:pPr>
            <a:r>
              <a:rPr lang="ja" sz="764"/>
              <a:t>A3Tの中心となるポリシー勾配法の数式は以下のように記述されます。</a:t>
            </a:r>
            <a:br>
              <a:rPr lang="ja" sz="764"/>
            </a:br>
            <a:r>
              <a:rPr lang="ja" sz="764"/>
              <a:t>"∆θ J(θ) = (1/M) Σ R(τ_m) ∆θ log p_θ(τ_m)"</a:t>
            </a:r>
            <a:br>
              <a:rPr lang="ja" sz="764"/>
            </a:br>
            <a:r>
              <a:rPr lang="ja" sz="764"/>
              <a:t>ここで、∆θはパラメータの更新量、J(θ)は目的関数、Mはトレーニングデータの数、R(τ_m)はm番目の行動パターンに対する報酬、log p_θ(τ_m)はそのトラジェクトリの確率の対数を意味します。この式を通じて、エージェントは成功する行動パターンをより高い確率で選択する学習を行います。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A3Tを用いたエージェントはAlfWorldとWebShopの2つの環境でテストされ、いずれも既存の技術よりも高い性能を示しました。AlfWorldでは、1回の試行で96%、4回の繰り返しで100%の成功率を達成</a:t>
            </a:r>
            <a:endParaRPr sz="764"/>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Detoxifying Large Language Models via Knowledge Editing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SafeEditというベンチマークを構築し、9つの危険なカテゴリーをカバーする攻撃プロンプトを含む広範囲な評価指標を作成しました。</a:t>
            </a:r>
            <a:br>
              <a:rPr lang="ja" sz="764"/>
            </a:br>
            <a:r>
              <a:rPr lang="ja" sz="764"/>
              <a:t>さらに、Detoxifying with Intraoperative Neural Monitoring (DINM) という、数ステップの調整でLLMsの有害性を減少させる新しい手法を提案</a:t>
            </a:r>
            <a:br>
              <a:rPr lang="ja" sz="764"/>
            </a:br>
            <a:r>
              <a:rPr lang="ja" sz="764"/>
              <a:t>https://www.zjukg.org/project/SafeEdit/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DINMは、まず有害な領域を文脈のセマンティクスに基づいて特定し、次にその領域内のパラメーターを直接編集して、副作用を最小限に抑えながら有害性を減少させます。</a:t>
            </a:r>
            <a:br>
              <a:rPr lang="ja" sz="764"/>
            </a:br>
            <a:r>
              <a:rPr lang="ja" sz="764"/>
              <a:t>具体的には、DINMは、安全な応答と有害な応答の間で隠れ状態の最大のセマンティックな違いを見つけ出し、そのレイヤー内の有害なパラメーターを特定します。</a:t>
            </a:r>
            <a:br>
              <a:rPr lang="ja" sz="764"/>
            </a:br>
            <a:r>
              <a:rPr lang="ja" sz="764"/>
              <a:t>そして、一連の調整ステップを通じて、これらの有害な領域を削除または修正することを目指します。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DINMは、LLaMA2-7B-ChatおよびMistral-7B-v0.1といったLLMsに対して、様々なデトックスメソッドと比較して優れた性能を発揮しました。</a:t>
            </a:r>
            <a:br>
              <a:rPr lang="ja" sz="764"/>
            </a:br>
            <a:r>
              <a:rPr lang="ja" sz="764"/>
              <a:t>具体的には、有害性を減少させる成功率が大幅に向上し、さまざまな悪意のある入力に対しても防御する一般化能力を示しました。</a:t>
            </a:r>
            <a:br>
              <a:rPr lang="ja" sz="764"/>
            </a:br>
            <a:r>
              <a:rPr lang="ja" sz="764"/>
              <a:t>また、DINMは、他の方法と比較して効率的に実行可能であり、LLMsの一般的な能力に与える影響も比較的小さいことが確認されました。</a:t>
            </a:r>
            <a:endParaRPr sz="764"/>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EXPLORING THE POTENTIAL OF LARGE LANGUAGE MODELS IN GRAPH GENERATION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グラフ構造のルール、構造タイプの分布を理解し、特定のプロパティを持つグラフ（例えば、分子構造）を生成する能力に焦点を当て、GPT-4がルールベースおよび分布ベースの生成タスクで有望な能力を示しましたが、いくつかのプロンプト方法は一貫して性能を向上させるわけではないことが観察されました。また、特定のプロパティを持つ分子を生成する能力についても初期の能力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採用されている手法は「LLM4GraphGen」と名付けられ、テキストプロンプトとして構成されたグラフ生成タスクをLLMsに解かせることにより、グラフ生成の能力を探るものです。</a:t>
            </a:r>
            <a:br>
              <a:rPr lang="ja" sz="764"/>
            </a:br>
            <a:r>
              <a:rPr lang="ja" sz="764"/>
              <a:t>以下の3つの主要な手法があります。</a:t>
            </a:r>
            <a:endParaRPr sz="764"/>
          </a:p>
          <a:p>
            <a:pPr indent="0" lvl="0" marL="0" rtl="0" algn="l">
              <a:lnSpc>
                <a:spcPct val="100000"/>
              </a:lnSpc>
              <a:spcBef>
                <a:spcPts val="1200"/>
              </a:spcBef>
              <a:spcAft>
                <a:spcPts val="0"/>
              </a:spcAft>
              <a:buNone/>
            </a:pPr>
            <a:r>
              <a:rPr lang="ja" sz="764"/>
              <a:t>1. ルールベースのグラフ生成: 自然言語で記述されたルールに従ってグラフを生成します（例: 木、サイクル、平面グラフなど）。</a:t>
            </a:r>
            <a:br>
              <a:rPr lang="ja" sz="764"/>
            </a:br>
            <a:r>
              <a:rPr lang="ja" sz="764"/>
              <a:t>2. 分布ベースのグラフ生成: 与えられたグラフの分布から新しいグラフを生成する能力を評価します。具体的には、木やサイクルの混合、コンポーネントの組み合わせ、特定のモチーフを持つグラフの生成などが含まれます。</a:t>
            </a:r>
            <a:br>
              <a:rPr lang="ja" sz="764"/>
            </a:br>
            <a:r>
              <a:rPr lang="ja" sz="764"/>
              <a:t>3. プロパティベースのグラフ生成: 特定のプロパティ（例: HIV阻害能力を持つ分子の生成）を持つグラフを生成する能力を評価します。このタスクでは、SMILES形式で表現された分子構造を生成します。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分布ベースのグラフ生成: LLMは単純な分布を理解し、生成する能力を示しましたが、より複雑なシナリオでは性能が低下しました。詳細な例とチェイン・オブ・ソート(CoT)プロンプトを使用することで、分布ベースの生成タスクのパフォーマンスが向上しました。</a:t>
            </a:r>
            <a:br>
              <a:rPr lang="ja" sz="764"/>
            </a:br>
            <a:r>
              <a:rPr lang="ja" sz="764"/>
              <a:t>プロパティベースのグラフ生成: LLMは、特定のプロパティを持つ分子を生成する初期の能力を示しました。さらに、CoTプロンプトを使用することで、生成された分子が所望のプロパティを持つ確率が向上しました。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ChainLM: Empowering Large Language Models with Improved Chain-of-Thought Prompting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Tプロンプトを自動生成する新しいフレームワークCoTGeniusを提案。CoTGeniusは、「複雑化(complicate)」、「多様化(diversify)」、「具体化(specify)」の3つの主要な進化戦略と、2つのフィルタリング機構（進化的成功判定と正確性検証）で作成しています。この手法を使用してCoTデータセットを作成し、Llama 2-Chat 7Bおよび13BモデルをファインチューニングしてChainLMモデルを作成。</a:t>
            </a:r>
            <a:br>
              <a:rPr lang="ja" sz="764"/>
            </a:br>
            <a:r>
              <a:rPr lang="ja" sz="764"/>
              <a:t>推論ステップの累積エラー問題に対処するため、複数の推論ステップごとに複数のディベーターが正しい答えを導くために議論するステップレベルディベーティング方法を提案しています。</a:t>
            </a:r>
            <a:br>
              <a:rPr lang="ja" sz="764"/>
            </a:br>
            <a:r>
              <a:rPr lang="ja" sz="764"/>
              <a:t>https://github.com/RUCAIBox/ChainLM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CoTGeniusフレームワークはプロンプトの改善とその評価の二つのフェーズを提案しています</a:t>
            </a:r>
            <a:endParaRPr sz="764"/>
          </a:p>
          <a:p>
            <a:pPr indent="0" lvl="0" marL="0" rtl="0" algn="l">
              <a:lnSpc>
                <a:spcPct val="100000"/>
              </a:lnSpc>
              <a:spcBef>
                <a:spcPts val="1200"/>
              </a:spcBef>
              <a:spcAft>
                <a:spcPts val="0"/>
              </a:spcAft>
              <a:buNone/>
            </a:pPr>
            <a:r>
              <a:rPr lang="ja" sz="764"/>
              <a:t>1. CoT Improvement Strategies (CoT改善戦略)</a:t>
            </a:r>
            <a:br>
              <a:rPr lang="ja" sz="764"/>
            </a:br>
            <a:r>
              <a:rPr lang="ja" sz="764"/>
              <a:t>CoTGeniusフレームワークは、CoT（Chain-of-Thought）プロンプトを改善するための3つの主要な進化戦略を提案しています：複雑化（Complicate）、多様化（Diversify）、具体化（Specify）です。これらの戦略は、CoTプロンプトの質を向上させ、LLMs（大規模言語モデル）の複雑な推論タスクにおける性能を強化することを目的としています。</a:t>
            </a:r>
            <a:endParaRPr sz="764"/>
          </a:p>
          <a:p>
            <a:pPr indent="0" lvl="0" marL="0" rtl="0" algn="l">
              <a:lnSpc>
                <a:spcPct val="100000"/>
              </a:lnSpc>
              <a:spcBef>
                <a:spcPts val="1200"/>
              </a:spcBef>
              <a:spcAft>
                <a:spcPts val="0"/>
              </a:spcAft>
              <a:buNone/>
            </a:pPr>
            <a:r>
              <a:rPr lang="ja" sz="764"/>
              <a:t>複雑化 (Complicate)</a:t>
            </a:r>
            <a:br>
              <a:rPr lang="ja" sz="764"/>
            </a:br>
            <a:r>
              <a:rPr lang="ja" sz="764"/>
              <a:t>目的: 問題をより複雑にすることで、</a:t>
            </a:r>
            <a:br>
              <a:rPr lang="ja" sz="764"/>
            </a:br>
            <a:r>
              <a:rPr lang="ja" sz="764"/>
              <a:t>それを解決するために必要な推論ステップの数を増やします。</a:t>
            </a:r>
            <a:br>
              <a:rPr lang="ja" sz="764"/>
            </a:br>
            <a:r>
              <a:rPr lang="ja" sz="764"/>
              <a:t>方法: 条件や制約を追加することで問題を複雑化します。</a:t>
            </a:r>
            <a:br>
              <a:rPr lang="ja" sz="764"/>
            </a:br>
            <a:r>
              <a:rPr lang="ja" sz="764"/>
              <a:t>例えば、単純な数学の問題に「x &gt; 0」という条件を加えることで、</a:t>
            </a:r>
            <a:br>
              <a:rPr lang="ja" sz="764"/>
            </a:br>
            <a:r>
              <a:rPr lang="ja" sz="764"/>
              <a:t>問題をより複雑にし、より多くの推論ステップが必要になります。</a:t>
            </a:r>
            <a:endParaRPr sz="764"/>
          </a:p>
          <a:p>
            <a:pPr indent="0" lvl="0" marL="0" rtl="0" algn="l">
              <a:lnSpc>
                <a:spcPct val="100000"/>
              </a:lnSpc>
              <a:spcBef>
                <a:spcPts val="1200"/>
              </a:spcBef>
              <a:spcAft>
                <a:spcPts val="0"/>
              </a:spcAft>
              <a:buNone/>
            </a:pPr>
            <a:r>
              <a:rPr lang="ja" sz="764"/>
              <a:t>多様化 (Diversify)</a:t>
            </a:r>
            <a:br>
              <a:rPr lang="ja" sz="764"/>
            </a:br>
            <a:r>
              <a:rPr lang="ja" sz="764"/>
              <a:t>目的: 問題の背景やシナリオを変更することで、問題の多様性を高め、</a:t>
            </a:r>
            <a:br>
              <a:rPr lang="ja" sz="764"/>
            </a:br>
            <a:r>
              <a:rPr lang="ja" sz="764"/>
              <a:t>モデルが一般化する能力を向上させます。</a:t>
            </a:r>
            <a:br>
              <a:rPr lang="ja" sz="764"/>
            </a:br>
            <a:r>
              <a:rPr lang="ja" sz="764"/>
              <a:t>方法: 問題のシナリオを変更するか、</a:t>
            </a:r>
            <a:br>
              <a:rPr lang="ja" sz="764"/>
            </a:br>
            <a:r>
              <a:rPr lang="ja" sz="764"/>
              <a:t>与えられた問題から新しい問題を着想して、</a:t>
            </a:r>
            <a:br>
              <a:rPr lang="ja" sz="764"/>
            </a:br>
            <a:r>
              <a:rPr lang="ja" sz="764"/>
              <a:t>問題のトピックの多様性を増加させます。</a:t>
            </a:r>
            <a:endParaRPr sz="764"/>
          </a:p>
          <a:p>
            <a:pPr indent="0" lvl="0" marL="0" rtl="0" algn="l">
              <a:lnSpc>
                <a:spcPct val="100000"/>
              </a:lnSpc>
              <a:spcBef>
                <a:spcPts val="1200"/>
              </a:spcBef>
              <a:spcAft>
                <a:spcPts val="0"/>
              </a:spcAft>
              <a:buNone/>
            </a:pPr>
            <a:r>
              <a:rPr lang="ja" sz="764"/>
              <a:t>具体化 (Specify)</a:t>
            </a:r>
            <a:br>
              <a:rPr lang="ja" sz="764"/>
            </a:br>
            <a:r>
              <a:rPr lang="ja" sz="764"/>
              <a:t>目的: CoTプロンプトにより多くの詳細や推論ステップを追加することで、</a:t>
            </a:r>
            <a:br>
              <a:rPr lang="ja" sz="764"/>
            </a:br>
            <a:r>
              <a:rPr lang="ja" sz="764"/>
              <a:t>モデルがより詳細で具体的な推論プロセスを経て</a:t>
            </a:r>
            <a:br>
              <a:rPr lang="ja" sz="764"/>
            </a:br>
            <a:r>
              <a:rPr lang="ja" sz="764"/>
              <a:t>最終的な答えを導き出すのを助けます。</a:t>
            </a:r>
            <a:br>
              <a:rPr lang="ja" sz="764"/>
            </a:br>
            <a:r>
              <a:rPr lang="ja" sz="764"/>
              <a:t>方法: 既存のCoT推論ステップを改訂してより詳細化するか、</a:t>
            </a:r>
            <a:br>
              <a:rPr lang="ja" sz="764"/>
            </a:br>
            <a:r>
              <a:rPr lang="ja" sz="764"/>
              <a:t>新しい推論ステップを追加します。</a:t>
            </a:r>
            <a:endParaRPr sz="764"/>
          </a:p>
          <a:p>
            <a:pPr indent="0" lvl="0" marL="0" rtl="0" algn="l">
              <a:lnSpc>
                <a:spcPct val="100000"/>
              </a:lnSpc>
              <a:spcBef>
                <a:spcPts val="1200"/>
              </a:spcBef>
              <a:spcAft>
                <a:spcPts val="0"/>
              </a:spcAft>
              <a:buNone/>
            </a:pPr>
            <a:r>
              <a:rPr lang="ja" sz="764"/>
              <a:t>2. CoT Filtering (CoTフィルタリング)</a:t>
            </a:r>
            <a:br>
              <a:rPr lang="ja" sz="764"/>
            </a:br>
            <a:r>
              <a:rPr lang="ja" sz="764"/>
              <a:t>改善されたCoTプロンプトが実際に進化戦略の目的を達成しているかを評価するために、</a:t>
            </a:r>
            <a:br>
              <a:rPr lang="ja" sz="764"/>
            </a:br>
            <a:r>
              <a:rPr lang="ja" sz="764"/>
              <a:t>2つのフィルタリングメカニズムを導入しています：進化的成功判定と正確性検証です。</a:t>
            </a:r>
            <a:endParaRPr sz="764"/>
          </a:p>
          <a:p>
            <a:pPr indent="0" lvl="0" marL="0" rtl="0" algn="l">
              <a:lnSpc>
                <a:spcPct val="100000"/>
              </a:lnSpc>
              <a:spcBef>
                <a:spcPts val="1200"/>
              </a:spcBef>
              <a:spcAft>
                <a:spcPts val="0"/>
              </a:spcAft>
              <a:buNone/>
            </a:pPr>
            <a:r>
              <a:rPr lang="ja" sz="764"/>
              <a:t>進化的成功判定: 3つの強力なLLMsを使用して、</a:t>
            </a:r>
            <a:br>
              <a:rPr lang="ja" sz="764"/>
            </a:br>
            <a:r>
              <a:rPr lang="ja" sz="764"/>
              <a:t>改訂された問題やCoT推論ステップが元のデータと比較して</a:t>
            </a:r>
            <a:br>
              <a:rPr lang="ja" sz="764"/>
            </a:br>
            <a:r>
              <a:rPr lang="ja" sz="764"/>
              <a:t>進化戦略の目的を達成しているかを評価します。</a:t>
            </a:r>
            <a:br>
              <a:rPr lang="ja" sz="764"/>
            </a:br>
            <a:r>
              <a:rPr lang="ja" sz="764"/>
              <a:t>またはエラーを含んでいないかを評価します。</a:t>
            </a:r>
            <a:endParaRPr sz="764"/>
          </a:p>
          <a:p>
            <a:pPr indent="0" lvl="0" marL="0" rtl="0" algn="l">
              <a:lnSpc>
                <a:spcPct val="100000"/>
              </a:lnSpc>
              <a:spcBef>
                <a:spcPts val="1200"/>
              </a:spcBef>
              <a:spcAft>
                <a:spcPts val="1200"/>
              </a:spcAft>
              <a:buNone/>
            </a:pPr>
            <a:r>
              <a:t/>
            </a:r>
            <a:endParaRPr sz="764"/>
          </a:p>
        </p:txBody>
      </p:sp>
      <p:pic>
        <p:nvPicPr>
          <p:cNvPr id="394" name="Google Shape;394;p75"/>
          <p:cNvPicPr preferRelativeResize="0"/>
          <p:nvPr/>
        </p:nvPicPr>
        <p:blipFill>
          <a:blip r:embed="rId3">
            <a:alphaModFix/>
          </a:blip>
          <a:stretch>
            <a:fillRect/>
          </a:stretch>
        </p:blipFill>
        <p:spPr>
          <a:xfrm>
            <a:off x="3424900" y="2145400"/>
            <a:ext cx="5719101" cy="23401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