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roxima Nov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bold.fntdata"/><Relationship Id="rId10" Type="http://schemas.openxmlformats.org/officeDocument/2006/relationships/slide" Target="slides/slide5.xml"/><Relationship Id="rId32" Type="http://schemas.openxmlformats.org/officeDocument/2006/relationships/font" Target="fonts/ProximaNova-regular.fntdata"/><Relationship Id="rId13" Type="http://schemas.openxmlformats.org/officeDocument/2006/relationships/slide" Target="slides/slide8.xml"/><Relationship Id="rId35" Type="http://schemas.openxmlformats.org/officeDocument/2006/relationships/font" Target="fonts/ProximaNova-boldItalic.fntdata"/><Relationship Id="rId12" Type="http://schemas.openxmlformats.org/officeDocument/2006/relationships/slide" Target="slides/slide7.xml"/><Relationship Id="rId34" Type="http://schemas.openxmlformats.org/officeDocument/2006/relationships/font" Target="fonts/ProximaNova-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1b4c2e56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1b4c2e56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fe93a65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fe93a65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1de759e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1de759e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1de759e2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1de759e2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f2ccb587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f2ccb587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8016a72b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8016a72b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8016a72b1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8016a72b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3a51375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3a51375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f3a513755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f3a513755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3a513755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f3a513755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03f31f1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03f31f1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814ae68a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814ae68a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52c805d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52c805d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f5bc8ba7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f5bc8ba7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f5bc8ba7f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f5bc8ba7f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f675ac62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f675ac62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f69d3439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f69d3439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04693fc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04693fc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f04693fc9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f04693fc9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7a0e4e5e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7a0e4e5e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0d628b0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0d628b0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0d628b0c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0d628b0c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153d0f4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153d0f4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1b4c2e5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1b4c2e5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SpecRover: Code Intent Extraction via LLMs SpecRover: LLMを用いたコード意図抽出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使用した自動プログラム改善手法SpecRoverはプロジェクトの構造と動作から意図を抽出、仕様を推論、その仕様を基にパッチを生成し、そのパッチの信頼性を確認するためにレビューエージェントを使い、パッチの品質を高めるために、反復的な仕様推論とレビュー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SpecRoverのフローは以下になっています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問題設定と概要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pecRoverの目的は、ソフトウェアコードベースと自然言語で記述された問題の説明（例えば、GitHubの問題）を基に、コードの修正（パッチ）を自動的に生成することです。このプロセスは、コードの意図を正確に理解し、それに基づいた高品質なパッチを生成することに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プログラム仕様の推論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まず、SpecRoverはプログラム仕様を推論することに重点を置いています。これには以下のステップが含まれます。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**自然言語の問題説明を受け取る:** SpecRoverは、与えられた問題（GitHubのIssueなど）を入力として受け取り、そこに記述された要求やエラーの内容を解析します。</a:t>
            </a:r>
            <a:endParaRPr sz="791"/>
          </a:p>
          <a:p>
            <a:pPr indent="0" lvl="0" marL="0" rtl="0" algn="l">
              <a:lnSpc>
                <a:spcPct val="95000"/>
              </a:lnSpc>
              <a:spcBef>
                <a:spcPts val="1200"/>
              </a:spcBef>
              <a:spcAft>
                <a:spcPts val="0"/>
              </a:spcAft>
              <a:buNone/>
            </a:pPr>
            <a:r>
              <a:rPr lang="ja" sz="791"/>
              <a:t>- **リプロデューサエージェントによるテスト生成:** 問題説明からリプロデューサテストを生成します。このテストは、問題の再現性を確認するために使用されます。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コードコンテキストの収集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次に、SpecRoverはコードベースから必要なコンテキストを収集します。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**コンテキストリトリーバルエージェント:** SpecRoverはコンテキストリトリーバルエージェントを使用して、プログラムコード全体を探索し、問題に関連するコード部分（バグのある箇所や修正が必要な箇所）を特定します。</a:t>
            </a:r>
            <a:endParaRPr sz="791"/>
          </a:p>
          <a:p>
            <a:pPr indent="0" lvl="0" marL="0" rtl="0" algn="l">
              <a:lnSpc>
                <a:spcPct val="95000"/>
              </a:lnSpc>
              <a:spcBef>
                <a:spcPts val="1200"/>
              </a:spcBef>
              <a:spcAft>
                <a:spcPts val="0"/>
              </a:spcAft>
              <a:buNone/>
            </a:pPr>
            <a:r>
              <a:rPr lang="ja" sz="791"/>
              <a:t>- **関数レベルの仕様推論:** この段階で、SpecRoverはコードの各関数やメソッドの「意図された動作」を自然言語で要約する仕様として抽出します。これらの仕様は、後のパッチ生成に利用されます。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パッチ生成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SpecRoverは次に、推論された仕様を基にパッチを生成します。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**パッチエージェント:** コンテキストリトリーバルエージェントから受け取ったバグの位置と関数仕様を基に、パッチエージェントがコードを修正するためのパッチを作成します。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レビューとパッチの検証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生成されたパッチは、SpecRover内で厳格に検証されます。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**レビューエージェント:** パッチとリプロデューサテストを検証するために、レビューエージェントが使用されます。レビューエージェントは、パッチが正しく問題を解決しているかを判断し、正しくない場合は、その理由をフィードバックします。</a:t>
            </a:r>
            <a:endParaRPr sz="791"/>
          </a:p>
          <a:p>
            <a:pPr indent="0" lvl="0" marL="0" rtl="0" algn="l">
              <a:lnSpc>
                <a:spcPct val="95000"/>
              </a:lnSpc>
              <a:spcBef>
                <a:spcPts val="1200"/>
              </a:spcBef>
              <a:spcAft>
                <a:spcPts val="0"/>
              </a:spcAft>
              <a:buNone/>
            </a:pPr>
            <a:r>
              <a:rPr lang="ja" sz="791"/>
              <a:t>- **反復的なパッチ修正:** レビューエージェントのフィードバックを基に、必要であればパッチが再生成され、正しいパッチができるまでこのプロセスが繰り返されます。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パッチ選択と最終化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最後に、SpecRoverは生成された複数のパッチ候補の中から最適なパッチを選びます。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**パッチ選択エージェント:** このエージェントは、問題の説明とパッチ候補を比較し、最も適したパッチを選択します。また、選択理由をユーザーに説明します。</a:t>
            </a:r>
            <a:endParaRPr sz="791"/>
          </a:p>
          <a:p>
            <a:pPr indent="0" lvl="0" marL="0" rtl="0" algn="l">
              <a:lnSpc>
                <a:spcPct val="95000"/>
              </a:lnSpc>
              <a:spcBef>
                <a:spcPts val="1200"/>
              </a:spcBef>
              <a:spcAft>
                <a:spcPts val="0"/>
              </a:spcAft>
              <a:buNone/>
            </a:pPr>
            <a:r>
              <a:rPr lang="ja" sz="791"/>
              <a:t>- **エビデンスの生成:** 最終的に選ばれたパッチは、仕様推論やテスト結果などのエビデンスとともに出力され、これにより開発者が安心してパッチを採用できるようになります。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結果とパフォーマンス評価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SpecRoverは、評価用ベンチマーク（例えばSWE-Bench）に対して、問題解決の有効性を測定します。これにより、他の既存のツールと比較してどの程度効果的であるかが検証されます。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ように、SpecRoverは問題の理解から始まり、コードの修正、パッチの生成、そしてそのパッチが正しいことを確認するという一連のフローを通じて、GitHubの問題などを自動的に解決するためのシステムです。</a:t>
            </a:r>
            <a:endParaRPr sz="791"/>
          </a:p>
          <a:p>
            <a:pPr indent="0" lvl="0" marL="0" rtl="0" algn="l">
              <a:lnSpc>
                <a:spcPct val="95000"/>
              </a:lnSpc>
              <a:spcBef>
                <a:spcPts val="1200"/>
              </a:spcBef>
              <a:spcAft>
                <a:spcPts val="1200"/>
              </a:spcAft>
              <a:buSzPts val="275"/>
              <a:buNone/>
            </a:pPr>
            <a:r>
              <a:t/>
            </a:r>
            <a:endParaRPr sz="791"/>
          </a:p>
        </p:txBody>
      </p:sp>
      <p:pic>
        <p:nvPicPr>
          <p:cNvPr id="109" name="Google Shape;109;p22"/>
          <p:cNvPicPr preferRelativeResize="0"/>
          <p:nvPr/>
        </p:nvPicPr>
        <p:blipFill>
          <a:blip r:embed="rId3">
            <a:alphaModFix/>
          </a:blip>
          <a:stretch>
            <a:fillRect/>
          </a:stretch>
        </p:blipFill>
        <p:spPr>
          <a:xfrm>
            <a:off x="92350" y="979275"/>
            <a:ext cx="8389701" cy="2892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Conversational Prompt Engineering 対話型プロンプトエンジニアリング</a:t>
            </a:r>
            <a:endParaRPr sz="791"/>
          </a:p>
          <a:p>
            <a:pPr indent="0" lvl="0" marL="0" rtl="0" algn="l">
              <a:lnSpc>
                <a:spcPct val="95000"/>
              </a:lnSpc>
              <a:spcBef>
                <a:spcPts val="1200"/>
              </a:spcBef>
              <a:spcAft>
                <a:spcPts val="0"/>
              </a:spcAft>
              <a:buNone/>
            </a:pPr>
            <a:r>
              <a:rPr lang="ja" sz="791"/>
              <a:t>概要: LLMと対話しながらユーザーの出力の好み追加してタスクに応じたプロンプトを作成するConversational Prompt Engineering (CPE)を提案。 ユーザーが提供するラベルなしデータを基に質問を生成して、初期の指示を作り、その後、ユーザーのフィードバックを基にさらにプロンプトを洗練させます。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Conversational Prompt Engineering (CPE)の手法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プロンプト生成のプロセス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1.1 ユーザーからのデータ提供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PEのプロセスは、ユーザーがラベルなしのデータを提供するところから始まります。このデータは、後続のプロンプト生成に利用される重要な材料です。例えば、ユーザーが映画のレビューを要約したい場合、3つの映画レビューのサンプルをCPEにアップロード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1.2 データ分析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提供されたラベルなしデータは、CPEによって分析されます。CPEはこのデータを用いて、ユーザーのタスクに関連する要素を特定します。例えば、映画レビューの場合、レビューの中でプロット（物語の概要）やレビュアーの意見など、要約に重要な情報が含まれているかを分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1.3 データ駆動型の質問の生成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データ分析の結果に基づき、CPEはユーザーに対して「データ駆動型の質問」を生成します。これらの質問は、ユーザーがタスクに求める具体的な要件や出力に関するものです。例えば、「要約に映画のプロットを含めるべきか、それともレビュアーの意見を重視すべきか？」といった質問が生成されます。これにより、CPEはユーザーの意図やニーズをより明確に理解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1.4 初期プロンプトの生成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質問へのユーザーの回答を基に、CPEは初期のプロンプトを生成します。このプロンプトは、ユーザーが指定した要件や期待に沿った形で設計されます。例えば、ユーザーが「プロットとレビュアーの意見を含めて要約してほしい」と答えた場合、CPEは「映画のプロットとレビュアーの意見を含む要約を提供してください」という指示を含んだプロンプト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プロンプトの洗練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ユーザーのフィードバック収集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初期プロンプトは、ユーザーに提示されます。その後、CPEはプロンプトに基づいて出力された結果をユーザーに提示し、フィードバックを求めます。ユーザーが満足する出力が得られるまで、このプロセスは繰り返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フィードバックに基づくプロンプトの改善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ユーザーのフィードバックを受けて、CPEはプロンプトを調整します。例えば、ユーザーが「要約は箇条書きで提供してほしい」といった追加の要望をした場合、プロンプトは「映画のプロットとレビュアーの意見を箇条書きで要約してください」というように更新されます。このプロセスを通じて、プロンプトがよりユーザーの期待に沿ったものに洗練されてい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プロンプト出力の評価と改善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3.1 出力生成と評価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最終的なプロンプトは、ユーザーが提供したデータに対して実行され、CPEが生成した出力がユーザーに提示されます。ユーザーはこれらの出力を評価し、必要に応じてさらなるフィードバックを提供します。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3.2 出力改善のための繰り返しプロセス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もしユーザーが出力に満足しない場合、CPEはフィードバックを基にプロンプトを再度調整し、出力を改善します。このプロセスは、ユーザーが最終的に満足する出力が得られるまで繰り返されます。CPEはユーザーのフィードバックを反映してプロンプトを改良し続けることで、最終的な出力がユーザーの期待に完全に一致するように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コンテキスト管理とメモリ制御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PEは、対話の各段階で提供するコンテキストを動的に管理する仕組みを持っています。これにより、LLM（大規模言語モデル）のコンテキスト長の制限内で効率的に動作することが可能となっています。例えば、複数のテキスト例を扱う際、それぞれの例に関する会話は独立したコンテキストで管理され、他の例に関する情報が混在しないように設計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チェーン・オブ・ソート (Chain of Thought, CoT)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PEでは、モデルがより注意深く指示を理解し、出力を改善するために、CoT技術を活用しています。CoTでは、ユーザーのコメントをまず要約し、その要約に基づいて新しいプロンプトの提案を行います。これにより、ユーザーの意図に沿った出力をより確実に生成することが可能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エージェント型ワークフローの採用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PEは、エージェント型ワークフローとして機能します。これは、LLMを中心としたエージェントが、ユーザーのタスクを自律的に遂行するプロセスを指します。CPEでは、ユーザーのフィードバックを取り入れながら、タスクを細分化し、各サブタスクを効率的に処理することで、最適なプロンプト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ユーザースタディによる効果検証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論文では、CPEの効果を実証するためにユーザースタディが実施されました。参加者はCPEを使用してプロンプトを生成し、そのプロンプトが生成する出力を評価しました。結果として、CPEによって生成されたプロンプトは、少ショットプロンプトと同等の性能を示し、ユーザーの期待に応える高品質な出力を提供できることが確認されました。</a:t>
            </a:r>
            <a:endParaRPr sz="791"/>
          </a:p>
          <a:p>
            <a:pPr indent="0" lvl="0" marL="0" rtl="0" algn="l">
              <a:lnSpc>
                <a:spcPct val="95000"/>
              </a:lnSpc>
              <a:spcBef>
                <a:spcPts val="1200"/>
              </a:spcBef>
              <a:spcAft>
                <a:spcPts val="1200"/>
              </a:spcAft>
              <a:buSzPts val="275"/>
              <a:buNone/>
            </a:pPr>
            <a:r>
              <a:t/>
            </a:r>
            <a:endParaRPr sz="791"/>
          </a:p>
        </p:txBody>
      </p:sp>
      <p:pic>
        <p:nvPicPr>
          <p:cNvPr id="115" name="Google Shape;115;p23"/>
          <p:cNvPicPr preferRelativeResize="0"/>
          <p:nvPr/>
        </p:nvPicPr>
        <p:blipFill>
          <a:blip r:embed="rId3">
            <a:alphaModFix/>
          </a:blip>
          <a:stretch>
            <a:fillRect/>
          </a:stretch>
        </p:blipFill>
        <p:spPr>
          <a:xfrm>
            <a:off x="4572001" y="700921"/>
            <a:ext cx="4356449" cy="2354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RAGEval: Scenario Specific RAG Evaluation Dataset Generation Framework RAGEval: シナリオ特化型のRAG評価データセット生成フレームワーク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Evalは、シナリオ特化型の評価データセットを生成するフレームワークで、スキーマを使い、縦割りドメインごとにドキュメントを生成、これを基に質問応答ペアを作成し、Completeness、Hallucination、Irrelevanceという指標を使用し応答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技術と手法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スキーマ要約 (Schema Summary)</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ドメイン固有のシナリオでは、テキストは通常、共通の知識フレームワークに従います。このフレームワークをスキーマと呼び、ドメイン固有の知識を体系的にまとめたものです。RAGEvalでは、少数の種ドキュメントを分析して、このスキーマを抽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**ドキュメントの選定**: ドメイン固有のいくつかのドキュメントを種として選びます。</a:t>
            </a:r>
            <a:endParaRPr sz="791"/>
          </a:p>
          <a:p>
            <a:pPr indent="0" lvl="0" marL="0" rtl="0" algn="l">
              <a:lnSpc>
                <a:spcPct val="95000"/>
              </a:lnSpc>
              <a:spcBef>
                <a:spcPts val="1200"/>
              </a:spcBef>
              <a:spcAft>
                <a:spcPts val="0"/>
              </a:spcAft>
              <a:buNone/>
            </a:pPr>
            <a:r>
              <a:rPr lang="ja" sz="791"/>
              <a:t>- **LLMを使用した帰納推論**: 選定した種ドキュメントを用いて、LLMを使用し、ドメインに特有の情報（例えば、組織名、イベント、日時、場所など）を要約します。</a:t>
            </a:r>
            <a:endParaRPr sz="791"/>
          </a:p>
          <a:p>
            <a:pPr indent="0" lvl="0" marL="0" rtl="0" algn="l">
              <a:lnSpc>
                <a:spcPct val="95000"/>
              </a:lnSpc>
              <a:spcBef>
                <a:spcPts val="1200"/>
              </a:spcBef>
              <a:spcAft>
                <a:spcPts val="0"/>
              </a:spcAft>
              <a:buNone/>
            </a:pPr>
            <a:r>
              <a:rPr lang="ja" sz="791"/>
              <a:t>- **スキーマの確立**: 上記の帰納推論の結果をまとめ、ドキュメントの基本構造を定義するスキーマを作成します。このスキーマは、そのドメインに特有の重要な情報を網羅することを目指します。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ドキュメント生成 (Document Generation)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生成される評価データセットの品質を高めるため、RAGEvalは仮想テキストを生成します。このテキストは、論理的な一貫性を持ち、内部的に整合性が取れた内容でなければなりません。ドキュメント生成のプロセスは、スキーマから派生した構成を作成し、それを基にドキュメントを生成することから始ま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**構成の生成**: スキーマで定義された各要素に対して、ルールベースおよびLLMベースの方法を組み合わせて値を割り当てます。例えば、日付やカテゴリ情報などの構造化データにはルールベースの方法を使用し、自然言語や複雑な関係情報にはLLMを利用します。</a:t>
            </a:r>
            <a:endParaRPr sz="791"/>
          </a:p>
          <a:p>
            <a:pPr indent="0" lvl="0" marL="0" rtl="0" algn="l">
              <a:lnSpc>
                <a:spcPct val="95000"/>
              </a:lnSpc>
              <a:spcBef>
                <a:spcPts val="1200"/>
              </a:spcBef>
              <a:spcAft>
                <a:spcPts val="0"/>
              </a:spcAft>
              <a:buNone/>
            </a:pPr>
            <a:r>
              <a:rPr lang="ja" sz="791"/>
              <a:t>- **ドキュメントの生成**: 構成から得られた情報を基に、ドメイン固有の文脈に適したナラティブ形式のドキュメントを生成します。例えば、金融レポートの場合、企業情報の概要を提供してから複数の章に分けてドキュメントを生成します。最終的にこれらの章を統合して、完全なドキュメントが完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質問-参照-回答 (QRA) 生成 (QRA Generation)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生成されたドキュメントと構成に基づいて、質問と回答のペア（QRA）を生成します。このプロセスでは、情報検索能力と推論能力を総合的にテストするために、様々な種類の質問が作成されます。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**質問と初期回答の生成**: 生成された構成を利用し、特定の質問とそれに対応する初期回答を作成します。質問は、事実確認、複数文書にまたがる質問、要約など、複数のタイプが含まれます。これにより、モデルの多面的な能力を評価するための基礎が作られます。</a:t>
            </a:r>
            <a:endParaRPr sz="791"/>
          </a:p>
          <a:p>
            <a:pPr indent="0" lvl="0" marL="0" rtl="0" algn="l">
              <a:lnSpc>
                <a:spcPct val="95000"/>
              </a:lnSpc>
              <a:spcBef>
                <a:spcPts val="1200"/>
              </a:spcBef>
              <a:spcAft>
                <a:spcPts val="0"/>
              </a:spcAft>
              <a:buNone/>
            </a:pPr>
            <a:r>
              <a:rPr lang="ja" sz="791"/>
              <a:t>- **参照情報の抽出**: 各質問に対して、ドキュメントから必要な参照情報を抽出します。これにより、回答の信頼性とトレーサビリティが向上します。</a:t>
            </a:r>
            <a:endParaRPr sz="791"/>
          </a:p>
          <a:p>
            <a:pPr indent="0" lvl="0" marL="0" rtl="0" algn="l">
              <a:lnSpc>
                <a:spcPct val="95000"/>
              </a:lnSpc>
              <a:spcBef>
                <a:spcPts val="1200"/>
              </a:spcBef>
              <a:spcAft>
                <a:spcPts val="0"/>
              </a:spcAft>
              <a:buNone/>
            </a:pPr>
            <a:r>
              <a:rPr lang="ja" sz="791"/>
              <a:t>- **回答の最適化**: 初期回答が参照情報に基づいているかを確認し、不足している情報があれば補完し、不要な情報があれば削除します。このプロセスを通じて、生成された回答がより正確で一貫性のあるものとなります。</a:t>
            </a:r>
            <a:endParaRPr sz="791"/>
          </a:p>
          <a:p>
            <a:pPr indent="0" lvl="0" marL="0" rtl="0" algn="l">
              <a:lnSpc>
                <a:spcPct val="95000"/>
              </a:lnSpc>
              <a:spcBef>
                <a:spcPts val="1200"/>
              </a:spcBef>
              <a:spcAft>
                <a:spcPts val="0"/>
              </a:spcAft>
              <a:buNone/>
            </a:pPr>
            <a:r>
              <a:rPr lang="ja" sz="791"/>
              <a:t>- **キーポイントの生成**: 各質問に対して回答の評価を行うため、回答の主要な情報点（キーポイント）を抽出します。このキーポイントを基に、回答の完全性や正確性を評価します。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DRAGONBallデータセットの構築 (DRAGONBall Dataset)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Evalによって生成されたデータセットは、特定のドメインにおける評価用データとして使用されます。DRAGONBallデータセットは、財務、法律、医療の3つの重要なドメインにわたるテキストと、それに関連するRAG質問を含んで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**ドキュメントの生成**: 各ドメインにおいてランダムに選ばれたテキストが生成されます。財務、法律、医療の各ドメインでバランス良く人間評価されたドキュメントを生成します。</a:t>
            </a:r>
            <a:endParaRPr sz="791"/>
          </a:p>
          <a:p>
            <a:pPr indent="0" lvl="0" marL="0" rtl="0" algn="l">
              <a:lnSpc>
                <a:spcPct val="95000"/>
              </a:lnSpc>
              <a:spcBef>
                <a:spcPts val="1200"/>
              </a:spcBef>
              <a:spcAft>
                <a:spcPts val="0"/>
              </a:spcAft>
              <a:buNone/>
            </a:pPr>
            <a:r>
              <a:rPr lang="ja" sz="791"/>
              <a:t>- **質問の生成と評価**: 生成されたドキュメントに基づいて、様々なタイプの質問が作成され、これにより6711の質問が含まれるデータセットが完成します。生成された質問は、情報統合、事実確認、要約、数値比較、時間系列など、複数のカテゴリに分類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評価指標 (Evaluation Metrics)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RAGEvalでは、RAGシステムの性能を評価するために、特に生成された回答の質を評価するための新しい指標を導入しています。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**指標**: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**Completeness（完全性）**: 生成された回答が、元の情報のキーポイントをどれだけ網羅しているかを評価します。</a:t>
            </a:r>
            <a:endParaRPr sz="791"/>
          </a:p>
          <a:p>
            <a:pPr indent="0" lvl="0" marL="0" rtl="0" algn="l">
              <a:lnSpc>
                <a:spcPct val="95000"/>
              </a:lnSpc>
              <a:spcBef>
                <a:spcPts val="1200"/>
              </a:spcBef>
              <a:spcAft>
                <a:spcPts val="0"/>
              </a:spcAft>
              <a:buNone/>
            </a:pPr>
            <a:r>
              <a:rPr lang="ja" sz="791"/>
              <a:t>- **Hallucination（幻覚）**: 生成された回答が、元の情報と矛盾する箇所がないかを評価します。</a:t>
            </a:r>
            <a:endParaRPr sz="791"/>
          </a:p>
          <a:p>
            <a:pPr indent="0" lvl="0" marL="0" rtl="0" algn="l">
              <a:lnSpc>
                <a:spcPct val="95000"/>
              </a:lnSpc>
              <a:spcBef>
                <a:spcPts val="1200"/>
              </a:spcBef>
              <a:spcAft>
                <a:spcPts val="0"/>
              </a:spcAft>
              <a:buNone/>
            </a:pPr>
            <a:r>
              <a:rPr lang="ja" sz="791"/>
              <a:t>- **Irrelevance（無関係性）**: 生成された回答が、元の情報のキーポイントを無視していないかを評価します。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Completeness（完全性）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Completenessは、生成された回答が、参照すべき情報の重要なポイント（キーポイント）をどれだけ網羅しているかを評価する指標です。この指標は、回答が必要な情報をすべて含んでいるかを確認し、欠落がないかをチェック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**入力**: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**キーポイント (K)**: 参照されるべき情報の主要なポイントのセット（例えば、特定の事実、出来事、数字など）。</a:t>
            </a:r>
            <a:endParaRPr sz="791"/>
          </a:p>
          <a:p>
            <a:pPr indent="0" lvl="0" marL="0" rtl="0" algn="l">
              <a:lnSpc>
                <a:spcPct val="95000"/>
              </a:lnSpc>
              <a:spcBef>
                <a:spcPts val="1200"/>
              </a:spcBef>
              <a:spcAft>
                <a:spcPts val="0"/>
              </a:spcAft>
              <a:buNone/>
            </a:pPr>
            <a:r>
              <a:rPr lang="ja" sz="791"/>
              <a:t>- **生成された回答 (A)**: モデルによって生成された回答。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**計算方法**:</a:t>
            </a:r>
            <a:endParaRPr sz="791"/>
          </a:p>
          <a:p>
            <a:pPr indent="0" lvl="0" marL="0" rtl="0" algn="l">
              <a:lnSpc>
                <a:spcPct val="95000"/>
              </a:lnSpc>
              <a:spcBef>
                <a:spcPts val="1200"/>
              </a:spcBef>
              <a:spcAft>
                <a:spcPts val="0"/>
              </a:spcAft>
              <a:buNone/>
            </a:pPr>
            <a:r>
              <a:rPr lang="ja" sz="791"/>
              <a:t>Completenessスコアは、キーポイントセット K = \{k_1, k_2, \dots, k_n\} の各キーポイントが生成された回答 A 内で適切にカバーされているかを評価します。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\text{Completeness} = \frac{1}{|K|} \sum_{i=1}^{n} \mathbf{1}[A \text{ が } k_i \text{ をカバーするか}]</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 \mathbf{1}[\cdot] は、生成された回答 AAA がキーポイント k_i を適切にカバーしている場合に1、そうでない場合に0を返す指標関数です。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**出力**: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**スコア**: 0から1の間の数値で表されます。1に近いほど、生成された回答が必要な情報を完全に網羅していることを示します。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参照すべきキーポイントが「あるイベントの日時と場所」で、回答がそれらを正確に言及していれば、Completenessスコアは高くなります。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Hallucination（幻覚）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Hallucinationは、生成された回答が、元の情報と矛盾する、または存在しない情報を含んでいるかどうかを評価する指標です。この指標は、モデルが誤った情報や不正確な内容を生成していないかをチェック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**入力**: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**キーポイント (K)**: 参照されるべき情報の主要なポイントのセット。</a:t>
            </a:r>
            <a:endParaRPr sz="791"/>
          </a:p>
          <a:p>
            <a:pPr indent="0" lvl="0" marL="0" rtl="0" algn="l">
              <a:lnSpc>
                <a:spcPct val="95000"/>
              </a:lnSpc>
              <a:spcBef>
                <a:spcPts val="1200"/>
              </a:spcBef>
              <a:spcAft>
                <a:spcPts val="0"/>
              </a:spcAft>
              <a:buNone/>
            </a:pPr>
            <a:r>
              <a:rPr lang="ja" sz="791"/>
              <a:t>- **生成された回答 (A)**: モデルによって生成された回答。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**計算方法**:</a:t>
            </a:r>
            <a:endParaRPr sz="791"/>
          </a:p>
          <a:p>
            <a:pPr indent="0" lvl="0" marL="0" rtl="0" algn="l">
              <a:lnSpc>
                <a:spcPct val="95000"/>
              </a:lnSpc>
              <a:spcBef>
                <a:spcPts val="1200"/>
              </a:spcBef>
              <a:spcAft>
                <a:spcPts val="0"/>
              </a:spcAft>
              <a:buNone/>
            </a:pPr>
            <a:r>
              <a:rPr lang="ja" sz="791"/>
              <a:t>Hallucinationスコアは、生成された回答がキーポイントと矛盾するかどうかを評価します。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\text{Hallucination} = \frac{1}{|K|} \sum_{i=1}^{n} \mathbf{1}[A \text{ が } k_i \text{ と矛盾するか}]</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ここで、\mathbf{1}[\cdot] は、生成された回答 A がキーポイント kik_iki と矛盾している場合に1、矛盾していない場合に0を返す指標関数です。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**出力**: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**スコア**: 0から1の間の数値で表されます。0に近いほど、生成された回答が元の情報と矛盾していないことを示します。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元のドキュメントに「ある会社が2023年に設立された」と書かれているのに、生成された回答が「2022年に設立された」と言及した場合、Hallucinationスコアは高くなります。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Irrelevance（無関係性）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Irrelevanceは、生成された回答が、元の情報のキーポイントを無視している部分や、関係のない情報を含んでいるかどうかを評価する指標です。この指標は、回答が本来の問いに対して不必要な情報をどれだけ含んでいるかを確認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**入力**: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**キーポイント (K)**: 参照されるべき情報の主要なポイントのセット。</a:t>
            </a:r>
            <a:endParaRPr sz="791"/>
          </a:p>
          <a:p>
            <a:pPr indent="0" lvl="0" marL="0" rtl="0" algn="l">
              <a:lnSpc>
                <a:spcPct val="95000"/>
              </a:lnSpc>
              <a:spcBef>
                <a:spcPts val="1200"/>
              </a:spcBef>
              <a:spcAft>
                <a:spcPts val="0"/>
              </a:spcAft>
              <a:buNone/>
            </a:pPr>
            <a:r>
              <a:rPr lang="ja" sz="791"/>
              <a:t>- **生成された回答 (A)**: モデルによって生成された回答。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**計算方法**:</a:t>
            </a:r>
            <a:endParaRPr sz="791"/>
          </a:p>
          <a:p>
            <a:pPr indent="0" lvl="0" marL="0" rtl="0" algn="l">
              <a:lnSpc>
                <a:spcPct val="95000"/>
              </a:lnSpc>
              <a:spcBef>
                <a:spcPts val="1200"/>
              </a:spcBef>
              <a:spcAft>
                <a:spcPts val="0"/>
              </a:spcAft>
              <a:buNone/>
            </a:pPr>
            <a:r>
              <a:rPr lang="ja" sz="791"/>
              <a:t>Irrelevanceスコアは、生成された回答がキーポイントを無視していないか、または関係のない情報をどれだけ含んでいるかを評価します。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\text{Irrelevance} = 1 - \text{Completeness}(A, K) - \text{Hallucination}(A, K)</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このスコアは、CompletenessとHallucinationの両方を考慮して、回答の無関係性を評価します。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**出力**: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**スコア**: 0から1の間の数値で表されます。0に近いほど、生成された回答が必要な情報を的確にカバーし、関係のない情報を含んでいないことを示します。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質問が特定の事実に関するものであるにもかかわらず、生成された回答がその事実に関連しない情報を含んでいた場合、Irrelevanceスコアは高くなります。例えば、「ある会社が2023年に設立された」という質問に対し、回答が「その会社の設立日」以外に、「会社の製品ライン」など無関係な情報を追加した場合、無関係性が増すため、スコアが上が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評価を正確に行うためには、事前に次の情報が必要です。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必要な事前情報</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**キーポイント (Key Points)**</a:t>
            </a:r>
            <a:endParaRPr sz="791"/>
          </a:p>
          <a:p>
            <a:pPr indent="0" lvl="0" marL="0" rtl="0" algn="l">
              <a:lnSpc>
                <a:spcPct val="95000"/>
              </a:lnSpc>
              <a:spcBef>
                <a:spcPts val="1200"/>
              </a:spcBef>
              <a:spcAft>
                <a:spcPts val="0"/>
              </a:spcAft>
              <a:buNone/>
            </a:pPr>
            <a:r>
              <a:rPr lang="ja" sz="791"/>
              <a:t>    - **説明**: 評価を行うためには、元のドキュメントや信頼できる情報源から抽出された重要な情報の集合が必要です。これがキーポイントと呼ばれるもので、評価対象となる回答がカバーすべき重要な事実や要点を含みます。</a:t>
            </a:r>
            <a:endParaRPr sz="791"/>
          </a:p>
          <a:p>
            <a:pPr indent="0" lvl="0" marL="0" rtl="0" algn="l">
              <a:lnSpc>
                <a:spcPct val="95000"/>
              </a:lnSpc>
              <a:spcBef>
                <a:spcPts val="1200"/>
              </a:spcBef>
              <a:spcAft>
                <a:spcPts val="0"/>
              </a:spcAft>
              <a:buNone/>
            </a:pPr>
            <a:r>
              <a:rPr lang="ja" sz="791"/>
              <a:t>    - **役割**: キーポイントは、Completeness（完全性）やHallucination（幻覚）を評価するための基準となります。回答がこれらのキーポイントをどれだけ適切に反映しているかを評価するために使用します。</a:t>
            </a:r>
            <a:endParaRPr sz="791"/>
          </a:p>
          <a:p>
            <a:pPr indent="0" lvl="0" marL="0" rtl="0" algn="l">
              <a:lnSpc>
                <a:spcPct val="95000"/>
              </a:lnSpc>
              <a:spcBef>
                <a:spcPts val="1200"/>
              </a:spcBef>
              <a:spcAft>
                <a:spcPts val="0"/>
              </a:spcAft>
              <a:buNone/>
            </a:pPr>
            <a:r>
              <a:rPr lang="ja" sz="791"/>
              <a:t>2. **参照文書 (Reference Documents)**</a:t>
            </a:r>
            <a:endParaRPr sz="791"/>
          </a:p>
          <a:p>
            <a:pPr indent="0" lvl="0" marL="0" rtl="0" algn="l">
              <a:lnSpc>
                <a:spcPct val="95000"/>
              </a:lnSpc>
              <a:spcBef>
                <a:spcPts val="1200"/>
              </a:spcBef>
              <a:spcAft>
                <a:spcPts val="0"/>
              </a:spcAft>
              <a:buNone/>
            </a:pPr>
            <a:r>
              <a:rPr lang="ja" sz="791"/>
              <a:t>    - **説明**: 評価対象の回答を生み出した元の情報源となる文書が必要です。これには、モデルが回答を生成する際に参照したドキュメント、あるいはその回答が正しいかどうかを評価するために必要なドキュメントが含まれます。</a:t>
            </a:r>
            <a:endParaRPr sz="791"/>
          </a:p>
          <a:p>
            <a:pPr indent="0" lvl="0" marL="0" rtl="0" algn="l">
              <a:lnSpc>
                <a:spcPct val="95000"/>
              </a:lnSpc>
              <a:spcBef>
                <a:spcPts val="1200"/>
              </a:spcBef>
              <a:spcAft>
                <a:spcPts val="0"/>
              </a:spcAft>
              <a:buNone/>
            </a:pPr>
            <a:r>
              <a:rPr lang="ja" sz="791"/>
              <a:t>    - **役割**: 参照文書は、生成された回答が正確であるかどうか、またはどの程度元の情報と一致しているかを評価するために不可欠です。これらの文書が無いと、回答の正確性を確認することが難しくなります。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評価に必要なプロセス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評価を行うために、以下のステップが必要です。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**キーポイントの抽出**</a:t>
            </a:r>
            <a:endParaRPr sz="791"/>
          </a:p>
          <a:p>
            <a:pPr indent="0" lvl="0" marL="0" rtl="0" algn="l">
              <a:lnSpc>
                <a:spcPct val="95000"/>
              </a:lnSpc>
              <a:spcBef>
                <a:spcPts val="1200"/>
              </a:spcBef>
              <a:spcAft>
                <a:spcPts val="0"/>
              </a:spcAft>
              <a:buNone/>
            </a:pPr>
            <a:r>
              <a:rPr lang="ja" sz="791"/>
              <a:t>    - 元の参照文書や信頼できる情報源から、質問に関連する重要な事実や情報を抽出します。これにより、キーポイントセット K が得られます。</a:t>
            </a:r>
            <a:endParaRPr sz="791"/>
          </a:p>
          <a:p>
            <a:pPr indent="0" lvl="0" marL="0" rtl="0" algn="l">
              <a:lnSpc>
                <a:spcPct val="95000"/>
              </a:lnSpc>
              <a:spcBef>
                <a:spcPts val="1200"/>
              </a:spcBef>
              <a:spcAft>
                <a:spcPts val="0"/>
              </a:spcAft>
              <a:buNone/>
            </a:pPr>
            <a:r>
              <a:rPr lang="ja" sz="791"/>
              <a:t>2. **回答の比較**</a:t>
            </a:r>
            <a:endParaRPr sz="791"/>
          </a:p>
          <a:p>
            <a:pPr indent="0" lvl="0" marL="0" rtl="0" algn="l">
              <a:lnSpc>
                <a:spcPct val="95000"/>
              </a:lnSpc>
              <a:spcBef>
                <a:spcPts val="1200"/>
              </a:spcBef>
              <a:spcAft>
                <a:spcPts val="0"/>
              </a:spcAft>
              <a:buNone/>
            </a:pPr>
            <a:r>
              <a:rPr lang="ja" sz="791"/>
              <a:t>    - 生成された回答 A と、事前に抽出されたキーポイント K を比較して、CompletenessやHallucinationを評価します。具体的には、回答がキーポイントをカバーしているか、またはそれに矛盾しているかをチェックします。</a:t>
            </a:r>
            <a:endParaRPr sz="791"/>
          </a:p>
          <a:p>
            <a:pPr indent="0" lvl="0" marL="0" rtl="0" algn="l">
              <a:lnSpc>
                <a:spcPct val="95000"/>
              </a:lnSpc>
              <a:spcBef>
                <a:spcPts val="1200"/>
              </a:spcBef>
              <a:spcAft>
                <a:spcPts val="0"/>
              </a:spcAft>
              <a:buNone/>
            </a:pPr>
            <a:r>
              <a:rPr lang="ja" sz="791"/>
              <a:t>3. **無関係情報の特定**</a:t>
            </a:r>
            <a:endParaRPr sz="791"/>
          </a:p>
          <a:p>
            <a:pPr indent="0" lvl="0" marL="0" rtl="0" algn="l">
              <a:lnSpc>
                <a:spcPct val="95000"/>
              </a:lnSpc>
              <a:spcBef>
                <a:spcPts val="1200"/>
              </a:spcBef>
              <a:spcAft>
                <a:spcPts val="0"/>
              </a:spcAft>
              <a:buNone/>
            </a:pPr>
            <a:r>
              <a:rPr lang="ja" sz="791"/>
              <a:t>    - 生成された回答が、質問に無関係な情報を含んでいないかをチェックし、Irrelevanceを評価します。これには、回答の内容をキーポイントと比較して、不要な情報が含まれていないかを確認する必要があり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From LLMs to LLM-based Agents for Software Engineering: A Survey of Current, Challenges and Future LLMからソフトウェアエンジニアリング向けLLMベースエージェントへ：現状、課題、将来に関する調査</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LLMとLLMベースエージェントの能力を明確に区別し、SEにおける要件工学、コード生成、自律的意思決定、設計、テスト生成、保守という6つの主要トピックについてどのように使用されているかを調査</a:t>
            </a:r>
            <a:endParaRPr sz="791"/>
          </a:p>
          <a:p>
            <a:pPr indent="0" lvl="0" marL="0" rtl="0" algn="l">
              <a:lnSpc>
                <a:spcPct val="95000"/>
              </a:lnSpc>
              <a:spcBef>
                <a:spcPts val="1200"/>
              </a:spcBef>
              <a:spcAft>
                <a:spcPts val="0"/>
              </a:spcAft>
              <a:buNone/>
            </a:pPr>
            <a:r>
              <a:rPr lang="ja" sz="791"/>
              <a:t>それぞれのトピックにおいて、LLMは主に自動化と効率化を支援し、LLMベースエージェントはその能力をさらに拡張し、より複雑で自律的なタスクを処理する役割を果たしていました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要件工学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LLM（大規模言語モデル）は要件工学において、要件の抽出、分類、生成、曖昧性の検出、および品質評価に利用されています。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**要件抽出と分類**: LLMは自然言語で記述された要件文書から、機能要件と非機能要件を自動的に抽出し、分類することができます。これにより、開発者は要件の整理と分析を効率的に行うことができます。</a:t>
            </a:r>
            <a:endParaRPr sz="791"/>
          </a:p>
          <a:p>
            <a:pPr indent="0" lvl="0" marL="0" rtl="0" algn="l">
              <a:lnSpc>
                <a:spcPct val="95000"/>
              </a:lnSpc>
              <a:spcBef>
                <a:spcPts val="1200"/>
              </a:spcBef>
              <a:spcAft>
                <a:spcPts val="0"/>
              </a:spcAft>
              <a:buNone/>
            </a:pPr>
            <a:r>
              <a:rPr lang="ja" sz="791"/>
              <a:t>- **要件生成**: LLMを使用して、ソフトウェア要件仕様書（SRS）を自動生成することができます。例えば、ユーザーの要求やシステムの目的を自然言語で入力することで、LLMがそれを解析し、詳細な要件文書を生成します。</a:t>
            </a:r>
            <a:endParaRPr sz="791"/>
          </a:p>
          <a:p>
            <a:pPr indent="0" lvl="0" marL="0" rtl="0" algn="l">
              <a:lnSpc>
                <a:spcPct val="95000"/>
              </a:lnSpc>
              <a:spcBef>
                <a:spcPts val="1200"/>
              </a:spcBef>
              <a:spcAft>
                <a:spcPts val="0"/>
              </a:spcAft>
              <a:buNone/>
            </a:pPr>
            <a:r>
              <a:rPr lang="ja" sz="791"/>
              <a:t>- **曖昧性の検出**: LLMは、要件文書内の曖昧な表現を検出し、明確化のための提案を行います。これにより、誤解を防ぎ、要件の品質を向上させることができます。</a:t>
            </a:r>
            <a:endParaRPr sz="791"/>
          </a:p>
          <a:p>
            <a:pPr indent="0" lvl="0" marL="0" rtl="0" algn="l">
              <a:lnSpc>
                <a:spcPct val="95000"/>
              </a:lnSpc>
              <a:spcBef>
                <a:spcPts val="1200"/>
              </a:spcBef>
              <a:spcAft>
                <a:spcPts val="0"/>
              </a:spcAft>
              <a:buNone/>
            </a:pPr>
            <a:r>
              <a:rPr lang="ja" sz="791"/>
              <a:t>- **品質評価**: LLMは、要件文書の品質を評価し、不足や矛盾点を指摘することができます。これにより、要件の信頼性を向上させることが可能です。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LLMベースエージェントは、LLMの機能に加えて、自律的に要件を生成し、評価する能力を持っています。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**要件の自動生成と評価**: LLMベースエージェントは、要件文書を自律的に生成し、開発プロセスの進行に応じて必要な要件を追加・修正します。また、エージェントは生成された要件の品質を評価し、プロジェクトの進行に応じて改善します。</a:t>
            </a:r>
            <a:endParaRPr sz="791"/>
          </a:p>
          <a:p>
            <a:pPr indent="0" lvl="0" marL="0" rtl="0" algn="l">
              <a:lnSpc>
                <a:spcPct val="95000"/>
              </a:lnSpc>
              <a:spcBef>
                <a:spcPts val="1200"/>
              </a:spcBef>
              <a:spcAft>
                <a:spcPts val="0"/>
              </a:spcAft>
              <a:buNone/>
            </a:pPr>
            <a:r>
              <a:rPr lang="ja" sz="791"/>
              <a:t>- **マルチエージェント協調**: 複数のエージェントが協調して要件工学を支援し、各エージェントが特定のタスクを担当することで、より高度で包括的な要件管理が可能になります。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コード生成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LLMは、コード生成やソフトウェア開発の効率化に大きな役割を果たしています。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**コード生成**: LLMは自然言語の説明からソースコードを生成します。これにより、開発者はコードの大部分を自動生成し、開発時間を大幅に短縮できます。GitHub Copilotのようなツールはこの技術を活用しています。</a:t>
            </a:r>
            <a:endParaRPr sz="791"/>
          </a:p>
          <a:p>
            <a:pPr indent="0" lvl="0" marL="0" rtl="0" algn="l">
              <a:lnSpc>
                <a:spcPct val="95000"/>
              </a:lnSpc>
              <a:spcBef>
                <a:spcPts val="1200"/>
              </a:spcBef>
              <a:spcAft>
                <a:spcPts val="0"/>
              </a:spcAft>
              <a:buNone/>
            </a:pPr>
            <a:r>
              <a:rPr lang="ja" sz="791"/>
              <a:t>- **コード補完**: 開発中のコードに対して、次に入力すべきコードをLLMが提案し、コードの記述を補完します。これにより、コーディングミスを減らし、効率的な開発が可能です。</a:t>
            </a:r>
            <a:endParaRPr sz="791"/>
          </a:p>
          <a:p>
            <a:pPr indent="0" lvl="0" marL="0" rtl="0" algn="l">
              <a:lnSpc>
                <a:spcPct val="95000"/>
              </a:lnSpc>
              <a:spcBef>
                <a:spcPts val="1200"/>
              </a:spcBef>
              <a:spcAft>
                <a:spcPts val="0"/>
              </a:spcAft>
              <a:buNone/>
            </a:pPr>
            <a:r>
              <a:rPr lang="ja" sz="791"/>
              <a:t>- **デバッグ支援**: LLMはコードのデバッグにも利用され、コード内のバグを自動的に検出し、修正提案を行います。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LLMベースエージェントは、複数のエージェントが協調してコード生成を支援し、より複雑なタスクを自律的に処理します。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**マルチエージェント協調によるコード生成**: 複数のエージェントが特定の役割を持ち、コード生成、テスト生成、コードの最適化を協調して行います。このプロセスは、特定のタスクに専門的なエージェントが対応することで、生成されるコードの品質と効率が向上します。</a:t>
            </a:r>
            <a:endParaRPr sz="791"/>
          </a:p>
          <a:p>
            <a:pPr indent="0" lvl="0" marL="0" rtl="0" algn="l">
              <a:lnSpc>
                <a:spcPct val="95000"/>
              </a:lnSpc>
              <a:spcBef>
                <a:spcPts val="1200"/>
              </a:spcBef>
              <a:spcAft>
                <a:spcPts val="0"/>
              </a:spcAft>
              <a:buNone/>
            </a:pPr>
            <a:r>
              <a:rPr lang="ja" sz="791"/>
              <a:t>- **大規模コードベースの生成**: LLMベースエージェントは、長いコンテキストを管理しながら大規模なコードベースを生成することができます。これにより、システム全体のコードを一貫して生成することが可能です。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自律的意思決定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LLMは、単純な意思決定や推論タスクに使用されますが、複雑な意思決定には限界があります。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**自動コード修正**: LLMは、コード内のエラーを自動的に修正するための提案を行いますが、提案の精度には限界があり、開発者の確認が必要です。</a:t>
            </a:r>
            <a:endParaRPr sz="791"/>
          </a:p>
          <a:p>
            <a:pPr indent="0" lvl="0" marL="0" rtl="0" algn="l">
              <a:lnSpc>
                <a:spcPct val="95000"/>
              </a:lnSpc>
              <a:spcBef>
                <a:spcPts val="1200"/>
              </a:spcBef>
              <a:spcAft>
                <a:spcPts val="0"/>
              </a:spcAft>
              <a:buNone/>
            </a:pPr>
            <a:r>
              <a:rPr lang="ja" sz="791"/>
              <a:t>- **タスクの最適化**: LLMは、特定のタスクのパフォーマンスを向上させるために、複数の解決策を提案することができます。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LLMベースエージェントは、複雑な意思決定と自律的な学習能力を持っています。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**マルチエージェント協調による意思決定**: 複数のエージェントが協力して、最適な解決策を選択し、実行します。各エージェントが異なる視点やアプローチを持つため、より精度の高い意思決定が可能です。</a:t>
            </a:r>
            <a:endParaRPr sz="791"/>
          </a:p>
          <a:p>
            <a:pPr indent="0" lvl="0" marL="0" rtl="0" algn="l">
              <a:lnSpc>
                <a:spcPct val="95000"/>
              </a:lnSpc>
              <a:spcBef>
                <a:spcPts val="1200"/>
              </a:spcBef>
              <a:spcAft>
                <a:spcPts val="0"/>
              </a:spcAft>
              <a:buNone/>
            </a:pPr>
            <a:r>
              <a:rPr lang="ja" sz="791"/>
              <a:t>- **外部ツールの統合**: LLMベースエージェントは、外部ツールを利用してリアルタイムのデータを取得し、そのデータをもとに意思決定を行います。これにより、より動的で適応性の高いタスク処理が可能になります。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ソフトウェア設計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LLMは、ソフトウェア設計においても応用されていますが、主に補助的な役割を果たしています。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**設計文書の生成**: LLMは、設計要件に基づいて設計文書を自動生成します。これにより、設計フェーズの効率が向上します。</a:t>
            </a:r>
            <a:endParaRPr sz="791"/>
          </a:p>
          <a:p>
            <a:pPr indent="0" lvl="0" marL="0" rtl="0" algn="l">
              <a:lnSpc>
                <a:spcPct val="95000"/>
              </a:lnSpc>
              <a:spcBef>
                <a:spcPts val="1200"/>
              </a:spcBef>
              <a:spcAft>
                <a:spcPts val="0"/>
              </a:spcAft>
              <a:buNone/>
            </a:pPr>
            <a:r>
              <a:rPr lang="ja" sz="791"/>
              <a:t>- **設計の評価**: LLMは、既存の設計を分析し、改善点やリスクを指摘することができます。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LLMベースエージェントは、より高度なソフトウェア設計のサポートを行い、自律的な設計プロセスを実現します。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**設計の自律的生成と評価**: エージェントは、設計要件を自律的に生成し、その設計がプロジェクト全体にどのような影響を与えるかを評価します。また、設計プロセスの中でフィードバックを収集し、設計を継続的に改善します。</a:t>
            </a:r>
            <a:endParaRPr sz="791"/>
          </a:p>
          <a:p>
            <a:pPr indent="0" lvl="0" marL="0" rtl="0" algn="l">
              <a:lnSpc>
                <a:spcPct val="95000"/>
              </a:lnSpc>
              <a:spcBef>
                <a:spcPts val="1200"/>
              </a:spcBef>
              <a:spcAft>
                <a:spcPts val="0"/>
              </a:spcAft>
              <a:buNone/>
            </a:pPr>
            <a:r>
              <a:rPr lang="ja" sz="791"/>
              <a:t>- **ソフトウェアアーキテクチャの最適化**: 複数のエージェントが協力して、最適なソフトウェアアーキテクチャを選定し、設計プロセス全体を監督します。これにより、効率的かつ柔軟な設計が可能となります。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テスト生成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LLMは、テストケースの生成とテスト自動化にも応用されています。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**テストケース生成**: LLMは、コードの仕様や機能に基づいてテストケースを自動生成します。これにより、テストの網羅性が向上し、バグの検出率が上がります。</a:t>
            </a:r>
            <a:endParaRPr sz="791"/>
          </a:p>
          <a:p>
            <a:pPr indent="0" lvl="0" marL="0" rtl="0" algn="l">
              <a:lnSpc>
                <a:spcPct val="95000"/>
              </a:lnSpc>
              <a:spcBef>
                <a:spcPts val="1200"/>
              </a:spcBef>
              <a:spcAft>
                <a:spcPts val="0"/>
              </a:spcAft>
              <a:buNone/>
            </a:pPr>
            <a:r>
              <a:rPr lang="ja" sz="791"/>
              <a:t>- **テストの自動化**: LLMを使用して、生成されたテストケースを自動的に実行し、結果を分析することが可能です。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LLMベースエージェントは、より高度なテスト生成と自動化を実現します。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**マルチエージェントによるテスト生成**: 複数のエージェントが協力して、異なる観点からテストケースを生成し、最適なテスト戦略を選定します。これにより、テストの網羅性と効率が大幅に向上します。</a:t>
            </a:r>
            <a:endParaRPr sz="791"/>
          </a:p>
          <a:p>
            <a:pPr indent="0" lvl="0" marL="0" rtl="0" algn="l">
              <a:lnSpc>
                <a:spcPct val="95000"/>
              </a:lnSpc>
              <a:spcBef>
                <a:spcPts val="1200"/>
              </a:spcBef>
              <a:spcAft>
                <a:spcPts val="0"/>
              </a:spcAft>
              <a:buNone/>
            </a:pPr>
            <a:r>
              <a:rPr lang="ja" sz="791"/>
              <a:t>- **テストの継続的実行とフィードバック**: エージェントはテストケースの実行結果をフィードバックし、必要に応じてテストケースを修正・改善します。これにより、ソフトウェアの品質が継続的に向上します。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ソフトウェア保守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LLMは、ソフトウェアの保守作業にも役立っています。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**バグの検出と修正**: LLMは、コードの変更によって生じるバグを検出し、その修正方法を提案します。これにより、保守作業の効率が向上します。</a:t>
            </a:r>
            <a:endParaRPr sz="791"/>
          </a:p>
          <a:p>
            <a:pPr indent="0" lvl="0" marL="0" rtl="0" algn="l">
              <a:lnSpc>
                <a:spcPct val="95000"/>
              </a:lnSpc>
              <a:spcBef>
                <a:spcPts val="1200"/>
              </a:spcBef>
              <a:spcAft>
                <a:spcPts val="0"/>
              </a:spcAft>
              <a:buNone/>
            </a:pPr>
            <a:r>
              <a:rPr lang="ja" sz="791"/>
              <a:t>- **コードのリファクタリング**: LLMは、既存のコードを解析し、パフォーマンスや可読性を向上させるためのリファクタリング提案を行います。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LLMベースエージェントの適用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LLMベースエージェントは、より高度な保守作業を自律的に行います。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**自律的なバグ修正とパッチ生成**: エージェントは、コードの変更を監視し、自律的にバグを修正し、必要なパッチを生成します。また、保守作業の進行に応じて、新しいバグが発生した場合にも迅速に対応します。</a:t>
            </a:r>
            <a:endParaRPr sz="791"/>
          </a:p>
          <a:p>
            <a:pPr indent="0" lvl="0" marL="0" rtl="0" algn="l">
              <a:lnSpc>
                <a:spcPct val="95000"/>
              </a:lnSpc>
              <a:spcBef>
                <a:spcPts val="1200"/>
              </a:spcBef>
              <a:spcAft>
                <a:spcPts val="1200"/>
              </a:spcAft>
              <a:buNone/>
            </a:pPr>
            <a:r>
              <a:rPr lang="ja" sz="791"/>
              <a:t>- **コードの自律的改善と最適化**: エージェントは、継続的にコードを解析し、最適化の機会を見つけて自律的に実行します。これにより、コードの品質とパフォーマンスが維持され、向上します。</a:t>
            </a:r>
            <a:endParaRPr sz="79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Evaluating RAG-Fusion with RAGElo: an Automated Elo-based Framework RAG-Fusionの評価: RAGEloを用いた自動Eloベースフレームワ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によるQAの自動評価で企業内タスクに対するベンチマークの不足に対応するためにLLMを活用してユーザーの実際のクエリとドメイン内の文書に基づく合成クエリの大規模データセットを生成し、自動EloベースのRAGエージェントの異なるバリエーションをランク付けする包括的なRAGElo評価フレームワークを提案。</a:t>
            </a:r>
            <a:endParaRPr sz="791"/>
          </a:p>
          <a:p>
            <a:pPr indent="0" lvl="0" marL="0" rtl="0" algn="l">
              <a:lnSpc>
                <a:spcPct val="95000"/>
              </a:lnSpc>
              <a:spcBef>
                <a:spcPts val="1200"/>
              </a:spcBef>
              <a:spcAft>
                <a:spcPts val="0"/>
              </a:spcAft>
              <a:buNone/>
            </a:pPr>
            <a:r>
              <a:rPr lang="ja" sz="791"/>
              <a:t>製品QAタスクにおいてRAGとRAGFを評価し、RAGEloの評価基準によるとRAGFの方が優れた回答をすることがわかりました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RAGElo evaluation pipeline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技術と手法について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**RAGEloフレームワーク**: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RAGEloは、Eloランキングシステムに基づいた評価ツールキットで、RAGシステムによって生成されたドキュメントや回答を評価するために、LLMをジャッジとして使用します。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RAGEloの基本構成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RAGEloは、以下の主要なコンポーネントで構成されています。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**Retrieval Evaluator（検索評価者）**: 検索された文書の関連性を評価するコンポーネントです。ユーザーのクエリに対して、システムが返した文書がどの程度関連性が高いかを評価します。</a:t>
            </a:r>
            <a:endParaRPr sz="791"/>
          </a:p>
          <a:p>
            <a:pPr indent="0" lvl="0" marL="0" rtl="0" algn="l">
              <a:lnSpc>
                <a:spcPct val="95000"/>
              </a:lnSpc>
              <a:spcBef>
                <a:spcPts val="1200"/>
              </a:spcBef>
              <a:spcAft>
                <a:spcPts val="0"/>
              </a:spcAft>
              <a:buNone/>
            </a:pPr>
            <a:r>
              <a:rPr lang="ja" sz="791"/>
              <a:t>- **Pairwise Answer Evaluator（ペアワイズ回答評価者）**: 複数のRAGシステムが生成した回答を比較し、どちらの回答がより良いかを判断するコンポーネントです。</a:t>
            </a:r>
            <a:endParaRPr sz="791"/>
          </a:p>
          <a:p>
            <a:pPr indent="0" lvl="0" marL="0" rtl="0" algn="l">
              <a:lnSpc>
                <a:spcPct val="95000"/>
              </a:lnSpc>
              <a:spcBef>
                <a:spcPts val="1200"/>
              </a:spcBef>
              <a:spcAft>
                <a:spcPts val="0"/>
              </a:spcAft>
              <a:buNone/>
            </a:pPr>
            <a:r>
              <a:rPr lang="ja" sz="791"/>
              <a:t>- **Elo Ranking System（Eloランキングシステム）**: 上記の評価結果を基に、RAGシステムのパフォーマンスをランキングするためのシステムです。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RAGEloの評価プロセス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RAGEloの評価プロセスは、以下のステップで進行します。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文書の検索と評価（Retrieval Evaluation）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まず、RAGシステムがユーザーのクエリに対して検索した文書の関連性を評価します。RAGEloのRetrieval Evaluatorは、各文書の関連性を「Not Relevant（関連性なし）」、「Somewhat Relevant（やや関連あり）」、「Very Relevant（非常に関連あり）」の3段階で評価します。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**Not Relevant**: 文書がクエリに対して全く関連性がない場合。</a:t>
            </a:r>
            <a:endParaRPr sz="791"/>
          </a:p>
          <a:p>
            <a:pPr indent="0" lvl="0" marL="0" rtl="0" algn="l">
              <a:lnSpc>
                <a:spcPct val="95000"/>
              </a:lnSpc>
              <a:spcBef>
                <a:spcPts val="1200"/>
              </a:spcBef>
              <a:spcAft>
                <a:spcPts val="0"/>
              </a:spcAft>
              <a:buNone/>
            </a:pPr>
            <a:r>
              <a:rPr lang="ja" sz="791"/>
              <a:t>- **Somewhat Relevant**: 文書がクエリに対してある程度関連性があるが、完全には答えていない場合。</a:t>
            </a:r>
            <a:endParaRPr sz="791"/>
          </a:p>
          <a:p>
            <a:pPr indent="0" lvl="0" marL="0" rtl="0" algn="l">
              <a:lnSpc>
                <a:spcPct val="95000"/>
              </a:lnSpc>
              <a:spcBef>
                <a:spcPts val="1200"/>
              </a:spcBef>
              <a:spcAft>
                <a:spcPts val="0"/>
              </a:spcAft>
              <a:buNone/>
            </a:pPr>
            <a:r>
              <a:rPr lang="ja" sz="791"/>
              <a:t>- **Very Relevant**: 文書がクエリに対して完全に関連し、質問に十分に答えている場合。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この評価は、LLMを使用して自動的に行われ、評価結果は後続の回答評価に利用されます。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回答の比較と評価（Pairwise Answer Evaluation）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RAGシステムが生成した回答の質を評価します。ここでは、異なるRAGシステムの回答をペアで比較し、どちらの回答が優れているかを判断します。この評価もLLMを「ジャッジ(**LLM-as-a-Judge**)」として使用し、以下の基準に基づいて行わ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**Relevance（関連性）**: 回答がユーザーの質問にどれだけ関連しているか。</a:t>
            </a:r>
            <a:endParaRPr sz="791"/>
          </a:p>
          <a:p>
            <a:pPr indent="0" lvl="0" marL="0" rtl="0" algn="l">
              <a:lnSpc>
                <a:spcPct val="95000"/>
              </a:lnSpc>
              <a:spcBef>
                <a:spcPts val="1200"/>
              </a:spcBef>
              <a:spcAft>
                <a:spcPts val="0"/>
              </a:spcAft>
              <a:buNone/>
            </a:pPr>
            <a:r>
              <a:rPr lang="ja" sz="791"/>
              <a:t>- **Accuracy（正確性）**: 回答が文書に基づいて事実に即しているか。</a:t>
            </a:r>
            <a:endParaRPr sz="791"/>
          </a:p>
          <a:p>
            <a:pPr indent="0" lvl="0" marL="0" rtl="0" algn="l">
              <a:lnSpc>
                <a:spcPct val="95000"/>
              </a:lnSpc>
              <a:spcBef>
                <a:spcPts val="1200"/>
              </a:spcBef>
              <a:spcAft>
                <a:spcPts val="0"/>
              </a:spcAft>
              <a:buNone/>
            </a:pPr>
            <a:r>
              <a:rPr lang="ja" sz="791"/>
              <a:t>- **Completeness（完全性）**: 回答がユーザーの質問に対してすべての必要な情報を提供しているか。</a:t>
            </a:r>
            <a:endParaRPr sz="791"/>
          </a:p>
          <a:p>
            <a:pPr indent="0" lvl="0" marL="0" rtl="0" algn="l">
              <a:lnSpc>
                <a:spcPct val="95000"/>
              </a:lnSpc>
              <a:spcBef>
                <a:spcPts val="1200"/>
              </a:spcBef>
              <a:spcAft>
                <a:spcPts val="0"/>
              </a:spcAft>
              <a:buNone/>
            </a:pPr>
            <a:r>
              <a:rPr lang="ja" sz="791"/>
              <a:t>- **Precision（精度）**: 回答が特定の商品やプロダクトラインに関連しているか。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各回答の質を評価した後、どちらの回答が優れているかを判定し、勝者を決定します。このプロセスは、クエリごとに複数回繰り返され、RAGシステム全体のパフォーマンスを評価します。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**LLM-as-a-Judge**: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LLMをジャッジとして使用し、生成された回答の品質を評価します。評価には、関連性、正確性、完全性、精度の4つの基準が使用されます。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評価基準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LLM-as-a-Judgeは、主に以下の4つの基準に基づいて回答の品質を評価します。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**関連性 (Relevance)**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関連性**は、生成された回答がユーザーの質問にどれだけ関連しているかを評価する基準です。具体的には、回答が質問に対して適切な情報を提供しているか、質問の意図を正しく理解しているかを判断します。関連性が高い回答は、ユーザーの質問に直接関係する情報を含んでおり、質問の意図を満たす内容にな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**評価のポイント**: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回答が質問の主題に対して直接的に応答しているか。</a:t>
            </a:r>
            <a:endParaRPr sz="791"/>
          </a:p>
          <a:p>
            <a:pPr indent="0" lvl="0" marL="0" rtl="0" algn="l">
              <a:lnSpc>
                <a:spcPct val="95000"/>
              </a:lnSpc>
              <a:spcBef>
                <a:spcPts val="1200"/>
              </a:spcBef>
              <a:spcAft>
                <a:spcPts val="0"/>
              </a:spcAft>
              <a:buNone/>
            </a:pPr>
            <a:r>
              <a:rPr lang="ja" sz="791"/>
              <a:t>- 回答が質問に無関係な情報を含んでいないか。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**正確性 (Accuracy)**</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正確性**は、生成された回答が事実に基づいて正確であるかを評価する基準です。ここでは、回答が提供された文書やデータに基づいており、誤った情報や幻覚（hallucination）を含んでいないことが求められます。LLM-as-a-Judgeは、関連するドキュメントを参照しながら回答の正確性を判断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**評価のポイント**: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回答がドキュメントに基づいて正しい情報を提供しているか。</a:t>
            </a:r>
            <a:endParaRPr sz="791"/>
          </a:p>
          <a:p>
            <a:pPr indent="0" lvl="0" marL="0" rtl="0" algn="l">
              <a:lnSpc>
                <a:spcPct val="95000"/>
              </a:lnSpc>
              <a:spcBef>
                <a:spcPts val="1200"/>
              </a:spcBef>
              <a:spcAft>
                <a:spcPts val="0"/>
              </a:spcAft>
              <a:buNone/>
            </a:pPr>
            <a:r>
              <a:rPr lang="ja" sz="791"/>
              <a:t>- 回答に誤った事実や誤解を招く情報が含まれていないか。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 **完全性 (Completeness)**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完全性**は、生成された回答が質問に対して必要なすべての情報を提供しているかを評価する基準です。回答が質問の一部にしか答えていない場合は、完全性が低いと評価されます。LLM-as-a-Judgeは、回答が質問の全体に対して適切な情報を提供しているかをチェック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**評価のポイント**: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回答が質問に対するすべての重要な側面に言及しているか。</a:t>
            </a:r>
            <a:endParaRPr sz="791"/>
          </a:p>
          <a:p>
            <a:pPr indent="0" lvl="0" marL="0" rtl="0" algn="l">
              <a:lnSpc>
                <a:spcPct val="95000"/>
              </a:lnSpc>
              <a:spcBef>
                <a:spcPts val="1200"/>
              </a:spcBef>
              <a:spcAft>
                <a:spcPts val="0"/>
              </a:spcAft>
              <a:buNone/>
            </a:pPr>
            <a:r>
              <a:rPr lang="ja" sz="791"/>
              <a:t>- 情報が不足していないか、または部分的な回答になっていないか。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2.4. **精度 (Precision)**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精度**は、生成された回答が具体的で、質問に対して正確な情報を提供しているかを評価する基準です。特に、特定のプロダクトや技術に関する質問の場合、そのプロダクトに関する正確な情報を提供できているかが重要です。LLM-as-a-Judgeは、回答が正確かつ具体的であるかを確認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**評価のポイント**: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回答が特定の商品や技術について正確に言及しているか。</a:t>
            </a:r>
            <a:endParaRPr sz="791"/>
          </a:p>
          <a:p>
            <a:pPr indent="0" lvl="0" marL="0" rtl="0" algn="l">
              <a:lnSpc>
                <a:spcPct val="95000"/>
              </a:lnSpc>
              <a:spcBef>
                <a:spcPts val="1200"/>
              </a:spcBef>
              <a:spcAft>
                <a:spcPts val="0"/>
              </a:spcAft>
              <a:buNone/>
            </a:pPr>
            <a:r>
              <a:rPr lang="ja" sz="791"/>
              <a:t>- 回答が質問に対して具体的で適切な情報を提供しているか。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評価プロセス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LLM-as-a-Judgeは、上記の評価基準に基づいて次のようなプロセスで評価を行います。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**質問の理解**: LLMはまずユーザーの質問を理解し、その意図を把握します。</a:t>
            </a:r>
            <a:endParaRPr sz="791"/>
          </a:p>
          <a:p>
            <a:pPr indent="0" lvl="0" marL="0" rtl="0" algn="l">
              <a:lnSpc>
                <a:spcPct val="95000"/>
              </a:lnSpc>
              <a:spcBef>
                <a:spcPts val="1200"/>
              </a:spcBef>
              <a:spcAft>
                <a:spcPts val="0"/>
              </a:spcAft>
              <a:buNone/>
            </a:pPr>
            <a:r>
              <a:rPr lang="ja" sz="791"/>
              <a:t>2. **回答の生成**: 提供されたドキュメントやデータに基づいて、各RAGシステムが回答を生成します。</a:t>
            </a:r>
            <a:endParaRPr sz="791"/>
          </a:p>
          <a:p>
            <a:pPr indent="0" lvl="0" marL="0" rtl="0" algn="l">
              <a:lnSpc>
                <a:spcPct val="95000"/>
              </a:lnSpc>
              <a:spcBef>
                <a:spcPts val="1200"/>
              </a:spcBef>
              <a:spcAft>
                <a:spcPts val="0"/>
              </a:spcAft>
              <a:buNone/>
            </a:pPr>
            <a:r>
              <a:rPr lang="ja" sz="791"/>
              <a:t>3. **評価の実施**: LLMは生成された回答を評価し、関連性、正確性、完全性、精度の観点からスコアを付けます。</a:t>
            </a:r>
            <a:endParaRPr sz="791"/>
          </a:p>
          <a:p>
            <a:pPr indent="0" lvl="0" marL="0" rtl="0" algn="l">
              <a:lnSpc>
                <a:spcPct val="95000"/>
              </a:lnSpc>
              <a:spcBef>
                <a:spcPts val="1200"/>
              </a:spcBef>
              <a:spcAft>
                <a:spcPts val="0"/>
              </a:spcAft>
              <a:buNone/>
            </a:pPr>
            <a:r>
              <a:rPr lang="ja" sz="791"/>
              <a:t>4. **勝者の決定**: 複数の回答がある場合、LLMはこれらを比較し、最も優れた回答を選定します。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Eloランキングの計算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後に、ペアワイズ評価の結果を基に、各RAGシステムのEloスコアを計算します。Eloスコアは、各システムが他のシステムに対してどれだけ良いパフォーマンスを発揮したかを示すもともとチェスなどの対戦型ゲームにおいてプレイヤーの強さを評価するために開発された指標です。スコアが高いほど、そのシステムが優れていると判断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ペアワイズ評価の概要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RAGEloフレームワークでは、複数のRAGシステムが同じクエリに対して生成した回答を比較し、どちらのシステムが優れた回答を生成したかを評価します。この評価はLLMを使用して行われ、各ペアワイズ評価の結果、勝者（または引き分け）が決定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Eloスコアの初期設定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すべてのRAGシステムには、初期Eloスコアが設定されます。一般的に、この初期スコアは全システムに対して同じ値（たとえば1500点）が設定されます。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勝者と敗者の決定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ペアワイズ評価の結果、以下の3つの結果が考えられます：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**勝利**: システムAがシステムBよりも優れた回答を生成したと評価された場合。</a:t>
            </a:r>
            <a:endParaRPr sz="791"/>
          </a:p>
          <a:p>
            <a:pPr indent="0" lvl="0" marL="0" rtl="0" algn="l">
              <a:lnSpc>
                <a:spcPct val="95000"/>
              </a:lnSpc>
              <a:spcBef>
                <a:spcPts val="1200"/>
              </a:spcBef>
              <a:spcAft>
                <a:spcPts val="0"/>
              </a:spcAft>
              <a:buNone/>
            </a:pPr>
            <a:r>
              <a:rPr lang="ja" sz="791"/>
              <a:t>- **敗北**: システムBがシステムAよりも優れた回答を生成したと評価された場合。</a:t>
            </a:r>
            <a:endParaRPr sz="791"/>
          </a:p>
          <a:p>
            <a:pPr indent="0" lvl="0" marL="0" rtl="0" algn="l">
              <a:lnSpc>
                <a:spcPct val="95000"/>
              </a:lnSpc>
              <a:spcBef>
                <a:spcPts val="1200"/>
              </a:spcBef>
              <a:spcAft>
                <a:spcPts val="0"/>
              </a:spcAft>
              <a:buNone/>
            </a:pPr>
            <a:r>
              <a:rPr lang="ja" sz="791"/>
              <a:t>- **引き分け**: 両方のシステムが同等の回答を生成したと評価された場合。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勝利期待値の計算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次に、各システムの勝利期待値を計算します。システムAとシステムBの現在のEloスコアを`Ra`と`Rb`とすると、システムAの勝利期待値`EA`は以下の式で計算されます。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E_A = \frac{1}{1 + 10^{(Rb - Ra)/400}}</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同様に、システムBの勝利期待値`EB`は次の式で計算されます。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E_B = \frac{1}{1 + 10^{(Ra - Rb)/400}} = 1 - E_A</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試合結果に基づくEloスコアの更新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実際の試合結果（ペアワイズ評価の結果）を基に、各システムのEloスコアを更新します。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勝利システムのスコアは上昇し、敗北システムのスコアは減少します。</a:t>
            </a:r>
            <a:endParaRPr sz="791"/>
          </a:p>
          <a:p>
            <a:pPr indent="0" lvl="0" marL="0" rtl="0" algn="l">
              <a:lnSpc>
                <a:spcPct val="95000"/>
              </a:lnSpc>
              <a:spcBef>
                <a:spcPts val="1200"/>
              </a:spcBef>
              <a:spcAft>
                <a:spcPts val="0"/>
              </a:spcAft>
              <a:buNone/>
            </a:pPr>
            <a:r>
              <a:rPr lang="ja" sz="791"/>
              <a:t>- スコアの更新は以下の式で計算されます。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システムAの新しいEloスコア`Ra'`は以下のように計算されます。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R_a' = R_a + K \times (S_A - E_A)</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システムBの新しいEloスコア`Rb'`は以下のように計算されます。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R_b' = R_b + K \times (S_B - E_B)</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ここで、`K`はスコア変動の大きさを決定する定数で、通常は32や40などの値が使われます。`SA`と`SB`は試合結果を表し、次のように設定されます。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勝利した場合は`1`</a:t>
            </a:r>
            <a:endParaRPr sz="791"/>
          </a:p>
          <a:p>
            <a:pPr indent="0" lvl="0" marL="0" rtl="0" algn="l">
              <a:lnSpc>
                <a:spcPct val="95000"/>
              </a:lnSpc>
              <a:spcBef>
                <a:spcPts val="1200"/>
              </a:spcBef>
              <a:spcAft>
                <a:spcPts val="0"/>
              </a:spcAft>
              <a:buNone/>
            </a:pPr>
            <a:r>
              <a:rPr lang="ja" sz="791"/>
              <a:t>- 敗北した場合は`0`</a:t>
            </a:r>
            <a:endParaRPr sz="791"/>
          </a:p>
          <a:p>
            <a:pPr indent="0" lvl="0" marL="0" rtl="0" algn="l">
              <a:lnSpc>
                <a:spcPct val="95000"/>
              </a:lnSpc>
              <a:spcBef>
                <a:spcPts val="1200"/>
              </a:spcBef>
              <a:spcAft>
                <a:spcPts val="0"/>
              </a:spcAft>
              <a:buNone/>
            </a:pPr>
            <a:r>
              <a:rPr lang="ja" sz="791"/>
              <a:t>- 引き分けの場合は`0.5`</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全体のスコア更新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プロセスを、すべてのペアワイズ評価の結果に対して繰り返し行うことで、各RAGシステムのEloスコアが更新されます。最終的に、すべてのシステムのスコアが収束することで、それぞれのRAGシステムのパフォーマンスが評価され、スコアの高いシステムほど優れていると判断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結果の解釈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Eloスコアは、各システムが他のシステムと比較してどれだけ優れているかを示す相対的な指標です。したがって、最終的なランキングは、Eloスコアが高いほど、他のシステムよりも優れた回答を生成する能力が高いことを意味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RAG-Fusion (RAGF)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RAGFは、ユーザーのクエリに対して複数のバリエーションを生成し、それらのランキングを組み合わせることで、より多様で質の高い回答を生成します。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RAGFの背景と目的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従来のRAGシステムは、ユーザーからのクエリ（質問）に対して外部のドキュメントやデータベースから関連情報を検索し、その情報を元に回答を生成します。しかし、この方法では、単一のクエリに基づいて検索される文書に依存するため、場合によっては関連情報を見逃したり、部分的な回答しか得られないこと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Fは、この問題を解決するために設計されました。RAGFの目的は、単一のクエリに依存せず、クエリのバリエーションを生成して複数の検索結果を融合（Fusion）させることで、より包括的で精度の高い回答を提供すること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RAGFの基本的な仕組み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RAGFの基本的な動作は以下のステップに従います。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クエリの生成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RAGFは、ユーザーが入力したオリジナルのクエリに基づいて、LLM を用いて複数のクエリバリエーションを生成します。これにより、元のクエリに関連する様々な角度からの質問を自動的に作り出すことができます。例えば、元のクエリが「特定のマイクロフォンの防水機能について教えてください」というものであれば、RAGFはこれに基づいて「このマイクロフォンはどの程度の防水性を持っていますか？」や「マイクロフォンの防水性能を確認する方法は？」などの関連クエリ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複数クエリによる検索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生成された複数のクエリは、それぞれ独立して情報検索システムに送られます。これにより、元のクエリだけでは引き出せなかった関連情報を含むドキュメントを幅広く取得することが可能になります。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 ランクフュージョン (Rank Fusion)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取得された複数の検索結果は、ランキングフュージョン (Rank Fusion) 手法を用いて統合されます。RAGFでは特に「Reciprocal Rank Fusion (RRF)」を使用します。この手法では、各クエリごとの検索結果のランキングを逆数化し、それを合計することで最終的なランキングを決定します。これにより、異なるクエリから得られた情報の中で最も関連性が高いものが上位にランク付けされ、結果的により質の高いドキュメントセットが得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RFは、複数の検索結果リスト（たとえば、異なるクエリやアルゴリズムから得られたリスト）から、それぞれの文書に対するランキング情報を取得し、それを統合することで最終的なランキング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2.3.1 逆数ランクの計算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RRFでは、まず各検索結果リストで文書の順位を取得し、その順位の逆数を計算します。具体的には、文書`d`が検索結果リスト`i`で順位`r_i`にランク付けされている場合、RRFスコアは次の式で計算されます。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\text{RRF}_i(d) = \frac{1}{k + r_i}</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k`は定数であり、通常1や60などの値が設定されます。この定数は、上位の順位に対してスコアが過剰に高くならないように調整する役割を果たします。`r_i`は文書`d`がリスト`i`で何位にランク付けされているか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2.3.2 各リストのスコアの合算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次に、異なる検索結果リストから得られた文書の逆数ランクスコアを合計します。文書`d`が複数の検索結果リストで見つかった場合、その文書の最終スコア`S(d)`は次のように計算されます。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S(d) = \sum_{i=1}^{n} \frac{1}{k + r_i}</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ここで、`n`は使用されている検索結果リストの数です。文書が特定のリストに含まれていない場合、そのリストでの`r_i`は無限大と見なされ、その逆数は0として計算されます。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2.3.3 最終ランキングの決定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すべての文書のスコアが計算された後、これらのスコアに基づいて文書が再ランク付けされます。スコアが高いほど、その文書が複数のリストで高い順位にランク付けされていることを示し、したがってその文書がユーザーのクエリに対して関連性が高いと判断されます。最終的に、これらのスコアを基にして文書の最終ランキングが決定され、ユーザーに提供される検索結果の品質が向上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2.3.4 RRFの利点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**シンプルな実装**: RRFは、複雑なアルゴリズムを使用せずに、検索結果を効果的に統合することができるため、実装が比較的容易です。</a:t>
            </a:r>
            <a:endParaRPr sz="791"/>
          </a:p>
          <a:p>
            <a:pPr indent="0" lvl="0" marL="0" rtl="0" algn="l">
              <a:lnSpc>
                <a:spcPct val="95000"/>
              </a:lnSpc>
              <a:spcBef>
                <a:spcPts val="1200"/>
              </a:spcBef>
              <a:spcAft>
                <a:spcPts val="0"/>
              </a:spcAft>
              <a:buNone/>
            </a:pPr>
            <a:r>
              <a:rPr lang="ja" sz="791"/>
              <a:t>- **多様な情報の統合**: 複数の検索アルゴリズムやクエリから得られた情報を統合することで、異なる観点からの関連性を考慮し、より包括的な検索結果を提供できます。</a:t>
            </a:r>
            <a:endParaRPr sz="791"/>
          </a:p>
          <a:p>
            <a:pPr indent="0" lvl="0" marL="0" rtl="0" algn="l">
              <a:lnSpc>
                <a:spcPct val="95000"/>
              </a:lnSpc>
              <a:spcBef>
                <a:spcPts val="1200"/>
              </a:spcBef>
              <a:spcAft>
                <a:spcPts val="0"/>
              </a:spcAft>
              <a:buNone/>
            </a:pPr>
            <a:r>
              <a:rPr lang="ja" sz="791"/>
              <a:t>- **調整可能なパラメータ**: 定数`k`を調整することで、ランキングのバランスを取ることができ、特定のランキングリストに過度に依存しない柔軟な統合が可能です。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2.3.4 RRFのダメな点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たとえば、リストの数が多すぎる場合や、個々のリストの品質に大きな差がある場合、RRFが最適な結果を生成しないことがあります。また、RRFはランクの逆数に基づいているため、順位の絶対的な差異を反映することはできませ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2.4. 回答の生成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フュージョンされたドキュメントセットを基に、LLMが最終的な回答を生成します。RAGFは、このフュージョンされた情報から回答を生成するため、従来の単一クエリに基づくRAGシステムよりも、より包括的で正確な回答を提供できる可能性が高く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RAGFの利点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RAGFの主な利点は以下の通りです。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**より包括的な回答**: 複数のクエリを生成し、それらを統合することで、単一クエリでは見つからなかった関連情報を含む、より充実した回答を得ることができます。</a:t>
            </a:r>
            <a:endParaRPr sz="791"/>
          </a:p>
          <a:p>
            <a:pPr indent="0" lvl="0" marL="0" rtl="0" algn="l">
              <a:lnSpc>
                <a:spcPct val="95000"/>
              </a:lnSpc>
              <a:spcBef>
                <a:spcPts val="1200"/>
              </a:spcBef>
              <a:spcAft>
                <a:spcPts val="0"/>
              </a:spcAft>
              <a:buNone/>
            </a:pPr>
            <a:r>
              <a:rPr lang="ja" sz="791"/>
              <a:t>- **幻覚の軽減**: LLMが不正確な情報を生成するリスク（幻覚）を減少させるため、関連性の高いドキュメントのみをLLMに提示し、正確な情報に基づいた回答を促進します。</a:t>
            </a:r>
            <a:endParaRPr sz="791"/>
          </a:p>
          <a:p>
            <a:pPr indent="0" lvl="0" marL="0" rtl="0" algn="l">
              <a:lnSpc>
                <a:spcPct val="95000"/>
              </a:lnSpc>
              <a:spcBef>
                <a:spcPts val="1200"/>
              </a:spcBef>
              <a:spcAft>
                <a:spcPts val="0"/>
              </a:spcAft>
              <a:buNone/>
            </a:pPr>
            <a:r>
              <a:rPr lang="ja" sz="791"/>
              <a:t>- **多角的な視点**: 複数のクエリによって、異なる角度からの情報を引き出すことで、質問に対する多角的な視点を提供します。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使用例と評価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RAGFは、特に企業内での高度なドメイン固有のQAシステムにおいて有効です。例えば、半導体メーカーのInfineon Technologiesでは、製品情報を提供する内部QAシステムにRAGFを適用し、従来のRAGシステムよりも高いパフォーマンスを発揮することが確認されています。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1200"/>
              </a:spcAft>
              <a:buNone/>
            </a:pPr>
            <a:r>
              <a:t/>
            </a:r>
            <a:endParaRPr sz="791"/>
          </a:p>
        </p:txBody>
      </p:sp>
      <p:pic>
        <p:nvPicPr>
          <p:cNvPr id="131" name="Google Shape;131;p26"/>
          <p:cNvPicPr preferRelativeResize="0"/>
          <p:nvPr/>
        </p:nvPicPr>
        <p:blipFill>
          <a:blip r:embed="rId3">
            <a:alphaModFix/>
          </a:blip>
          <a:stretch>
            <a:fillRect/>
          </a:stretch>
        </p:blipFill>
        <p:spPr>
          <a:xfrm>
            <a:off x="95250" y="1268901"/>
            <a:ext cx="8409225" cy="21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Large Language Models for Secure Code Assessment: A Multi-Language Empirical Study 安全なコード評価のための大規模言語モデル: 多言語での実証的研究</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Python, C, C++, Java, JavaScriptを対象にリアルタイム脆弱性分析を行うCODEGUARDIANを開発、GPT-4 TurboとGPT-4oは、他のLLMと比較して特に脆弱性検出とCWE分類のタスクで他のLLMよりも優れており、few-shotプロンプトがさらに効果をあげることがわかりました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**LLMの評価**: 複数のプログラミング言語に対して、GPT-3.5-Turbo, GPT-4 Turbo, GPT-4o, CodeLlama-7B, CodeLlama-13B, Gemini 1.5 Proの6つのLLMを使用して、脆弱性検出およびCWE分類の能力を評価。</a:t>
            </a:r>
            <a:endParaRPr sz="791"/>
          </a:p>
          <a:p>
            <a:pPr indent="0" lvl="0" marL="0" rtl="0" algn="l">
              <a:lnSpc>
                <a:spcPct val="95000"/>
              </a:lnSpc>
              <a:spcBef>
                <a:spcPts val="1200"/>
              </a:spcBef>
              <a:spcAft>
                <a:spcPts val="0"/>
              </a:spcAft>
              <a:buNone/>
            </a:pPr>
            <a:r>
              <a:rPr lang="ja" sz="791"/>
              <a:t>- **データセットの構築**: 5つのプログラミング言語で370以上の手動で検証された脆弱性を含むデータセットを構築し、脆弱性検出と分類の評価に使用。</a:t>
            </a:r>
            <a:endParaRPr sz="791"/>
          </a:p>
          <a:p>
            <a:pPr indent="0" lvl="0" marL="0" rtl="0" algn="l">
              <a:lnSpc>
                <a:spcPct val="95000"/>
              </a:lnSpc>
              <a:spcBef>
                <a:spcPts val="1200"/>
              </a:spcBef>
              <a:spcAft>
                <a:spcPts val="0"/>
              </a:spcAft>
              <a:buNone/>
            </a:pPr>
            <a:r>
              <a:rPr lang="ja" sz="791"/>
              <a:t>- **プロンプト戦略**: 脆弱性検出とCWE分類のために、複数のシステムプロンプトおよびユーザープロンプトを設計し、LLMの性能を最適化。</a:t>
            </a:r>
            <a:endParaRPr sz="791"/>
          </a:p>
          <a:p>
            <a:pPr indent="0" lvl="0" marL="0" rtl="0" algn="l">
              <a:lnSpc>
                <a:spcPct val="95000"/>
              </a:lnSpc>
              <a:spcBef>
                <a:spcPts val="1200"/>
              </a:spcBef>
              <a:spcAft>
                <a:spcPts val="0"/>
              </a:spcAft>
              <a:buNone/>
            </a:pPr>
            <a:r>
              <a:rPr lang="ja" sz="791"/>
              <a:t>- **CODEGUARDIANの開発**: VSCodeの拡張機能として、LLMを活用してリアルタイムでコードの脆弱性を分析するツールを開発。</a:t>
            </a:r>
            <a:endParaRPr sz="791"/>
          </a:p>
          <a:p>
            <a:pPr indent="0" lvl="0" marL="0" rtl="0" algn="l">
              <a:lnSpc>
                <a:spcPct val="95000"/>
              </a:lnSpc>
              <a:spcBef>
                <a:spcPts val="1200"/>
              </a:spcBef>
              <a:spcAft>
                <a:spcPts val="0"/>
              </a:spcAft>
              <a:buNone/>
            </a:pPr>
            <a:r>
              <a:rPr lang="ja" sz="791"/>
              <a:t>- **GPT-4 TurboとGPT-4oの優位性**:</a:t>
            </a:r>
            <a:endParaRPr sz="791"/>
          </a:p>
          <a:p>
            <a:pPr indent="0" lvl="0" marL="0" rtl="0" algn="l">
              <a:lnSpc>
                <a:spcPct val="95000"/>
              </a:lnSpc>
              <a:spcBef>
                <a:spcPts val="1200"/>
              </a:spcBef>
              <a:spcAft>
                <a:spcPts val="0"/>
              </a:spcAft>
              <a:buNone/>
            </a:pPr>
            <a:r>
              <a:rPr lang="ja" sz="791"/>
              <a:t>    - **脆弱性検出**では、GPT-4 TurboとGPT-4oが他のLLMを上回るパフォーマンスを示しました。特に、GPT-4 Turboは誤警報を最小限に抑える点で最も効果的であり、GPT-4oはCとC++の脆弱性検出で優れたリコール（真の脆弱性を見逃さない率）を示しました。</a:t>
            </a:r>
            <a:endParaRPr sz="791"/>
          </a:p>
          <a:p>
            <a:pPr indent="0" lvl="0" marL="0" rtl="0" algn="l">
              <a:lnSpc>
                <a:spcPct val="95000"/>
              </a:lnSpc>
              <a:spcBef>
                <a:spcPts val="1200"/>
              </a:spcBef>
              <a:spcAft>
                <a:spcPts val="0"/>
              </a:spcAft>
              <a:buNone/>
            </a:pPr>
            <a:r>
              <a:rPr lang="ja" sz="791"/>
              <a:t>    - **CWE分類**では、GPT-4oが多言語間で最高の分類スコアを達成し、特にfew-shotプロンプトを使用した場合にパフォーマンスが顕著に向上しました。</a:t>
            </a:r>
            <a:endParaRPr sz="791"/>
          </a:p>
          <a:p>
            <a:pPr indent="0" lvl="0" marL="0" rtl="0" algn="l">
              <a:lnSpc>
                <a:spcPct val="95000"/>
              </a:lnSpc>
              <a:spcBef>
                <a:spcPts val="1200"/>
              </a:spcBef>
              <a:spcAft>
                <a:spcPts val="0"/>
              </a:spcAft>
              <a:buNone/>
            </a:pPr>
            <a:r>
              <a:rPr lang="ja" sz="791"/>
              <a:t>- **Gemini 1.5 Proの特異なパフォーマンス**:</a:t>
            </a:r>
            <a:endParaRPr sz="791"/>
          </a:p>
          <a:p>
            <a:pPr indent="0" lvl="0" marL="0" rtl="0" algn="l">
              <a:lnSpc>
                <a:spcPct val="95000"/>
              </a:lnSpc>
              <a:spcBef>
                <a:spcPts val="1200"/>
              </a:spcBef>
              <a:spcAft>
                <a:spcPts val="0"/>
              </a:spcAft>
              <a:buNone/>
            </a:pPr>
            <a:r>
              <a:rPr lang="ja" sz="791"/>
              <a:t>    - 特にPythonとJavaScriptの脆弱性検出およびCWE分類において、Gemini 1.5 Proも強力なパフォーマンスを示しました。</a:t>
            </a:r>
            <a:endParaRPr sz="791"/>
          </a:p>
          <a:p>
            <a:pPr indent="0" lvl="0" marL="0" rtl="0" algn="l">
              <a:lnSpc>
                <a:spcPct val="95000"/>
              </a:lnSpc>
              <a:spcBef>
                <a:spcPts val="1200"/>
              </a:spcBef>
              <a:spcAft>
                <a:spcPts val="0"/>
              </a:spcAft>
              <a:buNone/>
            </a:pPr>
            <a:r>
              <a:rPr lang="ja" sz="791"/>
              <a:t>- **few-shot学習の効果**:</a:t>
            </a:r>
            <a:endParaRPr sz="791"/>
          </a:p>
          <a:p>
            <a:pPr indent="0" lvl="0" marL="0" rtl="0" algn="l">
              <a:lnSpc>
                <a:spcPct val="95000"/>
              </a:lnSpc>
              <a:spcBef>
                <a:spcPts val="1200"/>
              </a:spcBef>
              <a:spcAft>
                <a:spcPts val="0"/>
              </a:spcAft>
              <a:buNone/>
            </a:pPr>
            <a:r>
              <a:rPr lang="ja" sz="791"/>
              <a:t>    - CWE分類において、few-shotプロンプトを使用することで、モデルのパフォーマンスが大幅に向上することが確認されました。特に、GPT-4oはfew-shot設定でリコールが約3倍に改善されました。</a:t>
            </a:r>
            <a:endParaRPr sz="791"/>
          </a:p>
          <a:p>
            <a:pPr indent="0" lvl="0" marL="0" rtl="0" algn="l">
              <a:lnSpc>
                <a:spcPct val="95000"/>
              </a:lnSpc>
              <a:spcBef>
                <a:spcPts val="1200"/>
              </a:spcBef>
              <a:spcAft>
                <a:spcPts val="0"/>
              </a:spcAft>
              <a:buNone/>
            </a:pPr>
            <a:r>
              <a:rPr lang="ja" sz="791"/>
              <a:t>- **CODEGUARDIANの有効性**:</a:t>
            </a:r>
            <a:endParaRPr sz="791"/>
          </a:p>
          <a:p>
            <a:pPr indent="0" lvl="0" marL="0" rtl="0" algn="l">
              <a:lnSpc>
                <a:spcPct val="95000"/>
              </a:lnSpc>
              <a:spcBef>
                <a:spcPts val="1200"/>
              </a:spcBef>
              <a:spcAft>
                <a:spcPts val="0"/>
              </a:spcAft>
              <a:buNone/>
            </a:pPr>
            <a:r>
              <a:rPr lang="ja" sz="791"/>
              <a:t>    - ユーザースタディでは、CODEGUARDIANを使用した開発者が、脆弱性の検出において伝統的な手法と比較して66%速く、203%高い精度でタスクを完了することが示されました。CODEGUARDIANは、開発者の作業フローにシームレスに統合でき、より迅速で正確な脆弱性検出を可能に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以下は、使用された主要なプロンプトの概要です。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脆弱性検出 (Vulnerability Detection)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システムプロンプト (System Prompts):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**VD-Sys1**:</a:t>
            </a:r>
            <a:endParaRPr sz="791"/>
          </a:p>
          <a:p>
            <a:pPr indent="0" lvl="0" marL="0" rtl="0" algn="l">
              <a:lnSpc>
                <a:spcPct val="95000"/>
              </a:lnSpc>
              <a:spcBef>
                <a:spcPts val="1200"/>
              </a:spcBef>
              <a:spcAft>
                <a:spcPts val="0"/>
              </a:spcAft>
              <a:buNone/>
            </a:pPr>
            <a:r>
              <a:rPr lang="ja" sz="791"/>
              <a:t>    - ロール: 「あなたは、与えられたコードが脆弱か非脆弱かを識別するAIバイナリ脆弱性分類器です。'vulnerable' または 'not vulnerable' のみで回答してください。」</a:t>
            </a:r>
            <a:endParaRPr sz="791"/>
          </a:p>
          <a:p>
            <a:pPr indent="0" lvl="0" marL="0" rtl="0" algn="l">
              <a:lnSpc>
                <a:spcPct val="95000"/>
              </a:lnSpc>
              <a:spcBef>
                <a:spcPts val="1200"/>
              </a:spcBef>
              <a:spcAft>
                <a:spcPts val="0"/>
              </a:spcAft>
              <a:buNone/>
            </a:pPr>
            <a:r>
              <a:rPr lang="ja" sz="791"/>
              <a:t>- **VD-Sys2**:</a:t>
            </a:r>
            <a:endParaRPr sz="791"/>
          </a:p>
          <a:p>
            <a:pPr indent="0" lvl="0" marL="0" rtl="0" algn="l">
              <a:lnSpc>
                <a:spcPct val="95000"/>
              </a:lnSpc>
              <a:spcBef>
                <a:spcPts val="1200"/>
              </a:spcBef>
              <a:spcAft>
                <a:spcPts val="0"/>
              </a:spcAft>
              <a:buNone/>
            </a:pPr>
            <a:r>
              <a:rPr lang="ja" sz="791"/>
              <a:t>    - ロール: 「あなたは、セキュリティ脆弱性に非常に詳しい経験豊富な開発者です。」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ユーザープロンプト (User Prompts):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**VD-User1**:</a:t>
            </a:r>
            <a:endParaRPr sz="791"/>
          </a:p>
          <a:p>
            <a:pPr indent="0" lvl="0" marL="0" rtl="0" algn="l">
              <a:lnSpc>
                <a:spcPct val="95000"/>
              </a:lnSpc>
              <a:spcBef>
                <a:spcPts val="1200"/>
              </a:spcBef>
              <a:spcAft>
                <a:spcPts val="0"/>
              </a:spcAft>
              <a:buNone/>
            </a:pPr>
            <a:r>
              <a:rPr lang="ja" sz="791"/>
              <a:t>    - 指示: 「次のコードを脆弱か非脆弱か分類してください。'vulnerable' または 'not vulnerable' のみで回答してください。」</a:t>
            </a:r>
            <a:endParaRPr sz="791"/>
          </a:p>
          <a:p>
            <a:pPr indent="0" lvl="0" marL="0" rtl="0" algn="l">
              <a:lnSpc>
                <a:spcPct val="95000"/>
              </a:lnSpc>
              <a:spcBef>
                <a:spcPts val="1200"/>
              </a:spcBef>
              <a:spcAft>
                <a:spcPts val="0"/>
              </a:spcAft>
              <a:buNone/>
            </a:pPr>
            <a:r>
              <a:rPr lang="ja" sz="791"/>
              <a:t>- **VD-User2**:</a:t>
            </a:r>
            <a:endParaRPr sz="791"/>
          </a:p>
          <a:p>
            <a:pPr indent="0" lvl="0" marL="0" rtl="0" algn="l">
              <a:lnSpc>
                <a:spcPct val="95000"/>
              </a:lnSpc>
              <a:spcBef>
                <a:spcPts val="1200"/>
              </a:spcBef>
              <a:spcAft>
                <a:spcPts val="0"/>
              </a:spcAft>
              <a:buNone/>
            </a:pPr>
            <a:r>
              <a:rPr lang="ja" sz="791"/>
              <a:t>    - 指示: 「コードが脆弱性を含んでいるかどうかを識別する必要があります。もし潜在的な脆弱性がある場合は 'vulnerable' と出力し、それ以外の場合は 'not vulnerable' と出力してください。'vulnerable' または 'not vulnerable' のみで回答してください。」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CWE分類 (CWE Classification)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システムプロンプト (System Prompts):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**CWE-Sys1**:</a:t>
            </a:r>
            <a:endParaRPr sz="791"/>
          </a:p>
          <a:p>
            <a:pPr indent="0" lvl="0" marL="0" rtl="0" algn="l">
              <a:lnSpc>
                <a:spcPct val="95000"/>
              </a:lnSpc>
              <a:spcBef>
                <a:spcPts val="1200"/>
              </a:spcBef>
              <a:spcAft>
                <a:spcPts val="0"/>
              </a:spcAft>
              <a:buNone/>
            </a:pPr>
            <a:r>
              <a:rPr lang="ja" sz="791"/>
              <a:t>    - ロール: 「あなたは、送信されたコードが脆弱性を持っている場合、そのCWEを識別するAI脆弱性分類器です。CWEのIDのみを出力してください。」</a:t>
            </a:r>
            <a:endParaRPr sz="791"/>
          </a:p>
          <a:p>
            <a:pPr indent="0" lvl="0" marL="0" rtl="0" algn="l">
              <a:lnSpc>
                <a:spcPct val="95000"/>
              </a:lnSpc>
              <a:spcBef>
                <a:spcPts val="1200"/>
              </a:spcBef>
              <a:spcAft>
                <a:spcPts val="0"/>
              </a:spcAft>
              <a:buNone/>
            </a:pPr>
            <a:r>
              <a:rPr lang="ja" sz="791"/>
              <a:t>- **CWE-Sys2**:</a:t>
            </a:r>
            <a:endParaRPr sz="791"/>
          </a:p>
          <a:p>
            <a:pPr indent="0" lvl="0" marL="0" rtl="0" algn="l">
              <a:lnSpc>
                <a:spcPct val="95000"/>
              </a:lnSpc>
              <a:spcBef>
                <a:spcPts val="1200"/>
              </a:spcBef>
              <a:spcAft>
                <a:spcPts val="0"/>
              </a:spcAft>
              <a:buNone/>
            </a:pPr>
            <a:r>
              <a:rPr lang="ja" sz="791"/>
              <a:t>    - ロール: 「あなたは、セキュリティ脆弱性に非常に詳しい経験豊富な開発者です。」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ユーザープロンプト (User Prompts):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**CWE-UserZ** (ゼロショット設定):</a:t>
            </a:r>
            <a:endParaRPr sz="791"/>
          </a:p>
          <a:p>
            <a:pPr indent="0" lvl="0" marL="0" rtl="0" algn="l">
              <a:lnSpc>
                <a:spcPct val="95000"/>
              </a:lnSpc>
              <a:spcBef>
                <a:spcPts val="1200"/>
              </a:spcBef>
              <a:spcAft>
                <a:spcPts val="0"/>
              </a:spcAft>
              <a:buNone/>
            </a:pPr>
            <a:r>
              <a:rPr lang="ja" sz="791"/>
              <a:t>    - 指示: 「次のコードをCWEカテゴリーに分類してください。小文字のCWEタグのみを出力してください。コードが脆弱でないと思う場合は 'non-vul' と回答してください。」</a:t>
            </a:r>
            <a:endParaRPr sz="791"/>
          </a:p>
          <a:p>
            <a:pPr indent="0" lvl="0" marL="0" rtl="0" algn="l">
              <a:lnSpc>
                <a:spcPct val="95000"/>
              </a:lnSpc>
              <a:spcBef>
                <a:spcPts val="1200"/>
              </a:spcBef>
              <a:spcAft>
                <a:spcPts val="0"/>
              </a:spcAft>
              <a:buNone/>
            </a:pPr>
            <a:r>
              <a:rPr lang="ja" sz="791"/>
              <a:t>- **CWE-UserF** (few-shot設定):</a:t>
            </a:r>
            <a:endParaRPr sz="791"/>
          </a:p>
          <a:p>
            <a:pPr indent="0" lvl="0" marL="0" rtl="0" algn="l">
              <a:lnSpc>
                <a:spcPct val="95000"/>
              </a:lnSpc>
              <a:spcBef>
                <a:spcPts val="1200"/>
              </a:spcBef>
              <a:spcAft>
                <a:spcPts val="0"/>
              </a:spcAft>
              <a:buNone/>
            </a:pPr>
            <a:r>
              <a:rPr lang="ja" sz="791"/>
              <a:t>    - 指示: 「次のコードをCWEカテゴリーに分類してください。コードはトップ25のCWEのうち1つに対応する脆弱性を持っているはずです。小文字のCWEタグのみを出力してください。コードが脆弱でないと思う場合は 'non-vul' と回答してください。以下はトップ25のCWEのリストです。」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プロンプトの使用方法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**脆弱性検出**では、各モデルに対してシステムプロンプトとユーザープロンプトの組み合わせを用い、バイナリ分類（脆弱または非脆弱）を実行しました。</a:t>
            </a:r>
            <a:endParaRPr sz="791"/>
          </a:p>
          <a:p>
            <a:pPr indent="0" lvl="0" marL="0" rtl="0" algn="l">
              <a:lnSpc>
                <a:spcPct val="95000"/>
              </a:lnSpc>
              <a:spcBef>
                <a:spcPts val="1200"/>
              </a:spcBef>
              <a:spcAft>
                <a:spcPts val="0"/>
              </a:spcAft>
              <a:buNone/>
            </a:pPr>
            <a:r>
              <a:rPr lang="ja" sz="791"/>
              <a:t>- **CWE分類**では、ゼロショット設定およびfew-shot設定を用いて、与えられたコードスニペットをCWEカテゴリに分類しました。few-shot設定では、いくつかの例を提示することで、モデルの理解を深めました。</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Improving Structural Diversity of Blackbox LLMs via Chain-of-Specification Prompting チェインオブスペシフィケーションプロンプティングを通じたブラックボックスLLMの構造的多様性の改善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LLMの多様性を改善するための手法として、チェインオブスペシフィケーション（CoS）プロンプティングを提案。</a:t>
            </a:r>
            <a:endParaRPr sz="791"/>
          </a:p>
          <a:p>
            <a:pPr indent="0" lvl="0" marL="0" rtl="0" algn="l">
              <a:lnSpc>
                <a:spcPct val="95000"/>
              </a:lnSpc>
              <a:spcBef>
                <a:spcPts val="1200"/>
              </a:spcBef>
              <a:spcAft>
                <a:spcPts val="0"/>
              </a:spcAft>
              <a:buNone/>
            </a:pPr>
            <a:r>
              <a:rPr lang="ja" sz="791"/>
              <a:t>ユーザーが関心を持つ多様性の次元に基づいてテキストを特徴づける構造的多様性という指標を導入。LLMに構造的特徴を反映した仕様を生成させ、次にその仕様を満たすテキストを生成させることで、多様性を改善することを目指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ェインオブスペシフィケーション（CoS）プロンプティングは、プロンプトエンジニアリングの一種で、**複数の段階を経て段階的に詳細な仕様を生成し、その仕様を満たすテキストを最終的に生成する**手法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高次仕様の生成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LLMに対して高次の抽象的な仕様を生成させます。この高次仕様は、生成されるテキストが満たすべき大まかな構造や特徴を定義します。たとえば、詩の生成では「詩のスタイル」や「テーマ」などが高次仕様に該当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中次仕様の生成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最初に生成された高次仕様を基にして、より詳細な中次の仕様を生成します。これには、具体的な要素や特徴が含まれます。詩の場合、この段階で「感情のトーン」や「イメージ」などが定義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低次仕様の生成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さらに詳細な低次の仕様を生成します。この段階では、テキストの具体的な形式や文体に関する仕様が生成され、これに基づいて最終的なテキストが生成されます。例えば、詩のリズムや押韻パターンなどが該当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テキストの生成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最後に、生成された低次仕様に従って、実際のテキストを生成します。このプロセスでは、仕様が細分化されることにより、生成されるテキストが特定の構造的特徴や多様性を備えるように誘導されます。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CoSプロンプティングの特徴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**段階的アプローチ**: 高次から低次へと段階的に仕様を生成することで、LLMが生成するテキストに多様性を持たせることが可能になります。</a:t>
            </a:r>
            <a:endParaRPr sz="791"/>
          </a:p>
          <a:p>
            <a:pPr indent="0" lvl="0" marL="0" rtl="0" algn="l">
              <a:lnSpc>
                <a:spcPct val="95000"/>
              </a:lnSpc>
              <a:spcBef>
                <a:spcPts val="1200"/>
              </a:spcBef>
              <a:spcAft>
                <a:spcPts val="0"/>
              </a:spcAft>
              <a:buNone/>
            </a:pPr>
            <a:r>
              <a:rPr lang="ja" sz="791"/>
              <a:t>- **仕様の分離**: テキストの構造的多様性の主な源泉を、最初の高次仕様の生成に集約するため、多様性の制御がしやすくなります。</a:t>
            </a:r>
            <a:endParaRPr sz="791"/>
          </a:p>
          <a:p>
            <a:pPr indent="0" lvl="0" marL="0" rtl="0" algn="l">
              <a:lnSpc>
                <a:spcPct val="95000"/>
              </a:lnSpc>
              <a:spcBef>
                <a:spcPts val="1200"/>
              </a:spcBef>
              <a:spcAft>
                <a:spcPts val="0"/>
              </a:spcAft>
              <a:buNone/>
            </a:pPr>
            <a:r>
              <a:rPr lang="ja" sz="791"/>
              <a:t>- **ブラックボックスモデルの対応**: この手法は、モデルの内部構造にアクセスできないブラックボックスモデルでも有効です。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詩の生成を例にしてCoSプロンプトの流れを示します。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高次仕様の生成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最初に、詩のスタイルに関する高次仕様を生成します。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詩を作成するために、詩のスタイルを指定してください。このスタイルには、古典的な形式（例えば、ソネット、ハイク）やモダンな形式（例えば、自由詩、コンクリートポエトリー）が含まれます。</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スタイル: ソネット</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中次仕様の生成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次に、選ばれた詩のスタイルに基づいて、テーマや感情のトーンなどの中次仕様を生成します。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"ソネット"のスタイルを使って、詩のテーマを指定してください。また、詩全体の感情のトーン（例えば、悲しみ、喜び、怒り）も指定してください。</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テーマ: 失われた愛</a:t>
            </a:r>
            <a:endParaRPr sz="791"/>
          </a:p>
          <a:p>
            <a:pPr indent="0" lvl="0" marL="0" rtl="0" algn="l">
              <a:lnSpc>
                <a:spcPct val="95000"/>
              </a:lnSpc>
              <a:spcBef>
                <a:spcPts val="1200"/>
              </a:spcBef>
              <a:spcAft>
                <a:spcPts val="0"/>
              </a:spcAft>
              <a:buNone/>
            </a:pPr>
            <a:r>
              <a:rPr lang="ja" sz="791"/>
              <a:t>トーン: 悲しみ</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低次仕様の生成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その後、テーマと感情に基づいて、詩の具体的なイメージや表現に関する低次仕様を生成します。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"失われた愛"というテーマと"悲しみ"のトーンに基づいて、詩に含めるべき具体的なイメージや表現を指定してください。</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イメージ: 落ちる枯れ葉、曇り空、静かな波</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テキストの生成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最後に、すべての仕様を統合し、詩を生成します。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以下の仕様に基づいてソネットを作成してください:</a:t>
            </a:r>
            <a:endParaRPr sz="791"/>
          </a:p>
          <a:p>
            <a:pPr indent="0" lvl="0" marL="0" rtl="0" algn="l">
              <a:lnSpc>
                <a:spcPct val="95000"/>
              </a:lnSpc>
              <a:spcBef>
                <a:spcPts val="1200"/>
              </a:spcBef>
              <a:spcAft>
                <a:spcPts val="0"/>
              </a:spcAft>
              <a:buNone/>
            </a:pPr>
            <a:r>
              <a:rPr lang="ja" sz="791"/>
              <a:t>- スタイル: ソネット</a:t>
            </a:r>
            <a:endParaRPr sz="791"/>
          </a:p>
          <a:p>
            <a:pPr indent="0" lvl="0" marL="0" rtl="0" algn="l">
              <a:lnSpc>
                <a:spcPct val="95000"/>
              </a:lnSpc>
              <a:spcBef>
                <a:spcPts val="1200"/>
              </a:spcBef>
              <a:spcAft>
                <a:spcPts val="0"/>
              </a:spcAft>
              <a:buNone/>
            </a:pPr>
            <a:r>
              <a:rPr lang="ja" sz="791"/>
              <a:t>- テーマ: 失われた愛</a:t>
            </a:r>
            <a:endParaRPr sz="791"/>
          </a:p>
          <a:p>
            <a:pPr indent="0" lvl="0" marL="0" rtl="0" algn="l">
              <a:lnSpc>
                <a:spcPct val="95000"/>
              </a:lnSpc>
              <a:spcBef>
                <a:spcPts val="1200"/>
              </a:spcBef>
              <a:spcAft>
                <a:spcPts val="0"/>
              </a:spcAft>
              <a:buNone/>
            </a:pPr>
            <a:r>
              <a:rPr lang="ja" sz="791"/>
              <a:t>- トーン: 悲しみ</a:t>
            </a:r>
            <a:endParaRPr sz="791"/>
          </a:p>
          <a:p>
            <a:pPr indent="0" lvl="0" marL="0" rtl="0" algn="l">
              <a:lnSpc>
                <a:spcPct val="95000"/>
              </a:lnSpc>
              <a:spcBef>
                <a:spcPts val="1200"/>
              </a:spcBef>
              <a:spcAft>
                <a:spcPts val="0"/>
              </a:spcAft>
              <a:buNone/>
            </a:pPr>
            <a:r>
              <a:rPr lang="ja" sz="791"/>
              <a:t>- イメージ: 落ちる枯れ葉、曇り空、静かな波</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秋の風に舞う枯れ葉たち</a:t>
            </a:r>
            <a:endParaRPr sz="791"/>
          </a:p>
          <a:p>
            <a:pPr indent="0" lvl="0" marL="0" rtl="0" algn="l">
              <a:lnSpc>
                <a:spcPct val="95000"/>
              </a:lnSpc>
              <a:spcBef>
                <a:spcPts val="1200"/>
              </a:spcBef>
              <a:spcAft>
                <a:spcPts val="0"/>
              </a:spcAft>
              <a:buNone/>
            </a:pPr>
            <a:r>
              <a:rPr lang="ja" sz="791"/>
              <a:t>愛の終わりを告げるように</a:t>
            </a:r>
            <a:endParaRPr sz="791"/>
          </a:p>
          <a:p>
            <a:pPr indent="0" lvl="0" marL="0" rtl="0" algn="l">
              <a:lnSpc>
                <a:spcPct val="95000"/>
              </a:lnSpc>
              <a:spcBef>
                <a:spcPts val="1200"/>
              </a:spcBef>
              <a:spcAft>
                <a:spcPts val="0"/>
              </a:spcAft>
              <a:buNone/>
            </a:pPr>
            <a:r>
              <a:rPr lang="ja" sz="791"/>
              <a:t>静かな波が岸を叩き</a:t>
            </a:r>
            <a:endParaRPr sz="791"/>
          </a:p>
          <a:p>
            <a:pPr indent="0" lvl="0" marL="0" rtl="0" algn="l">
              <a:lnSpc>
                <a:spcPct val="95000"/>
              </a:lnSpc>
              <a:spcBef>
                <a:spcPts val="1200"/>
              </a:spcBef>
              <a:spcAft>
                <a:spcPts val="0"/>
              </a:spcAft>
              <a:buNone/>
            </a:pPr>
            <a:r>
              <a:rPr lang="ja" sz="791"/>
              <a:t>過ぎ去りし日々を思い出す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曇り空は涙を隠し</a:t>
            </a:r>
            <a:endParaRPr sz="791"/>
          </a:p>
          <a:p>
            <a:pPr indent="0" lvl="0" marL="0" rtl="0" algn="l">
              <a:lnSpc>
                <a:spcPct val="95000"/>
              </a:lnSpc>
              <a:spcBef>
                <a:spcPts val="1200"/>
              </a:spcBef>
              <a:spcAft>
                <a:spcPts val="0"/>
              </a:spcAft>
              <a:buNone/>
            </a:pPr>
            <a:r>
              <a:rPr lang="ja" sz="791"/>
              <a:t>心の中は空虚だけが</a:t>
            </a:r>
            <a:endParaRPr sz="791"/>
          </a:p>
          <a:p>
            <a:pPr indent="0" lvl="0" marL="0" rtl="0" algn="l">
              <a:lnSpc>
                <a:spcPct val="95000"/>
              </a:lnSpc>
              <a:spcBef>
                <a:spcPts val="1200"/>
              </a:spcBef>
              <a:spcAft>
                <a:spcPts val="0"/>
              </a:spcAft>
              <a:buNone/>
            </a:pPr>
            <a:r>
              <a:rPr lang="ja" sz="791"/>
              <a:t>残る愛の欠片は儚く</a:t>
            </a:r>
            <a:endParaRPr sz="791"/>
          </a:p>
          <a:p>
            <a:pPr indent="0" lvl="0" marL="0" rtl="0" algn="l">
              <a:lnSpc>
                <a:spcPct val="95000"/>
              </a:lnSpc>
              <a:spcBef>
                <a:spcPts val="1200"/>
              </a:spcBef>
              <a:spcAft>
                <a:spcPts val="0"/>
              </a:spcAft>
              <a:buNone/>
            </a:pPr>
            <a:r>
              <a:rPr lang="ja" sz="791"/>
              <a:t>もう戻らぬ時を悔やむ</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それでも心に残る影</a:t>
            </a:r>
            <a:endParaRPr sz="791"/>
          </a:p>
          <a:p>
            <a:pPr indent="0" lvl="0" marL="0" rtl="0" algn="l">
              <a:lnSpc>
                <a:spcPct val="95000"/>
              </a:lnSpc>
              <a:spcBef>
                <a:spcPts val="1200"/>
              </a:spcBef>
              <a:spcAft>
                <a:spcPts val="0"/>
              </a:spcAft>
              <a:buNone/>
            </a:pPr>
            <a:r>
              <a:rPr lang="ja" sz="791"/>
              <a:t>永遠の愛が消え去っても</a:t>
            </a:r>
            <a:endParaRPr sz="791"/>
          </a:p>
          <a:p>
            <a:pPr indent="0" lvl="0" marL="0" rtl="0" algn="l">
              <a:lnSpc>
                <a:spcPct val="95000"/>
              </a:lnSpc>
              <a:spcBef>
                <a:spcPts val="1200"/>
              </a:spcBef>
              <a:spcAft>
                <a:spcPts val="0"/>
              </a:spcAft>
              <a:buNone/>
            </a:pPr>
            <a:r>
              <a:rPr lang="ja" sz="791"/>
              <a:t>その想いは深く刻まれる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この詩のように静かに終わる</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oSプロンプティングでは、プロンプトを段階的に使用して仕様を細かく定義していき、その仕様を元に最終的なテキストを生成します。この手法により、テキストの構造的多様性が高まり、ユーザーが望む特定の特徴を反映した生成をしようとしてい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LLM-Enhanced Static Analysis for Precise Identification of Vulnerable OSS Versions LLMを活用した静的解析による脆弱なOSSバージョンの精密な特定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C/C++で書かれたオープンソースソフトウェア（OSS）の脆弱性バージョンのコミットをプログラムスライジングで抽出されたコードをLLMで精査し特定するVercationを提案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Vercation: プログラムスライシングとLLMを組み合わせた手法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Vercationは、オープンソースソフトウェア（OSS）の脆弱なバージョンを特定するための手法で、プログラムスライシングと大規模言語モデル（LLM）を組み合わせています。具体的には、以下のプロセスで動作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**プログラムスライシング**を用いて、脆弱性パッチに関連する危険なフロー（vulnerability-related statements）を抽出します。</a:t>
            </a:r>
            <a:endParaRPr sz="791"/>
          </a:p>
          <a:p>
            <a:pPr indent="0" lvl="0" marL="0" rtl="0" algn="l">
              <a:lnSpc>
                <a:spcPct val="95000"/>
              </a:lnSpc>
              <a:spcBef>
                <a:spcPts val="1200"/>
              </a:spcBef>
              <a:spcAft>
                <a:spcPts val="0"/>
              </a:spcAft>
              <a:buNone/>
            </a:pPr>
            <a:r>
              <a:rPr lang="ja" sz="791"/>
              <a:t>- **LLM**を活用して、抽出されたステートメントをさらに分析し、脆弱性に関連する部分を精査します。</a:t>
            </a:r>
            <a:endParaRPr sz="791"/>
          </a:p>
          <a:p>
            <a:pPr indent="0" lvl="0" marL="0" rtl="0" algn="l">
              <a:lnSpc>
                <a:spcPct val="95000"/>
              </a:lnSpc>
              <a:spcBef>
                <a:spcPts val="1200"/>
              </a:spcBef>
              <a:spcAft>
                <a:spcPts val="0"/>
              </a:spcAft>
              <a:buNone/>
            </a:pPr>
            <a:r>
              <a:rPr lang="ja" sz="791"/>
              <a:t>- 過去のコミットを遡り、脆弱性を導入したコミット（vulnerability-introducing commit, vic）を特定します。</a:t>
            </a:r>
            <a:endParaRPr sz="791"/>
          </a:p>
          <a:p>
            <a:pPr indent="0" lvl="0" marL="0" rtl="0" algn="l">
              <a:lnSpc>
                <a:spcPct val="95000"/>
              </a:lnSpc>
              <a:spcBef>
                <a:spcPts val="1200"/>
              </a:spcBef>
              <a:spcAft>
                <a:spcPts val="0"/>
              </a:spcAft>
              <a:buNone/>
            </a:pPr>
            <a:r>
              <a:rPr lang="ja" sz="791"/>
              <a:t>- **セマンティックレベルのコードクローン検出**により、脆弱性を導入したコミットと修正されたコミットの間に存在する脆弱なバージョンを精密に特定します。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Vercationの革新性は、従来の静的解析ツールが持つ限界（シンタックスレベルのコードクローン検出や脆弱性に関係のないコードが混入すること）を克服し、LLMの力を借りてより精密な脆弱性検出を行える点に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プログラムスライシング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グラムスライシングは、ソフトウェアのソースコードから特定の変数やステートメントに関連する部分だけを切り出す技術です。Vercationでは、以下のようにプログラムスライシングを用いて、脆弱性パッチに関連する「危険なフロー」を抽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削除されたステートメント**および**パッチに関連する変数**をスライシングの基準とします。削除されたコードやパッチに関連する変数がどのようにデータフローやコントロールフローに影響を与えるかを追跡します。</a:t>
            </a:r>
            <a:endParaRPr sz="791"/>
          </a:p>
          <a:p>
            <a:pPr indent="0" lvl="0" marL="0" rtl="0" algn="l">
              <a:lnSpc>
                <a:spcPct val="95000"/>
              </a:lnSpc>
              <a:spcBef>
                <a:spcPts val="1200"/>
              </a:spcBef>
              <a:spcAft>
                <a:spcPts val="0"/>
              </a:spcAft>
              <a:buNone/>
            </a:pPr>
            <a:r>
              <a:rPr lang="ja" sz="791"/>
              <a:t>- **代入文**や**条件文**、**関数呼び出し**、**リターン文**に対して、それぞれ異なるスライシングルールを適用します。</a:t>
            </a:r>
            <a:endParaRPr sz="791"/>
          </a:p>
          <a:p>
            <a:pPr indent="0" lvl="0" marL="0" rtl="0" algn="l">
              <a:lnSpc>
                <a:spcPct val="95000"/>
              </a:lnSpc>
              <a:spcBef>
                <a:spcPts val="1200"/>
              </a:spcBef>
              <a:spcAft>
                <a:spcPts val="0"/>
              </a:spcAft>
              <a:buNone/>
            </a:pPr>
            <a:r>
              <a:rPr lang="ja" sz="791"/>
              <a:t>- **前方スライシング**と**後方スライシング**の両方を行い、脆弱性に関連するコード全体を網羅します。前方スライシングは、脆弱性を引き起こすトリガーとなる挙動を特定し、後方スライシングは、パッチ関連変数の起源を遡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LLMを活用した脆弱性ロジック解析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Vercationでは、LLMを用いてプログラムスライシングで抽出された危険なフローをさらに精査し、脆弱性に関連するコードを特定します。このステップの目的は、スライシングによって抽出されたコードが、実際に脆弱性に関連するものかどうかを確認し、不要なコード（false positives）を除外することです。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**Few-shot prompting**: LLMに対して、少数の例を提示することで、脆弱性ロジック解析のタスクに関する適切な応答を学習させます。これにより、モデルの応答がより正確で一貫性のあるものになります。</a:t>
            </a:r>
            <a:endParaRPr sz="791"/>
          </a:p>
          <a:p>
            <a:pPr indent="0" lvl="0" marL="0" rtl="0" algn="l">
              <a:lnSpc>
                <a:spcPct val="95000"/>
              </a:lnSpc>
              <a:spcBef>
                <a:spcPts val="1200"/>
              </a:spcBef>
              <a:spcAft>
                <a:spcPts val="0"/>
              </a:spcAft>
              <a:buNone/>
            </a:pPr>
            <a:r>
              <a:rPr lang="ja" sz="791"/>
              <a:t>- **Chain-of-Thought prompting（CoT）**: LLMが中間的な推論ステップを生成するよう促すことで、最終的な答えにたどり着く前に、モデルに段階的な思考プロセスを経させます。これにより、脆弱性ロジックの解析がより詳細かつ正確になります。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セマンティックレベルのコードクローン検出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Vercationでは、脆弱性を導入したコミットを特定するために、セマンティックレベルのコードクローン検出を行います。この手法は、コードの意味的な類似性を評価することで、従来のシンタックスベースの手法では見逃されがちな脆弱性を正確に特定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拡張された抽象構文木（AST）**を用いて、コードの構造や論理フローを保持し、コードの意味的な類似性を比較します。これにより、コードのリファクタリングなどによって生じたシンタックスレベルの差異を考慮しつつ、脆弱性を正確に特定できます。</a:t>
            </a:r>
            <a:endParaRPr sz="791"/>
          </a:p>
          <a:p>
            <a:pPr indent="0" lvl="0" marL="0" rtl="0" algn="l">
              <a:lnSpc>
                <a:spcPct val="95000"/>
              </a:lnSpc>
              <a:spcBef>
                <a:spcPts val="1200"/>
              </a:spcBef>
              <a:spcAft>
                <a:spcPts val="0"/>
              </a:spcAft>
              <a:buNone/>
            </a:pPr>
            <a:r>
              <a:rPr lang="ja" sz="791"/>
              <a:t>- **関数インライン化**: 関数呼び出し部分をインライン化して展開し、より多くのセマンティック情報を取得します。</a:t>
            </a:r>
            <a:endParaRPr sz="791"/>
          </a:p>
          <a:p>
            <a:pPr indent="0" lvl="0" marL="0" rtl="0" algn="l">
              <a:lnSpc>
                <a:spcPct val="95000"/>
              </a:lnSpc>
              <a:spcBef>
                <a:spcPts val="1200"/>
              </a:spcBef>
              <a:spcAft>
                <a:spcPts val="0"/>
              </a:spcAft>
              <a:buNone/>
            </a:pPr>
            <a:r>
              <a:rPr lang="ja" sz="791"/>
              <a:t>- **ASTの正規化**: コードのスタイルの違いによるノイズを最小限に抑えるために、条件構造、ループ構造、および演算子の正規化を行います。これにより、コードの意味が同じであっても、異なる表現で記述された場合に対応できます。</a:t>
            </a:r>
            <a:endParaRPr sz="791"/>
          </a:p>
          <a:p>
            <a:pPr indent="0" lvl="0" marL="0" rtl="0" algn="l">
              <a:lnSpc>
                <a:spcPct val="95000"/>
              </a:lnSpc>
              <a:spcBef>
                <a:spcPts val="1200"/>
              </a:spcBef>
              <a:spcAft>
                <a:spcPts val="0"/>
              </a:spcAft>
              <a:buNone/>
            </a:pPr>
            <a:r>
              <a:rPr lang="ja" sz="791"/>
              <a:t>- **類似性評価**: AST間の類似性を編集距離やその他の比較アルゴリズムを用いて評価し、脆弱性導入コミットを特定します。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ELLA: Empowering LLMs for Interpretable, Accurate and Informative Legal Advice ELLA: 解釈可能で正確かつ情報豊富な法的助言のためのLLMの強化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が法的助言を提供する際に正確な応答をするため、BGEを使い、法的記事を検索し法的根拠を提供するELLAを提案。ユーザーは関連する法的記事を選択し、LLMにより正確な応答を生成させるために記事をインタラクティブに選ぶ。法的ケースを検索するため、ELLAは中国の法的ケースデータセットを使い、ユーザーが参考情報を得る。法的根拠を視覚化するため、BGEのファインチューニングを行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BGEのファインチューニング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BGE（Best General Embeddings）は、もともと一般的な文章の埋め込み（embedding）を生成するためのモデルですが、法的な文脈においても高精度な埋め込みを生成できるように調整（ファインチューニング）されています。このプロセスにより、法律文書に特有の用語やフレーズ間の類似性をより正確に評価できるよう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**データセットの準備**: 法律領域でのファインチューニングのために、法的なデータセットを準備します。具体的には、法的なクエリとそれに関連する法的記事、判例、司法解釈などが含まれたデータが使用されます。</a:t>
            </a:r>
            <a:endParaRPr sz="791"/>
          </a:p>
          <a:p>
            <a:pPr indent="0" lvl="0" marL="0" rtl="0" algn="l">
              <a:lnSpc>
                <a:spcPct val="95000"/>
              </a:lnSpc>
              <a:spcBef>
                <a:spcPts val="1200"/>
              </a:spcBef>
              <a:spcAft>
                <a:spcPts val="0"/>
              </a:spcAft>
              <a:buNone/>
            </a:pPr>
            <a:r>
              <a:rPr lang="ja" sz="791"/>
              <a:t>- **ファインチューニングの目的**: BGEモデルが、法律用語や法的文書の特定のフレーズに関する類似性を正確に捉えることを目的としています。たとえば、ある法的概念が別の関連概念とどの程度近いか、またはどの程度異なるかを正確に理解できるようになります。</a:t>
            </a:r>
            <a:endParaRPr sz="791"/>
          </a:p>
          <a:p>
            <a:pPr indent="0" lvl="0" marL="0" rtl="0" algn="l">
              <a:lnSpc>
                <a:spcPct val="95000"/>
              </a:lnSpc>
              <a:spcBef>
                <a:spcPts val="1200"/>
              </a:spcBef>
              <a:spcAft>
                <a:spcPts val="0"/>
              </a:spcAft>
              <a:buNone/>
            </a:pPr>
            <a:r>
              <a:rPr lang="ja" sz="791"/>
              <a:t>- **手法**: 法的クエリに対して、関連する法的記事を取得し、そのクエリと記事の間の類似性スコアを計算します。そのスコアが高いほど、クエリと記事が密接に関連していると判断されます。この類似性スコアは、文書間の意味的な一致度を反映するもので、法的な文脈に適した回答を導き出すのに役立ちます。</a:t>
            </a:r>
            <a:endParaRPr sz="791"/>
          </a:p>
          <a:p>
            <a:pPr indent="0" lvl="0" marL="0" rtl="0" algn="l">
              <a:lnSpc>
                <a:spcPct val="95000"/>
              </a:lnSpc>
              <a:spcBef>
                <a:spcPts val="1200"/>
              </a:spcBef>
              <a:spcAft>
                <a:spcPts val="0"/>
              </a:spcAft>
              <a:buNone/>
            </a:pPr>
            <a:r>
              <a:rPr lang="ja" sz="791"/>
              <a:t>- **結果**: ファインチューニングされたBGEモデルは、法的文書の中で特定の用語がどのように使用されているかを理解し、関連する法的根拠を特定する能力が向上します。これにより、LLMがユーザーの質問に対してより適切で正確な法的助言を提供できるよう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法的記事選択のインタラクティブ性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ELLAは、LLMの初期応答に基づいてユーザーが複数の関連法的記事を選択し、その選択に基づいてLLMがより正確な応答を生成できるようにする機能を提供します。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**法的記事の検索**: ユーザーが質問を入力すると、ELLAは最も関連性の高い法的記事を検索し、トップ3の法的記事をユーザーに提供します。これらの法的記事は、LLMが初期応答を生成するための基礎となります。</a:t>
            </a:r>
            <a:endParaRPr sz="791"/>
          </a:p>
          <a:p>
            <a:pPr indent="0" lvl="0" marL="0" rtl="0" algn="l">
              <a:lnSpc>
                <a:spcPct val="95000"/>
              </a:lnSpc>
              <a:spcBef>
                <a:spcPts val="1200"/>
              </a:spcBef>
              <a:spcAft>
                <a:spcPts val="0"/>
              </a:spcAft>
              <a:buNone/>
            </a:pPr>
            <a:r>
              <a:rPr lang="ja" sz="791"/>
              <a:t>- **インタラクティブな選択**: ユーザーは提供された法的記事を確認し、自分の状況に最も適したものを選択することができます。選択後、ユーザーはLLMに新しい応答を生成するように指示します。</a:t>
            </a:r>
            <a:endParaRPr sz="791"/>
          </a:p>
          <a:p>
            <a:pPr indent="0" lvl="0" marL="0" rtl="0" algn="l">
              <a:lnSpc>
                <a:spcPct val="95000"/>
              </a:lnSpc>
              <a:spcBef>
                <a:spcPts val="1200"/>
              </a:spcBef>
              <a:spcAft>
                <a:spcPts val="0"/>
              </a:spcAft>
              <a:buNone/>
            </a:pPr>
            <a:r>
              <a:rPr lang="ja" sz="791"/>
              <a:t>- **応答の再生成**: LLMはユーザーが選択した法的記事に基づいて、より正確で包括的な応答を生成します。このプロセスにより、ノイズを排除し、適切な法的根拠に基づいた応答を得ることが可能となります。</a:t>
            </a:r>
            <a:endParaRPr sz="791"/>
          </a:p>
          <a:p>
            <a:pPr indent="0" lvl="0" marL="0" rtl="0" algn="l">
              <a:lnSpc>
                <a:spcPct val="95000"/>
              </a:lnSpc>
              <a:spcBef>
                <a:spcPts val="1200"/>
              </a:spcBef>
              <a:spcAft>
                <a:spcPts val="0"/>
              </a:spcAft>
              <a:buNone/>
            </a:pPr>
            <a:r>
              <a:rPr lang="ja" sz="791"/>
              <a:t>- **ユーザー体験の向上**: インタラクティブな法的記事選択により、ユーザーは自分の状況に合わせた正確な法的助言を得ることができ、LLMの応答の信頼性と一貫性が向上します。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法的ケース検索モジュール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ELLAには、ユーザーがより具体的な参考情報を得るために、関連する法的ケースを検索するモジュールが組み込まれています。このモジュールは、中国の法的ケースデータセット「LeCaRD」を使用しており、特定の法的問題に関連する事例を検索して提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**LeCaRDデータセットの使用**: LeCaRD（Legal Case Retrieval Dataset）は、中国の法律システムにおける法的ケースの検索のために特別に設計されたデータセットです。ELLAは、このデータセットを使用して、ユーザーのクエリに関連する法的ケースを特定します。</a:t>
            </a:r>
            <a:endParaRPr sz="791"/>
          </a:p>
          <a:p>
            <a:pPr indent="0" lvl="0" marL="0" rtl="0" algn="l">
              <a:lnSpc>
                <a:spcPct val="95000"/>
              </a:lnSpc>
              <a:spcBef>
                <a:spcPts val="1200"/>
              </a:spcBef>
              <a:spcAft>
                <a:spcPts val="0"/>
              </a:spcAft>
              <a:buNone/>
            </a:pPr>
            <a:r>
              <a:rPr lang="ja" sz="791"/>
              <a:t>- **法的ケースの検索プロセス**: ユーザーがクエリを入力すると、BGEモデルを使用して、クエリに関連する法的ケースを検索します。検索された法的ケースは、クエリと各ケースの文との間の類似性に基づいてランク付けされます。</a:t>
            </a:r>
            <a:endParaRPr sz="791"/>
          </a:p>
          <a:p>
            <a:pPr indent="0" lvl="0" marL="0" rtl="0" algn="l">
              <a:lnSpc>
                <a:spcPct val="95000"/>
              </a:lnSpc>
              <a:spcBef>
                <a:spcPts val="1200"/>
              </a:spcBef>
              <a:spcAft>
                <a:spcPts val="0"/>
              </a:spcAft>
              <a:buNone/>
            </a:pPr>
            <a:r>
              <a:rPr lang="ja" sz="791"/>
              <a:t>- **関連文のハイライト**: 検索された法的ケースの中から、クエリに関連する文がハイライトされます。これにより、ユーザーはケースのどの部分が自分の状況に最も関連しているかをすばやく判断でき、効率的に情報を得ることができます。</a:t>
            </a:r>
            <a:endParaRPr sz="791"/>
          </a:p>
          <a:p>
            <a:pPr indent="0" lvl="0" marL="0" rtl="0" algn="l">
              <a:lnSpc>
                <a:spcPct val="95000"/>
              </a:lnSpc>
              <a:spcBef>
                <a:spcPts val="1200"/>
              </a:spcBef>
              <a:spcAft>
                <a:spcPts val="0"/>
              </a:spcAft>
              <a:buNone/>
            </a:pPr>
            <a:r>
              <a:rPr lang="ja" sz="791"/>
              <a:t>- **法的ケースの再ランク付け**: 最も関連性の高い法的ケースをさらにランク付けし、ユーザーにトップのケースを提示します。これにより、ユーザーは最も重要な情報にアクセスしやすくなります。</a:t>
            </a:r>
            <a:endParaRPr sz="791"/>
          </a:p>
          <a:p>
            <a:pPr indent="0" lvl="0" marL="0" rtl="0" algn="l">
              <a:lnSpc>
                <a:spcPct val="95000"/>
              </a:lnSpc>
              <a:spcBef>
                <a:spcPts val="1200"/>
              </a:spcBef>
              <a:spcAft>
                <a:spcPts val="0"/>
              </a:spcAft>
              <a:buNone/>
            </a:pPr>
            <a:r>
              <a:rPr lang="ja" sz="791"/>
              <a:t>- **結果の評価**: このモジュールは、ユーザーが具体的な事例に基づいて自分の法的状況を評価するのを助け、LLMの提供する法的助言の信頼性を高める役割を果たします。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Casper: Prompt Sanitization for Protecting User Privacy in Web-Based Large Language Models Casper: ウェブベースの大規模言語モデルにおけるユーザープライバシー保護のためのプロンプト消毒</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ウェブベースのLLMサービスではユーザーのプロンプトデータが保存され、処理され、共有される可能性があります。この対策としてCasperというプロンプト消毒技術を提案。ユーザーの入力から敏感な情報を検出し、LLMサービスに送信する前に除去することでプライバシーを保護します。Casperはユーザーのデバイス上で完全に動作し、オンラインLLMサービスの変更を必要としません。Casperは、ルールベースのフィルター、機械学習（ML）ベースの固有表現認識器、ブラウザベースのローカルLLMトピック識別器からなる三層の消毒メカニズムを持ち、98.5%の精度で個人識別情報（PII）を、89.9%の精度でプライバシーに敏感なトピックをフィルタリングできることを示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(a)Online LLM services.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(b)Casper architecture.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ルールベースのフィルタリング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asperの第一層目の消毒メカニズムとして、ルールベースのフィルタリングが使用されています。この技術は、予め定義されたキーワードや一般的なパターンに基づいて、敏感な情報を特定し除去する役割を果た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**パターンマッチング**: ルールベースのフィルタリングでは、例えばメールアドレス、電話番号、クレジットカード番号など、よく知られたパターンを識別するための正規表現（Regex）を使用します。これにより、ユーザーの入力から明示的な個人識別情報（PII）を検出し、事前に定義されたパターンに一致する部分を削除またはマスクします。</a:t>
            </a:r>
            <a:endParaRPr sz="791"/>
          </a:p>
          <a:p>
            <a:pPr indent="0" lvl="0" marL="0" rtl="0" algn="l">
              <a:lnSpc>
                <a:spcPct val="95000"/>
              </a:lnSpc>
              <a:spcBef>
                <a:spcPts val="1200"/>
              </a:spcBef>
              <a:spcAft>
                <a:spcPts val="0"/>
              </a:spcAft>
              <a:buNone/>
            </a:pPr>
            <a:r>
              <a:rPr lang="ja" sz="791"/>
              <a:t>- **カスタムルール**: Casperはユーザーが独自のキーワードやパターンを定義できる機能を提供しています。これにより、特定の名前や企業名など、ユーザー固有の情報を追加で保護することができます。ユーザーは自分のニーズに応じて、フィルタリングルールを柔軟に設定し、カスタマイズ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機械学習ベースの固有表現認識</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Casperの第二層目は、機械学習（ML）に基づいた固有表現認識です。この技術は、名前、場所、組織などの固有名詞を特定するために使用されます。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**固有表現認識（NER）**: この技術では、固有名詞（例えば「John Doe」や「New York」など）をテキスト内で認識するために、事前にトレーニングされた機械学習モデルが用いられます。具体的には、BERTやその他の自然言語処理（NLP）モデルが使われることが多く、これらのモデルは数百万から数億のパラメータを持ち、大規模なデータセット（例：CoNLL-2003データセット）でトレーニングされています。</a:t>
            </a:r>
            <a:endParaRPr sz="791"/>
          </a:p>
          <a:p>
            <a:pPr indent="0" lvl="0" marL="0" rtl="0" algn="l">
              <a:lnSpc>
                <a:spcPct val="95000"/>
              </a:lnSpc>
              <a:spcBef>
                <a:spcPts val="1200"/>
              </a:spcBef>
              <a:spcAft>
                <a:spcPts val="0"/>
              </a:spcAft>
              <a:buNone/>
            </a:pPr>
            <a:r>
              <a:rPr lang="ja" sz="791"/>
              <a:t>- **精度と汎用性**: 固有表現認識は、ルールベースのフィルタリングでは検出できない、文脈依存の固有表現を特定する能力を持ちます。これにより、より高い精度で個人情報を保護することが可能です。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ローカルLLMベースのトピック識別</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Casperの第三層目は、ブラウザ上で動作するローカルの大規模言語モデル（LLM）を使用したトピック識別です。このステージでは、プロンプト内に含まれるプライバシーに敏感なトピックを特定します。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**ブラウザ内での処理**: Casperは、WebGPUを活用してローカルで動作するLLMを使用し、ユーザーのデバイス内でトピック識別を行います。この方法により、プライバシーに敏感なトピック（例：医療情報や法律に関する情報など）を検出し、ユーザーに警告を出します。</a:t>
            </a:r>
            <a:endParaRPr sz="791"/>
          </a:p>
          <a:p>
            <a:pPr indent="0" lvl="0" marL="0" rtl="0" algn="l">
              <a:lnSpc>
                <a:spcPct val="95000"/>
              </a:lnSpc>
              <a:spcBef>
                <a:spcPts val="1200"/>
              </a:spcBef>
              <a:spcAft>
                <a:spcPts val="0"/>
              </a:spcAft>
              <a:buNone/>
            </a:pPr>
            <a:r>
              <a:rPr lang="ja" sz="791"/>
              <a:t>- **トピック識別の精度**: ルールベースやMLベースのフィルタリングでは検出が難しいトピックでも、ローカルLLMを使うことで高精度での識別が可能です。LLMはプロンプト全体を解析し、その中に隠れた意味やトピックを抽出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クライアントサイドでのフィルタリング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Casperの全ての処理はユーザーのデバイス上で行われ、データは外部に送信されません。これにより、ユーザーのプライバシーが最大限に保護されます。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**データセキュリティ**: クライアントサイドでの処理は、ユーザーのデバイス上で行われるため、外部サーバーにデータが送信されることなく、プライバシーが守られます。これにより、データ漏洩のリスクが大幅に低減されます。</a:t>
            </a:r>
            <a:endParaRPr sz="791"/>
          </a:p>
          <a:p>
            <a:pPr indent="0" lvl="0" marL="0" rtl="0" algn="l">
              <a:lnSpc>
                <a:spcPct val="95000"/>
              </a:lnSpc>
              <a:spcBef>
                <a:spcPts val="1200"/>
              </a:spcBef>
              <a:spcAft>
                <a:spcPts val="0"/>
              </a:spcAft>
              <a:buNone/>
            </a:pPr>
            <a:r>
              <a:rPr lang="ja" sz="791"/>
              <a:t>- **ブラウザ拡張機能としての実装**: Casperはブラウザの拡張機能として設計されており、ユーザーはソフトウェアをインストールすることなく、簡単にプライバシー保護を実現できます。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軽量かつ効率的な設計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Casperは軽量で効率的に設計されており、ユーザー体験に影響を与えません。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**パフォーマンス**: プロンプトの消毒処理はブラウザ内で迅速に行われ、ユーザーが入力を送信してからLLMが応答を返すまでの時間にほとんど影響を与えません。例えば、15トークンのプロンプトでは、Casperの処理時間は2.5秒未満であり、全体の処理時間に対するオーバーヘッドは14.7%にとどまります。</a:t>
            </a:r>
            <a:endParaRPr sz="791"/>
          </a:p>
          <a:p>
            <a:pPr indent="0" lvl="0" marL="0" rtl="0" algn="l">
              <a:lnSpc>
                <a:spcPct val="95000"/>
              </a:lnSpc>
              <a:spcBef>
                <a:spcPts val="1200"/>
              </a:spcBef>
              <a:spcAft>
                <a:spcPts val="0"/>
              </a:spcAft>
              <a:buNone/>
            </a:pPr>
            <a:r>
              <a:rPr lang="ja" sz="791"/>
              <a:t>- **互換性**: Casperは既存のオンラインLLMサービスと完全に互換性があり、LLMサービスのウェブインターフェースを変更することなく、プライバシー保護を提供します。</a:t>
            </a:r>
            <a:endParaRPr sz="791"/>
          </a:p>
          <a:p>
            <a:pPr indent="0" lvl="0" marL="0" rtl="0" algn="l">
              <a:lnSpc>
                <a:spcPct val="95000"/>
              </a:lnSpc>
              <a:spcBef>
                <a:spcPts val="1200"/>
              </a:spcBef>
              <a:spcAft>
                <a:spcPts val="1200"/>
              </a:spcAft>
              <a:buNone/>
            </a:pPr>
            <a:r>
              <a:t/>
            </a:r>
            <a:endParaRPr sz="791"/>
          </a:p>
        </p:txBody>
      </p:sp>
      <p:pic>
        <p:nvPicPr>
          <p:cNvPr id="157" name="Google Shape;157;p31"/>
          <p:cNvPicPr preferRelativeResize="0"/>
          <p:nvPr/>
        </p:nvPicPr>
        <p:blipFill>
          <a:blip r:embed="rId3">
            <a:alphaModFix/>
          </a:blip>
          <a:stretch>
            <a:fillRect/>
          </a:stretch>
        </p:blipFill>
        <p:spPr>
          <a:xfrm>
            <a:off x="1749488" y="1324150"/>
            <a:ext cx="6353175" cy="4248150"/>
          </a:xfrm>
          <a:prstGeom prst="rect">
            <a:avLst/>
          </a:prstGeom>
          <a:noFill/>
          <a:ln>
            <a:noFill/>
          </a:ln>
        </p:spPr>
      </p:pic>
      <p:pic>
        <p:nvPicPr>
          <p:cNvPr id="158" name="Google Shape;158;p31"/>
          <p:cNvPicPr preferRelativeResize="0"/>
          <p:nvPr/>
        </p:nvPicPr>
        <p:blipFill>
          <a:blip r:embed="rId4">
            <a:alphaModFix/>
          </a:blip>
          <a:stretch>
            <a:fillRect/>
          </a:stretch>
        </p:blipFill>
        <p:spPr>
          <a:xfrm>
            <a:off x="1400175" y="6542700"/>
            <a:ext cx="6343650" cy="4248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675">
                <a:solidFill>
                  <a:srgbClr val="000000"/>
                </a:solidFill>
                <a:latin typeface="Arial"/>
                <a:ea typeface="Arial"/>
                <a:cs typeface="Arial"/>
                <a:sym typeface="Arial"/>
              </a:rPr>
              <a:t># Automated Evaluation of Retrieval-Augmented Language Models with Task-Specific Exam Generation タスク特化型試験生成による検索強化型言語モデルの自動評価</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概要: RAGの評価方法の提案</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タスクに関連する文書コーパスに基づく多肢選択式問題から自動生成された合成試験にRAGをスコアリングすることで実施。試験の品質とタスク特化型精度に関する情報量を推定するために項目反応理論 (IRT) を活用することで試験を段階的に改善します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技術や手法</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本研究で説明されている技術や手法は次の通りです: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1. **試験生成**:</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LLMを用いて、文書コーパスに基づく多肢選択式試験問題を自動生成。</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各質問には1つの正解と複数の選択肢が含まれます。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各文書から質問候補を生成し、NLPベースのフィルターを適用して低品質な質問を除外。</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試験生成プロンプト例</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```markdown</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Human: Here is some documentation from {task_domain}: {documentation}. From this, generate</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 difficult multi-form question for an exam. It should have 4 candidates, 1 correct answer</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and explanations.</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Syntax should be:</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Question: {question}</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 {candidate A}</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B) {candidate B}</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C) {candidate C}</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D) {candidate D}</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Correct Answer: {correct answer}</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Assistant:</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1. **質問フィルタリング**:</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**パース処理**: 生成された質問と選択肢を正しく抽出します。不正な形式の質問は除外されます。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**自己完結制約**: 質問が文書に明示的に依存していないことを確認します。具体的には、文書タイトルや引用が含まれる質問を除外します。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**分散評価**: Jaccard類似度や埋め込みベースの類似度を用いて、低品質な質問を除外します。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1. **評価方法**:</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1. **ポイント評価**:</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各RAGパイプラインは、生成された試験問題に対して解答します。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正解率を計算し、各モデルのパフォーマンスを比較します。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2. **IRTによる集約評価**:</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IRTを用いて、質問ごとの難易度 (difficulty)、識別力 (discrimination)、推測要因 (guessing) を推定します。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これにより、各RAGパイプラインの能力を詳細に評価できます。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**IRTモデル**:</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IRTモデルの基本式は以下の通りです。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P(X = 1|\theta, g_i, d_i, b_i) = g_i + (1 - g_i) \frac{1}{1 + \exp(-d_i(\theta - b_i))}</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ここで</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θ: モデルの能力</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これはモデル（または受験者）の能力レベルを表します。値が高いほど、そのモデルが試験問題に正解する可能性が高くなります。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g_i: 推測要因</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これは試験問題 i に対する推測確率を表します。選択肢がランダムに選ばれた場合に正解する確率です。たとえば、4択問題では推測確率は0.25になります。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d_i: 識別力</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これは試験問題 i の識別力を表します。識別力が高いほど、その問題は能力の高いモデルと低いモデルをうまく区別することができます。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b_i: 難易度</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これは試験問題 i の難易度を表します。値が高いほど、その問題は難しいことを意味します。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式の解釈</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1. **基本構造**:</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式の右辺の最初の部分、gi　は、推測確率を表します。これは、受験者が全く知識がなくても偶然に正解する確率です。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2. **能力に基づく正答確率**:</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式の残りの部分、</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(1 - g_i) \frac{1}{1 + \exp(-d_i(\theta - b_i))}</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は、受験者の能力 θ と問題の識別力 di、難易度 bi に基づいて正答確率を計算します。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具体的には、exp(−di​(θ−bi​)) は、受験者の能力と問題の難易度の差を反映しています。この部分が大きいほど、能力が高いか問題が簡単であることを意味します。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この値に1を加えて分母とし、その逆数を取ることで、正答確率が0から1の間に収まるようにします。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2. **IRTによる試験最適化**:</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試験の情報量を最大化するために、IRTに基づいて質問を段階的に最適化します。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**手順**:</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1. **初期試験生成**:</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上記の方法で生成された試験を使用してモデルを評価します。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2. **IRTモデルフィッティング**:</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IRTモデルを用いて、質問ごとのパラメータ (gi​,di​,bi​) を推定します。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gi,di,big_i, d_i, b_i</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3. **質問選別と再生成**:</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情報量の低い質問を除外し、新しい質問を生成します。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新しい試験を生成し、IRTを用いて再評価します。このプロセスを繰り返し、試験の情報量を最大化します。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以下は、IRTモデルの基本的なPythonコード例です。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```python</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import numpy as np</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from scipy.optimize import minimize</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def irt_log_likelihood(params, *args):</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theta, g, d, b = params</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X = args[0]</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P = g + (1 - g) / (1 + np.exp(-d * (theta - b)))</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log_likelihood = np.sum(X * np.log(P) + (1 - X) * np.log(1 - P))</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return -log_likelihood</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例のデータ</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X = np.array([1, 0, 1, 1, 0])  # 正答・誤答データ</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initial_params = [0.5, 0.2, 1.0, 0.0]</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最適化</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result = minimize(irt_log_likelihood, initial_params, args=(X,))</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theta, g, d, b = result.x</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print(f"Theta: {theta}, Guessing: {g}, Discrimination: {d}, Difficulty: {b}")</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以下ができます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**自動化**: 既存の多くの評価方法は人的介入を必要としますが、本手法は完全に自動化されており、スケーラビリティに優れています。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**コスト効率**: 専門家やアノテーターの関与に伴う費用を削減しながら、高品質の評価を実現します。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**項目反応理論 (IRT) の適用**: IRTを用いることで、試験の品質とモデルのタスク特化型精度に関する情報を効果的に評価できます。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**多様なタスクでの実証**: 複数の異なるドメインにわたるタスクでの実証により、手法の汎用性と有効性を確認しています。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ELLA: Empowering LLMs for Interpretable, Accurate and Informative Legal Advice ELLA: 解釈可能で正確かつ情報豊富な法的助言のためのLLMの強化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が法的助言を提供する際に正確な応答をするため、BGEを使い、法的記事を検索し法的根拠を提供するELLAを提案。ユーザーは関連する法的記事を選択し、LLMにより正確な応答を生成させるために記事をインタラクティブに選ぶ。法的ケースを検索するため、ELLAは中国の法的ケースデータセットを使い、ユーザーが参考情報を得る。法的根拠を視覚化するため、BGEのファインチューニングを行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BGEのファインチューニング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BGE（Best General Embeddings）は、もともと一般的な文章の埋め込み（embedding）を生成するためのモデルですが、法的な文脈においても高精度な埋め込みを生成できるように調整（ファインチューニング）されています。このプロセスにより、法律文書に特有の用語やフレーズ間の類似性をより正確に評価できるよう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**データセットの準備**: 法律領域でのファインチューニングのために、法的なデータセットを準備します。具体的には、法的なクエリとそれに関連する法的記事、判例、司法解釈などが含まれたデータが使用されます。</a:t>
            </a:r>
            <a:endParaRPr sz="791"/>
          </a:p>
          <a:p>
            <a:pPr indent="0" lvl="0" marL="0" rtl="0" algn="l">
              <a:lnSpc>
                <a:spcPct val="95000"/>
              </a:lnSpc>
              <a:spcBef>
                <a:spcPts val="1200"/>
              </a:spcBef>
              <a:spcAft>
                <a:spcPts val="0"/>
              </a:spcAft>
              <a:buNone/>
            </a:pPr>
            <a:r>
              <a:rPr lang="ja" sz="791"/>
              <a:t>- **ファインチューニングの目的**: BGEモデルが、法律用語や法的文書の特定のフレーズに関する類似性を正確に捉えることを目的としています。たとえば、ある法的概念が別の関連概念とどの程度近いか、またはどの程度異なるかを正確に理解できるようになります。</a:t>
            </a:r>
            <a:endParaRPr sz="791"/>
          </a:p>
          <a:p>
            <a:pPr indent="0" lvl="0" marL="0" rtl="0" algn="l">
              <a:lnSpc>
                <a:spcPct val="95000"/>
              </a:lnSpc>
              <a:spcBef>
                <a:spcPts val="1200"/>
              </a:spcBef>
              <a:spcAft>
                <a:spcPts val="0"/>
              </a:spcAft>
              <a:buNone/>
            </a:pPr>
            <a:r>
              <a:rPr lang="ja" sz="791"/>
              <a:t>- **手法**: 法的クエリに対して、関連する法的記事を取得し、そのクエリと記事の間の類似性スコアを計算します。そのスコアが高いほど、クエリと記事が密接に関連していると判断されます。この類似性スコアは、文書間の意味的な一致度を反映するもので、法的な文脈に適した回答を導き出すのに役立ちます。</a:t>
            </a:r>
            <a:endParaRPr sz="791"/>
          </a:p>
          <a:p>
            <a:pPr indent="0" lvl="0" marL="0" rtl="0" algn="l">
              <a:lnSpc>
                <a:spcPct val="95000"/>
              </a:lnSpc>
              <a:spcBef>
                <a:spcPts val="1200"/>
              </a:spcBef>
              <a:spcAft>
                <a:spcPts val="0"/>
              </a:spcAft>
              <a:buNone/>
            </a:pPr>
            <a:r>
              <a:rPr lang="ja" sz="791"/>
              <a:t>- **結果**: ファインチューニングされたBGEモデルは、法的文書の中で特定の用語がどのように使用されているかを理解し、関連する法的根拠を特定する能力が向上します。これにより、LLMがユーザーの質問に対してより適切で正確な法的助言を提供できるよう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法的記事選択のインタラクティブ性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ELLAは、LLMの初期応答に基づいてユーザーが複数の関連法的記事を選択し、その選択に基づいてLLMがより正確な応答を生成できるようにする機能を提供します。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**法的記事の検索**: ユーザーが質問を入力すると、ELLAは最も関連性の高い法的記事を検索し、トップ3の法的記事をユーザーに提供します。これらの法的記事は、LLMが初期応答を生成するための基礎となります。</a:t>
            </a:r>
            <a:endParaRPr sz="791"/>
          </a:p>
          <a:p>
            <a:pPr indent="0" lvl="0" marL="0" rtl="0" algn="l">
              <a:lnSpc>
                <a:spcPct val="95000"/>
              </a:lnSpc>
              <a:spcBef>
                <a:spcPts val="1200"/>
              </a:spcBef>
              <a:spcAft>
                <a:spcPts val="0"/>
              </a:spcAft>
              <a:buNone/>
            </a:pPr>
            <a:r>
              <a:rPr lang="ja" sz="791"/>
              <a:t>- **インタラクティブな選択**: ユーザーは提供された法的記事を確認し、自分の状況に最も適したものを選択することができます。選択後、ユーザーはLLMに新しい応答を生成するように指示します。</a:t>
            </a:r>
            <a:endParaRPr sz="791"/>
          </a:p>
          <a:p>
            <a:pPr indent="0" lvl="0" marL="0" rtl="0" algn="l">
              <a:lnSpc>
                <a:spcPct val="95000"/>
              </a:lnSpc>
              <a:spcBef>
                <a:spcPts val="1200"/>
              </a:spcBef>
              <a:spcAft>
                <a:spcPts val="0"/>
              </a:spcAft>
              <a:buNone/>
            </a:pPr>
            <a:r>
              <a:rPr lang="ja" sz="791"/>
              <a:t>- **応答の再生成**: LLMはユーザーが選択した法的記事に基づいて、より正確で包括的な応答を生成します。このプロセスにより、ノイズを排除し、適切な法的根拠に基づいた応答を得ることが可能となります。</a:t>
            </a:r>
            <a:endParaRPr sz="791"/>
          </a:p>
          <a:p>
            <a:pPr indent="0" lvl="0" marL="0" rtl="0" algn="l">
              <a:lnSpc>
                <a:spcPct val="95000"/>
              </a:lnSpc>
              <a:spcBef>
                <a:spcPts val="1200"/>
              </a:spcBef>
              <a:spcAft>
                <a:spcPts val="0"/>
              </a:spcAft>
              <a:buNone/>
            </a:pPr>
            <a:r>
              <a:rPr lang="ja" sz="791"/>
              <a:t>- **ユーザー体験の向上**: インタラクティブな法的記事選択により、ユーザーは自分の状況に合わせた正確な法的助言を得ることができ、LLMの応答の信頼性と一貫性が向上します。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法的ケース検索モジュール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ELLAには、ユーザーがより具体的な参考情報を得るために、関連する法的ケースを検索するモジュールが組み込まれています。このモジュールは、中国の法的ケースデータセット「LeCaRD」を使用しており、特定の法的問題に関連する事例を検索して提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**LeCaRDデータセットの使用**: LeCaRD（Legal Case Retrieval Dataset）は、中国の法律システムにおける法的ケースの検索のために特別に設計されたデータセットです。ELLAは、このデータセットを使用して、ユーザーのクエリに関連する法的ケースを特定します。</a:t>
            </a:r>
            <a:endParaRPr sz="791"/>
          </a:p>
          <a:p>
            <a:pPr indent="0" lvl="0" marL="0" rtl="0" algn="l">
              <a:lnSpc>
                <a:spcPct val="95000"/>
              </a:lnSpc>
              <a:spcBef>
                <a:spcPts val="1200"/>
              </a:spcBef>
              <a:spcAft>
                <a:spcPts val="0"/>
              </a:spcAft>
              <a:buNone/>
            </a:pPr>
            <a:r>
              <a:rPr lang="ja" sz="791"/>
              <a:t>- **法的ケースの検索プロセス**: ユーザーがクエリを入力すると、BGEモデルを使用して、クエリに関連する法的ケースを検索します。検索された法的ケースは、クエリと各ケースの文との間の類似性に基づいてランク付けされます。</a:t>
            </a:r>
            <a:endParaRPr sz="791"/>
          </a:p>
          <a:p>
            <a:pPr indent="0" lvl="0" marL="0" rtl="0" algn="l">
              <a:lnSpc>
                <a:spcPct val="95000"/>
              </a:lnSpc>
              <a:spcBef>
                <a:spcPts val="1200"/>
              </a:spcBef>
              <a:spcAft>
                <a:spcPts val="0"/>
              </a:spcAft>
              <a:buNone/>
            </a:pPr>
            <a:r>
              <a:rPr lang="ja" sz="791"/>
              <a:t>- **関連文のハイライト**: 検索された法的ケースの中から、クエリに関連する文がハイライトされます。これにより、ユーザーはケースのどの部分が自分の状況に最も関連しているかをすばやく判断でき、効率的に情報を得ることができます。</a:t>
            </a:r>
            <a:endParaRPr sz="791"/>
          </a:p>
          <a:p>
            <a:pPr indent="0" lvl="0" marL="0" rtl="0" algn="l">
              <a:lnSpc>
                <a:spcPct val="95000"/>
              </a:lnSpc>
              <a:spcBef>
                <a:spcPts val="1200"/>
              </a:spcBef>
              <a:spcAft>
                <a:spcPts val="0"/>
              </a:spcAft>
              <a:buNone/>
            </a:pPr>
            <a:r>
              <a:rPr lang="ja" sz="791"/>
              <a:t>- **法的ケースの再ランク付け**: 最も関連性の高い法的ケースをさらにランク付けし、ユーザーにトップのケースを提示します。これにより、ユーザーは最も重要な情報にアクセスしやすくなります。</a:t>
            </a:r>
            <a:endParaRPr sz="791"/>
          </a:p>
          <a:p>
            <a:pPr indent="0" lvl="0" marL="0" rtl="0" algn="l">
              <a:lnSpc>
                <a:spcPct val="95000"/>
              </a:lnSpc>
              <a:spcBef>
                <a:spcPts val="1200"/>
              </a:spcBef>
              <a:spcAft>
                <a:spcPts val="0"/>
              </a:spcAft>
              <a:buNone/>
            </a:pPr>
            <a:r>
              <a:rPr lang="ja" sz="791"/>
              <a:t>- **結果の評価**: このモジュールは、ユーザーが具体的な事例に基づいて自分の法的状況を評価するのを助け、LLMの提供する法的助言の信頼性を高める役割を果たします。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Optimizing Large Language Model Hyperparameters for Code Generation コード生成のための大規模言語モデルハイパーパラメータの最適化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LLMでコード生成でのハイパーパラメータを変更した際の生成結果について調査</a:t>
            </a:r>
            <a:endParaRPr sz="791"/>
          </a:p>
          <a:p>
            <a:pPr indent="0" lvl="0" marL="0" rtl="0" algn="l">
              <a:lnSpc>
                <a:spcPct val="95000"/>
              </a:lnSpc>
              <a:spcBef>
                <a:spcPts val="1200"/>
              </a:spcBef>
              <a:spcAft>
                <a:spcPts val="0"/>
              </a:spcAft>
              <a:buNone/>
            </a:pPr>
            <a:r>
              <a:rPr lang="ja" sz="791"/>
              <a:t>具体的には、temperature, top probability (top_p), frequency penalty, and presence penaltyの4つのハイパーパラメータを調整検証しました。</a:t>
            </a:r>
            <a:endParaRPr sz="791"/>
          </a:p>
          <a:p>
            <a:pPr indent="0" lvl="0" marL="0" rtl="0" algn="l">
              <a:lnSpc>
                <a:spcPct val="95000"/>
              </a:lnSpc>
              <a:spcBef>
                <a:spcPts val="1200"/>
              </a:spcBef>
              <a:spcAft>
                <a:spcPts val="0"/>
              </a:spcAft>
              <a:buNone/>
            </a:pPr>
            <a:r>
              <a:rPr lang="ja" sz="791"/>
              <a:t>結果、temperatureが 0.5 以下、top p が 0.75 以下、frequency penaltyが -1 以上 1.5 以下、presence penaltyが -1 以上の設定が最適</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GPT-3.5 Turbo モデルを使用し、temperature, top probability (top_p), frequency penalty, and presence penaltyといったハイパーパラメータを調整しました。それぞれのパラメータの影響を確認するために、これらのパラメータの組み合わせを少しずつ変化させ、Python の 13 のタスクに対して 14,742 のコードセグメントを生成しました。生成されたコードは、以下の 4 つの結果のいずれかに分類されました: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正しく機能するコード</a:t>
            </a:r>
            <a:endParaRPr sz="791"/>
          </a:p>
          <a:p>
            <a:pPr indent="0" lvl="0" marL="0" rtl="0" algn="l">
              <a:lnSpc>
                <a:spcPct val="95000"/>
              </a:lnSpc>
              <a:spcBef>
                <a:spcPts val="1200"/>
              </a:spcBef>
              <a:spcAft>
                <a:spcPts val="0"/>
              </a:spcAft>
              <a:buNone/>
            </a:pPr>
            <a:r>
              <a:rPr lang="ja" sz="791"/>
              <a:t>2. 出力がない</a:t>
            </a:r>
            <a:endParaRPr sz="791"/>
          </a:p>
          <a:p>
            <a:pPr indent="0" lvl="0" marL="0" rtl="0" algn="l">
              <a:lnSpc>
                <a:spcPct val="95000"/>
              </a:lnSpc>
              <a:spcBef>
                <a:spcPts val="1200"/>
              </a:spcBef>
              <a:spcAft>
                <a:spcPts val="0"/>
              </a:spcAft>
              <a:buNone/>
            </a:pPr>
            <a:r>
              <a:rPr lang="ja" sz="791"/>
              <a:t>3. 実行不可能なコード</a:t>
            </a:r>
            <a:endParaRPr sz="791"/>
          </a:p>
          <a:p>
            <a:pPr indent="0" lvl="0" marL="0" rtl="0" algn="l">
              <a:lnSpc>
                <a:spcPct val="95000"/>
              </a:lnSpc>
              <a:spcBef>
                <a:spcPts val="1200"/>
              </a:spcBef>
              <a:spcAft>
                <a:spcPts val="1200"/>
              </a:spcAft>
              <a:buNone/>
            </a:pPr>
            <a:r>
              <a:rPr lang="ja" sz="791"/>
              <a:t>4. 単体テストに失敗するコード。</a:t>
            </a:r>
            <a:endParaRPr sz="79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Automatic Knowledge-Graph Creation from Historical Documents: The Chilean Dictatorship as a Case Study 歴史的文書からの自動ナレッジグラフ生成：チリ独裁政権を事例として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LLMを使用してチリ独裁政権に関連する歴史的文書から自動的に知識グラフを作成する方法を提案</a:t>
            </a:r>
            <a:endParaRPr sz="791"/>
          </a:p>
          <a:p>
            <a:pPr indent="0" lvl="0" marL="0" rtl="0" algn="l">
              <a:lnSpc>
                <a:spcPct val="95000"/>
              </a:lnSpc>
              <a:spcBef>
                <a:spcPts val="1200"/>
              </a:spcBef>
              <a:spcAft>
                <a:spcPts val="0"/>
              </a:spcAft>
              <a:buNone/>
            </a:pPr>
            <a:r>
              <a:rPr lang="ja" sz="791"/>
              <a:t>4種類のエンティティと7種類の関係を持つシンプルなオントロジーを使用してLLMとのやり取りを行いハルシネーションを防止、このアーキテクチャの評価には、文書の小さなサブセットを使用して構築されたゴールドスタンダードグラフを用い、同じ文書セットを処理した際の結果と比較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先行研究と比べての優位性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**高精度なエンティティ認識**: 特に個人の認識精度が高い。</a:t>
            </a:r>
            <a:endParaRPr sz="791"/>
          </a:p>
          <a:p>
            <a:pPr indent="0" lvl="0" marL="0" rtl="0" algn="l">
              <a:lnSpc>
                <a:spcPct val="95000"/>
              </a:lnSpc>
              <a:spcBef>
                <a:spcPts val="1200"/>
              </a:spcBef>
              <a:spcAft>
                <a:spcPts val="0"/>
              </a:spcAft>
              <a:buNone/>
            </a:pPr>
            <a:r>
              <a:rPr lang="ja" sz="791"/>
              <a:t>- **シンプルなオントロジー**: ハルシネーションを防ぎつつ、情報の損失を最小限に抑える。</a:t>
            </a:r>
            <a:endParaRPr sz="791"/>
          </a:p>
          <a:p>
            <a:pPr indent="0" lvl="0" marL="0" rtl="0" algn="l">
              <a:lnSpc>
                <a:spcPct val="95000"/>
              </a:lnSpc>
              <a:spcBef>
                <a:spcPts val="1200"/>
              </a:spcBef>
              <a:spcAft>
                <a:spcPts val="0"/>
              </a:spcAft>
              <a:buNone/>
            </a:pPr>
            <a:r>
              <a:rPr lang="ja" sz="791"/>
              <a:t>- **自動化の効率**: 手動でのキュレーションコストを大幅に削減。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オントロジーの設計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オントロジーとは、特定のドメインにおけるエンティティやその関係性を定義するフレームワークです。この論文では、LLMの幻覚を防ぐため、固定されたシンプルなオントロジーを使用しています。このオントロジーでは、以下の4種類のエンティティと7種類の関係が定義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**エンティティの種類:**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**Event（イベント）**: 特定の日付に発生した出来事。例: 抑留、抗議活動など。</a:t>
            </a:r>
            <a:endParaRPr sz="791"/>
          </a:p>
          <a:p>
            <a:pPr indent="0" lvl="0" marL="0" rtl="0" algn="l">
              <a:lnSpc>
                <a:spcPct val="95000"/>
              </a:lnSpc>
              <a:spcBef>
                <a:spcPts val="1200"/>
              </a:spcBef>
              <a:spcAft>
                <a:spcPts val="0"/>
              </a:spcAft>
              <a:buNone/>
            </a:pPr>
            <a:r>
              <a:rPr lang="ja" sz="791"/>
              <a:t>- **Individual（個人）**: 文書に登場する特定の個人。例: 弁護士、活動家など。</a:t>
            </a:r>
            <a:endParaRPr sz="791"/>
          </a:p>
          <a:p>
            <a:pPr indent="0" lvl="0" marL="0" rtl="0" algn="l">
              <a:lnSpc>
                <a:spcPct val="95000"/>
              </a:lnSpc>
              <a:spcBef>
                <a:spcPts val="1200"/>
              </a:spcBef>
              <a:spcAft>
                <a:spcPts val="0"/>
              </a:spcAft>
              <a:buNone/>
            </a:pPr>
            <a:r>
              <a:rPr lang="ja" sz="791"/>
              <a:t>- **Location（場所）**: 物理的な場所や地理的な地点。例: 町、建物など。</a:t>
            </a:r>
            <a:endParaRPr sz="791"/>
          </a:p>
          <a:p>
            <a:pPr indent="0" lvl="0" marL="0" rtl="0" algn="l">
              <a:lnSpc>
                <a:spcPct val="95000"/>
              </a:lnSpc>
              <a:spcBef>
                <a:spcPts val="1200"/>
              </a:spcBef>
              <a:spcAft>
                <a:spcPts val="0"/>
              </a:spcAft>
              <a:buNone/>
            </a:pPr>
            <a:r>
              <a:rPr lang="ja" sz="791"/>
              <a:t>- **Organization（組織）**: 特定の組織や団体。例: 警察、政府機関など。</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**関係の種類:**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**IndividualIsRelatedToOrganization**: 個人が組織に関連していることを示す関係。</a:t>
            </a:r>
            <a:endParaRPr sz="791"/>
          </a:p>
          <a:p>
            <a:pPr indent="0" lvl="0" marL="0" rtl="0" algn="l">
              <a:lnSpc>
                <a:spcPct val="95000"/>
              </a:lnSpc>
              <a:spcBef>
                <a:spcPts val="1200"/>
              </a:spcBef>
              <a:spcAft>
                <a:spcPts val="0"/>
              </a:spcAft>
              <a:buNone/>
            </a:pPr>
            <a:r>
              <a:rPr lang="ja" sz="791"/>
              <a:t>- **IndividualIsRelatedToEvent**: 個人が特定のイベントに関連していることを示す関係。</a:t>
            </a:r>
            <a:endParaRPr sz="791"/>
          </a:p>
          <a:p>
            <a:pPr indent="0" lvl="0" marL="0" rtl="0" algn="l">
              <a:lnSpc>
                <a:spcPct val="95000"/>
              </a:lnSpc>
              <a:spcBef>
                <a:spcPts val="1200"/>
              </a:spcBef>
              <a:spcAft>
                <a:spcPts val="0"/>
              </a:spcAft>
              <a:buNone/>
            </a:pPr>
            <a:r>
              <a:rPr lang="ja" sz="791"/>
              <a:t>- **OrganizationWasPresentAtLocation**: 組織が特定の場所に存在していたことを示す関係。</a:t>
            </a:r>
            <a:endParaRPr sz="791"/>
          </a:p>
          <a:p>
            <a:pPr indent="0" lvl="0" marL="0" rtl="0" algn="l">
              <a:lnSpc>
                <a:spcPct val="95000"/>
              </a:lnSpc>
              <a:spcBef>
                <a:spcPts val="1200"/>
              </a:spcBef>
              <a:spcAft>
                <a:spcPts val="0"/>
              </a:spcAft>
              <a:buNone/>
            </a:pPr>
            <a:r>
              <a:rPr lang="ja" sz="791"/>
              <a:t>- **OrganizationIsPartOfOrganization**: 組織が他の組織の一部であることを示す関係。</a:t>
            </a:r>
            <a:endParaRPr sz="791"/>
          </a:p>
          <a:p>
            <a:pPr indent="0" lvl="0" marL="0" rtl="0" algn="l">
              <a:lnSpc>
                <a:spcPct val="95000"/>
              </a:lnSpc>
              <a:spcBef>
                <a:spcPts val="1200"/>
              </a:spcBef>
              <a:spcAft>
                <a:spcPts val="0"/>
              </a:spcAft>
              <a:buNone/>
            </a:pPr>
            <a:r>
              <a:rPr lang="ja" sz="791"/>
              <a:t>- **OrganizationIsRelatedToEvent**: 組織が特定のイベントに関連していることを示す関係。</a:t>
            </a:r>
            <a:endParaRPr sz="791"/>
          </a:p>
          <a:p>
            <a:pPr indent="0" lvl="0" marL="0" rtl="0" algn="l">
              <a:lnSpc>
                <a:spcPct val="95000"/>
              </a:lnSpc>
              <a:spcBef>
                <a:spcPts val="1200"/>
              </a:spcBef>
              <a:spcAft>
                <a:spcPts val="0"/>
              </a:spcAft>
              <a:buNone/>
            </a:pPr>
            <a:r>
              <a:rPr lang="ja" sz="791"/>
              <a:t>- **EventOccursAtLocation**: イベントが特定の場所で発生したことを示す関係。</a:t>
            </a:r>
            <a:endParaRPr sz="791"/>
          </a:p>
          <a:p>
            <a:pPr indent="0" lvl="0" marL="0" rtl="0" algn="l">
              <a:lnSpc>
                <a:spcPct val="95000"/>
              </a:lnSpc>
              <a:spcBef>
                <a:spcPts val="1200"/>
              </a:spcBef>
              <a:spcAft>
                <a:spcPts val="0"/>
              </a:spcAft>
              <a:buNone/>
            </a:pPr>
            <a:r>
              <a:rPr lang="ja" sz="791"/>
              <a:t>- **LocationIsContainedInLocation**: ある場所が別の場所に含まれていることを示す関係。</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このように定義されたオントロジーは、LLMがエンティティや関係を抽出する際の枠組みを提供し、正確な情報を確保するために使用されます。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LLMによるエンティティと関係の抽出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次に、LLM（本論文ではGPT APIを使用）を用いて、文書からエンティティと関係を抽出します。このプロセスは、以下のように構成されています。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**エンティティの抽出**: 例えば、個人に関するエンティティを抽出する場合、LLMに「チリの独裁政権に関する文書から、登場するすべての個人を識別し、その情報を構造化されたオブジェクトとして提供するように」というプロンプトを送信します。LLMは、このプロンプトに従って文書を分析し、個人名、役割、関連する文書の参照情報などを含むJSONオブジェクトを生成します。</a:t>
            </a:r>
            <a:endParaRPr sz="791"/>
          </a:p>
          <a:p>
            <a:pPr indent="0" lvl="0" marL="0" rtl="0" algn="l">
              <a:lnSpc>
                <a:spcPct val="95000"/>
              </a:lnSpc>
              <a:spcBef>
                <a:spcPts val="1200"/>
              </a:spcBef>
              <a:spcAft>
                <a:spcPts val="0"/>
              </a:spcAft>
              <a:buNone/>
            </a:pPr>
            <a:r>
              <a:rPr lang="ja" sz="791"/>
              <a:t>- **関係の抽出**: 抽出されたエンティティ同士の関係を抽出するために、特定のエンティティ間の関係を探すプロンプトをLLMに送信します。例えば、個人と組織の関係を抽出する場合、個人と組織のリストを提供し、それらの間にどのような関係が存在するかを特定するようにLLMに指示します。結果として、関係のタイプ（例: "affected by"）、関係に関連するエンティティのID、および関係の要約を含むJSONオブジェクトが生成されます。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エンティティの解決（Entity Resolution）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エンティティ解決とは、同一または類似のエンティティを統合するプロセスです。LLMを用いて、以下の基準に基づいてエンティティ解決が行われます。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**名前の一致**: 同じ名前、または名前の一部が一致するエンティティは同一と見なされます。この際、より情報量の多い名前が保持されます。</a:t>
            </a:r>
            <a:endParaRPr sz="791"/>
          </a:p>
          <a:p>
            <a:pPr indent="0" lvl="0" marL="0" rtl="0" algn="l">
              <a:lnSpc>
                <a:spcPct val="95000"/>
              </a:lnSpc>
              <a:spcBef>
                <a:spcPts val="1200"/>
              </a:spcBef>
              <a:spcAft>
                <a:spcPts val="0"/>
              </a:spcAft>
              <a:buNone/>
            </a:pPr>
            <a:r>
              <a:rPr lang="ja" sz="791"/>
              <a:t>- **重複した関係の削除**: 同じタイプの関係が同じエンティティ間で複数存在する場合、それらは重複と見なされ、1つに統合されます。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グラフの後処理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エンティティ解決後のナレッジグラフには、冗長な情報や誤った関係が残る場合があります。これを解消するために、グラフの後処理を行います。具体的には、以下のルールに基づいて冗長なエッジを削除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**トランジティブ関係の簡略化**: 例えば、ある組織O1が組織O2の一部であり、さらにO2が組織O3の一部である場合、O1がO3の一部であるという関係は冗長と見なされ、削除されます。</a:t>
            </a:r>
            <a:endParaRPr sz="791"/>
          </a:p>
          <a:p>
            <a:pPr indent="0" lvl="0" marL="0" rtl="0" algn="l">
              <a:lnSpc>
                <a:spcPct val="95000"/>
              </a:lnSpc>
              <a:spcBef>
                <a:spcPts val="1200"/>
              </a:spcBef>
              <a:spcAft>
                <a:spcPts val="0"/>
              </a:spcAft>
              <a:buNone/>
            </a:pPr>
            <a:r>
              <a:rPr lang="ja" sz="791"/>
              <a:t>- **イベントと場所の関係**: イベントが特定の場所で発生し、その場所が他の場所に含まれている場合、冗長な場所の関係は削除されます。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ゴールドスタンダードグラフの作成方法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ゴールドスタンダードグラフは、手動でキュレーションされたデータセットを使用して作成されます。具体的には、以下の手順が含まれます：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**データ収集**: 歴史的文書や信頼性の高い情報源からデータを収集。</a:t>
            </a:r>
            <a:endParaRPr sz="791"/>
          </a:p>
          <a:p>
            <a:pPr indent="0" lvl="0" marL="0" rtl="0" algn="l">
              <a:lnSpc>
                <a:spcPct val="95000"/>
              </a:lnSpc>
              <a:spcBef>
                <a:spcPts val="1200"/>
              </a:spcBef>
              <a:spcAft>
                <a:spcPts val="0"/>
              </a:spcAft>
              <a:buNone/>
            </a:pPr>
            <a:r>
              <a:rPr lang="ja" sz="791"/>
              <a:t>2. **エンティティと関係の手動アノテーション**: 専門家がエンティティと関係を手動でアノテーション。</a:t>
            </a:r>
            <a:endParaRPr sz="791"/>
          </a:p>
          <a:p>
            <a:pPr indent="0" lvl="0" marL="0" rtl="0" algn="l">
              <a:lnSpc>
                <a:spcPct val="95000"/>
              </a:lnSpc>
              <a:spcBef>
                <a:spcPts val="1200"/>
              </a:spcBef>
              <a:spcAft>
                <a:spcPts val="0"/>
              </a:spcAft>
              <a:buNone/>
            </a:pPr>
            <a:r>
              <a:rPr lang="ja" sz="791"/>
              <a:t>3. **グラフの構築**: アノテーションされたデータを基に知識グラフを構築。</a:t>
            </a:r>
            <a:endParaRPr sz="791"/>
          </a:p>
          <a:p>
            <a:pPr indent="0" lvl="0" marL="0" rtl="0" algn="l">
              <a:lnSpc>
                <a:spcPct val="95000"/>
              </a:lnSpc>
              <a:spcBef>
                <a:spcPts val="1200"/>
              </a:spcBef>
              <a:spcAft>
                <a:spcPts val="0"/>
              </a:spcAft>
              <a:buNone/>
            </a:pPr>
            <a:r>
              <a:rPr lang="ja" sz="791"/>
              <a:t>4. **検証と評価**: グラフの精度と完全性を検証し、必要に応じて修正。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**歴史的文書の分析**: チリ独裁政権に関する人権侵害の記録を統合し、研究者が効率的に情報を取得できるようにする。</a:t>
            </a:r>
            <a:endParaRPr sz="791"/>
          </a:p>
          <a:p>
            <a:pPr indent="0" lvl="0" marL="0" rtl="0" algn="l">
              <a:lnSpc>
                <a:spcPct val="95000"/>
              </a:lnSpc>
              <a:spcBef>
                <a:spcPts val="1200"/>
              </a:spcBef>
              <a:spcAft>
                <a:spcPts val="0"/>
              </a:spcAft>
              <a:buNone/>
            </a:pPr>
            <a:r>
              <a:rPr lang="ja" sz="791"/>
              <a:t>- **人文学と社会科学の研究支援**: 分散した情報を統合し、より包括的な分析を可能にする。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Christophe Debruyne et al. "Creating a knowledge graph for Ireland's lost history: Knowledge engineering and curation in the beyond 2022 project." ACM Journal on Computing and Cultural Heritage (2022)</a:t>
            </a:r>
            <a:endParaRPr sz="791"/>
          </a:p>
          <a:p>
            <a:pPr indent="0" lvl="0" marL="0" rtl="0" algn="l">
              <a:lnSpc>
                <a:spcPct val="95000"/>
              </a:lnSpc>
              <a:spcBef>
                <a:spcPts val="1200"/>
              </a:spcBef>
              <a:spcAft>
                <a:spcPts val="0"/>
              </a:spcAft>
              <a:buNone/>
            </a:pPr>
            <a:r>
              <a:rPr lang="ja" sz="791"/>
              <a:t>- John Dagdelen et al. "Structured information extraction from scientific text with large language models." Nature Communications (2024)</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Cause-Aware Empathetic Response Generation via Chain-of-Thought Fine-Tuning 原因認識に基づく共感的応答生成のためのChain-of-Thought微調整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対話の文脈を理解し、表現された感情に反応する能力を持つ共感的応答生成をLLMのCoTを利用して感情とその原因を統合するアプローチを提案。事前学習されたGPT-2を使用したCOMETを利用した原因指向の知識をプロンプトに組み込むことで、生成された応答の一貫性が向上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Cause-Aware Chain-of-Thought (CoT) 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Chain-of-Thought (CoT) プロンプトは、モデルが複数の推論ステップを経て結論に至る過程を制御する手法です。通常のCoTでは、複雑な推論が必要なタスクにおいて、モデルが思考を整理しながら段階的に結論に至ることが可能になります。この論文では、特に感情とその原因に焦点を当てた「Cause-Aware」なCoTプロンプトを提案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**プロンプト設計**:</a:t>
            </a:r>
            <a:endParaRPr sz="791"/>
          </a:p>
          <a:p>
            <a:pPr indent="0" lvl="0" marL="0" rtl="0" algn="l">
              <a:lnSpc>
                <a:spcPct val="95000"/>
              </a:lnSpc>
              <a:spcBef>
                <a:spcPts val="1200"/>
              </a:spcBef>
              <a:spcAft>
                <a:spcPts val="0"/>
              </a:spcAft>
              <a:buNone/>
            </a:pPr>
            <a:r>
              <a:rPr lang="ja" sz="791"/>
              <a:t>    - 感情原因を重視したCoTプロンプトの設計では、まず対話履歴に基づいて話者の感情を推論し、その感情が何に起因するかを分析するプロセスが導入されています。このプロンプトは、「感情分析」と「原因特定」という2つのステージに分かれています。</a:t>
            </a:r>
            <a:endParaRPr sz="791"/>
          </a:p>
          <a:p>
            <a:pPr indent="0" lvl="0" marL="0" rtl="0" algn="l">
              <a:lnSpc>
                <a:spcPct val="95000"/>
              </a:lnSpc>
              <a:spcBef>
                <a:spcPts val="1200"/>
              </a:spcBef>
              <a:spcAft>
                <a:spcPts val="0"/>
              </a:spcAft>
              <a:buNone/>
            </a:pPr>
            <a:r>
              <a:rPr lang="ja" sz="791"/>
              <a:t>        - **感情分析**: 最初のステージでは、対話履歴から話者の感情を特定します。たとえば、「ユーザーの感情は何か？」という問いを立て、モデルが対話からその感情を推論します。</a:t>
            </a:r>
            <a:endParaRPr sz="791"/>
          </a:p>
          <a:p>
            <a:pPr indent="0" lvl="0" marL="0" rtl="0" algn="l">
              <a:lnSpc>
                <a:spcPct val="95000"/>
              </a:lnSpc>
              <a:spcBef>
                <a:spcPts val="1200"/>
              </a:spcBef>
              <a:spcAft>
                <a:spcPts val="0"/>
              </a:spcAft>
              <a:buNone/>
            </a:pPr>
            <a:r>
              <a:rPr lang="ja" sz="791"/>
              <a:t>        - **原因特定**: 次のステージでは、特定された感情の原因を対話履歴から推論します。モデルに対して「感情の原因は何か？」と問い、対話内の特定の発言や状況から原因を導き出します。</a:t>
            </a:r>
            <a:endParaRPr sz="791"/>
          </a:p>
          <a:p>
            <a:pPr indent="0" lvl="0" marL="0" rtl="0" algn="l">
              <a:lnSpc>
                <a:spcPct val="95000"/>
              </a:lnSpc>
              <a:spcBef>
                <a:spcPts val="1200"/>
              </a:spcBef>
              <a:spcAft>
                <a:spcPts val="0"/>
              </a:spcAft>
              <a:buNone/>
            </a:pPr>
            <a:r>
              <a:rPr lang="ja" sz="791"/>
              <a:t>    - **応答生成**:</a:t>
            </a:r>
            <a:endParaRPr sz="791"/>
          </a:p>
          <a:p>
            <a:pPr indent="0" lvl="0" marL="0" rtl="0" algn="l">
              <a:lnSpc>
                <a:spcPct val="95000"/>
              </a:lnSpc>
              <a:spcBef>
                <a:spcPts val="1200"/>
              </a:spcBef>
              <a:spcAft>
                <a:spcPts val="0"/>
              </a:spcAft>
              <a:buNone/>
            </a:pPr>
            <a:r>
              <a:rPr lang="ja" sz="791"/>
              <a:t>        - 最後に、これらの推論結果をもとに、感情的に適切で共感的な応答を生成します。このプロセスでは、感情の理解だけでなく、その背後にある原因を考慮することで、より精度の高い応答が可能になります。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**効果**: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感情とその原因を明確に関連付けることで、応答がより一貫性を持ち、感情的に適切なものとなります。また、対話履歴に基づく推論が強化され、感情の誤解釈が減少します。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Cause-Oriented COMET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OMETは、事前学習されたGPT-2モデルを利用して、対話の歴史から共通知識を生成するシステムです。この研究では、特に「感情原因」を指向したCOMETの活用法を提案しています。感情原因に基づいた共通知識を生成し、それを応答生成に組み込むことで、対話の一貫性と応答の多様性を高め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**COMETの利用**:</a:t>
            </a:r>
            <a:endParaRPr sz="791"/>
          </a:p>
          <a:p>
            <a:pPr indent="0" lvl="0" marL="0" rtl="0" algn="l">
              <a:lnSpc>
                <a:spcPct val="95000"/>
              </a:lnSpc>
              <a:spcBef>
                <a:spcPts val="1200"/>
              </a:spcBef>
              <a:spcAft>
                <a:spcPts val="0"/>
              </a:spcAft>
              <a:buNone/>
            </a:pPr>
            <a:r>
              <a:rPr lang="ja" sz="791"/>
              <a:t>    - COMETは、イベント（対話の内容）に対する共通の反応や意図、必要な行動などを推論するために使用されます。具体的には、以下の5つの推論を生成します：</a:t>
            </a:r>
            <a:endParaRPr sz="791"/>
          </a:p>
          <a:p>
            <a:pPr indent="0" lvl="0" marL="0" rtl="0" algn="l">
              <a:lnSpc>
                <a:spcPct val="95000"/>
              </a:lnSpc>
              <a:spcBef>
                <a:spcPts val="1200"/>
              </a:spcBef>
              <a:spcAft>
                <a:spcPts val="0"/>
              </a:spcAft>
              <a:buNone/>
            </a:pPr>
            <a:r>
              <a:rPr lang="ja" sz="791"/>
              <a:t>        - **xEffect**: イベントの結果としての影響</a:t>
            </a:r>
            <a:endParaRPr sz="791"/>
          </a:p>
          <a:p>
            <a:pPr indent="0" lvl="0" marL="0" rtl="0" algn="l">
              <a:lnSpc>
                <a:spcPct val="95000"/>
              </a:lnSpc>
              <a:spcBef>
                <a:spcPts val="1200"/>
              </a:spcBef>
              <a:spcAft>
                <a:spcPts val="0"/>
              </a:spcAft>
              <a:buNone/>
            </a:pPr>
            <a:r>
              <a:rPr lang="ja" sz="791"/>
              <a:t>        - **xReact**: イベントに対する感情的反応</a:t>
            </a:r>
            <a:endParaRPr sz="791"/>
          </a:p>
          <a:p>
            <a:pPr indent="0" lvl="0" marL="0" rtl="0" algn="l">
              <a:lnSpc>
                <a:spcPct val="95000"/>
              </a:lnSpc>
              <a:spcBef>
                <a:spcPts val="1200"/>
              </a:spcBef>
              <a:spcAft>
                <a:spcPts val="0"/>
              </a:spcAft>
              <a:buNone/>
            </a:pPr>
            <a:r>
              <a:rPr lang="ja" sz="791"/>
              <a:t>        - **xIntent**: イベント前の意図</a:t>
            </a:r>
            <a:endParaRPr sz="791"/>
          </a:p>
          <a:p>
            <a:pPr indent="0" lvl="0" marL="0" rtl="0" algn="l">
              <a:lnSpc>
                <a:spcPct val="95000"/>
              </a:lnSpc>
              <a:spcBef>
                <a:spcPts val="1200"/>
              </a:spcBef>
              <a:spcAft>
                <a:spcPts val="0"/>
              </a:spcAft>
              <a:buNone/>
            </a:pPr>
            <a:r>
              <a:rPr lang="ja" sz="791"/>
              <a:t>        - **xNeed**: イベントが起こるための要件</a:t>
            </a:r>
            <a:endParaRPr sz="791"/>
          </a:p>
          <a:p>
            <a:pPr indent="0" lvl="0" marL="0" rtl="0" algn="l">
              <a:lnSpc>
                <a:spcPct val="95000"/>
              </a:lnSpc>
              <a:spcBef>
                <a:spcPts val="1200"/>
              </a:spcBef>
              <a:spcAft>
                <a:spcPts val="0"/>
              </a:spcAft>
              <a:buNone/>
            </a:pPr>
            <a:r>
              <a:rPr lang="ja" sz="791"/>
              <a:t>        - **xWant**: イベント後に欲求するもの</a:t>
            </a:r>
            <a:endParaRPr sz="791"/>
          </a:p>
          <a:p>
            <a:pPr indent="0" lvl="0" marL="0" rtl="0" algn="l">
              <a:lnSpc>
                <a:spcPct val="95000"/>
              </a:lnSpc>
              <a:spcBef>
                <a:spcPts val="1200"/>
              </a:spcBef>
              <a:spcAft>
                <a:spcPts val="0"/>
              </a:spcAft>
              <a:buNone/>
            </a:pPr>
            <a:r>
              <a:rPr lang="ja" sz="791"/>
              <a:t>    - これらの推論は、特定の感情原因スパン（対話の中で感情の原因となる部分）を入力として使用され、対話履歴に基づく知識として生成されます。</a:t>
            </a:r>
            <a:endParaRPr sz="791"/>
          </a:p>
          <a:p>
            <a:pPr indent="0" lvl="0" marL="0" rtl="0" algn="l">
              <a:lnSpc>
                <a:spcPct val="95000"/>
              </a:lnSpc>
              <a:spcBef>
                <a:spcPts val="1200"/>
              </a:spcBef>
              <a:spcAft>
                <a:spcPts val="0"/>
              </a:spcAft>
              <a:buNone/>
            </a:pPr>
            <a:r>
              <a:rPr lang="ja" sz="791"/>
              <a:t>- **プロンプトへの統合**:</a:t>
            </a:r>
            <a:endParaRPr sz="791"/>
          </a:p>
          <a:p>
            <a:pPr indent="0" lvl="0" marL="0" rtl="0" algn="l">
              <a:lnSpc>
                <a:spcPct val="95000"/>
              </a:lnSpc>
              <a:spcBef>
                <a:spcPts val="1200"/>
              </a:spcBef>
              <a:spcAft>
                <a:spcPts val="0"/>
              </a:spcAft>
              <a:buNone/>
            </a:pPr>
            <a:r>
              <a:rPr lang="ja" sz="791"/>
              <a:t>    - COMETによって生成された知識は、CoTプロンプトに統合されます。これにより、生成された知識が対話履歴と一致し、一貫性のある応答を生成します。また、外部知識を利用することで、応答がより多様化し、豊か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**効果**: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感情の原因に基づいた知識が提供されることで、モデルの推論がより的確になり、生成される応答が対話履歴と矛盾しにくくなります。これにより、モデルはより感情的に適切で、多様な応答を生成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Instruction Tuning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Instruction Tuning（指示チューニング）は、モデルが特定の出力形式に従って推論を行うように調整する手法です。この研究では、CoTプロンプトに基づいた感情と原因に関する推論を強化するために、特定の出力テンプレートを使用してモデルを微調整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**出力テンプレート**:</a:t>
            </a:r>
            <a:endParaRPr sz="791"/>
          </a:p>
          <a:p>
            <a:pPr indent="0" lvl="0" marL="0" rtl="0" algn="l">
              <a:lnSpc>
                <a:spcPct val="95000"/>
              </a:lnSpc>
              <a:spcBef>
                <a:spcPts val="1200"/>
              </a:spcBef>
              <a:spcAft>
                <a:spcPts val="0"/>
              </a:spcAft>
              <a:buNone/>
            </a:pPr>
            <a:r>
              <a:rPr lang="ja" sz="791"/>
              <a:t>    - 感情とその原因に関する推論結果を自然言語で表現するために、特定のテンプレートが使用されます。このテンプレートは、感情の理解とその原因の特定を明確に表現するもので、以下のような形式が使用されます：</a:t>
            </a:r>
            <a:endParaRPr sz="791"/>
          </a:p>
          <a:p>
            <a:pPr indent="0" lvl="0" marL="0" rtl="0" algn="l">
              <a:lnSpc>
                <a:spcPct val="95000"/>
              </a:lnSpc>
              <a:spcBef>
                <a:spcPts val="1200"/>
              </a:spcBef>
              <a:spcAft>
                <a:spcPts val="0"/>
              </a:spcAft>
              <a:buNone/>
            </a:pPr>
            <a:r>
              <a:rPr lang="ja" sz="791"/>
              <a:t>        - 「He feels {emo} because he says {cau}. I will reply him: {response}」</a:t>
            </a:r>
            <a:endParaRPr sz="791"/>
          </a:p>
          <a:p>
            <a:pPr indent="0" lvl="0" marL="0" rtl="0" algn="l">
              <a:lnSpc>
                <a:spcPct val="95000"/>
              </a:lnSpc>
              <a:spcBef>
                <a:spcPts val="1200"/>
              </a:spcBef>
              <a:spcAft>
                <a:spcPts val="0"/>
              </a:spcAft>
              <a:buNone/>
            </a:pPr>
            <a:r>
              <a:rPr lang="ja" sz="791"/>
              <a:t>    - ここで、{emo} は話者の感情を、{cau} は対話履歴から抽出された感情原因スパンを、{response} は生成された応答を表します。</a:t>
            </a:r>
            <a:endParaRPr sz="791"/>
          </a:p>
          <a:p>
            <a:pPr indent="0" lvl="0" marL="0" rtl="0" algn="l">
              <a:lnSpc>
                <a:spcPct val="95000"/>
              </a:lnSpc>
              <a:spcBef>
                <a:spcPts val="1200"/>
              </a:spcBef>
              <a:spcAft>
                <a:spcPts val="0"/>
              </a:spcAft>
              <a:buNone/>
            </a:pPr>
            <a:r>
              <a:rPr lang="ja" sz="791"/>
              <a:t>- **指示チューニングの効果**:</a:t>
            </a:r>
            <a:endParaRPr sz="791"/>
          </a:p>
          <a:p>
            <a:pPr indent="0" lvl="0" marL="0" rtl="0" algn="l">
              <a:lnSpc>
                <a:spcPct val="95000"/>
              </a:lnSpc>
              <a:spcBef>
                <a:spcPts val="1200"/>
              </a:spcBef>
              <a:spcAft>
                <a:spcPts val="0"/>
              </a:spcAft>
              <a:buNone/>
            </a:pPr>
            <a:r>
              <a:rPr lang="ja" sz="791"/>
              <a:t>    - 出力テンプレートを使用してモデルを微調整することで、感情原因に関する推論の安定性が向上します。さらに、応答が自然で一貫性のあるものとなり、モデルが指示に基づいて確実に応答を生成できるよう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**効果**: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指示チューニングによって、CoT推論がより効果的に機能し、感情的な共感度が高い応答が生成されます。これにより、応</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HIAGENT: Hierarchical Working Memory Management for Solving Long-Horizon Agent Tasks with Large Language Model HIAGENT: 長期的なエージェントタスクを解決するための大規模言語モデルによる階層的な作業記憶管理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エージェントの作業記憶の管理としてHIAGENTを提案。単一の試行内で蓄積されるイン-トライアルメモリ（作業記憶）の階層的管理のためにLLMでサブゴールを生成、実行。これに関連する行動・観察ペアを要約しメモリチャンクメモリに保存して使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先行研究と比べての優位性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**作業記憶の効率的な管理**: 従来の方法では全ての行動観察ペアを記憶に保持するが、HIAGENTはサブゴールを用いて必要な情報のみを保持する。</a:t>
            </a:r>
            <a:endParaRPr sz="791"/>
          </a:p>
          <a:p>
            <a:pPr indent="0" lvl="0" marL="0" rtl="0" algn="l">
              <a:lnSpc>
                <a:spcPct val="95000"/>
              </a:lnSpc>
              <a:spcBef>
                <a:spcPts val="1200"/>
              </a:spcBef>
              <a:spcAft>
                <a:spcPts val="0"/>
              </a:spcAft>
              <a:buNone/>
            </a:pPr>
            <a:r>
              <a:rPr lang="ja" sz="791"/>
              <a:t>- **成功率の向上**: 実験結果により、HIAGENTは成功率を2倍にし、ステップ数を減少させることが確認された。</a:t>
            </a:r>
            <a:endParaRPr sz="791"/>
          </a:p>
          <a:p>
            <a:pPr indent="0" lvl="0" marL="0" rtl="0" algn="l">
              <a:lnSpc>
                <a:spcPct val="95000"/>
              </a:lnSpc>
              <a:spcBef>
                <a:spcPts val="1200"/>
              </a:spcBef>
              <a:spcAft>
                <a:spcPts val="0"/>
              </a:spcAft>
              <a:buNone/>
            </a:pPr>
            <a:r>
              <a:rPr lang="ja" sz="791"/>
              <a:t>- **柔軟なメモリ管理**: 詳細な軌跡情報を必要に応じて取得できるモジュールを導入。</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**サブゴールベースの作業記憶管理**:</a:t>
            </a:r>
            <a:endParaRPr sz="791"/>
          </a:p>
          <a:p>
            <a:pPr indent="0" lvl="0" marL="0" rtl="0" algn="l">
              <a:lnSpc>
                <a:spcPct val="95000"/>
              </a:lnSpc>
              <a:spcBef>
                <a:spcPts val="1200"/>
              </a:spcBef>
              <a:spcAft>
                <a:spcPts val="0"/>
              </a:spcAft>
              <a:buNone/>
            </a:pPr>
            <a:r>
              <a:rPr lang="ja" sz="791"/>
              <a:t>    - HIAGENTは、まずLLMにサブゴールを生成させ、そのサブゴールを達成するための具体的な行動を生成します。サブゴールが達成されると、その対応する行動-観察ペアを要約し、作業記憶に追加します。これにより、サブゴールに関連する情報のみを作業記憶に残し、以前のサブゴールに関連する詳細な行動-観察ペアは削除されます。</a:t>
            </a:r>
            <a:endParaRPr sz="791"/>
          </a:p>
          <a:p>
            <a:pPr indent="0" lvl="0" marL="0" rtl="0" algn="l">
              <a:lnSpc>
                <a:spcPct val="95000"/>
              </a:lnSpc>
              <a:spcBef>
                <a:spcPts val="1200"/>
              </a:spcBef>
              <a:spcAft>
                <a:spcPts val="0"/>
              </a:spcAft>
              <a:buNone/>
            </a:pPr>
            <a:r>
              <a:rPr lang="ja" sz="791"/>
              <a:t>- **観察の要約**:</a:t>
            </a:r>
            <a:endParaRPr sz="791"/>
          </a:p>
          <a:p>
            <a:pPr indent="0" lvl="0" marL="0" rtl="0" algn="l">
              <a:lnSpc>
                <a:spcPct val="95000"/>
              </a:lnSpc>
              <a:spcBef>
                <a:spcPts val="1200"/>
              </a:spcBef>
              <a:spcAft>
                <a:spcPts val="0"/>
              </a:spcAft>
              <a:buNone/>
            </a:pPr>
            <a:r>
              <a:rPr lang="ja" sz="791"/>
              <a:t>    - サブゴールが達成されると、観察を要約し、要約された観察情報のみを作業記憶に保存します。この要約は、現在のサブゴールが達成されたかどうかの判断に基づいて行われ、将来のサブゴール生成の際に有益な情報として機能します。</a:t>
            </a:r>
            <a:endParaRPr sz="791"/>
          </a:p>
          <a:p>
            <a:pPr indent="0" lvl="0" marL="0" rtl="0" algn="l">
              <a:lnSpc>
                <a:spcPct val="95000"/>
              </a:lnSpc>
              <a:spcBef>
                <a:spcPts val="1200"/>
              </a:spcBef>
              <a:spcAft>
                <a:spcPts val="0"/>
              </a:spcAft>
              <a:buNone/>
            </a:pPr>
            <a:r>
              <a:rPr lang="ja" sz="791"/>
              <a:t>- **トラジェクトリの取得**:</a:t>
            </a:r>
            <a:endParaRPr sz="791"/>
          </a:p>
          <a:p>
            <a:pPr indent="0" lvl="0" marL="0" rtl="0" algn="l">
              <a:lnSpc>
                <a:spcPct val="95000"/>
              </a:lnSpc>
              <a:spcBef>
                <a:spcPts val="1200"/>
              </a:spcBef>
              <a:spcAft>
                <a:spcPts val="0"/>
              </a:spcAft>
              <a:buNone/>
            </a:pPr>
            <a:r>
              <a:rPr lang="ja" sz="791"/>
              <a:t>    - 必要に応じて、過去のサブゴールの詳細な行動-観察ペアを取得できるモジュールを導入しています。これにより、特定のサブゴールが失敗した場合や新しいチャレンジに直面した場合に、過去の成功経験を参考にすること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**ロボティクス**: 複雑なタスクを効率的に管理し、実行するために使用。</a:t>
            </a:r>
            <a:endParaRPr sz="791"/>
          </a:p>
          <a:p>
            <a:pPr indent="0" lvl="0" marL="0" rtl="0" algn="l">
              <a:lnSpc>
                <a:spcPct val="95000"/>
              </a:lnSpc>
              <a:spcBef>
                <a:spcPts val="1200"/>
              </a:spcBef>
              <a:spcAft>
                <a:spcPts val="0"/>
              </a:spcAft>
              <a:buNone/>
            </a:pPr>
            <a:r>
              <a:rPr lang="ja" sz="791"/>
              <a:t>- **ソフトウェア開発**: 長期的なプロジェクト管理における効率向上。</a:t>
            </a:r>
            <a:endParaRPr sz="791"/>
          </a:p>
          <a:p>
            <a:pPr indent="0" lvl="0" marL="0" rtl="0" algn="l">
              <a:lnSpc>
                <a:spcPct val="95000"/>
              </a:lnSpc>
              <a:spcBef>
                <a:spcPts val="1200"/>
              </a:spcBef>
              <a:spcAft>
                <a:spcPts val="1200"/>
              </a:spcAft>
              <a:buNone/>
            </a:pPr>
            <a:r>
              <a:rPr lang="ja" sz="791"/>
              <a:t>- **シミュレーション**: 人間の行動を模倣するシステムにおける応用。</a:t>
            </a:r>
            <a:endParaRPr sz="79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Analysis of Plan-based Retrieval for Grounded Text Generation 計画に基づく検索を用いたテキスト生成の分析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で幻覚の発生頻度を減らせるかを調査、段落ごとに計画に基づいた検索クエリを生成して検索を行うことで長文テキスト生成タスクにおいて、計画に基づく検索と生成が、より情報量が豊富で、出典に基づく応答を生成できる結果にな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幻覚の定義と問題点の整理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幻覚**とは、言語モデルが生成するテキストが文法的に正しく、文脈的にも自然に見えるものの、その内容が事実に反している問題を指します。具体的には、モデルが適切な知識を持っていない、もしくはコンテキスト内の情報が不足している場合に、既存の知識や文脈から推測されるテキストを生成します。この結果として、事実とは異なる内容が含まれるテキスト（幻覚）が生成され、特に信頼性が求められる応用において問題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幻覚の発生は、以下のような状況で特に顕著になります：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**稀少性（Rarity）**: モデルが訓練データであまり見かけなかった情報に対して生成を行う場合。</a:t>
            </a:r>
            <a:endParaRPr sz="791"/>
          </a:p>
          <a:p>
            <a:pPr indent="0" lvl="0" marL="0" rtl="0" algn="l">
              <a:lnSpc>
                <a:spcPct val="95000"/>
              </a:lnSpc>
              <a:spcBef>
                <a:spcPts val="1200"/>
              </a:spcBef>
              <a:spcAft>
                <a:spcPts val="0"/>
              </a:spcAft>
              <a:buNone/>
            </a:pPr>
            <a:r>
              <a:rPr lang="ja" sz="791"/>
              <a:t>- **最新性（Recency）**: モデルの知識が訓練後に起こった新しい事実に関する情報がない場合。</a:t>
            </a:r>
            <a:endParaRPr sz="791"/>
          </a:p>
          <a:p>
            <a:pPr indent="0" lvl="0" marL="0" rtl="0" algn="l">
              <a:lnSpc>
                <a:spcPct val="95000"/>
              </a:lnSpc>
              <a:spcBef>
                <a:spcPts val="1200"/>
              </a:spcBef>
              <a:spcAft>
                <a:spcPts val="0"/>
              </a:spcAft>
              <a:buNone/>
            </a:pPr>
            <a:r>
              <a:rPr lang="ja" sz="791"/>
              <a:t>- **ドメインの異質性（Domain shift）**: モデルが特定のドメインに訓練されていない、またはそのドメイン外の情報を扱う場合。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これらの幻覚を抑制するために、検索メカニズムを活用して、モデルに必要な知識をコンテキストとして提供するアプローチが考えられています。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計画に基づく検索の導入</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**計画に基づく検索**は、言語モデルがテキストを生成する前に、その生成内容に関する計画を立て、その計画に基づいて必要な情報を検索する手法です。このアプローチは以下のステップで進行します：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**計画の生成**: 最初に、言語モデルに対して、生成するテキストの概要や構成を計画として書き出すように指示します。この計画は通常、段落単位で行われ、各段落でカバーすべき内容や質問をリストアップします。例えば、ある人物のバイオグラフィを生成する場合、次のような計画が考えられます：</a:t>
            </a:r>
            <a:endParaRPr sz="791"/>
          </a:p>
          <a:p>
            <a:pPr indent="0" lvl="0" marL="0" rtl="0" algn="l">
              <a:lnSpc>
                <a:spcPct val="95000"/>
              </a:lnSpc>
              <a:spcBef>
                <a:spcPts val="1200"/>
              </a:spcBef>
              <a:spcAft>
                <a:spcPts val="0"/>
              </a:spcAft>
              <a:buNone/>
            </a:pPr>
            <a:r>
              <a:rPr lang="ja" sz="791"/>
              <a:t>    - **段落1**: 人物の生誕地、教育歴</a:t>
            </a:r>
            <a:endParaRPr sz="791"/>
          </a:p>
          <a:p>
            <a:pPr indent="0" lvl="0" marL="0" rtl="0" algn="l">
              <a:lnSpc>
                <a:spcPct val="95000"/>
              </a:lnSpc>
              <a:spcBef>
                <a:spcPts val="1200"/>
              </a:spcBef>
              <a:spcAft>
                <a:spcPts val="0"/>
              </a:spcAft>
              <a:buNone/>
            </a:pPr>
            <a:r>
              <a:rPr lang="ja" sz="791"/>
              <a:t>    - **段落2**: 主な著作やそのテーマ</a:t>
            </a:r>
            <a:endParaRPr sz="791"/>
          </a:p>
          <a:p>
            <a:pPr indent="0" lvl="0" marL="0" rtl="0" algn="l">
              <a:lnSpc>
                <a:spcPct val="95000"/>
              </a:lnSpc>
              <a:spcBef>
                <a:spcPts val="1200"/>
              </a:spcBef>
              <a:spcAft>
                <a:spcPts val="0"/>
              </a:spcAft>
              <a:buNone/>
            </a:pPr>
            <a:r>
              <a:rPr lang="ja" sz="791"/>
              <a:t>    - **段落3**: 受賞歴や評価</a:t>
            </a:r>
            <a:endParaRPr sz="791"/>
          </a:p>
          <a:p>
            <a:pPr indent="0" lvl="0" marL="0" rtl="0" algn="l">
              <a:lnSpc>
                <a:spcPct val="95000"/>
              </a:lnSpc>
              <a:spcBef>
                <a:spcPts val="1200"/>
              </a:spcBef>
              <a:spcAft>
                <a:spcPts val="0"/>
              </a:spcAft>
              <a:buNone/>
            </a:pPr>
            <a:r>
              <a:rPr lang="ja" sz="791"/>
              <a:t>2. **クエリの生成**: 各段落で取り上げるべき内容に基づいて、より詳細な検索クエリが生成されます。このクエリ生成は、各段落の計画と、最初に得られた検索結果に基づいて行われます。これにより、モデルが生成するテキストがより具体的で正確な情報に基づくようになります。</a:t>
            </a:r>
            <a:endParaRPr sz="791"/>
          </a:p>
          <a:p>
            <a:pPr indent="0" lvl="0" marL="0" rtl="0" algn="l">
              <a:lnSpc>
                <a:spcPct val="95000"/>
              </a:lnSpc>
              <a:spcBef>
                <a:spcPts val="1200"/>
              </a:spcBef>
              <a:spcAft>
                <a:spcPts val="0"/>
              </a:spcAft>
              <a:buNone/>
            </a:pPr>
            <a:r>
              <a:rPr lang="ja" sz="791"/>
              <a:t>3. **検索の実行**: 生成されたクエリを使用して、Web検索やドキュメント内検索を行い、必要な情報を収集します。このステップでは、より精細な情報を取得し、最終生成物の信頼性を高めることが目的です。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検索結果の組み込み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**検索結果の組み込み**は、検索によって得られた情報をモデルのコンテキストとして使用し、テキスト生成に反映させるプロセスです。以下の方法で行われます：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**初期検索結果の使用**: 最初のクエリに基づいて取得した検索結果を、モデルの入力コンテキストに組み込みます。このコンテキストには、検索結果のタイトルやスニペットが含まれ、これにより、モデルは生成中にこれらの情報を参照できます。</a:t>
            </a:r>
            <a:endParaRPr sz="791"/>
          </a:p>
          <a:p>
            <a:pPr indent="0" lvl="0" marL="0" rtl="0" algn="l">
              <a:lnSpc>
                <a:spcPct val="95000"/>
              </a:lnSpc>
              <a:spcBef>
                <a:spcPts val="1200"/>
              </a:spcBef>
              <a:spcAft>
                <a:spcPts val="0"/>
              </a:spcAft>
              <a:buNone/>
            </a:pPr>
            <a:r>
              <a:rPr lang="ja" sz="791"/>
              <a:t>2. **計画に基づく追加検索**: 計画に基づく詳細な質問に応じた追加検索が行われ、さらに細かい情報が収集されます。この結果、モデルはより多くの事実をコンテキストとして持つことになり、幻覚の発生を減らします。</a:t>
            </a:r>
            <a:endParaRPr sz="791"/>
          </a:p>
          <a:p>
            <a:pPr indent="0" lvl="0" marL="0" rtl="0" algn="l">
              <a:lnSpc>
                <a:spcPct val="95000"/>
              </a:lnSpc>
              <a:spcBef>
                <a:spcPts val="1200"/>
              </a:spcBef>
              <a:spcAft>
                <a:spcPts val="0"/>
              </a:spcAft>
              <a:buNone/>
            </a:pPr>
            <a:r>
              <a:rPr lang="ja" sz="791"/>
              <a:t>3. **検索結果の最適化**: 最後に、これらの結果を再度コンテキストに組み込み、モデルがより正確かつ事実に基づいたテキストを生成できるようにします。検索結果が複数ある場合、関連性の高いものを優先的に使用します。また、答えの得られない質問に対しては、明示的に「回答不可」としてマークすることで、無駄な生成を防ぎ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実証的評価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この手法の有効性は、実際の長文テキスト生成タスクで評価されています。評価には以下のポイントが含まれます：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**1.1. アトリビューション (Attribution)**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**評価目的**: モデルが生成するテキストが出典に基づいているか、すなわち「幻覚」がどの程度抑制されているかを評価します。</a:t>
            </a:r>
            <a:endParaRPr sz="791"/>
          </a:p>
          <a:p>
            <a:pPr indent="0" lvl="0" marL="0" rtl="0" algn="l">
              <a:lnSpc>
                <a:spcPct val="95000"/>
              </a:lnSpc>
              <a:spcBef>
                <a:spcPts val="1200"/>
              </a:spcBef>
              <a:spcAft>
                <a:spcPts val="0"/>
              </a:spcAft>
              <a:buNone/>
            </a:pPr>
            <a:r>
              <a:rPr lang="ja" sz="791"/>
              <a:t>- **手法**: `Attributable to Identified Sources (AIS)` メトリクスを使用して、生成されたテキストの各文が提供されたソースに基づいているかどうかを自動的に評価します。AISメトリクスには以下の3つのバリエーションがあります：</a:t>
            </a:r>
            <a:endParaRPr sz="791"/>
          </a:p>
          <a:p>
            <a:pPr indent="0" lvl="0" marL="0" rtl="0" algn="l">
              <a:lnSpc>
                <a:spcPct val="95000"/>
              </a:lnSpc>
              <a:spcBef>
                <a:spcPts val="1200"/>
              </a:spcBef>
              <a:spcAft>
                <a:spcPts val="0"/>
              </a:spcAft>
              <a:buNone/>
            </a:pPr>
            <a:r>
              <a:rPr lang="ja" sz="791"/>
              <a:t>    - **Strict AIS**: 生成されたテキスト全体が出典に基づいている文のみで構成されている割合。</a:t>
            </a:r>
            <a:endParaRPr sz="791"/>
          </a:p>
          <a:p>
            <a:pPr indent="0" lvl="0" marL="0" rtl="0" algn="l">
              <a:lnSpc>
                <a:spcPct val="95000"/>
              </a:lnSpc>
              <a:spcBef>
                <a:spcPts val="1200"/>
              </a:spcBef>
              <a:spcAft>
                <a:spcPts val="0"/>
              </a:spcAft>
              <a:buNone/>
            </a:pPr>
            <a:r>
              <a:rPr lang="ja" sz="791"/>
              <a:t>    - **Macro AIS**: 各生成文が出典に基づいている割合の平均。</a:t>
            </a:r>
            <a:endParaRPr sz="791"/>
          </a:p>
          <a:p>
            <a:pPr indent="0" lvl="0" marL="0" rtl="0" algn="l">
              <a:lnSpc>
                <a:spcPct val="95000"/>
              </a:lnSpc>
              <a:spcBef>
                <a:spcPts val="1200"/>
              </a:spcBef>
              <a:spcAft>
                <a:spcPts val="0"/>
              </a:spcAft>
              <a:buNone/>
            </a:pPr>
            <a:r>
              <a:rPr lang="ja" sz="791"/>
              <a:t>    - **Micro AIS**: 全生成文の中で出典に基づいている文の割合。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**1.2. ROUGE 精度 (Rouge Precision)**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**評価目的**: 生成されたテキストと検索によって取得されたソースドキュメントとの重複度合いを評価します。これは、モデルがソースに忠実な内容を生成しているかどうかを測定します。</a:t>
            </a:r>
            <a:endParaRPr sz="791"/>
          </a:p>
          <a:p>
            <a:pPr indent="0" lvl="0" marL="0" rtl="0" algn="l">
              <a:lnSpc>
                <a:spcPct val="95000"/>
              </a:lnSpc>
              <a:spcBef>
                <a:spcPts val="1200"/>
              </a:spcBef>
              <a:spcAft>
                <a:spcPts val="0"/>
              </a:spcAft>
              <a:buNone/>
            </a:pPr>
            <a:r>
              <a:rPr lang="ja" sz="791"/>
              <a:t>- **手法**: `ROUGE-1 (R1)`、`ROUGE-2 (R2)`、`ROUGE-Lsum (RL)` メトリクスを用いて、生成文と参照ソースの単語レベルおよびフレーズレベルでの一致度を測定します。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**1.3. テキストの長さ**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**評価目的**: 各手法で生成されたテキストの長さを測定します。テキストが長くなることで、出典に基づいた事実が増える可能性があり、また生成された内容が詳細であるかどうかを示す指標となります。</a:t>
            </a:r>
            <a:endParaRPr sz="791"/>
          </a:p>
          <a:p>
            <a:pPr indent="0" lvl="0" marL="0" rtl="0" algn="l">
              <a:lnSpc>
                <a:spcPct val="95000"/>
              </a:lnSpc>
              <a:spcBef>
                <a:spcPts val="1200"/>
              </a:spcBef>
              <a:spcAft>
                <a:spcPts val="0"/>
              </a:spcAft>
              <a:buNone/>
            </a:pPr>
            <a:r>
              <a:rPr lang="ja" sz="791"/>
              <a:t>- **手法**: 生成されたテキストの単語数をカウントし、異なる手法の間で比較します。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**1.4. 人間評価 (Human Evaluation)**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**評価目的**: 自動評価メトリクスが捉えきれない、生成されたテキストの流暢さや情報の質を評価します。</a:t>
            </a:r>
            <a:endParaRPr sz="791"/>
          </a:p>
          <a:p>
            <a:pPr indent="0" lvl="0" marL="0" rtl="0" algn="l">
              <a:lnSpc>
                <a:spcPct val="95000"/>
              </a:lnSpc>
              <a:spcBef>
                <a:spcPts val="1200"/>
              </a:spcBef>
              <a:spcAft>
                <a:spcPts val="0"/>
              </a:spcAft>
              <a:buNone/>
            </a:pPr>
            <a:r>
              <a:rPr lang="ja" sz="791"/>
              <a:t>- **手法**: 人間の評価者が生成テキストの流暢さや内容の正確さを評価しますが、この評価は補足的なものであり、主な焦点は自動評価メトリクスにあります。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使用されたデータセット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**2.1. Researcher データセット**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**内容**: 研究者のバイオグラフィを生成するためのデータセット。具体的には、NeurIPS 2023やASTMH 2023、Nordic Particle Physics Meeting 2023、ACLAなどの学会や委員会のメンバーに関する情報を収集しています。</a:t>
            </a:r>
            <a:endParaRPr sz="791"/>
          </a:p>
          <a:p>
            <a:pPr indent="0" lvl="0" marL="0" rtl="0" algn="l">
              <a:lnSpc>
                <a:spcPct val="95000"/>
              </a:lnSpc>
              <a:spcBef>
                <a:spcPts val="1200"/>
              </a:spcBef>
              <a:spcAft>
                <a:spcPts val="0"/>
              </a:spcAft>
              <a:buNone/>
            </a:pPr>
            <a:r>
              <a:rPr lang="ja" sz="791"/>
              <a:t>- **目的**: 主に低頻度で言及される人物についてのバイオグラフィを生成するために使用され、モデルの知識ベース外の情報処理能力をテストするのに適しています。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**2.2. Wiki-Ent データセット**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**内容**: Wikipediaに存在する人物に関するデータセット。比較的頻繁に言及されるエンティティについてのバイオグラフィを生成するために使用されます。</a:t>
            </a:r>
            <a:endParaRPr sz="791"/>
          </a:p>
          <a:p>
            <a:pPr indent="0" lvl="0" marL="0" rtl="0" algn="l">
              <a:lnSpc>
                <a:spcPct val="95000"/>
              </a:lnSpc>
              <a:spcBef>
                <a:spcPts val="1200"/>
              </a:spcBef>
              <a:spcAft>
                <a:spcPts val="0"/>
              </a:spcAft>
              <a:buNone/>
            </a:pPr>
            <a:r>
              <a:rPr lang="ja" sz="791"/>
              <a:t>- **目的**: モデルのパラメトリック知識に基づく生成精度を測定し、Wikipediaページを持つエンティティに対するモデルの応答を評価します。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**2.3. Wiki-Event データセット**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**内容**: Wikipediaに記載されているイベントに関するデータセット。主にイベントの要約生成を目的としています。</a:t>
            </a:r>
            <a:endParaRPr sz="791"/>
          </a:p>
          <a:p>
            <a:pPr indent="0" lvl="0" marL="0" rtl="0" algn="l">
              <a:lnSpc>
                <a:spcPct val="95000"/>
              </a:lnSpc>
              <a:spcBef>
                <a:spcPts val="1200"/>
              </a:spcBef>
              <a:spcAft>
                <a:spcPts val="0"/>
              </a:spcAft>
              <a:buNone/>
            </a:pPr>
            <a:r>
              <a:rPr lang="ja" sz="791"/>
              <a:t>- **目的**: モデルが既知のイベントに対して正確な要約を生成できるかどうかを評価します。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**2.4. News Events データセット**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**内容**: 2023年8月以降に発生した最近のニュースイベントに関するデータセット。これらのイベントはモデルの知識カットオフ後に発生したため、モデルのパラメトリック知識外の情報です。</a:t>
            </a:r>
            <a:endParaRPr sz="791"/>
          </a:p>
          <a:p>
            <a:pPr indent="0" lvl="0" marL="0" rtl="0" algn="l">
              <a:lnSpc>
                <a:spcPct val="95000"/>
              </a:lnSpc>
              <a:spcBef>
                <a:spcPts val="1200"/>
              </a:spcBef>
              <a:spcAft>
                <a:spcPts val="0"/>
              </a:spcAft>
              <a:buNone/>
            </a:pPr>
            <a:r>
              <a:rPr lang="ja" sz="791"/>
              <a:t>- **目的**: モデルが最新の情報に対応し、適切な生成を行えるかを評価します。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評価の結果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**Strict AIS**では、計画に基づく検索が従来の検索手法よりも高いスコアを示し、特に長文生成において有効であることが確認されました。</a:t>
            </a:r>
            <a:endParaRPr sz="791"/>
          </a:p>
          <a:p>
            <a:pPr indent="0" lvl="0" marL="0" rtl="0" algn="l">
              <a:lnSpc>
                <a:spcPct val="95000"/>
              </a:lnSpc>
              <a:spcBef>
                <a:spcPts val="1200"/>
              </a:spcBef>
              <a:spcAft>
                <a:spcPts val="0"/>
              </a:spcAft>
              <a:buNone/>
            </a:pPr>
            <a:r>
              <a:rPr lang="ja" sz="791"/>
              <a:t>- **ROUGE Precision**では、計画に基づく手法が高い精度を示し、ソース情報に忠実なテキストを生成する能力が向上していることが示されました。</a:t>
            </a:r>
            <a:endParaRPr sz="791"/>
          </a:p>
          <a:p>
            <a:pPr indent="0" lvl="0" marL="0" rtl="0" algn="l">
              <a:lnSpc>
                <a:spcPct val="95000"/>
              </a:lnSpc>
              <a:spcBef>
                <a:spcPts val="1200"/>
              </a:spcBef>
              <a:spcAft>
                <a:spcPts val="1200"/>
              </a:spcAft>
              <a:buNone/>
            </a:pPr>
            <a:r>
              <a:rPr lang="ja" sz="791"/>
              <a:t>- **テキストの長さ**については、計画に基づく手法が全体的に長いテキストを生成し、より詳細な説明を提供できることがわかりました。</a:t>
            </a:r>
            <a:endParaRPr sz="79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8"/>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791"/>
              <a:t># Concise Thoughts: Impact of Output Length on LLM Reasoning and Cost 簡潔な考え：LLMの推論とコストにおける出力長の影響</a:t>
            </a:r>
            <a:endParaRPr sz="791"/>
          </a:p>
          <a:p>
            <a:pPr indent="0" lvl="0" marL="0" rtl="0" algn="l">
              <a:lnSpc>
                <a:spcPct val="80000"/>
              </a:lnSpc>
              <a:spcBef>
                <a:spcPts val="1200"/>
              </a:spcBef>
              <a:spcAft>
                <a:spcPts val="0"/>
              </a:spcAft>
              <a:buNone/>
            </a:pPr>
            <a:r>
              <a:rPr lang="ja" sz="791"/>
              <a:t>概要: LLMでCoTを使用すると説明能力を向上させる半面、出力が長くなり応答に時間がかかるため、出力長を制御するプロンプトエンジニアリング制約付きCoT（CCoT）を紹介。出力の長さを制約するプロンプトを与え、出力の簡潔さと応答時間の予測可能性を向上させます。</a:t>
            </a:r>
            <a:endParaRPr sz="791"/>
          </a:p>
          <a:p>
            <a:pPr indent="0" lvl="0" marL="0" rtl="0" algn="l">
              <a:lnSpc>
                <a:spcPct val="80000"/>
              </a:lnSpc>
              <a:spcBef>
                <a:spcPts val="1200"/>
              </a:spcBef>
              <a:spcAft>
                <a:spcPts val="0"/>
              </a:spcAft>
              <a:buNone/>
            </a:pPr>
            <a:r>
              <a:rPr lang="ja" sz="791"/>
              <a:t>つくり方は、Let’s think a bit step by step の後にlimit the answer length to 45 words. のような制限の指定をするだけ</a:t>
            </a:r>
            <a:endParaRPr sz="791"/>
          </a:p>
          <a:p>
            <a:pPr indent="0" lvl="0" marL="0" rtl="0" algn="l">
              <a:lnSpc>
                <a:spcPct val="80000"/>
              </a:lnSpc>
              <a:spcBef>
                <a:spcPts val="1200"/>
              </a:spcBef>
              <a:spcAft>
                <a:spcPts val="0"/>
              </a:spcAft>
              <a:buNone/>
            </a:pPr>
            <a:r>
              <a:rPr lang="ja" sz="791"/>
              <a:t>### 技術や手法</a:t>
            </a:r>
            <a:endParaRPr sz="791"/>
          </a:p>
          <a:p>
            <a:pPr indent="0" lvl="0" marL="0" rtl="0" algn="l">
              <a:lnSpc>
                <a:spcPct val="80000"/>
              </a:lnSpc>
              <a:spcBef>
                <a:spcPts val="1200"/>
              </a:spcBef>
              <a:spcAft>
                <a:spcPts val="0"/>
              </a:spcAft>
              <a:buNone/>
            </a:pPr>
            <a:r>
              <a:rPr lang="ja" sz="791"/>
              <a:t>1. **新しい評価指標の提案**</a:t>
            </a:r>
            <a:endParaRPr sz="791"/>
          </a:p>
          <a:p>
            <a:pPr indent="0" lvl="0" marL="0" rtl="0" algn="l">
              <a:lnSpc>
                <a:spcPct val="80000"/>
              </a:lnSpc>
              <a:spcBef>
                <a:spcPts val="1200"/>
              </a:spcBef>
              <a:spcAft>
                <a:spcPts val="0"/>
              </a:spcAft>
              <a:buNone/>
            </a:pPr>
            <a:r>
              <a:rPr lang="ja" sz="791"/>
              <a:t>    - **硬直な簡潔精度（Hard-k Concise Accuracy: HCA）**: 指定された長さk以下の正確な出力の割合を測定します。</a:t>
            </a:r>
            <a:endParaRPr sz="791"/>
          </a:p>
          <a:p>
            <a:pPr indent="0" lvl="0" marL="0" rtl="0" algn="l">
              <a:lnSpc>
                <a:spcPct val="80000"/>
              </a:lnSpc>
              <a:spcBef>
                <a:spcPts val="1200"/>
              </a:spcBef>
              <a:spcAft>
                <a:spcPts val="0"/>
              </a:spcAft>
              <a:buNone/>
            </a:pPr>
            <a:r>
              <a:rPr lang="ja" sz="791"/>
              <a:t>    - **柔軟な簡潔精度（Soft-k Concise Accuracy: SCA）**: 長さkを超える正確な出力に対して減衰因子αを用いてペナルティを課します。</a:t>
            </a:r>
            <a:endParaRPr sz="791"/>
          </a:p>
          <a:p>
            <a:pPr indent="0" lvl="0" marL="0" rtl="0" algn="l">
              <a:lnSpc>
                <a:spcPct val="80000"/>
              </a:lnSpc>
              <a:spcBef>
                <a:spcPts val="1200"/>
              </a:spcBef>
              <a:spcAft>
                <a:spcPts val="0"/>
              </a:spcAft>
              <a:buNone/>
            </a:pPr>
            <a:r>
              <a:rPr lang="ja" sz="791"/>
              <a:t>    - **一貫した簡潔精度（Consistent Concise Accuracy: CCA）**: 出力長のばらつきσに基づいてSCAをさらに調整します。</a:t>
            </a:r>
            <a:endParaRPr sz="791"/>
          </a:p>
          <a:p>
            <a:pPr indent="0" lvl="0" marL="0" rtl="0" algn="l">
              <a:lnSpc>
                <a:spcPct val="80000"/>
              </a:lnSpc>
              <a:spcBef>
                <a:spcPts val="1200"/>
              </a:spcBef>
              <a:spcAft>
                <a:spcPts val="0"/>
              </a:spcAft>
              <a:buNone/>
            </a:pPr>
            <a:r>
              <a:rPr lang="ja" sz="791"/>
              <a:t>2. **制約付きCoT（CCoT）の導入**</a:t>
            </a:r>
            <a:endParaRPr sz="791"/>
          </a:p>
          <a:p>
            <a:pPr indent="0" lvl="0" marL="0" rtl="0" algn="l">
              <a:lnSpc>
                <a:spcPct val="80000"/>
              </a:lnSpc>
              <a:spcBef>
                <a:spcPts val="1200"/>
              </a:spcBef>
              <a:spcAft>
                <a:spcPts val="0"/>
              </a:spcAft>
              <a:buNone/>
            </a:pPr>
            <a:r>
              <a:rPr lang="ja" sz="791"/>
              <a:t>    - **CCoTプロンプト**: LLMに対して出力の長さを制約するプロンプトを与え、出力の簡潔さと応答時間の予測可能性を向上させます。</a:t>
            </a:r>
            <a:endParaRPr sz="791"/>
          </a:p>
          <a:p>
            <a:pPr indent="0" lvl="0" marL="0" rtl="0" algn="l">
              <a:lnSpc>
                <a:spcPct val="80000"/>
              </a:lnSpc>
              <a:spcBef>
                <a:spcPts val="1200"/>
              </a:spcBef>
              <a:spcAft>
                <a:spcPts val="0"/>
              </a:spcAft>
              <a:buSzPts val="275"/>
              <a:buNone/>
            </a:pPr>
            <a:r>
              <a:t/>
            </a:r>
            <a:endParaRPr sz="791"/>
          </a:p>
          <a:p>
            <a:pPr indent="0" lvl="0" marL="0" rtl="0" algn="l">
              <a:spcBef>
                <a:spcPts val="1200"/>
              </a:spcBef>
              <a:spcAft>
                <a:spcPts val="0"/>
              </a:spcAft>
              <a:buNone/>
            </a:pPr>
            <a:r>
              <a:t/>
            </a:r>
            <a:endParaRPr sz="800"/>
          </a:p>
          <a:p>
            <a:pPr indent="0" lvl="0" marL="0" rtl="0" algn="l">
              <a:lnSpc>
                <a:spcPct val="95000"/>
              </a:lnSpc>
              <a:spcBef>
                <a:spcPts val="1200"/>
              </a:spcBef>
              <a:spcAft>
                <a:spcPts val="1200"/>
              </a:spcAft>
              <a:buSzPts val="275"/>
              <a:buNone/>
            </a:pPr>
            <a:r>
              <a:t/>
            </a:r>
            <a:endParaRPr sz="875">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Retrieval Augmented Generation or Long-Context LLMs? A Comprehensive Study and Hybrid Approach 検索拡張生成か長文コンテキストLLMか？包括的研究とハイブリッドアプローチ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と長文コンテキスト（LC）の比較を行いました。結果として、リソースが十分にあればLCが平均的な性能でRAGを上回ること、RAGは大幅に低コストであるという利点があること、この結果を基にモデルの自己反省に基づいてクエリをRAGまたはLCにルーティングするSELF-ROUTEという方法を提案。</a:t>
            </a:r>
            <a:endParaRPr sz="791"/>
          </a:p>
          <a:p>
            <a:pPr indent="0" lvl="0" marL="0" rtl="0" algn="l">
              <a:lnSpc>
                <a:spcPct val="95000"/>
              </a:lnSpc>
              <a:spcBef>
                <a:spcPts val="1200"/>
              </a:spcBef>
              <a:spcAft>
                <a:spcPts val="0"/>
              </a:spcAft>
              <a:buNone/>
            </a:pPr>
            <a:r>
              <a:rPr lang="ja" sz="791"/>
              <a:t>計算コストを大幅に削減しながら、LCと同等の性能を維持できます。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以下の3つの手法の比較を行っています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**RAG (Retrieval Augmented Generation)**:</a:t>
            </a:r>
            <a:endParaRPr sz="791"/>
          </a:p>
          <a:p>
            <a:pPr indent="0" lvl="0" marL="0" rtl="0" algn="l">
              <a:lnSpc>
                <a:spcPct val="95000"/>
              </a:lnSpc>
              <a:spcBef>
                <a:spcPts val="1200"/>
              </a:spcBef>
              <a:spcAft>
                <a:spcPts val="0"/>
              </a:spcAft>
              <a:buNone/>
            </a:pPr>
            <a:r>
              <a:rPr lang="ja" sz="791"/>
              <a:t>    - クエリに基づいて関連情報を検索し、LLMがその情報を使用して応答を生成する。</a:t>
            </a:r>
            <a:endParaRPr sz="791"/>
          </a:p>
          <a:p>
            <a:pPr indent="0" lvl="0" marL="0" rtl="0" algn="l">
              <a:lnSpc>
                <a:spcPct val="95000"/>
              </a:lnSpc>
              <a:spcBef>
                <a:spcPts val="1200"/>
              </a:spcBef>
              <a:spcAft>
                <a:spcPts val="0"/>
              </a:spcAft>
              <a:buNone/>
            </a:pPr>
            <a:r>
              <a:rPr lang="ja" sz="791"/>
              <a:t>    - クエリに関連する情報を取得し、LLMの注意を必要なセグメントに集中させることで、無関係な情報による注意の分散を防ぐ。</a:t>
            </a:r>
            <a:endParaRPr sz="791"/>
          </a:p>
          <a:p>
            <a:pPr indent="0" lvl="0" marL="0" rtl="0" algn="l">
              <a:lnSpc>
                <a:spcPct val="95000"/>
              </a:lnSpc>
              <a:spcBef>
                <a:spcPts val="1200"/>
              </a:spcBef>
              <a:spcAft>
                <a:spcPts val="0"/>
              </a:spcAft>
              <a:buNone/>
            </a:pPr>
            <a:r>
              <a:rPr lang="ja" sz="791"/>
              <a:t>    - 計算コストが低い。</a:t>
            </a:r>
            <a:endParaRPr sz="791"/>
          </a:p>
          <a:p>
            <a:pPr indent="0" lvl="0" marL="0" rtl="0" algn="l">
              <a:lnSpc>
                <a:spcPct val="95000"/>
              </a:lnSpc>
              <a:spcBef>
                <a:spcPts val="1200"/>
              </a:spcBef>
              <a:spcAft>
                <a:spcPts val="0"/>
              </a:spcAft>
              <a:buNone/>
            </a:pPr>
            <a:r>
              <a:rPr lang="ja" sz="791"/>
              <a:t>2. **長文コンテキスト（LC）LLMs**:</a:t>
            </a:r>
            <a:endParaRPr sz="791"/>
          </a:p>
          <a:p>
            <a:pPr indent="0" lvl="0" marL="0" rtl="0" algn="l">
              <a:lnSpc>
                <a:spcPct val="95000"/>
              </a:lnSpc>
              <a:spcBef>
                <a:spcPts val="1200"/>
              </a:spcBef>
              <a:spcAft>
                <a:spcPts val="0"/>
              </a:spcAft>
              <a:buNone/>
            </a:pPr>
            <a:r>
              <a:rPr lang="ja" sz="791"/>
              <a:t>    - 大規模な事前学習により、長文コンテキストを直接理解する能力を持つ。</a:t>
            </a:r>
            <a:endParaRPr sz="791"/>
          </a:p>
          <a:p>
            <a:pPr indent="0" lvl="0" marL="0" rtl="0" algn="l">
              <a:lnSpc>
                <a:spcPct val="95000"/>
              </a:lnSpc>
              <a:spcBef>
                <a:spcPts val="1200"/>
              </a:spcBef>
              <a:spcAft>
                <a:spcPts val="0"/>
              </a:spcAft>
              <a:buNone/>
            </a:pPr>
            <a:r>
              <a:rPr lang="ja" sz="791"/>
              <a:t>    - 例：Gemini-1.5（最大1百万トークンを処理可能）、GPT-4（128kトークンを処理可能）。</a:t>
            </a:r>
            <a:endParaRPr sz="791"/>
          </a:p>
          <a:p>
            <a:pPr indent="0" lvl="0" marL="0" rtl="0" algn="l">
              <a:lnSpc>
                <a:spcPct val="95000"/>
              </a:lnSpc>
              <a:spcBef>
                <a:spcPts val="1200"/>
              </a:spcBef>
              <a:spcAft>
                <a:spcPts val="0"/>
              </a:spcAft>
              <a:buNone/>
            </a:pPr>
            <a:r>
              <a:rPr lang="ja" sz="791"/>
              <a:t>3. **SELF-ROUTE**:</a:t>
            </a:r>
            <a:endParaRPr sz="791"/>
          </a:p>
          <a:p>
            <a:pPr indent="0" lvl="0" marL="0" rtl="0" algn="l">
              <a:lnSpc>
                <a:spcPct val="95000"/>
              </a:lnSpc>
              <a:spcBef>
                <a:spcPts val="1200"/>
              </a:spcBef>
              <a:spcAft>
                <a:spcPts val="0"/>
              </a:spcAft>
              <a:buNone/>
            </a:pPr>
            <a:r>
              <a:rPr lang="ja" sz="791"/>
              <a:t>    - クエリをRAGまたはLCにルーティングする方法。</a:t>
            </a:r>
            <a:endParaRPr sz="791"/>
          </a:p>
          <a:p>
            <a:pPr indent="0" lvl="0" marL="0" rtl="0" algn="l">
              <a:lnSpc>
                <a:spcPct val="95000"/>
              </a:lnSpc>
              <a:spcBef>
                <a:spcPts val="1200"/>
              </a:spcBef>
              <a:spcAft>
                <a:spcPts val="0"/>
              </a:spcAft>
              <a:buNone/>
            </a:pPr>
            <a:r>
              <a:rPr lang="ja" sz="791"/>
              <a:t>    - モデルの自己反省に基づいてクエリが回答可能かどうかを予測し、回答可能な場合はRAGを使用し、そうでない場合はLCを使用する。</a:t>
            </a:r>
            <a:endParaRPr sz="791"/>
          </a:p>
          <a:p>
            <a:pPr indent="0" lvl="0" marL="0" rtl="0" algn="l">
              <a:lnSpc>
                <a:spcPct val="95000"/>
              </a:lnSpc>
              <a:spcBef>
                <a:spcPts val="1200"/>
              </a:spcBef>
              <a:spcAft>
                <a:spcPts val="0"/>
              </a:spcAft>
              <a:buNone/>
            </a:pPr>
            <a:r>
              <a:rPr lang="ja" sz="791"/>
              <a:t>    - クエリの大部分をRAGにルーティングすることで、計算コストを削減しつつ、性能を維持する。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SELF-ROUTEの詳細説明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SELF-ROUTEは、Retrieval Augmented Generation (RAG) と長文コンテキスト (LC) LLMs の両方の強みを活かすために設計された方法です。この手法は、モデルの自己反省に基づいてクエリを適切にルーティングし、計算コストを削減しつつ高い性能を維持することを目指しています。以下にSELF-ROUTEの手法を順を追って詳しく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動機 (Motivation)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RAGは計算コストが低いが、LC LLMsに比べて性能が劣る場合がある。</a:t>
            </a:r>
            <a:endParaRPr sz="791"/>
          </a:p>
          <a:p>
            <a:pPr indent="0" lvl="0" marL="0" rtl="0" algn="l">
              <a:lnSpc>
                <a:spcPct val="95000"/>
              </a:lnSpc>
              <a:spcBef>
                <a:spcPts val="1200"/>
              </a:spcBef>
              <a:spcAft>
                <a:spcPts val="0"/>
              </a:spcAft>
              <a:buNone/>
            </a:pPr>
            <a:r>
              <a:rPr lang="ja" sz="791"/>
              <a:t>- 多くのクエリに対してRAGとLCの予測が一致しており、RAGの予測がLCに劣るクエリは少数であることを発見した。</a:t>
            </a:r>
            <a:endParaRPr sz="791"/>
          </a:p>
          <a:p>
            <a:pPr indent="0" lvl="0" marL="0" rtl="0" algn="l">
              <a:lnSpc>
                <a:spcPct val="95000"/>
              </a:lnSpc>
              <a:spcBef>
                <a:spcPts val="1200"/>
              </a:spcBef>
              <a:spcAft>
                <a:spcPts val="0"/>
              </a:spcAft>
              <a:buNone/>
            </a:pPr>
            <a:r>
              <a:rPr lang="ja" sz="791"/>
              <a:t>- これに基づき、大多数のクエリをRAGで処理し、性能が必要な少数のクエリをLCで処理することで、コストを削減しつつ高い性能を維持する方法を開発した。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SELF-ROUTEの概要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SELF-ROUTEは、以下の2つのステップで構成されています：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ステップ1: RAG-and-Routeステップ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クエリと検索されたテキストチャンクをLLMに提供し、クエリが回答可能かどうかを予測させます。</a:t>
            </a:r>
            <a:endParaRPr sz="791"/>
          </a:p>
          <a:p>
            <a:pPr indent="0" lvl="0" marL="0" rtl="0" algn="l">
              <a:lnSpc>
                <a:spcPct val="95000"/>
              </a:lnSpc>
              <a:spcBef>
                <a:spcPts val="1200"/>
              </a:spcBef>
              <a:spcAft>
                <a:spcPts val="0"/>
              </a:spcAft>
              <a:buNone/>
            </a:pPr>
            <a:r>
              <a:rPr lang="ja" sz="791"/>
              <a:t>- もし回答可能と判断された場合、RAGの予測を最終回答として受け入れます。</a:t>
            </a:r>
            <a:endParaRPr sz="791"/>
          </a:p>
          <a:p>
            <a:pPr indent="0" lvl="0" marL="0" rtl="0" algn="l">
              <a:lnSpc>
                <a:spcPct val="95000"/>
              </a:lnSpc>
              <a:spcBef>
                <a:spcPts val="1200"/>
              </a:spcBef>
              <a:spcAft>
                <a:spcPts val="0"/>
              </a:spcAft>
              <a:buNone/>
            </a:pPr>
            <a:r>
              <a:rPr lang="ja" sz="791"/>
              <a:t>- 回答不可能と判断された場合、次のステップに進みます。</a:t>
            </a:r>
            <a:endParaRPr sz="791"/>
          </a:p>
          <a:p>
            <a:pPr indent="0" lvl="0" marL="0" rtl="0" algn="l">
              <a:lnSpc>
                <a:spcPct val="95000"/>
              </a:lnSpc>
              <a:spcBef>
                <a:spcPts val="1200"/>
              </a:spcBef>
              <a:spcAft>
                <a:spcPts val="0"/>
              </a:spcAft>
              <a:buNone/>
            </a:pPr>
            <a:r>
              <a:rPr lang="ja" sz="791"/>
              <a:t>- このステップでは、LLMに対して「提供されたテキストに基づいて回答できない場合は 'unanswerable' と書く」ように指示します。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ステップ2: 長文コンテキスト予測ステップ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ステップ1で回答不可能と判断されたクエリに対して、全文コンテキストをLLMに提供し、最終予測を取得します。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成果 (Results)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大多数のクエリ（例：82%のGemini-1.5-Proのクエリ）は最初のRAG-and-Routeステップで解決できます。</a:t>
            </a:r>
            <a:endParaRPr sz="791"/>
          </a:p>
          <a:p>
            <a:pPr indent="0" lvl="0" marL="0" rtl="0" algn="l">
              <a:lnSpc>
                <a:spcPct val="95000"/>
              </a:lnSpc>
              <a:spcBef>
                <a:spcPts val="1200"/>
              </a:spcBef>
              <a:spcAft>
                <a:spcPts val="0"/>
              </a:spcAft>
              <a:buNone/>
            </a:pPr>
            <a:r>
              <a:rPr lang="ja" sz="791"/>
              <a:t>- これにより、計算コストが大幅に削減されます（例えば、Gemini-1.5-Proでは38.6%のトークン数）。</a:t>
            </a:r>
            <a:endParaRPr sz="791"/>
          </a:p>
          <a:p>
            <a:pPr indent="0" lvl="0" marL="0" rtl="0" algn="l">
              <a:lnSpc>
                <a:spcPct val="95000"/>
              </a:lnSpc>
              <a:spcBef>
                <a:spcPts val="1200"/>
              </a:spcBef>
              <a:spcAft>
                <a:spcPts val="0"/>
              </a:spcAft>
              <a:buNone/>
            </a:pPr>
            <a:r>
              <a:rPr lang="ja" sz="791"/>
              <a:t>- 長文データセットにおいて、SELF-ROUTEはOpenAIモデルにおいてより顕著な利点を示しますが、Geminiにおいては劣る場合もあります。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以下はSELF-ROUTE手法のRAG-and-Routeステップで使用されるプロンプトで、クエリが提供されたテキストチャンクに基づいて回答可能かどうかを予測し、回答不可能な場合はその理由を特定します。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You are given some text chunks from an article, and a question. The text chunks are retrieved by an external retriever.</a:t>
            </a:r>
            <a:endParaRPr sz="791"/>
          </a:p>
          <a:p>
            <a:pPr indent="0" lvl="0" marL="0" rtl="0" algn="l">
              <a:lnSpc>
                <a:spcPct val="95000"/>
              </a:lnSpc>
              <a:spcBef>
                <a:spcPts val="1200"/>
              </a:spcBef>
              <a:spcAft>
                <a:spcPts val="0"/>
              </a:spcAft>
              <a:buNone/>
            </a:pPr>
            <a:r>
              <a:rPr lang="ja" sz="791"/>
              <a:t>Now:</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Tell whether the question can be answered based only on the provided text chunks.</a:t>
            </a:r>
            <a:endParaRPr sz="791"/>
          </a:p>
          <a:p>
            <a:pPr indent="0" lvl="0" marL="0" rtl="0" algn="l">
              <a:lnSpc>
                <a:spcPct val="95000"/>
              </a:lnSpc>
              <a:spcBef>
                <a:spcPts val="1200"/>
              </a:spcBef>
              <a:spcAft>
                <a:spcPts val="0"/>
              </a:spcAft>
              <a:buNone/>
            </a:pPr>
            <a:r>
              <a:rPr lang="ja" sz="791"/>
              <a:t>(2) If the question can be answered, answer the question based on the texts as concisely as you can, using a single</a:t>
            </a:r>
            <a:endParaRPr sz="791"/>
          </a:p>
          <a:p>
            <a:pPr indent="0" lvl="0" marL="0" rtl="0" algn="l">
              <a:lnSpc>
                <a:spcPct val="95000"/>
              </a:lnSpc>
              <a:spcBef>
                <a:spcPts val="1200"/>
              </a:spcBef>
              <a:spcAft>
                <a:spcPts val="0"/>
              </a:spcAft>
              <a:buNone/>
            </a:pPr>
            <a:r>
              <a:rPr lang="ja" sz="791"/>
              <a:t>phrase if possible.</a:t>
            </a:r>
            <a:endParaRPr sz="791"/>
          </a:p>
          <a:p>
            <a:pPr indent="0" lvl="0" marL="0" rtl="0" algn="l">
              <a:lnSpc>
                <a:spcPct val="95000"/>
              </a:lnSpc>
              <a:spcBef>
                <a:spcPts val="1200"/>
              </a:spcBef>
              <a:spcAft>
                <a:spcPts val="0"/>
              </a:spcAft>
              <a:buNone/>
            </a:pPr>
            <a:r>
              <a:rPr lang="ja" sz="791"/>
              <a:t>(3) If the question cannot be answered, choose the reason from the following: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 The question needs multistep reasoning, thus it is hard to retrieve all the relevant chunks. For example, "What</a:t>
            </a:r>
            <a:endParaRPr sz="791"/>
          </a:p>
          <a:p>
            <a:pPr indent="0" lvl="0" marL="0" rtl="0" algn="l">
              <a:lnSpc>
                <a:spcPct val="95000"/>
              </a:lnSpc>
              <a:spcBef>
                <a:spcPts val="1200"/>
              </a:spcBef>
              <a:spcAft>
                <a:spcPts val="0"/>
              </a:spcAft>
              <a:buNone/>
            </a:pPr>
            <a:r>
              <a:rPr lang="ja" sz="791"/>
              <a:t>nationality is the performer of song You Can?" contains two steps: find the performer, then find the nationality of the</a:t>
            </a:r>
            <a:endParaRPr sz="791"/>
          </a:p>
          <a:p>
            <a:pPr indent="0" lvl="0" marL="0" rtl="0" algn="l">
              <a:lnSpc>
                <a:spcPct val="95000"/>
              </a:lnSpc>
              <a:spcBef>
                <a:spcPts val="1200"/>
              </a:spcBef>
              <a:spcAft>
                <a:spcPts val="0"/>
              </a:spcAft>
              <a:buNone/>
            </a:pPr>
            <a:r>
              <a:rPr lang="ja" sz="791"/>
              <a:t>performer. Other examples include "Where does the director of film Wine Of Morning work at?", "What is another</a:t>
            </a:r>
            <a:endParaRPr sz="791"/>
          </a:p>
          <a:p>
            <a:pPr indent="0" lvl="0" marL="0" rtl="0" algn="l">
              <a:lnSpc>
                <a:spcPct val="95000"/>
              </a:lnSpc>
              <a:spcBef>
                <a:spcPts val="1200"/>
              </a:spcBef>
              <a:spcAft>
                <a:spcPts val="0"/>
              </a:spcAft>
              <a:buNone/>
            </a:pPr>
            <a:r>
              <a:rPr lang="ja" sz="791"/>
              <a:t>notable work made by the author of Miss Sara Sampson?"</a:t>
            </a:r>
            <a:endParaRPr sz="791"/>
          </a:p>
          <a:p>
            <a:pPr indent="0" lvl="0" marL="0" rtl="0" algn="l">
              <a:lnSpc>
                <a:spcPct val="95000"/>
              </a:lnSpc>
              <a:spcBef>
                <a:spcPts val="1200"/>
              </a:spcBef>
              <a:spcAft>
                <a:spcPts val="0"/>
              </a:spcAft>
              <a:buNone/>
            </a:pPr>
            <a:r>
              <a:rPr lang="ja" sz="791"/>
              <a:t>B. The question is a general query, thus it is hard to retrieve relevant chunks. For example, "What did the group</a:t>
            </a:r>
            <a:endParaRPr sz="791"/>
          </a:p>
          <a:p>
            <a:pPr indent="0" lvl="0" marL="0" rtl="0" algn="l">
              <a:lnSpc>
                <a:spcPct val="95000"/>
              </a:lnSpc>
              <a:spcBef>
                <a:spcPts val="1200"/>
              </a:spcBef>
              <a:spcAft>
                <a:spcPts val="0"/>
              </a:spcAft>
              <a:buNone/>
            </a:pPr>
            <a:r>
              <a:rPr lang="ja" sz="791"/>
              <a:t>think about Dave leaving?" is general because the group may include multiple persons, and they can have different</a:t>
            </a:r>
            <a:endParaRPr sz="791"/>
          </a:p>
          <a:p>
            <a:pPr indent="0" lvl="0" marL="0" rtl="0" algn="l">
              <a:lnSpc>
                <a:spcPct val="95000"/>
              </a:lnSpc>
              <a:spcBef>
                <a:spcPts val="1200"/>
              </a:spcBef>
              <a:spcAft>
                <a:spcPts val="0"/>
              </a:spcAft>
              <a:buNone/>
            </a:pPr>
            <a:r>
              <a:rPr lang="ja" sz="791"/>
              <a:t>thinkings.</a:t>
            </a:r>
            <a:endParaRPr sz="791"/>
          </a:p>
          <a:p>
            <a:pPr indent="0" lvl="0" marL="0" rtl="0" algn="l">
              <a:lnSpc>
                <a:spcPct val="95000"/>
              </a:lnSpc>
              <a:spcBef>
                <a:spcPts val="1200"/>
              </a:spcBef>
              <a:spcAft>
                <a:spcPts val="0"/>
              </a:spcAft>
              <a:buNone/>
            </a:pPr>
            <a:r>
              <a:rPr lang="ja" sz="791"/>
              <a:t>C. The question is long and complex, which is hard for the retriever to encode it to retrieve relevant chunks. For</a:t>
            </a:r>
            <a:endParaRPr sz="791"/>
          </a:p>
          <a:p>
            <a:pPr indent="0" lvl="0" marL="0" rtl="0" algn="l">
              <a:lnSpc>
                <a:spcPct val="95000"/>
              </a:lnSpc>
              <a:spcBef>
                <a:spcPts val="1200"/>
              </a:spcBef>
              <a:spcAft>
                <a:spcPts val="0"/>
              </a:spcAft>
              <a:buNone/>
            </a:pPr>
            <a:r>
              <a:rPr lang="ja" sz="791"/>
              <a:t>example, "What did Julie Morgan elaborate on the online survey when talking about the evaluations on the legitimacy</a:t>
            </a:r>
            <a:endParaRPr sz="791"/>
          </a:p>
          <a:p>
            <a:pPr indent="0" lvl="0" marL="0" rtl="0" algn="l">
              <a:lnSpc>
                <a:spcPct val="95000"/>
              </a:lnSpc>
              <a:spcBef>
                <a:spcPts val="1200"/>
              </a:spcBef>
              <a:spcAft>
                <a:spcPts val="0"/>
              </a:spcAft>
              <a:buNone/>
            </a:pPr>
            <a:r>
              <a:rPr lang="ja" sz="791"/>
              <a:t>of the children’s rights, protection and demands?", "The Huskies football team were invited to the Alamo Bowl where</a:t>
            </a:r>
            <a:endParaRPr sz="791"/>
          </a:p>
          <a:p>
            <a:pPr indent="0" lvl="0" marL="0" rtl="0" algn="l">
              <a:lnSpc>
                <a:spcPct val="95000"/>
              </a:lnSpc>
              <a:spcBef>
                <a:spcPts val="1200"/>
              </a:spcBef>
              <a:spcAft>
                <a:spcPts val="0"/>
              </a:spcAft>
              <a:buNone/>
            </a:pPr>
            <a:r>
              <a:rPr lang="ja" sz="791"/>
              <a:t>they were defeated by a team coached by Art Briles and who played their home games at what stadium?"</a:t>
            </a:r>
            <a:endParaRPr sz="791"/>
          </a:p>
          <a:p>
            <a:pPr indent="0" lvl="0" marL="0" rtl="0" algn="l">
              <a:lnSpc>
                <a:spcPct val="95000"/>
              </a:lnSpc>
              <a:spcBef>
                <a:spcPts val="1200"/>
              </a:spcBef>
              <a:spcAft>
                <a:spcPts val="0"/>
              </a:spcAft>
              <a:buNone/>
            </a:pPr>
            <a:r>
              <a:rPr lang="ja" sz="791"/>
              <a:t>D. The question is not explicit and requires comprehensive understanding of the whole story and cannot be solved</a:t>
            </a:r>
            <a:endParaRPr sz="791"/>
          </a:p>
          <a:p>
            <a:pPr indent="0" lvl="0" marL="0" rtl="0" algn="l">
              <a:lnSpc>
                <a:spcPct val="95000"/>
              </a:lnSpc>
              <a:spcBef>
                <a:spcPts val="1200"/>
              </a:spcBef>
              <a:spcAft>
                <a:spcPts val="0"/>
              </a:spcAft>
              <a:buNone/>
            </a:pPr>
            <a:r>
              <a:rPr lang="ja" sz="791"/>
              <a:t>using retrieval-augmented generation. For example, "What caused the shadow behind Koerber’s ship?" needs a</a:t>
            </a:r>
            <a:endParaRPr sz="791"/>
          </a:p>
          <a:p>
            <a:pPr indent="0" lvl="0" marL="0" rtl="0" algn="l">
              <a:lnSpc>
                <a:spcPct val="95000"/>
              </a:lnSpc>
              <a:spcBef>
                <a:spcPts val="1200"/>
              </a:spcBef>
              <a:spcAft>
                <a:spcPts val="0"/>
              </a:spcAft>
              <a:buNone/>
            </a:pPr>
            <a:r>
              <a:rPr lang="ja" sz="791"/>
              <a:t>comprehensive understanding of the whole story. Another example like "How many words are there in the article"</a:t>
            </a:r>
            <a:endParaRPr sz="791"/>
          </a:p>
          <a:p>
            <a:pPr indent="0" lvl="0" marL="0" rtl="0" algn="l">
              <a:lnSpc>
                <a:spcPct val="95000"/>
              </a:lnSpc>
              <a:spcBef>
                <a:spcPts val="1200"/>
              </a:spcBef>
              <a:spcAft>
                <a:spcPts val="0"/>
              </a:spcAft>
              <a:buNone/>
            </a:pPr>
            <a:r>
              <a:rPr lang="ja" sz="791"/>
              <a:t>also requires the complete article.</a:t>
            </a:r>
            <a:endParaRPr sz="791"/>
          </a:p>
          <a:p>
            <a:pPr indent="0" lvl="0" marL="0" rtl="0" algn="l">
              <a:lnSpc>
                <a:spcPct val="95000"/>
              </a:lnSpc>
              <a:spcBef>
                <a:spcPts val="1200"/>
              </a:spcBef>
              <a:spcAft>
                <a:spcPts val="0"/>
              </a:spcAft>
              <a:buNone/>
            </a:pPr>
            <a:r>
              <a:rPr lang="ja" sz="791"/>
              <a:t>E. Others.</a:t>
            </a:r>
            <a:endParaRPr sz="791"/>
          </a:p>
          <a:p>
            <a:pPr indent="0" lvl="0" marL="0" rtl="0" algn="l">
              <a:lnSpc>
                <a:spcPct val="95000"/>
              </a:lnSpc>
              <a:spcBef>
                <a:spcPts val="1200"/>
              </a:spcBef>
              <a:spcAft>
                <a:spcPts val="0"/>
              </a:spcAft>
              <a:buNone/>
            </a:pPr>
            <a:r>
              <a:rPr lang="ja" sz="791"/>
              <a:t>Keep the above reasons in mind, and choose the most possible reason if you think the question cannot be answered</a:t>
            </a:r>
            <a:endParaRPr sz="791"/>
          </a:p>
          <a:p>
            <a:pPr indent="0" lvl="0" marL="0" rtl="0" algn="l">
              <a:lnSpc>
                <a:spcPct val="95000"/>
              </a:lnSpc>
              <a:spcBef>
                <a:spcPts val="1200"/>
              </a:spcBef>
              <a:spcAft>
                <a:spcPts val="0"/>
              </a:spcAft>
              <a:buNone/>
            </a:pPr>
            <a:r>
              <a:rPr lang="ja" sz="791"/>
              <a:t>based on the text. Output the results in JSON format.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{in_context_examples}</a:t>
            </a:r>
            <a:endParaRPr sz="791"/>
          </a:p>
          <a:p>
            <a:pPr indent="0" lvl="0" marL="0" rtl="0" algn="l">
              <a:lnSpc>
                <a:spcPct val="95000"/>
              </a:lnSpc>
              <a:spcBef>
                <a:spcPts val="1200"/>
              </a:spcBef>
              <a:spcAft>
                <a:spcPts val="0"/>
              </a:spcAft>
              <a:buNone/>
            </a:pPr>
            <a:r>
              <a:rPr lang="ja" sz="791"/>
              <a:t>Text: {context}</a:t>
            </a:r>
            <a:endParaRPr sz="791"/>
          </a:p>
          <a:p>
            <a:pPr indent="0" lvl="0" marL="0" rtl="0" algn="l">
              <a:lnSpc>
                <a:spcPct val="95000"/>
              </a:lnSpc>
              <a:spcBef>
                <a:spcPts val="1200"/>
              </a:spcBef>
              <a:spcAft>
                <a:spcPts val="0"/>
              </a:spcAft>
              <a:buNone/>
            </a:pPr>
            <a:r>
              <a:rPr lang="ja" sz="791"/>
              <a:t>Question: {input}</a:t>
            </a:r>
            <a:endParaRPr sz="791"/>
          </a:p>
          <a:p>
            <a:pPr indent="0" lvl="0" marL="0" rtl="0" algn="l">
              <a:lnSpc>
                <a:spcPct val="95000"/>
              </a:lnSpc>
              <a:spcBef>
                <a:spcPts val="1200"/>
              </a:spcBef>
              <a:spcAft>
                <a:spcPts val="0"/>
              </a:spcAft>
              <a:buNone/>
            </a:pPr>
            <a:r>
              <a:rPr lang="ja" sz="791"/>
              <a:t>Answer: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この記事から取得されたテキストチャンクと質問が与えられます。テキストチャンクは外部のリトリーバーによって取得されました。</a:t>
            </a:r>
            <a:endParaRPr sz="791"/>
          </a:p>
          <a:p>
            <a:pPr indent="0" lvl="0" marL="0" rtl="0" algn="l">
              <a:lnSpc>
                <a:spcPct val="95000"/>
              </a:lnSpc>
              <a:spcBef>
                <a:spcPts val="1200"/>
              </a:spcBef>
              <a:spcAft>
                <a:spcPts val="0"/>
              </a:spcAft>
              <a:buNone/>
            </a:pPr>
            <a:r>
              <a:rPr lang="ja" sz="791"/>
              <a:t>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提供されたテキストチャンクのみに基づいて質問に回答できるかどうかを教えてください。</a:t>
            </a:r>
            <a:endParaRPr sz="791"/>
          </a:p>
          <a:p>
            <a:pPr indent="0" lvl="0" marL="0" rtl="0" algn="l">
              <a:lnSpc>
                <a:spcPct val="95000"/>
              </a:lnSpc>
              <a:spcBef>
                <a:spcPts val="1200"/>
              </a:spcBef>
              <a:spcAft>
                <a:spcPts val="0"/>
              </a:spcAft>
              <a:buNone/>
            </a:pPr>
            <a:r>
              <a:rPr lang="ja" sz="791"/>
              <a:t>(2) 質問に回答できる場合は、できるだけ簡潔に、単一のフレーズで回答してください。</a:t>
            </a:r>
            <a:endParaRPr sz="791"/>
          </a:p>
          <a:p>
            <a:pPr indent="0" lvl="0" marL="0" rtl="0" algn="l">
              <a:lnSpc>
                <a:spcPct val="95000"/>
              </a:lnSpc>
              <a:spcBef>
                <a:spcPts val="1200"/>
              </a:spcBef>
              <a:spcAft>
                <a:spcPts val="0"/>
              </a:spcAft>
              <a:buNone/>
            </a:pPr>
            <a:r>
              <a:rPr lang="ja" sz="791"/>
              <a:t>(3) 質問に回答できない場合は、以下の理由から選択してください：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 質問は複数のステップを必要とする推論を必要とするため、関連するすべてのチャンクを取得するのが難しい。例："What nationality is the performer of song You Can?"は、パフォーマーを見つけて、その国籍を見つけるという2つのステップが含まれる。他の例としては、"Where does the director of film Wine Of Morning work at?"、"What is another notable work made by the author of Miss Sara Sampson?"がある。</a:t>
            </a:r>
            <a:endParaRPr sz="791"/>
          </a:p>
          <a:p>
            <a:pPr indent="0" lvl="0" marL="0" rtl="0" algn="l">
              <a:lnSpc>
                <a:spcPct val="95000"/>
              </a:lnSpc>
              <a:spcBef>
                <a:spcPts val="1200"/>
              </a:spcBef>
              <a:spcAft>
                <a:spcPts val="0"/>
              </a:spcAft>
              <a:buNone/>
            </a:pPr>
            <a:r>
              <a:rPr lang="ja" sz="791"/>
              <a:t>B. 質問が一般的なクエリであるため、関連するチャンクを取得するのが難しい。例："What did the group think about Dave leaving?"は一般的で、グループには複数の人が含まれ、それぞれが異なる考えを持っている可能性がある。</a:t>
            </a:r>
            <a:endParaRPr sz="791"/>
          </a:p>
          <a:p>
            <a:pPr indent="0" lvl="0" marL="0" rtl="0" algn="l">
              <a:lnSpc>
                <a:spcPct val="95000"/>
              </a:lnSpc>
              <a:spcBef>
                <a:spcPts val="1200"/>
              </a:spcBef>
              <a:spcAft>
                <a:spcPts val="0"/>
              </a:spcAft>
              <a:buNone/>
            </a:pPr>
            <a:r>
              <a:rPr lang="ja" sz="791"/>
              <a:t>C. 質問が長く複雑であり、リトリーバーがそれをエンコードして関連するチャンクを取得するのが難しい。例："What did Julie Morgan elaborate on the online survey when talking about the evaluations on the legitimacy of the children’s rights, protection and demands?"、"The Huskies football team were invited to the Alamo Bowl where they were defeated by a team coached by Art Briles and who played their home games at what stadium?"。</a:t>
            </a:r>
            <a:endParaRPr sz="791"/>
          </a:p>
          <a:p>
            <a:pPr indent="0" lvl="0" marL="0" rtl="0" algn="l">
              <a:lnSpc>
                <a:spcPct val="95000"/>
              </a:lnSpc>
              <a:spcBef>
                <a:spcPts val="1200"/>
              </a:spcBef>
              <a:spcAft>
                <a:spcPts val="0"/>
              </a:spcAft>
              <a:buNone/>
            </a:pPr>
            <a:r>
              <a:rPr lang="ja" sz="791"/>
              <a:t>D. 質問が明示的でなく、全体のストーリーの包括的な理解を必要とし、リトリーバル拡張生成では解決できない。例："What caused the shadow behind Koerber’s ship?"は、全体のストーリーの包括的な理解を必要とする。他の例としては、"How many words are there in the article"も完全な記事を必要とする。</a:t>
            </a:r>
            <a:endParaRPr sz="791"/>
          </a:p>
          <a:p>
            <a:pPr indent="0" lvl="0" marL="0" rtl="0" algn="l">
              <a:lnSpc>
                <a:spcPct val="95000"/>
              </a:lnSpc>
              <a:spcBef>
                <a:spcPts val="1200"/>
              </a:spcBef>
              <a:spcAft>
                <a:spcPts val="0"/>
              </a:spcAft>
              <a:buNone/>
            </a:pPr>
            <a:r>
              <a:rPr lang="ja" sz="791"/>
              <a:t>E. その他。</a:t>
            </a:r>
            <a:endParaRPr sz="791"/>
          </a:p>
          <a:p>
            <a:pPr indent="0" lvl="0" marL="0" rtl="0" algn="l">
              <a:lnSpc>
                <a:spcPct val="95000"/>
              </a:lnSpc>
              <a:spcBef>
                <a:spcPts val="1200"/>
              </a:spcBef>
              <a:spcAft>
                <a:spcPts val="0"/>
              </a:spcAft>
              <a:buNone/>
            </a:pPr>
            <a:r>
              <a:rPr lang="ja" sz="791"/>
              <a:t>上記の理由を念頭に置き、テキストに基づいて質問に回答できない場合、最も可能性の高い理由を選択してください。結果をJSON形式で出力してください。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{in_context_examples}</a:t>
            </a:r>
            <a:endParaRPr sz="791"/>
          </a:p>
          <a:p>
            <a:pPr indent="0" lvl="0" marL="0" rtl="0" algn="l">
              <a:lnSpc>
                <a:spcPct val="95000"/>
              </a:lnSpc>
              <a:spcBef>
                <a:spcPts val="1200"/>
              </a:spcBef>
              <a:spcAft>
                <a:spcPts val="0"/>
              </a:spcAft>
              <a:buNone/>
            </a:pPr>
            <a:r>
              <a:rPr lang="ja" sz="791"/>
              <a:t>テキスト: {context}</a:t>
            </a:r>
            <a:endParaRPr sz="791"/>
          </a:p>
          <a:p>
            <a:pPr indent="0" lvl="0" marL="0" rtl="0" algn="l">
              <a:lnSpc>
                <a:spcPct val="95000"/>
              </a:lnSpc>
              <a:spcBef>
                <a:spcPts val="1200"/>
              </a:spcBef>
              <a:spcAft>
                <a:spcPts val="0"/>
              </a:spcAft>
              <a:buNone/>
            </a:pPr>
            <a:r>
              <a:rPr lang="ja" sz="791"/>
              <a:t>質問: {input}</a:t>
            </a:r>
            <a:endParaRPr sz="791"/>
          </a:p>
          <a:p>
            <a:pPr indent="0" lvl="0" marL="0" rtl="0" algn="l">
              <a:lnSpc>
                <a:spcPct val="95000"/>
              </a:lnSpc>
              <a:spcBef>
                <a:spcPts val="1200"/>
              </a:spcBef>
              <a:spcAft>
                <a:spcPts val="0"/>
              </a:spcAft>
              <a:buNone/>
            </a:pPr>
            <a:r>
              <a:rPr lang="ja" sz="791"/>
              <a:t>回答: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Tulip Agent – Enabling LLM-Based Agents to Solve Tasks Using Large Tool Libraries チューリップエージェント – 大規模ツールライブラリを使用してタスクを解決するLLMベースエージェントの実現</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LLMのエージェントtulip agentを紹介</a:t>
            </a:r>
            <a:endParaRPr sz="791"/>
          </a:p>
          <a:p>
            <a:pPr indent="0" lvl="0" marL="0" rtl="0" algn="l">
              <a:lnSpc>
                <a:spcPct val="95000"/>
              </a:lnSpc>
              <a:spcBef>
                <a:spcPts val="1200"/>
              </a:spcBef>
              <a:spcAft>
                <a:spcPts val="0"/>
              </a:spcAft>
              <a:buNone/>
            </a:pPr>
            <a:r>
              <a:rPr lang="ja" sz="791"/>
              <a:t>ツールの説明をシステムプロンプトにエンコードせず、また全体のプロンプトを埋め込むことなく、再帰的にツールライブラリから適切なツールを検索することで実現します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技術や手法の詳細説明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タスク分解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ユーザーからの自然言語クエリを受け取り、LLM（大規模言語モデル）が高レベルのタスクを理解し、細分化されたサブタスクに分解します。これにより、具体的かつ実行可能な単位でタスクを処理できます。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**ユーザークエリの受信**:</a:t>
            </a:r>
            <a:endParaRPr sz="791"/>
          </a:p>
          <a:p>
            <a:pPr indent="0" lvl="0" marL="0" rtl="0" algn="l">
              <a:lnSpc>
                <a:spcPct val="95000"/>
              </a:lnSpc>
              <a:spcBef>
                <a:spcPts val="1200"/>
              </a:spcBef>
              <a:spcAft>
                <a:spcPts val="0"/>
              </a:spcAft>
              <a:buNone/>
            </a:pPr>
            <a:r>
              <a:rPr lang="ja" sz="791"/>
              <a:t>    - エージェントはユーザーからの自然言語による質問や要求を受け取ります。</a:t>
            </a:r>
            <a:endParaRPr sz="791"/>
          </a:p>
          <a:p>
            <a:pPr indent="0" lvl="0" marL="0" rtl="0" algn="l">
              <a:lnSpc>
                <a:spcPct val="95000"/>
              </a:lnSpc>
              <a:spcBef>
                <a:spcPts val="1200"/>
              </a:spcBef>
              <a:spcAft>
                <a:spcPts val="0"/>
              </a:spcAft>
              <a:buNone/>
            </a:pPr>
            <a:r>
              <a:rPr lang="ja" sz="791"/>
              <a:t>    - 例: "What is 45342 multiplied by 23487 plus 32478?"</a:t>
            </a:r>
            <a:endParaRPr sz="791"/>
          </a:p>
          <a:p>
            <a:pPr indent="0" lvl="0" marL="0" rtl="0" algn="l">
              <a:lnSpc>
                <a:spcPct val="95000"/>
              </a:lnSpc>
              <a:spcBef>
                <a:spcPts val="1200"/>
              </a:spcBef>
              <a:spcAft>
                <a:spcPts val="0"/>
              </a:spcAft>
              <a:buNone/>
            </a:pPr>
            <a:r>
              <a:rPr lang="ja" sz="791"/>
              <a:t>2. **タスク分解モデル (Mtd)**:</a:t>
            </a:r>
            <a:endParaRPr sz="791"/>
          </a:p>
          <a:p>
            <a:pPr indent="0" lvl="0" marL="0" rtl="0" algn="l">
              <a:lnSpc>
                <a:spcPct val="95000"/>
              </a:lnSpc>
              <a:spcBef>
                <a:spcPts val="1200"/>
              </a:spcBef>
              <a:spcAft>
                <a:spcPts val="0"/>
              </a:spcAft>
              <a:buNone/>
            </a:pPr>
            <a:r>
              <a:rPr lang="ja" sz="791"/>
              <a:t>    - このモデルは、受信したクエリを解析し、それをサブタスクに分解します。</a:t>
            </a:r>
            <a:endParaRPr sz="791"/>
          </a:p>
          <a:p>
            <a:pPr indent="0" lvl="0" marL="0" rtl="0" algn="l">
              <a:lnSpc>
                <a:spcPct val="95000"/>
              </a:lnSpc>
              <a:spcBef>
                <a:spcPts val="1200"/>
              </a:spcBef>
              <a:spcAft>
                <a:spcPts val="0"/>
              </a:spcAft>
              <a:buNone/>
            </a:pPr>
            <a:r>
              <a:rPr lang="ja" sz="791"/>
              <a:t>    - 例: 上記のクエリを受け取った場合、以下のようなサブタスクに分解されます:</a:t>
            </a:r>
            <a:endParaRPr sz="791"/>
          </a:p>
          <a:p>
            <a:pPr indent="0" lvl="0" marL="0" rtl="0" algn="l">
              <a:lnSpc>
                <a:spcPct val="95000"/>
              </a:lnSpc>
              <a:spcBef>
                <a:spcPts val="1200"/>
              </a:spcBef>
              <a:spcAft>
                <a:spcPts val="0"/>
              </a:spcAft>
              <a:buNone/>
            </a:pPr>
            <a:r>
              <a:rPr lang="ja" sz="791"/>
              <a:t>        1. "Multiply 45342 by 23487."</a:t>
            </a:r>
            <a:endParaRPr sz="791"/>
          </a:p>
          <a:p>
            <a:pPr indent="0" lvl="0" marL="0" rtl="0" algn="l">
              <a:lnSpc>
                <a:spcPct val="95000"/>
              </a:lnSpc>
              <a:spcBef>
                <a:spcPts val="1200"/>
              </a:spcBef>
              <a:spcAft>
                <a:spcPts val="0"/>
              </a:spcAft>
              <a:buNone/>
            </a:pPr>
            <a:r>
              <a:rPr lang="ja" sz="791"/>
              <a:t>        2. "Add the result of step 1 to 32478."</a:t>
            </a:r>
            <a:endParaRPr sz="791"/>
          </a:p>
          <a:p>
            <a:pPr indent="0" lvl="0" marL="0" rtl="0" algn="l">
              <a:lnSpc>
                <a:spcPct val="95000"/>
              </a:lnSpc>
              <a:spcBef>
                <a:spcPts val="1200"/>
              </a:spcBef>
              <a:spcAft>
                <a:spcPts val="0"/>
              </a:spcAft>
              <a:buNone/>
            </a:pPr>
            <a:r>
              <a:rPr lang="ja" sz="791"/>
              <a:t>3. **分解結果の構造化**:</a:t>
            </a:r>
            <a:endParaRPr sz="791"/>
          </a:p>
          <a:p>
            <a:pPr indent="0" lvl="0" marL="0" rtl="0" algn="l">
              <a:lnSpc>
                <a:spcPct val="95000"/>
              </a:lnSpc>
              <a:spcBef>
                <a:spcPts val="1200"/>
              </a:spcBef>
              <a:spcAft>
                <a:spcPts val="0"/>
              </a:spcAft>
              <a:buNone/>
            </a:pPr>
            <a:r>
              <a:rPr lang="ja" sz="791"/>
              <a:t>    - 分解されたサブタスクはリスト形式で構造化され、次の処理ステップに渡されます。</a:t>
            </a:r>
            <a:endParaRPr sz="791"/>
          </a:p>
          <a:p>
            <a:pPr indent="0" lvl="0" marL="0" rtl="0" algn="l">
              <a:lnSpc>
                <a:spcPct val="95000"/>
              </a:lnSpc>
              <a:spcBef>
                <a:spcPts val="1200"/>
              </a:spcBef>
              <a:spcAft>
                <a:spcPts val="0"/>
              </a:spcAft>
              <a:buNone/>
            </a:pPr>
            <a:r>
              <a:rPr lang="ja" sz="791"/>
              <a:t>    - JSON形式で返される場合: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```json</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"subtasks": [</a:t>
            </a:r>
            <a:endParaRPr sz="791"/>
          </a:p>
          <a:p>
            <a:pPr indent="0" lvl="0" marL="0" rtl="0" algn="l">
              <a:lnSpc>
                <a:spcPct val="95000"/>
              </a:lnSpc>
              <a:spcBef>
                <a:spcPts val="1200"/>
              </a:spcBef>
              <a:spcAft>
                <a:spcPts val="0"/>
              </a:spcAft>
              <a:buNone/>
            </a:pPr>
            <a:r>
              <a:rPr lang="ja" sz="791"/>
              <a:t>            "Multiply 45342 by 23487",</a:t>
            </a:r>
            <a:endParaRPr sz="791"/>
          </a:p>
          <a:p>
            <a:pPr indent="0" lvl="0" marL="0" rtl="0" algn="l">
              <a:lnSpc>
                <a:spcPct val="95000"/>
              </a:lnSpc>
              <a:spcBef>
                <a:spcPts val="1200"/>
              </a:spcBef>
              <a:spcAft>
                <a:spcPts val="0"/>
              </a:spcAft>
              <a:buNone/>
            </a:pPr>
            <a:r>
              <a:rPr lang="ja" sz="791"/>
              <a:t>            "Add the result of step 1 to 32478"</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ツール検索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各サブタスクに適したツールを、エージェントのツールライブラリから再帰的に検索します。これにより、最適なツールを見つけ出し、効率的にタスクを実行できます。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**ツールライブラリの初期化**:</a:t>
            </a:r>
            <a:endParaRPr sz="791"/>
          </a:p>
          <a:p>
            <a:pPr indent="0" lvl="0" marL="0" rtl="0" algn="l">
              <a:lnSpc>
                <a:spcPct val="95000"/>
              </a:lnSpc>
              <a:spcBef>
                <a:spcPts val="1200"/>
              </a:spcBef>
              <a:spcAft>
                <a:spcPts val="0"/>
              </a:spcAft>
              <a:buNone/>
            </a:pPr>
            <a:r>
              <a:rPr lang="ja" sz="791"/>
              <a:t>    - 使用可能なツール（Python関数など）の情報を、コードインスペクションを通じて収集し、ライブラリに保存します。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def add(a: float, b: float) -&gt; float: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Add two numbers.</a:t>
            </a:r>
            <a:endParaRPr sz="791"/>
          </a:p>
          <a:p>
            <a:pPr indent="0" lvl="0" marL="0" rtl="0" algn="l">
              <a:lnSpc>
                <a:spcPct val="95000"/>
              </a:lnSpc>
              <a:spcBef>
                <a:spcPts val="1200"/>
              </a:spcBef>
              <a:spcAft>
                <a:spcPts val="0"/>
              </a:spcAft>
              <a:buNone/>
            </a:pPr>
            <a:r>
              <a:rPr lang="ja" sz="791"/>
              <a:t>            :param a: The first number.</a:t>
            </a:r>
            <a:endParaRPr sz="791"/>
          </a:p>
          <a:p>
            <a:pPr indent="0" lvl="0" marL="0" rtl="0" algn="l">
              <a:lnSpc>
                <a:spcPct val="95000"/>
              </a:lnSpc>
              <a:spcBef>
                <a:spcPts val="1200"/>
              </a:spcBef>
              <a:spcAft>
                <a:spcPts val="0"/>
              </a:spcAft>
              <a:buNone/>
            </a:pPr>
            <a:r>
              <a:rPr lang="ja" sz="791"/>
              <a:t>            :param b: The second number.</a:t>
            </a:r>
            <a:endParaRPr sz="791"/>
          </a:p>
          <a:p>
            <a:pPr indent="0" lvl="0" marL="0" rtl="0" algn="l">
              <a:lnSpc>
                <a:spcPct val="95000"/>
              </a:lnSpc>
              <a:spcBef>
                <a:spcPts val="1200"/>
              </a:spcBef>
              <a:spcAft>
                <a:spcPts val="0"/>
              </a:spcAft>
              <a:buNone/>
            </a:pPr>
            <a:r>
              <a:rPr lang="ja" sz="791"/>
              <a:t>            :return: The sum of a and b.</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return a + b</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**サブタスクの検索クエリ生成**:</a:t>
            </a:r>
            <a:endParaRPr sz="791"/>
          </a:p>
          <a:p>
            <a:pPr indent="0" lvl="0" marL="0" rtl="0" algn="l">
              <a:lnSpc>
                <a:spcPct val="95000"/>
              </a:lnSpc>
              <a:spcBef>
                <a:spcPts val="1200"/>
              </a:spcBef>
              <a:spcAft>
                <a:spcPts val="0"/>
              </a:spcAft>
              <a:buNone/>
            </a:pPr>
            <a:r>
              <a:rPr lang="ja" sz="791"/>
              <a:t>    - 分解された各サブタスクのために検索クエリを生成します。</a:t>
            </a:r>
            <a:endParaRPr sz="791"/>
          </a:p>
          <a:p>
            <a:pPr indent="0" lvl="0" marL="0" rtl="0" algn="l">
              <a:lnSpc>
                <a:spcPct val="95000"/>
              </a:lnSpc>
              <a:spcBef>
                <a:spcPts val="1200"/>
              </a:spcBef>
              <a:spcAft>
                <a:spcPts val="0"/>
              </a:spcAft>
              <a:buNone/>
            </a:pPr>
            <a:r>
              <a:rPr lang="ja" sz="791"/>
              <a:t>    - 例: "Multiply two numbers" というクエリを生成。</a:t>
            </a:r>
            <a:endParaRPr sz="791"/>
          </a:p>
          <a:p>
            <a:pPr indent="0" lvl="0" marL="0" rtl="0" algn="l">
              <a:lnSpc>
                <a:spcPct val="95000"/>
              </a:lnSpc>
              <a:spcBef>
                <a:spcPts val="1200"/>
              </a:spcBef>
              <a:spcAft>
                <a:spcPts val="0"/>
              </a:spcAft>
              <a:buNone/>
            </a:pPr>
            <a:r>
              <a:rPr lang="ja" sz="791"/>
              <a:t>3. **ツール検索モジュール (Ms)**:</a:t>
            </a:r>
            <a:endParaRPr sz="791"/>
          </a:p>
          <a:p>
            <a:pPr indent="0" lvl="0" marL="0" rtl="0" algn="l">
              <a:lnSpc>
                <a:spcPct val="95000"/>
              </a:lnSpc>
              <a:spcBef>
                <a:spcPts val="1200"/>
              </a:spcBef>
              <a:spcAft>
                <a:spcPts val="0"/>
              </a:spcAft>
              <a:buNone/>
            </a:pPr>
            <a:r>
              <a:rPr lang="ja" sz="791"/>
              <a:t>    - 生成されたクエリに基づいて、ツールライブラリ内で最も適したツールを検索します。</a:t>
            </a:r>
            <a:endParaRPr sz="791"/>
          </a:p>
          <a:p>
            <a:pPr indent="0" lvl="0" marL="0" rtl="0" algn="l">
              <a:lnSpc>
                <a:spcPct val="95000"/>
              </a:lnSpc>
              <a:spcBef>
                <a:spcPts val="1200"/>
              </a:spcBef>
              <a:spcAft>
                <a:spcPts val="0"/>
              </a:spcAft>
              <a:buNone/>
            </a:pPr>
            <a:r>
              <a:rPr lang="ja" sz="791"/>
              <a:t>    - ツールライブラリはベクトルストアとして実装され、埋め込み検索を使用してツールの説明とサブタスクの類似度を計算します。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tools = search_tools("Multiply two numbers", top_k=5)</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4. **ツール選択**:</a:t>
            </a:r>
            <a:endParaRPr sz="791"/>
          </a:p>
          <a:p>
            <a:pPr indent="0" lvl="0" marL="0" rtl="0" algn="l">
              <a:lnSpc>
                <a:spcPct val="95000"/>
              </a:lnSpc>
              <a:spcBef>
                <a:spcPts val="1200"/>
              </a:spcBef>
              <a:spcAft>
                <a:spcPts val="0"/>
              </a:spcAft>
              <a:buNone/>
            </a:pPr>
            <a:r>
              <a:rPr lang="ja" sz="791"/>
              <a:t>    - 検索結果から最適なツールを選択し、サブタスクに割り当てます。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ツール実行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選択されたツールを使用してサブタスクを実行し、その結果をLLMにフィードバックします。これにより、次のステップが適切に実行され、最終的なタスクが完了します。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**ツール呼び出しの生成**:</a:t>
            </a:r>
            <a:endParaRPr sz="791"/>
          </a:p>
          <a:p>
            <a:pPr indent="0" lvl="0" marL="0" rtl="0" algn="l">
              <a:lnSpc>
                <a:spcPct val="95000"/>
              </a:lnSpc>
              <a:spcBef>
                <a:spcPts val="1200"/>
              </a:spcBef>
              <a:spcAft>
                <a:spcPts val="0"/>
              </a:spcAft>
              <a:buNone/>
            </a:pPr>
            <a:r>
              <a:rPr lang="ja" sz="791"/>
              <a:t>    - 選択されたツールに対して、必要な入力パラメータを設定し、ツール呼び出しを生成します。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```json</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"tool": "multiply",</a:t>
            </a:r>
            <a:endParaRPr sz="791"/>
          </a:p>
          <a:p>
            <a:pPr indent="0" lvl="0" marL="0" rtl="0" algn="l">
              <a:lnSpc>
                <a:spcPct val="95000"/>
              </a:lnSpc>
              <a:spcBef>
                <a:spcPts val="1200"/>
              </a:spcBef>
              <a:spcAft>
                <a:spcPts val="0"/>
              </a:spcAft>
              <a:buNone/>
            </a:pPr>
            <a:r>
              <a:rPr lang="ja" sz="791"/>
              <a:t>          "parameters": {</a:t>
            </a:r>
            <a:endParaRPr sz="791"/>
          </a:p>
          <a:p>
            <a:pPr indent="0" lvl="0" marL="0" rtl="0" algn="l">
              <a:lnSpc>
                <a:spcPct val="95000"/>
              </a:lnSpc>
              <a:spcBef>
                <a:spcPts val="1200"/>
              </a:spcBef>
              <a:spcAft>
                <a:spcPts val="0"/>
              </a:spcAft>
              <a:buNone/>
            </a:pPr>
            <a:r>
              <a:rPr lang="ja" sz="791"/>
              <a:t>            "a": 45342,</a:t>
            </a:r>
            <a:endParaRPr sz="791"/>
          </a:p>
          <a:p>
            <a:pPr indent="0" lvl="0" marL="0" rtl="0" algn="l">
              <a:lnSpc>
                <a:spcPct val="95000"/>
              </a:lnSpc>
              <a:spcBef>
                <a:spcPts val="1200"/>
              </a:spcBef>
              <a:spcAft>
                <a:spcPts val="0"/>
              </a:spcAft>
              <a:buNone/>
            </a:pPr>
            <a:r>
              <a:rPr lang="ja" sz="791"/>
              <a:t>            "b": 23487</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**ツール実行**:</a:t>
            </a:r>
            <a:endParaRPr sz="791"/>
          </a:p>
          <a:p>
            <a:pPr indent="0" lvl="0" marL="0" rtl="0" algn="l">
              <a:lnSpc>
                <a:spcPct val="95000"/>
              </a:lnSpc>
              <a:spcBef>
                <a:spcPts val="1200"/>
              </a:spcBef>
              <a:spcAft>
                <a:spcPts val="0"/>
              </a:spcAft>
              <a:buNone/>
            </a:pPr>
            <a:r>
              <a:rPr lang="ja" sz="791"/>
              <a:t>    - ツール呼び出しを実行し、結果を取得します。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result = multiply(45342, 23487)  # 結果: 1064947554</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**結果のフィードバック**:</a:t>
            </a:r>
            <a:endParaRPr sz="791"/>
          </a:p>
          <a:p>
            <a:pPr indent="0" lvl="0" marL="0" rtl="0" algn="l">
              <a:lnSpc>
                <a:spcPct val="95000"/>
              </a:lnSpc>
              <a:spcBef>
                <a:spcPts val="1200"/>
              </a:spcBef>
              <a:spcAft>
                <a:spcPts val="0"/>
              </a:spcAft>
              <a:buNone/>
            </a:pPr>
            <a:r>
              <a:rPr lang="ja" sz="791"/>
              <a:t>    - 実行結果をLLMにフィードバックし、次のサブタスクの実行に使用します。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intermediate_result = result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4. **最終結果の生成**:</a:t>
            </a:r>
            <a:endParaRPr sz="791"/>
          </a:p>
          <a:p>
            <a:pPr indent="0" lvl="0" marL="0" rtl="0" algn="l">
              <a:lnSpc>
                <a:spcPct val="95000"/>
              </a:lnSpc>
              <a:spcBef>
                <a:spcPts val="1200"/>
              </a:spcBef>
              <a:spcAft>
                <a:spcPts val="0"/>
              </a:spcAft>
              <a:buNone/>
            </a:pPr>
            <a:r>
              <a:rPr lang="ja" sz="791"/>
              <a:t>    - 全てのサブタスクが完了した後、LLMが最終的な結果を生成し、ユーザーに返答します。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final_result = intermediate_result + 32478  # 結果: 1064980032</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自律的ツール管理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エージェントはツールライブラリに対する作成、読み取り、更新、削除（CRUD）操作を行い、自律的にツールを管理・追加します。これにより、エージェントは継続的に学習し、ツールセットを進化させ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**ツールの作成 (Create)**:</a:t>
            </a:r>
            <a:endParaRPr sz="791"/>
          </a:p>
          <a:p>
            <a:pPr indent="0" lvl="0" marL="0" rtl="0" algn="l">
              <a:lnSpc>
                <a:spcPct val="95000"/>
              </a:lnSpc>
              <a:spcBef>
                <a:spcPts val="1200"/>
              </a:spcBef>
              <a:spcAft>
                <a:spcPts val="0"/>
              </a:spcAft>
              <a:buNone/>
            </a:pPr>
            <a:r>
              <a:rPr lang="ja" sz="791"/>
              <a:t>    - 新しいタスクに対応するために、新しいツールを生成します。LLMのコード生成能力を利用します。</a:t>
            </a:r>
            <a:endParaRPr sz="791"/>
          </a:p>
          <a:p>
            <a:pPr indent="0" lvl="0" marL="0" rtl="0" algn="l">
              <a:lnSpc>
                <a:spcPct val="95000"/>
              </a:lnSpc>
              <a:spcBef>
                <a:spcPts val="1200"/>
              </a:spcBef>
              <a:spcAft>
                <a:spcPts val="0"/>
              </a:spcAft>
              <a:buNone/>
            </a:pPr>
            <a:r>
              <a:rPr lang="ja" sz="791"/>
              <a:t>    - 例: ユーザーの要求に応じて新しい数学関数を生成。</a:t>
            </a:r>
            <a:endParaRPr sz="791"/>
          </a:p>
          <a:p>
            <a:pPr indent="0" lvl="0" marL="0" rtl="0" algn="l">
              <a:lnSpc>
                <a:spcPct val="95000"/>
              </a:lnSpc>
              <a:spcBef>
                <a:spcPts val="1200"/>
              </a:spcBef>
              <a:spcAft>
                <a:spcPts val="0"/>
              </a:spcAft>
              <a:buNone/>
            </a:pPr>
            <a:r>
              <a:rPr lang="ja" sz="791"/>
              <a:t>2. **ツールの読み取り (Read)**:</a:t>
            </a:r>
            <a:endParaRPr sz="791"/>
          </a:p>
          <a:p>
            <a:pPr indent="0" lvl="0" marL="0" rtl="0" algn="l">
              <a:lnSpc>
                <a:spcPct val="95000"/>
              </a:lnSpc>
              <a:spcBef>
                <a:spcPts val="1200"/>
              </a:spcBef>
              <a:spcAft>
                <a:spcPts val="0"/>
              </a:spcAft>
              <a:buNone/>
            </a:pPr>
            <a:r>
              <a:rPr lang="ja" sz="791"/>
              <a:t>    - 既存のツールの情報を読み取り、タスクに利用します。</a:t>
            </a:r>
            <a:endParaRPr sz="791"/>
          </a:p>
          <a:p>
            <a:pPr indent="0" lvl="0" marL="0" rtl="0" algn="l">
              <a:lnSpc>
                <a:spcPct val="95000"/>
              </a:lnSpc>
              <a:spcBef>
                <a:spcPts val="1200"/>
              </a:spcBef>
              <a:spcAft>
                <a:spcPts val="0"/>
              </a:spcAft>
              <a:buNone/>
            </a:pPr>
            <a:r>
              <a:rPr lang="ja" sz="791"/>
              <a:t>    - 例: 既存の「加算」関数を呼び出し、パラメータを確認。</a:t>
            </a:r>
            <a:endParaRPr sz="791"/>
          </a:p>
          <a:p>
            <a:pPr indent="0" lvl="0" marL="0" rtl="0" algn="l">
              <a:lnSpc>
                <a:spcPct val="95000"/>
              </a:lnSpc>
              <a:spcBef>
                <a:spcPts val="1200"/>
              </a:spcBef>
              <a:spcAft>
                <a:spcPts val="0"/>
              </a:spcAft>
              <a:buNone/>
            </a:pPr>
            <a:r>
              <a:rPr lang="ja" sz="791"/>
              <a:t>3. **ツールの更新 (Update)**:</a:t>
            </a:r>
            <a:endParaRPr sz="791"/>
          </a:p>
          <a:p>
            <a:pPr indent="0" lvl="0" marL="0" rtl="0" algn="l">
              <a:lnSpc>
                <a:spcPct val="95000"/>
              </a:lnSpc>
              <a:spcBef>
                <a:spcPts val="1200"/>
              </a:spcBef>
              <a:spcAft>
                <a:spcPts val="0"/>
              </a:spcAft>
              <a:buNone/>
            </a:pPr>
            <a:r>
              <a:rPr lang="ja" sz="791"/>
              <a:t>    - 既存のツールを改良または修正します。既存のコードに追加情報を提供し、更新されたツールを生成。</a:t>
            </a:r>
            <a:endParaRPr sz="791"/>
          </a:p>
          <a:p>
            <a:pPr indent="0" lvl="0" marL="0" rtl="0" algn="l">
              <a:lnSpc>
                <a:spcPct val="95000"/>
              </a:lnSpc>
              <a:spcBef>
                <a:spcPts val="1200"/>
              </a:spcBef>
              <a:spcAft>
                <a:spcPts val="0"/>
              </a:spcAft>
              <a:buNone/>
            </a:pPr>
            <a:r>
              <a:rPr lang="ja" sz="791"/>
              <a:t>    - 例: 既存の「平方根」関数を負の数に対応するように更新。</a:t>
            </a:r>
            <a:endParaRPr sz="791"/>
          </a:p>
          <a:p>
            <a:pPr indent="0" lvl="0" marL="0" rtl="0" algn="l">
              <a:lnSpc>
                <a:spcPct val="95000"/>
              </a:lnSpc>
              <a:spcBef>
                <a:spcPts val="1200"/>
              </a:spcBef>
              <a:spcAft>
                <a:spcPts val="0"/>
              </a:spcAft>
              <a:buNone/>
            </a:pPr>
            <a:r>
              <a:rPr lang="ja" sz="791"/>
              <a:t>4. **ツールの削除 (Delete)**:</a:t>
            </a:r>
            <a:endParaRPr sz="791"/>
          </a:p>
          <a:p>
            <a:pPr indent="0" lvl="0" marL="0" rtl="0" algn="l">
              <a:lnSpc>
                <a:spcPct val="95000"/>
              </a:lnSpc>
              <a:spcBef>
                <a:spcPts val="1200"/>
              </a:spcBef>
              <a:spcAft>
                <a:spcPts val="0"/>
              </a:spcAft>
              <a:buNone/>
            </a:pPr>
            <a:r>
              <a:rPr lang="ja" sz="791"/>
              <a:t>    - 不要なツールをライブラリから削除します。</a:t>
            </a:r>
            <a:endParaRPr sz="791"/>
          </a:p>
          <a:p>
            <a:pPr indent="0" lvl="0" marL="0" rtl="0" algn="l">
              <a:lnSpc>
                <a:spcPct val="95000"/>
              </a:lnSpc>
              <a:spcBef>
                <a:spcPts val="1200"/>
              </a:spcBef>
              <a:spcAft>
                <a:spcPts val="0"/>
              </a:spcAft>
              <a:buNone/>
            </a:pPr>
            <a:r>
              <a:rPr lang="ja" sz="791"/>
              <a:t>    - 例: 使われなくなった関数を削除し、ライブラリをクリーンに保つ。</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Tree-of-Traversals: A Zero-Shot Reasoning Algorithm for Augmenting Black-box Language Models with Knowledge Graphs トラバースツリー：ブラックボックス言語モデルをナレッジグラフで拡張するゼロショット推論アルゴリズム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LLMを1つまたは複数のKGで拡張できるファインチューニングなしでゼロショットなTree-of-Traversalsを紹介KGを利用して可能な思考とアクションをツリー検索で行うことにより、高信頼の推論経路を見つけます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Tree-of-Traversals アルゴリズム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Tree-of-Traversalsは、ブラックボックスLLMを複数のナレッジグラフ（KG）で拡張するゼロショット推論アルゴリズムです。このアルゴリズムは、KGとインターフェースをとるアクションをLLMに装備し、ツリー検索を行うことで高信頼の推論経路を見つけ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1.1 知識グラフインターフェース (Knowledge Graph Interface)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Knowledge Graph Interfaceは、LLMがKGと相互作用するためのメソッドを提供します。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`initialize(q) → E0`: クエリqを入力として受け取り、qからエンティティを抽出し、KGに存在するリンクされたエンティティE0を返します。</a:t>
            </a:r>
            <a:endParaRPr sz="791"/>
          </a:p>
          <a:p>
            <a:pPr indent="0" lvl="0" marL="0" rtl="0" algn="l">
              <a:lnSpc>
                <a:spcPct val="95000"/>
              </a:lnSpc>
              <a:spcBef>
                <a:spcPts val="1200"/>
              </a:spcBef>
              <a:spcAft>
                <a:spcPts val="0"/>
              </a:spcAft>
              <a:buNone/>
            </a:pPr>
            <a:r>
              <a:rPr lang="ja" sz="791"/>
              <a:t>- `get_relations(Eselected) → Roptions`: 選択されたエンティティの集合Eselectedを受け取り、KG内の利用可能なリレーションタイプRoptionsを返します。</a:t>
            </a:r>
            <a:endParaRPr sz="791"/>
          </a:p>
          <a:p>
            <a:pPr indent="0" lvl="0" marL="0" rtl="0" algn="l">
              <a:lnSpc>
                <a:spcPct val="95000"/>
              </a:lnSpc>
              <a:spcBef>
                <a:spcPts val="1200"/>
              </a:spcBef>
              <a:spcAft>
                <a:spcPts val="0"/>
              </a:spcAft>
              <a:buNone/>
            </a:pPr>
            <a:r>
              <a:rPr lang="ja" sz="791"/>
              <a:t>- `get_edges(Eselected, r) → Tadded, Eadded`: 選択されたエンティティの集合と選択されたリレーションタイプrを受け取り、そのリレーションタイプを持つエッジを返します。また、新たに追加されたエンティティEaddedも返します。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1.2 アクションステートマシン (Action State Machine)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Action State Machineは、LLMがKGを拡張するために取るべきアクションを定義する有限状態機械です。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**状態**:</a:t>
            </a:r>
            <a:endParaRPr sz="791"/>
          </a:p>
          <a:p>
            <a:pPr indent="0" lvl="0" marL="0" rtl="0" algn="l">
              <a:lnSpc>
                <a:spcPct val="95000"/>
              </a:lnSpc>
              <a:spcBef>
                <a:spcPts val="1200"/>
              </a:spcBef>
              <a:spcAft>
                <a:spcPts val="0"/>
              </a:spcAft>
              <a:buNone/>
            </a:pPr>
            <a:r>
              <a:rPr lang="ja" sz="791"/>
              <a:t>    - `default`: 初期状態。</a:t>
            </a:r>
            <a:endParaRPr sz="791"/>
          </a:p>
          <a:p>
            <a:pPr indent="0" lvl="0" marL="0" rtl="0" algn="l">
              <a:lnSpc>
                <a:spcPct val="95000"/>
              </a:lnSpc>
              <a:spcBef>
                <a:spcPts val="1200"/>
              </a:spcBef>
              <a:spcAft>
                <a:spcPts val="0"/>
              </a:spcAft>
              <a:buNone/>
            </a:pPr>
            <a:r>
              <a:rPr lang="ja" sz="791"/>
              <a:t>    - `selecting-entities`: エンティティ選択状態。</a:t>
            </a:r>
            <a:endParaRPr sz="791"/>
          </a:p>
          <a:p>
            <a:pPr indent="0" lvl="0" marL="0" rtl="0" algn="l">
              <a:lnSpc>
                <a:spcPct val="95000"/>
              </a:lnSpc>
              <a:spcBef>
                <a:spcPts val="1200"/>
              </a:spcBef>
              <a:spcAft>
                <a:spcPts val="0"/>
              </a:spcAft>
              <a:buNone/>
            </a:pPr>
            <a:r>
              <a:rPr lang="ja" sz="791"/>
              <a:t>    - `selecting-relation`: リレーション選択状態。</a:t>
            </a:r>
            <a:endParaRPr sz="791"/>
          </a:p>
          <a:p>
            <a:pPr indent="0" lvl="0" marL="0" rtl="0" algn="l">
              <a:lnSpc>
                <a:spcPct val="95000"/>
              </a:lnSpc>
              <a:spcBef>
                <a:spcPts val="1200"/>
              </a:spcBef>
              <a:spcAft>
                <a:spcPts val="0"/>
              </a:spcAft>
              <a:buNone/>
            </a:pPr>
            <a:r>
              <a:rPr lang="ja" sz="791"/>
              <a:t>    - `done`: 完了状態。</a:t>
            </a:r>
            <a:endParaRPr sz="791"/>
          </a:p>
          <a:p>
            <a:pPr indent="0" lvl="0" marL="0" rtl="0" algn="l">
              <a:lnSpc>
                <a:spcPct val="95000"/>
              </a:lnSpc>
              <a:spcBef>
                <a:spcPts val="1200"/>
              </a:spcBef>
              <a:spcAft>
                <a:spcPts val="0"/>
              </a:spcAft>
              <a:buNone/>
            </a:pPr>
            <a:r>
              <a:rPr lang="ja" sz="791"/>
              <a:t>- **アクション**:</a:t>
            </a:r>
            <a:endParaRPr sz="791"/>
          </a:p>
          <a:p>
            <a:pPr indent="0" lvl="0" marL="0" rtl="0" algn="l">
              <a:lnSpc>
                <a:spcPct val="95000"/>
              </a:lnSpc>
              <a:spcBef>
                <a:spcPts val="1200"/>
              </a:spcBef>
              <a:spcAft>
                <a:spcPts val="0"/>
              </a:spcAft>
              <a:buNone/>
            </a:pPr>
            <a:r>
              <a:rPr lang="ja" sz="791"/>
              <a:t>    - `Think`: 思考。</a:t>
            </a:r>
            <a:endParaRPr sz="791"/>
          </a:p>
          <a:p>
            <a:pPr indent="0" lvl="0" marL="0" rtl="0" algn="l">
              <a:lnSpc>
                <a:spcPct val="95000"/>
              </a:lnSpc>
              <a:spcBef>
                <a:spcPts val="1200"/>
              </a:spcBef>
              <a:spcAft>
                <a:spcPts val="0"/>
              </a:spcAft>
              <a:buNone/>
            </a:pPr>
            <a:r>
              <a:rPr lang="ja" sz="791"/>
              <a:t>    - `Answer`: 回答。</a:t>
            </a:r>
            <a:endParaRPr sz="791"/>
          </a:p>
          <a:p>
            <a:pPr indent="0" lvl="0" marL="0" rtl="0" algn="l">
              <a:lnSpc>
                <a:spcPct val="95000"/>
              </a:lnSpc>
              <a:spcBef>
                <a:spcPts val="1200"/>
              </a:spcBef>
              <a:spcAft>
                <a:spcPts val="0"/>
              </a:spcAft>
              <a:buNone/>
            </a:pPr>
            <a:r>
              <a:rPr lang="ja" sz="791"/>
              <a:t>    - `ExpandKG`: KGの拡張。</a:t>
            </a:r>
            <a:endParaRPr sz="791"/>
          </a:p>
          <a:p>
            <a:pPr indent="0" lvl="0" marL="0" rtl="0" algn="l">
              <a:lnSpc>
                <a:spcPct val="95000"/>
              </a:lnSpc>
              <a:spcBef>
                <a:spcPts val="1200"/>
              </a:spcBef>
              <a:spcAft>
                <a:spcPts val="0"/>
              </a:spcAft>
              <a:buNone/>
            </a:pPr>
            <a:r>
              <a:rPr lang="ja" sz="791"/>
              <a:t>    - `Select_Entities`: エンティティの選択。</a:t>
            </a:r>
            <a:endParaRPr sz="791"/>
          </a:p>
          <a:p>
            <a:pPr indent="0" lvl="0" marL="0" rtl="0" algn="l">
              <a:lnSpc>
                <a:spcPct val="95000"/>
              </a:lnSpc>
              <a:spcBef>
                <a:spcPts val="1200"/>
              </a:spcBef>
              <a:spcAft>
                <a:spcPts val="0"/>
              </a:spcAft>
              <a:buNone/>
            </a:pPr>
            <a:r>
              <a:rPr lang="ja" sz="791"/>
              <a:t>    - `Select_Relation`: リレーションの選択。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1.3 ツリー検索アルゴリズム (Tree Search Algorithm)</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このアルゴリズムは、LLMとKGインターフェースを使用してツリー検索を行い、必要な情報を取得するまでKGを繰り返し拡張します。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**手順**:</a:t>
            </a:r>
            <a:endParaRPr sz="791"/>
          </a:p>
          <a:p>
            <a:pPr indent="0" lvl="0" marL="0" rtl="0" algn="l">
              <a:lnSpc>
                <a:spcPct val="95000"/>
              </a:lnSpc>
              <a:spcBef>
                <a:spcPts val="1200"/>
              </a:spcBef>
              <a:spcAft>
                <a:spcPts val="0"/>
              </a:spcAft>
              <a:buNone/>
            </a:pPr>
            <a:r>
              <a:rPr lang="ja" sz="791"/>
              <a:t>    1. クエリqで初期化: `initialize(q)`</a:t>
            </a:r>
            <a:endParaRPr sz="791"/>
          </a:p>
          <a:p>
            <a:pPr indent="0" lvl="0" marL="0" rtl="0" algn="l">
              <a:lnSpc>
                <a:spcPct val="95000"/>
              </a:lnSpc>
              <a:spcBef>
                <a:spcPts val="1200"/>
              </a:spcBef>
              <a:spcAft>
                <a:spcPts val="0"/>
              </a:spcAft>
              <a:buNone/>
            </a:pPr>
            <a:r>
              <a:rPr lang="ja" sz="791"/>
              <a:t>    2. 未探索ノードの選択: `choose_node(T)`</a:t>
            </a:r>
            <a:endParaRPr sz="791"/>
          </a:p>
          <a:p>
            <a:pPr indent="0" lvl="0" marL="0" rtl="0" algn="l">
              <a:lnSpc>
                <a:spcPct val="95000"/>
              </a:lnSpc>
              <a:spcBef>
                <a:spcPts val="1200"/>
              </a:spcBef>
              <a:spcAft>
                <a:spcPts val="0"/>
              </a:spcAft>
              <a:buNone/>
            </a:pPr>
            <a:r>
              <a:rPr lang="ja" sz="791"/>
              <a:t>    3. LLMからk個のアクションをサンプリング: `sample_actions(s, k, F, P)`</a:t>
            </a:r>
            <a:endParaRPr sz="791"/>
          </a:p>
          <a:p>
            <a:pPr indent="0" lvl="0" marL="0" rtl="0" algn="l">
              <a:lnSpc>
                <a:spcPct val="95000"/>
              </a:lnSpc>
              <a:spcBef>
                <a:spcPts val="1200"/>
              </a:spcBef>
              <a:spcAft>
                <a:spcPts val="0"/>
              </a:spcAft>
              <a:buNone/>
            </a:pPr>
            <a:r>
              <a:rPr lang="ja" sz="791"/>
              <a:t>    4. アクションを適用して新しい状態を生成: `transition(s, a, F)`</a:t>
            </a:r>
            <a:endParaRPr sz="791"/>
          </a:p>
          <a:p>
            <a:pPr indent="0" lvl="0" marL="0" rtl="0" algn="l">
              <a:lnSpc>
                <a:spcPct val="95000"/>
              </a:lnSpc>
              <a:spcBef>
                <a:spcPts val="1200"/>
              </a:spcBef>
              <a:spcAft>
                <a:spcPts val="0"/>
              </a:spcAft>
              <a:buNone/>
            </a:pPr>
            <a:r>
              <a:rPr lang="ja" sz="791"/>
              <a:t>    5. 新しい状態を評価: `evaluate(s', P)`</a:t>
            </a:r>
            <a:endParaRPr sz="791"/>
          </a:p>
          <a:p>
            <a:pPr indent="0" lvl="0" marL="0" rtl="0" algn="l">
              <a:lnSpc>
                <a:spcPct val="95000"/>
              </a:lnSpc>
              <a:spcBef>
                <a:spcPts val="1200"/>
              </a:spcBef>
              <a:spcAft>
                <a:spcPts val="0"/>
              </a:spcAft>
              <a:buNone/>
            </a:pPr>
            <a:r>
              <a:rPr lang="ja" sz="791"/>
              <a:t>    6. 答えが見つかるまでツリー検索を継続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プロンプトテンプレート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各状態で使用されるプロンプトテンプレートは、LLMに対して特定の指示を提供するために使用されます。これにより、LLMのタスクが簡略化されます。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**default状態のプロンプト**: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```makefile</a:t>
            </a:r>
            <a:endParaRPr sz="791"/>
          </a:p>
          <a:p>
            <a:pPr indent="0" lvl="0" marL="0" rtl="0" algn="l">
              <a:lnSpc>
                <a:spcPct val="95000"/>
              </a:lnSpc>
              <a:spcBef>
                <a:spcPts val="1200"/>
              </a:spcBef>
              <a:spcAft>
                <a:spcPts val="0"/>
              </a:spcAft>
              <a:buNone/>
            </a:pPr>
            <a:r>
              <a:rPr lang="ja" sz="791"/>
              <a:t>    クエリ: {original_query}</a:t>
            </a:r>
            <a:endParaRPr sz="791"/>
          </a:p>
          <a:p>
            <a:pPr indent="0" lvl="0" marL="0" rtl="0" algn="l">
              <a:lnSpc>
                <a:spcPct val="95000"/>
              </a:lnSpc>
              <a:spcBef>
                <a:spcPts val="1200"/>
              </a:spcBef>
              <a:spcAft>
                <a:spcPts val="0"/>
              </a:spcAft>
              <a:buNone/>
            </a:pPr>
            <a:r>
              <a:rPr lang="ja" sz="791"/>
              <a:t>    現在のタスク: Think, Answer, または ExpandKGを選択してください。</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**selecting-entities状態のプロンプト**: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```css</a:t>
            </a:r>
            <a:endParaRPr sz="791"/>
          </a:p>
          <a:p>
            <a:pPr indent="0" lvl="0" marL="0" rtl="0" algn="l">
              <a:lnSpc>
                <a:spcPct val="95000"/>
              </a:lnSpc>
              <a:spcBef>
                <a:spcPts val="1200"/>
              </a:spcBef>
              <a:spcAft>
                <a:spcPts val="0"/>
              </a:spcAft>
              <a:buNone/>
            </a:pPr>
            <a:r>
              <a:rPr lang="ja" sz="791"/>
              <a:t>    クエリ: {original_query}</a:t>
            </a:r>
            <a:endParaRPr sz="791"/>
          </a:p>
          <a:p>
            <a:pPr indent="0" lvl="0" marL="0" rtl="0" algn="l">
              <a:lnSpc>
                <a:spcPct val="95000"/>
              </a:lnSpc>
              <a:spcBef>
                <a:spcPts val="1200"/>
              </a:spcBef>
              <a:spcAft>
                <a:spcPts val="0"/>
              </a:spcAft>
              <a:buNone/>
            </a:pPr>
            <a:r>
              <a:rPr lang="ja" sz="791"/>
              <a:t>    現在のタスク: 以下のエンティティから選択してください: {entities_list}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**selecting-relation状態のプロンプト**: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```css</a:t>
            </a:r>
            <a:endParaRPr sz="791"/>
          </a:p>
          <a:p>
            <a:pPr indent="0" lvl="0" marL="0" rtl="0" algn="l">
              <a:lnSpc>
                <a:spcPct val="95000"/>
              </a:lnSpc>
              <a:spcBef>
                <a:spcPts val="1200"/>
              </a:spcBef>
              <a:spcAft>
                <a:spcPts val="0"/>
              </a:spcAft>
              <a:buNone/>
            </a:pPr>
            <a:r>
              <a:rPr lang="ja" sz="791"/>
              <a:t>    クエリ: {original_query}</a:t>
            </a:r>
            <a:endParaRPr sz="791"/>
          </a:p>
          <a:p>
            <a:pPr indent="0" lvl="0" marL="0" rtl="0" algn="l">
              <a:lnSpc>
                <a:spcPct val="95000"/>
              </a:lnSpc>
              <a:spcBef>
                <a:spcPts val="1200"/>
              </a:spcBef>
              <a:spcAft>
                <a:spcPts val="0"/>
              </a:spcAft>
              <a:buNone/>
            </a:pPr>
            <a:r>
              <a:rPr lang="ja" sz="791"/>
              <a:t>    現在のタスク: 以下のリレーションから選択してください: {relations_list}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プロンプトの詳細な説明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default状態のプロンプト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`default`状態では、LLMは「Think」「Answer」「ExpandKG」のいずれかのアクションを選択できます。プロンプトは以下のようになります。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クエリ: {original_query}</a:t>
            </a:r>
            <a:endParaRPr sz="791"/>
          </a:p>
          <a:p>
            <a:pPr indent="0" lvl="0" marL="0" rtl="0" algn="l">
              <a:lnSpc>
                <a:spcPct val="95000"/>
              </a:lnSpc>
              <a:spcBef>
                <a:spcPts val="1200"/>
              </a:spcBef>
              <a:spcAft>
                <a:spcPts val="0"/>
              </a:spcAft>
              <a:buNone/>
            </a:pPr>
            <a:r>
              <a:rPr lang="ja" sz="791"/>
              <a:t>現在のタスク: Think, Answer, または ExpandKGを選択してください。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selecting-entities状態のプロンプト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`selecting-entities`状態では、LLMはローカルKGサブグラフからエンティティを選択するよう指示されます。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クエリ: {original_query}</a:t>
            </a:r>
            <a:endParaRPr sz="791"/>
          </a:p>
          <a:p>
            <a:pPr indent="0" lvl="0" marL="0" rtl="0" algn="l">
              <a:lnSpc>
                <a:spcPct val="95000"/>
              </a:lnSpc>
              <a:spcBef>
                <a:spcPts val="1200"/>
              </a:spcBef>
              <a:spcAft>
                <a:spcPts val="0"/>
              </a:spcAft>
              <a:buNone/>
            </a:pPr>
            <a:r>
              <a:rPr lang="ja" sz="791"/>
              <a:t>現在のタスク: 以下のエンティティから選択してください: {entities_list}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selecting-relation状態のプロンプト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`selecting-relation`状態では、LLMは選択されたエンティティに関連するリレーションを選択するよう指示されます。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クエリ: {original_query}</a:t>
            </a:r>
            <a:endParaRPr sz="791"/>
          </a:p>
          <a:p>
            <a:pPr indent="0" lvl="0" marL="0" rtl="0" algn="l">
              <a:lnSpc>
                <a:spcPct val="95000"/>
              </a:lnSpc>
              <a:spcBef>
                <a:spcPts val="1200"/>
              </a:spcBef>
              <a:spcAft>
                <a:spcPts val="0"/>
              </a:spcAft>
              <a:buNone/>
            </a:pPr>
            <a:r>
              <a:rPr lang="ja" sz="791"/>
              <a:t>現在のタスク: 以下のリレーションから選択してください: {relations_list}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クエリ: "What actor played in both Inception and Interstellar?"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**初期化**:</a:t>
            </a:r>
            <a:endParaRPr sz="791"/>
          </a:p>
          <a:p>
            <a:pPr indent="0" lvl="0" marL="0" rtl="0" algn="l">
              <a:lnSpc>
                <a:spcPct val="95000"/>
              </a:lnSpc>
              <a:spcBef>
                <a:spcPts val="1200"/>
              </a:spcBef>
              <a:spcAft>
                <a:spcPts val="0"/>
              </a:spcAft>
              <a:buNone/>
            </a:pPr>
            <a:r>
              <a:rPr lang="ja" sz="791"/>
              <a:t>    - `initialize("What actor played in both Inception and Interstellar?")` -&gt; `E0 = {"Inception", "Interstellar"}`</a:t>
            </a:r>
            <a:endParaRPr sz="791"/>
          </a:p>
          <a:p>
            <a:pPr indent="0" lvl="0" marL="0" rtl="0" algn="l">
              <a:lnSpc>
                <a:spcPct val="95000"/>
              </a:lnSpc>
              <a:spcBef>
                <a:spcPts val="1200"/>
              </a:spcBef>
              <a:spcAft>
                <a:spcPts val="0"/>
              </a:spcAft>
              <a:buNone/>
            </a:pPr>
            <a:r>
              <a:rPr lang="ja" sz="791"/>
              <a:t>2. **ノード選択とアクションのサンプリング**:</a:t>
            </a:r>
            <a:endParaRPr sz="791"/>
          </a:p>
          <a:p>
            <a:pPr indent="0" lvl="0" marL="0" rtl="0" algn="l">
              <a:lnSpc>
                <a:spcPct val="95000"/>
              </a:lnSpc>
              <a:spcBef>
                <a:spcPts val="1200"/>
              </a:spcBef>
              <a:spcAft>
                <a:spcPts val="0"/>
              </a:spcAft>
              <a:buNone/>
            </a:pPr>
            <a:r>
              <a:rPr lang="ja" sz="791"/>
              <a:t>    - `choose_node(T)` -&gt; ノード選択</a:t>
            </a:r>
            <a:endParaRPr sz="791"/>
          </a:p>
          <a:p>
            <a:pPr indent="0" lvl="0" marL="0" rtl="0" algn="l">
              <a:lnSpc>
                <a:spcPct val="95000"/>
              </a:lnSpc>
              <a:spcBef>
                <a:spcPts val="1200"/>
              </a:spcBef>
              <a:spcAft>
                <a:spcPts val="0"/>
              </a:spcAft>
              <a:buNone/>
            </a:pPr>
            <a:r>
              <a:rPr lang="ja" sz="791"/>
              <a:t>    - `sample_actions(s, 3, F, P)` -&gt; アクションサンプリング</a:t>
            </a:r>
            <a:endParaRPr sz="791"/>
          </a:p>
          <a:p>
            <a:pPr indent="0" lvl="0" marL="0" rtl="0" algn="l">
              <a:lnSpc>
                <a:spcPct val="95000"/>
              </a:lnSpc>
              <a:spcBef>
                <a:spcPts val="1200"/>
              </a:spcBef>
              <a:spcAft>
                <a:spcPts val="0"/>
              </a:spcAft>
              <a:buNone/>
            </a:pPr>
            <a:r>
              <a:rPr lang="ja" sz="791"/>
              <a:t>3. **アクションの適用と評価**:</a:t>
            </a:r>
            <a:endParaRPr sz="791"/>
          </a:p>
          <a:p>
            <a:pPr indent="0" lvl="0" marL="0" rtl="0" algn="l">
              <a:lnSpc>
                <a:spcPct val="95000"/>
              </a:lnSpc>
              <a:spcBef>
                <a:spcPts val="1200"/>
              </a:spcBef>
              <a:spcAft>
                <a:spcPts val="0"/>
              </a:spcAft>
              <a:buNone/>
            </a:pPr>
            <a:r>
              <a:rPr lang="ja" sz="791"/>
              <a:t>    - `transition(s, "ExpandKG", F)` -&gt; KGの拡張</a:t>
            </a:r>
            <a:endParaRPr sz="791"/>
          </a:p>
          <a:p>
            <a:pPr indent="0" lvl="0" marL="0" rtl="0" algn="l">
              <a:lnSpc>
                <a:spcPct val="95000"/>
              </a:lnSpc>
              <a:spcBef>
                <a:spcPts val="1200"/>
              </a:spcBef>
              <a:spcAft>
                <a:spcPts val="0"/>
              </a:spcAft>
              <a:buNone/>
            </a:pPr>
            <a:r>
              <a:rPr lang="ja" sz="791"/>
              <a:t>    - `evaluate(s', P)` -&gt; 新しい状態の評価</a:t>
            </a:r>
            <a:endParaRPr sz="791"/>
          </a:p>
          <a:p>
            <a:pPr indent="0" lvl="0" marL="0" rtl="0" algn="l">
              <a:lnSpc>
                <a:spcPct val="95000"/>
              </a:lnSpc>
              <a:spcBef>
                <a:spcPts val="1200"/>
              </a:spcBef>
              <a:spcAft>
                <a:spcPts val="0"/>
              </a:spcAft>
              <a:buNone/>
            </a:pPr>
            <a:r>
              <a:rPr lang="ja" sz="791"/>
              <a:t>4. **エンティティ選択**:</a:t>
            </a:r>
            <a:endParaRPr sz="791"/>
          </a:p>
          <a:p>
            <a:pPr indent="0" lvl="0" marL="0" rtl="0" algn="l">
              <a:lnSpc>
                <a:spcPct val="95000"/>
              </a:lnSpc>
              <a:spcBef>
                <a:spcPts val="1200"/>
              </a:spcBef>
              <a:spcAft>
                <a:spcPts val="0"/>
              </a:spcAft>
              <a:buNone/>
            </a:pPr>
            <a:r>
              <a:rPr lang="ja" sz="791"/>
              <a:t>    - `selecting-entities`プロンプトにより、エンティティを選択</a:t>
            </a:r>
            <a:endParaRPr sz="791"/>
          </a:p>
          <a:p>
            <a:pPr indent="0" lvl="0" marL="0" rtl="0" algn="l">
              <a:lnSpc>
                <a:spcPct val="95000"/>
              </a:lnSpc>
              <a:spcBef>
                <a:spcPts val="1200"/>
              </a:spcBef>
              <a:spcAft>
                <a:spcPts val="0"/>
              </a:spcAft>
              <a:buNone/>
            </a:pPr>
            <a:r>
              <a:rPr lang="ja" sz="791"/>
              <a:t>5. **リレーション選択**:</a:t>
            </a:r>
            <a:endParaRPr sz="791"/>
          </a:p>
          <a:p>
            <a:pPr indent="0" lvl="0" marL="0" rtl="0" algn="l">
              <a:lnSpc>
                <a:spcPct val="95000"/>
              </a:lnSpc>
              <a:spcBef>
                <a:spcPts val="1200"/>
              </a:spcBef>
              <a:spcAft>
                <a:spcPts val="0"/>
              </a:spcAft>
              <a:buNone/>
            </a:pPr>
            <a:r>
              <a:rPr lang="ja" sz="791"/>
              <a:t>    - `selecting-relation`プロンプトにより、リレーションを選択</a:t>
            </a:r>
            <a:endParaRPr sz="791"/>
          </a:p>
          <a:p>
            <a:pPr indent="0" lvl="0" marL="0" rtl="0" algn="l">
              <a:lnSpc>
                <a:spcPct val="95000"/>
              </a:lnSpc>
              <a:spcBef>
                <a:spcPts val="1200"/>
              </a:spcBef>
              <a:spcAft>
                <a:spcPts val="0"/>
              </a:spcAft>
              <a:buNone/>
            </a:pPr>
            <a:r>
              <a:rPr lang="ja" sz="791"/>
              <a:t>6. **答えの生成**:</a:t>
            </a:r>
            <a:endParaRPr sz="791"/>
          </a:p>
          <a:p>
            <a:pPr indent="0" lvl="0" marL="0" rtl="0" algn="l">
              <a:lnSpc>
                <a:spcPct val="95000"/>
              </a:lnSpc>
              <a:spcBef>
                <a:spcPts val="1200"/>
              </a:spcBef>
              <a:spcAft>
                <a:spcPts val="0"/>
              </a:spcAft>
              <a:buNone/>
            </a:pPr>
            <a:r>
              <a:rPr lang="ja" sz="791"/>
              <a:t>    - `Answer`アクションにより、答えが生成されるまでツリー検索を継続</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ThinkRepair: Self-Directed Automated Program Repair ThinkRepair: 自律型自動プログラム修復</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自動プログラム修復（APR）アプローチとしてLLMを使用するThinkRepairを提案。2フェーズで構成され収集フェーズではCoTプロンプトを使い事前に固定された知識を自動収集、修正フェーズでは、few-shotのための例を提示しテスト情報のフィードバックを追加することでバグ修正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ThinkRepairアルゴリズムと手法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収集フェーズ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このフェーズは、様々な考え方のチェーン（Chain-of-Thought, CoT）を収集し、知識プールを構築することを目的としています。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**プロンプトの準備**</a:t>
            </a:r>
            <a:endParaRPr sz="791"/>
          </a:p>
          <a:p>
            <a:pPr indent="0" lvl="0" marL="0" rtl="0" algn="l">
              <a:lnSpc>
                <a:spcPct val="95000"/>
              </a:lnSpc>
              <a:spcBef>
                <a:spcPts val="1200"/>
              </a:spcBef>
              <a:spcAft>
                <a:spcPts val="0"/>
              </a:spcAft>
              <a:buNone/>
            </a:pPr>
            <a:r>
              <a:rPr lang="ja" sz="791"/>
              <a:t>    - **英語**: The prompt used in ThinkRepair involves four important components:</a:t>
            </a:r>
            <a:endParaRPr sz="791"/>
          </a:p>
          <a:p>
            <a:pPr indent="0" lvl="0" marL="0" rtl="0" algn="l">
              <a:lnSpc>
                <a:spcPct val="95000"/>
              </a:lnSpc>
              <a:spcBef>
                <a:spcPts val="1200"/>
              </a:spcBef>
              <a:spcAft>
                <a:spcPts val="0"/>
              </a:spcAft>
              <a:buNone/>
            </a:pPr>
            <a:r>
              <a:rPr lang="ja" sz="791"/>
              <a:t>        1. Role Designation: ThinkRepair starts a role for LLM with an instruction like “You are an Automated Program Repair tool”.</a:t>
            </a:r>
            <a:endParaRPr sz="791"/>
          </a:p>
          <a:p>
            <a:pPr indent="0" lvl="0" marL="0" rtl="0" algn="l">
              <a:lnSpc>
                <a:spcPct val="95000"/>
              </a:lnSpc>
              <a:spcBef>
                <a:spcPts val="1200"/>
              </a:spcBef>
              <a:spcAft>
                <a:spcPts val="0"/>
              </a:spcAft>
              <a:buNone/>
            </a:pPr>
            <a:r>
              <a:rPr lang="ja" sz="791"/>
              <a:t>        2. Task Description: LLM is provided with the description constructed as “// Provide a fix for the buggy function”. Since we illustrate an example in Java, we use the Java comment format of “//” as a prefix.</a:t>
            </a:r>
            <a:endParaRPr sz="791"/>
          </a:p>
          <a:p>
            <a:pPr indent="0" lvl="0" marL="0" rtl="0" algn="l">
              <a:lnSpc>
                <a:spcPct val="95000"/>
              </a:lnSpc>
              <a:spcBef>
                <a:spcPts val="1200"/>
              </a:spcBef>
              <a:spcAft>
                <a:spcPts val="0"/>
              </a:spcAft>
              <a:buNone/>
            </a:pPr>
            <a:r>
              <a:rPr lang="ja" sz="791"/>
              <a:t>        3. Buggy Function: ThinkRepair provides the buggy function to LLM in our single-function fixing scenario. We also prefix the buggy function with “// Buggy Function” to directly indicate LLM about the context of the function.</a:t>
            </a:r>
            <a:endParaRPr sz="791"/>
          </a:p>
          <a:p>
            <a:pPr indent="0" lvl="0" marL="0" rtl="0" algn="l">
              <a:lnSpc>
                <a:spcPct val="95000"/>
              </a:lnSpc>
              <a:spcBef>
                <a:spcPts val="1200"/>
              </a:spcBef>
              <a:spcAft>
                <a:spcPts val="0"/>
              </a:spcAft>
              <a:buNone/>
            </a:pPr>
            <a:r>
              <a:rPr lang="ja" sz="791"/>
              <a:t>        4. Chain-of-Thought Indicator: LLM is instructed to think step-by-step when fixing a bug. In this paper, we follow the best practice in previous work and adopt the same prompt named “Let’s think step by step”.</a:t>
            </a:r>
            <a:endParaRPr sz="791"/>
          </a:p>
          <a:p>
            <a:pPr indent="0" lvl="0" marL="0" rtl="0" algn="l">
              <a:lnSpc>
                <a:spcPct val="95000"/>
              </a:lnSpc>
              <a:spcBef>
                <a:spcPts val="1200"/>
              </a:spcBef>
              <a:spcAft>
                <a:spcPts val="0"/>
              </a:spcAft>
              <a:buNone/>
            </a:pPr>
            <a:r>
              <a:rPr lang="ja" sz="791"/>
              <a:t>    - **日本語**: ThinkRepairで使用されるプロンプトには、次の四つの重要なコンポーネントが含まれます。</a:t>
            </a:r>
            <a:endParaRPr sz="791"/>
          </a:p>
          <a:p>
            <a:pPr indent="0" lvl="0" marL="0" rtl="0" algn="l">
              <a:lnSpc>
                <a:spcPct val="95000"/>
              </a:lnSpc>
              <a:spcBef>
                <a:spcPts val="1200"/>
              </a:spcBef>
              <a:spcAft>
                <a:spcPts val="0"/>
              </a:spcAft>
              <a:buNone/>
            </a:pPr>
            <a:r>
              <a:rPr lang="ja" sz="791"/>
              <a:t>        1. 役割の指定: ThinkRepairは「あなたは自動プログラム修復ツールです」という指示でLLMに役割を与えます。</a:t>
            </a:r>
            <a:endParaRPr sz="791"/>
          </a:p>
          <a:p>
            <a:pPr indent="0" lvl="0" marL="0" rtl="0" algn="l">
              <a:lnSpc>
                <a:spcPct val="95000"/>
              </a:lnSpc>
              <a:spcBef>
                <a:spcPts val="1200"/>
              </a:spcBef>
              <a:spcAft>
                <a:spcPts val="0"/>
              </a:spcAft>
              <a:buNone/>
            </a:pPr>
            <a:r>
              <a:rPr lang="ja" sz="791"/>
              <a:t>        2. タスクの説明: LLMには「// バグのある関数を修正してください」といった説明が提供されます。Javaの例を示しているため、「//」を接頭辞として使用します。</a:t>
            </a:r>
            <a:endParaRPr sz="791"/>
          </a:p>
          <a:p>
            <a:pPr indent="0" lvl="0" marL="0" rtl="0" algn="l">
              <a:lnSpc>
                <a:spcPct val="95000"/>
              </a:lnSpc>
              <a:spcBef>
                <a:spcPts val="1200"/>
              </a:spcBef>
              <a:spcAft>
                <a:spcPts val="0"/>
              </a:spcAft>
              <a:buNone/>
            </a:pPr>
            <a:r>
              <a:rPr lang="ja" sz="791"/>
              <a:t>        3. バグのある関数: ThinkRepairは、バグのある関数をLLMに提供します。この関数には「// バグのある関数」という接頭辞を付けて、LLMに関数の文脈を直接示します。</a:t>
            </a:r>
            <a:endParaRPr sz="791"/>
          </a:p>
          <a:p>
            <a:pPr indent="0" lvl="0" marL="0" rtl="0" algn="l">
              <a:lnSpc>
                <a:spcPct val="95000"/>
              </a:lnSpc>
              <a:spcBef>
                <a:spcPts val="1200"/>
              </a:spcBef>
              <a:spcAft>
                <a:spcPts val="0"/>
              </a:spcAft>
              <a:buNone/>
            </a:pPr>
            <a:r>
              <a:rPr lang="ja" sz="791"/>
              <a:t>        4. 考え方のチェーンの指示: LLMにはバグを修正するときにステップバイステップで考えるよう指示されます。本論文では、前の研究のベストプラクティスに従い、「ステップバイステップで考えましょう」というプロンプトを採用しています。</a:t>
            </a:r>
            <a:endParaRPr sz="791"/>
          </a:p>
          <a:p>
            <a:pPr indent="0" lvl="0" marL="0" rtl="0" algn="l">
              <a:lnSpc>
                <a:spcPct val="95000"/>
              </a:lnSpc>
              <a:spcBef>
                <a:spcPts val="1200"/>
              </a:spcBef>
              <a:spcAft>
                <a:spcPts val="0"/>
              </a:spcAft>
              <a:buNone/>
            </a:pPr>
            <a:r>
              <a:rPr lang="ja" sz="791"/>
              <a:t>2. **Chain-of-Thoughtの収集**</a:t>
            </a:r>
            <a:endParaRPr sz="791"/>
          </a:p>
          <a:p>
            <a:pPr indent="0" lvl="0" marL="0" rtl="0" algn="l">
              <a:lnSpc>
                <a:spcPct val="95000"/>
              </a:lnSpc>
              <a:spcBef>
                <a:spcPts val="1200"/>
              </a:spcBef>
              <a:spcAft>
                <a:spcPts val="0"/>
              </a:spcAft>
              <a:buNone/>
            </a:pPr>
            <a:r>
              <a:rPr lang="ja" sz="791"/>
              <a:t>    - **英語**: Given a corpus of buggy functions, ThinkRepair uses the decorated prompt to collect chains of thoughts on fixing the buggy functions. The output of Task 2 is a collection of samples, where a sample includes a buggy function, its fixed version, and the chain of thought.</a:t>
            </a:r>
            <a:endParaRPr sz="791"/>
          </a:p>
          <a:p>
            <a:pPr indent="0" lvl="0" marL="0" rtl="0" algn="l">
              <a:lnSpc>
                <a:spcPct val="95000"/>
              </a:lnSpc>
              <a:spcBef>
                <a:spcPts val="1200"/>
              </a:spcBef>
              <a:spcAft>
                <a:spcPts val="0"/>
              </a:spcAft>
              <a:buNone/>
            </a:pPr>
            <a:r>
              <a:rPr lang="ja" sz="791"/>
              <a:t>    - **日本語**: バグのある関数のコーパスを基に、ThinkRepairは装飾されたプロンプトを使用して、バグのある関数を修正するための考え方のチェーンを収集します。タスク2の出力は、バグのある関数、その修正版、考え方のチェーンを含むサンプルのコレクションです。</a:t>
            </a:r>
            <a:endParaRPr sz="791"/>
          </a:p>
          <a:p>
            <a:pPr indent="0" lvl="0" marL="0" rtl="0" algn="l">
              <a:lnSpc>
                <a:spcPct val="95000"/>
              </a:lnSpc>
              <a:spcBef>
                <a:spcPts val="1200"/>
              </a:spcBef>
              <a:spcAft>
                <a:spcPts val="0"/>
              </a:spcAft>
              <a:buNone/>
            </a:pPr>
            <a:r>
              <a:rPr lang="ja" sz="791"/>
              <a:t>3. **関数の検証**</a:t>
            </a:r>
            <a:endParaRPr sz="791"/>
          </a:p>
          <a:p>
            <a:pPr indent="0" lvl="0" marL="0" rtl="0" algn="l">
              <a:lnSpc>
                <a:spcPct val="95000"/>
              </a:lnSpc>
              <a:spcBef>
                <a:spcPts val="1200"/>
              </a:spcBef>
              <a:spcAft>
                <a:spcPts val="0"/>
              </a:spcAft>
              <a:buNone/>
            </a:pPr>
            <a:r>
              <a:rPr lang="ja" sz="791"/>
              <a:t>    - **英語**: To get effective samples, it is imperative to filter out low-quality thought processes. ThinkRepair runs a test suite to test the fixed functions extracted from LLM’s output in Task 2, retaining only the fixed functions that successfully pass the entire test suite.</a:t>
            </a:r>
            <a:endParaRPr sz="791"/>
          </a:p>
          <a:p>
            <a:pPr indent="0" lvl="0" marL="0" rtl="0" algn="l">
              <a:lnSpc>
                <a:spcPct val="95000"/>
              </a:lnSpc>
              <a:spcBef>
                <a:spcPts val="1200"/>
              </a:spcBef>
              <a:spcAft>
                <a:spcPts val="0"/>
              </a:spcAft>
              <a:buNone/>
            </a:pPr>
            <a:r>
              <a:rPr lang="ja" sz="791"/>
              <a:t>    - **日本語**: 効果的なサンプルを得るためには、低品質な考え方のプロセスをフィルタリングすることが不可欠です。ThinkRepairはテストスイートを実行し、タスク2でLLMの出力から抽出された修正版関数をテストし、テストスイート全体を成功裏に通過した修正版関数のみを保持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修正フェーズ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このフェーズでは、収集フェーズで得た知識プールから高品質なサンプルを選び、LLMに提示してバグを修正します。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**少数ショットの選択**</a:t>
            </a:r>
            <a:endParaRPr sz="791"/>
          </a:p>
          <a:p>
            <a:pPr indent="0" lvl="0" marL="0" rtl="0" algn="l">
              <a:lnSpc>
                <a:spcPct val="95000"/>
              </a:lnSpc>
              <a:spcBef>
                <a:spcPts val="1200"/>
              </a:spcBef>
              <a:spcAft>
                <a:spcPts val="0"/>
              </a:spcAft>
              <a:buNone/>
            </a:pPr>
            <a:r>
              <a:rPr lang="ja" sz="791"/>
              <a:t>    - **英語**: LLM needs a high-quality prompt to instruct itself to finish the downstream tasks, which is also the focus of prior works. Similarly, we aim to reduce labor involvement in instructing LLM by guiding it to learn from the solved problems.</a:t>
            </a:r>
            <a:endParaRPr sz="791"/>
          </a:p>
          <a:p>
            <a:pPr indent="0" lvl="0" marL="0" rtl="0" algn="l">
              <a:lnSpc>
                <a:spcPct val="95000"/>
              </a:lnSpc>
              <a:spcBef>
                <a:spcPts val="1200"/>
              </a:spcBef>
              <a:spcAft>
                <a:spcPts val="0"/>
              </a:spcAft>
              <a:buNone/>
            </a:pPr>
            <a:r>
              <a:rPr lang="ja" sz="791"/>
              <a:t>    - **日本語**: LLMは、高品質なプロンプトを必要とします。これにより、下流のタスクを完了するための指示が可能となります。同様に、解決済みの問題から学ぶように誘導することで、LLMに指示する際の労力を削減することを目指しています。</a:t>
            </a:r>
            <a:endParaRPr sz="791"/>
          </a:p>
          <a:p>
            <a:pPr indent="0" lvl="0" marL="0" rtl="0" algn="l">
              <a:lnSpc>
                <a:spcPct val="95000"/>
              </a:lnSpc>
              <a:spcBef>
                <a:spcPts val="1200"/>
              </a:spcBef>
              <a:spcAft>
                <a:spcPts val="0"/>
              </a:spcAft>
              <a:buNone/>
            </a:pPr>
            <a:r>
              <a:rPr lang="ja" sz="791"/>
              <a:t>2. **自動修正**</a:t>
            </a:r>
            <a:endParaRPr sz="791"/>
          </a:p>
          <a:p>
            <a:pPr indent="0" lvl="0" marL="0" rtl="0" algn="l">
              <a:lnSpc>
                <a:spcPct val="95000"/>
              </a:lnSpc>
              <a:spcBef>
                <a:spcPts val="1200"/>
              </a:spcBef>
              <a:spcAft>
                <a:spcPts val="0"/>
              </a:spcAft>
              <a:buNone/>
            </a:pPr>
            <a:r>
              <a:rPr lang="ja" sz="791"/>
              <a:t>    - **英語**: ThinkRepair utilizes the selected examples and the target buggy function to construct a prompt. Then, ThinkRepair uses this prompt to interact with LLM and help it to infer the bug-fixing solution. The model outputs usually contain the process of LLM’s thought and the candidate fixed function.</a:t>
            </a:r>
            <a:endParaRPr sz="791"/>
          </a:p>
          <a:p>
            <a:pPr indent="0" lvl="0" marL="0" rtl="0" algn="l">
              <a:lnSpc>
                <a:spcPct val="95000"/>
              </a:lnSpc>
              <a:spcBef>
                <a:spcPts val="1200"/>
              </a:spcBef>
              <a:spcAft>
                <a:spcPts val="0"/>
              </a:spcAft>
              <a:buNone/>
            </a:pPr>
            <a:r>
              <a:rPr lang="ja" sz="791"/>
              <a:t>    - **日本語**: ThinkRepairは、選択された例とターゲットのバグのある関数を用いてプロンプトを構築します。その後、ThinkRepairはこのプロンプトを使用してLLMと対話し、バグ修正の解決策を推測するのを助けます。モデルの出力には通常、LLMの考えの過程と候補の修正版関数が含まれます。</a:t>
            </a:r>
            <a:endParaRPr sz="791"/>
          </a:p>
          <a:p>
            <a:pPr indent="0" lvl="0" marL="0" rtl="0" algn="l">
              <a:lnSpc>
                <a:spcPct val="95000"/>
              </a:lnSpc>
              <a:spcBef>
                <a:spcPts val="1200"/>
              </a:spcBef>
              <a:spcAft>
                <a:spcPts val="0"/>
              </a:spcAft>
              <a:buNone/>
            </a:pPr>
            <a:r>
              <a:rPr lang="ja" sz="791"/>
              <a:t>3. **対話型検証**</a:t>
            </a:r>
            <a:endParaRPr sz="791"/>
          </a:p>
          <a:p>
            <a:pPr indent="0" lvl="0" marL="0" rtl="0" algn="l">
              <a:lnSpc>
                <a:spcPct val="95000"/>
              </a:lnSpc>
              <a:spcBef>
                <a:spcPts val="1200"/>
              </a:spcBef>
              <a:spcAft>
                <a:spcPts val="0"/>
              </a:spcAft>
              <a:buNone/>
            </a:pPr>
            <a:r>
              <a:rPr lang="ja" sz="791"/>
              <a:t>    - **英語**: ThinkRepair complies and runs test suite to verify all candidate fixed functions generated by LLM. In case a candidate function fails to pass all test cases, ThinkRepair collects the failing test information, which can aid LLM in understanding the failure causes and provide guidance to generate the correct fix.</a:t>
            </a:r>
            <a:endParaRPr sz="791"/>
          </a:p>
          <a:p>
            <a:pPr indent="0" lvl="0" marL="0" rtl="0" algn="l">
              <a:lnSpc>
                <a:spcPct val="95000"/>
              </a:lnSpc>
              <a:spcBef>
                <a:spcPts val="1200"/>
              </a:spcBef>
              <a:spcAft>
                <a:spcPts val="0"/>
              </a:spcAft>
              <a:buNone/>
            </a:pPr>
            <a:r>
              <a:rPr lang="ja" sz="791"/>
              <a:t>    - **日本語**: ThinkRepairは、LLMが生成したすべての候補修正版関数を検証するために、テストスイートを実行します。候補関数がすべてのテストケースを通過しない場合、ThinkRepairは失敗したテスト情報を収集し、LLMが失敗の原因を理解し、正しい修正を生成するためのガイダンスを提供するのに役立て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TestART: Improving LLM-based Unit Test via Co-evolution of Automated Generation and Repair Iteration TestART: 自動生成と修復反復の共進化によるLLMベースの単体テストの改善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単体テストをLLMを使用して生成するTestARTを提案。テンプレートベースの事前に定義された修復パターンを使用してコードのバグを自動的に修正。修正されたコードや追加の指示をプロンプトインジェクションとしてLLMに与え、次の自動生成ステップを誘導します。テストケースからカバレッジ情報を抽出し、テストフィードバックとして使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前処理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ソースコードをLLMが処理しやすい形にする。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**コメント削除**: コード内のコメントや余分な空白行を削除します。これは、コードの冗長性を減らし、LLMが必要な情報に集中できるようにするためです。</a:t>
            </a:r>
            <a:endParaRPr sz="791"/>
          </a:p>
          <a:p>
            <a:pPr indent="0" lvl="0" marL="0" rtl="0" algn="l">
              <a:lnSpc>
                <a:spcPct val="95000"/>
              </a:lnSpc>
              <a:spcBef>
                <a:spcPts val="1200"/>
              </a:spcBef>
              <a:spcAft>
                <a:spcPts val="0"/>
              </a:spcAft>
              <a:buNone/>
            </a:pPr>
            <a:r>
              <a:rPr lang="ja" sz="791"/>
              <a:t>- **コード圧縮**: メソッド署名のみを残し、焦点となるメソッドの完全なメソッドボディを保持します。これにより、LLMが扱うテキストの長さを適切に保ち、無関係な情報の干渉を減らします。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生成と修復の共進化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LLMを用いて高品質なテストケースを生成し、修復を繰り返すことで品質を向上させる。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**初期テストケース生成**: LLMにより最初のテストケースを生成します。これにはChatGPT-3.5を使用します。</a:t>
            </a:r>
            <a:endParaRPr sz="791"/>
          </a:p>
          <a:p>
            <a:pPr indent="0" lvl="0" marL="0" rtl="0" algn="l">
              <a:lnSpc>
                <a:spcPct val="95000"/>
              </a:lnSpc>
              <a:spcBef>
                <a:spcPts val="1200"/>
              </a:spcBef>
              <a:spcAft>
                <a:spcPts val="0"/>
              </a:spcAft>
              <a:buNone/>
            </a:pPr>
            <a:r>
              <a:rPr lang="ja" sz="791"/>
              <a:t>- **修復テンプレートの適用**:</a:t>
            </a:r>
            <a:endParaRPr sz="791"/>
          </a:p>
          <a:p>
            <a:pPr indent="0" lvl="0" marL="0" rtl="0" algn="l">
              <a:lnSpc>
                <a:spcPct val="95000"/>
              </a:lnSpc>
              <a:spcBef>
                <a:spcPts val="1200"/>
              </a:spcBef>
              <a:spcAft>
                <a:spcPts val="0"/>
              </a:spcAft>
              <a:buNone/>
            </a:pPr>
            <a:r>
              <a:rPr lang="ja" sz="791"/>
              <a:t>    - **インポートエラー修正**: 不足しているクラスを自動的にインポートします。</a:t>
            </a:r>
            <a:endParaRPr sz="791"/>
          </a:p>
          <a:p>
            <a:pPr indent="0" lvl="0" marL="0" rtl="0" algn="l">
              <a:lnSpc>
                <a:spcPct val="95000"/>
              </a:lnSpc>
              <a:spcBef>
                <a:spcPts val="1200"/>
              </a:spcBef>
              <a:spcAft>
                <a:spcPts val="0"/>
              </a:spcAft>
              <a:buNone/>
            </a:pPr>
            <a:r>
              <a:rPr lang="ja" sz="791"/>
              <a:t>    - **アサーション修正**: `assertNull`を`assertNotNull`に変更するなど、失敗したアサーションを修正します。</a:t>
            </a:r>
            <a:endParaRPr sz="791"/>
          </a:p>
          <a:p>
            <a:pPr indent="0" lvl="0" marL="0" rtl="0" algn="l">
              <a:lnSpc>
                <a:spcPct val="95000"/>
              </a:lnSpc>
              <a:spcBef>
                <a:spcPts val="1200"/>
              </a:spcBef>
              <a:spcAft>
                <a:spcPts val="0"/>
              </a:spcAft>
              <a:buNone/>
            </a:pPr>
            <a:r>
              <a:rPr lang="ja" sz="791"/>
              <a:t>    - **例外処理の修正**: 適切な例外処理を追加して、ランタイムエラーを防ぎます。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テストフィードバック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テストケースのカバレッジ情報を収集し、次の生成ステップに反映させる。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**カバレッジ計算**: JUnitとOpenCloverを使用してテストケースのカバレッジを計算します。特に分岐カバレッジと行カバレッジに注目します。</a:t>
            </a:r>
            <a:endParaRPr sz="791"/>
          </a:p>
          <a:p>
            <a:pPr indent="0" lvl="0" marL="0" rtl="0" algn="l">
              <a:lnSpc>
                <a:spcPct val="95000"/>
              </a:lnSpc>
              <a:spcBef>
                <a:spcPts val="1200"/>
              </a:spcBef>
              <a:spcAft>
                <a:spcPts val="0"/>
              </a:spcAft>
              <a:buNone/>
            </a:pPr>
            <a:r>
              <a:rPr lang="ja" sz="791"/>
              <a:t>- **フィードバック生成**: 未カバー部分の情報を収集し、次のテストケース生成に反映させます。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プロンプトインジェクション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修正済みのテストケースをプロンプトとしてLLMに提供し、適切な文脈で次の生成ステップを行う。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**修正済みコードの注入**: 修正されたテストケースをプロンプトとしてLLMに与え、再生成時に同じエラーを繰り返さないようにします。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使用されるプロンプトとその日本語訳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以下はTestARTで使用されるプロンプトの例とその日本語訳です。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初期テストケース生成のプロンプト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Generate a unit test for the following Java method:</a:t>
            </a:r>
            <a:endParaRPr sz="791"/>
          </a:p>
          <a:p>
            <a:pPr indent="0" lvl="0" marL="0" rtl="0" algn="l">
              <a:lnSpc>
                <a:spcPct val="95000"/>
              </a:lnSpc>
              <a:spcBef>
                <a:spcPts val="1200"/>
              </a:spcBef>
              <a:spcAft>
                <a:spcPts val="0"/>
              </a:spcAft>
              <a:buNone/>
            </a:pPr>
            <a:r>
              <a:rPr lang="ja" sz="791"/>
              <a:t>public static float toFloat(final String str) {</a:t>
            </a:r>
            <a:endParaRPr sz="791"/>
          </a:p>
          <a:p>
            <a:pPr indent="0" lvl="0" marL="0" rtl="0" algn="l">
              <a:lnSpc>
                <a:spcPct val="95000"/>
              </a:lnSpc>
              <a:spcBef>
                <a:spcPts val="1200"/>
              </a:spcBef>
              <a:spcAft>
                <a:spcPts val="0"/>
              </a:spcAft>
              <a:buNone/>
            </a:pPr>
            <a:r>
              <a:rPr lang="ja" sz="791"/>
              <a:t>    return toFloat(str, 0.0f);</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日本語訳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以下のJavaメソッドの単体テストを生成してください：</a:t>
            </a:r>
            <a:endParaRPr sz="791"/>
          </a:p>
          <a:p>
            <a:pPr indent="0" lvl="0" marL="0" rtl="0" algn="l">
              <a:lnSpc>
                <a:spcPct val="95000"/>
              </a:lnSpc>
              <a:spcBef>
                <a:spcPts val="1200"/>
              </a:spcBef>
              <a:spcAft>
                <a:spcPts val="0"/>
              </a:spcAft>
              <a:buNone/>
            </a:pPr>
            <a:r>
              <a:rPr lang="ja" sz="791"/>
              <a:t>public static float toFloat(final String str) {</a:t>
            </a:r>
            <a:endParaRPr sz="791"/>
          </a:p>
          <a:p>
            <a:pPr indent="0" lvl="0" marL="0" rtl="0" algn="l">
              <a:lnSpc>
                <a:spcPct val="95000"/>
              </a:lnSpc>
              <a:spcBef>
                <a:spcPts val="1200"/>
              </a:spcBef>
              <a:spcAft>
                <a:spcPts val="0"/>
              </a:spcAft>
              <a:buNone/>
            </a:pPr>
            <a:r>
              <a:rPr lang="ja" sz="791"/>
              <a:t>    return toFloat(str, 0.0f);</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修正後のテストケースをプロンプトとして注入する例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Here is a repaired test case. Use this as a basis to generate additional tests:</a:t>
            </a:r>
            <a:endParaRPr sz="791"/>
          </a:p>
          <a:p>
            <a:pPr indent="0" lvl="0" marL="0" rtl="0" algn="l">
              <a:lnSpc>
                <a:spcPct val="95000"/>
              </a:lnSpc>
              <a:spcBef>
                <a:spcPts val="1200"/>
              </a:spcBef>
              <a:spcAft>
                <a:spcPts val="0"/>
              </a:spcAft>
              <a:buNone/>
            </a:pPr>
            <a:r>
              <a:rPr lang="ja" sz="791"/>
              <a:t>@Test</a:t>
            </a:r>
            <a:endParaRPr sz="791"/>
          </a:p>
          <a:p>
            <a:pPr indent="0" lvl="0" marL="0" rtl="0" algn="l">
              <a:lnSpc>
                <a:spcPct val="95000"/>
              </a:lnSpc>
              <a:spcBef>
                <a:spcPts val="1200"/>
              </a:spcBef>
              <a:spcAft>
                <a:spcPts val="0"/>
              </a:spcAft>
              <a:buNone/>
            </a:pPr>
            <a:r>
              <a:rPr lang="ja" sz="791"/>
              <a:t>public void testToFloat() {</a:t>
            </a:r>
            <a:endParaRPr sz="791"/>
          </a:p>
          <a:p>
            <a:pPr indent="0" lvl="0" marL="0" rtl="0" algn="l">
              <a:lnSpc>
                <a:spcPct val="95000"/>
              </a:lnSpc>
              <a:spcBef>
                <a:spcPts val="1200"/>
              </a:spcBef>
              <a:spcAft>
                <a:spcPts val="0"/>
              </a:spcAft>
              <a:buNone/>
            </a:pPr>
            <a:r>
              <a:rPr lang="ja" sz="791"/>
              <a:t>    String str = "123.45";</a:t>
            </a:r>
            <a:endParaRPr sz="791"/>
          </a:p>
          <a:p>
            <a:pPr indent="0" lvl="0" marL="0" rtl="0" algn="l">
              <a:lnSpc>
                <a:spcPct val="95000"/>
              </a:lnSpc>
              <a:spcBef>
                <a:spcPts val="1200"/>
              </a:spcBef>
              <a:spcAft>
                <a:spcPts val="0"/>
              </a:spcAft>
              <a:buNone/>
            </a:pPr>
            <a:r>
              <a:rPr lang="ja" sz="791"/>
              <a:t>    float result = toFloat(str);</a:t>
            </a:r>
            <a:endParaRPr sz="791"/>
          </a:p>
          <a:p>
            <a:pPr indent="0" lvl="0" marL="0" rtl="0" algn="l">
              <a:lnSpc>
                <a:spcPct val="95000"/>
              </a:lnSpc>
              <a:spcBef>
                <a:spcPts val="1200"/>
              </a:spcBef>
              <a:spcAft>
                <a:spcPts val="0"/>
              </a:spcAft>
              <a:buNone/>
            </a:pPr>
            <a:r>
              <a:rPr lang="ja" sz="791"/>
              <a:t>    assertEquals(123.45f, result, 0.01);</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日本語訳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修正されたテストケースを以下に示します。これを基に追加のテストを生成してください：</a:t>
            </a:r>
            <a:endParaRPr sz="791"/>
          </a:p>
          <a:p>
            <a:pPr indent="0" lvl="0" marL="0" rtl="0" algn="l">
              <a:lnSpc>
                <a:spcPct val="95000"/>
              </a:lnSpc>
              <a:spcBef>
                <a:spcPts val="1200"/>
              </a:spcBef>
              <a:spcAft>
                <a:spcPts val="0"/>
              </a:spcAft>
              <a:buNone/>
            </a:pPr>
            <a:r>
              <a:rPr lang="ja" sz="791"/>
              <a:t>@Test</a:t>
            </a:r>
            <a:endParaRPr sz="791"/>
          </a:p>
          <a:p>
            <a:pPr indent="0" lvl="0" marL="0" rtl="0" algn="l">
              <a:lnSpc>
                <a:spcPct val="95000"/>
              </a:lnSpc>
              <a:spcBef>
                <a:spcPts val="1200"/>
              </a:spcBef>
              <a:spcAft>
                <a:spcPts val="0"/>
              </a:spcAft>
              <a:buNone/>
            </a:pPr>
            <a:r>
              <a:rPr lang="ja" sz="791"/>
              <a:t>public void testToFloat() {</a:t>
            </a:r>
            <a:endParaRPr sz="791"/>
          </a:p>
          <a:p>
            <a:pPr indent="0" lvl="0" marL="0" rtl="0" algn="l">
              <a:lnSpc>
                <a:spcPct val="95000"/>
              </a:lnSpc>
              <a:spcBef>
                <a:spcPts val="1200"/>
              </a:spcBef>
              <a:spcAft>
                <a:spcPts val="0"/>
              </a:spcAft>
              <a:buNone/>
            </a:pPr>
            <a:r>
              <a:rPr lang="ja" sz="791"/>
              <a:t>    String str = "123.45";</a:t>
            </a:r>
            <a:endParaRPr sz="791"/>
          </a:p>
          <a:p>
            <a:pPr indent="0" lvl="0" marL="0" rtl="0" algn="l">
              <a:lnSpc>
                <a:spcPct val="95000"/>
              </a:lnSpc>
              <a:spcBef>
                <a:spcPts val="1200"/>
              </a:spcBef>
              <a:spcAft>
                <a:spcPts val="0"/>
              </a:spcAft>
              <a:buNone/>
            </a:pPr>
            <a:r>
              <a:rPr lang="ja" sz="791"/>
              <a:t>    float result = toFloat(str);</a:t>
            </a:r>
            <a:endParaRPr sz="791"/>
          </a:p>
          <a:p>
            <a:pPr indent="0" lvl="0" marL="0" rtl="0" algn="l">
              <a:lnSpc>
                <a:spcPct val="95000"/>
              </a:lnSpc>
              <a:spcBef>
                <a:spcPts val="1200"/>
              </a:spcBef>
              <a:spcAft>
                <a:spcPts val="0"/>
              </a:spcAft>
              <a:buNone/>
            </a:pPr>
            <a:r>
              <a:rPr lang="ja" sz="791"/>
              <a:t>    assertEquals(123.45f, result, 0.01);</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修復テンプレートの例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インポートエラー修正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 import java.util.HashMap;</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アサーション修正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 assertNull(object);</a:t>
            </a:r>
            <a:endParaRPr sz="791"/>
          </a:p>
          <a:p>
            <a:pPr indent="0" lvl="0" marL="0" rtl="0" algn="l">
              <a:lnSpc>
                <a:spcPct val="95000"/>
              </a:lnSpc>
              <a:spcBef>
                <a:spcPts val="1200"/>
              </a:spcBef>
              <a:spcAft>
                <a:spcPts val="0"/>
              </a:spcAft>
              <a:buNone/>
            </a:pPr>
            <a:r>
              <a:rPr lang="ja" sz="791"/>
              <a:t>+ assertNotNull(object);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例外処理の修正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try {</a:t>
            </a:r>
            <a:endParaRPr sz="791"/>
          </a:p>
          <a:p>
            <a:pPr indent="0" lvl="0" marL="0" rtl="0" algn="l">
              <a:lnSpc>
                <a:spcPct val="95000"/>
              </a:lnSpc>
              <a:spcBef>
                <a:spcPts val="1200"/>
              </a:spcBef>
              <a:spcAft>
                <a:spcPts val="0"/>
              </a:spcAft>
              <a:buNone/>
            </a:pPr>
            <a:r>
              <a:rPr lang="ja" sz="791"/>
              <a:t>    obj.method();</a:t>
            </a:r>
            <a:endParaRPr sz="791"/>
          </a:p>
          <a:p>
            <a:pPr indent="0" lvl="0" marL="0" rtl="0" algn="l">
              <a:lnSpc>
                <a:spcPct val="95000"/>
              </a:lnSpc>
              <a:spcBef>
                <a:spcPts val="1200"/>
              </a:spcBef>
              <a:spcAft>
                <a:spcPts val="0"/>
              </a:spcAft>
              <a:buNone/>
            </a:pPr>
            <a:r>
              <a:rPr lang="ja" sz="791"/>
              <a:t>} catch (SpecificException e) {</a:t>
            </a:r>
            <a:endParaRPr sz="791"/>
          </a:p>
          <a:p>
            <a:pPr indent="0" lvl="0" marL="0" rtl="0" algn="l">
              <a:lnSpc>
                <a:spcPct val="95000"/>
              </a:lnSpc>
              <a:spcBef>
                <a:spcPts val="1200"/>
              </a:spcBef>
              <a:spcAft>
                <a:spcPts val="0"/>
              </a:spcAft>
              <a:buNone/>
            </a:pPr>
            <a:r>
              <a:rPr lang="ja" sz="791"/>
              <a:t>    // Expected</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1200"/>
              </a:spcAft>
              <a:buSzPts val="275"/>
              <a:buNone/>
            </a:pPr>
            <a:r>
              <a:t/>
            </a:r>
            <a:endParaRPr sz="791"/>
          </a:p>
        </p:txBody>
      </p:sp>
      <p:pic>
        <p:nvPicPr>
          <p:cNvPr id="96" name="Google Shape;96;p20"/>
          <p:cNvPicPr preferRelativeResize="0"/>
          <p:nvPr/>
        </p:nvPicPr>
        <p:blipFill>
          <a:blip r:embed="rId3">
            <a:alphaModFix/>
          </a:blip>
          <a:stretch>
            <a:fillRect/>
          </a:stretch>
        </p:blipFill>
        <p:spPr>
          <a:xfrm>
            <a:off x="0" y="1000800"/>
            <a:ext cx="3445176" cy="1847075"/>
          </a:xfrm>
          <a:prstGeom prst="rect">
            <a:avLst/>
          </a:prstGeom>
          <a:noFill/>
          <a:ln>
            <a:noFill/>
          </a:ln>
        </p:spPr>
      </p:pic>
      <p:pic>
        <p:nvPicPr>
          <p:cNvPr id="97" name="Google Shape;97;p20"/>
          <p:cNvPicPr preferRelativeResize="0"/>
          <p:nvPr/>
        </p:nvPicPr>
        <p:blipFill>
          <a:blip r:embed="rId4">
            <a:alphaModFix/>
          </a:blip>
          <a:stretch>
            <a:fillRect/>
          </a:stretch>
        </p:blipFill>
        <p:spPr>
          <a:xfrm>
            <a:off x="3925476" y="1000800"/>
            <a:ext cx="2724727" cy="2883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Automated Defects Detection and Fix in Logging Statement ログステートメントにおける欠陥の自動検出と修正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ログステートメントは、ソフトウェアの動作を記録しますが、誤解を招くログが保守を複雑にするためLogFixerでは、合成された欠陥ログを使い、類似性に基づく4分類器を作成。この分類器は、ログステートメントを評価し、修正が必要かどうかを判断します。次に、過去のログ修正履歴を使い、LLMを使用して修正の提案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技術や手法の詳細説明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LogFixerの手法については以下になります。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フレームワークの全体概要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LogFixerは、ログステートメントの欠陥を自動的に検出し、修正を提案する2段階のフレームワークです。これには「オフラインフェーズ」と「オンラインフェーズ」が含まれます。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**オフラインフェーズ**: 欠陥を識別する分類器を構築する段階です。この分類器は、合成された欠陥ログステートメントを使用して訓練されます。</a:t>
            </a:r>
            <a:endParaRPr sz="791"/>
          </a:p>
          <a:p>
            <a:pPr indent="0" lvl="0" marL="0" rtl="0" algn="l">
              <a:lnSpc>
                <a:spcPct val="95000"/>
              </a:lnSpc>
              <a:spcBef>
                <a:spcPts val="1200"/>
              </a:spcBef>
              <a:spcAft>
                <a:spcPts val="0"/>
              </a:spcAft>
              <a:buNone/>
            </a:pPr>
            <a:r>
              <a:rPr lang="ja" sz="791"/>
              <a:t>- **オンラインフェーズ**: オフラインフェーズで構築した分類器を使用して、リアルなコード内のログステートメントを評価し、修正の提案を行います。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欠陥の種類の識別と定義</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LogFixerは、ログステートメントにおける以下の4種類の欠陥を識別します。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**ステートメントとコードの不一致**: ログステートメントの内容が、周囲のコードと矛盾している状態。</a:t>
            </a:r>
            <a:endParaRPr sz="791"/>
          </a:p>
          <a:p>
            <a:pPr indent="0" lvl="0" marL="0" rtl="0" algn="l">
              <a:lnSpc>
                <a:spcPct val="95000"/>
              </a:lnSpc>
              <a:spcBef>
                <a:spcPts val="1200"/>
              </a:spcBef>
              <a:spcAft>
                <a:spcPts val="0"/>
              </a:spcAft>
              <a:buNone/>
            </a:pPr>
            <a:r>
              <a:rPr lang="ja" sz="791"/>
              <a:t>    - 例: `log.info("処理が成功しました")`が、実際にはエラーが発生したときに出力される。</a:t>
            </a:r>
            <a:endParaRPr sz="791"/>
          </a:p>
          <a:p>
            <a:pPr indent="0" lvl="0" marL="0" rtl="0" algn="l">
              <a:lnSpc>
                <a:spcPct val="95000"/>
              </a:lnSpc>
              <a:spcBef>
                <a:spcPts val="1200"/>
              </a:spcBef>
              <a:spcAft>
                <a:spcPts val="0"/>
              </a:spcAft>
              <a:buNone/>
            </a:pPr>
            <a:r>
              <a:rPr lang="ja" sz="791"/>
              <a:t>2. **静的テキストと動的変数の不一致**: ログステートメントの静的部分（固定のメッセージ）と動的変数が矛盾している状態。</a:t>
            </a:r>
            <a:endParaRPr sz="791"/>
          </a:p>
          <a:p>
            <a:pPr indent="0" lvl="0" marL="0" rtl="0" algn="l">
              <a:lnSpc>
                <a:spcPct val="95000"/>
              </a:lnSpc>
              <a:spcBef>
                <a:spcPts val="1200"/>
              </a:spcBef>
              <a:spcAft>
                <a:spcPts val="0"/>
              </a:spcAft>
              <a:buNone/>
            </a:pPr>
            <a:r>
              <a:rPr lang="ja" sz="791"/>
              <a:t>    - 例: `log.info("ユーザーID: " + userId)`が、実際の変数が異なる情報（例: `username`）である場合。</a:t>
            </a:r>
            <a:endParaRPr sz="791"/>
          </a:p>
          <a:p>
            <a:pPr indent="0" lvl="0" marL="0" rtl="0" algn="l">
              <a:lnSpc>
                <a:spcPct val="95000"/>
              </a:lnSpc>
              <a:spcBef>
                <a:spcPts val="1200"/>
              </a:spcBef>
              <a:spcAft>
                <a:spcPts val="0"/>
              </a:spcAft>
              <a:buNone/>
            </a:pPr>
            <a:r>
              <a:rPr lang="ja" sz="791"/>
              <a:t>3. **時制の不一致**: ログメッセージの時制が、実際の処理の状態と一致しない状態。</a:t>
            </a:r>
            <a:endParaRPr sz="791"/>
          </a:p>
          <a:p>
            <a:pPr indent="0" lvl="0" marL="0" rtl="0" algn="l">
              <a:lnSpc>
                <a:spcPct val="95000"/>
              </a:lnSpc>
              <a:spcBef>
                <a:spcPts val="1200"/>
              </a:spcBef>
              <a:spcAft>
                <a:spcPts val="0"/>
              </a:spcAft>
              <a:buNone/>
            </a:pPr>
            <a:r>
              <a:rPr lang="ja" sz="791"/>
              <a:t>    - 例: `log.debug("処理を開始しました")`が、処理がまだ開始されていない場合。</a:t>
            </a:r>
            <a:endParaRPr sz="791"/>
          </a:p>
          <a:p>
            <a:pPr indent="0" lvl="0" marL="0" rtl="0" algn="l">
              <a:lnSpc>
                <a:spcPct val="95000"/>
              </a:lnSpc>
              <a:spcBef>
                <a:spcPts val="1200"/>
              </a:spcBef>
              <a:spcAft>
                <a:spcPts val="0"/>
              </a:spcAft>
              <a:buNone/>
            </a:pPr>
            <a:r>
              <a:rPr lang="ja" sz="791"/>
              <a:t>4. **可読性の問題**: スペルミスや誤った大文字小文字の使用など、ログメッセージが読みにくい状態。</a:t>
            </a:r>
            <a:endParaRPr sz="791"/>
          </a:p>
          <a:p>
            <a:pPr indent="0" lvl="0" marL="0" rtl="0" algn="l">
              <a:lnSpc>
                <a:spcPct val="95000"/>
              </a:lnSpc>
              <a:spcBef>
                <a:spcPts val="1200"/>
              </a:spcBef>
              <a:spcAft>
                <a:spcPts val="0"/>
              </a:spcAft>
              <a:buNone/>
            </a:pPr>
            <a:r>
              <a:rPr lang="ja" sz="791"/>
              <a:t>    - 例: `log.error("システムが異常終了しました")`が「終了」や「エラー」のスペルミスを含んでいる場合。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オフラインフェーズ: 欠陥検出モデルの構築</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**データセットの準備**:</a:t>
            </a:r>
            <a:endParaRPr sz="791"/>
          </a:p>
          <a:p>
            <a:pPr indent="0" lvl="0" marL="0" rtl="0" algn="l">
              <a:lnSpc>
                <a:spcPct val="95000"/>
              </a:lnSpc>
              <a:spcBef>
                <a:spcPts val="1200"/>
              </a:spcBef>
              <a:spcAft>
                <a:spcPts val="0"/>
              </a:spcAft>
              <a:buNone/>
            </a:pPr>
            <a:r>
              <a:rPr lang="ja" sz="791"/>
              <a:t>    - **良質なリポジトリからのサンプル収集**: 高品質なコードが含まれるリポジトリから、ログステートメントを含むサンプルを収集します。</a:t>
            </a:r>
            <a:endParaRPr sz="791"/>
          </a:p>
          <a:p>
            <a:pPr indent="0" lvl="0" marL="0" rtl="0" algn="l">
              <a:lnSpc>
                <a:spcPct val="95000"/>
              </a:lnSpc>
              <a:spcBef>
                <a:spcPts val="1200"/>
              </a:spcBef>
              <a:spcAft>
                <a:spcPts val="0"/>
              </a:spcAft>
              <a:buNone/>
            </a:pPr>
            <a:r>
              <a:rPr lang="ja" sz="791"/>
              <a:t>    - **欠陥の合成**: 良質なログステートメントをベースに、特定の欠陥を持つログステートメントを合成します。この段階では、スペルミスや時制の変更など、複数の手法で欠陥を生成します。</a:t>
            </a:r>
            <a:endParaRPr sz="791"/>
          </a:p>
          <a:p>
            <a:pPr indent="0" lvl="0" marL="0" rtl="0" algn="l">
              <a:lnSpc>
                <a:spcPct val="95000"/>
              </a:lnSpc>
              <a:spcBef>
                <a:spcPts val="1200"/>
              </a:spcBef>
              <a:spcAft>
                <a:spcPts val="0"/>
              </a:spcAft>
              <a:buNone/>
            </a:pPr>
            <a:r>
              <a:rPr lang="ja" sz="791"/>
              <a:t>2. **分類器の訓練**:</a:t>
            </a:r>
            <a:endParaRPr sz="791"/>
          </a:p>
          <a:p>
            <a:pPr indent="0" lvl="0" marL="0" rtl="0" algn="l">
              <a:lnSpc>
                <a:spcPct val="95000"/>
              </a:lnSpc>
              <a:spcBef>
                <a:spcPts val="1200"/>
              </a:spcBef>
              <a:spcAft>
                <a:spcPts val="0"/>
              </a:spcAft>
              <a:buNone/>
            </a:pPr>
            <a:r>
              <a:rPr lang="ja" sz="791"/>
              <a:t>    - 合成された欠陥ログステートメントを使用し、類似性に基づく分類器を訓練します。この分類器は、ログステートメントとその周囲のコードスニペットを入力として受け取り、欠陥の有無とその種類を識別することを目的とします。</a:t>
            </a:r>
            <a:endParaRPr sz="791"/>
          </a:p>
          <a:p>
            <a:pPr indent="0" lvl="0" marL="0" rtl="0" algn="l">
              <a:lnSpc>
                <a:spcPct val="95000"/>
              </a:lnSpc>
              <a:spcBef>
                <a:spcPts val="1200"/>
              </a:spcBef>
              <a:spcAft>
                <a:spcPts val="0"/>
              </a:spcAft>
              <a:buNone/>
            </a:pPr>
            <a:r>
              <a:rPr lang="ja" sz="791"/>
              <a:t>    - この際、トークン化と埋め込みを行い、コードの意味論的な類似性を捉えることが重要です。類似性に基づく分類は、ログステートメントが周囲のコードとどれだけ一致しているかを測定します。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オンラインフェーズ: 欠陥の検出と修正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**欠陥の検出**:</a:t>
            </a:r>
            <a:endParaRPr sz="791"/>
          </a:p>
          <a:p>
            <a:pPr indent="0" lvl="0" marL="0" rtl="0" algn="l">
              <a:lnSpc>
                <a:spcPct val="95000"/>
              </a:lnSpc>
              <a:spcBef>
                <a:spcPts val="1200"/>
              </a:spcBef>
              <a:spcAft>
                <a:spcPts val="0"/>
              </a:spcAft>
              <a:buNone/>
            </a:pPr>
            <a:r>
              <a:rPr lang="ja" sz="791"/>
              <a:t>    - リアルタイムのコードスニペットを対象に、オフラインフェーズで訓練された分類器を適用します。これにより、コード内のログステートメントが欠陥を持っているかどうかを判定します。</a:t>
            </a:r>
            <a:endParaRPr sz="791"/>
          </a:p>
          <a:p>
            <a:pPr indent="0" lvl="0" marL="0" rtl="0" algn="l">
              <a:lnSpc>
                <a:spcPct val="95000"/>
              </a:lnSpc>
              <a:spcBef>
                <a:spcPts val="1200"/>
              </a:spcBef>
              <a:spcAft>
                <a:spcPts val="0"/>
              </a:spcAft>
              <a:buNone/>
            </a:pPr>
            <a:r>
              <a:rPr lang="ja" sz="791"/>
              <a:t>2. **LLM（大規模言語モデル）による修正提案**:</a:t>
            </a:r>
            <a:endParaRPr sz="791"/>
          </a:p>
          <a:p>
            <a:pPr indent="0" lvl="0" marL="0" rtl="0" algn="l">
              <a:lnSpc>
                <a:spcPct val="95000"/>
              </a:lnSpc>
              <a:spcBef>
                <a:spcPts val="1200"/>
              </a:spcBef>
              <a:spcAft>
                <a:spcPts val="0"/>
              </a:spcAft>
              <a:buNone/>
            </a:pPr>
            <a:r>
              <a:rPr lang="ja" sz="791"/>
              <a:t>    - 検出された欠陥に基づき、LogFixerは過去のログ修正履歴を活用して修正案を生成します。この過程で、LLMが利用され、文脈に応じた修正が提案されます。</a:t>
            </a:r>
            <a:endParaRPr sz="791"/>
          </a:p>
          <a:p>
            <a:pPr indent="0" lvl="0" marL="0" rtl="0" algn="l">
              <a:lnSpc>
                <a:spcPct val="95000"/>
              </a:lnSpc>
              <a:spcBef>
                <a:spcPts val="1200"/>
              </a:spcBef>
              <a:spcAft>
                <a:spcPts val="0"/>
              </a:spcAft>
              <a:buNone/>
            </a:pPr>
            <a:r>
              <a:rPr lang="ja" sz="791"/>
              <a:t>    - LLMは「チェッカー」と「アップデーター」の2つの役割を果たします。</a:t>
            </a:r>
            <a:endParaRPr sz="791"/>
          </a:p>
          <a:p>
            <a:pPr indent="0" lvl="0" marL="0" rtl="0" algn="l">
              <a:lnSpc>
                <a:spcPct val="95000"/>
              </a:lnSpc>
              <a:spcBef>
                <a:spcPts val="1200"/>
              </a:spcBef>
              <a:spcAft>
                <a:spcPts val="0"/>
              </a:spcAft>
              <a:buNone/>
            </a:pPr>
            <a:r>
              <a:rPr lang="ja" sz="791"/>
              <a:t>        - **チェッカー**: 欠陥の判定が正しいかどうかを検証し、追加の文脈情報を提供します。</a:t>
            </a:r>
            <a:endParaRPr sz="791"/>
          </a:p>
          <a:p>
            <a:pPr indent="0" lvl="0" marL="0" rtl="0" algn="l">
              <a:lnSpc>
                <a:spcPct val="95000"/>
              </a:lnSpc>
              <a:spcBef>
                <a:spcPts val="1200"/>
              </a:spcBef>
              <a:spcAft>
                <a:spcPts val="0"/>
              </a:spcAft>
              <a:buNone/>
            </a:pPr>
            <a:r>
              <a:rPr lang="ja" sz="791"/>
              <a:t>        - **アップデーター**: チェッカーの結果を基に、ログステートメントの修正を行います。具体的には、誤った静的テキストの修正や変数の整合性の調整を行います。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フレームワークの評価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**評価データセット**:</a:t>
            </a:r>
            <a:endParaRPr sz="791"/>
          </a:p>
          <a:p>
            <a:pPr indent="0" lvl="0" marL="0" rtl="0" algn="l">
              <a:lnSpc>
                <a:spcPct val="95000"/>
              </a:lnSpc>
              <a:spcBef>
                <a:spcPts val="1200"/>
              </a:spcBef>
              <a:spcAft>
                <a:spcPts val="0"/>
              </a:spcAft>
              <a:buNone/>
            </a:pPr>
            <a:r>
              <a:rPr lang="ja" sz="791"/>
              <a:t>    - LogFixerは、合成データと実際のプロジェクトデータを使用して評価されます。これにより、現実世界での有効性が検証されます。</a:t>
            </a:r>
            <a:endParaRPr sz="791"/>
          </a:p>
          <a:p>
            <a:pPr indent="0" lvl="0" marL="0" rtl="0" algn="l">
              <a:lnSpc>
                <a:spcPct val="95000"/>
              </a:lnSpc>
              <a:spcBef>
                <a:spcPts val="1200"/>
              </a:spcBef>
              <a:spcAft>
                <a:spcPts val="0"/>
              </a:spcAft>
              <a:buNone/>
            </a:pPr>
            <a:r>
              <a:rPr lang="ja" sz="791"/>
              <a:t>2. **評価結果**:</a:t>
            </a:r>
            <a:endParaRPr sz="791"/>
          </a:p>
          <a:p>
            <a:pPr indent="0" lvl="0" marL="0" rtl="0" algn="l">
              <a:lnSpc>
                <a:spcPct val="95000"/>
              </a:lnSpc>
              <a:spcBef>
                <a:spcPts val="1200"/>
              </a:spcBef>
              <a:spcAft>
                <a:spcPts val="0"/>
              </a:spcAft>
              <a:buNone/>
            </a:pPr>
            <a:r>
              <a:rPr lang="ja" sz="791"/>
              <a:t>    - LogFixerは、特に新しいプロジェクトデータにおいて61.49%の成功率を達成し、欠陥の検出と修正の両方において高い効果を示しました。</a:t>
            </a:r>
            <a:endParaRPr sz="791"/>
          </a:p>
          <a:p>
            <a:pPr indent="0" lvl="0" marL="0" rtl="0" algn="l">
              <a:lnSpc>
                <a:spcPct val="95000"/>
              </a:lnSpc>
              <a:spcBef>
                <a:spcPts val="1200"/>
              </a:spcBef>
              <a:spcAft>
                <a:spcPts val="1200"/>
              </a:spcAft>
              <a:buSzPts val="275"/>
              <a:buNone/>
            </a:pPr>
            <a:r>
              <a:t/>
            </a:r>
            <a:endParaRPr sz="791"/>
          </a:p>
        </p:txBody>
      </p:sp>
      <p:pic>
        <p:nvPicPr>
          <p:cNvPr id="103" name="Google Shape;103;p21"/>
          <p:cNvPicPr preferRelativeResize="0"/>
          <p:nvPr/>
        </p:nvPicPr>
        <p:blipFill>
          <a:blip r:embed="rId3">
            <a:alphaModFix/>
          </a:blip>
          <a:stretch>
            <a:fillRect/>
          </a:stretch>
        </p:blipFill>
        <p:spPr>
          <a:xfrm>
            <a:off x="0" y="2025544"/>
            <a:ext cx="9144002" cy="32148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