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f7c13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f7c13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9ae302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9ae302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ae3024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ae3024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e3024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e3024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75148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75148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75148f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75148f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a75148f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a75148f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SELFGOAL: Your Language Agents Already Know How to Achieve High-level Goals SELFGOAL: あなたの言語エージェントは既に高レベルの目標を達成する方法を知っている </a:t>
            </a:r>
            <a:r>
              <a:rPr lang="ja" sz="700" u="sng"/>
              <a:t>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LLMエージェントSELFGOALは、目標を達成するために、 サブゴールのツリー構造（GOALTREE）を使用し、サブゴールを適応的に分解 環境と対話するために、エージェントはGOALTREEのサブゴールを選択し、分解します。</a:t>
            </a:r>
            <a:br>
              <a:rPr lang="ja" sz="591"/>
            </a:br>
            <a:r>
              <a:rPr lang="ja" sz="591"/>
              <a:t>https://selfgoal-agent.github.io/</a:t>
            </a:r>
            <a:endParaRPr sz="591"/>
          </a:p>
          <a:p>
            <a:pPr indent="0" lvl="0" marL="0" rtl="0" algn="l">
              <a:lnSpc>
                <a:spcPct val="80000"/>
              </a:lnSpc>
              <a:spcBef>
                <a:spcPts val="1200"/>
              </a:spcBef>
              <a:spcAft>
                <a:spcPts val="0"/>
              </a:spcAft>
              <a:buSzPts val="275"/>
              <a:buNone/>
            </a:pPr>
            <a:r>
              <a:rPr lang="ja" sz="675" u="sng"/>
              <a:t>手法</a:t>
            </a:r>
            <a:endParaRPr sz="625"/>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SELFGOALは、エージェントが環境と対話しながら目標をサブゴールに分解し、それを基にアクションを生成するためのガイドラインを提供します。 以下に、SELFGOALの3つの主要なモジュールについて説明します</a:t>
            </a:r>
            <a:endParaRPr sz="67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Searchモジュール:</a:t>
            </a:r>
            <a:r>
              <a:rPr lang="ja" sz="675">
                <a:solidFill>
                  <a:srgbClr val="000000"/>
                </a:solidFill>
                <a:latin typeface="Arial"/>
                <a:ea typeface="Arial"/>
                <a:cs typeface="Arial"/>
                <a:sym typeface="Arial"/>
              </a:rPr>
              <a:t> 現在の状態とGOALTREEの既存ノードを基に最も適したサブゴールを選択します。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Decompositionモジュール:</a:t>
            </a:r>
            <a:r>
              <a:rPr lang="ja" sz="675">
                <a:solidFill>
                  <a:srgbClr val="000000"/>
                </a:solidFill>
                <a:latin typeface="Arial"/>
                <a:ea typeface="Arial"/>
                <a:cs typeface="Arial"/>
                <a:sym typeface="Arial"/>
              </a:rPr>
              <a:t> サブゴールをさらに具体的なサブゴールに分解し、GOALTREEを自己成長させます。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Actモジュール:</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選択されたサブゴールをガイドラインとしてLLMにプロンプトを提供し、現在の状態に対するアクションを生成します。</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1. Searchモジュール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現在の状態に基づいて、GOALTREE内の最も適したサブゴールを選択する。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初期設定:</a:t>
            </a:r>
            <a:r>
              <a:rPr lang="ja" sz="675">
                <a:solidFill>
                  <a:srgbClr val="000000"/>
                </a:solidFill>
                <a:latin typeface="Arial"/>
                <a:ea typeface="Arial"/>
                <a:cs typeface="Arial"/>
                <a:sym typeface="Arial"/>
              </a:rPr>
              <a:t> タスクの高レベルの目標 g0 をGOALTREEのルートノードとして設定します。初期の状態 s0 とアクション a0 を生成し、初期のポリシー πθ に基づいて最初のGOALTREEを生成します。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T = g_0 ∪ DECOMPOSE(g_0, {a_0, s_0})</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状態の更新:</a:t>
            </a:r>
            <a:r>
              <a:rPr lang="ja" sz="675">
                <a:solidFill>
                  <a:srgbClr val="000000"/>
                </a:solidFill>
                <a:latin typeface="Arial"/>
                <a:ea typeface="Arial"/>
                <a:cs typeface="Arial"/>
                <a:sym typeface="Arial"/>
              </a:rPr>
              <a:t> 各タイムステップ t で、エージェントの現在の状態 st を記述し、GOALTREE内の全てのリーフノードを候補サブゴールリストとしてLLMに提供します。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サブゴールの選択:</a:t>
            </a:r>
            <a:r>
              <a:rPr lang="ja" sz="675">
                <a:solidFill>
                  <a:srgbClr val="000000"/>
                </a:solidFill>
                <a:latin typeface="Arial"/>
                <a:ea typeface="Arial"/>
                <a:cs typeface="Arial"/>
                <a:sym typeface="Arial"/>
              </a:rPr>
              <a:t> LLMにプロンプトを提供して、現在の状態に最も適した上位K個のサブゴールを選択させます。選択されたサブゴールは次のアクションのための新しいプロンプトとして使用されます。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pt+1 = {pt, gi,j}</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2. Decompositionモジュール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サブゴールをさらに具体的なサブゴールに分解し、GOALTREEを自己成長させる。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サブゴールの分解:</a:t>
            </a:r>
            <a:r>
              <a:rPr lang="ja" sz="675">
                <a:solidFill>
                  <a:srgbClr val="000000"/>
                </a:solidFill>
                <a:latin typeface="Arial"/>
                <a:ea typeface="Arial"/>
                <a:cs typeface="Arial"/>
                <a:sym typeface="Arial"/>
              </a:rPr>
              <a:t> 現在の状態とアクションペア {at,st} に基づいて、選択されたサブゴール gi,j をさらに具体的なサブゴールに分解します。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 = DECOMPOSE(gi,j, {at,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重複ノードのフィルタリング:</a:t>
            </a:r>
            <a:r>
              <a:rPr lang="ja" sz="675">
                <a:solidFill>
                  <a:srgbClr val="000000"/>
                </a:solidFill>
                <a:latin typeface="Arial"/>
                <a:ea typeface="Arial"/>
                <a:cs typeface="Arial"/>
                <a:sym typeface="Arial"/>
              </a:rPr>
              <a:t> 新しいサブゴールが既存のサブゴールとテキスト的に類似しているかどうかをコサイン類似度で評価し、重複するノードをフィルタリングします。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if cosine(g, T) &lt; ξ:</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    T = T ∪ 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ツリーの更新:</a:t>
            </a:r>
            <a:r>
              <a:rPr lang="ja" sz="675">
                <a:solidFill>
                  <a:srgbClr val="000000"/>
                </a:solidFill>
                <a:latin typeface="Arial"/>
                <a:ea typeface="Arial"/>
                <a:cs typeface="Arial"/>
                <a:sym typeface="Arial"/>
              </a:rPr>
              <a:t> 新しいサブゴールをGOALTREEに追加し、適応的にツリーを成長させます。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3. Actモジュール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サブゴールの利用:</a:t>
            </a:r>
            <a:r>
              <a:rPr lang="ja" sz="675">
                <a:solidFill>
                  <a:srgbClr val="000000"/>
                </a:solidFill>
                <a:latin typeface="Arial"/>
                <a:ea typeface="Arial"/>
                <a:cs typeface="Arial"/>
                <a:sym typeface="Arial"/>
              </a:rPr>
              <a:t> GOALTREEから選択されたサブゴールを使用して、エージェントの次のアクションを決定するためのプロンプトを更新します。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at+1 = ACT(πθ, pt+1,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アクションの実行:</a:t>
            </a:r>
            <a:r>
              <a:rPr lang="ja" sz="675">
                <a:solidFill>
                  <a:srgbClr val="000000"/>
                </a:solidFill>
                <a:latin typeface="Arial"/>
                <a:ea typeface="Arial"/>
                <a:cs typeface="Arial"/>
                <a:sym typeface="Arial"/>
              </a:rPr>
              <a:t> プロンプトに基づいてLLMが生成したアクションを実行し、その結果を次のタイムステップに反映させます。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全体アルゴリズム: SELFGOAL</a:t>
            </a:r>
            <a:endParaRPr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Algorithm 1: Workflow of SELFGOAL</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Data: Main Goal: g0, Threshold: ξ, Stopping criterion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 Initialize Actor Ma, p0, and policy πθ(ai | si), θ = {p0}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2: Generate initial action-state pair {a0, s0} using πθ</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3: Generate initial GOALTREE: T = g0 ∪ DECOMPOSE(g0, {a0, s0})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4: Set t = 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5: while Stopping criterion not met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6: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7:     pt+1 ← {pt, gi,j}</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8:     at+1 = ACT(πθ, pt+1,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9:     G ← DECOMPOSE(gi,j, {at+1, st+1})</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10:    foreach g ∈ G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11:        if cosine(g, T) &lt; ξ then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12:            T ← T ∪ g</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13:    Increment 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14: return</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次に読むべき論文</a:t>
            </a:r>
            <a:endParaRPr b="1" sz="72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"Reflexion: Language agents with verbal reinforcement learning"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"Voyager: An open-ended embodied agent with large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"ADAPT: As-needed decomposition and planning with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"Decomposed Prompting: A modular approach for solving complex tasks"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"Distilling script knowledge from large language models for constrained language planning"</a:t>
            </a:r>
            <a:endParaRPr sz="675">
              <a:solidFill>
                <a:srgbClr val="000000"/>
              </a:solidFill>
              <a:latin typeface="Arial"/>
              <a:ea typeface="Arial"/>
              <a:cs typeface="Arial"/>
              <a:sym typeface="Arial"/>
            </a:endParaRPr>
          </a:p>
          <a:p>
            <a:pPr indent="0" lvl="0" marL="914400" rtl="0" algn="l">
              <a:lnSpc>
                <a:spcPct val="95000"/>
              </a:lnSpc>
              <a:spcBef>
                <a:spcPts val="1200"/>
              </a:spcBef>
              <a:spcAft>
                <a:spcPts val="1200"/>
              </a:spcAft>
              <a:buSzPts val="275"/>
              <a:buNone/>
            </a:pPr>
            <a:r>
              <a:t/>
            </a:r>
            <a:endParaRPr sz="57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BMW Agents - A framework for task automation through multi-agent collaboration BMWエージェント - マルチエージェント協調によるタスク自動化のフレームワーク</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BMWエージェントは、マルチエージェントで協力して複雑なタスクを自動化するためのフレームワークで計画、実行、検証の3段階の仕組みを使い業務プロセスを自動化を行います</a:t>
            </a:r>
            <a:endParaRPr sz="591"/>
          </a:p>
          <a:p>
            <a:pPr indent="0" lvl="0" marL="0" rtl="0" algn="l">
              <a:lnSpc>
                <a:spcPct val="80000"/>
              </a:lnSpc>
              <a:spcBef>
                <a:spcPts val="1200"/>
              </a:spcBef>
              <a:spcAft>
                <a:spcPts val="0"/>
              </a:spcAft>
              <a:buSzPts val="275"/>
              <a:buNone/>
            </a:pPr>
            <a:r>
              <a:rPr lang="ja" sz="800"/>
              <a:t>技術や手法</a:t>
            </a:r>
            <a:endParaRPr sz="800"/>
          </a:p>
          <a:p>
            <a:pPr indent="-266700" lvl="0" marL="457200" rtl="0" algn="l">
              <a:spcBef>
                <a:spcPts val="1200"/>
              </a:spcBef>
              <a:spcAft>
                <a:spcPts val="0"/>
              </a:spcAft>
              <a:buClr>
                <a:schemeClr val="accent3"/>
              </a:buClr>
              <a:buSzPts val="600"/>
              <a:buFont typeface="Arial"/>
              <a:buChar char="●"/>
            </a:pPr>
            <a:r>
              <a:rPr lang="ja" sz="600"/>
              <a:t>計画（Planning）: ユーザーの指示をシンプルなタスクに分解し、明確な順序で実行。</a:t>
            </a:r>
            <a:endParaRPr sz="600"/>
          </a:p>
          <a:p>
            <a:pPr indent="-266700" lvl="0" marL="457200" rtl="0" algn="l">
              <a:spcBef>
                <a:spcPts val="0"/>
              </a:spcBef>
              <a:spcAft>
                <a:spcPts val="0"/>
              </a:spcAft>
              <a:buClr>
                <a:schemeClr val="accent3"/>
              </a:buClr>
              <a:buSzPts val="600"/>
              <a:buFont typeface="Arial"/>
              <a:buChar char="●"/>
            </a:pPr>
            <a:r>
              <a:rPr lang="ja" sz="600"/>
              <a:t>実行（Execution）: 分解されたタスクをエージェントが実行。</a:t>
            </a:r>
            <a:endParaRPr sz="600"/>
          </a:p>
          <a:p>
            <a:pPr indent="-266700" lvl="0" marL="457200" rtl="0" algn="l">
              <a:spcBef>
                <a:spcPts val="0"/>
              </a:spcBef>
              <a:spcAft>
                <a:spcPts val="0"/>
              </a:spcAft>
              <a:buClr>
                <a:schemeClr val="accent3"/>
              </a:buClr>
              <a:buSzPts val="600"/>
              <a:buFont typeface="Arial"/>
              <a:buChar char="●"/>
            </a:pPr>
            <a:r>
              <a:rPr lang="ja" sz="600"/>
              <a:t>検証（Verification）: 実行されたタスクが元の指示を満たしているか独立して確認。</a:t>
            </a:r>
            <a:endParaRPr sz="600"/>
          </a:p>
          <a:p>
            <a:pPr indent="0" lvl="0" marL="0" rtl="0" algn="l">
              <a:spcBef>
                <a:spcPts val="1400"/>
              </a:spcBef>
              <a:spcAft>
                <a:spcPts val="0"/>
              </a:spcAft>
              <a:buNone/>
            </a:pPr>
            <a:r>
              <a:rPr lang="ja" sz="800"/>
              <a:t>エージェントのワークフロー構成要素</a:t>
            </a:r>
            <a:endParaRPr sz="800"/>
          </a:p>
          <a:p>
            <a:pPr indent="-266700" lvl="0" marL="457200" rtl="0" algn="l">
              <a:spcBef>
                <a:spcPts val="1200"/>
              </a:spcBef>
              <a:spcAft>
                <a:spcPts val="0"/>
              </a:spcAft>
              <a:buClr>
                <a:schemeClr val="accent3"/>
              </a:buClr>
              <a:buSzPts val="600"/>
              <a:buFont typeface="Arial"/>
              <a:buAutoNum type="arabicPeriod"/>
            </a:pPr>
            <a:r>
              <a:rPr lang="ja" sz="600"/>
              <a:t>エージェント (Agent): 特定のタスクを達成するためにLLM呼び出しを行うオブジェクト。</a:t>
            </a:r>
            <a:endParaRPr sz="600"/>
          </a:p>
          <a:p>
            <a:pPr indent="-266700" lvl="0" marL="457200" rtl="0" algn="l">
              <a:spcBef>
                <a:spcPts val="0"/>
              </a:spcBef>
              <a:spcAft>
                <a:spcPts val="0"/>
              </a:spcAft>
              <a:buClr>
                <a:schemeClr val="accent3"/>
              </a:buClr>
              <a:buSzPts val="600"/>
              <a:buFont typeface="Arial"/>
              <a:buAutoNum type="arabicPeriod"/>
            </a:pPr>
            <a:r>
              <a:rPr lang="ja" sz="600"/>
              <a:t>エージェントユニット (Agent Unit): 一緒にタスクを解決するエージェントの集合体。</a:t>
            </a:r>
            <a:endParaRPr sz="600"/>
          </a:p>
          <a:p>
            <a:pPr indent="-266700" lvl="0" marL="457200" rtl="0" algn="l">
              <a:spcBef>
                <a:spcPts val="0"/>
              </a:spcBef>
              <a:spcAft>
                <a:spcPts val="0"/>
              </a:spcAft>
              <a:buClr>
                <a:schemeClr val="accent3"/>
              </a:buClr>
              <a:buSzPts val="600"/>
              <a:buFont typeface="Arial"/>
              <a:buAutoNum type="arabicPeriod"/>
            </a:pPr>
            <a:r>
              <a:rPr lang="ja" sz="600"/>
              <a:t>マッチャー (Matcher): タスクに適したエージェントユニットを選択する抽象層。</a:t>
            </a:r>
            <a:endParaRPr sz="600"/>
          </a:p>
          <a:p>
            <a:pPr indent="-266700" lvl="0" marL="457200" rtl="0" algn="l">
              <a:spcBef>
                <a:spcPts val="0"/>
              </a:spcBef>
              <a:spcAft>
                <a:spcPts val="0"/>
              </a:spcAft>
              <a:buClr>
                <a:schemeClr val="accent3"/>
              </a:buClr>
              <a:buSzPts val="600"/>
              <a:buFont typeface="Arial"/>
              <a:buAutoNum type="arabicPeriod"/>
            </a:pPr>
            <a:r>
              <a:rPr lang="ja" sz="600"/>
              <a:t>エグゼキューター (Executor): エージェントユニットとのすべての操作を調整。</a:t>
            </a:r>
            <a:endParaRPr sz="600"/>
          </a:p>
          <a:p>
            <a:pPr indent="-266700" lvl="0" marL="457200" rtl="0" algn="l">
              <a:spcBef>
                <a:spcPts val="0"/>
              </a:spcBef>
              <a:spcAft>
                <a:spcPts val="0"/>
              </a:spcAft>
              <a:buClr>
                <a:schemeClr val="accent3"/>
              </a:buClr>
              <a:buSzPts val="600"/>
              <a:buFont typeface="Arial"/>
              <a:buAutoNum type="arabicPeriod"/>
            </a:pPr>
            <a:r>
              <a:rPr lang="ja" sz="600"/>
              <a:t>ツール (Tools): データベースやAPIなど、タスク完了に必要な外部機能へのアクセス。</a:t>
            </a:r>
            <a:endParaRPr sz="600"/>
          </a:p>
          <a:p>
            <a:pPr indent="-266700" lvl="0" marL="457200" rtl="0" algn="l">
              <a:spcBef>
                <a:spcPts val="0"/>
              </a:spcBef>
              <a:spcAft>
                <a:spcPts val="0"/>
              </a:spcAft>
              <a:buClr>
                <a:schemeClr val="accent3"/>
              </a:buClr>
              <a:buSzPts val="600"/>
              <a:buFont typeface="Arial"/>
              <a:buAutoNum type="arabicPeriod"/>
            </a:pPr>
            <a:r>
              <a:rPr lang="ja" sz="600"/>
              <a:t>ツールボックスリファイナー (Toolbox Refiner): タスク実行中にエージェントに提供するツールのセットを絞り込み。</a:t>
            </a:r>
            <a:endParaRPr sz="600"/>
          </a:p>
          <a:p>
            <a:pPr indent="-266700" lvl="0" marL="457200" rtl="0" algn="l">
              <a:spcBef>
                <a:spcPts val="0"/>
              </a:spcBef>
              <a:spcAft>
                <a:spcPts val="0"/>
              </a:spcAft>
              <a:buClr>
                <a:schemeClr val="accent3"/>
              </a:buClr>
              <a:buSzPts val="600"/>
              <a:buFont typeface="Arial"/>
              <a:buAutoNum type="arabicPeriod"/>
            </a:pPr>
            <a:r>
              <a:rPr lang="ja" sz="600"/>
              <a:t>コーディネーター (Coordinator): ワークフロー全体の調整とデータフローの計画、実行、検証を実行。</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Auto Cherry-Picker: Learning from High-quality Generative Data Driven by Language オートチェリーピッカー：言語に基づく高品質生成データからの学習</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ACPはロンプトを使い、詳細な説明とレイアウトを生成するLLM を使い、テキストから画像へのモデルで複数の画像を生成。生成されたデータはCLISを使い、品質を評価。高品質なデータを生成するため、データフィルタリングを行う。</a:t>
            </a:r>
            <a:br>
              <a:rPr lang="ja" sz="591"/>
            </a:br>
            <a:r>
              <a:rPr lang="ja" sz="591"/>
              <a:t>https://yichengchen24.github.io/projects/autocherrypicker/</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Identifying Performance-Sensitive Configurations in Software Systems through Code Analysis with LLM Agents LLMエージェントを用いたコード解析によるソフトウェアシステムのパフォーマンス感度の高い設定の特定</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PerfSenseは開発者とパフォーマンスエンジニアの対話をシミュレートし、prompt chainingやRAGなどのプロンプト技術を使用し3プロセスを経てシステムの速度や効率に影響を及ぼすかを評価し分類します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使用されるプロンプト技術</a:t>
            </a:r>
            <a:endParaRPr b="1" sz="7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プロンプトチェイン（Prompt Chaining）</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PerfAgentがDevAgentに逐次的にタスクを依頼し、複雑なタスクを簡単なサブタスクに分けて実行します。これにより、PerfAgentは設定に関連するすべての必要なコードを収集し、詳細な分析を行います。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RAG（Retrieval-Augmented Generation）</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は、DevAgentから得られた情報を基に、外部の知識やコンテキストを取り入れて、設定のパフォーマンス感度をより正確に分類します。この技術により、LLMのコンテキストサイズ制限を克服し、必要な情報をすべて取得できます。</a:t>
            </a:r>
            <a:endParaRPr sz="5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700">
                <a:solidFill>
                  <a:srgbClr val="000000"/>
                </a:solidFill>
                <a:latin typeface="Arial"/>
                <a:ea typeface="Arial"/>
                <a:cs typeface="Arial"/>
                <a:sym typeface="Arial"/>
              </a:rPr>
              <a:t>PerfSenseとDevAgentのアルゴリズム説明</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PerfSenseの概要</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PerfSenseは、パフォーマンスに敏感な設定を特定するための軽量フレームワークです。LLMエージェントを用いて、開発者（DevAgent）とパフォーマンスエンジニア（PerfAgent）の役割をシミュレートし、プロンプトチェインやRAGなどの技術を使って、パフォーマンスに影響を与える設定を効率的に特定します。</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アルゴリズムと動作の詳細</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設定の取得と初期化</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PerfAgentは、分析する設定を受け取ります。これがパフォーマンスに敏感である可能性のある設定です。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PerfAgentは、設定に関連するソースコードとドキュメントの取得をDevAgentに依頼します。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設定関連のコードとドキュメントの取得（DevAgentの役割）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ソースコードの取得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DevAgentは、設定に直接アクセスするメソッドを特定します。</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インタープロシージャルコールグラフを利用して、設定に関連するすべてのメソッドを取得します。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ドキュメントの取得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DevAgentは、設定に関する公式ドキュメントを取得します。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コードレビューの実施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DevAgentは、取得したソースコードとドキュメントを基に、コードの機能、設定関連の操作の頻度、および設定がシステムに与える潜在的な影響を評価します。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結果の返却</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DevAgentは、コードレビューの結果をPerfAgentに返します。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パフォーマンス感度の分析と分類（PerfAgentの役割）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情報の統合</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PerfAgentは、DevAgentから提供されたソースコード、ドキュメント、およびコードレビューの結果を統合します。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PerfAgentは、プロンプトチェインを使用して、複雑なタスクを簡単なサブタスクに分け、逐次的に情報を取得し、分析を深めます。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PerfAgentは、外部の知識を取り入れて、LLMのコンテキストサイズ制限を克服し、詳細な分析を行います。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分類の実施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PerfAgentは、設定がパフォーマンスに敏感かどうかを分類します。この分類は、設定がシステムの速度や効率にどの程度影響を与えるかに基づきます。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このリストは、パフォーマンスエンジニアがさらなる調査や最適化のために使用します。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700">
                <a:solidFill>
                  <a:srgbClr val="000000"/>
                </a:solidFill>
                <a:latin typeface="Arial"/>
                <a:ea typeface="Arial"/>
                <a:cs typeface="Arial"/>
                <a:sym typeface="Arial"/>
              </a:rPr>
              <a:t>動作フローの例</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設定の受け取り</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PerfAgentは「メモリ割り当て設定」を受け取ります。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コードとドキュメントの取得依頼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PerfAgentは、DevAgentに「メモリ割り当て設定」に関連するコードとドキュメントの取得を依頼します。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コードとドキュメントの取得とレビュー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DevAgentは、ソースコードの中で「メモリ割り当て設定」に関連するメソッドを特定し、ドキュメントを取得します。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DevAgentはコードレビューを実施し、結果をPerfAgentに返します。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PerfAgentは、DevAgentからの情報を基にプロンプトチェインを使用して詳細な分析を行い、RAGを用いて外部の知識を取り入れます。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85750" lvl="1" marL="914400" rtl="0" algn="l">
              <a:spcBef>
                <a:spcPts val="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pic>
        <p:nvPicPr>
          <p:cNvPr id="81" name="Google Shape;81;p17"/>
          <p:cNvPicPr preferRelativeResize="0"/>
          <p:nvPr/>
        </p:nvPicPr>
        <p:blipFill>
          <a:blip r:embed="rId3">
            <a:alphaModFix/>
          </a:blip>
          <a:stretch>
            <a:fillRect/>
          </a:stretch>
        </p:blipFill>
        <p:spPr>
          <a:xfrm>
            <a:off x="5517175" y="2298324"/>
            <a:ext cx="3626826" cy="149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LLMatDesign: Autonomous Materials Discovery with Large Language Models LLMatDesign: 大規模言語モデルによる自律的な材料発見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LLMatDesignは、太陽電池材料など、特定のバンドギャップを持つ材料設計を行うフレームワークです。 人間の指示を翻訳し、材料に対する修正を適用し、提供されたツールを使用して結果を評価します。 自己反省を使い次のステップに反省させるk遠出効率的な材料設計ができるようになります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LLMatDesignの技術や手法</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LLMatDesignは、材料の化学組成と特性を入力として受け取り、目標とする特性を持つ新しい材料を設計するためのフレームワークです。以下は、そのアルゴリズムの処理順番に沿った詳細な説明です。</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1. 初期入力</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LLMatDesignは、ユーザーが提供する以下の入力を受け取ります：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lang="ja" sz="500">
                <a:solidFill>
                  <a:srgbClr val="000000"/>
                </a:solidFill>
                <a:latin typeface="Arial"/>
                <a:ea typeface="Arial"/>
                <a:cs typeface="Arial"/>
                <a:sym typeface="Arial"/>
              </a:rPr>
              <a:t>初期材料の化学組成と特性（例：化学組成 x0、特性値 y0）</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目標特性値（例：目標特性値 ytarget）</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ytargety_{target}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修正履歴（任意、例：M）</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2. LLMによる修正提案と仮説生成</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大規模言語モデル（LLM）は、初期材料の組成と特性、および目標特性値に基づいて、次の修正 s_i とその修正の理由となる仮説 hih_ihi を生成します。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si, hi ← LLM(xi−1, yi−1, ytarget, M)</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3. 材料の修正適用</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LLMatDesignは、LLMが提案した修正 s_i を材料の組成 x_{i-1} に適用します。修正の種類は以下の4つです：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交換（exchange）</a:t>
            </a:r>
            <a:r>
              <a:rPr lang="ja" sz="500">
                <a:solidFill>
                  <a:srgbClr val="000000"/>
                </a:solidFill>
                <a:latin typeface="Arial"/>
                <a:ea typeface="Arial"/>
                <a:cs typeface="Arial"/>
                <a:sym typeface="Arial"/>
              </a:rPr>
              <a:t>: 材料内の2つの元素を交換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置換（substitute）</a:t>
            </a:r>
            <a:r>
              <a:rPr lang="ja" sz="500">
                <a:solidFill>
                  <a:srgbClr val="000000"/>
                </a:solidFill>
                <a:latin typeface="Arial"/>
                <a:ea typeface="Arial"/>
                <a:cs typeface="Arial"/>
                <a:sym typeface="Arial"/>
              </a:rPr>
              <a:t>: 材料内の1つの元素を他の元素に置換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除去（remove）</a:t>
            </a:r>
            <a:r>
              <a:rPr lang="ja" sz="500">
                <a:solidFill>
                  <a:srgbClr val="000000"/>
                </a:solidFill>
                <a:latin typeface="Arial"/>
                <a:ea typeface="Arial"/>
                <a:cs typeface="Arial"/>
                <a:sym typeface="Arial"/>
              </a:rPr>
              <a:t>: 材料から特定の元素を除去</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追加（add）</a:t>
            </a:r>
            <a:r>
              <a:rPr lang="ja" sz="500">
                <a:solidFill>
                  <a:srgbClr val="000000"/>
                </a:solidFill>
                <a:latin typeface="Arial"/>
                <a:ea typeface="Arial"/>
                <a:cs typeface="Arial"/>
                <a:sym typeface="Arial"/>
              </a:rPr>
              <a:t>: 材料に新しい元素を追加</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perform modification(xi−1, si)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4. 構造の緩和</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修正後の材料の構造を機械学習力場（MLFF）を用いて緩和します。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MLFF(x̃i)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5. 特性の予測</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修正後の材料の特性を機械学習特性予測子（MLPP）を用いて予測します。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yi ← MLPP(xi)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6. 目標特性値との比較</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予測された特性値 y_i が目標特性値 y_{target} に近いかどうかを評価します。評価には誤差許容範囲 εεε が設定されます。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if |yi − ytarget|/|ytarget| ≤ ε:</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    return (xi, yi)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7. 自己反省</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目標特性値に達していない場合、LLMは過去の修正の成功または失敗を自己評価し、その理由を記録します。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ri ← LLM(xi−1, xi, yi−1, yi, si, hi)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8. 修正履歴の更新</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修正履歴メッセージ m_i を作成し、修正、仮説、自己反省の結果を含めて履歴 M に追加します。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mi ← create history message(si, hi, ri)</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 ← M ∪ {mi}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9. 繰り返し</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目標特性値に達するまで、または指定された最大修正回数 N に達するまで、ステップ2からステップ8を繰り返します。</a:t>
            </a:r>
            <a:endParaRPr sz="5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as Evaluators for Scientific Synthesis 科学的総合評価者としての大規模言語モデル</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で科学文章の要約の品質をどれくらい評価できるかを調査。GPT-4とMistralを使用し、100の研究質問とそれに関連する要約を評価。結果は、LLMが論理的な説明を提供できる一方で、人間の評価と弱い相関が見つかる</a:t>
            </a:r>
            <a:br>
              <a:rPr lang="ja" sz="591"/>
            </a:br>
            <a:r>
              <a:rPr lang="ja" sz="591"/>
              <a:t>先行研究では、ROUGEやBLEUなどの自動評価メトリックが主流でしたが、これらは語彙の一致に依存しており、意味的な情報を考慮していません。</a:t>
            </a:r>
            <a:endParaRPr sz="591"/>
          </a:p>
          <a:p>
            <a:pPr indent="0" lvl="0" marL="0" rtl="0" algn="l">
              <a:lnSpc>
                <a:spcPct val="80000"/>
              </a:lnSpc>
              <a:spcBef>
                <a:spcPts val="1200"/>
              </a:spcBef>
              <a:spcAft>
                <a:spcPts val="0"/>
              </a:spcAft>
              <a:buSzPts val="275"/>
              <a:buNone/>
            </a:pPr>
            <a:r>
              <a:rPr lang="ja" sz="800"/>
              <a:t>技術や手法</a:t>
            </a:r>
            <a:endParaRPr sz="8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データセット</a:t>
            </a:r>
            <a:r>
              <a:rPr lang="ja" sz="1100">
                <a:solidFill>
                  <a:srgbClr val="000000"/>
                </a:solidFill>
                <a:latin typeface="Arial"/>
                <a:ea typeface="Arial"/>
                <a:cs typeface="Arial"/>
                <a:sym typeface="Arial"/>
              </a:rPr>
              <a:t>: CORE-GPTデータセットを使用。これは100の研究質問とそれに対するGPT-4によって生成された要約を含む。</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 GPT-4 TurboとMistral-7Bを使用。これらのモデルに対し、要約の包括性、信頼性、有用性を0から10で評価するように指示。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評価プロンプト</a:t>
            </a:r>
            <a:r>
              <a:rPr lang="ja" sz="1100">
                <a:solidFill>
                  <a:srgbClr val="000000"/>
                </a:solidFill>
                <a:latin typeface="Arial"/>
                <a:ea typeface="Arial"/>
                <a:cs typeface="Arial"/>
                <a:sym typeface="Arial"/>
              </a:rPr>
              <a:t>: タスクの指示、評価基準、回答の形式を含むプロンプトを設計。評価はJSON形式で返却。</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評価方法</a:t>
            </a:r>
            <a:r>
              <a:rPr lang="ja" sz="1100">
                <a:solidFill>
                  <a:srgbClr val="000000"/>
                </a:solidFill>
                <a:latin typeface="Arial"/>
                <a:ea typeface="Arial"/>
                <a:cs typeface="Arial"/>
                <a:sym typeface="Arial"/>
              </a:rPr>
              <a:t>: 人間の評価者との相関をSpearmanのρを用いて分析。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評価プロンプト基準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評価に際しては以下の特性を考慮してください。各特性について0（非常に悪い）から10（非常に良い）までの範囲で評価を行い、各評価に対する簡単な理由も提供してください。</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包括性 (Comprehensive)</a:t>
            </a:r>
            <a:r>
              <a:rPr lang="ja" sz="1100">
                <a:solidFill>
                  <a:srgbClr val="000000"/>
                </a:solidFill>
                <a:latin typeface="Arial"/>
                <a:ea typeface="Arial"/>
                <a:cs typeface="Arial"/>
                <a:sym typeface="Arial"/>
              </a:rPr>
              <a:t>: 質問にどれだけ包括的に答えられているか？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信頼性 (Trust)</a:t>
            </a:r>
            <a:r>
              <a:rPr lang="ja" sz="1100">
                <a:solidFill>
                  <a:srgbClr val="000000"/>
                </a:solidFill>
                <a:latin typeface="Arial"/>
                <a:ea typeface="Arial"/>
                <a:cs typeface="Arial"/>
                <a:sym typeface="Arial"/>
              </a:rPr>
              <a:t>: 回答はどれだけ信頼できるか？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有用性 (Utility)</a:t>
            </a:r>
            <a:r>
              <a:rPr lang="ja" sz="1100">
                <a:solidFill>
                  <a:srgbClr val="000000"/>
                </a:solidFill>
                <a:latin typeface="Arial"/>
                <a:ea typeface="Arial"/>
                <a:cs typeface="Arial"/>
                <a:sym typeface="Arial"/>
              </a:rPr>
              <a:t>: 回答はどれだけ有用か？</a:t>
            </a:r>
            <a:endParaRPr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LANE: Logic Alignment of Non-tuning Large Language Models and Online Recommendation Systems for Explainable Reason Generation LANE：説明可能な理由生成のための非チューニング大規模言語モデルとオンライン推薦システムの論理整合</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LANEは非チューニングのLLMをオンライン推薦システムに使用する方法を提案。従来のように項目IDではなく項目タイトルの埋め込みを使用、CoTにより説明可能な推薦を生成するようにしています</a:t>
            </a:r>
            <a:endParaRPr sz="591"/>
          </a:p>
          <a:p>
            <a:pPr indent="0" lvl="0" marL="0" rtl="0" algn="l">
              <a:lnSpc>
                <a:spcPct val="80000"/>
              </a:lnSpc>
              <a:spcBef>
                <a:spcPts val="1200"/>
              </a:spcBef>
              <a:spcAft>
                <a:spcPts val="0"/>
              </a:spcAft>
              <a:buSzPts val="275"/>
              <a:buNone/>
            </a:pPr>
            <a:r>
              <a:rPr lang="ja" sz="800"/>
              <a:t>技術や手法</a:t>
            </a:r>
            <a:endParaRPr sz="800"/>
          </a:p>
          <a:p>
            <a:pPr indent="0" lvl="0" marL="0" rtl="0" algn="l">
              <a:spcBef>
                <a:spcPts val="1400"/>
              </a:spcBef>
              <a:spcAft>
                <a:spcPts val="0"/>
              </a:spcAft>
              <a:buNone/>
            </a:pPr>
            <a:r>
              <a:rPr b="1" lang="ja" sz="1300">
                <a:solidFill>
                  <a:srgbClr val="000000"/>
                </a:solidFill>
                <a:latin typeface="Arial"/>
                <a:ea typeface="Arial"/>
                <a:cs typeface="Arial"/>
                <a:sym typeface="Arial"/>
              </a:rPr>
              <a:t>1. セマンティック埋め込みモジュール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ユーザーのインタラクションシーケンスをセマンティックに理解し、推薦の質を向上させる。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テキストエンコーダの選択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Sentence-BERTを使用して、項目タイトルを高次元ベクトルに変換する。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項目タイトルの埋め込み</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全ての項目タイトルをテキストエンコーダに入力し、埋め込み行列 M を生成する。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MMM は、項目数 ∣I∣ と埋め込み次元 d を持つ行列である。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dd</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M = [m1, m2, ..., mn]</a:t>
            </a:r>
            <a:r>
              <a:rPr lang="ja" sz="1100">
                <a:solidFill>
                  <a:srgbClr val="000000"/>
                </a:solidFill>
                <a:latin typeface="Arial"/>
                <a:ea typeface="Arial"/>
                <a:cs typeface="Arial"/>
                <a:sym typeface="Arial"/>
              </a:rPr>
              <a:t> ここで mi は項目 i の埋め込みベクトル。</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mim_i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インタラクションシーケンスの変換</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ユーザーのインタラクションシーケンス（項目IDのシーケンス）をテキストシーケンスに変換し、再びテキストエンコーダに入力する。</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固定長ベクトルシーケンスに変換し、長さ n にトランケートまたはパディングする。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nn</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[title1, title2, title3] -&gt; [v1, v2, v3]</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統合モデルモジュール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既存の非説明型の推薦モデルを組み込んで、説明可能な推薦を生成する。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SASRecの選択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高性能な順次推薦モデルであるSASRecを例として選択。</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埋め込み層の修正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SASRecの埋め込み層をセマンティック埋め込み行列 M で初期化し、元のセマンティック情報を保持する。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順次推薦の特徴ベクトルを出力するために、SASRecの予測層を修正する。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ユーザーのマルチプリファレンス生成モジュール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ゼロショットプロンプトを使用して、ユーザーの多重プリファレンスを抽出する。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ゼロショットプロンプトテンプレートの設計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タスク、ロール、要件、標準テンプレート、歴史的インタラクションシーケンスの5つのコンポーネントで構成。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ユーザーのインタラクションシーケンスに基づいて、多重プリファレンスを生成するテンプレート。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LLMのガイド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ゼロショットプロンプトを使用して、ユーザーの多重プリファレンスをLLMに生成させる。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{"Preference1": "Action-adventure games", "Preference2": "First-person shooters", ...}</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セマンティックアライメントモジュール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推薦結果の説明可能性を高めるために、ユーザーのシーケンス特徴ベクトルと多重プリファレンスを整合させる。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マルチヘッドアテンションメカニズムの使用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クエリとキー、バリュー間のセマンティック類似性を計算し、注意重みを生成する。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Attention(Q,K,V) = softmax(QKT / √dk) V</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位置毎のフィードフォワードネットワークの導入</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複雑な非線形関係をモデル化するために、ReLU活性化関数を持つフィードフォワードネットワークを使用する。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FNN(x) = ReLU(xW1 + b1)W2 + b2</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残差接続と層正規化の使用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残差接続と層正規化を使用して、モデルの性能を向上させ、トレーニングを安定化する。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LayerNorm(x) = α⊙(x− µ / √σ2 + ϵ) + 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予測モジュール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セマンティックアライメントされた特徴ベクトルを使用して、推薦スコアを計算する。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候補項目埋め込みの取得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埋め込み行列 M から候補項目の埋め込みベクトル mi を取得する。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推薦スコアの計算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整合された特徴ベクトルと候補項目の埋め込みベクトルを用いて、推薦スコア rut,i を計算する。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rut,irut,i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rut,i = fut · mi</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説明可能な推薦生成モジュール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LLMをガイドして、推薦結果に対する説明を生成する。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連鎖思考（CoT）プロンプトの使用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中間的な推論ステップを利用して、LLMが複雑な推論を行えるようにする。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説明テキストの生成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ユーザーのインタラクションシーケンス、注意重み、多重プリファレンスを用いて、LLMに説明テキストを生成させる。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Explanationu = LLM(prompte(Su,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ANEは、非チューニングの大規模言語モデルを活用し、オンライン推薦システムにおいてコストを削減しつつ説明可能性を向上させるためのフレームワークを提供します。セマンティック埋め込み、ユーザーの多重プリファレンス抽出、セマンティックアライメント、連鎖思考プロンプトを組み合わせることで、ユーザーに納得のいく推薦理由を提供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t/>
            </a:r>
            <a:endParaRPr b="1"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 Comparative Study of DSL Code Generation: Fine-Tuning vs. Optimized Retrieval Augmentation DSLコード生成の比較研究: ファインチューニング vs. 最適化されたリトリーバル拡張</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DSL（ドメイン特化言語）のコード生成をLLMで行うためにRAGの最適化を行ったものとCodexモデルをDSL用にファインチューニングを比較し最適化されたRAGモデルは、ファインチューニングされたモデルと同等になった</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