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Proxima Nova"/>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bold.fntdata"/><Relationship Id="rId10" Type="http://schemas.openxmlformats.org/officeDocument/2006/relationships/font" Target="fonts/ProximaNova-regular.fntdata"/><Relationship Id="rId13" Type="http://schemas.openxmlformats.org/officeDocument/2006/relationships/font" Target="fonts/ProximaNova-boldItalic.fntdata"/><Relationship Id="rId12"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b5dca9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b5dca9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5b202364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5b20236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5b2023ba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5b2023ba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要約タスクの定量的な評価指標</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br>
              <a:rPr lang="ja" sz="1100" u="sng"/>
            </a:br>
            <a:r>
              <a:rPr lang="ja" sz="1100" u="sng"/>
              <a:t>目的</a:t>
            </a:r>
            <a:br>
              <a:rPr lang="ja" sz="722"/>
            </a:br>
            <a:r>
              <a:rPr lang="ja" sz="722"/>
              <a:t>LLMの生成結果用評価指標は人間バイアスがかかりわざわざ実施する必要性を感じない</a:t>
            </a:r>
            <a:br>
              <a:rPr lang="ja" sz="722"/>
            </a:br>
            <a:r>
              <a:rPr lang="ja" sz="722"/>
              <a:t>自動評価できるような方法を列挙、まとめることで実際にサービスとして展開する際に使用できる評価指標を見つけることを目的とします</a:t>
            </a:r>
            <a:br>
              <a:rPr lang="ja" sz="722"/>
            </a:br>
            <a:r>
              <a:rPr lang="ja" sz="722"/>
              <a:t>よってOpenDomainQAタスクで使用されるような正解と回答との意味的類似度を測定するようなBERTScoreやcos類似度のような埋め込みによる評価は考えず、</a:t>
            </a:r>
            <a:br>
              <a:rPr lang="ja" sz="722"/>
            </a:br>
            <a:r>
              <a:rPr lang="ja" sz="722"/>
              <a:t>人間的直接的に精度評価を行う方法を考えています(一緒じゃんとかはいわないこと)</a:t>
            </a:r>
            <a:endParaRPr sz="722"/>
          </a:p>
          <a:p>
            <a:pPr indent="0" lvl="0" marL="0" rtl="0" algn="l">
              <a:spcBef>
                <a:spcPts val="1200"/>
              </a:spcBef>
              <a:spcAft>
                <a:spcPts val="0"/>
              </a:spcAft>
              <a:buNone/>
            </a:pPr>
            <a:r>
              <a:rPr lang="ja" sz="722"/>
              <a:t>入力は複数の検索結果とそれを何らかのトピックやキーワードを指定してそれを中心として生成した要約文章だと考える</a:t>
            </a:r>
            <a:br>
              <a:rPr lang="ja" sz="722"/>
            </a:br>
            <a:r>
              <a:rPr lang="ja" sz="722"/>
              <a:t>つまり、複数のMulti-document summarizationを入力とするQuery focused summarizationの考えで要約を生成したものを評価する際の入力として使用すると考えます</a:t>
            </a:r>
            <a:endParaRPr sz="722"/>
          </a:p>
          <a:p>
            <a:pPr indent="0" lvl="0" marL="0" rtl="0" algn="l">
              <a:spcBef>
                <a:spcPts val="1200"/>
              </a:spcBef>
              <a:spcAft>
                <a:spcPts val="0"/>
              </a:spcAft>
              <a:buNone/>
            </a:pPr>
            <a:r>
              <a:rPr lang="ja" sz="1100" u="sng"/>
              <a:t>テキスト要約評価</a:t>
            </a:r>
            <a:br>
              <a:rPr lang="ja" sz="1100"/>
            </a:br>
            <a:r>
              <a:rPr lang="ja" sz="800"/>
              <a:t>このタスクでの一般的な評価は翻訳タスク等でも使用されるBLEUやROUGEが使用される気がする</a:t>
            </a:r>
            <a:endParaRPr sz="800"/>
          </a:p>
          <a:p>
            <a:pPr indent="0" lvl="0" marL="0" rtl="0" algn="l">
              <a:spcBef>
                <a:spcPts val="1200"/>
              </a:spcBef>
              <a:spcAft>
                <a:spcPts val="0"/>
              </a:spcAft>
              <a:buNone/>
            </a:pPr>
            <a:r>
              <a:rPr lang="ja" sz="1100" u="sng"/>
              <a:t>主な</a:t>
            </a:r>
            <a:r>
              <a:rPr lang="ja" sz="1100" u="sng"/>
              <a:t>手法</a:t>
            </a:r>
            <a:br>
              <a:rPr lang="ja" sz="1100" u="sng"/>
            </a:br>
            <a:r>
              <a:rPr lang="ja" sz="800"/>
              <a:t>1. BLEU（Bilingual Evaluation Understudy）:</a:t>
            </a:r>
            <a:br>
              <a:rPr lang="ja" sz="800"/>
            </a:br>
            <a:r>
              <a:rPr lang="ja" sz="800"/>
              <a:t>主に機械翻訳の品質を評価するために開発された自動評価メトリックですが、テキスト要約の分野でも使用されています。生成されたテキストと参照テキスト（モデルの出力が目指すべき理想的なテキスト）との間のN-gram（1-gram, 2-gram, 3-gram, 4-gram）の一致を計測します。この一致度合いが高いほど、生成されたテキストの品質が高いと評価することで単純なN-gramの一致に基づいているため、文の流暢さや文脈の一貫性など、言語のより複雑な側面を捉えることができないことがありますが簡単に品質評価を実施できるのでよく使用されている印象があります</a:t>
            </a:r>
            <a:endParaRPr sz="800"/>
          </a:p>
          <a:p>
            <a:pPr indent="0" lvl="0" marL="0" rtl="0" algn="l">
              <a:spcBef>
                <a:spcPts val="1200"/>
              </a:spcBef>
              <a:spcAft>
                <a:spcPts val="0"/>
              </a:spcAft>
              <a:buNone/>
            </a:pPr>
            <a:r>
              <a:rPr lang="ja" sz="800"/>
              <a:t>2. ROUGE (Recall-Oriented Understudy for Gisting Evaluation): </a:t>
            </a:r>
            <a:br>
              <a:rPr lang="ja" sz="800"/>
            </a:br>
            <a:r>
              <a:rPr lang="ja" sz="800"/>
              <a:t>ROUGEは要約の質を評価するために広く使われる指標です。特にROUGE-N（N-gramのリコール率）やROUGE-L（最長の共通部分列の長さ）などがあります。</a:t>
            </a:r>
            <a:br>
              <a:rPr lang="ja" sz="800"/>
            </a:br>
            <a:r>
              <a:rPr lang="ja" sz="800"/>
              <a:t>ROUGEは生成された要約と参照要約の類似度を測定するため、BLEUよりも要約の評価に適しているとされます。</a:t>
            </a:r>
            <a:br>
              <a:rPr lang="ja" sz="800"/>
            </a:br>
            <a:br>
              <a:rPr lang="ja" sz="800"/>
            </a:br>
            <a:r>
              <a:rPr lang="ja" sz="800"/>
              <a:t>3. METEOR (Metric for Evaluation of Translation with Explicit Ordering): </a:t>
            </a:r>
            <a:br>
              <a:rPr lang="ja" sz="800"/>
            </a:br>
            <a:r>
              <a:rPr lang="ja" sz="800"/>
              <a:t>この指標は、単語の同義語や文法的変形を考慮し、参照要約との対応をより正確に評価します。BLEUよりも精度が高いとされることが多いです。</a:t>
            </a:r>
            <a:endParaRPr sz="800"/>
          </a:p>
          <a:p>
            <a:pPr indent="0" lvl="0" marL="0" rtl="0" algn="l">
              <a:spcBef>
                <a:spcPts val="1200"/>
              </a:spcBef>
              <a:spcAft>
                <a:spcPts val="0"/>
              </a:spcAft>
              <a:buNone/>
            </a:pPr>
            <a:r>
              <a:rPr lang="ja" sz="800"/>
              <a:t>4. CIDEr (Consensus-based Image Description Evaluation): </a:t>
            </a:r>
            <a:br>
              <a:rPr lang="ja" sz="800"/>
            </a:br>
            <a:r>
              <a:rPr lang="ja" sz="800"/>
              <a:t>元々は画像のキャプション生成の評価に使われていた指標ですが、テキスト要約にも適用可能です。人間が共通して使う表現に基づいて評価します。</a:t>
            </a:r>
            <a:endParaRPr sz="800"/>
          </a:p>
          <a:p>
            <a:pPr indent="0" lvl="0" marL="0" rtl="0" algn="l">
              <a:spcBef>
                <a:spcPts val="1200"/>
              </a:spcBef>
              <a:spcAft>
                <a:spcPts val="0"/>
              </a:spcAft>
              <a:buNone/>
            </a:pPr>
            <a:r>
              <a:rPr lang="ja" sz="800"/>
              <a:t>5. BERTScore: </a:t>
            </a:r>
            <a:br>
              <a:rPr lang="ja" sz="800"/>
            </a:br>
            <a:r>
              <a:rPr lang="ja" sz="800"/>
              <a:t>この指標はBERTなどの事前学習された言語モデルを使用して、要約と参照テキスト間の意味的類似性を評価します。より深い文脈理解に基づいた評価が可能です。</a:t>
            </a:r>
            <a:endParaRPr sz="800"/>
          </a:p>
          <a:p>
            <a:pPr indent="0" lvl="0" marL="0" rtl="0" algn="l">
              <a:spcBef>
                <a:spcPts val="1200"/>
              </a:spcBef>
              <a:spcAft>
                <a:spcPts val="1200"/>
              </a:spcAft>
              <a:buNone/>
            </a:pPr>
            <a:r>
              <a:rPr lang="ja" sz="822"/>
              <a:t>とりあえず使用するなら 1, 2 を使用する感じで考えてるけど 初手ROUGEかなとも思う</a:t>
            </a:r>
            <a:br>
              <a:rPr lang="ja" sz="822"/>
            </a:br>
            <a:r>
              <a:rPr lang="ja" sz="822"/>
              <a:t>https://github.com/chakki-works/sumeval</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100" u="sng"/>
              <a:t>BLEU</a:t>
            </a:r>
            <a:endParaRPr sz="1100" u="sng"/>
          </a:p>
          <a:p>
            <a:pPr indent="0" lvl="0" marL="0" rtl="0" algn="l">
              <a:spcBef>
                <a:spcPts val="1200"/>
              </a:spcBef>
              <a:spcAft>
                <a:spcPts val="0"/>
              </a:spcAft>
              <a:buNone/>
            </a:pPr>
            <a:r>
              <a:rPr lang="ja" sz="1100" u="sng"/>
              <a:t>概要</a:t>
            </a:r>
            <a:br>
              <a:rPr lang="ja" sz="722"/>
            </a:br>
            <a:r>
              <a:rPr lang="ja" sz="722"/>
              <a:t>BLEUは、生成した要約のN-gram中の使用した文章がどれだけあるかで評価します</a:t>
            </a:r>
            <a:br>
              <a:rPr lang="ja" sz="722"/>
            </a:br>
            <a:r>
              <a:rPr lang="ja" sz="722"/>
              <a:t>この指標の主な特徴は以下の通りです。</a:t>
            </a:r>
            <a:br>
              <a:rPr lang="ja" sz="722"/>
            </a:br>
            <a:r>
              <a:rPr lang="ja" sz="722"/>
              <a:t>1. N-gramの一致: BLEUスコアは、生成されたテキストと参照テキスト（モデルの出力が目指すべき理想的なテキスト）との間のN-gram（1-gram, 2-gram, 3-gram, 4-gram）の一致を計測します。この一致度合いが高いほど、生成されたテキストの品質が高いと評価されます。</a:t>
            </a:r>
            <a:br>
              <a:rPr lang="ja" sz="722"/>
            </a:br>
            <a:r>
              <a:rPr lang="ja" sz="722"/>
              <a:t>2. 精度 (Precision) に基づく: BLEUスコアは、生成されたテキストの各N-gramが参照テキストにどれだけ存在するかを測定します。つまり、生成テキストのN-gramが参照テキストに含まれている割合を計算します。</a:t>
            </a:r>
            <a:br>
              <a:rPr lang="ja" sz="722"/>
            </a:br>
            <a:r>
              <a:rPr lang="ja" sz="722"/>
              <a:t>3. 文長のペナルティ: BLEUスコアには文長のペナルティがあります。これは、非常に短い文が参照テキストとのN-gramの一致率を人工的に高めることを防ぐためです。生成されたテキストが短すぎる場合、スコアにペナルティが適用されます。</a:t>
            </a:r>
            <a:br>
              <a:rPr lang="ja" sz="722"/>
            </a:br>
            <a:r>
              <a:rPr lang="ja" sz="722"/>
              <a:t>4. 合成スコア: 最終的なBLEUスコアは、異なるN-gramレベルでの一致スコアを組み合わせて計算されます。一般的には、各N-gramレベルの一致スコアの幾何平均を取り、文長のペナルティを適用して得られます。</a:t>
            </a:r>
            <a:endParaRPr sz="722"/>
          </a:p>
          <a:p>
            <a:pPr indent="0" lvl="0" marL="0" rtl="0" algn="l">
              <a:spcBef>
                <a:spcPts val="1200"/>
              </a:spcBef>
              <a:spcAft>
                <a:spcPts val="0"/>
              </a:spcAft>
              <a:buNone/>
            </a:pPr>
            <a:r>
              <a:rPr lang="ja" sz="1100" u="sng"/>
              <a:t>BLEUスコアの計算式</a:t>
            </a:r>
            <a:br>
              <a:rPr lang="ja" sz="722"/>
            </a:br>
            <a:r>
              <a:rPr lang="ja" sz="722"/>
              <a:t>BLEU = BP • exp(Σ (wn * log Pn))</a:t>
            </a:r>
            <a:br>
              <a:rPr lang="ja" sz="722"/>
            </a:br>
            <a:r>
              <a:rPr lang="ja" sz="722"/>
              <a:t>BP: Brevity Penalty（簡潔性ペナルティ）で、生成文が参照文より短い場合にスコアが不当に高くなるのを防ぐためのものです。</a:t>
            </a:r>
            <a:br>
              <a:rPr lang="ja" sz="722"/>
            </a:br>
            <a:r>
              <a:rPr lang="ja" sz="722"/>
              <a:t>exp(Σ (wn * log Pn)): 修正n-gram適合率の加重平均の指数関数です。ここで、wn は各n-gramの重みで、通常はnに対して均等に配分されます（例えば、1-gram, 2-gram, 3-gram, 4-gramに対して各々0.25の重みをつける）。</a:t>
            </a:r>
            <a:br>
              <a:rPr lang="ja" sz="722"/>
            </a:br>
            <a:r>
              <a:rPr lang="ja" sz="722"/>
              <a:t>Pn: 修正n-gram適合率で、生成されたテキストの各n-gramが参照テキスト内にどれだけ存在するかを測る指標です。</a:t>
            </a:r>
            <a:br>
              <a:rPr lang="ja" sz="722"/>
            </a:br>
            <a:r>
              <a:rPr lang="ja" sz="722"/>
              <a:t>Brevity Penalty (BP)</a:t>
            </a:r>
            <a:br>
              <a:rPr lang="ja" sz="722"/>
            </a:br>
            <a:r>
              <a:rPr lang="ja" sz="722"/>
              <a:t>BP = min(1, exp(1 - (参照文の最大の単語数 / 生成文の単語数)))</a:t>
            </a:r>
            <a:br>
              <a:rPr lang="ja" sz="722"/>
            </a:br>
            <a:r>
              <a:rPr lang="ja" sz="722"/>
              <a:t>exp(1 - (参照文の最大の単語数 / 生成文の単語数)): 生成文が参照文より短い場合、この値は1未満になります。これにより、生成文が短すぎる場合のスコアを下げる効果があります。</a:t>
            </a:r>
            <a:br>
              <a:rPr lang="ja" sz="722"/>
            </a:br>
            <a:r>
              <a:rPr lang="ja" sz="722"/>
              <a:t>min(1, ...): BPが1を超えないようにします。生成文が参照文と同じ長さか、または長い場合にBPは1になり、ペナルティが適用されません。</a:t>
            </a:r>
            <a:br>
              <a:rPr lang="ja" sz="722"/>
            </a:br>
            <a:r>
              <a:rPr lang="ja" sz="722"/>
              <a:t>修正n-gram適合率 (Pn)</a:t>
            </a:r>
            <a:br>
              <a:rPr lang="ja" sz="722"/>
            </a:br>
            <a:r>
              <a:rPr lang="ja" sz="722"/>
              <a:t>Pn = Σ(修正iの生成文のnグラム数) / Σ(生成文のnグラム数)</a:t>
            </a:r>
            <a:br>
              <a:rPr lang="ja" sz="722"/>
            </a:br>
            <a:r>
              <a:rPr lang="ja" sz="722"/>
              <a:t>分子は、生成文のn-gramが参照文にいくつ一致するかを数えますが、参照文での出現回数を超えてカウントすることはありません。</a:t>
            </a:r>
            <a:br>
              <a:rPr lang="ja" sz="722"/>
            </a:br>
            <a:r>
              <a:rPr lang="ja" sz="722"/>
              <a:t>分母は、生成文のn-gramの総数です。</a:t>
            </a:r>
            <a:br>
              <a:rPr lang="ja" sz="722"/>
            </a:br>
            <a:r>
              <a:rPr lang="ja" sz="722"/>
              <a:t>修正n-gram適合率の分母 (mn)</a:t>
            </a:r>
            <a:br>
              <a:rPr lang="ja" sz="722"/>
            </a:br>
            <a:r>
              <a:rPr lang="ja" sz="722"/>
              <a:t>mn = Σ(単語iにおける生成文と参照文での1対1で一致したnグラム数)</a:t>
            </a:r>
            <a:br>
              <a:rPr lang="ja" sz="722"/>
            </a:br>
            <a:r>
              <a:rPr lang="ja" sz="722"/>
              <a:t>単純に生成文のn-gramの数を数えるのではなく、参照文におけるそれぞれのn-gramの最大出現回数を考慮した上でカウントします。</a:t>
            </a:r>
            <a:endParaRPr sz="722"/>
          </a:p>
          <a:p>
            <a:pPr indent="0" lvl="0" marL="0" rtl="0" algn="l">
              <a:spcBef>
                <a:spcPts val="1200"/>
              </a:spcBef>
              <a:spcAft>
                <a:spcPts val="1200"/>
              </a:spcAft>
              <a:buNone/>
            </a:pPr>
            <a:r>
              <a:rPr lang="ja" sz="1100" u="sng"/>
              <a:t>コード例</a:t>
            </a:r>
            <a:br>
              <a:rPr lang="ja" sz="1100"/>
            </a:br>
            <a:br>
              <a:rPr lang="ja" sz="1100"/>
            </a:br>
            <a:r>
              <a:rPr lang="ja" sz="800"/>
              <a:t>from nltk.translate.bleu_score import sentence_bleu</a:t>
            </a:r>
            <a:br>
              <a:rPr lang="ja" sz="800"/>
            </a:br>
            <a:r>
              <a:rPr lang="ja" sz="800"/>
              <a:t># 参照テキスト（複数可能）</a:t>
            </a:r>
            <a:br>
              <a:rPr lang="ja" sz="800"/>
            </a:br>
            <a:r>
              <a:rPr lang="ja" sz="800"/>
              <a:t>reference = [['this', 'is', 'a', 'test'], ['this', 'is', 'test']]</a:t>
            </a:r>
            <a:br>
              <a:rPr lang="ja" sz="800"/>
            </a:br>
            <a:r>
              <a:rPr lang="ja" sz="800"/>
              <a:t># 候補テキスト</a:t>
            </a:r>
            <a:br>
              <a:rPr lang="ja" sz="800"/>
            </a:br>
            <a:r>
              <a:rPr lang="ja" sz="800"/>
              <a:t>candidate = ['this', 'is', 'a', 'test']</a:t>
            </a:r>
            <a:br>
              <a:rPr lang="ja" sz="800"/>
            </a:br>
            <a:r>
              <a:rPr lang="ja" sz="800"/>
              <a:t># BLEUスコアの計算</a:t>
            </a:r>
            <a:br>
              <a:rPr lang="ja" sz="800"/>
            </a:br>
            <a:r>
              <a:rPr lang="ja" sz="800"/>
              <a:t>score = sentence_bleu(reference, candidate)</a:t>
            </a:r>
            <a:br>
              <a:rPr lang="ja" sz="800"/>
            </a:br>
            <a:r>
              <a:rPr lang="ja" sz="800"/>
              <a:t>print(score)</a:t>
            </a:r>
            <a:endParaRPr sz="822"/>
          </a:p>
        </p:txBody>
      </p:sp>
      <p:pic>
        <p:nvPicPr>
          <p:cNvPr id="71" name="Google Shape;71;p15"/>
          <p:cNvPicPr preferRelativeResize="0"/>
          <p:nvPr/>
        </p:nvPicPr>
        <p:blipFill>
          <a:blip r:embed="rId3">
            <a:alphaModFix/>
          </a:blip>
          <a:stretch>
            <a:fillRect/>
          </a:stretch>
        </p:blipFill>
        <p:spPr>
          <a:xfrm>
            <a:off x="4852000" y="3482200"/>
            <a:ext cx="4057000" cy="1489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100" u="sng"/>
              <a:t>ROUGE-N (Recall-Oriented Understudy for Gisting Evaluation)</a:t>
            </a:r>
            <a:endParaRPr sz="1100" u="sng"/>
          </a:p>
          <a:p>
            <a:pPr indent="0" lvl="0" marL="0" rtl="0" algn="l">
              <a:spcBef>
                <a:spcPts val="1200"/>
              </a:spcBef>
              <a:spcAft>
                <a:spcPts val="0"/>
              </a:spcAft>
              <a:buNone/>
            </a:pPr>
            <a:r>
              <a:rPr lang="ja" sz="1100" u="sng"/>
              <a:t>概要</a:t>
            </a:r>
            <a:br>
              <a:rPr lang="ja" sz="722"/>
            </a:br>
            <a:r>
              <a:rPr lang="ja" sz="722"/>
              <a:t>ROUGE-Nは、生成した要約が参照要約にどれだけのN-gramを共有しているかで評価します。</a:t>
            </a:r>
            <a:br>
              <a:rPr lang="ja" sz="722"/>
            </a:br>
            <a:r>
              <a:rPr lang="ja" sz="722"/>
              <a:t>この指標は主に要約タスクにおけるモデルの出力の品質を評価するために用いられます。</a:t>
            </a:r>
            <a:br>
              <a:rPr lang="ja" sz="722"/>
            </a:br>
            <a:r>
              <a:rPr lang="ja" sz="722"/>
              <a:t>ROUGE-Nスコアは、再現率に基づいて計算され、生成テキストが参照テキストのN-gramをどれだけ捉えているかを測定します。</a:t>
            </a:r>
            <a:endParaRPr sz="722"/>
          </a:p>
          <a:p>
            <a:pPr indent="0" lvl="0" marL="0" rtl="0" algn="l">
              <a:spcBef>
                <a:spcPts val="1200"/>
              </a:spcBef>
              <a:spcAft>
                <a:spcPts val="0"/>
              </a:spcAft>
              <a:buNone/>
            </a:pPr>
            <a:r>
              <a:rPr lang="ja" sz="722"/>
              <a:t>ROUGE-Nの主な特徴</a:t>
            </a:r>
            <a:br>
              <a:rPr lang="ja" sz="722"/>
            </a:br>
            <a:r>
              <a:rPr lang="ja" sz="722"/>
              <a:t>1. N-gramの一致: ROUGE-Nは、生成されたテキストと参照テキストとの間のN-gramの一致を測定します。ここで、Nは1から始まる任意の整数で、N-gramのサイズを指します。</a:t>
            </a:r>
            <a:br>
              <a:rPr lang="ja" sz="722"/>
            </a:br>
            <a:r>
              <a:rPr lang="ja" sz="722"/>
              <a:t>2. 再現率に基づく: ROUGE-Nスコアは再現率を計算することによって得られます。再現率は、参照テキストのN-gramのうち、生成テキストに現れるものの割合です。</a:t>
            </a:r>
            <a:br>
              <a:rPr lang="ja" sz="722"/>
            </a:br>
            <a:r>
              <a:rPr lang="ja" sz="722"/>
              <a:t>3. 重要性の考慮: N-gramの再現率に重みをつけることで、特定のN-gramが要約における重要性をどの程度持つかを考慮することができます。</a:t>
            </a:r>
            <a:endParaRPr sz="722"/>
          </a:p>
          <a:p>
            <a:pPr indent="0" lvl="0" marL="0" rtl="0" algn="l">
              <a:spcBef>
                <a:spcPts val="1200"/>
              </a:spcBef>
              <a:spcAft>
                <a:spcPts val="0"/>
              </a:spcAft>
              <a:buNone/>
            </a:pPr>
            <a:r>
              <a:rPr lang="ja" sz="1100" u="sng"/>
              <a:t>ROUGE-Nスコアの計算式</a:t>
            </a:r>
            <a:br>
              <a:rPr lang="ja" sz="722"/>
            </a:br>
            <a:r>
              <a:rPr lang="ja" sz="722"/>
              <a:t>ROUGE-N = Σ(参照要約のnグラム数で生成要約に存在するものの数) / Σ(参照要約のnグラムの総数)</a:t>
            </a:r>
            <a:br>
              <a:rPr lang="ja" sz="722"/>
            </a:br>
            <a:r>
              <a:rPr lang="ja" sz="722"/>
              <a:t>分子は、参照要約におけるN-gramが生成要約にいくつ一致するかを数えます。</a:t>
            </a:r>
            <a:br>
              <a:rPr lang="ja" sz="722"/>
            </a:br>
            <a:r>
              <a:rPr lang="ja" sz="722"/>
              <a:t>分母は、参照要約におけるN-gramの総数です。</a:t>
            </a:r>
            <a:br>
              <a:rPr lang="ja" sz="722"/>
            </a:br>
            <a:r>
              <a:rPr lang="ja" sz="722"/>
              <a:t>ROUGE-Nの評価結果の解釈</a:t>
            </a:r>
            <a:br>
              <a:rPr lang="ja" sz="722"/>
            </a:br>
            <a:r>
              <a:rPr lang="ja" sz="722"/>
              <a:t>ROUGE-Nスコアが高いほど、生成した要約は参照要約の内容をより多く含んでいると評価されます。</a:t>
            </a:r>
            <a:br>
              <a:rPr lang="ja" sz="722"/>
            </a:br>
            <a:r>
              <a:rPr lang="ja" sz="722"/>
              <a:t>スコアが低い場合、生成要約は参照要約の重要な情報を捉えていない可能性があります。</a:t>
            </a:r>
            <a:endParaRPr sz="722"/>
          </a:p>
          <a:p>
            <a:pPr indent="0" lvl="0" marL="0" rtl="0" algn="l">
              <a:spcBef>
                <a:spcPts val="1200"/>
              </a:spcBef>
              <a:spcAft>
                <a:spcPts val="1200"/>
              </a:spcAft>
              <a:buNone/>
            </a:pPr>
            <a:r>
              <a:rPr lang="ja" sz="1100" u="sng"/>
              <a:t>コード例</a:t>
            </a:r>
            <a:br>
              <a:rPr lang="ja" sz="1100"/>
            </a:br>
            <a:br>
              <a:rPr lang="ja" sz="1100"/>
            </a:br>
            <a:r>
              <a:rPr lang="ja" sz="800"/>
              <a:t>from nltk.translate.rouge_score import sentence_rouge</a:t>
            </a:r>
            <a:br>
              <a:rPr lang="ja" sz="800"/>
            </a:br>
            <a:r>
              <a:rPr lang="ja" sz="800"/>
              <a:t># 参照要約</a:t>
            </a:r>
            <a:br>
              <a:rPr lang="ja" sz="800"/>
            </a:br>
            <a:r>
              <a:rPr lang="ja" sz="800"/>
              <a:t>reference = 'the cat sat on the mat'</a:t>
            </a:r>
            <a:br>
              <a:rPr lang="ja" sz="800"/>
            </a:br>
            <a:r>
              <a:rPr lang="ja" sz="800"/>
              <a:t># 生成要約</a:t>
            </a:r>
            <a:br>
              <a:rPr lang="ja" sz="800"/>
            </a:br>
            <a:r>
              <a:rPr lang="ja" sz="800"/>
              <a:t>candidate = 'the cat is on the mat'</a:t>
            </a:r>
            <a:br>
              <a:rPr lang="ja" sz="800"/>
            </a:br>
            <a:r>
              <a:rPr lang="ja" sz="800"/>
              <a:t># ROUGE-Nスコアの計算</a:t>
            </a:r>
            <a:br>
              <a:rPr lang="ja" sz="800"/>
            </a:br>
            <a:r>
              <a:rPr lang="ja" sz="800"/>
              <a:t>score = sentence_rouge(reference.split(), candidate.split(), n=2)</a:t>
            </a:r>
            <a:br>
              <a:rPr lang="ja" sz="800"/>
            </a:br>
            <a:r>
              <a:rPr lang="ja" sz="800"/>
              <a:t>print(score)</a:t>
            </a:r>
            <a:endParaRPr sz="800"/>
          </a:p>
        </p:txBody>
      </p:sp>
      <p:pic>
        <p:nvPicPr>
          <p:cNvPr id="77" name="Google Shape;77;p16"/>
          <p:cNvPicPr preferRelativeResize="0"/>
          <p:nvPr/>
        </p:nvPicPr>
        <p:blipFill>
          <a:blip r:embed="rId3">
            <a:alphaModFix/>
          </a:blip>
          <a:stretch>
            <a:fillRect/>
          </a:stretch>
        </p:blipFill>
        <p:spPr>
          <a:xfrm>
            <a:off x="3992675" y="3075938"/>
            <a:ext cx="5124450" cy="1914525"/>
          </a:xfrm>
          <a:prstGeom prst="rect">
            <a:avLst/>
          </a:prstGeom>
          <a:noFill/>
          <a:ln>
            <a:noFill/>
          </a:ln>
        </p:spPr>
      </p:pic>
      <p:pic>
        <p:nvPicPr>
          <p:cNvPr id="78" name="Google Shape;78;p16"/>
          <p:cNvPicPr preferRelativeResize="0"/>
          <p:nvPr/>
        </p:nvPicPr>
        <p:blipFill>
          <a:blip r:embed="rId4">
            <a:alphaModFix/>
          </a:blip>
          <a:stretch>
            <a:fillRect/>
          </a:stretch>
        </p:blipFill>
        <p:spPr>
          <a:xfrm>
            <a:off x="4364150" y="1727150"/>
            <a:ext cx="4752975" cy="121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