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ef023a86a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ef023a86a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ef023a86a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ef023a86a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ef023a86a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ef023a86a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ef023a86a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ef023a86a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ef023a86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ef023a86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f023a86a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ef023a86a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0" y="0"/>
            <a:ext cx="9144000" cy="502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900" u="sng">
                <a:solidFill>
                  <a:schemeClr val="dk2"/>
                </a:solidFill>
              </a:rPr>
              <a:t>A Survey of AIOps for Failure Management in the Era of Large Language Models  大規模言語モデル時代の障害管理におけるAIOpsの調査 2024</a:t>
            </a:r>
            <a:endParaRPr sz="900">
              <a:solidFill>
                <a:schemeClr val="dk2"/>
              </a:solidFill>
            </a:endParaRPr>
          </a:p>
          <a:p>
            <a:pPr indent="0" lvl="0" marL="0" rtl="0" algn="l">
              <a:spcBef>
                <a:spcPts val="1200"/>
              </a:spcBef>
              <a:spcAft>
                <a:spcPts val="0"/>
              </a:spcAft>
              <a:buNone/>
            </a:pPr>
            <a:r>
              <a:rPr lang="ja" sz="600" u="sng">
                <a:solidFill>
                  <a:schemeClr val="dk2"/>
                </a:solidFill>
              </a:rPr>
              <a:t>概要</a:t>
            </a:r>
            <a:endParaRPr sz="600">
              <a:solidFill>
                <a:schemeClr val="dk2"/>
              </a:solidFill>
            </a:endParaRPr>
          </a:p>
          <a:p>
            <a:pPr indent="0" lvl="0" marL="0" rtl="0" algn="l">
              <a:lnSpc>
                <a:spcPct val="115000"/>
              </a:lnSpc>
              <a:spcBef>
                <a:spcPts val="1200"/>
              </a:spcBef>
              <a:spcAft>
                <a:spcPts val="0"/>
              </a:spcAft>
              <a:buNone/>
            </a:pPr>
            <a:r>
              <a:rPr lang="ja" sz="800">
                <a:solidFill>
                  <a:schemeClr val="dk2"/>
                </a:solidFill>
              </a:rPr>
              <a:t>LLMでAPIOpsをするときとしない時の手法の違いを調査特に故障管理、根本原因、自動修復について比較を行いながらアプローチ方法や課題などをまとめたサーベイ</a:t>
            </a:r>
            <a:br>
              <a:rPr lang="ja" sz="800">
                <a:solidFill>
                  <a:schemeClr val="dk2"/>
                </a:solidFill>
              </a:rPr>
            </a:br>
            <a:r>
              <a:rPr lang="ja" sz="800">
                <a:solidFill>
                  <a:schemeClr val="dk2"/>
                </a:solidFill>
              </a:rPr>
              <a:t>使ったproject一覧が無くて詳細は個別に論文見ないといけないのが面倒</a:t>
            </a:r>
            <a:endParaRPr sz="800">
              <a:solidFill>
                <a:schemeClr val="dk2"/>
              </a:solidFill>
            </a:endParaRPr>
          </a:p>
          <a:p>
            <a:pPr indent="0" lvl="0" marL="0" rtl="0" algn="l">
              <a:lnSpc>
                <a:spcPct val="115000"/>
              </a:lnSpc>
              <a:spcBef>
                <a:spcPts val="1200"/>
              </a:spcBef>
              <a:spcAft>
                <a:spcPts val="0"/>
              </a:spcAft>
              <a:buNone/>
            </a:pPr>
            <a:r>
              <a:rPr lang="ja" sz="1000">
                <a:solidFill>
                  <a:schemeClr val="dk1"/>
                </a:solidFill>
              </a:rPr>
              <a:t>AIOpsの調査対象データを以下のように分類し取得してました</a:t>
            </a:r>
            <a:endParaRPr sz="1000">
              <a:solidFill>
                <a:schemeClr val="dk1"/>
              </a:solidFill>
            </a:endParaRPr>
          </a:p>
          <a:p>
            <a:pPr indent="-292100" lvl="0" marL="457200" rtl="0" algn="l">
              <a:lnSpc>
                <a:spcPct val="115000"/>
              </a:lnSpc>
              <a:spcBef>
                <a:spcPts val="1200"/>
              </a:spcBef>
              <a:spcAft>
                <a:spcPts val="0"/>
              </a:spcAft>
              <a:buClr>
                <a:schemeClr val="dk1"/>
              </a:buClr>
              <a:buSzPts val="1000"/>
              <a:buAutoNum type="arabicPeriod"/>
            </a:pPr>
            <a:r>
              <a:rPr b="1" lang="ja" sz="1000">
                <a:solidFill>
                  <a:schemeClr val="dk1"/>
                </a:solidFill>
              </a:rPr>
              <a:t>システム生成データ</a:t>
            </a:r>
            <a:r>
              <a:rPr lang="ja" sz="1000">
                <a:solidFill>
                  <a:schemeClr val="dk1"/>
                </a:solidFill>
              </a:rPr>
              <a:t>：</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b="1" lang="ja" sz="1000">
                <a:solidFill>
                  <a:schemeClr val="dk1"/>
                </a:solidFill>
              </a:rPr>
              <a:t>メトリクス</a:t>
            </a:r>
            <a:r>
              <a:rPr lang="ja" sz="1000">
                <a:solidFill>
                  <a:schemeClr val="dk1"/>
                </a:solidFill>
              </a:rPr>
              <a:t>：CPU使用率、メモリ使用率、ディスクI/O、ネットワークレイテンシー、スループットなど、ITインフラから収集される定量的な測定値です。</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b="1" lang="ja" sz="1000">
                <a:solidFill>
                  <a:schemeClr val="dk1"/>
                </a:solidFill>
              </a:rPr>
              <a:t>ログ</a:t>
            </a:r>
            <a:r>
              <a:rPr lang="ja" sz="1000">
                <a:solidFill>
                  <a:schemeClr val="dk1"/>
                </a:solidFill>
              </a:rPr>
              <a:t>：システム内のイベントの詳細な記録で、エラーメッセージ、トランザクション記録、ユーザーアクティビティ、システム操作などが含まれます。</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b="1" lang="ja" sz="1000">
                <a:solidFill>
                  <a:schemeClr val="dk1"/>
                </a:solidFill>
              </a:rPr>
              <a:t>トレース</a:t>
            </a:r>
            <a:r>
              <a:rPr lang="ja" sz="1000">
                <a:solidFill>
                  <a:schemeClr val="dk1"/>
                </a:solidFill>
              </a:rPr>
              <a:t>：分散システム内でのリクエストの操作やトランザクションのシーケンスを記録したものです。</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b="1" lang="ja" sz="1000">
                <a:solidFill>
                  <a:schemeClr val="dk1"/>
                </a:solidFill>
              </a:rPr>
              <a:t>人間生成データ</a:t>
            </a:r>
            <a:r>
              <a:rPr lang="ja" sz="1000">
                <a:solidFill>
                  <a:schemeClr val="dk1"/>
                </a:solidFill>
              </a:rPr>
              <a:t>：</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b="1" lang="ja" sz="1000">
                <a:solidFill>
                  <a:schemeClr val="dk1"/>
                </a:solidFill>
              </a:rPr>
              <a:t>ソフトウェア情報</a:t>
            </a:r>
            <a:r>
              <a:rPr lang="ja" sz="1000">
                <a:solidFill>
                  <a:schemeClr val="dk1"/>
                </a:solidFill>
              </a:rPr>
              <a:t>：ソフトウェア開発プロセスで生成される情報で、アーキテクチャ、設定、ドキュメント、実装コードなどが含まれます。</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b="1" lang="ja" sz="1000">
                <a:solidFill>
                  <a:schemeClr val="dk1"/>
                </a:solidFill>
              </a:rPr>
              <a:t>質問と回答（QA）</a:t>
            </a:r>
            <a:r>
              <a:rPr lang="ja" sz="1000">
                <a:solidFill>
                  <a:schemeClr val="dk1"/>
                </a:solidFill>
              </a:rPr>
              <a:t>：運用や開発に関する質問と回答のペアをデータベースとして保存・利用されます。</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b="1" lang="ja" sz="1000">
                <a:solidFill>
                  <a:schemeClr val="dk1"/>
                </a:solidFill>
              </a:rPr>
              <a:t>インシデントレポート</a:t>
            </a:r>
            <a:r>
              <a:rPr lang="ja" sz="1000">
                <a:solidFill>
                  <a:schemeClr val="dk1"/>
                </a:solidFill>
              </a:rPr>
              <a:t>：ユーザーが書いたインシデントレポートで、エラーメッセージや異常な行動などの詳細が記載されています 。</a:t>
            </a:r>
            <a:endParaRPr sz="1000">
              <a:solidFill>
                <a:schemeClr val="dk1"/>
              </a:solidFill>
            </a:endParaRPr>
          </a:p>
          <a:p>
            <a:pPr indent="0" lvl="0" marL="0" rtl="0" algn="l">
              <a:lnSpc>
                <a:spcPct val="115000"/>
              </a:lnSpc>
              <a:spcBef>
                <a:spcPts val="1400"/>
              </a:spcBef>
              <a:spcAft>
                <a:spcPts val="0"/>
              </a:spcAft>
              <a:buNone/>
            </a:pPr>
            <a:r>
              <a:rPr b="1" lang="ja" sz="1200">
                <a:solidFill>
                  <a:schemeClr val="dk1"/>
                </a:solidFill>
              </a:rPr>
              <a:t>データ取得の詳細</a:t>
            </a:r>
            <a:endParaRPr sz="1000">
              <a:solidFill>
                <a:schemeClr val="dk1"/>
              </a:solidFill>
            </a:endParaRPr>
          </a:p>
          <a:p>
            <a:pPr indent="-292100" lvl="0" marL="457200" rtl="0" algn="l">
              <a:lnSpc>
                <a:spcPct val="115000"/>
              </a:lnSpc>
              <a:spcBef>
                <a:spcPts val="1200"/>
              </a:spcBef>
              <a:spcAft>
                <a:spcPts val="0"/>
              </a:spcAft>
              <a:buClr>
                <a:schemeClr val="dk1"/>
              </a:buClr>
              <a:buSzPts val="1000"/>
              <a:buChar char="●"/>
            </a:pPr>
            <a:r>
              <a:rPr b="1" lang="ja" sz="1000">
                <a:solidFill>
                  <a:schemeClr val="dk1"/>
                </a:solidFill>
              </a:rPr>
              <a:t>Paolop et al. (2021)</a:t>
            </a:r>
            <a:r>
              <a:rPr lang="ja" sz="1000">
                <a:solidFill>
                  <a:schemeClr val="dk1"/>
                </a:solidFill>
              </a:rPr>
              <a:t>：故障管理、故障感知、根本原因分析、自動修復に関する研究。</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b="1" lang="ja" sz="1000">
                <a:solidFill>
                  <a:schemeClr val="dk1"/>
                </a:solidFill>
              </a:rPr>
              <a:t>Josu et al. (2023)</a:t>
            </a:r>
            <a:r>
              <a:rPr lang="ja" sz="1000">
                <a:solidFill>
                  <a:schemeClr val="dk1"/>
                </a:solidFill>
              </a:rPr>
              <a:t>：異常検知、根本原因分析、自動修復に関する研究。</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b="1" lang="ja" sz="1000">
                <a:solidFill>
                  <a:schemeClr val="dk1"/>
                </a:solidFill>
              </a:rPr>
              <a:t>Angela et al. (2023)</a:t>
            </a:r>
            <a:r>
              <a:rPr lang="ja" sz="1000">
                <a:solidFill>
                  <a:schemeClr val="dk1"/>
                </a:solidFill>
              </a:rPr>
              <a:t>：要求工学、設計・計画、コード・テスト、保守・展開に関する研究。</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b="1" lang="ja" sz="1000">
                <a:solidFill>
                  <a:schemeClr val="dk1"/>
                </a:solidFill>
              </a:rPr>
              <a:t>Qian et al. (2023)</a:t>
            </a:r>
            <a:r>
              <a:rPr lang="ja" sz="1000">
                <a:solidFill>
                  <a:schemeClr val="dk1"/>
                </a:solidFill>
              </a:rPr>
              <a:t>：インシデント検知、故障予測、根本原因分析、自動化アクションに関する研究。</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b="1" lang="ja" sz="1000">
                <a:solidFill>
                  <a:schemeClr val="dk1"/>
                </a:solidFill>
              </a:rPr>
              <a:t>Youcef et al. (2024)</a:t>
            </a:r>
            <a:r>
              <a:rPr lang="ja" sz="1000">
                <a:solidFill>
                  <a:schemeClr val="dk1"/>
                </a:solidFill>
              </a:rPr>
              <a:t>：インシデント管理、インシデント報告、インシデントトリアージ、インシデント診断、インシデント緩和に関する研究。</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b="1" lang="ja" sz="1000">
                <a:solidFill>
                  <a:schemeClr val="dk1"/>
                </a:solidFill>
              </a:rPr>
              <a:t>Wei et al. (2024)</a:t>
            </a:r>
            <a:r>
              <a:rPr lang="ja" sz="1000">
                <a:solidFill>
                  <a:schemeClr val="dk1"/>
                </a:solidFill>
              </a:rPr>
              <a:t>：異常検知に関する研究。</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b="1" lang="ja" sz="1000">
                <a:solidFill>
                  <a:schemeClr val="dk1"/>
                </a:solidFill>
              </a:rPr>
              <a:t>Jing et al. (2024)</a:t>
            </a:r>
            <a:r>
              <a:rPr lang="ja" sz="1000">
                <a:solidFill>
                  <a:schemeClr val="dk1"/>
                </a:solidFill>
              </a:rPr>
              <a:t>：タイムシリーズ予測、異常検知に関する研究。</a:t>
            </a:r>
            <a:endParaRPr sz="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0" y="0"/>
            <a:ext cx="9144000" cy="624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900" u="sng">
                <a:solidFill>
                  <a:schemeClr val="dk2"/>
                </a:solidFill>
              </a:rPr>
              <a:t>A Survey of AIOps for Failure Management in the Era of Large Language Models  大規模言語モデル時代の障害管理におけるAIOpsの調査 2024</a:t>
            </a:r>
            <a:endParaRPr sz="900">
              <a:solidFill>
                <a:schemeClr val="dk2"/>
              </a:solidFill>
            </a:endParaRPr>
          </a:p>
          <a:p>
            <a:pPr indent="0" lvl="0" marL="0" rtl="0" algn="l">
              <a:lnSpc>
                <a:spcPct val="115000"/>
              </a:lnSpc>
              <a:spcBef>
                <a:spcPts val="1400"/>
              </a:spcBef>
              <a:spcAft>
                <a:spcPts val="0"/>
              </a:spcAft>
              <a:buNone/>
            </a:pPr>
            <a:r>
              <a:rPr b="1" lang="ja" sz="1100">
                <a:solidFill>
                  <a:schemeClr val="dk1"/>
                </a:solidFill>
              </a:rPr>
              <a:t>1. システム生成データにおけるLLM活用と従来手法の違い</a:t>
            </a:r>
            <a:endParaRPr b="1" sz="1100">
              <a:solidFill>
                <a:schemeClr val="dk1"/>
              </a:solidFill>
            </a:endParaRPr>
          </a:p>
          <a:p>
            <a:pPr indent="0" lvl="0" marL="0" rtl="0" algn="l">
              <a:lnSpc>
                <a:spcPct val="115000"/>
              </a:lnSpc>
              <a:spcBef>
                <a:spcPts val="1400"/>
              </a:spcBef>
              <a:spcAft>
                <a:spcPts val="0"/>
              </a:spcAft>
              <a:buNone/>
            </a:pPr>
            <a:r>
              <a:rPr b="1" lang="ja" sz="1100">
                <a:solidFill>
                  <a:schemeClr val="dk1"/>
                </a:solidFill>
              </a:rPr>
              <a:t>メトリクスデータ</a:t>
            </a:r>
            <a:endParaRPr b="1" sz="1100">
              <a:solidFill>
                <a:schemeClr val="dk1"/>
              </a:solidFill>
            </a:endParaRPr>
          </a:p>
          <a:p>
            <a:pPr indent="-285750" lvl="0" marL="457200" rtl="0" algn="l">
              <a:lnSpc>
                <a:spcPct val="115000"/>
              </a:lnSpc>
              <a:spcBef>
                <a:spcPts val="1200"/>
              </a:spcBef>
              <a:spcAft>
                <a:spcPts val="0"/>
              </a:spcAft>
              <a:buClr>
                <a:schemeClr val="dk1"/>
              </a:buClr>
              <a:buSzPts val="900"/>
              <a:buChar char="●"/>
            </a:pPr>
            <a:r>
              <a:rPr b="1" lang="ja" sz="900">
                <a:solidFill>
                  <a:schemeClr val="dk1"/>
                </a:solidFill>
              </a:rPr>
              <a:t>従来の手法</a:t>
            </a:r>
            <a:r>
              <a:rPr lang="ja" sz="900">
                <a:solidFill>
                  <a:schemeClr val="dk1"/>
                </a:solidFill>
              </a:rPr>
              <a:t>:</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ja" sz="900">
                <a:solidFill>
                  <a:schemeClr val="dk1"/>
                </a:solidFill>
              </a:rPr>
              <a:t>特徴量抽出</a:t>
            </a:r>
            <a:r>
              <a:rPr lang="ja" sz="900">
                <a:solidFill>
                  <a:schemeClr val="dk1"/>
                </a:solidFill>
              </a:rPr>
              <a:t>: 機械学習（ML）や深層学習（DL）モデルを用いる際、メトリクスデータから有用な特徴を抽出するために複雑な前処理と特徴量エンジニアリングが必要です。</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ja" sz="900">
                <a:solidFill>
                  <a:schemeClr val="dk1"/>
                </a:solidFill>
              </a:rPr>
              <a:t>モデルの適応性</a:t>
            </a:r>
            <a:r>
              <a:rPr lang="ja" sz="900">
                <a:solidFill>
                  <a:schemeClr val="dk1"/>
                </a:solidFill>
              </a:rPr>
              <a:t>: 従来のモデルは特定のソフトウェアシステムに対してチューニングされており、システムが変更されるとパフォーマンスが低下することがあります。</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ja" sz="900">
                <a:solidFill>
                  <a:schemeClr val="dk1"/>
                </a:solidFill>
              </a:rPr>
              <a:t>タスクの柔軟性</a:t>
            </a:r>
            <a:r>
              <a:rPr lang="ja" sz="900">
                <a:solidFill>
                  <a:schemeClr val="dk1"/>
                </a:solidFill>
              </a:rPr>
              <a:t>: 一つのモデルが一つのタスクに専念することが多く、複数のタスクを同時に実行することは困難です。</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b="1" lang="ja" sz="900">
                <a:solidFill>
                  <a:schemeClr val="dk1"/>
                </a:solidFill>
              </a:rPr>
              <a:t>LLMを活用した手法</a:t>
            </a:r>
            <a:r>
              <a:rPr lang="ja" sz="900">
                <a:solidFill>
                  <a:schemeClr val="dk1"/>
                </a:solidFill>
              </a:rPr>
              <a:t>:</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ja" sz="900">
                <a:solidFill>
                  <a:schemeClr val="dk1"/>
                </a:solidFill>
              </a:rPr>
              <a:t>自然言語処理（NLP）能力</a:t>
            </a:r>
            <a:r>
              <a:rPr lang="ja" sz="900">
                <a:solidFill>
                  <a:schemeClr val="dk1"/>
                </a:solidFill>
              </a:rPr>
              <a:t>: LLMは強力なNLP能力を持ち、事前の特徴量抽出なしで非構造化データを処理・理解できます。</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ja" sz="900">
                <a:solidFill>
                  <a:schemeClr val="dk1"/>
                </a:solidFill>
              </a:rPr>
              <a:t>汎用性</a:t>
            </a:r>
            <a:r>
              <a:rPr lang="ja" sz="900">
                <a:solidFill>
                  <a:schemeClr val="dk1"/>
                </a:solidFill>
              </a:rPr>
              <a:t>: LLMは大量のクロスプラットフォームデータで訓練されており、異なるシステムに対しても高い適応性を持ちます。</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ja" sz="900">
                <a:solidFill>
                  <a:schemeClr val="dk1"/>
                </a:solidFill>
              </a:rPr>
              <a:t>多機能性</a:t>
            </a:r>
            <a:r>
              <a:rPr lang="ja" sz="900">
                <a:solidFill>
                  <a:schemeClr val="dk1"/>
                </a:solidFill>
              </a:rPr>
              <a:t>: 自然言語で出力を生成できるため、複数のAIOpsタスク（例：異常検知と根本原因分析）を同時に実行できます。</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ja" sz="900">
                <a:solidFill>
                  <a:schemeClr val="dk1"/>
                </a:solidFill>
              </a:rPr>
              <a:t>自動化</a:t>
            </a:r>
            <a:r>
              <a:rPr lang="ja" sz="900">
                <a:solidFill>
                  <a:schemeClr val="dk1"/>
                </a:solidFill>
              </a:rPr>
              <a:t>: スクリプト生成能力と外部ツールの自動呼び出し機能により、高度な自動化が可能です。</a:t>
            </a:r>
            <a:endParaRPr sz="900">
              <a:solidFill>
                <a:schemeClr val="dk1"/>
              </a:solidFill>
            </a:endParaRPr>
          </a:p>
          <a:p>
            <a:pPr indent="0" lvl="0" marL="0" rtl="0" algn="l">
              <a:lnSpc>
                <a:spcPct val="115000"/>
              </a:lnSpc>
              <a:spcBef>
                <a:spcPts val="1400"/>
              </a:spcBef>
              <a:spcAft>
                <a:spcPts val="0"/>
              </a:spcAft>
              <a:buNone/>
            </a:pPr>
            <a:r>
              <a:rPr b="1" lang="ja" sz="1100">
                <a:solidFill>
                  <a:schemeClr val="dk1"/>
                </a:solidFill>
              </a:rPr>
              <a:t>ログデータ</a:t>
            </a:r>
            <a:endParaRPr b="1" sz="1100">
              <a:solidFill>
                <a:schemeClr val="dk1"/>
              </a:solidFill>
            </a:endParaRPr>
          </a:p>
          <a:p>
            <a:pPr indent="-285750" lvl="0" marL="457200" rtl="0" algn="l">
              <a:lnSpc>
                <a:spcPct val="115000"/>
              </a:lnSpc>
              <a:spcBef>
                <a:spcPts val="1200"/>
              </a:spcBef>
              <a:spcAft>
                <a:spcPts val="0"/>
              </a:spcAft>
              <a:buClr>
                <a:schemeClr val="dk1"/>
              </a:buClr>
              <a:buSzPts val="900"/>
              <a:buChar char="●"/>
            </a:pPr>
            <a:r>
              <a:rPr b="1" lang="ja" sz="900">
                <a:solidFill>
                  <a:schemeClr val="dk1"/>
                </a:solidFill>
              </a:rPr>
              <a:t>従来の手法</a:t>
            </a:r>
            <a:r>
              <a:rPr lang="ja" sz="900">
                <a:solidFill>
                  <a:schemeClr val="dk1"/>
                </a:solidFill>
              </a:rPr>
              <a:t>:</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ja" sz="900">
                <a:solidFill>
                  <a:schemeClr val="dk1"/>
                </a:solidFill>
              </a:rPr>
              <a:t>ログ解析</a:t>
            </a:r>
            <a:r>
              <a:rPr lang="ja" sz="900">
                <a:solidFill>
                  <a:schemeClr val="dk1"/>
                </a:solidFill>
              </a:rPr>
              <a:t>: ルールベースや頻出パターンマイニング、クラスタリングなどの手法を用いてログデータを解析しますが、これらは一般化が難しいことがあります。</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ja" sz="900">
                <a:solidFill>
                  <a:schemeClr val="dk1"/>
                </a:solidFill>
              </a:rPr>
              <a:t>エラー解析</a:t>
            </a:r>
            <a:r>
              <a:rPr lang="ja" sz="900">
                <a:solidFill>
                  <a:schemeClr val="dk1"/>
                </a:solidFill>
              </a:rPr>
              <a:t>: エラー検出後のログ解析は手動で行われることが多く、時間がかかります。</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b="1" lang="ja" sz="900">
                <a:solidFill>
                  <a:schemeClr val="dk1"/>
                </a:solidFill>
              </a:rPr>
              <a:t>LLMを活用した手法</a:t>
            </a:r>
            <a:r>
              <a:rPr lang="ja" sz="900">
                <a:solidFill>
                  <a:schemeClr val="dk1"/>
                </a:solidFill>
              </a:rPr>
              <a:t>:</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ja" sz="900">
                <a:solidFill>
                  <a:schemeClr val="dk1"/>
                </a:solidFill>
              </a:rPr>
              <a:t>ログ解析</a:t>
            </a:r>
            <a:r>
              <a:rPr lang="ja" sz="900">
                <a:solidFill>
                  <a:schemeClr val="dk1"/>
                </a:solidFill>
              </a:rPr>
              <a:t>: LLMはゼロショットや少数ショット学習を活用し、事前に訓練された知識を使ってログ解析を迅速に行います。</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ja" sz="900">
                <a:solidFill>
                  <a:schemeClr val="dk1"/>
                </a:solidFill>
              </a:rPr>
              <a:t>効率性</a:t>
            </a:r>
            <a:r>
              <a:rPr lang="ja" sz="900">
                <a:solidFill>
                  <a:schemeClr val="dk1"/>
                </a:solidFill>
              </a:rPr>
              <a:t>: LLMはログデータの意味を理解し、高精度でエラーや異常を自動的に検出・解析します。</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ja" sz="900">
                <a:solidFill>
                  <a:schemeClr val="dk1"/>
                </a:solidFill>
              </a:rPr>
              <a:t>継続的学習</a:t>
            </a:r>
            <a:r>
              <a:rPr lang="ja" sz="900">
                <a:solidFill>
                  <a:schemeClr val="dk1"/>
                </a:solidFill>
              </a:rPr>
              <a:t>: 変更されたデータや新しいログパターンにも迅速に適応可能です。</a:t>
            </a:r>
            <a:endParaRPr sz="900">
              <a:solidFill>
                <a:schemeClr val="dk1"/>
              </a:solidFill>
            </a:endParaRPr>
          </a:p>
          <a:p>
            <a:pPr indent="0" lvl="0" marL="0" rtl="0" algn="l">
              <a:lnSpc>
                <a:spcPct val="115000"/>
              </a:lnSpc>
              <a:spcBef>
                <a:spcPts val="1400"/>
              </a:spcBef>
              <a:spcAft>
                <a:spcPts val="0"/>
              </a:spcAft>
              <a:buNone/>
            </a:pPr>
            <a:r>
              <a:rPr b="1" lang="ja" sz="1100">
                <a:solidFill>
                  <a:schemeClr val="dk1"/>
                </a:solidFill>
              </a:rPr>
              <a:t>トレースデータ</a:t>
            </a:r>
            <a:endParaRPr b="1" sz="1100">
              <a:solidFill>
                <a:schemeClr val="dk1"/>
              </a:solidFill>
            </a:endParaRPr>
          </a:p>
          <a:p>
            <a:pPr indent="-285750" lvl="0" marL="457200" rtl="0" algn="l">
              <a:lnSpc>
                <a:spcPct val="115000"/>
              </a:lnSpc>
              <a:spcBef>
                <a:spcPts val="1200"/>
              </a:spcBef>
              <a:spcAft>
                <a:spcPts val="0"/>
              </a:spcAft>
              <a:buClr>
                <a:schemeClr val="dk1"/>
              </a:buClr>
              <a:buSzPts val="900"/>
              <a:buChar char="●"/>
            </a:pPr>
            <a:r>
              <a:rPr b="1" lang="ja" sz="900">
                <a:solidFill>
                  <a:schemeClr val="dk1"/>
                </a:solidFill>
              </a:rPr>
              <a:t>従来の手法</a:t>
            </a:r>
            <a:r>
              <a:rPr lang="ja" sz="900">
                <a:solidFill>
                  <a:schemeClr val="dk1"/>
                </a:solidFill>
              </a:rPr>
              <a:t>:</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ja" sz="900">
                <a:solidFill>
                  <a:schemeClr val="dk1"/>
                </a:solidFill>
              </a:rPr>
              <a:t>トレース解析</a:t>
            </a:r>
            <a:r>
              <a:rPr lang="ja" sz="900">
                <a:solidFill>
                  <a:schemeClr val="dk1"/>
                </a:solidFill>
              </a:rPr>
              <a:t>: システム間の相互作用を解析し、パフォーマンスボトルネックや依存関係、問題の根本原因を特定しますが、これは手動プロセスが多く含まれます。</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b="1" lang="ja" sz="900">
                <a:solidFill>
                  <a:schemeClr val="dk1"/>
                </a:solidFill>
              </a:rPr>
              <a:t>LLMを活用した手法</a:t>
            </a:r>
            <a:r>
              <a:rPr lang="ja" sz="900">
                <a:solidFill>
                  <a:schemeClr val="dk1"/>
                </a:solidFill>
              </a:rPr>
              <a:t>:</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ja" sz="900">
                <a:solidFill>
                  <a:schemeClr val="dk1"/>
                </a:solidFill>
              </a:rPr>
              <a:t>自動解析</a:t>
            </a:r>
            <a:r>
              <a:rPr lang="ja" sz="900">
                <a:solidFill>
                  <a:schemeClr val="dk1"/>
                </a:solidFill>
              </a:rPr>
              <a:t>: トレースデータを自動的に解析し、問題の発生源や相互作用の異常を素早く特定できます。</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ja" sz="900">
                <a:solidFill>
                  <a:schemeClr val="dk1"/>
                </a:solidFill>
              </a:rPr>
              <a:t>予測分析</a:t>
            </a:r>
            <a:r>
              <a:rPr lang="ja" sz="900">
                <a:solidFill>
                  <a:schemeClr val="dk1"/>
                </a:solidFill>
              </a:rPr>
              <a:t>: トレースデータを基に、将来の問題発生箇所や原因を予測できます。</a:t>
            </a:r>
            <a:endParaRPr sz="6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nvSpPr>
        <p:spPr>
          <a:xfrm>
            <a:off x="0" y="0"/>
            <a:ext cx="9144000" cy="465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900" u="sng">
                <a:solidFill>
                  <a:schemeClr val="dk2"/>
                </a:solidFill>
              </a:rPr>
              <a:t>A Survey of AIOps for Failure Management in the Era of Large Language Models  大規模言語モデル時代の障害管理におけるAIOpsの調査 2024</a:t>
            </a:r>
            <a:endParaRPr sz="900">
              <a:solidFill>
                <a:schemeClr val="dk2"/>
              </a:solidFill>
            </a:endParaRPr>
          </a:p>
          <a:p>
            <a:pPr indent="0" lvl="0" marL="0" rtl="0" algn="l">
              <a:lnSpc>
                <a:spcPct val="115000"/>
              </a:lnSpc>
              <a:spcBef>
                <a:spcPts val="1400"/>
              </a:spcBef>
              <a:spcAft>
                <a:spcPts val="0"/>
              </a:spcAft>
              <a:buNone/>
            </a:pPr>
            <a:r>
              <a:rPr b="1" lang="ja" sz="1100">
                <a:solidFill>
                  <a:schemeClr val="dk1"/>
                </a:solidFill>
              </a:rPr>
              <a:t>2. 人間生成データにおけるLLM活用と従来手法の違い</a:t>
            </a:r>
            <a:endParaRPr b="1" sz="1100">
              <a:solidFill>
                <a:schemeClr val="dk1"/>
              </a:solidFill>
            </a:endParaRPr>
          </a:p>
          <a:p>
            <a:pPr indent="0" lvl="0" marL="0" rtl="0" algn="l">
              <a:lnSpc>
                <a:spcPct val="115000"/>
              </a:lnSpc>
              <a:spcBef>
                <a:spcPts val="1400"/>
              </a:spcBef>
              <a:spcAft>
                <a:spcPts val="0"/>
              </a:spcAft>
              <a:buNone/>
            </a:pPr>
            <a:r>
              <a:rPr b="1" lang="ja" sz="1100">
                <a:solidFill>
                  <a:schemeClr val="dk1"/>
                </a:solidFill>
              </a:rPr>
              <a:t>ソフトウェア情報</a:t>
            </a:r>
            <a:endParaRPr b="1" sz="1100">
              <a:solidFill>
                <a:schemeClr val="dk1"/>
              </a:solidFill>
            </a:endParaRPr>
          </a:p>
          <a:p>
            <a:pPr indent="-285750" lvl="0" marL="457200" rtl="0" algn="l">
              <a:lnSpc>
                <a:spcPct val="115000"/>
              </a:lnSpc>
              <a:spcBef>
                <a:spcPts val="1200"/>
              </a:spcBef>
              <a:spcAft>
                <a:spcPts val="0"/>
              </a:spcAft>
              <a:buClr>
                <a:schemeClr val="dk1"/>
              </a:buClr>
              <a:buSzPts val="900"/>
              <a:buChar char="●"/>
            </a:pPr>
            <a:r>
              <a:rPr b="1" lang="ja" sz="900">
                <a:solidFill>
                  <a:schemeClr val="dk1"/>
                </a:solidFill>
              </a:rPr>
              <a:t>従来の手法</a:t>
            </a:r>
            <a:r>
              <a:rPr lang="ja" sz="900">
                <a:solidFill>
                  <a:schemeClr val="dk1"/>
                </a:solidFill>
              </a:rPr>
              <a:t>:</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ja" sz="900">
                <a:solidFill>
                  <a:schemeClr val="dk1"/>
                </a:solidFill>
              </a:rPr>
              <a:t>マニュアル解析</a:t>
            </a:r>
            <a:r>
              <a:rPr lang="ja" sz="900">
                <a:solidFill>
                  <a:schemeClr val="dk1"/>
                </a:solidFill>
              </a:rPr>
              <a:t>: ソフトウェアアーキテクチャ、設定、ドキュメント、コードの解析は手動で行われることが多く、時間と労力がかかります。</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b="1" lang="ja" sz="900">
                <a:solidFill>
                  <a:schemeClr val="dk1"/>
                </a:solidFill>
              </a:rPr>
              <a:t>LLMを活用した手法</a:t>
            </a:r>
            <a:r>
              <a:rPr lang="ja" sz="900">
                <a:solidFill>
                  <a:schemeClr val="dk1"/>
                </a:solidFill>
              </a:rPr>
              <a:t>:</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ja" sz="900">
                <a:solidFill>
                  <a:schemeClr val="dk1"/>
                </a:solidFill>
              </a:rPr>
              <a:t>自動解析</a:t>
            </a:r>
            <a:r>
              <a:rPr lang="ja" sz="900">
                <a:solidFill>
                  <a:schemeClr val="dk1"/>
                </a:solidFill>
              </a:rPr>
              <a:t>: LLMは自然言語で記述されたソフトウェア情報を理解し、自動的に解析・分類できます。</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ja" sz="900">
                <a:solidFill>
                  <a:schemeClr val="dk1"/>
                </a:solidFill>
              </a:rPr>
              <a:t>知識集約</a:t>
            </a:r>
            <a:r>
              <a:rPr lang="ja" sz="900">
                <a:solidFill>
                  <a:schemeClr val="dk1"/>
                </a:solidFill>
              </a:rPr>
              <a:t>: 多様なソースから得た情報を統合し、包括的な理解を提供します。</a:t>
            </a:r>
            <a:endParaRPr sz="900">
              <a:solidFill>
                <a:schemeClr val="dk1"/>
              </a:solidFill>
            </a:endParaRPr>
          </a:p>
          <a:p>
            <a:pPr indent="0" lvl="0" marL="0" rtl="0" algn="l">
              <a:lnSpc>
                <a:spcPct val="115000"/>
              </a:lnSpc>
              <a:spcBef>
                <a:spcPts val="1400"/>
              </a:spcBef>
              <a:spcAft>
                <a:spcPts val="0"/>
              </a:spcAft>
              <a:buNone/>
            </a:pPr>
            <a:r>
              <a:rPr b="1" lang="ja" sz="1100">
                <a:solidFill>
                  <a:schemeClr val="dk1"/>
                </a:solidFill>
              </a:rPr>
              <a:t>質問と回答（QA）</a:t>
            </a:r>
            <a:endParaRPr b="1" sz="1100">
              <a:solidFill>
                <a:schemeClr val="dk1"/>
              </a:solidFill>
            </a:endParaRPr>
          </a:p>
          <a:p>
            <a:pPr indent="-285750" lvl="0" marL="457200" rtl="0" algn="l">
              <a:lnSpc>
                <a:spcPct val="115000"/>
              </a:lnSpc>
              <a:spcBef>
                <a:spcPts val="1200"/>
              </a:spcBef>
              <a:spcAft>
                <a:spcPts val="0"/>
              </a:spcAft>
              <a:buClr>
                <a:schemeClr val="dk1"/>
              </a:buClr>
              <a:buSzPts val="900"/>
              <a:buChar char="●"/>
            </a:pPr>
            <a:r>
              <a:rPr b="1" lang="ja" sz="900">
                <a:solidFill>
                  <a:schemeClr val="dk1"/>
                </a:solidFill>
              </a:rPr>
              <a:t>従来の手法</a:t>
            </a:r>
            <a:r>
              <a:rPr lang="ja" sz="900">
                <a:solidFill>
                  <a:schemeClr val="dk1"/>
                </a:solidFill>
              </a:rPr>
              <a:t>:</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ja" sz="900">
                <a:solidFill>
                  <a:schemeClr val="dk1"/>
                </a:solidFill>
              </a:rPr>
              <a:t>静的データベース</a:t>
            </a:r>
            <a:r>
              <a:rPr lang="ja" sz="900">
                <a:solidFill>
                  <a:schemeClr val="dk1"/>
                </a:solidFill>
              </a:rPr>
              <a:t>: 事前に定義された質問と回答のペアを静的なデータベースから検索し提供しますが、柔軟性が欠けます。</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b="1" lang="ja" sz="900">
                <a:solidFill>
                  <a:schemeClr val="dk1"/>
                </a:solidFill>
              </a:rPr>
              <a:t>LLMを活用した手法</a:t>
            </a:r>
            <a:r>
              <a:rPr lang="ja" sz="900">
                <a:solidFill>
                  <a:schemeClr val="dk1"/>
                </a:solidFill>
              </a:rPr>
              <a:t>:</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ja" sz="900">
                <a:solidFill>
                  <a:schemeClr val="dk1"/>
                </a:solidFill>
              </a:rPr>
              <a:t>動的応答</a:t>
            </a:r>
            <a:r>
              <a:rPr lang="ja" sz="900">
                <a:solidFill>
                  <a:schemeClr val="dk1"/>
                </a:solidFill>
              </a:rPr>
              <a:t>: 自然言語処理能力を活用し、動的に質問に対する適切な回答を生成します。</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ja" sz="900">
                <a:solidFill>
                  <a:schemeClr val="dk1"/>
                </a:solidFill>
              </a:rPr>
              <a:t>知識ベースの拡充</a:t>
            </a:r>
            <a:r>
              <a:rPr lang="ja" sz="900">
                <a:solidFill>
                  <a:schemeClr val="dk1"/>
                </a:solidFill>
              </a:rPr>
              <a:t>: 継続的に学習し、最新の知識を基に回答を提供できます。</a:t>
            </a:r>
            <a:endParaRPr sz="900">
              <a:solidFill>
                <a:schemeClr val="dk1"/>
              </a:solidFill>
            </a:endParaRPr>
          </a:p>
          <a:p>
            <a:pPr indent="0" lvl="0" marL="0" rtl="0" algn="l">
              <a:lnSpc>
                <a:spcPct val="115000"/>
              </a:lnSpc>
              <a:spcBef>
                <a:spcPts val="1400"/>
              </a:spcBef>
              <a:spcAft>
                <a:spcPts val="0"/>
              </a:spcAft>
              <a:buNone/>
            </a:pPr>
            <a:r>
              <a:rPr b="1" lang="ja" sz="1100">
                <a:solidFill>
                  <a:schemeClr val="dk1"/>
                </a:solidFill>
              </a:rPr>
              <a:t>インシデントレポート</a:t>
            </a:r>
            <a:endParaRPr b="1" sz="1100">
              <a:solidFill>
                <a:schemeClr val="dk1"/>
              </a:solidFill>
            </a:endParaRPr>
          </a:p>
          <a:p>
            <a:pPr indent="-285750" lvl="0" marL="457200" rtl="0" algn="l">
              <a:lnSpc>
                <a:spcPct val="115000"/>
              </a:lnSpc>
              <a:spcBef>
                <a:spcPts val="1200"/>
              </a:spcBef>
              <a:spcAft>
                <a:spcPts val="0"/>
              </a:spcAft>
              <a:buClr>
                <a:schemeClr val="dk1"/>
              </a:buClr>
              <a:buSzPts val="900"/>
              <a:buChar char="●"/>
            </a:pPr>
            <a:r>
              <a:rPr b="1" lang="ja" sz="900">
                <a:solidFill>
                  <a:schemeClr val="dk1"/>
                </a:solidFill>
              </a:rPr>
              <a:t>従来の手法</a:t>
            </a:r>
            <a:r>
              <a:rPr lang="ja" sz="900">
                <a:solidFill>
                  <a:schemeClr val="dk1"/>
                </a:solidFill>
              </a:rPr>
              <a:t>:</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ja" sz="900">
                <a:solidFill>
                  <a:schemeClr val="dk1"/>
                </a:solidFill>
              </a:rPr>
              <a:t>手動分析</a:t>
            </a:r>
            <a:r>
              <a:rPr lang="ja" sz="900">
                <a:solidFill>
                  <a:schemeClr val="dk1"/>
                </a:solidFill>
              </a:rPr>
              <a:t>: インシデントレポートの分析と診断は手動で行われ、多くの時間を要します。</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b="1" lang="ja" sz="900">
                <a:solidFill>
                  <a:schemeClr val="dk1"/>
                </a:solidFill>
              </a:rPr>
              <a:t>LLMを活用した手法</a:t>
            </a:r>
            <a:r>
              <a:rPr lang="ja" sz="900">
                <a:solidFill>
                  <a:schemeClr val="dk1"/>
                </a:solidFill>
              </a:rPr>
              <a:t>:</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ja" sz="900">
                <a:solidFill>
                  <a:schemeClr val="dk1"/>
                </a:solidFill>
              </a:rPr>
              <a:t>自動分析</a:t>
            </a:r>
            <a:r>
              <a:rPr lang="ja" sz="900">
                <a:solidFill>
                  <a:schemeClr val="dk1"/>
                </a:solidFill>
              </a:rPr>
              <a:t>: LLMは自然言語で書かれたレポートを理解し、迅速に自動的に分析・診断を行います。</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ja" sz="900">
                <a:solidFill>
                  <a:schemeClr val="dk1"/>
                </a:solidFill>
              </a:rPr>
              <a:t>解決策の提案</a:t>
            </a:r>
            <a:r>
              <a:rPr lang="ja" sz="900">
                <a:solidFill>
                  <a:schemeClr val="dk1"/>
                </a:solidFill>
              </a:rPr>
              <a:t>: レポートに基づいて自動的に解決策を生成し、運用スタッフに提案します。</a:t>
            </a:r>
            <a:endParaRPr b="1" sz="9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Vortex under Ripplet: An Empirical Study of RAG-enabled Applications RAG対応アプリケーションの実証研究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700">
                <a:solidFill>
                  <a:srgbClr val="000000"/>
                </a:solidFill>
                <a:latin typeface="Arial"/>
                <a:ea typeface="Arial"/>
                <a:cs typeface="Arial"/>
                <a:sym typeface="Arial"/>
              </a:rPr>
              <a:t>RAGアプリを100件GitHubから収集し、その問題報告を手動で調査 98%以上のアプリケーションに複数の統合欠陥が存在し、ソフトウェアの機能性、効率性、およびセキュリティに影響を与えていることがわかりそれを19の欠陥パターンとして一般化。対処するためのガイドラインを提案しました</a:t>
            </a:r>
            <a:endParaRPr sz="14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19の欠陥</a:t>
            </a:r>
            <a:r>
              <a:rPr b="1" lang="ja" sz="1000">
                <a:solidFill>
                  <a:srgbClr val="000000"/>
                </a:solidFill>
              </a:rPr>
              <a:t>の中で</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2. プロンプトにおける制約の欠如</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Char char="●"/>
            </a:pPr>
            <a:r>
              <a:rPr b="1" lang="ja" sz="800">
                <a:solidFill>
                  <a:srgbClr val="000000"/>
                </a:solidFill>
                <a:latin typeface="Arial"/>
                <a:ea typeface="Arial"/>
                <a:cs typeface="Arial"/>
                <a:sym typeface="Arial"/>
              </a:rPr>
              <a:t>説明:</a:t>
            </a:r>
            <a:r>
              <a:rPr lang="ja" sz="800">
                <a:solidFill>
                  <a:srgbClr val="000000"/>
                </a:solidFill>
                <a:latin typeface="Arial"/>
                <a:ea typeface="Arial"/>
                <a:cs typeface="Arial"/>
                <a:sym typeface="Arial"/>
              </a:rPr>
              <a:t> LLMの行動を制限する指示がプロンプトに含まれていない場合、予期しない行動を引き起こす可能性があります。</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影響:</a:t>
            </a:r>
            <a:r>
              <a:rPr lang="ja" sz="800">
                <a:solidFill>
                  <a:srgbClr val="000000"/>
                </a:solidFill>
                <a:latin typeface="Arial"/>
                <a:ea typeface="Arial"/>
                <a:cs typeface="Arial"/>
                <a:sym typeface="Arial"/>
              </a:rPr>
              <a:t> 例えば、LLMが自身をAIと認める、または不正行為の方法を教えるなど。</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解決策:</a:t>
            </a:r>
            <a:r>
              <a:rPr lang="ja" sz="800">
                <a:solidFill>
                  <a:srgbClr val="000000"/>
                </a:solidFill>
                <a:latin typeface="Arial"/>
                <a:ea typeface="Arial"/>
                <a:cs typeface="Arial"/>
                <a:sym typeface="Arial"/>
              </a:rPr>
              <a:t> 綿密なラボテストと大規模ユーザーテストを通じて予期しない応答を特定し、細かいプロンプト指示や出力検証を使用してLLMの行動を制限。</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6. 不要なLLM出力</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Char char="●"/>
            </a:pPr>
            <a:r>
              <a:rPr b="1" lang="ja" sz="800">
                <a:solidFill>
                  <a:srgbClr val="000000"/>
                </a:solidFill>
                <a:latin typeface="Arial"/>
                <a:ea typeface="Arial"/>
                <a:cs typeface="Arial"/>
                <a:sym typeface="Arial"/>
              </a:rPr>
              <a:t>説明:</a:t>
            </a:r>
            <a:r>
              <a:rPr lang="ja" sz="800">
                <a:solidFill>
                  <a:srgbClr val="000000"/>
                </a:solidFill>
                <a:latin typeface="Arial"/>
                <a:ea typeface="Arial"/>
                <a:cs typeface="Arial"/>
                <a:sym typeface="Arial"/>
              </a:rPr>
              <a:t> 必要以上に長い回答や冗長な情報を生成することがあります。</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影響:</a:t>
            </a:r>
            <a:r>
              <a:rPr lang="ja" sz="800">
                <a:solidFill>
                  <a:srgbClr val="000000"/>
                </a:solidFill>
                <a:latin typeface="Arial"/>
                <a:ea typeface="Arial"/>
                <a:cs typeface="Arial"/>
                <a:sym typeface="Arial"/>
              </a:rPr>
              <a:t> 必要な情報の取得が困難になり、サービス品質が低下。</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解決策:</a:t>
            </a:r>
            <a:r>
              <a:rPr lang="ja" sz="800">
                <a:solidFill>
                  <a:srgbClr val="000000"/>
                </a:solidFill>
                <a:latin typeface="Arial"/>
                <a:ea typeface="Arial"/>
                <a:cs typeface="Arial"/>
                <a:sym typeface="Arial"/>
              </a:rPr>
              <a:t> プロンプトで明確に指示し、生成トークン数を制限する。</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7. LLMコンテキスト制限の超過</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Char char="●"/>
            </a:pPr>
            <a:r>
              <a:rPr b="1" lang="ja" sz="800">
                <a:solidFill>
                  <a:srgbClr val="000000"/>
                </a:solidFill>
                <a:latin typeface="Arial"/>
                <a:ea typeface="Arial"/>
                <a:cs typeface="Arial"/>
                <a:sym typeface="Arial"/>
              </a:rPr>
              <a:t>説明:</a:t>
            </a:r>
            <a:r>
              <a:rPr lang="ja" sz="800">
                <a:solidFill>
                  <a:srgbClr val="000000"/>
                </a:solidFill>
                <a:latin typeface="Arial"/>
                <a:ea typeface="Arial"/>
                <a:cs typeface="Arial"/>
                <a:sym typeface="Arial"/>
              </a:rPr>
              <a:t> LLMが設定された最大トークン長を超えると、出力が切り捨てられることがあります。</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影響:</a:t>
            </a:r>
            <a:r>
              <a:rPr lang="ja" sz="800">
                <a:solidFill>
                  <a:srgbClr val="000000"/>
                </a:solidFill>
                <a:latin typeface="Arial"/>
                <a:ea typeface="Arial"/>
                <a:cs typeface="Arial"/>
                <a:sym typeface="Arial"/>
              </a:rPr>
              <a:t> 不完全な回答やクラッシュを引き起こす。</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解決策:</a:t>
            </a:r>
            <a:r>
              <a:rPr lang="ja" sz="800">
                <a:solidFill>
                  <a:srgbClr val="000000"/>
                </a:solidFill>
                <a:latin typeface="Arial"/>
                <a:ea typeface="Arial"/>
                <a:cs typeface="Arial"/>
                <a:sym typeface="Arial"/>
              </a:rPr>
              <a:t> プロンプトの圧縮や履歴の要約、入力長の制限を行う。</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9. 知識の不整合</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Char char="●"/>
            </a:pPr>
            <a:r>
              <a:rPr b="1" lang="ja" sz="800">
                <a:solidFill>
                  <a:srgbClr val="000000"/>
                </a:solidFill>
                <a:latin typeface="Arial"/>
                <a:ea typeface="Arial"/>
                <a:cs typeface="Arial"/>
                <a:sym typeface="Arial"/>
              </a:rPr>
              <a:t>説明:</a:t>
            </a:r>
            <a:r>
              <a:rPr lang="ja" sz="800">
                <a:solidFill>
                  <a:srgbClr val="000000"/>
                </a:solidFill>
                <a:latin typeface="Arial"/>
                <a:ea typeface="Arial"/>
                <a:cs typeface="Arial"/>
                <a:sym typeface="Arial"/>
              </a:rPr>
              <a:t> ベクトルデータベースに保存される知識エントリが正確でない場合、ソフトウェアの誤動作を引き起こす可能性があります。</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影響:</a:t>
            </a:r>
            <a:r>
              <a:rPr lang="ja" sz="800">
                <a:solidFill>
                  <a:srgbClr val="000000"/>
                </a:solidFill>
                <a:latin typeface="Arial"/>
                <a:ea typeface="Arial"/>
                <a:cs typeface="Arial"/>
                <a:sym typeface="Arial"/>
              </a:rPr>
              <a:t> 不正確な知識ベースによる誤動作やメモリオーバーフロー。</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解決策:</a:t>
            </a:r>
            <a:r>
              <a:rPr lang="ja" sz="800">
                <a:solidFill>
                  <a:srgbClr val="000000"/>
                </a:solidFill>
                <a:latin typeface="Arial"/>
                <a:ea typeface="Arial"/>
                <a:cs typeface="Arial"/>
                <a:sym typeface="Arial"/>
              </a:rPr>
              <a:t> テキスト抽出とチャンク作成を正確かつ堅牢に行う。</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10. 知識エントリの競合</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Char char="●"/>
            </a:pPr>
            <a:r>
              <a:rPr b="1" lang="ja" sz="800">
                <a:solidFill>
                  <a:srgbClr val="000000"/>
                </a:solidFill>
                <a:latin typeface="Arial"/>
                <a:ea typeface="Arial"/>
                <a:cs typeface="Arial"/>
                <a:sym typeface="Arial"/>
              </a:rPr>
              <a:t>説明:</a:t>
            </a:r>
            <a:r>
              <a:rPr lang="ja" sz="800">
                <a:solidFill>
                  <a:srgbClr val="000000"/>
                </a:solidFill>
                <a:latin typeface="Arial"/>
                <a:ea typeface="Arial"/>
                <a:cs typeface="Arial"/>
                <a:sym typeface="Arial"/>
              </a:rPr>
              <a:t> 異なるテキストデータが同じ特徴ベクトルに埋め込まれると、データの上書きや損失が発生する。</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影響:</a:t>
            </a:r>
            <a:r>
              <a:rPr lang="ja" sz="800">
                <a:solidFill>
                  <a:srgbClr val="000000"/>
                </a:solidFill>
                <a:latin typeface="Arial"/>
                <a:ea typeface="Arial"/>
                <a:cs typeface="Arial"/>
                <a:sym typeface="Arial"/>
              </a:rPr>
              <a:t> 知識エントリのデータ損失。</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解決策:</a:t>
            </a:r>
            <a:r>
              <a:rPr lang="ja" sz="800">
                <a:solidFill>
                  <a:srgbClr val="000000"/>
                </a:solidFill>
                <a:latin typeface="Arial"/>
                <a:ea typeface="Arial"/>
                <a:cs typeface="Arial"/>
                <a:sym typeface="Arial"/>
              </a:rPr>
              <a:t> 埋め込みメカニズムを慎重に設計し、潜在的な競合を管理する。</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11. 不適切なテキスト埋め込み</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Char char="●"/>
            </a:pPr>
            <a:r>
              <a:rPr b="1" lang="ja" sz="800">
                <a:solidFill>
                  <a:srgbClr val="000000"/>
                </a:solidFill>
                <a:latin typeface="Arial"/>
                <a:ea typeface="Arial"/>
                <a:cs typeface="Arial"/>
                <a:sym typeface="Arial"/>
              </a:rPr>
              <a:t>説明:</a:t>
            </a:r>
            <a:r>
              <a:rPr lang="ja" sz="800">
                <a:solidFill>
                  <a:srgbClr val="000000"/>
                </a:solidFill>
                <a:latin typeface="Arial"/>
                <a:ea typeface="Arial"/>
                <a:cs typeface="Arial"/>
                <a:sym typeface="Arial"/>
              </a:rPr>
              <a:t> テキストの特性を適切に処理しないと、RAG技術の精度と効率が低下する。</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影響:</a:t>
            </a:r>
            <a:r>
              <a:rPr lang="ja" sz="800">
                <a:solidFill>
                  <a:srgbClr val="000000"/>
                </a:solidFill>
                <a:latin typeface="Arial"/>
                <a:ea typeface="Arial"/>
                <a:cs typeface="Arial"/>
                <a:sym typeface="Arial"/>
              </a:rPr>
              <a:t> LLMの正確性と効率が低下。</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解決策:</a:t>
            </a:r>
            <a:r>
              <a:rPr lang="ja" sz="800">
                <a:solidFill>
                  <a:srgbClr val="000000"/>
                </a:solidFill>
                <a:latin typeface="Arial"/>
                <a:ea typeface="Arial"/>
                <a:cs typeface="Arial"/>
                <a:sym typeface="Arial"/>
              </a:rPr>
              <a:t> テキストのエンコード形式や書式、セマンティクスに応じて適切な埋め込みを行う</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13. 最終出力の欠如</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Char char="●"/>
            </a:pPr>
            <a:r>
              <a:rPr b="1" lang="ja" sz="800">
                <a:solidFill>
                  <a:srgbClr val="000000"/>
                </a:solidFill>
                <a:latin typeface="Arial"/>
                <a:ea typeface="Arial"/>
                <a:cs typeface="Arial"/>
                <a:sym typeface="Arial"/>
              </a:rPr>
              <a:t>説明:</a:t>
            </a:r>
            <a:r>
              <a:rPr lang="ja" sz="800">
                <a:solidFill>
                  <a:srgbClr val="000000"/>
                </a:solidFill>
                <a:latin typeface="Arial"/>
                <a:ea typeface="Arial"/>
                <a:cs typeface="Arial"/>
                <a:sym typeface="Arial"/>
              </a:rPr>
              <a:t> マルチターンの対話において、最終的な結論が出力されない場合、不完全な回答が残る。</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影響:</a:t>
            </a:r>
            <a:r>
              <a:rPr lang="ja" sz="800">
                <a:solidFill>
                  <a:srgbClr val="000000"/>
                </a:solidFill>
                <a:latin typeface="Arial"/>
                <a:ea typeface="Arial"/>
                <a:cs typeface="Arial"/>
                <a:sym typeface="Arial"/>
              </a:rPr>
              <a:t> 完全な回答が得られず、ユーザー体験が損なわれる。</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解決策:</a:t>
            </a:r>
            <a:r>
              <a:rPr lang="ja" sz="800">
                <a:solidFill>
                  <a:srgbClr val="000000"/>
                </a:solidFill>
                <a:latin typeface="Arial"/>
                <a:ea typeface="Arial"/>
                <a:cs typeface="Arial"/>
                <a:sym typeface="Arial"/>
              </a:rPr>
              <a:t> すべての中間結果を要約し、最終出力を提供する「on-exit」動作を設計。</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14. 不適切なエラーハンドリング</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Char char="●"/>
            </a:pPr>
            <a:r>
              <a:rPr b="1" lang="ja" sz="800">
                <a:solidFill>
                  <a:srgbClr val="000000"/>
                </a:solidFill>
                <a:latin typeface="Arial"/>
                <a:ea typeface="Arial"/>
                <a:cs typeface="Arial"/>
                <a:sym typeface="Arial"/>
              </a:rPr>
              <a:t>説明:</a:t>
            </a:r>
            <a:r>
              <a:rPr lang="ja" sz="800">
                <a:solidFill>
                  <a:srgbClr val="000000"/>
                </a:solidFill>
                <a:latin typeface="Arial"/>
                <a:ea typeface="Arial"/>
                <a:cs typeface="Arial"/>
                <a:sym typeface="Arial"/>
              </a:rPr>
              <a:t> エラーや例外が適切に処理されない場合、ソフトウェアのクラッシュを引き起こす。</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影響:</a:t>
            </a:r>
            <a:r>
              <a:rPr lang="ja" sz="800">
                <a:solidFill>
                  <a:srgbClr val="000000"/>
                </a:solidFill>
                <a:latin typeface="Arial"/>
                <a:ea typeface="Arial"/>
                <a:cs typeface="Arial"/>
                <a:sym typeface="Arial"/>
              </a:rPr>
              <a:t> 予期しないクラッシュや不完全な情報提供。</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解決策:</a:t>
            </a:r>
            <a:r>
              <a:rPr lang="ja" sz="800">
                <a:solidFill>
                  <a:srgbClr val="000000"/>
                </a:solidFill>
                <a:latin typeface="Arial"/>
                <a:ea typeface="Arial"/>
                <a:cs typeface="Arial"/>
                <a:sym typeface="Arial"/>
              </a:rPr>
              <a:t> タスク固有のソリューションを設計し、エラーメッセージに基づく再生成を行う。</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15. 低頻度のインタラクティビティ</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Char char="●"/>
            </a:pPr>
            <a:r>
              <a:rPr b="1" lang="ja" sz="800">
                <a:solidFill>
                  <a:srgbClr val="000000"/>
                </a:solidFill>
                <a:latin typeface="Arial"/>
                <a:ea typeface="Arial"/>
                <a:cs typeface="Arial"/>
                <a:sym typeface="Arial"/>
              </a:rPr>
              <a:t>説明:</a:t>
            </a:r>
            <a:r>
              <a:rPr lang="ja" sz="800">
                <a:solidFill>
                  <a:srgbClr val="000000"/>
                </a:solidFill>
                <a:latin typeface="Arial"/>
                <a:ea typeface="Arial"/>
                <a:cs typeface="Arial"/>
                <a:sym typeface="Arial"/>
              </a:rPr>
              <a:t> 低頻度のリクエストがサーバーとの接続を失い、操作を中断する可能性がある。</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影響:</a:t>
            </a:r>
            <a:r>
              <a:rPr lang="ja" sz="800">
                <a:solidFill>
                  <a:srgbClr val="000000"/>
                </a:solidFill>
                <a:latin typeface="Arial"/>
                <a:ea typeface="Arial"/>
                <a:cs typeface="Arial"/>
                <a:sym typeface="Arial"/>
              </a:rPr>
              <a:t> サーバーとの接続が失われ、ソフトウェアがクラッシュ。</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解決策:</a:t>
            </a:r>
            <a:r>
              <a:rPr lang="ja" sz="800">
                <a:solidFill>
                  <a:srgbClr val="000000"/>
                </a:solidFill>
                <a:latin typeface="Arial"/>
                <a:ea typeface="Arial"/>
                <a:cs typeface="Arial"/>
                <a:sym typeface="Arial"/>
              </a:rPr>
              <a:t> タイムアウト設定を変更するか、定期的な「ハートビート」リクエストを送信する。</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16. プライバシー違反</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Char char="●"/>
            </a:pPr>
            <a:r>
              <a:rPr b="1" lang="ja" sz="800">
                <a:solidFill>
                  <a:srgbClr val="000000"/>
                </a:solidFill>
                <a:latin typeface="Arial"/>
                <a:ea typeface="Arial"/>
                <a:cs typeface="Arial"/>
                <a:sym typeface="Arial"/>
              </a:rPr>
              <a:t>説明:</a:t>
            </a:r>
            <a:r>
              <a:rPr lang="ja" sz="800">
                <a:solidFill>
                  <a:srgbClr val="000000"/>
                </a:solidFill>
                <a:latin typeface="Arial"/>
                <a:ea typeface="Arial"/>
                <a:cs typeface="Arial"/>
                <a:sym typeface="Arial"/>
              </a:rPr>
              <a:t> ユーザーのデータが適切に分離されていない場合、不正アクセスが発生する可能性がある。</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影響:</a:t>
            </a:r>
            <a:r>
              <a:rPr lang="ja" sz="800">
                <a:solidFill>
                  <a:srgbClr val="000000"/>
                </a:solidFill>
                <a:latin typeface="Arial"/>
                <a:ea typeface="Arial"/>
                <a:cs typeface="Arial"/>
                <a:sym typeface="Arial"/>
              </a:rPr>
              <a:t> データの不正アクセスや破損。</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解決策:</a:t>
            </a:r>
            <a:r>
              <a:rPr lang="ja" sz="800">
                <a:solidFill>
                  <a:srgbClr val="000000"/>
                </a:solidFill>
                <a:latin typeface="Arial"/>
                <a:ea typeface="Arial"/>
                <a:cs typeface="Arial"/>
                <a:sym typeface="Arial"/>
              </a:rPr>
              <a:t> LLMエージェントにシステム権限を与えず、ユーザーの要求に基づいてシステム権限を管理する。</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17. リソース競合</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Char char="●"/>
            </a:pPr>
            <a:r>
              <a:rPr b="1" lang="ja" sz="800">
                <a:solidFill>
                  <a:srgbClr val="000000"/>
                </a:solidFill>
                <a:latin typeface="Arial"/>
                <a:ea typeface="Arial"/>
                <a:cs typeface="Arial"/>
                <a:sym typeface="Arial"/>
              </a:rPr>
              <a:t>説明:</a:t>
            </a:r>
            <a:r>
              <a:rPr lang="ja" sz="800">
                <a:solidFill>
                  <a:srgbClr val="000000"/>
                </a:solidFill>
                <a:latin typeface="Arial"/>
                <a:ea typeface="Arial"/>
                <a:cs typeface="Arial"/>
                <a:sym typeface="Arial"/>
              </a:rPr>
              <a:t> ハードウェアの限られたリソースで高負荷の作業を行う場合、リソース競合が発生する。</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影響:</a:t>
            </a:r>
            <a:r>
              <a:rPr lang="ja" sz="800">
                <a:solidFill>
                  <a:srgbClr val="000000"/>
                </a:solidFill>
                <a:latin typeface="Arial"/>
                <a:ea typeface="Arial"/>
                <a:cs typeface="Arial"/>
                <a:sym typeface="Arial"/>
              </a:rPr>
              <a:t> 実行の遅延やハングアップ。</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解決策:</a:t>
            </a:r>
            <a:r>
              <a:rPr lang="ja" sz="800">
                <a:solidFill>
                  <a:srgbClr val="000000"/>
                </a:solidFill>
                <a:latin typeface="Arial"/>
                <a:ea typeface="Arial"/>
                <a:cs typeface="Arial"/>
                <a:sym typeface="Arial"/>
              </a:rPr>
              <a:t> システムリソース要求を制限し、サービスのダウングレードやユーザー数の制限を行う。</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18. 非効率的なメモリ管理</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Char char="●"/>
            </a:pPr>
            <a:r>
              <a:rPr b="1" lang="ja" sz="800">
                <a:solidFill>
                  <a:srgbClr val="000000"/>
                </a:solidFill>
                <a:latin typeface="Arial"/>
                <a:ea typeface="Arial"/>
                <a:cs typeface="Arial"/>
                <a:sym typeface="Arial"/>
              </a:rPr>
              <a:t>説明:</a:t>
            </a:r>
            <a:r>
              <a:rPr lang="ja" sz="800">
                <a:solidFill>
                  <a:srgbClr val="000000"/>
                </a:solidFill>
                <a:latin typeface="Arial"/>
                <a:ea typeface="Arial"/>
                <a:cs typeface="Arial"/>
                <a:sym typeface="Arial"/>
              </a:rPr>
              <a:t> メモリ管理が非効率的な場合、性能の低下やメモリ不足クラッシュが発生する。</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影響:</a:t>
            </a:r>
            <a:r>
              <a:rPr lang="ja" sz="800">
                <a:solidFill>
                  <a:srgbClr val="000000"/>
                </a:solidFill>
                <a:latin typeface="Arial"/>
                <a:ea typeface="Arial"/>
                <a:cs typeface="Arial"/>
                <a:sym typeface="Arial"/>
              </a:rPr>
              <a:t> メモリ不足によるクラッシュ。</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解決策:</a:t>
            </a:r>
            <a:r>
              <a:rPr lang="ja" sz="800">
                <a:solidFill>
                  <a:srgbClr val="000000"/>
                </a:solidFill>
                <a:latin typeface="Arial"/>
                <a:ea typeface="Arial"/>
                <a:cs typeface="Arial"/>
                <a:sym typeface="Arial"/>
              </a:rPr>
              <a:t> メモリリソースを解放する明示的なコマンドを使用する。</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19. LLMと下流タスクの速度不一致</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Char char="●"/>
            </a:pPr>
            <a:r>
              <a:rPr b="1" lang="ja" sz="800">
                <a:solidFill>
                  <a:srgbClr val="000000"/>
                </a:solidFill>
                <a:latin typeface="Arial"/>
                <a:ea typeface="Arial"/>
                <a:cs typeface="Arial"/>
                <a:sym typeface="Arial"/>
              </a:rPr>
              <a:t>説明:</a:t>
            </a:r>
            <a:r>
              <a:rPr lang="ja" sz="800">
                <a:solidFill>
                  <a:srgbClr val="000000"/>
                </a:solidFill>
                <a:latin typeface="Arial"/>
                <a:ea typeface="Arial"/>
                <a:cs typeface="Arial"/>
                <a:sym typeface="Arial"/>
              </a:rPr>
              <a:t> LLMエージェントがストリーミングデータを処理し続けて下流タスクにデータを送信する場合、処理速度の不一致が発生することがあります。</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影響:</a:t>
            </a:r>
            <a:r>
              <a:rPr lang="ja" sz="800">
                <a:solidFill>
                  <a:srgbClr val="000000"/>
                </a:solidFill>
                <a:latin typeface="Arial"/>
                <a:ea typeface="Arial"/>
                <a:cs typeface="Arial"/>
                <a:sym typeface="Arial"/>
              </a:rPr>
              <a:t> LLMエージェントが下流タスクよりも高速で処理を行うと、大量の保留データが発生し、下流タスクがブロックされる可能性があります。逆に、下流タスクがLLMエージェントよりも高速で処理を行うと、空のキューからデータを取得しようとしてクラッシュする可能性があります。</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解決策:</a:t>
            </a:r>
            <a:r>
              <a:rPr lang="ja" sz="800">
                <a:solidFill>
                  <a:srgbClr val="000000"/>
                </a:solidFill>
                <a:latin typeface="Arial"/>
                <a:ea typeface="Arial"/>
                <a:cs typeface="Arial"/>
                <a:sym typeface="Arial"/>
              </a:rPr>
              <a:t> タイムセンシティブな下流タスクに対して、適切なバッファリングとキュー管理を実装し、速度の不一致を解消するための同期メカニズムを設計します。</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ph idx="1" type="body"/>
          </p:nvPr>
        </p:nvSpPr>
        <p:spPr>
          <a:xfrm>
            <a:off x="0" y="0"/>
            <a:ext cx="9144000" cy="134376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t>A Survey of AIOps for Failure Management in the Era of Large Language Models  大規模言語モデル時代の障害管理におけるAIOpsの調査 2024</a:t>
            </a:r>
            <a:endParaRPr sz="900"/>
          </a:p>
          <a:p>
            <a:pPr indent="0" lvl="0" marL="0" rtl="0" algn="l">
              <a:lnSpc>
                <a:spcPct val="100000"/>
              </a:lnSpc>
              <a:spcBef>
                <a:spcPts val="1200"/>
              </a:spcBef>
              <a:spcAft>
                <a:spcPts val="0"/>
              </a:spcAft>
              <a:buNone/>
            </a:pPr>
            <a:r>
              <a:rPr lang="ja" sz="600" u="sng"/>
              <a:t>概要</a:t>
            </a:r>
            <a:endParaRPr sz="600"/>
          </a:p>
          <a:p>
            <a:pPr indent="0" lvl="0" marL="0" rtl="0" algn="l">
              <a:spcBef>
                <a:spcPts val="1200"/>
              </a:spcBef>
              <a:spcAft>
                <a:spcPts val="0"/>
              </a:spcAft>
              <a:buNone/>
            </a:pPr>
            <a:r>
              <a:rPr lang="ja" sz="800"/>
              <a:t>LLMが障害管理でのAIOpsの課題をどのように解決するかのサーベイ AIOpsでは、データ処理が複雑なことが課題。LLMにより自然言語を特徴抽出なしで使用、複数タスクを同時に処理し問題原因を識別、継続更新される知識を使用でき、コード生成しつつツールを呼び自動化ができる</a:t>
            </a:r>
            <a:endParaRPr sz="800"/>
          </a:p>
          <a:p>
            <a:pPr indent="0" lvl="0" marL="0" rtl="0" algn="l">
              <a:spcBef>
                <a:spcPts val="1200"/>
              </a:spcBef>
              <a:spcAft>
                <a:spcPts val="0"/>
              </a:spcAft>
              <a:buNone/>
            </a:pPr>
            <a:r>
              <a:rPr lang="ja" sz="1100"/>
              <a:t>調査の結果、LLMベースのAIOps手法が以下の点で優れていることが明らかになりました：</a:t>
            </a:r>
            <a:endParaRPr sz="1100"/>
          </a:p>
          <a:p>
            <a:pPr indent="-298450" lvl="0" marL="457200" rtl="0" algn="l">
              <a:spcBef>
                <a:spcPts val="1200"/>
              </a:spcBef>
              <a:spcAft>
                <a:spcPts val="0"/>
              </a:spcAft>
              <a:buClr>
                <a:schemeClr val="accent3"/>
              </a:buClr>
              <a:buSzPts val="1100"/>
              <a:buFont typeface="Arial"/>
              <a:buAutoNum type="arabicPeriod"/>
            </a:pPr>
            <a:r>
              <a:rPr lang="ja" sz="1100"/>
              <a:t>自然言語理解能力：LLMは非構造化データの処理に優れており、事前の特徴抽出工程が不要です。</a:t>
            </a:r>
            <a:endParaRPr sz="1100"/>
          </a:p>
          <a:p>
            <a:pPr indent="-298450" lvl="0" marL="457200" rtl="0" algn="l">
              <a:spcBef>
                <a:spcPts val="0"/>
              </a:spcBef>
              <a:spcAft>
                <a:spcPts val="0"/>
              </a:spcAft>
              <a:buClr>
                <a:schemeClr val="accent3"/>
              </a:buClr>
              <a:buSzPts val="1100"/>
              <a:buFont typeface="Arial"/>
              <a:buAutoNum type="arabicPeriod"/>
            </a:pPr>
            <a:r>
              <a:rPr lang="ja" sz="1100"/>
              <a:t>クロスプラットフォームの一般性：多くのプラットフォームで訓練されたLLMは、異なるシステムでも高い性能を発揮します。</a:t>
            </a:r>
            <a:endParaRPr sz="1100"/>
          </a:p>
          <a:p>
            <a:pPr indent="-298450" lvl="0" marL="457200" rtl="0" algn="l">
              <a:spcBef>
                <a:spcPts val="0"/>
              </a:spcBef>
              <a:spcAft>
                <a:spcPts val="0"/>
              </a:spcAft>
              <a:buClr>
                <a:schemeClr val="accent3"/>
              </a:buClr>
              <a:buSzPts val="1100"/>
              <a:buFont typeface="Arial"/>
              <a:buAutoNum type="arabicPeriod"/>
            </a:pPr>
            <a:r>
              <a:rPr lang="ja" sz="1100"/>
              <a:t>クロスタスクの柔軟性：LLMは複数のタスクを同時に処理でき、問題の原因や関連するソフトウェアコンポーネントの識別が可能です。</a:t>
            </a:r>
            <a:endParaRPr sz="1100"/>
          </a:p>
          <a:p>
            <a:pPr indent="-298450" lvl="0" marL="457200" rtl="0" algn="l">
              <a:spcBef>
                <a:spcPts val="0"/>
              </a:spcBef>
              <a:spcAft>
                <a:spcPts val="0"/>
              </a:spcAft>
              <a:buClr>
                <a:schemeClr val="accent3"/>
              </a:buClr>
              <a:buSzPts val="1100"/>
              <a:buFont typeface="Arial"/>
              <a:buAutoNum type="arabicPeriod"/>
            </a:pPr>
            <a:r>
              <a:rPr lang="ja" sz="1100"/>
              <a:t>適応能力：継続的に更新される外部知識を取り込み、再訓練なしに適応することができます。</a:t>
            </a:r>
            <a:endParaRPr sz="1100"/>
          </a:p>
          <a:p>
            <a:pPr indent="-298450" lvl="0" marL="457200" rtl="0" algn="l">
              <a:spcBef>
                <a:spcPts val="0"/>
              </a:spcBef>
              <a:spcAft>
                <a:spcPts val="0"/>
              </a:spcAft>
              <a:buClr>
                <a:schemeClr val="accent3"/>
              </a:buClr>
              <a:buSzPts val="1100"/>
              <a:buFont typeface="Arial"/>
              <a:buAutoNum type="arabicPeriod"/>
            </a:pPr>
            <a:r>
              <a:rPr lang="ja" sz="1100"/>
              <a:t>自動化レベル：スクリプト生成能力を持ち、外部ツールを自動的に呼び出すことで高い自動化レベルを実現します。</a:t>
            </a:r>
            <a:endParaRPr sz="1100"/>
          </a:p>
          <a:p>
            <a:pPr indent="0" lvl="0" marL="0" rtl="0" algn="l">
              <a:spcBef>
                <a:spcPts val="1200"/>
              </a:spcBef>
              <a:spcAft>
                <a:spcPts val="0"/>
              </a:spcAft>
              <a:buNone/>
            </a:pPr>
            <a:r>
              <a:rPr lang="ja" sz="1100"/>
              <a:t>この調査は、障害管理におけるAIOpsタスクの定義、データソース、LLMベースのアプローチ、AIOpsサブタスク、そしてこの分野の課題と将来の方向性について包括的にまとめています。結果として、LLMベースのAIOps手法は従来の手法に比べて優れており、障害管理の精度と効率が向上することが確認されました。</a:t>
            </a:r>
            <a:endParaRPr sz="1100"/>
          </a:p>
          <a:p>
            <a:pPr indent="0" lvl="0" marL="0" rtl="0" algn="l">
              <a:spcBef>
                <a:spcPts val="1400"/>
              </a:spcBef>
              <a:spcAft>
                <a:spcPts val="0"/>
              </a:spcAft>
              <a:buNone/>
            </a:pPr>
            <a:r>
              <a:rPr lang="ja" sz="1300"/>
              <a:t>調査結果の説明</a:t>
            </a:r>
            <a:endParaRPr sz="1300"/>
          </a:p>
          <a:p>
            <a:pPr indent="-298450" lvl="0" marL="457200" rtl="0" algn="l">
              <a:spcBef>
                <a:spcPts val="1200"/>
              </a:spcBef>
              <a:spcAft>
                <a:spcPts val="0"/>
              </a:spcAft>
              <a:buClr>
                <a:schemeClr val="accent3"/>
              </a:buClr>
              <a:buSzPts val="1100"/>
              <a:buFont typeface="Arial"/>
              <a:buAutoNum type="arabicPeriod"/>
            </a:pPr>
            <a:r>
              <a:rPr lang="ja" sz="1100"/>
              <a:t>データソースの分類:</a:t>
            </a:r>
            <a:endParaRPr sz="1100"/>
          </a:p>
          <a:p>
            <a:pPr indent="-298450" lvl="1" marL="914400" rtl="0" algn="l">
              <a:spcBef>
                <a:spcPts val="0"/>
              </a:spcBef>
              <a:spcAft>
                <a:spcPts val="0"/>
              </a:spcAft>
              <a:buClr>
                <a:schemeClr val="accent3"/>
              </a:buClr>
              <a:buSzPts val="1100"/>
              <a:buFont typeface="Arial"/>
              <a:buChar char="○"/>
            </a:pPr>
            <a:r>
              <a:rPr lang="ja" sz="1100"/>
              <a:t>システム生成データ：</a:t>
            </a:r>
            <a:endParaRPr sz="1100"/>
          </a:p>
          <a:p>
            <a:pPr indent="-298450" lvl="2" marL="1371600" rtl="0" algn="l">
              <a:spcBef>
                <a:spcPts val="0"/>
              </a:spcBef>
              <a:spcAft>
                <a:spcPts val="0"/>
              </a:spcAft>
              <a:buClr>
                <a:schemeClr val="accent3"/>
              </a:buClr>
              <a:buSzPts val="1100"/>
              <a:buFont typeface="Arial"/>
              <a:buChar char="■"/>
            </a:pPr>
            <a:r>
              <a:rPr lang="ja" sz="1100"/>
              <a:t>メトリクス：CPU使用率、メモリ使用率、ディスクI/O、ネットワーク遅延、スループットなどの定量的な測定値。</a:t>
            </a:r>
            <a:endParaRPr sz="1100"/>
          </a:p>
          <a:p>
            <a:pPr indent="-298450" lvl="2" marL="1371600" rtl="0" algn="l">
              <a:spcBef>
                <a:spcPts val="0"/>
              </a:spcBef>
              <a:spcAft>
                <a:spcPts val="0"/>
              </a:spcAft>
              <a:buClr>
                <a:schemeClr val="accent3"/>
              </a:buClr>
              <a:buSzPts val="1100"/>
              <a:buFont typeface="Arial"/>
              <a:buChar char="■"/>
            </a:pPr>
            <a:r>
              <a:rPr lang="ja" sz="1100"/>
              <a:t>ログ：エラーメッセージ、トランザクション記録、ユーザー活動、システム操作などの詳細な記録。</a:t>
            </a:r>
            <a:endParaRPr sz="1100"/>
          </a:p>
          <a:p>
            <a:pPr indent="-298450" lvl="2" marL="1371600" rtl="0" algn="l">
              <a:spcBef>
                <a:spcPts val="0"/>
              </a:spcBef>
              <a:spcAft>
                <a:spcPts val="0"/>
              </a:spcAft>
              <a:buClr>
                <a:schemeClr val="accent3"/>
              </a:buClr>
              <a:buSzPts val="1100"/>
              <a:buFont typeface="Arial"/>
              <a:buChar char="■"/>
            </a:pPr>
            <a:r>
              <a:rPr lang="ja" sz="1100"/>
              <a:t>トレース：分散システム内のリクエストが通過する一連の操作やトランザクションの記録。</a:t>
            </a:r>
            <a:endParaRPr sz="1100"/>
          </a:p>
          <a:p>
            <a:pPr indent="-298450" lvl="1" marL="914400" rtl="0" algn="l">
              <a:spcBef>
                <a:spcPts val="0"/>
              </a:spcBef>
              <a:spcAft>
                <a:spcPts val="0"/>
              </a:spcAft>
              <a:buClr>
                <a:schemeClr val="accent3"/>
              </a:buClr>
              <a:buSzPts val="1100"/>
              <a:buFont typeface="Arial"/>
              <a:buChar char="○"/>
            </a:pPr>
            <a:r>
              <a:rPr lang="ja" sz="1100"/>
              <a:t>人間生成データ：</a:t>
            </a:r>
            <a:endParaRPr sz="1100"/>
          </a:p>
          <a:p>
            <a:pPr indent="-298450" lvl="2" marL="1371600" rtl="0" algn="l">
              <a:spcBef>
                <a:spcPts val="0"/>
              </a:spcBef>
              <a:spcAft>
                <a:spcPts val="0"/>
              </a:spcAft>
              <a:buClr>
                <a:schemeClr val="accent3"/>
              </a:buClr>
              <a:buSzPts val="1100"/>
              <a:buFont typeface="Arial"/>
              <a:buChar char="■"/>
            </a:pPr>
            <a:r>
              <a:rPr lang="ja" sz="1100"/>
              <a:t>ソフトウェア情報：ソフトウェアのアーキテクチャ、構成、ドキュメント、実装コードなど。</a:t>
            </a:r>
            <a:endParaRPr sz="1100"/>
          </a:p>
          <a:p>
            <a:pPr indent="-298450" lvl="2" marL="1371600" rtl="0" algn="l">
              <a:spcBef>
                <a:spcPts val="0"/>
              </a:spcBef>
              <a:spcAft>
                <a:spcPts val="0"/>
              </a:spcAft>
              <a:buClr>
                <a:schemeClr val="accent3"/>
              </a:buClr>
              <a:buSzPts val="1100"/>
              <a:buFont typeface="Arial"/>
              <a:buChar char="■"/>
            </a:pPr>
            <a:r>
              <a:rPr lang="ja" sz="1100"/>
              <a:t>Q&amp;A：運用や開発に関する知識の質問と回答のペア。</a:t>
            </a:r>
            <a:endParaRPr sz="1100"/>
          </a:p>
          <a:p>
            <a:pPr indent="-298450" lvl="2" marL="1371600" rtl="0" algn="l">
              <a:spcBef>
                <a:spcPts val="0"/>
              </a:spcBef>
              <a:spcAft>
                <a:spcPts val="0"/>
              </a:spcAft>
              <a:buClr>
                <a:schemeClr val="accent3"/>
              </a:buClr>
              <a:buSzPts val="1100"/>
              <a:buFont typeface="Arial"/>
              <a:buChar char="■"/>
            </a:pPr>
            <a:r>
              <a:rPr lang="ja" sz="1100"/>
              <a:t>インシデントレポート：ユーザーが書いたインシデントの詳細な報告。</a:t>
            </a:r>
            <a:endParaRPr sz="1100"/>
          </a:p>
          <a:p>
            <a:pPr indent="-298450" lvl="0" marL="457200" rtl="0" algn="l">
              <a:spcBef>
                <a:spcPts val="0"/>
              </a:spcBef>
              <a:spcAft>
                <a:spcPts val="0"/>
              </a:spcAft>
              <a:buClr>
                <a:schemeClr val="accent3"/>
              </a:buClr>
              <a:buSzPts val="1100"/>
              <a:buFont typeface="Arial"/>
              <a:buAutoNum type="arabicPeriod"/>
            </a:pPr>
            <a:r>
              <a:rPr lang="ja" sz="1100"/>
              <a:t>LLMベースのアプローチの分類:</a:t>
            </a:r>
            <a:endParaRPr sz="1100"/>
          </a:p>
          <a:p>
            <a:pPr indent="-298450" lvl="1" marL="914400" rtl="0" algn="l">
              <a:spcBef>
                <a:spcPts val="0"/>
              </a:spcBef>
              <a:spcAft>
                <a:spcPts val="0"/>
              </a:spcAft>
              <a:buClr>
                <a:schemeClr val="accent3"/>
              </a:buClr>
              <a:buSzPts val="1100"/>
              <a:buFont typeface="Arial"/>
              <a:buChar char="○"/>
            </a:pPr>
            <a:r>
              <a:rPr lang="ja" sz="1100"/>
              <a:t>基礎モデル：</a:t>
            </a:r>
            <a:endParaRPr sz="1100"/>
          </a:p>
          <a:p>
            <a:pPr indent="-298450" lvl="2" marL="1371600" rtl="0" algn="l">
              <a:spcBef>
                <a:spcPts val="0"/>
              </a:spcBef>
              <a:spcAft>
                <a:spcPts val="0"/>
              </a:spcAft>
              <a:buClr>
                <a:schemeClr val="accent3"/>
              </a:buClr>
              <a:buSzPts val="1100"/>
              <a:buFont typeface="Arial"/>
              <a:buChar char="■"/>
            </a:pPr>
            <a:r>
              <a:rPr lang="ja" sz="1100"/>
              <a:t>トランスフォーマーベース：BERT、GPT、T5など、自己注意メカニズムを使用するモデル。</a:t>
            </a:r>
            <a:endParaRPr sz="1100"/>
          </a:p>
          <a:p>
            <a:pPr indent="-298450" lvl="2" marL="1371600" rtl="0" algn="l">
              <a:spcBef>
                <a:spcPts val="0"/>
              </a:spcBef>
              <a:spcAft>
                <a:spcPts val="0"/>
              </a:spcAft>
              <a:buClr>
                <a:schemeClr val="accent3"/>
              </a:buClr>
              <a:buSzPts val="1100"/>
              <a:buFont typeface="Arial"/>
              <a:buChar char="■"/>
            </a:pPr>
            <a:r>
              <a:rPr lang="ja" sz="1100"/>
              <a:t>非トランスフォーマーベース：MLP、RNN、CNN、ディフュージョンモデルなど。</a:t>
            </a:r>
            <a:endParaRPr sz="1100"/>
          </a:p>
          <a:p>
            <a:pPr indent="-298450" lvl="1" marL="914400" rtl="0" algn="l">
              <a:spcBef>
                <a:spcPts val="0"/>
              </a:spcBef>
              <a:spcAft>
                <a:spcPts val="0"/>
              </a:spcAft>
              <a:buClr>
                <a:schemeClr val="accent3"/>
              </a:buClr>
              <a:buSzPts val="1100"/>
              <a:buFont typeface="Arial"/>
              <a:buChar char="○"/>
            </a:pPr>
            <a:r>
              <a:rPr lang="ja" sz="1100"/>
              <a:t>ファインチューニング：</a:t>
            </a:r>
            <a:endParaRPr sz="1100"/>
          </a:p>
          <a:p>
            <a:pPr indent="-298450" lvl="2" marL="1371600" rtl="0" algn="l">
              <a:spcBef>
                <a:spcPts val="0"/>
              </a:spcBef>
              <a:spcAft>
                <a:spcPts val="0"/>
              </a:spcAft>
              <a:buClr>
                <a:schemeClr val="accent3"/>
              </a:buClr>
              <a:buSzPts val="1100"/>
              <a:buFont typeface="Arial"/>
              <a:buChar char="■"/>
            </a:pPr>
            <a:r>
              <a:rPr lang="ja" sz="1100"/>
              <a:t>フルファインチューニング：モデルのすべてのパラメータを更新。</a:t>
            </a:r>
            <a:endParaRPr sz="1100"/>
          </a:p>
          <a:p>
            <a:pPr indent="-298450" lvl="2" marL="1371600" rtl="0" algn="l">
              <a:spcBef>
                <a:spcPts val="0"/>
              </a:spcBef>
              <a:spcAft>
                <a:spcPts val="0"/>
              </a:spcAft>
              <a:buClr>
                <a:schemeClr val="accent3"/>
              </a:buClr>
              <a:buSzPts val="1100"/>
              <a:buFont typeface="Arial"/>
              <a:buChar char="■"/>
            </a:pPr>
            <a:r>
              <a:rPr lang="ja" sz="1100"/>
              <a:t>パラメータ効率の高いファインチューニング：Layer-Freezing、Adapter Tuning、Task-Conditional Fine-Tuningなど。</a:t>
            </a:r>
            <a:endParaRPr sz="1100"/>
          </a:p>
          <a:p>
            <a:pPr indent="-298450" lvl="1" marL="914400" rtl="0" algn="l">
              <a:spcBef>
                <a:spcPts val="0"/>
              </a:spcBef>
              <a:spcAft>
                <a:spcPts val="0"/>
              </a:spcAft>
              <a:buClr>
                <a:schemeClr val="accent3"/>
              </a:buClr>
              <a:buSzPts val="1100"/>
              <a:buFont typeface="Arial"/>
              <a:buChar char="○"/>
            </a:pPr>
            <a:r>
              <a:rPr lang="ja" sz="1100"/>
              <a:t>エンベディングベース：</a:t>
            </a:r>
            <a:endParaRPr sz="1100"/>
          </a:p>
          <a:p>
            <a:pPr indent="-298450" lvl="2" marL="1371600" rtl="0" algn="l">
              <a:spcBef>
                <a:spcPts val="0"/>
              </a:spcBef>
              <a:spcAft>
                <a:spcPts val="0"/>
              </a:spcAft>
              <a:buClr>
                <a:schemeClr val="accent3"/>
              </a:buClr>
              <a:buSzPts val="1100"/>
              <a:buFont typeface="Arial"/>
              <a:buChar char="■"/>
            </a:pPr>
            <a:r>
              <a:rPr lang="ja" sz="1100"/>
              <a:t>事前訓練エンベディング：BERT、GPT、T5などによって生成されるエンベディングを利用。</a:t>
            </a:r>
            <a:endParaRPr sz="1100"/>
          </a:p>
          <a:p>
            <a:pPr indent="-298450" lvl="2" marL="1371600" rtl="0" algn="l">
              <a:spcBef>
                <a:spcPts val="0"/>
              </a:spcBef>
              <a:spcAft>
                <a:spcPts val="0"/>
              </a:spcAft>
              <a:buClr>
                <a:schemeClr val="accent3"/>
              </a:buClr>
              <a:buSzPts val="1100"/>
              <a:buFont typeface="Arial"/>
              <a:buChar char="■"/>
            </a:pPr>
            <a:r>
              <a:rPr lang="ja" sz="1100"/>
              <a:t>プロンプトエンベディング：特定のタスクに適したエンベディングを生成。</a:t>
            </a:r>
            <a:endParaRPr sz="1100"/>
          </a:p>
          <a:p>
            <a:pPr indent="-298450" lvl="1" marL="914400" rtl="0" algn="l">
              <a:spcBef>
                <a:spcPts val="0"/>
              </a:spcBef>
              <a:spcAft>
                <a:spcPts val="0"/>
              </a:spcAft>
              <a:buClr>
                <a:schemeClr val="accent3"/>
              </a:buClr>
              <a:buSzPts val="1100"/>
              <a:buFont typeface="Arial"/>
              <a:buChar char="○"/>
            </a:pPr>
            <a:r>
              <a:rPr lang="ja" sz="1100"/>
              <a:t>プロンプトベース：</a:t>
            </a:r>
            <a:endParaRPr sz="1100"/>
          </a:p>
          <a:p>
            <a:pPr indent="-298450" lvl="2" marL="1371600" rtl="0" algn="l">
              <a:spcBef>
                <a:spcPts val="0"/>
              </a:spcBef>
              <a:spcAft>
                <a:spcPts val="0"/>
              </a:spcAft>
              <a:buClr>
                <a:schemeClr val="accent3"/>
              </a:buClr>
              <a:buSzPts val="1100"/>
              <a:buFont typeface="Arial"/>
              <a:buChar char="■"/>
            </a:pPr>
            <a:r>
              <a:rPr lang="ja" sz="1100"/>
              <a:t>インコンテキストラーニング：例をプロンプト内に提供し、モデルがタスクを理解。</a:t>
            </a:r>
            <a:endParaRPr sz="1100"/>
          </a:p>
          <a:p>
            <a:pPr indent="-298450" lvl="2" marL="1371600" rtl="0" algn="l">
              <a:spcBef>
                <a:spcPts val="0"/>
              </a:spcBef>
              <a:spcAft>
                <a:spcPts val="0"/>
              </a:spcAft>
              <a:buClr>
                <a:schemeClr val="accent3"/>
              </a:buClr>
              <a:buSzPts val="1100"/>
              <a:buFont typeface="Arial"/>
              <a:buChar char="■"/>
            </a:pPr>
            <a:r>
              <a:rPr lang="ja" sz="1100"/>
              <a:t>チェーンオブソート：中間ステップや推論プロセスをガイド。</a:t>
            </a:r>
            <a:endParaRPr sz="1100"/>
          </a:p>
          <a:p>
            <a:pPr indent="-298450" lvl="2" marL="1371600" rtl="0" algn="l">
              <a:spcBef>
                <a:spcPts val="0"/>
              </a:spcBef>
              <a:spcAft>
                <a:spcPts val="0"/>
              </a:spcAft>
              <a:buClr>
                <a:schemeClr val="accent3"/>
              </a:buClr>
              <a:buSzPts val="1100"/>
              <a:buFont typeface="Arial"/>
              <a:buChar char="■"/>
            </a:pPr>
            <a:r>
              <a:rPr lang="ja" sz="1100"/>
              <a:t>タスク指示プロンプティング：自然言語の指示を使用してタスクを実行。</a:t>
            </a:r>
            <a:endParaRPr sz="1100"/>
          </a:p>
          <a:p>
            <a:pPr indent="-298450" lvl="2" marL="1371600" rtl="0" algn="l">
              <a:spcBef>
                <a:spcPts val="0"/>
              </a:spcBef>
              <a:spcAft>
                <a:spcPts val="0"/>
              </a:spcAft>
              <a:buClr>
                <a:schemeClr val="accent3"/>
              </a:buClr>
              <a:buSzPts val="1100"/>
              <a:buFont typeface="Arial"/>
              <a:buChar char="■"/>
            </a:pPr>
            <a:r>
              <a:rPr lang="ja" sz="1100"/>
              <a:t>知識ベースアプローチ：Tool Augmented Generation、Retrieval-Augmented Generation。</a:t>
            </a:r>
            <a:endParaRPr sz="1100"/>
          </a:p>
          <a:p>
            <a:pPr indent="-298450" lvl="0" marL="457200" rtl="0" algn="l">
              <a:spcBef>
                <a:spcPts val="0"/>
              </a:spcBef>
              <a:spcAft>
                <a:spcPts val="0"/>
              </a:spcAft>
              <a:buClr>
                <a:schemeClr val="accent3"/>
              </a:buClr>
              <a:buSzPts val="1100"/>
              <a:buFont typeface="Arial"/>
              <a:buAutoNum type="arabicPeriod"/>
            </a:pPr>
            <a:r>
              <a:rPr lang="ja" sz="1100"/>
              <a:t>AIOpsタスクの分類:</a:t>
            </a:r>
            <a:endParaRPr sz="1100"/>
          </a:p>
          <a:p>
            <a:pPr indent="-298450" lvl="1" marL="914400" rtl="0" algn="l">
              <a:spcBef>
                <a:spcPts val="0"/>
              </a:spcBef>
              <a:spcAft>
                <a:spcPts val="0"/>
              </a:spcAft>
              <a:buClr>
                <a:schemeClr val="accent3"/>
              </a:buClr>
              <a:buSzPts val="1100"/>
              <a:buFont typeface="Arial"/>
              <a:buChar char="○"/>
            </a:pPr>
            <a:r>
              <a:rPr lang="ja" sz="1100"/>
              <a:t>データ前処理：</a:t>
            </a:r>
            <a:endParaRPr sz="1100"/>
          </a:p>
          <a:p>
            <a:pPr indent="-298450" lvl="2" marL="1371600" rtl="0" algn="l">
              <a:spcBef>
                <a:spcPts val="0"/>
              </a:spcBef>
              <a:spcAft>
                <a:spcPts val="0"/>
              </a:spcAft>
              <a:buClr>
                <a:schemeClr val="accent3"/>
              </a:buClr>
              <a:buSzPts val="1100"/>
              <a:buFont typeface="Arial"/>
              <a:buChar char="■"/>
            </a:pPr>
            <a:r>
              <a:rPr lang="ja" sz="1100"/>
              <a:t>ログ解析：ログデータを解析して構造化。</a:t>
            </a:r>
            <a:endParaRPr sz="1100"/>
          </a:p>
          <a:p>
            <a:pPr indent="-298450" lvl="2" marL="1371600" rtl="0" algn="l">
              <a:spcBef>
                <a:spcPts val="0"/>
              </a:spcBef>
              <a:spcAft>
                <a:spcPts val="0"/>
              </a:spcAft>
              <a:buClr>
                <a:schemeClr val="accent3"/>
              </a:buClr>
              <a:buSzPts val="1100"/>
              <a:buFont typeface="Arial"/>
              <a:buChar char="■"/>
            </a:pPr>
            <a:r>
              <a:rPr lang="ja" sz="1100"/>
              <a:t>メトリクス補完：欠落しているメトリクスデータを補完。</a:t>
            </a:r>
            <a:endParaRPr sz="1100"/>
          </a:p>
          <a:p>
            <a:pPr indent="-298450" lvl="2" marL="1371600" rtl="0" algn="l">
              <a:spcBef>
                <a:spcPts val="0"/>
              </a:spcBef>
              <a:spcAft>
                <a:spcPts val="0"/>
              </a:spcAft>
              <a:buClr>
                <a:schemeClr val="accent3"/>
              </a:buClr>
              <a:buSzPts val="1100"/>
              <a:buFont typeface="Arial"/>
              <a:buChar char="■"/>
            </a:pPr>
            <a:r>
              <a:rPr lang="ja" sz="1100"/>
              <a:t>入力要約：大規模なテキストを要約して重要な情報を抽出。</a:t>
            </a:r>
            <a:endParaRPr sz="1100"/>
          </a:p>
          <a:p>
            <a:pPr indent="-298450" lvl="1" marL="914400" rtl="0" algn="l">
              <a:spcBef>
                <a:spcPts val="0"/>
              </a:spcBef>
              <a:spcAft>
                <a:spcPts val="0"/>
              </a:spcAft>
              <a:buClr>
                <a:schemeClr val="accent3"/>
              </a:buClr>
              <a:buSzPts val="1100"/>
              <a:buFont typeface="Arial"/>
              <a:buChar char="○"/>
            </a:pPr>
            <a:r>
              <a:rPr lang="ja" sz="1100"/>
              <a:t>障害検知：</a:t>
            </a:r>
            <a:endParaRPr sz="1100"/>
          </a:p>
          <a:p>
            <a:pPr indent="-298450" lvl="2" marL="1371600" rtl="0" algn="l">
              <a:spcBef>
                <a:spcPts val="0"/>
              </a:spcBef>
              <a:spcAft>
                <a:spcPts val="0"/>
              </a:spcAft>
              <a:buClr>
                <a:schemeClr val="accent3"/>
              </a:buClr>
              <a:buSzPts val="1100"/>
              <a:buFont typeface="Arial"/>
              <a:buChar char="■"/>
            </a:pPr>
            <a:r>
              <a:rPr lang="ja" sz="1100"/>
              <a:t>障害予測：将来の障害を予測。</a:t>
            </a:r>
            <a:endParaRPr sz="1100"/>
          </a:p>
          <a:p>
            <a:pPr indent="-298450" lvl="2" marL="1371600" rtl="0" algn="l">
              <a:spcBef>
                <a:spcPts val="0"/>
              </a:spcBef>
              <a:spcAft>
                <a:spcPts val="0"/>
              </a:spcAft>
              <a:buClr>
                <a:schemeClr val="accent3"/>
              </a:buClr>
              <a:buSzPts val="1100"/>
              <a:buFont typeface="Arial"/>
              <a:buChar char="■"/>
            </a:pPr>
            <a:r>
              <a:rPr lang="ja" sz="1100"/>
              <a:t>異常検知：異常なパターンを検出。</a:t>
            </a:r>
            <a:endParaRPr sz="1100"/>
          </a:p>
          <a:p>
            <a:pPr indent="-298450" lvl="1" marL="914400" rtl="0" algn="l">
              <a:spcBef>
                <a:spcPts val="0"/>
              </a:spcBef>
              <a:spcAft>
                <a:spcPts val="0"/>
              </a:spcAft>
              <a:buClr>
                <a:schemeClr val="accent3"/>
              </a:buClr>
              <a:buSzPts val="1100"/>
              <a:buFont typeface="Arial"/>
              <a:buChar char="○"/>
            </a:pPr>
            <a:r>
              <a:rPr lang="ja" sz="1100"/>
              <a:t>原因分析：</a:t>
            </a:r>
            <a:endParaRPr sz="1100"/>
          </a:p>
          <a:p>
            <a:pPr indent="-298450" lvl="2" marL="1371600" rtl="0" algn="l">
              <a:spcBef>
                <a:spcPts val="0"/>
              </a:spcBef>
              <a:spcAft>
                <a:spcPts val="0"/>
              </a:spcAft>
              <a:buClr>
                <a:schemeClr val="accent3"/>
              </a:buClr>
              <a:buSzPts val="1100"/>
              <a:buFont typeface="Arial"/>
              <a:buChar char="■"/>
            </a:pPr>
            <a:r>
              <a:rPr lang="ja" sz="1100"/>
              <a:t>障害ローカライズ：異常が発生した特定のコンポーネントや機械を特定。</a:t>
            </a:r>
            <a:endParaRPr sz="1100"/>
          </a:p>
          <a:p>
            <a:pPr indent="-298450" lvl="2" marL="1371600" rtl="0" algn="l">
              <a:spcBef>
                <a:spcPts val="0"/>
              </a:spcBef>
              <a:spcAft>
                <a:spcPts val="0"/>
              </a:spcAft>
              <a:buClr>
                <a:schemeClr val="accent3"/>
              </a:buClr>
              <a:buSzPts val="1100"/>
              <a:buFont typeface="Arial"/>
              <a:buChar char="■"/>
            </a:pPr>
            <a:r>
              <a:rPr lang="ja" sz="1100"/>
              <a:t>障害カテゴリ分類：発生している異常の種類を特定。</a:t>
            </a:r>
            <a:endParaRPr sz="1100"/>
          </a:p>
          <a:p>
            <a:pPr indent="-298450" lvl="2" marL="1371600" rtl="0" algn="l">
              <a:spcBef>
                <a:spcPts val="0"/>
              </a:spcBef>
              <a:spcAft>
                <a:spcPts val="0"/>
              </a:spcAft>
              <a:buClr>
                <a:schemeClr val="accent3"/>
              </a:buClr>
              <a:buSzPts val="1100"/>
              <a:buFont typeface="Arial"/>
              <a:buChar char="■"/>
            </a:pPr>
            <a:r>
              <a:rPr lang="ja" sz="1100"/>
              <a:t>原因報告生成：原因分析レポートを生成。</a:t>
            </a:r>
            <a:endParaRPr sz="1100"/>
          </a:p>
          <a:p>
            <a:pPr indent="-298450" lvl="1" marL="914400" rtl="0" algn="l">
              <a:spcBef>
                <a:spcPts val="0"/>
              </a:spcBef>
              <a:spcAft>
                <a:spcPts val="0"/>
              </a:spcAft>
              <a:buClr>
                <a:schemeClr val="accent3"/>
              </a:buClr>
              <a:buSzPts val="1100"/>
              <a:buFont typeface="Arial"/>
              <a:buChar char="○"/>
            </a:pPr>
            <a:r>
              <a:rPr lang="ja" sz="1100"/>
              <a:t>自動修正：</a:t>
            </a:r>
            <a:endParaRPr sz="1100"/>
          </a:p>
          <a:p>
            <a:pPr indent="-298450" lvl="2" marL="1371600" rtl="0" algn="l">
              <a:spcBef>
                <a:spcPts val="0"/>
              </a:spcBef>
              <a:spcAft>
                <a:spcPts val="0"/>
              </a:spcAft>
              <a:buClr>
                <a:schemeClr val="accent3"/>
              </a:buClr>
              <a:buSzPts val="1100"/>
              <a:buFont typeface="Arial"/>
              <a:buChar char="■"/>
            </a:pPr>
            <a:r>
              <a:rPr lang="ja" sz="1100"/>
              <a:t>アシスト質問：システム関連の質問に対する回答を支援。</a:t>
            </a:r>
            <a:endParaRPr sz="1100"/>
          </a:p>
          <a:p>
            <a:pPr indent="-298450" lvl="2" marL="1371600" rtl="0" algn="l">
              <a:spcBef>
                <a:spcPts val="0"/>
              </a:spcBef>
              <a:spcAft>
                <a:spcPts val="0"/>
              </a:spcAft>
              <a:buClr>
                <a:schemeClr val="accent3"/>
              </a:buClr>
              <a:buSzPts val="1100"/>
              <a:buFont typeface="Arial"/>
              <a:buChar char="■"/>
            </a:pPr>
            <a:r>
              <a:rPr lang="ja" sz="1100"/>
              <a:t>緩和策生成：検出された異常に対する緩和策を生成。</a:t>
            </a:r>
            <a:endParaRPr sz="1100"/>
          </a:p>
          <a:p>
            <a:pPr indent="-298450" lvl="2" marL="1371600" rtl="0" algn="l">
              <a:spcBef>
                <a:spcPts val="0"/>
              </a:spcBef>
              <a:spcAft>
                <a:spcPts val="0"/>
              </a:spcAft>
              <a:buClr>
                <a:schemeClr val="accent3"/>
              </a:buClr>
              <a:buSzPts val="1100"/>
              <a:buFont typeface="Arial"/>
              <a:buChar char="■"/>
            </a:pPr>
            <a:r>
              <a:rPr lang="ja" sz="1100"/>
              <a:t>コマンド推奨：修正に使用できるコマンドを推奨。</a:t>
            </a:r>
            <a:endParaRPr sz="1100"/>
          </a:p>
          <a:p>
            <a:pPr indent="-298450" lvl="2" marL="1371600" rtl="0" algn="l">
              <a:spcBef>
                <a:spcPts val="0"/>
              </a:spcBef>
              <a:spcAft>
                <a:spcPts val="0"/>
              </a:spcAft>
              <a:buClr>
                <a:schemeClr val="accent3"/>
              </a:buClr>
              <a:buSzPts val="1100"/>
              <a:buFont typeface="Arial"/>
              <a:buChar char="■"/>
            </a:pPr>
            <a:r>
              <a:rPr lang="ja" sz="1100"/>
              <a:t>スクリプト生成：修正用のカスタムスクリプトを生成。</a:t>
            </a:r>
            <a:endParaRPr sz="1100"/>
          </a:p>
          <a:p>
            <a:pPr indent="-298450" lvl="2" marL="1371600" rtl="0" algn="l">
              <a:spcBef>
                <a:spcPts val="0"/>
              </a:spcBef>
              <a:spcAft>
                <a:spcPts val="0"/>
              </a:spcAft>
              <a:buClr>
                <a:schemeClr val="accent3"/>
              </a:buClr>
              <a:buSzPts val="1100"/>
              <a:buFont typeface="Arial"/>
              <a:buChar char="■"/>
            </a:pPr>
            <a:r>
              <a:rPr lang="ja" sz="1100"/>
              <a:t>自動実行：修正スクリプトを自動的に実行。</a:t>
            </a:r>
            <a:endParaRPr sz="1100"/>
          </a:p>
          <a:p>
            <a:pPr indent="0" lvl="0" marL="0" rtl="0" algn="l">
              <a:spcBef>
                <a:spcPts val="1400"/>
              </a:spcBef>
              <a:spcAft>
                <a:spcPts val="0"/>
              </a:spcAft>
              <a:buNone/>
            </a:pPr>
            <a:r>
              <a:rPr lang="ja" sz="1300"/>
              <a:t>使用用途</a:t>
            </a:r>
            <a:endParaRPr sz="1300"/>
          </a:p>
          <a:p>
            <a:pPr indent="-298450" lvl="0" marL="457200" rtl="0" algn="l">
              <a:spcBef>
                <a:spcPts val="1200"/>
              </a:spcBef>
              <a:spcAft>
                <a:spcPts val="0"/>
              </a:spcAft>
              <a:buClr>
                <a:schemeClr val="accent3"/>
              </a:buClr>
              <a:buSzPts val="1100"/>
              <a:buFont typeface="Arial"/>
              <a:buChar char="●"/>
            </a:pPr>
            <a:r>
              <a:rPr lang="ja" sz="1100"/>
              <a:t>データ前処理：ログ解析、メトリクス補完、入力要約。</a:t>
            </a:r>
            <a:endParaRPr sz="1100"/>
          </a:p>
          <a:p>
            <a:pPr indent="-298450" lvl="0" marL="457200" rtl="0" algn="l">
              <a:spcBef>
                <a:spcPts val="0"/>
              </a:spcBef>
              <a:spcAft>
                <a:spcPts val="0"/>
              </a:spcAft>
              <a:buClr>
                <a:schemeClr val="accent3"/>
              </a:buClr>
              <a:buSzPts val="1100"/>
              <a:buFont typeface="Arial"/>
              <a:buChar char="●"/>
            </a:pPr>
            <a:r>
              <a:rPr lang="ja" sz="1100"/>
              <a:t>障害検知：障害予測、異常検知。</a:t>
            </a:r>
            <a:endParaRPr sz="1100"/>
          </a:p>
          <a:p>
            <a:pPr indent="-298450" lvl="0" marL="457200" rtl="0" algn="l">
              <a:spcBef>
                <a:spcPts val="0"/>
              </a:spcBef>
              <a:spcAft>
                <a:spcPts val="0"/>
              </a:spcAft>
              <a:buClr>
                <a:schemeClr val="accent3"/>
              </a:buClr>
              <a:buSzPts val="1100"/>
              <a:buFont typeface="Arial"/>
              <a:buChar char="●"/>
            </a:pPr>
            <a:r>
              <a:rPr lang="ja" sz="1100"/>
              <a:t>原因分析：障害ローカライズ、障害カテゴリ分類、原因報告生成。</a:t>
            </a:r>
            <a:endParaRPr sz="1100"/>
          </a:p>
          <a:p>
            <a:pPr indent="-298450" lvl="0" marL="457200" rtl="0" algn="l">
              <a:spcBef>
                <a:spcPts val="0"/>
              </a:spcBef>
              <a:spcAft>
                <a:spcPts val="0"/>
              </a:spcAft>
              <a:buClr>
                <a:schemeClr val="accent3"/>
              </a:buClr>
              <a:buSzPts val="1100"/>
              <a:buFont typeface="Arial"/>
              <a:buChar char="●"/>
            </a:pPr>
            <a:r>
              <a:rPr lang="ja" sz="1100"/>
              <a:t>自動修正：アシスト質問、緩和策生成、コマンド推奨、スクリプト生成、自動実行。</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Vortex under Ripplet: An Empirical Study of RAG-enabled Applications RAG対応アプリケーションの実証研究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RAGアプリを100件GitHubから収集し、その問題報告を手動で調査 98%以上のアプリケーションに複数の統合欠陥が存在し、ソフトウェアの機能性、効率性、およびセキュリティに影響を与えていることがわかりそれを19の欠陥パターンとして一般化。対処するためのガイドラインを提案しました</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19の欠陥</a:t>
            </a:r>
            <a:endParaRPr b="1" sz="13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 不明瞭なプロンプトの文脈</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大規模言語モデル（LLMs）は、プロンプトに十分な情報が含まれていない場合に、幻覚（誤った情報生成）を引き起こす可能性があります。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誤った歴史的事実や存在しない引用など、文脈に一致しない回答を生成。</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プロンプトデザインを改善し、必要な外部知識を提供するRAGフレームワークやオンライン検索モジュールを有効にする。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プロンプトにおける制約の欠如</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LLMの行動を制限する指示がプロンプトに含まれていない場合、予期しない行動を引き起こす可能性があります。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例えば、LLMが自身をAIと認める、または不正行為の方法を教えるなど。</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綿密なラボテストと大規模ユーザーテストを通じて予期しない応答を特定し、細かいプロンプト指示や出力検証を使用してLLMの行動を制限。</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履歴管理の不足</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マルチターンの対話において、履歴を適切に管理しないと、文脈に一致しない回答を生成する可能性があります。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忘却問題により、正確な回答が得られなくなる。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履歴の要約を保持し、プロンプト構築時に常に追加する。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 LLM入力フォーマット検証の欠如</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LLMエージェントに提供される入力フォーマットが検証されていない場合、不正な応答やクラッシュを引き起こす可能性があります。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不正な入力がLLMに提供されることで誤動作を引き起こす。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入力テキストのフォーマットを検証し、標準化するアルゴリズムを設計。</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5. LLM出力フォーマットの非互換性</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LLMの出力が下流タスクに対応していない場合、ソフトウェアの誤動作やクラッシュを引き起こす可能性があります。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読みにくいテキストや、不正なJSON形式のデータが生成される。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出力の再構築やフォーマット検証を行い、特定のタスクに対応する形式に整える。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6. 不要なLLM出力</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必要以上に長い回答や冗長な情報を生成することがあります。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必要な情報の取得が困難になり、サービス品質が低下。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プロンプトで明確に指示し、生成トークン数を制限する。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7. LLMコンテキスト制限の超過</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LLMが設定された最大トークン長を超えると、出力が切り捨てられることがあります。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不完全な回答やクラッシュを引き起こす。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プロンプトの圧縮や履歴の要約、入力長の制限を行う。</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8. LLMエージェント管理の不適切</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複数のLLMエージェントを適切に管理しないと、データの損失や性能低下を引き起こす可能性があります。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データが消失し、ユーザー体験が損なわれる。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データストレージとエラーハンドリング機構を設計し、エージェントの再起動や切り替えを可能にする。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9. 知識の不整合</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ベクトルデータベースに保存される知識エントリが正確でない場合、ソフトウェアの誤動作を引き起こす可能性があります。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不正確な知識ベースによる誤動作やメモリオーバーフロー。</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テキスト抽出とチャンク作成を正確かつ堅牢に行う。</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10. 知識エントリの競合</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異なるテキストデータが同じ特徴ベクトルに埋め込まれると、データの上書きや損失が発生する。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知識エントリのデータ損失。</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埋め込みメカニズムを慎重に設計し、潜在的な競合を管理する。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11. 不適切なテキスト埋め込み</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テキストの特性を適切に処理しないと、RAG技術の精度と効率が低下する。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LLMの正確性と効率が低下。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テキストのエンコード形式や書式、セマンティクスに応じて適切な埋め込みを行う。</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12. 不適切な類似性検索</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ベクトルデータベースへのクエリが不適切な場合、関連性の低いデータが取得される。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文脈に一致しない回答を生成。</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クエリを具体的にし、類似性スコアの検証を行う。</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13. 最終出力の欠如</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マルチターンの対話において、最終的な結論が出力されない場合、不完全な回答が残る。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完全な回答が得られず、ユーザー体験が損なわれる。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すべての中間結果を要約し、最終出力を提供する「on-exit」動作を設計。</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14. 不適切なエラーハンドリング</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エラーや例外が適切に処理されない場合、ソフトウェアのクラッシュを引き起こす。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予期しないクラッシュや不完全な情報提供。</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タスク固有のソリューションを設計し、エラーメッセージに基づく再生成を行う。</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15. 低頻度のインタラクティビティ</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低頻度のリクエストがサーバーとの接続を失い、操作を中断する可能性がある。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サーバーとの接続が失われ、ソフトウェアがクラッシュ。</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タイムアウト設定を変更するか、定期的な「ハートビート」リクエストを送信する。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16. プライバシー違反</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ユーザーのデータが適切に分離されていない場合、不正アクセスが発生する可能性がある。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データの不正アクセスや破損。</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LLMエージェントにシステム権限を与えず、ユーザーの要求に基づいてシステム権限を管理する。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17. リソース競合</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ハードウェアの限られたリソースで高負荷の作業を行う場合、リソース競合が発生する。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実行の遅延やハングアップ。</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システムリソース要求を制限し、サービスのダウングレードやユーザー数の制限を行う。</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18. 非効率的なメモリ管理</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メモリ管理が非効率的な場合、性能の低下やメモリ不足クラッシュが発生する。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メモリ不足によるクラッシュ。</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メモリリソースを解放する明示的なコマンドを使用する。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19. LLMと下流タスクの速度不一致</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LLMエージェントがストリーミングデータを処理し続けて下流タスクにデータを送信する場合、処理速度の不一致が発生することがあります。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LLMエージェントが下流タスクよりも高速で処理を行うと、大量の保留データが発生し、下流タスクがブロックされる可能性があります。逆に、下流タスクがLLMエージェントよりも高速で処理を行うと、空のキューからデータを取得しようとしてクラッシュする可能性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タイムセンシティブな下流タスクに対して、適切なバッファリングとキュー管理を実装し、速度の不一致を解消するための同期メカニズムを設計します。</a:t>
            </a:r>
            <a:endParaRPr sz="11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