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2fa96f3c7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2fa96f3c7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fa96f3c7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fa96f3c7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2663d093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2663d093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2663d093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2663d093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2663d093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2663d093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2663d0930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2663d0930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32663d0930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32663d093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2663d0930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2663d0930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2663d093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2663d093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32663d093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32663d093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2663d0930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2663d0930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32663d0930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32663d0930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2663d0930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2663d0930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32663d0930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32663d0930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32663d0930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32663d0930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32663d0930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2663d0930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fa96f3c7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2fa96f3c7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2fa96f3c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2fa96f3c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2fa96f3c7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fa96f3c7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fa96f3c7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2fa96f3c7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fa96f3c7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fa96f3c7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fa96f3c7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2fa96f3c7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fa96f3c7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2fa96f3c7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JRE-L: Journalist, Reader, and Editor LLMs in the Loop for Science Journalism for the General Audience JRE-L: 科学ジャーナリズムにおけるジャーナリスト、読者、編集者 LLM のループ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JRE-Lは、科学ジャーナリズムを自動化する新しいフレームワークであり、ジャーナリスト・読者・編集者の役割を持つ3つのLLMが協力して記事を改善する。ジャーナリストLLMが科学論文を一般向けに要約し、読者LLMがその記事を読み、理解度に基づいてフィードバックを提供。編集者LLMがそのフィードバックを評価し、改訂の提案を行う。このループを繰り返すことで、既存手法よりも高い可読性を持つ記事を生成できることを実験で確認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**LLMを3つの役割（ジャーナリスト、読者、編集者）に分け、協調して記事を改善するプロセスを構築。**</a:t>
            </a:r>
            <a:endParaRPr sz="791"/>
          </a:p>
          <a:p>
            <a:pPr indent="0" lvl="0" marL="0" rtl="0" algn="l">
              <a:lnSpc>
                <a:spcPct val="95000"/>
              </a:lnSpc>
              <a:spcBef>
                <a:spcPts val="1200"/>
              </a:spcBef>
              <a:spcAft>
                <a:spcPts val="0"/>
              </a:spcAft>
              <a:buNone/>
            </a:pPr>
            <a:r>
              <a:rPr lang="ja" sz="791"/>
              <a:t>- **読者LLMによるフィードバックを用いることで、可読性を向上させる新しいアプローチ。**</a:t>
            </a:r>
            <a:endParaRPr sz="791"/>
          </a:p>
          <a:p>
            <a:pPr indent="0" lvl="0" marL="0" rtl="0" algn="l">
              <a:lnSpc>
                <a:spcPct val="95000"/>
              </a:lnSpc>
              <a:spcBef>
                <a:spcPts val="1200"/>
              </a:spcBef>
              <a:spcAft>
                <a:spcPts val="0"/>
              </a:spcAft>
              <a:buNone/>
            </a:pPr>
            <a:r>
              <a:rPr lang="ja" sz="791"/>
              <a:t>- **GPT-4などの高性能モデルと比較しても、読みやすさ（readability）が向上することを実験で確認。**</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**JRE-Lの構成要素**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**ジャーナリスト LLM**</a:t>
            </a:r>
            <a:endParaRPr sz="791"/>
          </a:p>
          <a:p>
            <a:pPr indent="0" lvl="0" marL="0" rtl="0" algn="l">
              <a:lnSpc>
                <a:spcPct val="95000"/>
              </a:lnSpc>
              <a:spcBef>
                <a:spcPts val="1200"/>
              </a:spcBef>
              <a:spcAft>
                <a:spcPts val="0"/>
              </a:spcAft>
              <a:buNone/>
            </a:pPr>
            <a:r>
              <a:rPr lang="ja" sz="791"/>
              <a:t>    - 科学論文を基に一般向けの記事を生成する。</a:t>
            </a:r>
            <a:endParaRPr sz="791"/>
          </a:p>
          <a:p>
            <a:pPr indent="0" lvl="0" marL="0" rtl="0" algn="l">
              <a:lnSpc>
                <a:spcPct val="95000"/>
              </a:lnSpc>
              <a:spcBef>
                <a:spcPts val="1200"/>
              </a:spcBef>
              <a:spcAft>
                <a:spcPts val="0"/>
              </a:spcAft>
              <a:buNone/>
            </a:pPr>
            <a:r>
              <a:rPr lang="ja" sz="791"/>
              <a:t>    - LLMのプロンプトにより、単に論文を要約するのではなく、一般人向けのストーリーテリングを意識した書き方を促す。</a:t>
            </a:r>
            <a:endParaRPr sz="791"/>
          </a:p>
          <a:p>
            <a:pPr indent="0" lvl="0" marL="0" rtl="0" algn="l">
              <a:lnSpc>
                <a:spcPct val="95000"/>
              </a:lnSpc>
              <a:spcBef>
                <a:spcPts val="1200"/>
              </a:spcBef>
              <a:spcAft>
                <a:spcPts val="0"/>
              </a:spcAft>
              <a:buNone/>
            </a:pPr>
            <a:r>
              <a:rPr lang="ja" sz="791"/>
              <a:t>2. **読者 LLM**</a:t>
            </a:r>
            <a:endParaRPr sz="791"/>
          </a:p>
          <a:p>
            <a:pPr indent="0" lvl="0" marL="0" rtl="0" algn="l">
              <a:lnSpc>
                <a:spcPct val="95000"/>
              </a:lnSpc>
              <a:spcBef>
                <a:spcPts val="1200"/>
              </a:spcBef>
              <a:spcAft>
                <a:spcPts val="0"/>
              </a:spcAft>
              <a:buNone/>
            </a:pPr>
            <a:r>
              <a:rPr lang="ja" sz="791"/>
              <a:t>    - ジャーナリストが書いた記事を読み、読者視点でフィードバックを提供。</a:t>
            </a:r>
            <a:endParaRPr sz="791"/>
          </a:p>
          <a:p>
            <a:pPr indent="0" lvl="0" marL="0" rtl="0" algn="l">
              <a:lnSpc>
                <a:spcPct val="95000"/>
              </a:lnSpc>
              <a:spcBef>
                <a:spcPts val="1200"/>
              </a:spcBef>
              <a:spcAft>
                <a:spcPts val="0"/>
              </a:spcAft>
              <a:buNone/>
            </a:pPr>
            <a:r>
              <a:rPr lang="ja" sz="791"/>
              <a:t>    - よりシンプルなLLMを使用し、ドメイン知識を持たない一般読者をシミュレートする。</a:t>
            </a:r>
            <a:endParaRPr sz="791"/>
          </a:p>
          <a:p>
            <a:pPr indent="0" lvl="0" marL="0" rtl="0" algn="l">
              <a:lnSpc>
                <a:spcPct val="95000"/>
              </a:lnSpc>
              <a:spcBef>
                <a:spcPts val="1200"/>
              </a:spcBef>
              <a:spcAft>
                <a:spcPts val="0"/>
              </a:spcAft>
              <a:buNone/>
            </a:pPr>
            <a:r>
              <a:rPr lang="ja" sz="791"/>
              <a:t>    - 例：「"低コストのマイクロ流体診断テスト" が具体的に何なのかわからない」といった問題点を指摘。</a:t>
            </a:r>
            <a:endParaRPr sz="791"/>
          </a:p>
          <a:p>
            <a:pPr indent="0" lvl="0" marL="0" rtl="0" algn="l">
              <a:lnSpc>
                <a:spcPct val="95000"/>
              </a:lnSpc>
              <a:spcBef>
                <a:spcPts val="1200"/>
              </a:spcBef>
              <a:spcAft>
                <a:spcPts val="0"/>
              </a:spcAft>
              <a:buNone/>
            </a:pPr>
            <a:r>
              <a:rPr lang="ja" sz="791"/>
              <a:t>3. **編集者 LLM**</a:t>
            </a:r>
            <a:endParaRPr sz="791"/>
          </a:p>
          <a:p>
            <a:pPr indent="0" lvl="0" marL="0" rtl="0" algn="l">
              <a:lnSpc>
                <a:spcPct val="95000"/>
              </a:lnSpc>
              <a:spcBef>
                <a:spcPts val="1200"/>
              </a:spcBef>
              <a:spcAft>
                <a:spcPts val="0"/>
              </a:spcAft>
              <a:buNone/>
            </a:pPr>
            <a:r>
              <a:rPr lang="ja" sz="791"/>
              <a:t>    - 読者LLMのフィードバックを評価し、記事の改善点を提案。</a:t>
            </a:r>
            <a:endParaRPr sz="791"/>
          </a:p>
          <a:p>
            <a:pPr indent="0" lvl="0" marL="0" rtl="0" algn="l">
              <a:lnSpc>
                <a:spcPct val="95000"/>
              </a:lnSpc>
              <a:spcBef>
                <a:spcPts val="1200"/>
              </a:spcBef>
              <a:spcAft>
                <a:spcPts val="0"/>
              </a:spcAft>
              <a:buNone/>
            </a:pPr>
            <a:r>
              <a:rPr lang="ja" sz="791"/>
              <a:t>    - 例えば、「技術用語の説明を追加する」「長い文を分割する」などの具体的な改訂指示をジャーナリストLLMに提供。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**JRE-Lの動作プロセス**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**ジャーナリストLLMが初稿を作成**（$p_0 = J(x)$）</a:t>
            </a:r>
            <a:endParaRPr sz="791"/>
          </a:p>
          <a:p>
            <a:pPr indent="0" lvl="0" marL="0" rtl="0" algn="l">
              <a:lnSpc>
                <a:spcPct val="95000"/>
              </a:lnSpc>
              <a:spcBef>
                <a:spcPts val="1200"/>
              </a:spcBef>
              <a:spcAft>
                <a:spcPts val="0"/>
              </a:spcAft>
              <a:buNone/>
            </a:pPr>
            <a:r>
              <a:rPr lang="ja" sz="791"/>
              <a:t>2. **読者LLMが記事を読み、ノートを作成**（$r_i = R(p_{i-1})$）</a:t>
            </a:r>
            <a:endParaRPr sz="791"/>
          </a:p>
          <a:p>
            <a:pPr indent="0" lvl="0" marL="0" rtl="0" algn="l">
              <a:lnSpc>
                <a:spcPct val="95000"/>
              </a:lnSpc>
              <a:spcBef>
                <a:spcPts val="1200"/>
              </a:spcBef>
              <a:spcAft>
                <a:spcPts val="0"/>
              </a:spcAft>
              <a:buNone/>
            </a:pPr>
            <a:r>
              <a:rPr lang="ja" sz="791"/>
              <a:t>3. **編集者LLMがフィードバックを評価し、改訂指示を作成**（$s_i = E(p_{i-1}, r_i)$）</a:t>
            </a:r>
            <a:endParaRPr sz="791"/>
          </a:p>
          <a:p>
            <a:pPr indent="0" lvl="0" marL="0" rtl="0" algn="l">
              <a:lnSpc>
                <a:spcPct val="95000"/>
              </a:lnSpc>
              <a:spcBef>
                <a:spcPts val="1200"/>
              </a:spcBef>
              <a:spcAft>
                <a:spcPts val="0"/>
              </a:spcAft>
              <a:buNone/>
            </a:pPr>
            <a:r>
              <a:rPr lang="ja" sz="791"/>
              <a:t>4. **ジャーナリストLLMが記事を修正し、新しいバージョンを作成**（$p_i = J(x, p_{i-1}, s_i)$）</a:t>
            </a:r>
            <a:endParaRPr sz="791"/>
          </a:p>
          <a:p>
            <a:pPr indent="0" lvl="0" marL="0" rtl="0" algn="l">
              <a:lnSpc>
                <a:spcPct val="95000"/>
              </a:lnSpc>
              <a:spcBef>
                <a:spcPts val="1200"/>
              </a:spcBef>
              <a:spcAft>
                <a:spcPts val="0"/>
              </a:spcAft>
              <a:buNone/>
            </a:pPr>
            <a:r>
              <a:rPr lang="ja" sz="791"/>
              <a:t>5. **ステップ2〜4を繰り返し、記事を徐々に改善**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このループにより、記事は自動的にリライトされ、一般読者向けに最適化される。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**自動評価指標**</a:t>
            </a:r>
            <a:endParaRPr sz="791"/>
          </a:p>
          <a:p>
            <a:pPr indent="0" lvl="0" marL="0" rtl="0" algn="l">
              <a:lnSpc>
                <a:spcPct val="95000"/>
              </a:lnSpc>
              <a:spcBef>
                <a:spcPts val="1200"/>
              </a:spcBef>
              <a:spcAft>
                <a:spcPts val="0"/>
              </a:spcAft>
              <a:buNone/>
            </a:pPr>
            <a:r>
              <a:rPr lang="ja" sz="791"/>
              <a:t>    - **CLI（Coleman-Liau Index）**: 文章の長さと語彙の複雑さを評価。</a:t>
            </a:r>
            <a:endParaRPr sz="791"/>
          </a:p>
          <a:p>
            <a:pPr indent="0" lvl="0" marL="0" rtl="0" algn="l">
              <a:lnSpc>
                <a:spcPct val="95000"/>
              </a:lnSpc>
              <a:spcBef>
                <a:spcPts val="1200"/>
              </a:spcBef>
              <a:spcAft>
                <a:spcPts val="0"/>
              </a:spcAft>
              <a:buNone/>
            </a:pPr>
            <a:r>
              <a:rPr lang="ja" sz="791"/>
              <a:t>    - **FKGL（Flesch-Kincaid Grade Level）**: 米国の学年レベルで文章の難易度を測定。</a:t>
            </a:r>
            <a:endParaRPr sz="791"/>
          </a:p>
          <a:p>
            <a:pPr indent="0" lvl="0" marL="0" rtl="0" algn="l">
              <a:lnSpc>
                <a:spcPct val="95000"/>
              </a:lnSpc>
              <a:spcBef>
                <a:spcPts val="1200"/>
              </a:spcBef>
              <a:spcAft>
                <a:spcPts val="0"/>
              </a:spcAft>
              <a:buNone/>
            </a:pPr>
            <a:r>
              <a:rPr lang="ja" sz="791"/>
              <a:t>    - **DCRS（Dale-Chall Readability Score）**: 一般的な単語の使用率を基に可読性を評価。</a:t>
            </a:r>
            <a:endParaRPr sz="791"/>
          </a:p>
          <a:p>
            <a:pPr indent="0" lvl="0" marL="0" rtl="0" algn="l">
              <a:lnSpc>
                <a:spcPct val="95000"/>
              </a:lnSpc>
              <a:spcBef>
                <a:spcPts val="1200"/>
              </a:spcBef>
              <a:spcAft>
                <a:spcPts val="0"/>
              </a:spcAft>
              <a:buNone/>
            </a:pPr>
            <a:r>
              <a:rPr lang="ja" sz="791"/>
              <a:t>2. **人間評価**</a:t>
            </a:r>
            <a:endParaRPr sz="791"/>
          </a:p>
          <a:p>
            <a:pPr indent="0" lvl="0" marL="0" rtl="0" algn="l">
              <a:lnSpc>
                <a:spcPct val="95000"/>
              </a:lnSpc>
              <a:spcBef>
                <a:spcPts val="1200"/>
              </a:spcBef>
              <a:spcAft>
                <a:spcPts val="0"/>
              </a:spcAft>
              <a:buNone/>
            </a:pPr>
            <a:r>
              <a:rPr lang="ja" sz="791"/>
              <a:t>    - **可読性（Readability）**</a:t>
            </a:r>
            <a:endParaRPr sz="791"/>
          </a:p>
          <a:p>
            <a:pPr indent="0" lvl="0" marL="0" rtl="0" algn="l">
              <a:lnSpc>
                <a:spcPct val="95000"/>
              </a:lnSpc>
              <a:spcBef>
                <a:spcPts val="1200"/>
              </a:spcBef>
              <a:spcAft>
                <a:spcPts val="0"/>
              </a:spcAft>
              <a:buNone/>
            </a:pPr>
            <a:r>
              <a:rPr lang="ja" sz="791"/>
              <a:t>    - **情報の伝達力（Information Conveyance）**</a:t>
            </a:r>
            <a:endParaRPr sz="791"/>
          </a:p>
          <a:p>
            <a:pPr indent="0" lvl="0" marL="0" rtl="0" algn="l">
              <a:lnSpc>
                <a:spcPct val="95000"/>
              </a:lnSpc>
              <a:spcBef>
                <a:spcPts val="1200"/>
              </a:spcBef>
              <a:spcAft>
                <a:spcPts val="0"/>
              </a:spcAft>
              <a:buNone/>
            </a:pPr>
            <a:r>
              <a:rPr lang="ja" sz="791"/>
              <a:t>    - **信頼性（Authenticity）**</a:t>
            </a:r>
            <a:endParaRPr sz="791"/>
          </a:p>
          <a:p>
            <a:pPr indent="0" lvl="0" marL="0" rtl="0" algn="l">
              <a:lnSpc>
                <a:spcPct val="95000"/>
              </a:lnSpc>
              <a:spcBef>
                <a:spcPts val="1200"/>
              </a:spcBef>
              <a:spcAft>
                <a:spcPts val="0"/>
              </a:spcAft>
              <a:buNone/>
            </a:pPr>
            <a:r>
              <a:rPr lang="ja" sz="791"/>
              <a:t>    - **面白さ（Interestingness）**</a:t>
            </a:r>
            <a:endParaRPr sz="791"/>
          </a:p>
          <a:p>
            <a:pPr indent="0" lvl="0" marL="0" rtl="0" algn="l">
              <a:lnSpc>
                <a:spcPct val="95000"/>
              </a:lnSpc>
              <a:spcBef>
                <a:spcPts val="1200"/>
              </a:spcBef>
              <a:spcAft>
                <a:spcPts val="0"/>
              </a:spcAft>
              <a:buNone/>
            </a:pPr>
            <a:r>
              <a:rPr lang="ja" sz="791"/>
              <a:t>    - 評価者（コンピュータサイエンス・バイオ系の修士号取得者）が5段階評価で判定。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JRE-LはGPT-4と同等の可読性を持ち、従来手法よりも改善。</a:t>
            </a:r>
            <a:endParaRPr sz="791"/>
          </a:p>
          <a:p>
            <a:pPr indent="0" lvl="0" marL="0" rtl="0" algn="l">
              <a:lnSpc>
                <a:spcPct val="95000"/>
              </a:lnSpc>
              <a:spcBef>
                <a:spcPts val="1200"/>
              </a:spcBef>
              <a:spcAft>
                <a:spcPts val="0"/>
              </a:spcAft>
              <a:buNone/>
            </a:pPr>
            <a:r>
              <a:rPr lang="ja" sz="791"/>
              <a:t>- JRE-Lを用いた記事の可読性はGPT-4や他のLLMより高く、特に一般読者向けの理解しやすさが向上。</a:t>
            </a:r>
            <a:endParaRPr sz="791"/>
          </a:p>
          <a:p>
            <a:pPr indent="0" lvl="0" marL="0" rtl="0" algn="l">
              <a:lnSpc>
                <a:spcPct val="95000"/>
              </a:lnSpc>
              <a:spcBef>
                <a:spcPts val="1200"/>
              </a:spcBef>
              <a:spcAft>
                <a:spcPts val="0"/>
              </a:spcAft>
              <a:buNone/>
            </a:pPr>
            <a:r>
              <a:rPr lang="ja" sz="791"/>
              <a:t>- 読者LLMや編集者LLMを除くと、可読性が低下することをアブレーション実験で確認。</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本論文では以下の研究を引用しており、JRE-Lの発展に関連する論文を読むと理解が深まる: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**Dangovski et al. (2021)** - 科学ニュース要約用のパラレルコーパスの構築。</a:t>
            </a:r>
            <a:endParaRPr sz="791"/>
          </a:p>
          <a:p>
            <a:pPr indent="0" lvl="0" marL="0" rtl="0" algn="l">
              <a:lnSpc>
                <a:spcPct val="95000"/>
              </a:lnSpc>
              <a:spcBef>
                <a:spcPts val="1200"/>
              </a:spcBef>
              <a:spcAft>
                <a:spcPts val="0"/>
              </a:spcAft>
              <a:buNone/>
            </a:pPr>
            <a:r>
              <a:rPr lang="ja" sz="791"/>
              <a:t>2. **Goldsack et al. (2022)** - 生物医学分野に特化した自動記事生成。</a:t>
            </a:r>
            <a:endParaRPr sz="791"/>
          </a:p>
          <a:p>
            <a:pPr indent="0" lvl="0" marL="0" rtl="0" algn="l">
              <a:lnSpc>
                <a:spcPct val="95000"/>
              </a:lnSpc>
              <a:spcBef>
                <a:spcPts val="1200"/>
              </a:spcBef>
              <a:spcAft>
                <a:spcPts val="0"/>
              </a:spcAft>
              <a:buNone/>
            </a:pPr>
            <a:r>
              <a:rPr lang="ja" sz="791"/>
              <a:t>3. **Cardenas et al. (2023)** - 論文の言説構造を用いた科学ニュース生成。</a:t>
            </a:r>
            <a:endParaRPr sz="791"/>
          </a:p>
          <a:p>
            <a:pPr indent="0" lvl="0" marL="0" rtl="0" algn="l">
              <a:lnSpc>
                <a:spcPct val="95000"/>
              </a:lnSpc>
              <a:spcBef>
                <a:spcPts val="1200"/>
              </a:spcBef>
              <a:spcAft>
                <a:spcPts val="0"/>
              </a:spcAft>
              <a:buNone/>
            </a:pPr>
            <a:r>
              <a:rPr lang="ja" sz="791"/>
              <a:t>4. **Park et al. (2023)** - LLMの社会的知能を活用したタスク処理。</a:t>
            </a:r>
            <a:endParaRPr sz="791"/>
          </a:p>
          <a:p>
            <a:pPr indent="0" lvl="0" marL="0" rtl="0" algn="l">
              <a:lnSpc>
                <a:spcPct val="95000"/>
              </a:lnSpc>
              <a:spcBef>
                <a:spcPts val="1200"/>
              </a:spcBef>
              <a:spcAft>
                <a:spcPts val="0"/>
              </a:spcAft>
              <a:buNone/>
            </a:pPr>
            <a:r>
              <a:rPr lang="ja" sz="791"/>
              <a:t>5. **Zhao et al. (2024)** - 文脈更新によるLLMの性能向上。</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AUTOMATED ASSIGNMENT GRADING WITH LARGE LANGUAGE MODELS: INSIGHTS FROM A BIOINFORMATICS COURSE 大規模言語モデルによる課題の自動採点: バイオインフォマティクスコースからの洞察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この研究では、大規模言語モデル（LLMs）を用いた課題採点の実践的評価を行い、その有効性を検証した。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目的: 多数の学生が受講する授業で、高品質なフィードバックを効率的に提供すること。</a:t>
            </a:r>
            <a:endParaRPr sz="791"/>
          </a:p>
          <a:p>
            <a:pPr indent="0" lvl="0" marL="0" rtl="0" algn="l">
              <a:lnSpc>
                <a:spcPct val="95000"/>
              </a:lnSpc>
              <a:spcBef>
                <a:spcPts val="1200"/>
              </a:spcBef>
              <a:spcAft>
                <a:spcPts val="0"/>
              </a:spcAft>
              <a:buNone/>
            </a:pPr>
            <a:r>
              <a:rPr lang="ja" sz="791"/>
              <a:t>手法: 2024/25年度のバイオインフォマティクス導入コースにて、36の文章ベースの課題に対して6つのLLMを用い、学生が受け取るフィードバックの品質と採点精度を比較。</a:t>
            </a:r>
            <a:endParaRPr sz="791"/>
          </a:p>
          <a:p>
            <a:pPr indent="0" lvl="0" marL="0" rtl="0" algn="l">
              <a:lnSpc>
                <a:spcPct val="95000"/>
              </a:lnSpc>
              <a:spcBef>
                <a:spcPts val="1200"/>
              </a:spcBef>
              <a:spcAft>
                <a:spcPts val="0"/>
              </a:spcAft>
              <a:buNone/>
            </a:pPr>
            <a:r>
              <a:rPr lang="ja" sz="791"/>
              <a:t>結果: 適切なプロンプト設計により、LLMは人間の採点者と同等の採点精度とフィードバック品質を実現できる。また、オープンソースLLMは商用LLMと同様の性能を発揮。</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**プロンプト構造**:</a:t>
            </a:r>
            <a:endParaRPr sz="791"/>
          </a:p>
          <a:p>
            <a:pPr indent="0" lvl="0" marL="0" rtl="0" algn="l">
              <a:lnSpc>
                <a:spcPct val="95000"/>
              </a:lnSpc>
              <a:spcBef>
                <a:spcPts val="1200"/>
              </a:spcBef>
              <a:spcAft>
                <a:spcPts val="0"/>
              </a:spcAft>
              <a:buNone/>
            </a:pPr>
            <a:r>
              <a:rPr lang="ja" sz="791"/>
              <a:t>    - **System Prompt**: 採点とフィードバックの基本的な指針を提供。</a:t>
            </a:r>
            <a:endParaRPr sz="791"/>
          </a:p>
          <a:p>
            <a:pPr indent="0" lvl="0" marL="0" rtl="0" algn="l">
              <a:lnSpc>
                <a:spcPct val="95000"/>
              </a:lnSpc>
              <a:spcBef>
                <a:spcPts val="1200"/>
              </a:spcBef>
              <a:spcAft>
                <a:spcPts val="0"/>
              </a:spcAft>
              <a:buNone/>
            </a:pPr>
            <a:r>
              <a:rPr lang="ja" sz="791"/>
              <a:t>    - **User Prompt**: 課題固有の質問、模範解答、採点基準、過去の採点例を含む。</a:t>
            </a:r>
            <a:endParaRPr sz="791"/>
          </a:p>
          <a:p>
            <a:pPr indent="0" lvl="0" marL="0" rtl="0" algn="l">
              <a:lnSpc>
                <a:spcPct val="95000"/>
              </a:lnSpc>
              <a:spcBef>
                <a:spcPts val="1200"/>
              </a:spcBef>
              <a:spcAft>
                <a:spcPts val="0"/>
              </a:spcAft>
              <a:buNone/>
            </a:pPr>
            <a:r>
              <a:rPr lang="ja" sz="791"/>
              <a:t>    - **出力形式**: JSON形式で得点、基準の満足度、フィードバックを記述。</a:t>
            </a:r>
            <a:endParaRPr sz="791"/>
          </a:p>
          <a:p>
            <a:pPr indent="0" lvl="0" marL="0" rtl="0" algn="l">
              <a:lnSpc>
                <a:spcPct val="95000"/>
              </a:lnSpc>
              <a:spcBef>
                <a:spcPts val="1200"/>
              </a:spcBef>
              <a:spcAft>
                <a:spcPts val="0"/>
              </a:spcAft>
              <a:buNone/>
            </a:pPr>
            <a:r>
              <a:rPr lang="ja" sz="791"/>
              <a:t>2. **採点基準の準備**:</a:t>
            </a:r>
            <a:endParaRPr sz="791"/>
          </a:p>
          <a:p>
            <a:pPr indent="0" lvl="0" marL="0" rtl="0" algn="l">
              <a:lnSpc>
                <a:spcPct val="95000"/>
              </a:lnSpc>
              <a:spcBef>
                <a:spcPts val="1200"/>
              </a:spcBef>
              <a:spcAft>
                <a:spcPts val="0"/>
              </a:spcAft>
              <a:buNone/>
            </a:pPr>
            <a:r>
              <a:rPr lang="ja" sz="791"/>
              <a:t>    - 授業担当者と教員アシスタント（TA）が採点基準を作成し、LLMとの一致度を検証。</a:t>
            </a:r>
            <a:endParaRPr sz="791"/>
          </a:p>
          <a:p>
            <a:pPr indent="0" lvl="0" marL="0" rtl="0" algn="l">
              <a:lnSpc>
                <a:spcPct val="95000"/>
              </a:lnSpc>
              <a:spcBef>
                <a:spcPts val="1200"/>
              </a:spcBef>
              <a:spcAft>
                <a:spcPts val="0"/>
              </a:spcAft>
              <a:buNone/>
            </a:pPr>
            <a:r>
              <a:rPr lang="ja" sz="791"/>
              <a:t>    - 修正は最小限に留め、過剰な最適化を防止。</a:t>
            </a:r>
            <a:endParaRPr sz="791"/>
          </a:p>
          <a:p>
            <a:pPr indent="0" lvl="0" marL="0" rtl="0" algn="l">
              <a:lnSpc>
                <a:spcPct val="95000"/>
              </a:lnSpc>
              <a:spcBef>
                <a:spcPts val="1200"/>
              </a:spcBef>
              <a:spcAft>
                <a:spcPts val="0"/>
              </a:spcAft>
              <a:buNone/>
            </a:pPr>
            <a:r>
              <a:rPr lang="ja" sz="791"/>
              <a:t>3. **モデル評価**:</a:t>
            </a:r>
            <a:endParaRPr sz="791"/>
          </a:p>
          <a:p>
            <a:pPr indent="0" lvl="0" marL="0" rtl="0" algn="l">
              <a:lnSpc>
                <a:spcPct val="95000"/>
              </a:lnSpc>
              <a:spcBef>
                <a:spcPts val="1200"/>
              </a:spcBef>
              <a:spcAft>
                <a:spcPts val="0"/>
              </a:spcAft>
              <a:buNone/>
            </a:pPr>
            <a:r>
              <a:rPr lang="ja" sz="791"/>
              <a:t>    - 商用モデル（GPT-4o）とオープンソースモデル（Llamaシリーズ）の性能を比較。</a:t>
            </a:r>
            <a:endParaRPr sz="791"/>
          </a:p>
          <a:p>
            <a:pPr indent="0" lvl="0" marL="0" rtl="0" algn="l">
              <a:lnSpc>
                <a:spcPct val="95000"/>
              </a:lnSpc>
              <a:spcBef>
                <a:spcPts val="1200"/>
              </a:spcBef>
              <a:spcAft>
                <a:spcPts val="0"/>
              </a:spcAft>
              <a:buNone/>
            </a:pPr>
            <a:r>
              <a:rPr lang="ja" sz="791"/>
              <a:t>    - 難易度別に課題を分類し、各カテゴリでのLLMの採点精度を分析。</a:t>
            </a:r>
            <a:endParaRPr sz="791"/>
          </a:p>
          <a:p>
            <a:pPr indent="0" lvl="0" marL="0" rtl="0" algn="l">
              <a:lnSpc>
                <a:spcPct val="95000"/>
              </a:lnSpc>
              <a:spcBef>
                <a:spcPts val="1200"/>
              </a:spcBef>
              <a:spcAft>
                <a:spcPts val="0"/>
              </a:spcAft>
              <a:buNone/>
            </a:pPr>
            <a:r>
              <a:rPr lang="ja" sz="791"/>
              <a:t>4. **学生のフィードバック評価**:</a:t>
            </a:r>
            <a:endParaRPr sz="791"/>
          </a:p>
          <a:p>
            <a:pPr indent="0" lvl="0" marL="0" rtl="0" algn="l">
              <a:lnSpc>
                <a:spcPct val="95000"/>
              </a:lnSpc>
              <a:spcBef>
                <a:spcPts val="1200"/>
              </a:spcBef>
              <a:spcAft>
                <a:spcPts val="0"/>
              </a:spcAft>
              <a:buNone/>
            </a:pPr>
            <a:r>
              <a:rPr lang="ja" sz="791"/>
              <a:t>    - ランダム化された盲検実験で、学生が受け取ったフィードバックの満足度を調査。</a:t>
            </a:r>
            <a:endParaRPr sz="791"/>
          </a:p>
          <a:p>
            <a:pPr indent="0" lvl="0" marL="0" rtl="0" algn="l">
              <a:lnSpc>
                <a:spcPct val="95000"/>
              </a:lnSpc>
              <a:spcBef>
                <a:spcPts val="1200"/>
              </a:spcBef>
              <a:spcAft>
                <a:spcPts val="0"/>
              </a:spcAft>
              <a:buNone/>
            </a:pPr>
            <a:r>
              <a:rPr lang="ja" sz="791"/>
              <a:t>    - 回答の正否に基づくフィードバックの長さやトーンの違いを分析。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大規模授業における採点作業の効率化。</a:t>
            </a:r>
            <a:endParaRPr sz="791"/>
          </a:p>
          <a:p>
            <a:pPr indent="0" lvl="0" marL="0" rtl="0" algn="l">
              <a:lnSpc>
                <a:spcPct val="95000"/>
              </a:lnSpc>
              <a:spcBef>
                <a:spcPts val="1200"/>
              </a:spcBef>
              <a:spcAft>
                <a:spcPts val="0"/>
              </a:spcAft>
              <a:buNone/>
            </a:pPr>
            <a:r>
              <a:rPr lang="ja" sz="791"/>
              <a:t>- 学生への即時フィードバック提供による学習効果の向上。</a:t>
            </a:r>
            <a:endParaRPr sz="791"/>
          </a:p>
          <a:p>
            <a:pPr indent="0" lvl="0" marL="0" rtl="0" algn="l">
              <a:lnSpc>
                <a:spcPct val="95000"/>
              </a:lnSpc>
              <a:spcBef>
                <a:spcPts val="1200"/>
              </a:spcBef>
              <a:spcAft>
                <a:spcPts val="0"/>
              </a:spcAft>
              <a:buNone/>
            </a:pPr>
            <a:r>
              <a:rPr lang="ja" sz="791"/>
              <a:t>- 教員の作業負担軽減と学生との直接的なやり取り時間の確保。</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以下は本論文内で参照された関連研究です: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**Can large language models be an alternative to human evaluations? (Chiang et al., 2023)**</a:t>
            </a:r>
            <a:endParaRPr sz="791"/>
          </a:p>
          <a:p>
            <a:pPr indent="0" lvl="0" marL="0" rtl="0" algn="l">
              <a:lnSpc>
                <a:spcPct val="95000"/>
              </a:lnSpc>
              <a:spcBef>
                <a:spcPts val="1200"/>
              </a:spcBef>
              <a:spcAft>
                <a:spcPts val="0"/>
              </a:spcAft>
              <a:buNone/>
            </a:pPr>
            <a:r>
              <a:rPr lang="ja" sz="791"/>
              <a:t>    - GPT-4を用いたエッセイ採点の実験と課題点を議論。</a:t>
            </a:r>
            <a:endParaRPr sz="791"/>
          </a:p>
          <a:p>
            <a:pPr indent="0" lvl="0" marL="0" rtl="0" algn="l">
              <a:lnSpc>
                <a:spcPct val="95000"/>
              </a:lnSpc>
              <a:spcBef>
                <a:spcPts val="1200"/>
              </a:spcBef>
              <a:spcAft>
                <a:spcPts val="0"/>
              </a:spcAft>
              <a:buNone/>
            </a:pPr>
            <a:r>
              <a:rPr lang="ja" sz="791"/>
              <a:t>2. **Large language models for automated grading of student writing about science (Impey et al., 2024)**</a:t>
            </a:r>
            <a:endParaRPr sz="791"/>
          </a:p>
          <a:p>
            <a:pPr indent="0" lvl="0" marL="0" rtl="0" algn="l">
              <a:lnSpc>
                <a:spcPct val="95000"/>
              </a:lnSpc>
              <a:spcBef>
                <a:spcPts val="1200"/>
              </a:spcBef>
              <a:spcAft>
                <a:spcPts val="0"/>
              </a:spcAft>
              <a:buNone/>
            </a:pPr>
            <a:r>
              <a:rPr lang="ja" sz="791"/>
              <a:t>    - 科学に関する学生の記述課題を対象に、LLMの採点能力を評価。</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Non-literal Understanding of Number Words by Language Models 言語モデルによる数詞の非字義的理解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背景</a:t>
            </a:r>
            <a:endParaRPr sz="791"/>
          </a:p>
          <a:p>
            <a:pPr indent="0" lvl="0" marL="0" rtl="0" algn="l">
              <a:lnSpc>
                <a:spcPct val="95000"/>
              </a:lnSpc>
              <a:spcBef>
                <a:spcPts val="1200"/>
              </a:spcBef>
              <a:spcAft>
                <a:spcPts val="0"/>
              </a:spcAft>
              <a:buNone/>
            </a:pPr>
            <a:r>
              <a:rPr lang="ja" sz="791"/>
              <a:t>人間は数値を単なる数量情報としてではなく、文脈や話し手の意図を考慮して解釈する。例えば：</a:t>
            </a:r>
            <a:endParaRPr sz="791"/>
          </a:p>
          <a:p>
            <a:pPr indent="0" lvl="0" marL="0" rtl="0" algn="l">
              <a:lnSpc>
                <a:spcPct val="95000"/>
              </a:lnSpc>
              <a:spcBef>
                <a:spcPts val="1200"/>
              </a:spcBef>
              <a:spcAft>
                <a:spcPts val="0"/>
              </a:spcAft>
              <a:buNone/>
            </a:pPr>
            <a:r>
              <a:rPr lang="ja" sz="791"/>
              <a:t>• 「このコーヒー、10000ドルしたよ！」</a:t>
            </a:r>
            <a:endParaRPr sz="791"/>
          </a:p>
          <a:p>
            <a:pPr indent="0" lvl="0" marL="0" rtl="0" algn="l">
              <a:lnSpc>
                <a:spcPct val="95000"/>
              </a:lnSpc>
              <a:spcBef>
                <a:spcPts val="1200"/>
              </a:spcBef>
              <a:spcAft>
                <a:spcPts val="0"/>
              </a:spcAft>
              <a:buNone/>
            </a:pPr>
            <a:r>
              <a:rPr lang="ja" sz="791"/>
              <a:t>    ◦ → 実際に10000ドルではなく、「とても高い」という**誇張表現（Hyperbole）**と理解</a:t>
            </a:r>
            <a:endParaRPr sz="791"/>
          </a:p>
          <a:p>
            <a:pPr indent="0" lvl="0" marL="0" rtl="0" algn="l">
              <a:lnSpc>
                <a:spcPct val="95000"/>
              </a:lnSpc>
              <a:spcBef>
                <a:spcPts val="1200"/>
              </a:spcBef>
              <a:spcAft>
                <a:spcPts val="0"/>
              </a:spcAft>
              <a:buNone/>
            </a:pPr>
            <a:r>
              <a:rPr lang="ja" sz="791"/>
              <a:t>• 「この時計は50ドルだったよ」</a:t>
            </a:r>
            <a:endParaRPr sz="791"/>
          </a:p>
          <a:p>
            <a:pPr indent="0" lvl="0" marL="0" rtl="0" algn="l">
              <a:lnSpc>
                <a:spcPct val="95000"/>
              </a:lnSpc>
              <a:spcBef>
                <a:spcPts val="1200"/>
              </a:spcBef>
              <a:spcAft>
                <a:spcPts val="0"/>
              </a:spcAft>
              <a:buNone/>
            </a:pPr>
            <a:r>
              <a:rPr lang="ja" sz="791"/>
              <a:t>    ◦ → 「約50ドル」という**語用論的ハロー効果（Pragmatic Halo）**が働く</a:t>
            </a:r>
            <a:endParaRPr sz="791"/>
          </a:p>
          <a:p>
            <a:pPr indent="0" lvl="0" marL="0" rtl="0" algn="l">
              <a:lnSpc>
                <a:spcPct val="95000"/>
              </a:lnSpc>
              <a:spcBef>
                <a:spcPts val="1200"/>
              </a:spcBef>
              <a:spcAft>
                <a:spcPts val="0"/>
              </a:spcAft>
              <a:buNone/>
            </a:pPr>
            <a:r>
              <a:rPr lang="ja" sz="791"/>
              <a:t>近年、大規模言語モデル（LLMs）は急速に進化しているが、非字義的な数詞の解釈を人間のように行えているのか？</a:t>
            </a:r>
            <a:endParaRPr sz="791"/>
          </a:p>
          <a:p>
            <a:pPr indent="0" lvl="0" marL="0" rtl="0" algn="l">
              <a:lnSpc>
                <a:spcPct val="95000"/>
              </a:lnSpc>
              <a:spcBef>
                <a:spcPts val="1200"/>
              </a:spcBef>
              <a:spcAft>
                <a:spcPts val="0"/>
              </a:spcAft>
              <a:buNone/>
            </a:pPr>
            <a:r>
              <a:rPr lang="ja" sz="791"/>
              <a:t>この問いを解明するために、以下の3点を検証：</a:t>
            </a:r>
            <a:endParaRPr sz="791"/>
          </a:p>
          <a:p>
            <a:pPr indent="0" lvl="0" marL="0" rtl="0" algn="l">
              <a:lnSpc>
                <a:spcPct val="95000"/>
              </a:lnSpc>
              <a:spcBef>
                <a:spcPts val="1200"/>
              </a:spcBef>
              <a:spcAft>
                <a:spcPts val="0"/>
              </a:spcAft>
              <a:buNone/>
            </a:pPr>
            <a:r>
              <a:rPr lang="ja" sz="791"/>
              <a:t>1. LLMsは人間と同じように数詞を非字義的に解釈するのか？</a:t>
            </a:r>
            <a:endParaRPr sz="791"/>
          </a:p>
          <a:p>
            <a:pPr indent="0" lvl="0" marL="0" rtl="0" algn="l">
              <a:lnSpc>
                <a:spcPct val="95000"/>
              </a:lnSpc>
              <a:spcBef>
                <a:spcPts val="1200"/>
              </a:spcBef>
              <a:spcAft>
                <a:spcPts val="0"/>
              </a:spcAft>
              <a:buNone/>
            </a:pPr>
            <a:r>
              <a:rPr lang="ja" sz="791"/>
              <a:t>2. 数詞の解釈において、LLMsと人間の違いはどこにあるのか？</a:t>
            </a:r>
            <a:endParaRPr sz="791"/>
          </a:p>
          <a:p>
            <a:pPr indent="0" lvl="0" marL="0" rtl="0" algn="l">
              <a:lnSpc>
                <a:spcPct val="95000"/>
              </a:lnSpc>
              <a:spcBef>
                <a:spcPts val="1200"/>
              </a:spcBef>
              <a:spcAft>
                <a:spcPts val="0"/>
              </a:spcAft>
              <a:buNone/>
            </a:pPr>
            <a:r>
              <a:rPr lang="ja" sz="791"/>
              <a:t>3. 語用論モデル（Rational Speech Act: RSA）を用いた推論で、LLMsの解釈を改善できるか？</a:t>
            </a:r>
            <a:endParaRPr sz="791"/>
          </a:p>
          <a:p>
            <a:pPr indent="0" lvl="0" marL="0" rtl="0" algn="l">
              <a:lnSpc>
                <a:spcPct val="95000"/>
              </a:lnSpc>
              <a:spcBef>
                <a:spcPts val="1200"/>
              </a:spcBef>
              <a:spcAft>
                <a:spcPts val="0"/>
              </a:spcAft>
              <a:buNone/>
            </a:pPr>
            <a:r>
              <a:rPr lang="ja" sz="791"/>
              <a:t>研究の主な結論</a:t>
            </a:r>
            <a:endParaRPr sz="791"/>
          </a:p>
          <a:p>
            <a:pPr indent="0" lvl="0" marL="0" rtl="0" algn="l">
              <a:lnSpc>
                <a:spcPct val="95000"/>
              </a:lnSpc>
              <a:spcBef>
                <a:spcPts val="1200"/>
              </a:spcBef>
              <a:spcAft>
                <a:spcPts val="0"/>
              </a:spcAft>
              <a:buNone/>
            </a:pPr>
            <a:r>
              <a:rPr lang="ja" sz="791"/>
              <a:t>1. LLMsは数値の知識を持っているが、話し手の意図を推論できない</a:t>
            </a:r>
            <a:endParaRPr sz="791"/>
          </a:p>
          <a:p>
            <a:pPr indent="0" lvl="0" marL="0" rtl="0" algn="l">
              <a:lnSpc>
                <a:spcPct val="95000"/>
              </a:lnSpc>
              <a:spcBef>
                <a:spcPts val="1200"/>
              </a:spcBef>
              <a:spcAft>
                <a:spcPts val="0"/>
              </a:spcAft>
              <a:buNone/>
            </a:pPr>
            <a:r>
              <a:rPr lang="ja" sz="791"/>
              <a:t>    ◦ LLMsは「10000ドルは高い」という知識を持つが、「10000ドルした」は誇張表現だと理解できない</a:t>
            </a:r>
            <a:endParaRPr sz="791"/>
          </a:p>
          <a:p>
            <a:pPr indent="0" lvl="0" marL="0" rtl="0" algn="l">
              <a:lnSpc>
                <a:spcPct val="95000"/>
              </a:lnSpc>
              <a:spcBef>
                <a:spcPts val="1200"/>
              </a:spcBef>
              <a:spcAft>
                <a:spcPts val="0"/>
              </a:spcAft>
              <a:buNone/>
            </a:pPr>
            <a:r>
              <a:rPr lang="ja" sz="791"/>
              <a:t>2. LLMsは語用論的ハロー効果を適切に適用できない</a:t>
            </a:r>
            <a:endParaRPr sz="791"/>
          </a:p>
          <a:p>
            <a:pPr indent="0" lvl="0" marL="0" rtl="0" algn="l">
              <a:lnSpc>
                <a:spcPct val="95000"/>
              </a:lnSpc>
              <a:spcBef>
                <a:spcPts val="1200"/>
              </a:spcBef>
              <a:spcAft>
                <a:spcPts val="0"/>
              </a:spcAft>
              <a:buNone/>
            </a:pPr>
            <a:r>
              <a:rPr lang="ja" sz="791"/>
              <a:t>    ◦ 人間: 「50ドル」→ 約50ドル、 「48ドル」→ 正確に48ドル</a:t>
            </a:r>
            <a:endParaRPr sz="791"/>
          </a:p>
          <a:p>
            <a:pPr indent="0" lvl="0" marL="0" rtl="0" algn="l">
              <a:lnSpc>
                <a:spcPct val="95000"/>
              </a:lnSpc>
              <a:spcBef>
                <a:spcPts val="1200"/>
              </a:spcBef>
              <a:spcAft>
                <a:spcPts val="0"/>
              </a:spcAft>
              <a:buNone/>
            </a:pPr>
            <a:r>
              <a:rPr lang="ja" sz="791"/>
              <a:t>    ◦ LLMs: 「50ドル」も「48ドル」も正確な値として扱う</a:t>
            </a:r>
            <a:endParaRPr sz="791"/>
          </a:p>
          <a:p>
            <a:pPr indent="0" lvl="0" marL="0" rtl="0" algn="l">
              <a:lnSpc>
                <a:spcPct val="95000"/>
              </a:lnSpc>
              <a:spcBef>
                <a:spcPts val="1200"/>
              </a:spcBef>
              <a:spcAft>
                <a:spcPts val="0"/>
              </a:spcAft>
              <a:buNone/>
            </a:pPr>
            <a:r>
              <a:rPr lang="ja" sz="791"/>
              <a:t>3. RSAモデルに基づくChain-of-Thought（CoT）プロンプトで、LLMsの解釈を改善できる</a:t>
            </a:r>
            <a:endParaRPr sz="791"/>
          </a:p>
          <a:p>
            <a:pPr indent="0" lvl="0" marL="0" rtl="0" algn="l">
              <a:lnSpc>
                <a:spcPct val="95000"/>
              </a:lnSpc>
              <a:spcBef>
                <a:spcPts val="1200"/>
              </a:spcBef>
              <a:spcAft>
                <a:spcPts val="0"/>
              </a:spcAft>
              <a:buNone/>
            </a:pPr>
            <a:r>
              <a:rPr lang="ja" sz="791"/>
              <a:t>    ◦ RSAモデルをCoTプロンプトで明示的に与えると、人間に近い解釈が可能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**背景**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人間は数値を単なる数量情報としてではなく、**文脈や話し手の意図を考慮して解釈**する。例えば：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**「このコーヒー、10000ドルしたよ！」**</a:t>
            </a:r>
            <a:endParaRPr sz="791"/>
          </a:p>
          <a:p>
            <a:pPr indent="0" lvl="0" marL="0" rtl="0" algn="l">
              <a:lnSpc>
                <a:spcPct val="95000"/>
              </a:lnSpc>
              <a:spcBef>
                <a:spcPts val="1200"/>
              </a:spcBef>
              <a:spcAft>
                <a:spcPts val="0"/>
              </a:spcAft>
              <a:buNone/>
            </a:pPr>
            <a:r>
              <a:rPr lang="ja" sz="791"/>
              <a:t>    - → 実際に10000ドルではなく、「とても高い」という**誇張表現（Hyperbole）**と理解</a:t>
            </a:r>
            <a:endParaRPr sz="791"/>
          </a:p>
          <a:p>
            <a:pPr indent="0" lvl="0" marL="0" rtl="0" algn="l">
              <a:lnSpc>
                <a:spcPct val="95000"/>
              </a:lnSpc>
              <a:spcBef>
                <a:spcPts val="1200"/>
              </a:spcBef>
              <a:spcAft>
                <a:spcPts val="0"/>
              </a:spcAft>
              <a:buNone/>
            </a:pPr>
            <a:r>
              <a:rPr lang="ja" sz="791"/>
              <a:t>- **「この時計は50ドルだったよ」**</a:t>
            </a:r>
            <a:endParaRPr sz="791"/>
          </a:p>
          <a:p>
            <a:pPr indent="0" lvl="0" marL="0" rtl="0" algn="l">
              <a:lnSpc>
                <a:spcPct val="95000"/>
              </a:lnSpc>
              <a:spcBef>
                <a:spcPts val="1200"/>
              </a:spcBef>
              <a:spcAft>
                <a:spcPts val="0"/>
              </a:spcAft>
              <a:buNone/>
            </a:pPr>
            <a:r>
              <a:rPr lang="ja" sz="791"/>
              <a:t>    - → 「約50ドル」という**語用論的ハロー効果（Pragmatic Halo）**が働く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近年、大規模言語モデル（LLMs）は急速に進化しているが、**非字義的な数詞の解釈を人間のように行えているのか？**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この問いを解明するために、以下の3点を検証：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**LLMsは人間と同じように数詞を非字義的に解釈するのか？**</a:t>
            </a:r>
            <a:endParaRPr sz="791"/>
          </a:p>
          <a:p>
            <a:pPr indent="0" lvl="0" marL="0" rtl="0" algn="l">
              <a:lnSpc>
                <a:spcPct val="95000"/>
              </a:lnSpc>
              <a:spcBef>
                <a:spcPts val="1200"/>
              </a:spcBef>
              <a:spcAft>
                <a:spcPts val="0"/>
              </a:spcAft>
              <a:buNone/>
            </a:pPr>
            <a:r>
              <a:rPr lang="ja" sz="791"/>
              <a:t>2. **数詞の解釈において、LLMsと人間の違いはどこにあるのか？**</a:t>
            </a:r>
            <a:endParaRPr sz="791"/>
          </a:p>
          <a:p>
            <a:pPr indent="0" lvl="0" marL="0" rtl="0" algn="l">
              <a:lnSpc>
                <a:spcPct val="95000"/>
              </a:lnSpc>
              <a:spcBef>
                <a:spcPts val="1200"/>
              </a:spcBef>
              <a:spcAft>
                <a:spcPts val="0"/>
              </a:spcAft>
              <a:buNone/>
            </a:pPr>
            <a:r>
              <a:rPr lang="ja" sz="791"/>
              <a:t>3. **語用論モデル（Rational Speech Act: RSA）を用いた推論で、LLMsの解釈を改善できるか？**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**研究の主な結論**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**LLMsは数値の知識を持っているが、話し手の意図を推論できない**</a:t>
            </a:r>
            <a:endParaRPr sz="791"/>
          </a:p>
          <a:p>
            <a:pPr indent="0" lvl="0" marL="0" rtl="0" algn="l">
              <a:lnSpc>
                <a:spcPct val="95000"/>
              </a:lnSpc>
              <a:spcBef>
                <a:spcPts val="1200"/>
              </a:spcBef>
              <a:spcAft>
                <a:spcPts val="0"/>
              </a:spcAft>
              <a:buNone/>
            </a:pPr>
            <a:r>
              <a:rPr lang="ja" sz="791"/>
              <a:t>    - LLMsは「10000ドルは高い」という知識を持つが、「10000ドルした」は**誇張表現**だと理解できない</a:t>
            </a:r>
            <a:endParaRPr sz="791"/>
          </a:p>
          <a:p>
            <a:pPr indent="0" lvl="0" marL="0" rtl="0" algn="l">
              <a:lnSpc>
                <a:spcPct val="95000"/>
              </a:lnSpc>
              <a:spcBef>
                <a:spcPts val="1200"/>
              </a:spcBef>
              <a:spcAft>
                <a:spcPts val="0"/>
              </a:spcAft>
              <a:buNone/>
            </a:pPr>
            <a:r>
              <a:rPr lang="ja" sz="791"/>
              <a:t>2. **LLMsは語用論的ハロー効果を適切に適用できない**</a:t>
            </a:r>
            <a:endParaRPr sz="791"/>
          </a:p>
          <a:p>
            <a:pPr indent="0" lvl="0" marL="0" rtl="0" algn="l">
              <a:lnSpc>
                <a:spcPct val="95000"/>
              </a:lnSpc>
              <a:spcBef>
                <a:spcPts val="1200"/>
              </a:spcBef>
              <a:spcAft>
                <a:spcPts val="0"/>
              </a:spcAft>
              <a:buNone/>
            </a:pPr>
            <a:r>
              <a:rPr lang="ja" sz="791"/>
              <a:t>    - **人間**: 「50ドル」→ **約50ドル**、 「48ドル」→ **正確に48ドル**</a:t>
            </a:r>
            <a:endParaRPr sz="791"/>
          </a:p>
          <a:p>
            <a:pPr indent="0" lvl="0" marL="0" rtl="0" algn="l">
              <a:lnSpc>
                <a:spcPct val="95000"/>
              </a:lnSpc>
              <a:spcBef>
                <a:spcPts val="1200"/>
              </a:spcBef>
              <a:spcAft>
                <a:spcPts val="0"/>
              </a:spcAft>
              <a:buNone/>
            </a:pPr>
            <a:r>
              <a:rPr lang="ja" sz="791"/>
              <a:t>    - **LLMs**: 「50ドル」も「48ドル」も**正確な値として扱う**</a:t>
            </a:r>
            <a:endParaRPr sz="791"/>
          </a:p>
          <a:p>
            <a:pPr indent="0" lvl="0" marL="0" rtl="0" algn="l">
              <a:lnSpc>
                <a:spcPct val="95000"/>
              </a:lnSpc>
              <a:spcBef>
                <a:spcPts val="1200"/>
              </a:spcBef>
              <a:spcAft>
                <a:spcPts val="0"/>
              </a:spcAft>
              <a:buNone/>
            </a:pPr>
            <a:r>
              <a:rPr lang="ja" sz="791"/>
              <a:t>3. **RSAモデルに基づくChain-of-Thought（CoT）プロンプトで、LLMsの解釈を改善できる**</a:t>
            </a:r>
            <a:endParaRPr sz="791"/>
          </a:p>
          <a:p>
            <a:pPr indent="0" lvl="0" marL="0" rtl="0" algn="l">
              <a:lnSpc>
                <a:spcPct val="95000"/>
              </a:lnSpc>
              <a:spcBef>
                <a:spcPts val="1200"/>
              </a:spcBef>
              <a:spcAft>
                <a:spcPts val="0"/>
              </a:spcAft>
              <a:buNone/>
            </a:pPr>
            <a:r>
              <a:rPr lang="ja" sz="791"/>
              <a:t>    - **RSAモデルをCoTプロンプトで明示的に与えると、人間に近い解釈が可能**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先行研究との違い**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**従来の研究**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**LLMsの比喩理解**（Tong et al., 2021; Liu et al., 2022; Prystawski et al., 2023）</a:t>
            </a:r>
            <a:endParaRPr sz="791"/>
          </a:p>
          <a:p>
            <a:pPr indent="0" lvl="0" marL="0" rtl="0" algn="l">
              <a:lnSpc>
                <a:spcPct val="95000"/>
              </a:lnSpc>
              <a:spcBef>
                <a:spcPts val="1200"/>
              </a:spcBef>
              <a:spcAft>
                <a:spcPts val="0"/>
              </a:spcAft>
              <a:buNone/>
            </a:pPr>
            <a:r>
              <a:rPr lang="ja" sz="791"/>
              <a:t>- **LLMsの語用論的推論能力の評価**（Jeretic et al., 2020; Ruis et al., 2024）</a:t>
            </a:r>
            <a:endParaRPr sz="791"/>
          </a:p>
          <a:p>
            <a:pPr indent="0" lvl="0" marL="0" rtl="0" algn="l">
              <a:lnSpc>
                <a:spcPct val="95000"/>
              </a:lnSpc>
              <a:spcBef>
                <a:spcPts val="1200"/>
              </a:spcBef>
              <a:spcAft>
                <a:spcPts val="0"/>
              </a:spcAft>
              <a:buNone/>
            </a:pPr>
            <a:r>
              <a:rPr lang="ja" sz="791"/>
              <a:t>- **LLMsの語用論的能力のベンチマーク**（Sravanthi et al., 2024）</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**本研究の新規性**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**数詞の非字義的解釈の体系的評価**（誇張・ハロー効果）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**RSAモデルを用いたエラー分析とLLMsの欠点の特定**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**RSAモデルを取り入れたCoTプロンプトによる解釈改善の提案**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実験設計**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LLMsの解釈能力を評価するため、以下の3つの実験を実施。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**① Hyperbole &amp; Halo（誇張とハロー効果）**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**例**：「10000ドルした」と言われたとき、**誇張表現**として解釈できるか？</a:t>
            </a:r>
            <a:endParaRPr sz="791"/>
          </a:p>
          <a:p>
            <a:pPr indent="0" lvl="0" marL="0" rtl="0" algn="l">
              <a:lnSpc>
                <a:spcPct val="95000"/>
              </a:lnSpc>
              <a:spcBef>
                <a:spcPts val="1200"/>
              </a:spcBef>
              <a:spcAft>
                <a:spcPts val="0"/>
              </a:spcAft>
              <a:buNone/>
            </a:pPr>
            <a:r>
              <a:rPr lang="ja" sz="791"/>
              <a:t>- **LLMsのエラー**：「本当に10000ドルだった」と字義的に解釈してしまう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**② Affective Subtext（感情的意味合い）**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**例**：「これは高かった？」と聞かれたとき、「47ドルだったよ」と答えた場合</a:t>
            </a:r>
            <a:endParaRPr sz="791"/>
          </a:p>
          <a:p>
            <a:pPr indent="0" lvl="0" marL="0" rtl="0" algn="l">
              <a:lnSpc>
                <a:spcPct val="95000"/>
              </a:lnSpc>
              <a:spcBef>
                <a:spcPts val="1200"/>
              </a:spcBef>
              <a:spcAft>
                <a:spcPts val="0"/>
              </a:spcAft>
              <a:buNone/>
            </a:pPr>
            <a:r>
              <a:rPr lang="ja" sz="791"/>
              <a:t>- **LLMsのエラー**：価格情報をそのまま処理し、「話し手が高いと思っているかどうか」を推測できない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**③ Price &amp; Affect Priors（価格と感情の事前知識）**</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**例**：「普通の電気ケトルの値段は？」という問いに適切に答えられるか？</a:t>
            </a:r>
            <a:endParaRPr sz="791"/>
          </a:p>
          <a:p>
            <a:pPr indent="0" lvl="0" marL="0" rtl="0" algn="l">
              <a:lnSpc>
                <a:spcPct val="95000"/>
              </a:lnSpc>
              <a:spcBef>
                <a:spcPts val="1200"/>
              </a:spcBef>
              <a:spcAft>
                <a:spcPts val="0"/>
              </a:spcAft>
              <a:buNone/>
            </a:pPr>
            <a:r>
              <a:rPr lang="ja" sz="791"/>
              <a:t>- **LLMsのエラー**：事前知識は正しいが、**推論時に活用できていない**</a:t>
            </a:r>
            <a:endParaRPr sz="791"/>
          </a:p>
          <a:p>
            <a:pPr indent="0" lvl="0" marL="0" rtl="0" algn="l">
              <a:lnSpc>
                <a:spcPct val="95000"/>
              </a:lnSpc>
              <a:spcBef>
                <a:spcPts val="1200"/>
              </a:spcBef>
              <a:spcAft>
                <a:spcPts val="0"/>
              </a:spcAft>
              <a:buNone/>
            </a:pPr>
            <a:r>
              <a:rPr lang="ja" sz="791"/>
              <a:t>- **対象LLMs**</a:t>
            </a:r>
            <a:endParaRPr sz="791"/>
          </a:p>
          <a:p>
            <a:pPr indent="0" lvl="0" marL="0" rtl="0" algn="l">
              <a:lnSpc>
                <a:spcPct val="95000"/>
              </a:lnSpc>
              <a:spcBef>
                <a:spcPts val="1200"/>
              </a:spcBef>
              <a:spcAft>
                <a:spcPts val="0"/>
              </a:spcAft>
              <a:buNone/>
            </a:pPr>
            <a:r>
              <a:rPr lang="ja" sz="791"/>
              <a:t>    - GPT-4o-mini</a:t>
            </a:r>
            <a:endParaRPr sz="791"/>
          </a:p>
          <a:p>
            <a:pPr indent="0" lvl="0" marL="0" rtl="0" algn="l">
              <a:lnSpc>
                <a:spcPct val="95000"/>
              </a:lnSpc>
              <a:spcBef>
                <a:spcPts val="1200"/>
              </a:spcBef>
              <a:spcAft>
                <a:spcPts val="0"/>
              </a:spcAft>
              <a:buNone/>
            </a:pPr>
            <a:r>
              <a:rPr lang="ja" sz="791"/>
              <a:t>    - Claude-3.5-sonnet</a:t>
            </a:r>
            <a:endParaRPr sz="791"/>
          </a:p>
          <a:p>
            <a:pPr indent="0" lvl="0" marL="0" rtl="0" algn="l">
              <a:lnSpc>
                <a:spcPct val="95000"/>
              </a:lnSpc>
              <a:spcBef>
                <a:spcPts val="1200"/>
              </a:spcBef>
              <a:spcAft>
                <a:spcPts val="0"/>
              </a:spcAft>
              <a:buNone/>
            </a:pPr>
            <a:r>
              <a:rPr lang="ja" sz="791"/>
              <a:t>    - Gemini-1.5-pro</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RSAモデル**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本研究では、**語用論的推論の数理モデルであるRSAモデル**を使用し、LLMsと人間の違いを分析。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**RSAモデルの数式**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話者 S1 は聞き手 L0 を考慮しながら発話を選択：</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S1S1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L0L0</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S1(u∣m)=exp⁡(log⁡P(m∣[[u]])−C(u))∑u′exp⁡(log⁡P(m∣[[u′]])−C(u′))S1(u | m) = \frac{\exp(\log P(m | [[u]]) - C(u))}{\sum_{u'} \exp(\log P(m | [[u']]) - C(u'))}</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S1(u∣m)=∑u′​exp(logP(m∣[[u′]])−C(u′))exp(logP(m∣[[u]])−C(u))​</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聞き手 L1 は話者の意図をベイズ推論：</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L1L1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L1(m∣u)∝S1(u∣m)P(m)L1(m | u) \propto S1(u | m)P(m)</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L1(m∣u)∝S1(u∣m)P(m)</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**直感的な解釈**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人間は「発話のコスト」と「事前知識」を考慮して推論する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例：「10000ドルした！」→ 「実際には10000ドルではなく、すごく高かったんだな」</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LLMsはこれを**字義的に解釈**してしまう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**3.3 RSAベースのCoTプロンプト**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LLMsにRSAモデルの推論プロセスを明示的に与えることで、人間に近い解釈を可能にする。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**通常のLLMプロンプト**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makefile</a:t>
            </a:r>
            <a:endParaRPr sz="791"/>
          </a:p>
          <a:p>
            <a:pPr indent="0" lvl="0" marL="0" rtl="0" algn="l">
              <a:lnSpc>
                <a:spcPct val="95000"/>
              </a:lnSpc>
              <a:spcBef>
                <a:spcPts val="1200"/>
              </a:spcBef>
              <a:spcAft>
                <a:spcPts val="0"/>
              </a:spcAft>
              <a:buNone/>
            </a:pPr>
            <a:r>
              <a:rPr lang="ja" sz="791"/>
              <a:t>コピーする編集する</a:t>
            </a:r>
            <a:endParaRPr sz="791"/>
          </a:p>
          <a:p>
            <a:pPr indent="0" lvl="0" marL="0" rtl="0" algn="l">
              <a:lnSpc>
                <a:spcPct val="95000"/>
              </a:lnSpc>
              <a:spcBef>
                <a:spcPts val="1200"/>
              </a:spcBef>
              <a:spcAft>
                <a:spcPts val="0"/>
              </a:spcAft>
              <a:buNone/>
            </a:pPr>
            <a:r>
              <a:rPr lang="ja" sz="791"/>
              <a:t>Q: これは高かった？</a:t>
            </a:r>
            <a:endParaRPr sz="791"/>
          </a:p>
          <a:p>
            <a:pPr indent="0" lvl="0" marL="0" rtl="0" algn="l">
              <a:lnSpc>
                <a:spcPct val="95000"/>
              </a:lnSpc>
              <a:spcBef>
                <a:spcPts val="1200"/>
              </a:spcBef>
              <a:spcAft>
                <a:spcPts val="0"/>
              </a:spcAft>
              <a:buNone/>
            </a:pPr>
            <a:r>
              <a:rPr lang="ja" sz="791"/>
              <a:t>A: 10000ドルでした。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LLMは「本当に10000ドルだった」と解釈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**RSAベースのCoTプロンプト**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makefile</a:t>
            </a:r>
            <a:endParaRPr sz="791"/>
          </a:p>
          <a:p>
            <a:pPr indent="0" lvl="0" marL="0" rtl="0" algn="l">
              <a:lnSpc>
                <a:spcPct val="95000"/>
              </a:lnSpc>
              <a:spcBef>
                <a:spcPts val="1200"/>
              </a:spcBef>
              <a:spcAft>
                <a:spcPts val="0"/>
              </a:spcAft>
              <a:buNone/>
            </a:pPr>
            <a:r>
              <a:rPr lang="ja" sz="791"/>
              <a:t>コピーする編集する</a:t>
            </a:r>
            <a:endParaRPr sz="791"/>
          </a:p>
          <a:p>
            <a:pPr indent="0" lvl="0" marL="0" rtl="0" algn="l">
              <a:lnSpc>
                <a:spcPct val="95000"/>
              </a:lnSpc>
              <a:spcBef>
                <a:spcPts val="1200"/>
              </a:spcBef>
              <a:spcAft>
                <a:spcPts val="0"/>
              </a:spcAft>
              <a:buNone/>
            </a:pPr>
            <a:r>
              <a:rPr lang="ja" sz="791"/>
              <a:t>Q: これは高かった？</a:t>
            </a:r>
            <a:endParaRPr sz="791"/>
          </a:p>
          <a:p>
            <a:pPr indent="0" lvl="0" marL="0" rtl="0" algn="l">
              <a:lnSpc>
                <a:spcPct val="95000"/>
              </a:lnSpc>
              <a:spcBef>
                <a:spcPts val="1200"/>
              </a:spcBef>
              <a:spcAft>
                <a:spcPts val="0"/>
              </a:spcAft>
              <a:buNone/>
            </a:pPr>
            <a:r>
              <a:rPr lang="ja" sz="791"/>
              <a:t>A: 10000ドルでした。</a:t>
            </a:r>
            <a:endParaRPr sz="791"/>
          </a:p>
          <a:p>
            <a:pPr indent="0" lvl="0" marL="0" rtl="0" algn="l">
              <a:lnSpc>
                <a:spcPct val="95000"/>
              </a:lnSpc>
              <a:spcBef>
                <a:spcPts val="1200"/>
              </a:spcBef>
              <a:spcAft>
                <a:spcPts val="0"/>
              </a:spcAft>
              <a:buNone/>
            </a:pPr>
            <a:r>
              <a:rPr lang="ja" sz="791"/>
              <a:t>(考えながら解答)</a:t>
            </a:r>
            <a:endParaRPr sz="791"/>
          </a:p>
          <a:p>
            <a:pPr indent="0" lvl="0" marL="0" rtl="0" algn="l">
              <a:lnSpc>
                <a:spcPct val="95000"/>
              </a:lnSpc>
              <a:spcBef>
                <a:spcPts val="1200"/>
              </a:spcBef>
              <a:spcAft>
                <a:spcPts val="0"/>
              </a:spcAft>
              <a:buNone/>
            </a:pPr>
            <a:r>
              <a:rPr lang="ja" sz="791"/>
              <a:t>1. 10000ドルは通常の価格ではない。</a:t>
            </a:r>
            <a:endParaRPr sz="791"/>
          </a:p>
          <a:p>
            <a:pPr indent="0" lvl="0" marL="0" rtl="0" algn="l">
              <a:lnSpc>
                <a:spcPct val="95000"/>
              </a:lnSpc>
              <a:spcBef>
                <a:spcPts val="1200"/>
              </a:spcBef>
              <a:spcAft>
                <a:spcPts val="0"/>
              </a:spcAft>
              <a:buNone/>
            </a:pPr>
            <a:r>
              <a:rPr lang="ja" sz="791"/>
              <a:t>2. 話し手は「高い」と伝えたかった可能性が高い。</a:t>
            </a:r>
            <a:endParaRPr sz="791"/>
          </a:p>
          <a:p>
            <a:pPr indent="0" lvl="0" marL="0" rtl="0" algn="l">
              <a:lnSpc>
                <a:spcPct val="95000"/>
              </a:lnSpc>
              <a:spcBef>
                <a:spcPts val="1200"/>
              </a:spcBef>
              <a:spcAft>
                <a:spcPts val="0"/>
              </a:spcAft>
              <a:buNone/>
            </a:pPr>
            <a:r>
              <a:rPr lang="ja" sz="791"/>
              <a:t>3. 実際の価格は低いが、誇張表現を使っているかもしれない。</a:t>
            </a:r>
            <a:endParaRPr sz="791"/>
          </a:p>
          <a:p>
            <a:pPr indent="0" lvl="0" marL="0" rtl="0" algn="l">
              <a:lnSpc>
                <a:spcPct val="95000"/>
              </a:lnSpc>
              <a:spcBef>
                <a:spcPts val="1200"/>
              </a:spcBef>
              <a:spcAft>
                <a:spcPts val="0"/>
              </a:spcAft>
              <a:buNone/>
            </a:pPr>
            <a:r>
              <a:rPr lang="ja" sz="791"/>
              <a:t>A: 実際の価格は安いが、とても高かったと伝えたいのだろう。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**CoTプロンプトを使うと、LLMsも語用論的に推論可能に！**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モデル | 0-shot相関 | 1-shot RSA CoT相関 |</a:t>
            </a:r>
            <a:endParaRPr sz="791"/>
          </a:p>
          <a:p>
            <a:pPr indent="0" lvl="0" marL="0" rtl="0" algn="l">
              <a:lnSpc>
                <a:spcPct val="95000"/>
              </a:lnSpc>
              <a:spcBef>
                <a:spcPts val="1200"/>
              </a:spcBef>
              <a:spcAft>
                <a:spcPts val="0"/>
              </a:spcAft>
              <a:buNone/>
            </a:pPr>
            <a:r>
              <a:rPr lang="ja" sz="791"/>
              <a:t>| --- | --- | --- |</a:t>
            </a:r>
            <a:endParaRPr sz="791"/>
          </a:p>
          <a:p>
            <a:pPr indent="0" lvl="0" marL="0" rtl="0" algn="l">
              <a:lnSpc>
                <a:spcPct val="95000"/>
              </a:lnSpc>
              <a:spcBef>
                <a:spcPts val="1200"/>
              </a:spcBef>
              <a:spcAft>
                <a:spcPts val="0"/>
              </a:spcAft>
              <a:buNone/>
            </a:pPr>
            <a:r>
              <a:rPr lang="ja" sz="791"/>
              <a:t>| GPT-4o-mini | 0.41 | **0.58** |</a:t>
            </a:r>
            <a:endParaRPr sz="791"/>
          </a:p>
          <a:p>
            <a:pPr indent="0" lvl="0" marL="0" rtl="0" algn="l">
              <a:lnSpc>
                <a:spcPct val="95000"/>
              </a:lnSpc>
              <a:spcBef>
                <a:spcPts val="1200"/>
              </a:spcBef>
              <a:spcAft>
                <a:spcPts val="0"/>
              </a:spcAft>
              <a:buNone/>
            </a:pPr>
            <a:r>
              <a:rPr lang="ja" sz="791"/>
              <a:t>| Claude-3.5-sonnet | 0.36 | **0.60** |</a:t>
            </a:r>
            <a:endParaRPr sz="791"/>
          </a:p>
          <a:p>
            <a:pPr indent="0" lvl="0" marL="0" rtl="0" algn="l">
              <a:lnSpc>
                <a:spcPct val="95000"/>
              </a:lnSpc>
              <a:spcBef>
                <a:spcPts val="1200"/>
              </a:spcBef>
              <a:spcAft>
                <a:spcPts val="0"/>
              </a:spcAft>
              <a:buNone/>
            </a:pPr>
            <a:r>
              <a:rPr lang="ja" sz="791"/>
              <a:t>| Gemini-1.5-pro | 0.37 | **0.57**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**0-shotではLLMsは字義的解釈を好む**</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**RSAベースのCoTプロンプトを追加すると、人間と近い解釈が可能に！**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考察**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**なぜLLMsは誇張を理解できないのか？**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価格や感情の知識は持っているが、**推論が苦手**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「話し手の意図」をモデル化できていない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**CoTプロンプトにより、明示的な推論を促せる**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**今後の課題**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**語用論的推論を学習するためのファインチューニング**</a:t>
            </a:r>
            <a:endParaRPr sz="791"/>
          </a:p>
          <a:p>
            <a:pPr indent="0" lvl="0" marL="0" rtl="0" algn="l">
              <a:lnSpc>
                <a:spcPct val="95000"/>
              </a:lnSpc>
              <a:spcBef>
                <a:spcPts val="1200"/>
              </a:spcBef>
              <a:spcAft>
                <a:spcPts val="0"/>
              </a:spcAft>
              <a:buNone/>
            </a:pPr>
            <a:r>
              <a:rPr lang="ja" sz="791"/>
              <a:t>2. **自己完結型のRSAモデルをLLMsに統合**</a:t>
            </a:r>
            <a:endParaRPr sz="791"/>
          </a:p>
          <a:p>
            <a:pPr indent="0" lvl="0" marL="0" rtl="0" algn="l">
              <a:lnSpc>
                <a:spcPct val="95000"/>
              </a:lnSpc>
              <a:spcBef>
                <a:spcPts val="1200"/>
              </a:spcBef>
              <a:spcAft>
                <a:spcPts val="0"/>
              </a:spcAft>
              <a:buNone/>
            </a:pPr>
            <a:r>
              <a:rPr lang="ja" sz="791"/>
              <a:t>3. **比喩・皮肉など他の非字義的言語への応用**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Kao et al. (2014) - **RSAモデルの基礎**</a:t>
            </a:r>
            <a:endParaRPr sz="791"/>
          </a:p>
          <a:p>
            <a:pPr indent="0" lvl="0" marL="0" rtl="0" algn="l">
              <a:lnSpc>
                <a:spcPct val="95000"/>
              </a:lnSpc>
              <a:spcBef>
                <a:spcPts val="1200"/>
              </a:spcBef>
              <a:spcAft>
                <a:spcPts val="0"/>
              </a:spcAft>
              <a:buNone/>
            </a:pPr>
            <a:r>
              <a:rPr lang="ja" sz="791"/>
              <a:t>2. Goodman &amp; Frank (2016) - **RSAによる語用論的推論**</a:t>
            </a:r>
            <a:endParaRPr sz="791"/>
          </a:p>
          <a:p>
            <a:pPr indent="0" lvl="0" marL="0" rtl="0" algn="l">
              <a:lnSpc>
                <a:spcPct val="95000"/>
              </a:lnSpc>
              <a:spcBef>
                <a:spcPts val="1200"/>
              </a:spcBef>
              <a:spcAft>
                <a:spcPts val="0"/>
              </a:spcAft>
              <a:buNone/>
            </a:pPr>
            <a:r>
              <a:rPr lang="ja" sz="791"/>
              <a:t>3. Liu et al. (2022) - **LLMsの比喩理解**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**結論：RSA + CoTプロンプトで、LLMsの語用論的推論が大幅に向上**</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LP-LM: No Hallucinations in Question Answering with Logic Programming LP-LM：論理プログラミングによる質問応答での幻覚（ハルシネーション）を起こさない仕組み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LP-LMは英語文を論理的に解析し、知識ベースに含まれる事実のみを照合するPrologを使い、幻覚を防ぐ。幻覚を防ぐため、知識ベースの事実と単一化して答えを得る。</a:t>
            </a:r>
            <a:endParaRPr sz="791"/>
          </a:p>
          <a:p>
            <a:pPr indent="0" lvl="0" marL="0" rtl="0" algn="l">
              <a:lnSpc>
                <a:spcPct val="95000"/>
              </a:lnSpc>
              <a:spcBef>
                <a:spcPts val="1200"/>
              </a:spcBef>
              <a:spcAft>
                <a:spcPts val="0"/>
              </a:spcAft>
              <a:buNone/>
            </a:pPr>
            <a:r>
              <a:rPr lang="ja" sz="791"/>
              <a:t>• 「英語文を論理プログラミング(DCG)で解析する」</a:t>
            </a:r>
            <a:endParaRPr sz="791"/>
          </a:p>
          <a:p>
            <a:pPr indent="0" lvl="0" marL="0" rtl="0" algn="l">
              <a:lnSpc>
                <a:spcPct val="95000"/>
              </a:lnSpc>
              <a:spcBef>
                <a:spcPts val="1200"/>
              </a:spcBef>
              <a:spcAft>
                <a:spcPts val="0"/>
              </a:spcAft>
              <a:buNone/>
            </a:pPr>
            <a:r>
              <a:rPr lang="ja" sz="791"/>
              <a:t>• 「解析結果を知識ベース(KB)に照合する」</a:t>
            </a:r>
            <a:endParaRPr sz="791"/>
          </a:p>
          <a:p>
            <a:pPr indent="0" lvl="0" marL="0" rtl="0" algn="l">
              <a:lnSpc>
                <a:spcPct val="95000"/>
              </a:lnSpc>
              <a:spcBef>
                <a:spcPts val="1200"/>
              </a:spcBef>
              <a:spcAft>
                <a:spcPts val="0"/>
              </a:spcAft>
              <a:buNone/>
            </a:pPr>
            <a:r>
              <a:rPr lang="ja" sz="791"/>
              <a:t>• 「KBに無い情報は答えられないため、幻覚が起こらない」</a:t>
            </a:r>
            <a:endParaRPr sz="791"/>
          </a:p>
          <a:p>
            <a:pPr indent="0" lvl="0" marL="0" rtl="0" algn="l">
              <a:lnSpc>
                <a:spcPct val="95000"/>
              </a:lnSpc>
              <a:spcBef>
                <a:spcPts val="1200"/>
              </a:spcBef>
              <a:spcAft>
                <a:spcPts val="0"/>
              </a:spcAft>
              <a:buNone/>
            </a:pPr>
            <a:r>
              <a:rPr lang="ja" sz="791"/>
              <a:t>という仕組みであり、大規模言語モデル（LLM）が抱える“幻覚”の問題を抑制できる。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先行研究と比べて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**LLMでの幻覚問題を根本的に排除**</a:t>
            </a:r>
            <a:endParaRPr sz="791"/>
          </a:p>
          <a:p>
            <a:pPr indent="0" lvl="0" marL="0" rtl="0" algn="l">
              <a:lnSpc>
                <a:spcPct val="95000"/>
              </a:lnSpc>
              <a:spcBef>
                <a:spcPts val="1200"/>
              </a:spcBef>
              <a:spcAft>
                <a:spcPts val="0"/>
              </a:spcAft>
              <a:buNone/>
            </a:pPr>
            <a:r>
              <a:rPr lang="ja" sz="791"/>
              <a:t>    - GPTなどのLLMは膨大なテキストを統計的に学習する結果、真偽不確かな内容を“もっともらしく”生成してしまう（幻覚）という欠点がある。</a:t>
            </a:r>
            <a:endParaRPr sz="791"/>
          </a:p>
          <a:p>
            <a:pPr indent="0" lvl="0" marL="0" rtl="0" algn="l">
              <a:lnSpc>
                <a:spcPct val="95000"/>
              </a:lnSpc>
              <a:spcBef>
                <a:spcPts val="1200"/>
              </a:spcBef>
              <a:spcAft>
                <a:spcPts val="0"/>
              </a:spcAft>
              <a:buNone/>
            </a:pPr>
            <a:r>
              <a:rPr lang="ja" sz="791"/>
              <a:t>    - RAG（Retrieval-Augmented Generation）でも外部知識を参照するが、最終的に文を生成する段階で統計的推定に依拠する以上、幻覚を完全に防ぐのは難しい。</a:t>
            </a:r>
            <a:endParaRPr sz="791"/>
          </a:p>
          <a:p>
            <a:pPr indent="0" lvl="0" marL="0" rtl="0" algn="l">
              <a:lnSpc>
                <a:spcPct val="95000"/>
              </a:lnSpc>
              <a:spcBef>
                <a:spcPts val="1200"/>
              </a:spcBef>
              <a:spcAft>
                <a:spcPts val="0"/>
              </a:spcAft>
              <a:buNone/>
            </a:pPr>
            <a:r>
              <a:rPr lang="ja" sz="791"/>
              <a:t>    - **LP-LMは** ロジックをベースにした事実照合により、KBにない内容を「作り出す」ステップそのものを排除している。</a:t>
            </a:r>
            <a:endParaRPr sz="791"/>
          </a:p>
          <a:p>
            <a:pPr indent="0" lvl="0" marL="0" rtl="0" algn="l">
              <a:lnSpc>
                <a:spcPct val="95000"/>
              </a:lnSpc>
              <a:spcBef>
                <a:spcPts val="1200"/>
              </a:spcBef>
              <a:spcAft>
                <a:spcPts val="0"/>
              </a:spcAft>
              <a:buNone/>
            </a:pPr>
            <a:r>
              <a:rPr lang="ja" sz="791"/>
              <a:t>2. **PCFG＋DCG＋タブリングによる効率的解析**</a:t>
            </a:r>
            <a:endParaRPr sz="791"/>
          </a:p>
          <a:p>
            <a:pPr indent="0" lvl="0" marL="0" rtl="0" algn="l">
              <a:lnSpc>
                <a:spcPct val="95000"/>
              </a:lnSpc>
              <a:spcBef>
                <a:spcPts val="1200"/>
              </a:spcBef>
              <a:spcAft>
                <a:spcPts val="0"/>
              </a:spcAft>
              <a:buNone/>
            </a:pPr>
            <a:r>
              <a:rPr lang="ja" sz="791"/>
              <a:t>    - NLPで広く知られるCYKやEarleyと同様に文法に基づく解析を行うが、DCGを使うことでPrologに自然言語文法を直接埋め込み、推論エンジンのタブリング機能を活用できる。</a:t>
            </a:r>
            <a:endParaRPr sz="791"/>
          </a:p>
          <a:p>
            <a:pPr indent="0" lvl="0" marL="0" rtl="0" algn="l">
              <a:lnSpc>
                <a:spcPct val="95000"/>
              </a:lnSpc>
              <a:spcBef>
                <a:spcPts val="1200"/>
              </a:spcBef>
              <a:spcAft>
                <a:spcPts val="0"/>
              </a:spcAft>
              <a:buNone/>
            </a:pPr>
            <a:r>
              <a:rPr lang="ja" sz="791"/>
              <a:t>    - 大規模文法を用いた実験では、NLTKに実装されたViterbiパーサなどの従来型よりも高速に動作する結果が示されている。</a:t>
            </a:r>
            <a:endParaRPr sz="791"/>
          </a:p>
          <a:p>
            <a:pPr indent="0" lvl="0" marL="0" rtl="0" algn="l">
              <a:lnSpc>
                <a:spcPct val="95000"/>
              </a:lnSpc>
              <a:spcBef>
                <a:spcPts val="1200"/>
              </a:spcBef>
              <a:spcAft>
                <a:spcPts val="0"/>
              </a:spcAft>
              <a:buNone/>
            </a:pPr>
            <a:r>
              <a:rPr lang="ja" sz="791"/>
              <a:t>3. **LLMとの比較実験でも幻覚の抑制を実証**</a:t>
            </a:r>
            <a:endParaRPr sz="791"/>
          </a:p>
          <a:p>
            <a:pPr indent="0" lvl="0" marL="0" rtl="0" algn="l">
              <a:lnSpc>
                <a:spcPct val="95000"/>
              </a:lnSpc>
              <a:spcBef>
                <a:spcPts val="1200"/>
              </a:spcBef>
              <a:spcAft>
                <a:spcPts val="0"/>
              </a:spcAft>
              <a:buNone/>
            </a:pPr>
            <a:r>
              <a:rPr lang="ja" sz="791"/>
              <a:t>    - 論文中の例では、「Furosemideが一時的な難聴を引き起こす」「Fir treesが人間の肺で育つ」など本来あり得ないor稀な事実をわざと入力したケースで、GPT系モデルが“それらしい回答”を生成する一方、LP-LMはKBに存在しなければ「答えがない」もしくは「KBにない」と返すため、誤情報が出ないことを示し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LP-LMを説明する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確率的文脈自由文法（PCFG）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**文法ルールに確率を付与**することで、構文解析時に多数存在する可能性のある木構造のうち「最も確からしい」解析（構文木）を選ぶ。</a:t>
            </a:r>
            <a:endParaRPr sz="791"/>
          </a:p>
          <a:p>
            <a:pPr indent="0" lvl="0" marL="0" rtl="0" algn="l">
              <a:lnSpc>
                <a:spcPct val="95000"/>
              </a:lnSpc>
              <a:spcBef>
                <a:spcPts val="1200"/>
              </a:spcBef>
              <a:spcAft>
                <a:spcPts val="0"/>
              </a:spcAft>
              <a:buNone/>
            </a:pPr>
            <a:r>
              <a:rPr lang="ja" sz="791"/>
              <a:t>- 例として、のように、各生成規則へ確率を付与する。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java</a:t>
            </a:r>
            <a:endParaRPr sz="791"/>
          </a:p>
          <a:p>
            <a:pPr indent="0" lvl="0" marL="0" rtl="0" algn="l">
              <a:lnSpc>
                <a:spcPct val="95000"/>
              </a:lnSpc>
              <a:spcBef>
                <a:spcPts val="1200"/>
              </a:spcBef>
              <a:spcAft>
                <a:spcPts val="0"/>
              </a:spcAft>
              <a:buNone/>
            </a:pPr>
            <a:r>
              <a:rPr lang="ja" sz="791"/>
              <a:t>    コピーする編集する</a:t>
            </a:r>
            <a:endParaRPr sz="791"/>
          </a:p>
          <a:p>
            <a:pPr indent="0" lvl="0" marL="0" rtl="0" algn="l">
              <a:lnSpc>
                <a:spcPct val="95000"/>
              </a:lnSpc>
              <a:spcBef>
                <a:spcPts val="1200"/>
              </a:spcBef>
              <a:spcAft>
                <a:spcPts val="0"/>
              </a:spcAft>
              <a:buNone/>
            </a:pPr>
            <a:r>
              <a:rPr lang="ja" sz="791"/>
              <a:t>    S -&gt; NP VP (0.4)</a:t>
            </a:r>
            <a:endParaRPr sz="791"/>
          </a:p>
          <a:p>
            <a:pPr indent="0" lvl="0" marL="0" rtl="0" algn="l">
              <a:lnSpc>
                <a:spcPct val="95000"/>
              </a:lnSpc>
              <a:spcBef>
                <a:spcPts val="1200"/>
              </a:spcBef>
              <a:spcAft>
                <a:spcPts val="0"/>
              </a:spcAft>
              <a:buNone/>
            </a:pPr>
            <a:r>
              <a:rPr lang="ja" sz="791"/>
              <a:t>    NP -&gt; DET NN (0.2)</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LP-LMでは、文章に複数の解釈がある場合でも、最終的に最大確率の解析結果を採用するため、一意のProlog項を得やすい。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PrologのDCG（Definite Clause Grammar）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 --&gt; np, vp.`」のように書くと、内部でPrologコードに展開される仕組み。</a:t>
            </a:r>
            <a:endParaRPr sz="791"/>
          </a:p>
          <a:p>
            <a:pPr indent="0" lvl="0" marL="0" rtl="0" algn="l">
              <a:lnSpc>
                <a:spcPct val="95000"/>
              </a:lnSpc>
              <a:spcBef>
                <a:spcPts val="1200"/>
              </a:spcBef>
              <a:spcAft>
                <a:spcPts val="0"/>
              </a:spcAft>
              <a:buNone/>
            </a:pPr>
            <a:r>
              <a:rPr lang="ja" sz="791"/>
              <a:t>- **自然言語文法を直接Prolog上で定義**し、整合チェックと同時に対応するProlog項を生成できる。</a:t>
            </a:r>
            <a:endParaRPr sz="791"/>
          </a:p>
          <a:p>
            <a:pPr indent="0" lvl="0" marL="0" rtl="0" algn="l">
              <a:lnSpc>
                <a:spcPct val="95000"/>
              </a:lnSpc>
              <a:spcBef>
                <a:spcPts val="1200"/>
              </a:spcBef>
              <a:spcAft>
                <a:spcPts val="0"/>
              </a:spcAft>
              <a:buNone/>
            </a:pPr>
            <a:r>
              <a:rPr lang="ja" sz="791"/>
              <a:t>- DCGルールの確率拡張版（確率付きDCG）によって、PCFGを手軽に運用できる。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3.3 タブリング（Tabling）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Prologが同じ問い合わせを再帰的にたどる場合、何度も処理を繰り返し計算量が爆発することがある。</a:t>
            </a:r>
            <a:endParaRPr sz="791"/>
          </a:p>
          <a:p>
            <a:pPr indent="0" lvl="0" marL="0" rtl="0" algn="l">
              <a:lnSpc>
                <a:spcPct val="95000"/>
              </a:lnSpc>
              <a:spcBef>
                <a:spcPts val="1200"/>
              </a:spcBef>
              <a:spcAft>
                <a:spcPts val="0"/>
              </a:spcAft>
              <a:buNone/>
            </a:pPr>
            <a:r>
              <a:rPr lang="ja" sz="791"/>
              <a:t>- タブリングでは、**同じ問い合わせを再利用**して二重計算を防ぐ。</a:t>
            </a:r>
            <a:endParaRPr sz="791"/>
          </a:p>
          <a:p>
            <a:pPr indent="0" lvl="0" marL="0" rtl="0" algn="l">
              <a:lnSpc>
                <a:spcPct val="95000"/>
              </a:lnSpc>
              <a:spcBef>
                <a:spcPts val="1200"/>
              </a:spcBef>
              <a:spcAft>
                <a:spcPts val="0"/>
              </a:spcAft>
              <a:buNone/>
            </a:pPr>
            <a:r>
              <a:rPr lang="ja" sz="791"/>
              <a:t>- この手法を構文解析に応用することで、大規模文法を扱っても線形～多項式程度の時間で解析が済むことを実験で示している。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3.4 知識ベース（KB）への挿入・照合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**文（例：「the black bird flies bravely」）を入力**すると、DCGにより解析 → `flies(black(bird), bravely)` というProlog項に変換し、KBに格納する。</a:t>
            </a:r>
            <a:endParaRPr sz="791"/>
          </a:p>
          <a:p>
            <a:pPr indent="0" lvl="0" marL="0" rtl="0" algn="l">
              <a:lnSpc>
                <a:spcPct val="95000"/>
              </a:lnSpc>
              <a:spcBef>
                <a:spcPts val="1200"/>
              </a:spcBef>
              <a:spcAft>
                <a:spcPts val="0"/>
              </a:spcAft>
              <a:buNone/>
            </a:pPr>
            <a:r>
              <a:rPr lang="ja" sz="791"/>
              <a:t>- **質問（例：「who flies bravely」）を入力**すると、解析結果が `flies(X, bravely)` のように変数を含む形になり、KBの事実との単一化で `X = black(bird)` が得られる。</a:t>
            </a:r>
            <a:endParaRPr sz="791"/>
          </a:p>
          <a:p>
            <a:pPr indent="0" lvl="0" marL="0" rtl="0" algn="l">
              <a:lnSpc>
                <a:spcPct val="95000"/>
              </a:lnSpc>
              <a:spcBef>
                <a:spcPts val="1200"/>
              </a:spcBef>
              <a:spcAft>
                <a:spcPts val="0"/>
              </a:spcAft>
              <a:buNone/>
            </a:pPr>
            <a:r>
              <a:rPr lang="ja" sz="791"/>
              <a:t>- これにより、問合せと事実を照合して厳密な回答を導く。KBになければ「該当なし」となるので、幻覚的情報は生成されない。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3.5 パフォーマンス実験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**12種類のPCFG**（左再帰・右再帰・曖昧性など含む）を用いて実験し、文法ルール数100以上の大規模ケースでもProlog DCG＋タブリングのほうがViterbiパーサより高速。</a:t>
            </a:r>
            <a:endParaRPr sz="791"/>
          </a:p>
          <a:p>
            <a:pPr indent="0" lvl="0" marL="0" rtl="0" algn="l">
              <a:lnSpc>
                <a:spcPct val="95000"/>
              </a:lnSpc>
              <a:spcBef>
                <a:spcPts val="1200"/>
              </a:spcBef>
              <a:spcAft>
                <a:spcPts val="0"/>
              </a:spcAft>
              <a:buNone/>
            </a:pPr>
            <a:r>
              <a:rPr lang="ja" sz="791"/>
              <a:t>- 長文入力でもタブリングにより再計算を抑え、線形時間オーダーに近い動作を示す場合がある。</a:t>
            </a:r>
            <a:endParaRPr sz="791"/>
          </a:p>
          <a:p>
            <a:pPr indent="0" lvl="0" marL="0" rtl="0" algn="l">
              <a:lnSpc>
                <a:spcPct val="95000"/>
              </a:lnSpc>
              <a:spcBef>
                <a:spcPts val="1200"/>
              </a:spcBef>
              <a:spcAft>
                <a:spcPts val="0"/>
              </a:spcAft>
              <a:buNone/>
            </a:pPr>
            <a:r>
              <a:rPr lang="ja" sz="791"/>
              <a:t>- 実装には **XSB Prolog** を用いており、バージョン5.0で実装・検証したことが述べられている。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**専門分野の高信頼QAシステム**</a:t>
            </a:r>
            <a:endParaRPr sz="791"/>
          </a:p>
          <a:p>
            <a:pPr indent="0" lvl="0" marL="0" rtl="0" algn="l">
              <a:lnSpc>
                <a:spcPct val="95000"/>
              </a:lnSpc>
              <a:spcBef>
                <a:spcPts val="1200"/>
              </a:spcBef>
              <a:spcAft>
                <a:spcPts val="0"/>
              </a:spcAft>
              <a:buNone/>
            </a:pPr>
            <a:r>
              <a:rPr lang="ja" sz="791"/>
              <a:t>    - 医療、法務、金融など、誤回答のリスクが高い領域で、KBを厳密に管理して「正しく答えられる範囲だけ答える」仕組みが役立つ。</a:t>
            </a:r>
            <a:endParaRPr sz="791"/>
          </a:p>
          <a:p>
            <a:pPr indent="0" lvl="0" marL="0" rtl="0" algn="l">
              <a:lnSpc>
                <a:spcPct val="95000"/>
              </a:lnSpc>
              <a:spcBef>
                <a:spcPts val="1200"/>
              </a:spcBef>
              <a:spcAft>
                <a:spcPts val="0"/>
              </a:spcAft>
              <a:buNone/>
            </a:pPr>
            <a:r>
              <a:rPr lang="ja" sz="791"/>
              <a:t>    - 既存のFAQデータやナレッジベースをProlog項としてストアし、自然言語質問に対して正確な回答を返せる。</a:t>
            </a:r>
            <a:endParaRPr sz="791"/>
          </a:p>
          <a:p>
            <a:pPr indent="0" lvl="0" marL="0" rtl="0" algn="l">
              <a:lnSpc>
                <a:spcPct val="95000"/>
              </a:lnSpc>
              <a:spcBef>
                <a:spcPts val="1200"/>
              </a:spcBef>
              <a:spcAft>
                <a:spcPts val="0"/>
              </a:spcAft>
              <a:buNone/>
            </a:pPr>
            <a:r>
              <a:rPr lang="ja" sz="791"/>
              <a:t>2. **LLMとのハイブリッドアプローチ**</a:t>
            </a:r>
            <a:endParaRPr sz="791"/>
          </a:p>
          <a:p>
            <a:pPr indent="0" lvl="0" marL="0" rtl="0" algn="l">
              <a:lnSpc>
                <a:spcPct val="95000"/>
              </a:lnSpc>
              <a:spcBef>
                <a:spcPts val="1200"/>
              </a:spcBef>
              <a:spcAft>
                <a:spcPts val="0"/>
              </a:spcAft>
              <a:buNone/>
            </a:pPr>
            <a:r>
              <a:rPr lang="ja" sz="791"/>
              <a:t>    - まずLLMで自然な文生成を行い、その後に「事実の裏付け」をLP-LMで照合する流れなどが考えられる。</a:t>
            </a:r>
            <a:endParaRPr sz="791"/>
          </a:p>
          <a:p>
            <a:pPr indent="0" lvl="0" marL="0" rtl="0" algn="l">
              <a:lnSpc>
                <a:spcPct val="95000"/>
              </a:lnSpc>
              <a:spcBef>
                <a:spcPts val="1200"/>
              </a:spcBef>
              <a:spcAft>
                <a:spcPts val="0"/>
              </a:spcAft>
              <a:buNone/>
            </a:pPr>
            <a:r>
              <a:rPr lang="ja" sz="791"/>
              <a:t>    - LLM単独では防ぎにくい幻覚を、LP-LMの検証ステップで弾くことが可能。</a:t>
            </a:r>
            <a:endParaRPr sz="791"/>
          </a:p>
          <a:p>
            <a:pPr indent="0" lvl="0" marL="0" rtl="0" algn="l">
              <a:lnSpc>
                <a:spcPct val="95000"/>
              </a:lnSpc>
              <a:spcBef>
                <a:spcPts val="1200"/>
              </a:spcBef>
              <a:spcAft>
                <a:spcPts val="0"/>
              </a:spcAft>
              <a:buNone/>
            </a:pPr>
            <a:r>
              <a:rPr lang="ja" sz="791"/>
              <a:t>3. **教育・研究プラットフォーム**</a:t>
            </a:r>
            <a:endParaRPr sz="791"/>
          </a:p>
          <a:p>
            <a:pPr indent="0" lvl="0" marL="0" rtl="0" algn="l">
              <a:lnSpc>
                <a:spcPct val="95000"/>
              </a:lnSpc>
              <a:spcBef>
                <a:spcPts val="1200"/>
              </a:spcBef>
              <a:spcAft>
                <a:spcPts val="0"/>
              </a:spcAft>
              <a:buNone/>
            </a:pPr>
            <a:r>
              <a:rPr lang="ja" sz="791"/>
              <a:t>    - PCFG・DCG・Prologなどを総合的に学ぶ教材として使える。</a:t>
            </a:r>
            <a:endParaRPr sz="791"/>
          </a:p>
          <a:p>
            <a:pPr indent="0" lvl="0" marL="0" rtl="0" algn="l">
              <a:lnSpc>
                <a:spcPct val="95000"/>
              </a:lnSpc>
              <a:spcBef>
                <a:spcPts val="1200"/>
              </a:spcBef>
              <a:spcAft>
                <a:spcPts val="0"/>
              </a:spcAft>
              <a:buNone/>
            </a:pPr>
            <a:r>
              <a:rPr lang="ja" sz="791"/>
              <a:t>    - 解析の可視化やKB照合のプロセスをトレースできるため、自然言語解析や論理プログラミングを同時に学習したい場面で有用。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参考になる論文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論文の参考文献（[1]～[17]）の中から、LP-LMをより深く理解するうえで参考になりそうなものを再度紹介する。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**Bahak et al. (2023)**: 幻覚の評価とLLM比較分析に焦点をあてた研究。</a:t>
            </a:r>
            <a:endParaRPr sz="791"/>
          </a:p>
          <a:p>
            <a:pPr indent="0" lvl="0" marL="0" rtl="0" algn="l">
              <a:lnSpc>
                <a:spcPct val="95000"/>
              </a:lnSpc>
              <a:spcBef>
                <a:spcPts val="1200"/>
              </a:spcBef>
              <a:spcAft>
                <a:spcPts val="0"/>
              </a:spcAft>
              <a:buNone/>
            </a:pPr>
            <a:r>
              <a:rPr lang="ja" sz="791"/>
              <a:t>- [7] **Gao et al. (2024)**: Retrieval-Augmented Generation (RAG)に関する包括的サーベイで、外部知識との統合手法の最新動向がわかる。</a:t>
            </a:r>
            <a:endParaRPr sz="791"/>
          </a:p>
          <a:p>
            <a:pPr indent="0" lvl="0" marL="0" rtl="0" algn="l">
              <a:lnSpc>
                <a:spcPct val="95000"/>
              </a:lnSpc>
              <a:spcBef>
                <a:spcPts val="1200"/>
              </a:spcBef>
              <a:spcAft>
                <a:spcPts val="0"/>
              </a:spcAft>
              <a:buNone/>
            </a:pPr>
            <a:r>
              <a:rPr lang="ja" sz="791"/>
              <a:t>- [9] **Ji et al. (2023)**: 幻覚に特化した包括的調査。様々な生成モデルの幻覚要因がまとめられている。</a:t>
            </a:r>
            <a:endParaRPr sz="791"/>
          </a:p>
          <a:p>
            <a:pPr indent="0" lvl="0" marL="0" rtl="0" algn="l">
              <a:lnSpc>
                <a:spcPct val="95000"/>
              </a:lnSpc>
              <a:spcBef>
                <a:spcPts val="1200"/>
              </a:spcBef>
              <a:spcAft>
                <a:spcPts val="0"/>
              </a:spcAft>
              <a:buNone/>
            </a:pPr>
            <a:r>
              <a:rPr lang="ja" sz="791"/>
              <a:t>- [16] **Wang et al. (2023)**: DLVを用いた知識管理（KALM）の研究で、論理ベースの知識操作がLP-LMと類似点を持つ。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それ以外にも、CYKアルゴリズムやEarley法、Probabilistic Unification Grammarsなどについて言及されている文献が多いため、構文解析全般に興味があれば原文献リストを広範に参照するとよいだろう。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P-LMは、**論理プログラミングを活用した構文解析と知識ベース照合**によって、LLMの大きな課題である「幻覚」を根本的に防ぐことを目指す画期的なシステムである。具体的には、PrologのDCGとタブリングにより素早くかつ正確に構文解析し、得られたProlog項を既存KBの事実と単一化することで回答を返す。KBに登録されていない情報は回答を生成できないため、LLMでありがちな“それらしい虚偽情報”を出してしまう懸念が大幅に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さらに、Viterbiベースのパーサとの比較実験では、大規模文法や長文入力でも高いパフォーマンスを示している点も大きな特徴である。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今後はLLMとのハイブリッド利用や、より複雑な文法・推論にも拡張できる可能性があり、実運用上の利便性が高いと考えられる。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LLM-powered Multi-agent Framework for Goal-oriented Learning in Intelligent Tutoring System 学習目標達成を指向するLLMマルチエージェントフレームワークによるインテリジェント・チュータリング・システム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学習者の具体的な目標達成を支援するインテリジェント・チュータリング・システム(ITS)を提案しています。LLMを複数の役割で協調させる「マルチエージェント」構成を採用し、(1)学習者の目標から必要スキルを抽出する、(2)学習者の進捗や嗜好をモデル化して継続的に更新する、(3)学習パスを最適化し、(4)検索などの外部データを活用して正確な教材を生成する、といった機能を一貫して実現します。従来の対話型LLMが受動的に応答するだけであったのに対し、本システムでは学習者を能動的にゴールへ誘導できる点が特徴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従来研究との比較・新規性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**従来のITSとの比較**</a:t>
            </a:r>
            <a:endParaRPr sz="791"/>
          </a:p>
          <a:p>
            <a:pPr indent="0" lvl="0" marL="0" rtl="0" algn="l">
              <a:lnSpc>
                <a:spcPct val="95000"/>
              </a:lnSpc>
              <a:spcBef>
                <a:spcPts val="1200"/>
              </a:spcBef>
              <a:spcAft>
                <a:spcPts val="0"/>
              </a:spcAft>
              <a:buNone/>
            </a:pPr>
            <a:r>
              <a:rPr lang="ja" sz="791"/>
              <a:t>    - 多くのITSは学習者モデルや教材管理などを別々の機械学習モジュールで構成しており、拡張性と統合性に制約がありました。</a:t>
            </a:r>
            <a:endParaRPr sz="791"/>
          </a:p>
          <a:p>
            <a:pPr indent="0" lvl="0" marL="0" rtl="0" algn="l">
              <a:lnSpc>
                <a:spcPct val="95000"/>
              </a:lnSpc>
              <a:spcBef>
                <a:spcPts val="1200"/>
              </a:spcBef>
              <a:spcAft>
                <a:spcPts val="0"/>
              </a:spcAft>
              <a:buNone/>
            </a:pPr>
            <a:r>
              <a:rPr lang="ja" sz="791"/>
              <a:t>    - 本研究ではLLMを「ゴール分析・スキル抽出・教材生成」などの複数タスクに振り分けるマルチエージェント方式を導入しているため、**一元化されたフレームワーク**と**柔軟な対応**が可能になります。</a:t>
            </a:r>
            <a:endParaRPr sz="791"/>
          </a:p>
          <a:p>
            <a:pPr indent="0" lvl="0" marL="0" rtl="0" algn="l">
              <a:lnSpc>
                <a:spcPct val="95000"/>
              </a:lnSpc>
              <a:spcBef>
                <a:spcPts val="1200"/>
              </a:spcBef>
              <a:spcAft>
                <a:spcPts val="0"/>
              </a:spcAft>
              <a:buNone/>
            </a:pPr>
            <a:r>
              <a:rPr lang="ja" sz="791"/>
              <a:t>2. **対話型LLMとの比較**</a:t>
            </a:r>
            <a:endParaRPr sz="791"/>
          </a:p>
          <a:p>
            <a:pPr indent="0" lvl="0" marL="0" rtl="0" algn="l">
              <a:lnSpc>
                <a:spcPct val="95000"/>
              </a:lnSpc>
              <a:spcBef>
                <a:spcPts val="1200"/>
              </a:spcBef>
              <a:spcAft>
                <a:spcPts val="0"/>
              </a:spcAft>
              <a:buNone/>
            </a:pPr>
            <a:r>
              <a:rPr lang="ja" sz="791"/>
              <a:t>    - 既存の対話型LLMは「質問に答える」形が中心で、学習者を目標達成まで導く流れを設計する機能が弱い傾向にありました。</a:t>
            </a:r>
            <a:endParaRPr sz="791"/>
          </a:p>
          <a:p>
            <a:pPr indent="0" lvl="0" marL="0" rtl="0" algn="l">
              <a:lnSpc>
                <a:spcPct val="95000"/>
              </a:lnSpc>
              <a:spcBef>
                <a:spcPts val="1200"/>
              </a:spcBef>
              <a:spcAft>
                <a:spcPts val="0"/>
              </a:spcAft>
              <a:buNone/>
            </a:pPr>
            <a:r>
              <a:rPr lang="ja" sz="791"/>
              <a:t>    - 本システムでは学習パスの自動編成や学習者のモデル更新など、**目標指向型(Goal-Oriented)のプロアクティブなアプローチ**を実装し、従来の受動的なやりとりから大きく進化しています。</a:t>
            </a:r>
            <a:endParaRPr sz="791"/>
          </a:p>
          <a:p>
            <a:pPr indent="0" lvl="0" marL="0" rtl="0" algn="l">
              <a:lnSpc>
                <a:spcPct val="95000"/>
              </a:lnSpc>
              <a:spcBef>
                <a:spcPts val="1200"/>
              </a:spcBef>
              <a:spcAft>
                <a:spcPts val="0"/>
              </a:spcAft>
              <a:buNone/>
            </a:pPr>
            <a:r>
              <a:rPr lang="ja" sz="791"/>
              <a:t>3. **新規性と利点**</a:t>
            </a:r>
            <a:endParaRPr sz="791"/>
          </a:p>
          <a:p>
            <a:pPr indent="0" lvl="0" marL="0" rtl="0" algn="l">
              <a:lnSpc>
                <a:spcPct val="95000"/>
              </a:lnSpc>
              <a:spcBef>
                <a:spcPts val="1200"/>
              </a:spcBef>
              <a:spcAft>
                <a:spcPts val="0"/>
              </a:spcAft>
              <a:buNone/>
            </a:pPr>
            <a:r>
              <a:rPr lang="ja" sz="791"/>
              <a:t>    - 学習者の行動ログから推定したプロファイルをもとに、**学習パスの進行・難易度・教材形式を最適化**する機能を備えています。</a:t>
            </a:r>
            <a:endParaRPr sz="791"/>
          </a:p>
          <a:p>
            <a:pPr indent="0" lvl="0" marL="0" rtl="0" algn="l">
              <a:lnSpc>
                <a:spcPct val="95000"/>
              </a:lnSpc>
              <a:spcBef>
                <a:spcPts val="1200"/>
              </a:spcBef>
              <a:spcAft>
                <a:spcPts val="0"/>
              </a:spcAft>
              <a:buNone/>
            </a:pPr>
            <a:r>
              <a:rPr lang="ja" sz="791"/>
              <a:t>    - 外部検索を取り入れたRAG(Retrieval-Augmented Generation)により、**最新かつ正確な学習教材**を自動生成できます。</a:t>
            </a:r>
            <a:endParaRPr sz="791"/>
          </a:p>
          <a:p>
            <a:pPr indent="0" lvl="0" marL="0" rtl="0" algn="l">
              <a:lnSpc>
                <a:spcPct val="95000"/>
              </a:lnSpc>
              <a:spcBef>
                <a:spcPts val="1200"/>
              </a:spcBef>
              <a:spcAft>
                <a:spcPts val="0"/>
              </a:spcAft>
              <a:buNone/>
            </a:pPr>
            <a:r>
              <a:rPr lang="ja" sz="791"/>
              <a:t>    - 企業向けプラットフォームへの実装も行われており、現場レベルでの有効性を検証済みです。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提案手法の詳細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スキルギャップの同定 (Skill Gap Identification)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ゴールから必要スキルを導出する独自のデータセットを用意し、LLMをファインチューニングすることで**高精度なスキル抽出**を実現。</a:t>
            </a:r>
            <a:endParaRPr sz="791"/>
          </a:p>
          <a:p>
            <a:pPr indent="0" lvl="0" marL="0" rtl="0" algn="l">
              <a:lnSpc>
                <a:spcPct val="95000"/>
              </a:lnSpc>
              <a:spcBef>
                <a:spcPts val="1200"/>
              </a:spcBef>
              <a:spcAft>
                <a:spcPts val="0"/>
              </a:spcAft>
              <a:buNone/>
            </a:pPr>
            <a:r>
              <a:rPr lang="ja" sz="791"/>
              <a:t>- スキルの不足分を明確化し、学習者ごとに異なる課題を可視化。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学習者プロファイリング (Adaptive Learner Modeling)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**学習者の認知度**(どのスキルをどこまで習得したか)、**嗜好**(好みの学習形式や学習ペース)、**行動パターン**(利用頻度や理解度)を総合的にモデル化。</a:t>
            </a:r>
            <a:endParaRPr sz="791"/>
          </a:p>
          <a:p>
            <a:pPr indent="0" lvl="0" marL="0" rtl="0" algn="l">
              <a:lnSpc>
                <a:spcPct val="95000"/>
              </a:lnSpc>
              <a:spcBef>
                <a:spcPts val="1200"/>
              </a:spcBef>
              <a:spcAft>
                <a:spcPts val="0"/>
              </a:spcAft>
              <a:buNone/>
            </a:pPr>
            <a:r>
              <a:rPr lang="ja" sz="791"/>
              <a:t>- 学習の合間に実施するクイズや学習ログの解析により、プロファイルを動的に更新し続ける。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3.3 マルチエージェントによる学習パス最適化 (Evolvable Learning Path Scheduling)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各エージェントが学習者の状態を監視し、学習の難易度やトピック順序を適切に組み直す。</a:t>
            </a:r>
            <a:endParaRPr sz="791"/>
          </a:p>
          <a:p>
            <a:pPr indent="0" lvl="0" marL="0" rtl="0" algn="l">
              <a:lnSpc>
                <a:spcPct val="95000"/>
              </a:lnSpc>
              <a:spcBef>
                <a:spcPts val="1200"/>
              </a:spcBef>
              <a:spcAft>
                <a:spcPts val="0"/>
              </a:spcAft>
              <a:buNone/>
            </a:pPr>
            <a:r>
              <a:rPr lang="ja" sz="791"/>
              <a:t>- **Learner Simulator**を通じて仮想的にフィードバックを生成し、「もしこの教材を提示したら学習者はどう反応するか」をあらかじめシミュレートし、より精度の高いパスを策定。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3.4 教材生成 (Tailored Content Creation) + RAG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Web検索や外部文書を参照するRAGを併用し、最新の技術情報や統計データを反映。</a:t>
            </a:r>
            <a:endParaRPr sz="791"/>
          </a:p>
          <a:p>
            <a:pPr indent="0" lvl="0" marL="0" rtl="0" algn="l">
              <a:lnSpc>
                <a:spcPct val="95000"/>
              </a:lnSpc>
              <a:spcBef>
                <a:spcPts val="1200"/>
              </a:spcBef>
              <a:spcAft>
                <a:spcPts val="0"/>
              </a:spcAft>
              <a:buNone/>
            </a:pPr>
            <a:r>
              <a:rPr lang="ja" sz="791"/>
              <a:t>- 文章構成を下書き→統合・修正という段階的手順で行い、**一貫性のある教材**と**学習者ごとのカスタマイズ**を両立。</a:t>
            </a:r>
            <a:endParaRPr sz="791"/>
          </a:p>
          <a:p>
            <a:pPr indent="0" lvl="0" marL="0" rtl="0" algn="l">
              <a:lnSpc>
                <a:spcPct val="95000"/>
              </a:lnSpc>
              <a:spcBef>
                <a:spcPts val="1200"/>
              </a:spcBef>
              <a:spcAft>
                <a:spcPts val="0"/>
              </a:spcAft>
              <a:buNone/>
            </a:pPr>
            <a:r>
              <a:rPr lang="ja" sz="791"/>
              <a:t>- 生成された教材内にクイズや演習問題も同時に用意し、学習者の理解度チェックを促す。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3.5 実装と評価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企業向けプラットフォーム(AIEP)に統合し、実際の従業員研修で検証。</a:t>
            </a:r>
            <a:endParaRPr sz="791"/>
          </a:p>
          <a:p>
            <a:pPr indent="0" lvl="0" marL="0" rtl="0" algn="l">
              <a:lnSpc>
                <a:spcPct val="95000"/>
              </a:lnSpc>
              <a:spcBef>
                <a:spcPts val="1200"/>
              </a:spcBef>
              <a:spcAft>
                <a:spcPts val="0"/>
              </a:spcAft>
              <a:buNone/>
            </a:pPr>
            <a:r>
              <a:rPr lang="ja" sz="791"/>
              <a:t>- 学習効率の向上や、学習者の満足度向上が定性・定量的に確認されている。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**企業研修・人材育成**</a:t>
            </a:r>
            <a:endParaRPr sz="791"/>
          </a:p>
          <a:p>
            <a:pPr indent="0" lvl="0" marL="0" rtl="0" algn="l">
              <a:lnSpc>
                <a:spcPct val="95000"/>
              </a:lnSpc>
              <a:spcBef>
                <a:spcPts val="1200"/>
              </a:spcBef>
              <a:spcAft>
                <a:spcPts val="0"/>
              </a:spcAft>
              <a:buNone/>
            </a:pPr>
            <a:r>
              <a:rPr lang="ja" sz="791"/>
              <a:t>    - 新しい技術要件が生じた際、学習者が何を学ぶべきかを素早く判断し、スキルを最適な順序で習得させる。</a:t>
            </a:r>
            <a:endParaRPr sz="791"/>
          </a:p>
          <a:p>
            <a:pPr indent="0" lvl="0" marL="0" rtl="0" algn="l">
              <a:lnSpc>
                <a:spcPct val="95000"/>
              </a:lnSpc>
              <a:spcBef>
                <a:spcPts val="1200"/>
              </a:spcBef>
              <a:spcAft>
                <a:spcPts val="0"/>
              </a:spcAft>
              <a:buNone/>
            </a:pPr>
            <a:r>
              <a:rPr lang="ja" sz="791"/>
              <a:t>2. **MOOC・オンライン教育**</a:t>
            </a:r>
            <a:endParaRPr sz="791"/>
          </a:p>
          <a:p>
            <a:pPr indent="0" lvl="0" marL="0" rtl="0" algn="l">
              <a:lnSpc>
                <a:spcPct val="95000"/>
              </a:lnSpc>
              <a:spcBef>
                <a:spcPts val="1200"/>
              </a:spcBef>
              <a:spcAft>
                <a:spcPts val="0"/>
              </a:spcAft>
              <a:buNone/>
            </a:pPr>
            <a:r>
              <a:rPr lang="ja" sz="791"/>
              <a:t>    - 多様な受講者の目標・背景に応じて、個別の学習パスや教材を自動生成・提供。</a:t>
            </a:r>
            <a:endParaRPr sz="791"/>
          </a:p>
          <a:p>
            <a:pPr indent="0" lvl="0" marL="0" rtl="0" algn="l">
              <a:lnSpc>
                <a:spcPct val="95000"/>
              </a:lnSpc>
              <a:spcBef>
                <a:spcPts val="1200"/>
              </a:spcBef>
              <a:spcAft>
                <a:spcPts val="0"/>
              </a:spcAft>
              <a:buNone/>
            </a:pPr>
            <a:r>
              <a:rPr lang="ja" sz="791"/>
              <a:t>3. **個人のスキルアップ**</a:t>
            </a:r>
            <a:endParaRPr sz="791"/>
          </a:p>
          <a:p>
            <a:pPr indent="0" lvl="0" marL="0" rtl="0" algn="l">
              <a:lnSpc>
                <a:spcPct val="95000"/>
              </a:lnSpc>
              <a:spcBef>
                <a:spcPts val="1200"/>
              </a:spcBef>
              <a:spcAft>
                <a:spcPts val="0"/>
              </a:spcAft>
              <a:buNone/>
            </a:pPr>
            <a:r>
              <a:rPr lang="ja" sz="791"/>
              <a:t>    - 転職やキャリアチェンジの前に、必要なスキルを分析し、集中的に学習する計画を得られる。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関連文献</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本論文の参考文献から、特に有用と思われる研究をいくつか紹介します。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Yulin Chen et al.**</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“Empowering Private Tutoring by Chaining Large Language Models.”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LLMを組み合わせて個別チュータリングを行う事例。対話やコンテンツ生成に関する実践的な工夫が参考になります。</a:t>
            </a:r>
            <a:endParaRPr sz="791"/>
          </a:p>
          <a:p>
            <a:pPr indent="0" lvl="0" marL="0" rtl="0" algn="l">
              <a:lnSpc>
                <a:spcPct val="95000"/>
              </a:lnSpc>
              <a:spcBef>
                <a:spcPts val="1200"/>
              </a:spcBef>
              <a:spcAft>
                <a:spcPts val="0"/>
              </a:spcAft>
              <a:buNone/>
            </a:pPr>
            <a:r>
              <a:rPr lang="ja" sz="791"/>
              <a:t>- **[16] Zhengyuan Liu et al.**</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“Personality-aware Student Simulation for Conversational Intelligent Tutoring Systems.”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学習者の個性を考慮したシミュレーションのアプローチで、GenMentorのLearner Simulatorと方向性が近い研究。</a:t>
            </a:r>
            <a:endParaRPr sz="791"/>
          </a:p>
          <a:p>
            <a:pPr indent="0" lvl="0" marL="0" rtl="0" algn="l">
              <a:lnSpc>
                <a:spcPct val="95000"/>
              </a:lnSpc>
              <a:spcBef>
                <a:spcPts val="1200"/>
              </a:spcBef>
              <a:spcAft>
                <a:spcPts val="0"/>
              </a:spcAft>
              <a:buNone/>
            </a:pPr>
            <a:r>
              <a:rPr lang="ja" sz="791"/>
              <a:t>- **[21] Joon Sung Park et al.**</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“Generative Agents: Interactive Simulacra of Human Behavior.”</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マルチエージェント同士のやりとりを用いた複雑シミュレーションの事例。LLMの協調や行動戦略の工夫が示唆的です。</a:t>
            </a:r>
            <a:endParaRPr sz="791"/>
          </a:p>
          <a:p>
            <a:pPr indent="0" lvl="0" marL="0" rtl="0" algn="l">
              <a:lnSpc>
                <a:spcPct val="95000"/>
              </a:lnSpc>
              <a:spcBef>
                <a:spcPts val="1200"/>
              </a:spcBef>
              <a:spcAft>
                <a:spcPts val="0"/>
              </a:spcAft>
              <a:buNone/>
            </a:pPr>
            <a:r>
              <a:rPr lang="ja" sz="791"/>
              <a:t>- **[36] Zelai Xu et al.**</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“Language Agents with Reinforcement Learning for Strategic Play in the Werewolf Game.”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複数のLLMエージェントを強化学習と組み合わせる研究。マルチエージェントで高度な意思決定を行う点が共通しています。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提案手法は、大規模言語モデルを役割分担させるマルチエージェントシステムの形で構成し、目標達成に必要なスキルギャップの抽出から学習パス最適化、教材生成までを包括的に実施する点で非常に革新的です。学習者個人に最適化した教材を動的に提供し、実際の企業研修でも効果が検証されているため、幅広いオンライン教育・個人学習・企業学習などに応用可能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QualityFlow: An Agentic Workflow for Program Synthesis Controlled by LLM Quality Checks QualityFlow：LLMの品質チェックによって制御されるプログラム合成のためのエージェント的ワークフロー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QualityFlowはLLMエージェントを協調させる仕組みを使い、高精度のプログラム合成を行う。テストを想定実行することでコードの正しさを判定し、適宜デバッグや問題の再解釈を組み合わせて精度を向上させる。コードが合格基準に達しなかった場合は、原因を推定し再度生成やテストを行うため、無駄な修正を繰り返さずに最適な解を得ら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先行研究と比べて優れている点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**ユニットテストの想定実行（Imagined Execution）**</a:t>
            </a:r>
            <a:endParaRPr sz="791"/>
          </a:p>
          <a:p>
            <a:pPr indent="0" lvl="0" marL="0" rtl="0" algn="l">
              <a:lnSpc>
                <a:spcPct val="95000"/>
              </a:lnSpc>
              <a:spcBef>
                <a:spcPts val="1200"/>
              </a:spcBef>
              <a:spcAft>
                <a:spcPts val="0"/>
              </a:spcAft>
              <a:buNone/>
            </a:pPr>
            <a:r>
              <a:rPr lang="ja" sz="791"/>
              <a:t>    - 評価用テストを「実行」せずに、LLM自身がテストの入力から出力を段階的に推論し合否を判断する。</a:t>
            </a:r>
            <a:endParaRPr sz="791"/>
          </a:p>
          <a:p>
            <a:pPr indent="0" lvl="0" marL="0" rtl="0" algn="l">
              <a:lnSpc>
                <a:spcPct val="95000"/>
              </a:lnSpc>
              <a:spcBef>
                <a:spcPts val="1200"/>
              </a:spcBef>
              <a:spcAft>
                <a:spcPts val="0"/>
              </a:spcAft>
              <a:buNone/>
            </a:pPr>
            <a:r>
              <a:rPr lang="ja" sz="791"/>
              <a:t>    - ベンチマークによっては評価テストをそのまま実行することが不正確な評価やラベルリークの原因になるが、この想定実行により正当性を高精度にチェックできる。</a:t>
            </a:r>
            <a:endParaRPr sz="791"/>
          </a:p>
          <a:p>
            <a:pPr indent="0" lvl="0" marL="0" rtl="0" algn="l">
              <a:lnSpc>
                <a:spcPct val="95000"/>
              </a:lnSpc>
              <a:spcBef>
                <a:spcPts val="1200"/>
              </a:spcBef>
              <a:spcAft>
                <a:spcPts val="0"/>
              </a:spcAft>
              <a:buNone/>
            </a:pPr>
            <a:r>
              <a:rPr lang="ja" sz="791"/>
              <a:t>2. **Quality Checkerによるワークフロー全体の制御**</a:t>
            </a:r>
            <a:endParaRPr sz="791"/>
          </a:p>
          <a:p>
            <a:pPr indent="0" lvl="0" marL="0" rtl="0" algn="l">
              <a:lnSpc>
                <a:spcPct val="95000"/>
              </a:lnSpc>
              <a:spcBef>
                <a:spcPts val="1200"/>
              </a:spcBef>
              <a:spcAft>
                <a:spcPts val="0"/>
              </a:spcAft>
              <a:buNone/>
            </a:pPr>
            <a:r>
              <a:rPr lang="ja" sz="791"/>
              <a:t>    - コードを生成・修正しても正解に近づかない場合は、明示的に「不合格」と判定して次のエージェントを呼び出す、あるいは再生成や巻き戻しが可能。</a:t>
            </a:r>
            <a:endParaRPr sz="791"/>
          </a:p>
          <a:p>
            <a:pPr indent="0" lvl="0" marL="0" rtl="0" algn="l">
              <a:lnSpc>
                <a:spcPct val="95000"/>
              </a:lnSpc>
              <a:spcBef>
                <a:spcPts val="1200"/>
              </a:spcBef>
              <a:spcAft>
                <a:spcPts val="0"/>
              </a:spcAft>
              <a:buNone/>
            </a:pPr>
            <a:r>
              <a:rPr lang="ja" sz="791"/>
              <a:t>    - 途中で既に正しいプログラムを得られた場合は即座に確定するため、過度なデバッグで正解コードを壊してしまうリスクを下げられる。</a:t>
            </a:r>
            <a:endParaRPr sz="791"/>
          </a:p>
          <a:p>
            <a:pPr indent="0" lvl="0" marL="0" rtl="0" algn="l">
              <a:lnSpc>
                <a:spcPct val="95000"/>
              </a:lnSpc>
              <a:spcBef>
                <a:spcPts val="1200"/>
              </a:spcBef>
              <a:spcAft>
                <a:spcPts val="0"/>
              </a:spcAft>
              <a:buNone/>
            </a:pPr>
            <a:r>
              <a:rPr lang="ja" sz="791"/>
              <a:t>3. **テスト自体の品質評価（Test Quality Checker）**</a:t>
            </a:r>
            <a:endParaRPr sz="791"/>
          </a:p>
          <a:p>
            <a:pPr indent="0" lvl="0" marL="0" rtl="0" algn="l">
              <a:lnSpc>
                <a:spcPct val="95000"/>
              </a:lnSpc>
              <a:spcBef>
                <a:spcPts val="1200"/>
              </a:spcBef>
              <a:spcAft>
                <a:spcPts val="0"/>
              </a:spcAft>
              <a:buNone/>
            </a:pPr>
            <a:r>
              <a:rPr lang="ja" sz="791"/>
              <a:t>    - 新たに生成した追加テストが間違っていると、誤ったバグ指摘で正しいコードを破壊しかねない。</a:t>
            </a:r>
            <a:endParaRPr sz="791"/>
          </a:p>
          <a:p>
            <a:pPr indent="0" lvl="0" marL="0" rtl="0" algn="l">
              <a:lnSpc>
                <a:spcPct val="95000"/>
              </a:lnSpc>
              <a:spcBef>
                <a:spcPts val="1200"/>
              </a:spcBef>
              <a:spcAft>
                <a:spcPts val="0"/>
              </a:spcAft>
              <a:buNone/>
            </a:pPr>
            <a:r>
              <a:rPr lang="ja" sz="791"/>
              <a:t>    - QualityFlowではテスト自体の信頼性も検査するため、誤ったテストによるデバッグ崩壊を防ぐ設計が施されている。</a:t>
            </a:r>
            <a:endParaRPr sz="791"/>
          </a:p>
          <a:p>
            <a:pPr indent="0" lvl="0" marL="0" rtl="0" algn="l">
              <a:lnSpc>
                <a:spcPct val="95000"/>
              </a:lnSpc>
              <a:spcBef>
                <a:spcPts val="1200"/>
              </a:spcBef>
              <a:spcAft>
                <a:spcPts val="0"/>
              </a:spcAft>
              <a:buNone/>
            </a:pPr>
            <a:r>
              <a:rPr lang="ja" sz="791"/>
              <a:t>4. **多様なプロンプト活用（Diversified Prompting）**</a:t>
            </a:r>
            <a:endParaRPr sz="791"/>
          </a:p>
          <a:p>
            <a:pPr indent="0" lvl="0" marL="0" rtl="0" algn="l">
              <a:lnSpc>
                <a:spcPct val="95000"/>
              </a:lnSpc>
              <a:spcBef>
                <a:spcPts val="1200"/>
              </a:spcBef>
              <a:spcAft>
                <a:spcPts val="0"/>
              </a:spcAft>
              <a:buNone/>
            </a:pPr>
            <a:r>
              <a:rPr lang="ja" sz="791"/>
              <a:t>    - 同じLLMでも入力プロンプトを少し変えるだけで出力結果が多様化し、それらを候補として比較・採択する。</a:t>
            </a:r>
            <a:endParaRPr sz="791"/>
          </a:p>
          <a:p>
            <a:pPr indent="0" lvl="0" marL="0" rtl="0" algn="l">
              <a:lnSpc>
                <a:spcPct val="95000"/>
              </a:lnSpc>
              <a:spcBef>
                <a:spcPts val="1200"/>
              </a:spcBef>
              <a:spcAft>
                <a:spcPts val="0"/>
              </a:spcAft>
              <a:buNone/>
            </a:pPr>
            <a:r>
              <a:rPr lang="ja" sz="791"/>
              <a:t>    - 多数決や一発生成に比べ「どれかひとつが正解にヒットする」可能性が高まり、さらにQuality Checkerが正しい解を選別することで合成精度を一段と高める。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技術的手法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5.1 Program Generator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問題文と可視テスト（評価テストと同一の場合がある）を受け取り、最初のコード案を生成するエージェント。初回出力は不完全または不正解の可能性があるため、生成直後にCode Quality Checkerによる想定実行判定が行われる。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5.2 Code Quality Checker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プログラムが正しいかをLLMが模擬実行して評価する中核エージェント。複数のテストを段階的に解析し、すべて合格と判断できればプログラムを“正解”として確定する。不合格ならさらなる修正ステップに進む。実行を介さずとも高精度で判断できるため、ベンチマーク側の制約を破らずに評価を行え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5.3 Test Designer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可視テストが少なかったり、評価テストを実行できなかったりする場合に追加のテストケースを生成するエージェント。単純なコーナーケースだけでなく、広範な場面を網羅するテストを出すことでデバッグの助けとな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5.4 Test Quality Checker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Test Designerが生成したテスト自体の妥当性をチェックするエージェント。問題要件から外れた誤テストを除外しないと、自己デバッグに悪影響を及ぼすため、事前にテストの品質を見極めて破棄・採択を行う役割を果た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5.5 Self-Debugger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不合格となったプログラムを再度修正するエージェント。追加テストを実際に実行し、得られたエラーログや失敗結果を元にコードを段階的に更新する。必要に応じて複数回繰り返し、修正後は再びCode Quality Checkerの想定実行評価へ送られる。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5.6 Problem Clarifier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コードをいくら直しても正解に到達しない場合、問題文の解釈自体を誤っている恐れがある。そこで「問題を再定義・再解釈」するエージェントを投入し、新たな視点でProgram Generatorにコードを再生成させる。最終的に改善が見られない場合は当初のコードを保持し、不要な改変を巻き戻す（Revert）仕組みが導入されている。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5.7 Diversified Prompting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異なる文章でLLMにプロンプトを与え、複数のコード生成結果やテスト生成結果を得る。単独の答えや多数決よりも多様性重視で候補の幅を広げ、Code Quality Checkerが正しい解を採択する戦略により精度を高める。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QualityFlowの全体構成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フロー概略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**Program Generator**</a:t>
            </a:r>
            <a:endParaRPr sz="791"/>
          </a:p>
          <a:p>
            <a:pPr indent="0" lvl="0" marL="0" rtl="0" algn="l">
              <a:lnSpc>
                <a:spcPct val="95000"/>
              </a:lnSpc>
              <a:spcBef>
                <a:spcPts val="1200"/>
              </a:spcBef>
              <a:spcAft>
                <a:spcPts val="0"/>
              </a:spcAft>
              <a:buNone/>
            </a:pPr>
            <a:r>
              <a:rPr lang="ja" sz="791"/>
              <a:t>    - 問題文と可視テスト（あるいは評価に関連したテスト）を入力し、初回のコード案を生成。</a:t>
            </a:r>
            <a:endParaRPr sz="791"/>
          </a:p>
          <a:p>
            <a:pPr indent="0" lvl="0" marL="0" rtl="0" algn="l">
              <a:lnSpc>
                <a:spcPct val="95000"/>
              </a:lnSpc>
              <a:spcBef>
                <a:spcPts val="1200"/>
              </a:spcBef>
              <a:spcAft>
                <a:spcPts val="0"/>
              </a:spcAft>
              <a:buNone/>
            </a:pPr>
            <a:r>
              <a:rPr lang="ja" sz="791"/>
              <a:t>2. **Code Quality Checker**</a:t>
            </a:r>
            <a:endParaRPr sz="791"/>
          </a:p>
          <a:p>
            <a:pPr indent="0" lvl="0" marL="0" rtl="0" algn="l">
              <a:lnSpc>
                <a:spcPct val="95000"/>
              </a:lnSpc>
              <a:spcBef>
                <a:spcPts val="1200"/>
              </a:spcBef>
              <a:spcAft>
                <a:spcPts val="0"/>
              </a:spcAft>
              <a:buNone/>
            </a:pPr>
            <a:r>
              <a:rPr lang="ja" sz="791"/>
              <a:t>    - 生成されたコードを「想定実行（Imagined Execution）」によってテスト合格かどうか判定。</a:t>
            </a:r>
            <a:endParaRPr sz="791"/>
          </a:p>
          <a:p>
            <a:pPr indent="0" lvl="0" marL="0" rtl="0" algn="l">
              <a:lnSpc>
                <a:spcPct val="95000"/>
              </a:lnSpc>
              <a:spcBef>
                <a:spcPts val="1200"/>
              </a:spcBef>
              <a:spcAft>
                <a:spcPts val="0"/>
              </a:spcAft>
              <a:buNone/>
            </a:pPr>
            <a:r>
              <a:rPr lang="ja" sz="791"/>
              <a:t>    - 合格なら終了、不合格なら次へ進む。</a:t>
            </a:r>
            <a:endParaRPr sz="791"/>
          </a:p>
          <a:p>
            <a:pPr indent="0" lvl="0" marL="0" rtl="0" algn="l">
              <a:lnSpc>
                <a:spcPct val="95000"/>
              </a:lnSpc>
              <a:spcBef>
                <a:spcPts val="1200"/>
              </a:spcBef>
              <a:spcAft>
                <a:spcPts val="0"/>
              </a:spcAft>
              <a:buNone/>
            </a:pPr>
            <a:r>
              <a:rPr lang="ja" sz="791"/>
              <a:t>3. **Test Designer**（必要に応じて）</a:t>
            </a:r>
            <a:endParaRPr sz="791"/>
          </a:p>
          <a:p>
            <a:pPr indent="0" lvl="0" marL="0" rtl="0" algn="l">
              <a:lnSpc>
                <a:spcPct val="95000"/>
              </a:lnSpc>
              <a:spcBef>
                <a:spcPts val="1200"/>
              </a:spcBef>
              <a:spcAft>
                <a:spcPts val="0"/>
              </a:spcAft>
              <a:buNone/>
            </a:pPr>
            <a:r>
              <a:rPr lang="ja" sz="791"/>
              <a:t>    - 上記の合格判定を通らなかった場合、追加テストを複数生成。</a:t>
            </a:r>
            <a:endParaRPr sz="791"/>
          </a:p>
          <a:p>
            <a:pPr indent="0" lvl="0" marL="0" rtl="0" algn="l">
              <a:lnSpc>
                <a:spcPct val="95000"/>
              </a:lnSpc>
              <a:spcBef>
                <a:spcPts val="1200"/>
              </a:spcBef>
              <a:spcAft>
                <a:spcPts val="0"/>
              </a:spcAft>
              <a:buNone/>
            </a:pPr>
            <a:r>
              <a:rPr lang="ja" sz="791"/>
              <a:t>4. **Test Quality Checker**（オプション）</a:t>
            </a:r>
            <a:endParaRPr sz="791"/>
          </a:p>
          <a:p>
            <a:pPr indent="0" lvl="0" marL="0" rtl="0" algn="l">
              <a:lnSpc>
                <a:spcPct val="95000"/>
              </a:lnSpc>
              <a:spcBef>
                <a:spcPts val="1200"/>
              </a:spcBef>
              <a:spcAft>
                <a:spcPts val="0"/>
              </a:spcAft>
              <a:buNone/>
            </a:pPr>
            <a:r>
              <a:rPr lang="ja" sz="791"/>
              <a:t>    - 生成されたテスト自体が妥当かどうかを問題文のみから判定し、不適切なテストを破棄。</a:t>
            </a:r>
            <a:endParaRPr sz="791"/>
          </a:p>
          <a:p>
            <a:pPr indent="0" lvl="0" marL="0" rtl="0" algn="l">
              <a:lnSpc>
                <a:spcPct val="95000"/>
              </a:lnSpc>
              <a:spcBef>
                <a:spcPts val="1200"/>
              </a:spcBef>
              <a:spcAft>
                <a:spcPts val="0"/>
              </a:spcAft>
              <a:buNone/>
            </a:pPr>
            <a:r>
              <a:rPr lang="ja" sz="791"/>
              <a:t>5. **Self-Debugger**</a:t>
            </a:r>
            <a:endParaRPr sz="791"/>
          </a:p>
          <a:p>
            <a:pPr indent="0" lvl="0" marL="0" rtl="0" algn="l">
              <a:lnSpc>
                <a:spcPct val="95000"/>
              </a:lnSpc>
              <a:spcBef>
                <a:spcPts val="1200"/>
              </a:spcBef>
              <a:spcAft>
                <a:spcPts val="0"/>
              </a:spcAft>
              <a:buNone/>
            </a:pPr>
            <a:r>
              <a:rPr lang="ja" sz="791"/>
              <a:t>    - 追加テストを（許可される範囲で）実行し、エラーメッセージや失敗原因を解析してコードを修正。</a:t>
            </a:r>
            <a:endParaRPr sz="791"/>
          </a:p>
          <a:p>
            <a:pPr indent="0" lvl="0" marL="0" rtl="0" algn="l">
              <a:lnSpc>
                <a:spcPct val="95000"/>
              </a:lnSpc>
              <a:spcBef>
                <a:spcPts val="1200"/>
              </a:spcBef>
              <a:spcAft>
                <a:spcPts val="0"/>
              </a:spcAft>
              <a:buNone/>
            </a:pPr>
            <a:r>
              <a:rPr lang="ja" sz="791"/>
              <a:t>    - 再修正されたコードは再度Code Quality Checkerへ送る。</a:t>
            </a:r>
            <a:endParaRPr sz="791"/>
          </a:p>
          <a:p>
            <a:pPr indent="0" lvl="0" marL="0" rtl="0" algn="l">
              <a:lnSpc>
                <a:spcPct val="95000"/>
              </a:lnSpc>
              <a:spcBef>
                <a:spcPts val="1200"/>
              </a:spcBef>
              <a:spcAft>
                <a:spcPts val="0"/>
              </a:spcAft>
              <a:buNone/>
            </a:pPr>
            <a:r>
              <a:rPr lang="ja" sz="791"/>
              <a:t>6. **Problem Clarifier**</a:t>
            </a:r>
            <a:endParaRPr sz="791"/>
          </a:p>
          <a:p>
            <a:pPr indent="0" lvl="0" marL="0" rtl="0" algn="l">
              <a:lnSpc>
                <a:spcPct val="95000"/>
              </a:lnSpc>
              <a:spcBef>
                <a:spcPts val="1200"/>
              </a:spcBef>
              <a:spcAft>
                <a:spcPts val="0"/>
              </a:spcAft>
              <a:buNone/>
            </a:pPr>
            <a:r>
              <a:rPr lang="ja" sz="791"/>
              <a:t>    - デバッグを複数回繰り返しても正解に至らない場合、問題理解を誤っている可能性があるため「再解釈」して生成し直す。</a:t>
            </a:r>
            <a:endParaRPr sz="791"/>
          </a:p>
          <a:p>
            <a:pPr indent="0" lvl="0" marL="0" rtl="0" algn="l">
              <a:lnSpc>
                <a:spcPct val="95000"/>
              </a:lnSpc>
              <a:spcBef>
                <a:spcPts val="1200"/>
              </a:spcBef>
              <a:spcAft>
                <a:spcPts val="0"/>
              </a:spcAft>
              <a:buNone/>
            </a:pPr>
            <a:r>
              <a:rPr lang="ja" sz="791"/>
              <a:t>    - それでも合格しなければ初期版に巻き戻す（Revert）。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実行の流れ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メインの制御スクリプト（“オーケストレーター”）が、上記エージェントを順番に呼び出し、各ステップの結果をもとに次にどのエージェントを呼ぶかを決定する。</a:t>
            </a:r>
            <a:endParaRPr sz="791"/>
          </a:p>
          <a:p>
            <a:pPr indent="0" lvl="0" marL="0" rtl="0" algn="l">
              <a:lnSpc>
                <a:spcPct val="95000"/>
              </a:lnSpc>
              <a:spcBef>
                <a:spcPts val="1200"/>
              </a:spcBef>
              <a:spcAft>
                <a:spcPts val="0"/>
              </a:spcAft>
              <a:buNone/>
            </a:pPr>
            <a:r>
              <a:rPr lang="ja" sz="791"/>
              <a:t>- エージェント間では「生成コード」「生成テスト」「テストの成否」「実行ログ」「Clarifierで再解釈した問題文」などのデータを受け渡す。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各エージェントの参考プロンプト例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あくまでサンプルの日本語プロンプトです。実際には英語で書く場合やモデルの仕様に合わせて細かく調整します。重要なのは、何をエージェントに伝えたいのかを明示的に構造化したメッセージにする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Program Generator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**入力**: 問題文、可視テスト（ある場合）</a:t>
            </a:r>
            <a:endParaRPr sz="791"/>
          </a:p>
          <a:p>
            <a:pPr indent="0" lvl="0" marL="0" rtl="0" algn="l">
              <a:lnSpc>
                <a:spcPct val="95000"/>
              </a:lnSpc>
              <a:spcBef>
                <a:spcPts val="1200"/>
              </a:spcBef>
              <a:spcAft>
                <a:spcPts val="0"/>
              </a:spcAft>
              <a:buNone/>
            </a:pPr>
            <a:r>
              <a:rPr lang="ja" sz="791"/>
              <a:t>- **出力**: コード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**参考プロンプト例**：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yaml</a:t>
            </a:r>
            <a:endParaRPr sz="791"/>
          </a:p>
          <a:p>
            <a:pPr indent="0" lvl="0" marL="0" rtl="0" algn="l">
              <a:lnSpc>
                <a:spcPct val="95000"/>
              </a:lnSpc>
              <a:spcBef>
                <a:spcPts val="1200"/>
              </a:spcBef>
              <a:spcAft>
                <a:spcPts val="0"/>
              </a:spcAft>
              <a:buNone/>
            </a:pPr>
            <a:r>
              <a:rPr lang="ja" sz="791"/>
              <a:t>コピーする編集する</a:t>
            </a:r>
            <a:endParaRPr sz="791"/>
          </a:p>
          <a:p>
            <a:pPr indent="0" lvl="0" marL="0" rtl="0" algn="l">
              <a:lnSpc>
                <a:spcPct val="95000"/>
              </a:lnSpc>
              <a:spcBef>
                <a:spcPts val="1200"/>
              </a:spcBef>
              <a:spcAft>
                <a:spcPts val="0"/>
              </a:spcAft>
              <a:buNone/>
            </a:pPr>
            <a:r>
              <a:rPr lang="ja" sz="791"/>
              <a:t>あなたは高性能なプログラム生成アシスタントです。</a:t>
            </a:r>
            <a:endParaRPr sz="791"/>
          </a:p>
          <a:p>
            <a:pPr indent="0" lvl="0" marL="0" rtl="0" algn="l">
              <a:lnSpc>
                <a:spcPct val="95000"/>
              </a:lnSpc>
              <a:spcBef>
                <a:spcPts val="1200"/>
              </a:spcBef>
              <a:spcAft>
                <a:spcPts val="0"/>
              </a:spcAft>
              <a:buNone/>
            </a:pPr>
            <a:r>
              <a:rPr lang="ja" sz="791"/>
              <a:t>以下の問題文とテスト仕様に合致するPythonコードを作成してください。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【問題文】</a:t>
            </a:r>
            <a:endParaRPr sz="791"/>
          </a:p>
          <a:p>
            <a:pPr indent="0" lvl="0" marL="0" rtl="0" algn="l">
              <a:lnSpc>
                <a:spcPct val="95000"/>
              </a:lnSpc>
              <a:spcBef>
                <a:spcPts val="1200"/>
              </a:spcBef>
              <a:spcAft>
                <a:spcPts val="0"/>
              </a:spcAft>
              <a:buNone/>
            </a:pPr>
            <a:r>
              <a:rPr lang="ja" sz="791"/>
              <a:t>{問題文ここに挿入}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【可視テスト】</a:t>
            </a:r>
            <a:endParaRPr sz="791"/>
          </a:p>
          <a:p>
            <a:pPr indent="0" lvl="0" marL="0" rtl="0" algn="l">
              <a:lnSpc>
                <a:spcPct val="95000"/>
              </a:lnSpc>
              <a:spcBef>
                <a:spcPts val="1200"/>
              </a:spcBef>
              <a:spcAft>
                <a:spcPts val="0"/>
              </a:spcAft>
              <a:buNone/>
            </a:pPr>
            <a:r>
              <a:rPr lang="ja" sz="791"/>
              <a:t>{テスト仕様の例：例として "assert remove_Occ('hello','l') == 'heo'" など}</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制約や注意点があれば明記してください。正しい出力を得るため、関数定義を以下のような形式でお願いします:</a:t>
            </a:r>
            <a:endParaRPr sz="791"/>
          </a:p>
          <a:p>
            <a:pPr indent="0" lvl="0" marL="0" rtl="0" algn="l">
              <a:lnSpc>
                <a:spcPct val="95000"/>
              </a:lnSpc>
              <a:spcBef>
                <a:spcPts val="1200"/>
              </a:spcBef>
              <a:spcAft>
                <a:spcPts val="0"/>
              </a:spcAft>
              <a:buNone/>
            </a:pPr>
            <a:r>
              <a:rPr lang="ja" sz="791"/>
              <a:t>def 関数名(...):</a:t>
            </a:r>
            <a:endParaRPr sz="791"/>
          </a:p>
          <a:p>
            <a:pPr indent="0" lvl="0" marL="0" rtl="0" algn="l">
              <a:lnSpc>
                <a:spcPct val="95000"/>
              </a:lnSpc>
              <a:spcBef>
                <a:spcPts val="1200"/>
              </a:spcBef>
              <a:spcAft>
                <a:spcPts val="0"/>
              </a:spcAft>
              <a:buNone/>
            </a:pPr>
            <a:r>
              <a:rPr lang="ja" sz="791"/>
              <a:t>    # 実装</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必要なら補助関数を追加しても構いません。ではお願いします。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必要に応じて関数シグネチャを強制する（例：「solve()関数として書くこと」など）。</a:t>
            </a:r>
            <a:endParaRPr sz="791"/>
          </a:p>
          <a:p>
            <a:pPr indent="0" lvl="0" marL="0" rtl="0" algn="l">
              <a:lnSpc>
                <a:spcPct val="95000"/>
              </a:lnSpc>
              <a:spcBef>
                <a:spcPts val="1200"/>
              </a:spcBef>
              <a:spcAft>
                <a:spcPts val="0"/>
              </a:spcAft>
              <a:buNone/>
            </a:pPr>
            <a:r>
              <a:rPr lang="ja" sz="791"/>
              <a:t>- テスト仕様が利用可能なら必ず提示することで、LLMにコード仕様をしっかり意識させる。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Code Quality Checker（想定実行）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**入力**: 生成されたコード、可視テスト</a:t>
            </a:r>
            <a:endParaRPr sz="791"/>
          </a:p>
          <a:p>
            <a:pPr indent="0" lvl="0" marL="0" rtl="0" algn="l">
              <a:lnSpc>
                <a:spcPct val="95000"/>
              </a:lnSpc>
              <a:spcBef>
                <a:spcPts val="1200"/>
              </a:spcBef>
              <a:spcAft>
                <a:spcPts val="0"/>
              </a:spcAft>
              <a:buNone/>
            </a:pPr>
            <a:r>
              <a:rPr lang="ja" sz="791"/>
              <a:t>- **出力**: コードが合格か不合格か（True/False）や、その理由</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**参考プロンプト例**：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yaml</a:t>
            </a:r>
            <a:endParaRPr sz="791"/>
          </a:p>
          <a:p>
            <a:pPr indent="0" lvl="0" marL="0" rtl="0" algn="l">
              <a:lnSpc>
                <a:spcPct val="95000"/>
              </a:lnSpc>
              <a:spcBef>
                <a:spcPts val="1200"/>
              </a:spcBef>
              <a:spcAft>
                <a:spcPts val="0"/>
              </a:spcAft>
              <a:buNone/>
            </a:pPr>
            <a:r>
              <a:rPr lang="ja" sz="791"/>
              <a:t>コピーする編集する</a:t>
            </a:r>
            <a:endParaRPr sz="791"/>
          </a:p>
          <a:p>
            <a:pPr indent="0" lvl="0" marL="0" rtl="0" algn="l">
              <a:lnSpc>
                <a:spcPct val="95000"/>
              </a:lnSpc>
              <a:spcBef>
                <a:spcPts val="1200"/>
              </a:spcBef>
              <a:spcAft>
                <a:spcPts val="0"/>
              </a:spcAft>
              <a:buNone/>
            </a:pPr>
            <a:r>
              <a:rPr lang="ja" sz="791"/>
              <a:t>あなたはPythonコードを頭の中で段階的に実行し、テストを満たすかどうかを判断するエージェントです。</a:t>
            </a:r>
            <a:endParaRPr sz="791"/>
          </a:p>
          <a:p>
            <a:pPr indent="0" lvl="0" marL="0" rtl="0" algn="l">
              <a:lnSpc>
                <a:spcPct val="95000"/>
              </a:lnSpc>
              <a:spcBef>
                <a:spcPts val="1200"/>
              </a:spcBef>
              <a:spcAft>
                <a:spcPts val="0"/>
              </a:spcAft>
              <a:buNone/>
            </a:pPr>
            <a:r>
              <a:rPr lang="ja" sz="791"/>
              <a:t>以下のコードとテストケースを読んで、“コードを想定実行”したうえで各テストの結果を推定してください。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【コード】</a:t>
            </a:r>
            <a:endParaRPr sz="791"/>
          </a:p>
          <a:p>
            <a:pPr indent="0" lvl="0" marL="0" rtl="0" algn="l">
              <a:lnSpc>
                <a:spcPct val="95000"/>
              </a:lnSpc>
              <a:spcBef>
                <a:spcPts val="1200"/>
              </a:spcBef>
              <a:spcAft>
                <a:spcPts val="0"/>
              </a:spcAft>
              <a:buNone/>
            </a:pPr>
            <a:r>
              <a:rPr lang="ja" sz="791"/>
              <a:t>{生成されたコード}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【テストケース（期待動作）】</a:t>
            </a:r>
            <a:endParaRPr sz="791"/>
          </a:p>
          <a:p>
            <a:pPr indent="0" lvl="0" marL="0" rtl="0" algn="l">
              <a:lnSpc>
                <a:spcPct val="95000"/>
              </a:lnSpc>
              <a:spcBef>
                <a:spcPts val="1200"/>
              </a:spcBef>
              <a:spcAft>
                <a:spcPts val="0"/>
              </a:spcAft>
              <a:buNone/>
            </a:pPr>
            <a:r>
              <a:rPr lang="ja" sz="791"/>
              <a:t>1) 入力... =&gt; 期待出力...</a:t>
            </a:r>
            <a:endParaRPr sz="791"/>
          </a:p>
          <a:p>
            <a:pPr indent="0" lvl="0" marL="0" rtl="0" algn="l">
              <a:lnSpc>
                <a:spcPct val="95000"/>
              </a:lnSpc>
              <a:spcBef>
                <a:spcPts val="1200"/>
              </a:spcBef>
              <a:spcAft>
                <a:spcPts val="0"/>
              </a:spcAft>
              <a:buNone/>
            </a:pPr>
            <a:r>
              <a:rPr lang="ja" sz="791"/>
              <a:t>2) 入力... =&gt; 期待出力...</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上記を踏まえて、テスト通過/失敗を論理的に判断し、もし失敗する場合はどの行が原因となりそうかを推測してください。</a:t>
            </a:r>
            <a:endParaRPr sz="791"/>
          </a:p>
          <a:p>
            <a:pPr indent="0" lvl="0" marL="0" rtl="0" algn="l">
              <a:lnSpc>
                <a:spcPct val="95000"/>
              </a:lnSpc>
              <a:spcBef>
                <a:spcPts val="1200"/>
              </a:spcBef>
              <a:spcAft>
                <a:spcPts val="0"/>
              </a:spcAft>
              <a:buNone/>
            </a:pPr>
            <a:r>
              <a:rPr lang="ja" sz="791"/>
              <a:t>テストがすべて通ると考えられるなら "ACCEPT"、一つでも失敗があるなら "REJECT" と判断を出してください。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「段階的推論を行う」という指示を明示し、チェーン・オブ・ソート（CoT）を促す。</a:t>
            </a:r>
            <a:endParaRPr sz="791"/>
          </a:p>
          <a:p>
            <a:pPr indent="0" lvl="0" marL="0" rtl="0" algn="l">
              <a:lnSpc>
                <a:spcPct val="95000"/>
              </a:lnSpc>
              <a:spcBef>
                <a:spcPts val="1200"/>
              </a:spcBef>
              <a:spcAft>
                <a:spcPts val="0"/>
              </a:spcAft>
              <a:buNone/>
            </a:pPr>
            <a:r>
              <a:rPr lang="ja" sz="791"/>
              <a:t>- 実際のPython実行をするのではなく、LLMがステップ実行をシミュレーションするイメージ。</a:t>
            </a:r>
            <a:endParaRPr sz="791"/>
          </a:p>
          <a:p>
            <a:pPr indent="0" lvl="0" marL="0" rtl="0" algn="l">
              <a:lnSpc>
                <a:spcPct val="95000"/>
              </a:lnSpc>
              <a:spcBef>
                <a:spcPts val="1200"/>
              </a:spcBef>
              <a:spcAft>
                <a:spcPts val="0"/>
              </a:spcAft>
              <a:buNone/>
            </a:pPr>
            <a:r>
              <a:rPr lang="ja" sz="791"/>
              <a:t>- 出力は単純に「ACCEPT」or「REJECT」だけでなく、可能なら具体的な失敗原因を説明させる（後続のデバッグに役立つ）。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Test Designer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**入力**: 問題文や既存テスト（可視テスト）</a:t>
            </a:r>
            <a:endParaRPr sz="791"/>
          </a:p>
          <a:p>
            <a:pPr indent="0" lvl="0" marL="0" rtl="0" algn="l">
              <a:lnSpc>
                <a:spcPct val="95000"/>
              </a:lnSpc>
              <a:spcBef>
                <a:spcPts val="1200"/>
              </a:spcBef>
              <a:spcAft>
                <a:spcPts val="0"/>
              </a:spcAft>
              <a:buNone/>
            </a:pPr>
            <a:r>
              <a:rPr lang="ja" sz="791"/>
              <a:t>- **出力**: 追加テストの一覧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**参考プロンプト例**：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yaml</a:t>
            </a:r>
            <a:endParaRPr sz="791"/>
          </a:p>
          <a:p>
            <a:pPr indent="0" lvl="0" marL="0" rtl="0" algn="l">
              <a:lnSpc>
                <a:spcPct val="95000"/>
              </a:lnSpc>
              <a:spcBef>
                <a:spcPts val="1200"/>
              </a:spcBef>
              <a:spcAft>
                <a:spcPts val="0"/>
              </a:spcAft>
              <a:buNone/>
            </a:pPr>
            <a:r>
              <a:rPr lang="ja" sz="791"/>
              <a:t>コピーする編集する</a:t>
            </a:r>
            <a:endParaRPr sz="791"/>
          </a:p>
          <a:p>
            <a:pPr indent="0" lvl="0" marL="0" rtl="0" algn="l">
              <a:lnSpc>
                <a:spcPct val="95000"/>
              </a:lnSpc>
              <a:spcBef>
                <a:spcPts val="1200"/>
              </a:spcBef>
              <a:spcAft>
                <a:spcPts val="0"/>
              </a:spcAft>
              <a:buNone/>
            </a:pPr>
            <a:r>
              <a:rPr lang="ja" sz="791"/>
              <a:t>あなたはテストケースを考案するエージェントです。</a:t>
            </a:r>
            <a:endParaRPr sz="791"/>
          </a:p>
          <a:p>
            <a:pPr indent="0" lvl="0" marL="0" rtl="0" algn="l">
              <a:lnSpc>
                <a:spcPct val="95000"/>
              </a:lnSpc>
              <a:spcBef>
                <a:spcPts val="1200"/>
              </a:spcBef>
              <a:spcAft>
                <a:spcPts val="0"/>
              </a:spcAft>
              <a:buNone/>
            </a:pPr>
            <a:r>
              <a:rPr lang="ja" sz="791"/>
              <a:t>以下の問題文に対して、多様な入力パターンを含むテストケース（入力例と期待される出力）をできるだけ10個ほど作成してください。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【問題文】</a:t>
            </a:r>
            <a:endParaRPr sz="791"/>
          </a:p>
          <a:p>
            <a:pPr indent="0" lvl="0" marL="0" rtl="0" algn="l">
              <a:lnSpc>
                <a:spcPct val="95000"/>
              </a:lnSpc>
              <a:spcBef>
                <a:spcPts val="1200"/>
              </a:spcBef>
              <a:spcAft>
                <a:spcPts val="0"/>
              </a:spcAft>
              <a:buNone/>
            </a:pPr>
            <a:r>
              <a:rPr lang="ja" sz="791"/>
              <a:t>{問題文}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【既存テストケース】（省略可）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作成する際の注意:</a:t>
            </a:r>
            <a:endParaRPr sz="791"/>
          </a:p>
          <a:p>
            <a:pPr indent="0" lvl="0" marL="0" rtl="0" algn="l">
              <a:lnSpc>
                <a:spcPct val="95000"/>
              </a:lnSpc>
              <a:spcBef>
                <a:spcPts val="1200"/>
              </a:spcBef>
              <a:spcAft>
                <a:spcPts val="0"/>
              </a:spcAft>
              <a:buNone/>
            </a:pPr>
            <a:r>
              <a:rPr lang="ja" sz="791"/>
              <a:t>- 典型的なパターンだけでなく、境界値や特殊文字等を含むケース</a:t>
            </a:r>
            <a:endParaRPr sz="791"/>
          </a:p>
          <a:p>
            <a:pPr indent="0" lvl="0" marL="0" rtl="0" algn="l">
              <a:lnSpc>
                <a:spcPct val="95000"/>
              </a:lnSpc>
              <a:spcBef>
                <a:spcPts val="1200"/>
              </a:spcBef>
              <a:spcAft>
                <a:spcPts val="0"/>
              </a:spcAft>
              <a:buNone/>
            </a:pPr>
            <a:r>
              <a:rPr lang="ja" sz="791"/>
              <a:t>- 期待される出力については論理的に考え、問題要求を満たすものにする</a:t>
            </a:r>
            <a:endParaRPr sz="791"/>
          </a:p>
          <a:p>
            <a:pPr indent="0" lvl="0" marL="0" rtl="0" algn="l">
              <a:lnSpc>
                <a:spcPct val="95000"/>
              </a:lnSpc>
              <a:spcBef>
                <a:spcPts val="1200"/>
              </a:spcBef>
              <a:spcAft>
                <a:spcPts val="0"/>
              </a:spcAft>
              <a:buNone/>
            </a:pPr>
            <a:r>
              <a:rPr lang="ja" sz="791"/>
              <a:t>- フォーマットは "入力 -&gt; 期待出力" の形で列挙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お願いします。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普段のユニットテスト作成と同様、極端値・典型値・エラー系などを網羅するよう促す。</a:t>
            </a:r>
            <a:endParaRPr sz="791"/>
          </a:p>
          <a:p>
            <a:pPr indent="0" lvl="0" marL="0" rtl="0" algn="l">
              <a:lnSpc>
                <a:spcPct val="95000"/>
              </a:lnSpc>
              <a:spcBef>
                <a:spcPts val="1200"/>
              </a:spcBef>
              <a:spcAft>
                <a:spcPts val="0"/>
              </a:spcAft>
              <a:buNone/>
            </a:pPr>
            <a:r>
              <a:rPr lang="ja" sz="791"/>
              <a:t>- ベンチマークの仕様により評価テストを直接使えないケースでは、この追加テストで自己デバッグに足る情報を補う。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Test Quality Checker（オプション）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**入力**: 生成されたテストケース一覧、問題文</a:t>
            </a:r>
            <a:endParaRPr sz="791"/>
          </a:p>
          <a:p>
            <a:pPr indent="0" lvl="0" marL="0" rtl="0" algn="l">
              <a:lnSpc>
                <a:spcPct val="95000"/>
              </a:lnSpc>
              <a:spcBef>
                <a:spcPts val="1200"/>
              </a:spcBef>
              <a:spcAft>
                <a:spcPts val="0"/>
              </a:spcAft>
              <a:buNone/>
            </a:pPr>
            <a:r>
              <a:rPr lang="ja" sz="791"/>
              <a:t>- **出力**: 有効なテスト（正しい期待結果を持つと推測されるもの）のリスト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**参考プロンプト例**：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yaml</a:t>
            </a:r>
            <a:endParaRPr sz="791"/>
          </a:p>
          <a:p>
            <a:pPr indent="0" lvl="0" marL="0" rtl="0" algn="l">
              <a:lnSpc>
                <a:spcPct val="95000"/>
              </a:lnSpc>
              <a:spcBef>
                <a:spcPts val="1200"/>
              </a:spcBef>
              <a:spcAft>
                <a:spcPts val="0"/>
              </a:spcAft>
              <a:buNone/>
            </a:pPr>
            <a:r>
              <a:rPr lang="ja" sz="791"/>
              <a:t>コピーする編集する</a:t>
            </a:r>
            <a:endParaRPr sz="791"/>
          </a:p>
          <a:p>
            <a:pPr indent="0" lvl="0" marL="0" rtl="0" algn="l">
              <a:lnSpc>
                <a:spcPct val="95000"/>
              </a:lnSpc>
              <a:spcBef>
                <a:spcPts val="1200"/>
              </a:spcBef>
              <a:spcAft>
                <a:spcPts val="0"/>
              </a:spcAft>
              <a:buNone/>
            </a:pPr>
            <a:r>
              <a:rPr lang="ja" sz="791"/>
              <a:t>あなたは追加テストの正当性を検証するエージェントです。</a:t>
            </a:r>
            <a:endParaRPr sz="791"/>
          </a:p>
          <a:p>
            <a:pPr indent="0" lvl="0" marL="0" rtl="0" algn="l">
              <a:lnSpc>
                <a:spcPct val="95000"/>
              </a:lnSpc>
              <a:spcBef>
                <a:spcPts val="1200"/>
              </a:spcBef>
              <a:spcAft>
                <a:spcPts val="0"/>
              </a:spcAft>
              <a:buNone/>
            </a:pPr>
            <a:r>
              <a:rPr lang="ja" sz="791"/>
              <a:t>以下のテストが問題文と矛盾していないか、期待出力が論理的に正しいかを判断してください。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【問題文】</a:t>
            </a:r>
            <a:endParaRPr sz="791"/>
          </a:p>
          <a:p>
            <a:pPr indent="0" lvl="0" marL="0" rtl="0" algn="l">
              <a:lnSpc>
                <a:spcPct val="95000"/>
              </a:lnSpc>
              <a:spcBef>
                <a:spcPts val="1200"/>
              </a:spcBef>
              <a:spcAft>
                <a:spcPts val="0"/>
              </a:spcAft>
              <a:buNone/>
            </a:pPr>
            <a:r>
              <a:rPr lang="ja" sz="791"/>
              <a:t>{問題文}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【生成されたテストケース】</a:t>
            </a:r>
            <a:endParaRPr sz="791"/>
          </a:p>
          <a:p>
            <a:pPr indent="0" lvl="0" marL="0" rtl="0" algn="l">
              <a:lnSpc>
                <a:spcPct val="95000"/>
              </a:lnSpc>
              <a:spcBef>
                <a:spcPts val="1200"/>
              </a:spcBef>
              <a:spcAft>
                <a:spcPts val="0"/>
              </a:spcAft>
              <a:buNone/>
            </a:pPr>
            <a:r>
              <a:rPr lang="ja" sz="791"/>
              <a:t>1) 入力: ..., 期待出力: ...</a:t>
            </a:r>
            <a:endParaRPr sz="791"/>
          </a:p>
          <a:p>
            <a:pPr indent="0" lvl="0" marL="0" rtl="0" algn="l">
              <a:lnSpc>
                <a:spcPct val="95000"/>
              </a:lnSpc>
              <a:spcBef>
                <a:spcPts val="1200"/>
              </a:spcBef>
              <a:spcAft>
                <a:spcPts val="0"/>
              </a:spcAft>
              <a:buNone/>
            </a:pPr>
            <a:r>
              <a:rPr lang="ja" sz="791"/>
              <a:t>2) 入力: ..., 期待出力: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矛盾している、あるいは出力が明らかに問題意図と合っていないテストがあれば理由を述べて破棄し、正当だと思うものだけをリストアップしてください。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ここではまだ「生成コード」は参照せず、あくまで問題文ベースでテストの正当性を判断する。</a:t>
            </a:r>
            <a:endParaRPr sz="791"/>
          </a:p>
          <a:p>
            <a:pPr indent="0" lvl="0" marL="0" rtl="0" algn="l">
              <a:lnSpc>
                <a:spcPct val="95000"/>
              </a:lnSpc>
              <a:spcBef>
                <a:spcPts val="1200"/>
              </a:spcBef>
              <a:spcAft>
                <a:spcPts val="0"/>
              </a:spcAft>
              <a:buNone/>
            </a:pPr>
            <a:r>
              <a:rPr lang="ja" sz="791"/>
              <a:t>- 誤った期待結果が書いてあるテストを“毒テスト”として除外することで、後続のSelf-Debuggerを誤誘導から守る。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Self-Debugger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**入力**: コード、テストケース、（実際のテスト実行ログ）</a:t>
            </a:r>
            <a:endParaRPr sz="791"/>
          </a:p>
          <a:p>
            <a:pPr indent="0" lvl="0" marL="0" rtl="0" algn="l">
              <a:lnSpc>
                <a:spcPct val="95000"/>
              </a:lnSpc>
              <a:spcBef>
                <a:spcPts val="1200"/>
              </a:spcBef>
              <a:spcAft>
                <a:spcPts val="0"/>
              </a:spcAft>
              <a:buNone/>
            </a:pPr>
            <a:r>
              <a:rPr lang="ja" sz="791"/>
              <a:t>- **出力**: 修正コード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**参考プロンプト例**：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yaml</a:t>
            </a:r>
            <a:endParaRPr sz="791"/>
          </a:p>
          <a:p>
            <a:pPr indent="0" lvl="0" marL="0" rtl="0" algn="l">
              <a:lnSpc>
                <a:spcPct val="95000"/>
              </a:lnSpc>
              <a:spcBef>
                <a:spcPts val="1200"/>
              </a:spcBef>
              <a:spcAft>
                <a:spcPts val="0"/>
              </a:spcAft>
              <a:buNone/>
            </a:pPr>
            <a:r>
              <a:rPr lang="ja" sz="791"/>
              <a:t>コピーする編集する</a:t>
            </a:r>
            <a:endParaRPr sz="791"/>
          </a:p>
          <a:p>
            <a:pPr indent="0" lvl="0" marL="0" rtl="0" algn="l">
              <a:lnSpc>
                <a:spcPct val="95000"/>
              </a:lnSpc>
              <a:spcBef>
                <a:spcPts val="1200"/>
              </a:spcBef>
              <a:spcAft>
                <a:spcPts val="0"/>
              </a:spcAft>
              <a:buNone/>
            </a:pPr>
            <a:r>
              <a:rPr lang="ja" sz="791"/>
              <a:t>あなたはコードを修正するエージェントです。以下のテストケースを実行した結果、失敗・エラーがあった場合のログを示します。</a:t>
            </a:r>
            <a:endParaRPr sz="791"/>
          </a:p>
          <a:p>
            <a:pPr indent="0" lvl="0" marL="0" rtl="0" algn="l">
              <a:lnSpc>
                <a:spcPct val="95000"/>
              </a:lnSpc>
              <a:spcBef>
                <a:spcPts val="1200"/>
              </a:spcBef>
              <a:spcAft>
                <a:spcPts val="0"/>
              </a:spcAft>
              <a:buNone/>
            </a:pPr>
            <a:r>
              <a:rPr lang="ja" sz="791"/>
              <a:t>それを踏まえ、コードを改良し正しく通るように修正してください。元のコードにはコメントなどを追記しても構いません。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【現在のコード】</a:t>
            </a:r>
            <a:endParaRPr sz="791"/>
          </a:p>
          <a:p>
            <a:pPr indent="0" lvl="0" marL="0" rtl="0" algn="l">
              <a:lnSpc>
                <a:spcPct val="95000"/>
              </a:lnSpc>
              <a:spcBef>
                <a:spcPts val="1200"/>
              </a:spcBef>
              <a:spcAft>
                <a:spcPts val="0"/>
              </a:spcAft>
              <a:buNone/>
            </a:pPr>
            <a:r>
              <a:rPr lang="ja" sz="791"/>
              <a:t>{現状のコード}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【テスト実行ログ】</a:t>
            </a:r>
            <a:endParaRPr sz="791"/>
          </a:p>
          <a:p>
            <a:pPr indent="0" lvl="0" marL="0" rtl="0" algn="l">
              <a:lnSpc>
                <a:spcPct val="95000"/>
              </a:lnSpc>
              <a:spcBef>
                <a:spcPts val="1200"/>
              </a:spcBef>
              <a:spcAft>
                <a:spcPts val="0"/>
              </a:spcAft>
              <a:buNone/>
            </a:pPr>
            <a:r>
              <a:rPr lang="ja" sz="791"/>
              <a:t>- テスト1: 失敗 =&gt; 実際の出力..., 期待出力...</a:t>
            </a:r>
            <a:endParaRPr sz="791"/>
          </a:p>
          <a:p>
            <a:pPr indent="0" lvl="0" marL="0" rtl="0" algn="l">
              <a:lnSpc>
                <a:spcPct val="95000"/>
              </a:lnSpc>
              <a:spcBef>
                <a:spcPts val="1200"/>
              </a:spcBef>
              <a:spcAft>
                <a:spcPts val="0"/>
              </a:spcAft>
              <a:buNone/>
            </a:pPr>
            <a:r>
              <a:rPr lang="ja" sz="791"/>
              <a:t>- テスト2: 成功</a:t>
            </a:r>
            <a:endParaRPr sz="791"/>
          </a:p>
          <a:p>
            <a:pPr indent="0" lvl="0" marL="0" rtl="0" algn="l">
              <a:lnSpc>
                <a:spcPct val="95000"/>
              </a:lnSpc>
              <a:spcBef>
                <a:spcPts val="1200"/>
              </a:spcBef>
              <a:spcAft>
                <a:spcPts val="0"/>
              </a:spcAft>
              <a:buNone/>
            </a:pPr>
            <a:r>
              <a:rPr lang="ja" sz="791"/>
              <a:t>- テスト3: 実行時エラー =&gt; Error message: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修正理由と過程をステップバイステップで考えた上で、最終的な修正コードを提示してください。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実際のコード実行ログ（エラーメッセージやassert失敗メッセージなど）を入力に含める。</a:t>
            </a:r>
            <a:endParaRPr sz="791"/>
          </a:p>
          <a:p>
            <a:pPr indent="0" lvl="0" marL="0" rtl="0" algn="l">
              <a:lnSpc>
                <a:spcPct val="95000"/>
              </a:lnSpc>
              <a:spcBef>
                <a:spcPts val="1200"/>
              </a:spcBef>
              <a:spcAft>
                <a:spcPts val="0"/>
              </a:spcAft>
              <a:buNone/>
            </a:pPr>
            <a:r>
              <a:rPr lang="ja" sz="791"/>
              <a:t>- “どこをどう直すか”を段階的に考えさせるチェーン・オブ・ソート思考を促す。</a:t>
            </a:r>
            <a:endParaRPr sz="791"/>
          </a:p>
          <a:p>
            <a:pPr indent="0" lvl="0" marL="0" rtl="0" algn="l">
              <a:lnSpc>
                <a:spcPct val="95000"/>
              </a:lnSpc>
              <a:spcBef>
                <a:spcPts val="1200"/>
              </a:spcBef>
              <a:spcAft>
                <a:spcPts val="0"/>
              </a:spcAft>
              <a:buNone/>
            </a:pPr>
            <a:r>
              <a:rPr lang="ja" sz="791"/>
              <a:t>- 修正後は再度**Code Quality Checker**へ回して想定実行合格を確認する流れになる。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Problem Clarifier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**入力**: 問題文、これまでのデバッグ状況（テスト失敗理由・改修回数など）</a:t>
            </a:r>
            <a:endParaRPr sz="791"/>
          </a:p>
          <a:p>
            <a:pPr indent="0" lvl="0" marL="0" rtl="0" algn="l">
              <a:lnSpc>
                <a:spcPct val="95000"/>
              </a:lnSpc>
              <a:spcBef>
                <a:spcPts val="1200"/>
              </a:spcBef>
              <a:spcAft>
                <a:spcPts val="0"/>
              </a:spcAft>
              <a:buNone/>
            </a:pPr>
            <a:r>
              <a:rPr lang="ja" sz="791"/>
              <a:t>- **出力**: 再解釈された問題文や補足要求仕様</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**参考プロンプト例**：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yaml</a:t>
            </a:r>
            <a:endParaRPr sz="791"/>
          </a:p>
          <a:p>
            <a:pPr indent="0" lvl="0" marL="0" rtl="0" algn="l">
              <a:lnSpc>
                <a:spcPct val="95000"/>
              </a:lnSpc>
              <a:spcBef>
                <a:spcPts val="1200"/>
              </a:spcBef>
              <a:spcAft>
                <a:spcPts val="0"/>
              </a:spcAft>
              <a:buNone/>
            </a:pPr>
            <a:r>
              <a:rPr lang="ja" sz="791"/>
              <a:t>コピーする編集する</a:t>
            </a:r>
            <a:endParaRPr sz="791"/>
          </a:p>
          <a:p>
            <a:pPr indent="0" lvl="0" marL="0" rtl="0" algn="l">
              <a:lnSpc>
                <a:spcPct val="95000"/>
              </a:lnSpc>
              <a:spcBef>
                <a:spcPts val="1200"/>
              </a:spcBef>
              <a:spcAft>
                <a:spcPts val="0"/>
              </a:spcAft>
              <a:buNone/>
            </a:pPr>
            <a:r>
              <a:rPr lang="ja" sz="791"/>
              <a:t>あなたは問題文を再解釈するエージェントです。</a:t>
            </a:r>
            <a:endParaRPr sz="791"/>
          </a:p>
          <a:p>
            <a:pPr indent="0" lvl="0" marL="0" rtl="0" algn="l">
              <a:lnSpc>
                <a:spcPct val="95000"/>
              </a:lnSpc>
              <a:spcBef>
                <a:spcPts val="1200"/>
              </a:spcBef>
              <a:spcAft>
                <a:spcPts val="0"/>
              </a:spcAft>
              <a:buNone/>
            </a:pPr>
            <a:r>
              <a:rPr lang="ja" sz="791"/>
              <a:t>以下のコード修正を複数回試みましたが、いずれもテスト合格に至りませんでした。</a:t>
            </a:r>
            <a:endParaRPr sz="791"/>
          </a:p>
          <a:p>
            <a:pPr indent="0" lvl="0" marL="0" rtl="0" algn="l">
              <a:lnSpc>
                <a:spcPct val="95000"/>
              </a:lnSpc>
              <a:spcBef>
                <a:spcPts val="1200"/>
              </a:spcBef>
              <a:spcAft>
                <a:spcPts val="0"/>
              </a:spcAft>
              <a:buNone/>
            </a:pPr>
            <a:r>
              <a:rPr lang="ja" sz="791"/>
              <a:t>この状況から考えられる「問題文のあいまいさ」や「追加仕様の可能性」を説明し、より明確な要件を再整理してください。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【問題文】</a:t>
            </a:r>
            <a:endParaRPr sz="791"/>
          </a:p>
          <a:p>
            <a:pPr indent="0" lvl="0" marL="0" rtl="0" algn="l">
              <a:lnSpc>
                <a:spcPct val="95000"/>
              </a:lnSpc>
              <a:spcBef>
                <a:spcPts val="1200"/>
              </a:spcBef>
              <a:spcAft>
                <a:spcPts val="0"/>
              </a:spcAft>
              <a:buNone/>
            </a:pPr>
            <a:r>
              <a:rPr lang="ja" sz="791"/>
              <a:t>{元の問題文}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【これまでの失敗内容】（失敗したテストケース、コードの要点）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再整理した要件を基に、新しい指示書（ ClarifiedProblem ）として提示してください。回答形式は「ClarifiedProblem: ...」でお願いします。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**ポイント**: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Problem Clarifierを挟むことで「本当に仕様があっているか？」を再検証し、コードの方向性をリセットできる。</a:t>
            </a:r>
            <a:endParaRPr sz="791"/>
          </a:p>
          <a:p>
            <a:pPr indent="0" lvl="0" marL="0" rtl="0" algn="l">
              <a:lnSpc>
                <a:spcPct val="95000"/>
              </a:lnSpc>
              <a:spcBef>
                <a:spcPts val="1200"/>
              </a:spcBef>
              <a:spcAft>
                <a:spcPts val="0"/>
              </a:spcAft>
              <a:buNone/>
            </a:pPr>
            <a:r>
              <a:rPr lang="ja" sz="791"/>
              <a:t>- 出力した再解釈文を再度Program Generatorへ渡してコードを一新させる。</a:t>
            </a:r>
            <a:endParaRPr sz="791"/>
          </a:p>
          <a:p>
            <a:pPr indent="0" lvl="0" marL="0" rtl="0" algn="l">
              <a:lnSpc>
                <a:spcPct val="95000"/>
              </a:lnSpc>
              <a:spcBef>
                <a:spcPts val="1200"/>
              </a:spcBef>
              <a:spcAft>
                <a:spcPts val="0"/>
              </a:spcAft>
              <a:buNone/>
            </a:pPr>
            <a:r>
              <a:rPr lang="ja" sz="791"/>
              <a:t>- それでも合格しなければ、初回生成コードに巻き戻すなど柔軟に対応する。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実装上の注意点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**オーケストレーターの設計**</a:t>
            </a:r>
            <a:endParaRPr sz="791"/>
          </a:p>
          <a:p>
            <a:pPr indent="0" lvl="0" marL="0" rtl="0" algn="l">
              <a:lnSpc>
                <a:spcPct val="95000"/>
              </a:lnSpc>
              <a:spcBef>
                <a:spcPts val="1200"/>
              </a:spcBef>
              <a:spcAft>
                <a:spcPts val="0"/>
              </a:spcAft>
              <a:buNone/>
            </a:pPr>
            <a:r>
              <a:rPr lang="ja" sz="791"/>
              <a:t>    - 各エージェントの呼び出し順序とデータの受け渡しを明確化する。</a:t>
            </a:r>
            <a:endParaRPr sz="791"/>
          </a:p>
          <a:p>
            <a:pPr indent="0" lvl="0" marL="0" rtl="0" algn="l">
              <a:lnSpc>
                <a:spcPct val="95000"/>
              </a:lnSpc>
              <a:spcBef>
                <a:spcPts val="1200"/>
              </a:spcBef>
              <a:spcAft>
                <a:spcPts val="0"/>
              </a:spcAft>
              <a:buNone/>
            </a:pPr>
            <a:r>
              <a:rPr lang="ja" sz="791"/>
              <a:t>    - 例えば「Program Generator → Code Quality Checker」で不合格なら「Test Designer → Test Quality Checker → Self-Debugger → Code Quality Checker…」といったフローをループする。</a:t>
            </a:r>
            <a:endParaRPr sz="791"/>
          </a:p>
          <a:p>
            <a:pPr indent="0" lvl="0" marL="0" rtl="0" algn="l">
              <a:lnSpc>
                <a:spcPct val="95000"/>
              </a:lnSpc>
              <a:spcBef>
                <a:spcPts val="1200"/>
              </a:spcBef>
              <a:spcAft>
                <a:spcPts val="0"/>
              </a:spcAft>
              <a:buNone/>
            </a:pPr>
            <a:r>
              <a:rPr lang="ja" sz="791"/>
              <a:t>    - 一定の回数を超えても合格しない場合はProblem Clarifierへ進む。再生成後も不合格ならRevertする。</a:t>
            </a:r>
            <a:endParaRPr sz="791"/>
          </a:p>
          <a:p>
            <a:pPr indent="0" lvl="0" marL="0" rtl="0" algn="l">
              <a:lnSpc>
                <a:spcPct val="95000"/>
              </a:lnSpc>
              <a:spcBef>
                <a:spcPts val="1200"/>
              </a:spcBef>
              <a:spcAft>
                <a:spcPts val="0"/>
              </a:spcAft>
              <a:buNone/>
            </a:pPr>
            <a:r>
              <a:rPr lang="ja" sz="791"/>
              <a:t>2. **想定実行と実際の実行**</a:t>
            </a:r>
            <a:endParaRPr sz="791"/>
          </a:p>
          <a:p>
            <a:pPr indent="0" lvl="0" marL="0" rtl="0" algn="l">
              <a:lnSpc>
                <a:spcPct val="95000"/>
              </a:lnSpc>
              <a:spcBef>
                <a:spcPts val="1200"/>
              </a:spcBef>
              <a:spcAft>
                <a:spcPts val="0"/>
              </a:spcAft>
              <a:buNone/>
            </a:pPr>
            <a:r>
              <a:rPr lang="ja" sz="791"/>
              <a:t>    - MBPPのように評価テスト=可視テストの場合はラベルリークを防ぐため、Code Quality Checkerは「実行」ではなく「想定実行（Imagined Execution）」を行う。</a:t>
            </a:r>
            <a:endParaRPr sz="791"/>
          </a:p>
          <a:p>
            <a:pPr indent="0" lvl="0" marL="0" rtl="0" algn="l">
              <a:lnSpc>
                <a:spcPct val="95000"/>
              </a:lnSpc>
              <a:spcBef>
                <a:spcPts val="1200"/>
              </a:spcBef>
              <a:spcAft>
                <a:spcPts val="0"/>
              </a:spcAft>
              <a:buNone/>
            </a:pPr>
            <a:r>
              <a:rPr lang="ja" sz="791"/>
              <a:t>    - HumanEvalのように可視テストと評価テストが別なら、Code Quality Checkerで実行が可能。研究論文では両パターンを比較し、性能の違いを検証している。</a:t>
            </a:r>
            <a:endParaRPr sz="791"/>
          </a:p>
          <a:p>
            <a:pPr indent="0" lvl="0" marL="0" rtl="0" algn="l">
              <a:lnSpc>
                <a:spcPct val="95000"/>
              </a:lnSpc>
              <a:spcBef>
                <a:spcPts val="1200"/>
              </a:spcBef>
              <a:spcAft>
                <a:spcPts val="0"/>
              </a:spcAft>
              <a:buNone/>
            </a:pPr>
            <a:r>
              <a:rPr lang="ja" sz="791"/>
              <a:t>3. **Diversified Prompting**</a:t>
            </a:r>
            <a:endParaRPr sz="791"/>
          </a:p>
          <a:p>
            <a:pPr indent="0" lvl="0" marL="0" rtl="0" algn="l">
              <a:lnSpc>
                <a:spcPct val="95000"/>
              </a:lnSpc>
              <a:spcBef>
                <a:spcPts val="1200"/>
              </a:spcBef>
              <a:spcAft>
                <a:spcPts val="0"/>
              </a:spcAft>
              <a:buNone/>
            </a:pPr>
            <a:r>
              <a:rPr lang="ja" sz="791"/>
              <a:t>    - 同一タスクでも複数のプロンプト（言い回し・順番・強調箇所が異なる）を与え、複数出力を並行取得する。</a:t>
            </a:r>
            <a:endParaRPr sz="791"/>
          </a:p>
          <a:p>
            <a:pPr indent="0" lvl="0" marL="0" rtl="0" algn="l">
              <a:lnSpc>
                <a:spcPct val="95000"/>
              </a:lnSpc>
              <a:spcBef>
                <a:spcPts val="1200"/>
              </a:spcBef>
              <a:spcAft>
                <a:spcPts val="0"/>
              </a:spcAft>
              <a:buNone/>
            </a:pPr>
            <a:r>
              <a:rPr lang="ja" sz="791"/>
              <a:t>    - Code Quality Checkerにかけて合格したものがあれば即終了できるため、単一出力より成功確率が上がる。</a:t>
            </a:r>
            <a:endParaRPr sz="791"/>
          </a:p>
          <a:p>
            <a:pPr indent="0" lvl="0" marL="0" rtl="0" algn="l">
              <a:lnSpc>
                <a:spcPct val="95000"/>
              </a:lnSpc>
              <a:spcBef>
                <a:spcPts val="1200"/>
              </a:spcBef>
              <a:spcAft>
                <a:spcPts val="0"/>
              </a:spcAft>
              <a:buNone/>
            </a:pPr>
            <a:r>
              <a:rPr lang="ja" sz="791"/>
              <a:t>4. **LLM固有の設定**</a:t>
            </a:r>
            <a:endParaRPr sz="791"/>
          </a:p>
          <a:p>
            <a:pPr indent="0" lvl="0" marL="0" rtl="0" algn="l">
              <a:lnSpc>
                <a:spcPct val="95000"/>
              </a:lnSpc>
              <a:spcBef>
                <a:spcPts val="1200"/>
              </a:spcBef>
              <a:spcAft>
                <a:spcPts val="0"/>
              </a:spcAft>
              <a:buNone/>
            </a:pPr>
            <a:r>
              <a:rPr lang="ja" sz="791"/>
              <a:t>    - “temperature”や“top_p”といったパラメータをどの程度ランダム性高めにするか、エージェントごとに最適な設定が変わる可能性がある。</a:t>
            </a:r>
            <a:endParaRPr sz="791"/>
          </a:p>
          <a:p>
            <a:pPr indent="0" lvl="0" marL="0" rtl="0" algn="l">
              <a:lnSpc>
                <a:spcPct val="95000"/>
              </a:lnSpc>
              <a:spcBef>
                <a:spcPts val="1200"/>
              </a:spcBef>
              <a:spcAft>
                <a:spcPts val="0"/>
              </a:spcAft>
              <a:buNone/>
            </a:pPr>
            <a:r>
              <a:rPr lang="ja" sz="791"/>
              <a:t>    - Test Designerは多様性を重視するためtemperatureを高めにし、Code Quality Checkerは安定性重視で低くするなど。</a:t>
            </a:r>
            <a:endParaRPr sz="791"/>
          </a:p>
          <a:p>
            <a:pPr indent="0" lvl="0" marL="0" rtl="0" algn="l">
              <a:lnSpc>
                <a:spcPct val="95000"/>
              </a:lnSpc>
              <a:spcBef>
                <a:spcPts val="1200"/>
              </a:spcBef>
              <a:spcAft>
                <a:spcPts val="0"/>
              </a:spcAft>
              <a:buNone/>
            </a:pPr>
            <a:r>
              <a:rPr lang="ja" sz="791"/>
              <a:t>5. **ログと例外処理**</a:t>
            </a:r>
            <a:endParaRPr sz="791"/>
          </a:p>
          <a:p>
            <a:pPr indent="0" lvl="0" marL="0" rtl="0" algn="l">
              <a:lnSpc>
                <a:spcPct val="95000"/>
              </a:lnSpc>
              <a:spcBef>
                <a:spcPts val="1200"/>
              </a:spcBef>
              <a:spcAft>
                <a:spcPts val="0"/>
              </a:spcAft>
              <a:buNone/>
            </a:pPr>
            <a:r>
              <a:rPr lang="ja" sz="791"/>
              <a:t>    - Self-Debuggerでの実行ログ（失敗箇所・スタックトレースなど）をどうフォーマットするか定める。</a:t>
            </a:r>
            <a:endParaRPr sz="791"/>
          </a:p>
          <a:p>
            <a:pPr indent="0" lvl="0" marL="0" rtl="0" algn="l">
              <a:lnSpc>
                <a:spcPct val="95000"/>
              </a:lnSpc>
              <a:spcBef>
                <a:spcPts val="1200"/>
              </a:spcBef>
              <a:spcAft>
                <a:spcPts val="0"/>
              </a:spcAft>
              <a:buNone/>
            </a:pPr>
            <a:r>
              <a:rPr lang="ja" sz="791"/>
              <a:t>    - バグや無限ループになった場合にタイムアウトやリトライをどう扱うかも実装設計で重要。</a:t>
            </a:r>
            <a:endParaRPr sz="791"/>
          </a:p>
          <a:p>
            <a:pPr indent="0" lvl="0" marL="0" rtl="0" algn="l">
              <a:lnSpc>
                <a:spcPct val="95000"/>
              </a:lnSpc>
              <a:spcBef>
                <a:spcPts val="1200"/>
              </a:spcBef>
              <a:spcAft>
                <a:spcPts val="0"/>
              </a:spcAft>
              <a:buNone/>
            </a:pPr>
            <a:r>
              <a:rPr lang="ja" sz="791"/>
              <a:t>6. **計算資源の確保**</a:t>
            </a:r>
            <a:endParaRPr sz="791"/>
          </a:p>
          <a:p>
            <a:pPr indent="0" lvl="0" marL="0" rtl="0" algn="l">
              <a:lnSpc>
                <a:spcPct val="95000"/>
              </a:lnSpc>
              <a:spcBef>
                <a:spcPts val="1200"/>
              </a:spcBef>
              <a:spcAft>
                <a:spcPts val="0"/>
              </a:spcAft>
              <a:buNone/>
            </a:pPr>
            <a:r>
              <a:rPr lang="ja" sz="791"/>
              <a:t>    - プロンプトを多段階で呼び出すため、LLM APIコール回数が多くなる。スケールさせる場合はコストを考慮。</a:t>
            </a:r>
            <a:endParaRPr sz="791"/>
          </a:p>
          <a:p>
            <a:pPr indent="0" lvl="0" marL="0" rtl="0" algn="l">
              <a:lnSpc>
                <a:spcPct val="95000"/>
              </a:lnSpc>
              <a:spcBef>
                <a:spcPts val="1200"/>
              </a:spcBef>
              <a:spcAft>
                <a:spcPts val="0"/>
              </a:spcAft>
              <a:buNone/>
            </a:pPr>
            <a:r>
              <a:rPr lang="ja" sz="791"/>
              <a:t>    - それでもモデルを再学習する必要がないため、大規模LLMファインチューニングに比べれば低コストで運用可能。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**プログラミング学習・オンラインジャッジへの適用**コードを提出しテストで合否判定する仕組みを模倣可能。問題文とユニットテストのみで高度なプログラム合成ができる。</a:t>
            </a:r>
            <a:endParaRPr sz="791"/>
          </a:p>
          <a:p>
            <a:pPr indent="0" lvl="0" marL="0" rtl="0" algn="l">
              <a:lnSpc>
                <a:spcPct val="95000"/>
              </a:lnSpc>
              <a:spcBef>
                <a:spcPts val="1200"/>
              </a:spcBef>
              <a:spcAft>
                <a:spcPts val="0"/>
              </a:spcAft>
              <a:buNone/>
            </a:pPr>
            <a:r>
              <a:rPr lang="ja" sz="791"/>
              <a:t>2. **ソフトウェア開発現場での自動コード補助**自動生成した初期コードが正しいか逐次判断し、追加テストでバグを洗い出して修正。テスト不足のプロジェクトにも活用可能。</a:t>
            </a:r>
            <a:endParaRPr sz="791"/>
          </a:p>
          <a:p>
            <a:pPr indent="0" lvl="0" marL="0" rtl="0" algn="l">
              <a:lnSpc>
                <a:spcPct val="95000"/>
              </a:lnSpc>
              <a:spcBef>
                <a:spcPts val="1200"/>
              </a:spcBef>
              <a:spcAft>
                <a:spcPts val="0"/>
              </a:spcAft>
              <a:buNone/>
            </a:pPr>
            <a:r>
              <a:rPr lang="ja" sz="791"/>
              <a:t>3. **評価テストの漏洩を避けたいベンチマークやコンテスト**想定実行によって、評価テストを直接走らせることなく合否を高精度で判定できる。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次に読むべき論文・研究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**Reflexion**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LLMによる自己反省・自己修正を提案し、コードの部分的エラー検出や改良を行う枠組み。QualityFlowの自己デバッグ概念と比較しながら読むと理解が深まる。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**AgentCoder**</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複数エージェントを用いたコード生成フロー。テスト生成やテスト実行を組み合わせる点で近く、Quality Checkerのような合否判定がない点が対照的。</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**Self-Debugging**</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テスト失敗情報を逐次取り込んで再生成・修正する代表的手法。QualityFlowとの違いは「テストそのものの品質監視（Test Quality Checker）」の有無や問題再解釈ステップなどにある。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**MetaGPT / Tree-of-Thoughts**</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複数の“思考”やエージェントが並行作業し、生成物を再評価するアプローチ。Diversified PromptingやQualityFlowの動的管理と類似したコンセプトを持つ研究事例として参照価値がある。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QualityFlowは、プログラム合成に特化した多エージェントの協調ワークフローであり、ユニットテストを使った自己デバッグ・想定実行（Imagined Execution）・テスト品質評価・問題再解釈を組み合わせることで、単なる一発の生成手法よりも高い合成精度を獲得する。特にQuality Checkerが合否判定を司ることで誤ったコードの早期排除や正答の迅速な確定が可能となり、MBPPやHumanEvalといった主要ベンチマークでSOTA水準のパフォーマンスを示した。各種エージェントが役割を分担しており、問題解釈の修正や誤テスト排除も含めた柔軟なフロー構築が本手法の大きな特徴であ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STP: Self-play LLM Theorem Provers with Iterative Conjecturing and Proving STP：反復的な定理予想と定理証明を組み合わせた自己対戦型LLM定理証明手法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STP で 自己対戦型の定理証明 を行い、LLMを使い、定理証明の精度を向上する方法を提案する。</a:t>
            </a:r>
            <a:endParaRPr sz="791"/>
          </a:p>
          <a:p>
            <a:pPr indent="0" lvl="0" marL="0" rtl="0" algn="l">
              <a:lnSpc>
                <a:spcPct val="95000"/>
              </a:lnSpc>
              <a:spcBef>
                <a:spcPts val="1200"/>
              </a:spcBef>
              <a:spcAft>
                <a:spcPts val="0"/>
              </a:spcAft>
              <a:buNone/>
            </a:pPr>
            <a:r>
              <a:rPr lang="ja" sz="791"/>
              <a:t>定理を証明するため**Conjecturer（予想者）とProver（証明者）**を切り替え、未証明定理の学習効率を高める。</a:t>
            </a:r>
            <a:endParaRPr sz="791"/>
          </a:p>
          <a:p>
            <a:pPr indent="0" lvl="0" marL="0" rtl="0" algn="l">
              <a:lnSpc>
                <a:spcPct val="95000"/>
              </a:lnSpc>
              <a:spcBef>
                <a:spcPts val="1200"/>
              </a:spcBef>
              <a:spcAft>
                <a:spcPts val="0"/>
              </a:spcAft>
              <a:buNone/>
            </a:pPr>
            <a:r>
              <a:rPr lang="ja" sz="791"/>
              <a:t>STPを実現するためConjecturerが難しすぎず簡単すぎない定理を生成する。</a:t>
            </a:r>
            <a:endParaRPr sz="791"/>
          </a:p>
          <a:p>
            <a:pPr indent="0" lvl="0" marL="0" rtl="0" algn="l">
              <a:lnSpc>
                <a:spcPct val="95000"/>
              </a:lnSpc>
              <a:spcBef>
                <a:spcPts val="1200"/>
              </a:spcBef>
              <a:spcAft>
                <a:spcPts val="0"/>
              </a:spcAft>
              <a:buNone/>
            </a:pPr>
            <a:r>
              <a:rPr lang="ja" sz="791"/>
              <a:t>その結果Proverが証明に成功したら再学習し、お互いを強化する。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先行研究と比べてどこがすごいのか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**既存手法は成功報酬が希薄**</a:t>
            </a:r>
            <a:endParaRPr sz="791"/>
          </a:p>
          <a:p>
            <a:pPr indent="0" lvl="0" marL="0" rtl="0" algn="l">
              <a:lnSpc>
                <a:spcPct val="95000"/>
              </a:lnSpc>
              <a:spcBef>
                <a:spcPts val="1200"/>
              </a:spcBef>
              <a:spcAft>
                <a:spcPts val="0"/>
              </a:spcAft>
              <a:buNone/>
            </a:pPr>
            <a:r>
              <a:rPr lang="ja" sz="791"/>
              <a:t>    - Expert Iterationや強化学習ベースのアプローチでは「証明が成功したときにのみ学習信号が得られる」ため、証明が難しい問題だと正解証明が極端に少なくなり学習が進みにくい。</a:t>
            </a:r>
            <a:endParaRPr sz="791"/>
          </a:p>
          <a:p>
            <a:pPr indent="0" lvl="0" marL="0" rtl="0" algn="l">
              <a:lnSpc>
                <a:spcPct val="95000"/>
              </a:lnSpc>
              <a:spcBef>
                <a:spcPts val="1200"/>
              </a:spcBef>
              <a:spcAft>
                <a:spcPts val="0"/>
              </a:spcAft>
              <a:buNone/>
            </a:pPr>
            <a:r>
              <a:rPr lang="ja" sz="791"/>
              <a:t>    - さらに、元データセットの定理の難度や数が固定されているので、高度な問題への拡張やより高い精度の達成が停滞しがちであった。</a:t>
            </a:r>
            <a:endParaRPr sz="791"/>
          </a:p>
          <a:p>
            <a:pPr indent="0" lvl="0" marL="0" rtl="0" algn="l">
              <a:lnSpc>
                <a:spcPct val="95000"/>
              </a:lnSpc>
              <a:spcBef>
                <a:spcPts val="1200"/>
              </a:spcBef>
              <a:spcAft>
                <a:spcPts val="0"/>
              </a:spcAft>
              <a:buNone/>
            </a:pPr>
            <a:r>
              <a:rPr lang="ja" sz="791"/>
              <a:t>2. **新規の定理（Conjecture）を動的に生成**</a:t>
            </a:r>
            <a:endParaRPr sz="791"/>
          </a:p>
          <a:p>
            <a:pPr indent="0" lvl="0" marL="0" rtl="0" algn="l">
              <a:lnSpc>
                <a:spcPct val="95000"/>
              </a:lnSpc>
              <a:spcBef>
                <a:spcPts val="1200"/>
              </a:spcBef>
              <a:spcAft>
                <a:spcPts val="0"/>
              </a:spcAft>
              <a:buNone/>
            </a:pPr>
            <a:r>
              <a:rPr lang="ja" sz="791"/>
              <a:t>    - 本研究では、モデル自身が「手頃な難易度」の定理を**自動生成**し、それを自分で証明する「自己対戦(self-play)」を実行する。</a:t>
            </a:r>
            <a:endParaRPr sz="791"/>
          </a:p>
          <a:p>
            <a:pPr indent="0" lvl="0" marL="0" rtl="0" algn="l">
              <a:lnSpc>
                <a:spcPct val="95000"/>
              </a:lnSpc>
              <a:spcBef>
                <a:spcPts val="1200"/>
              </a:spcBef>
              <a:spcAft>
                <a:spcPts val="0"/>
              </a:spcAft>
              <a:buNone/>
            </a:pPr>
            <a:r>
              <a:rPr lang="ja" sz="791"/>
              <a:t>    - これにより、証明できる定理を単に増やすだけでなく、徐々に難易度を上げながら「証明者(Prover)」の能力を継続的に引き上げられる。</a:t>
            </a:r>
            <a:endParaRPr sz="791"/>
          </a:p>
          <a:p>
            <a:pPr indent="0" lvl="0" marL="0" rtl="0" algn="l">
              <a:lnSpc>
                <a:spcPct val="95000"/>
              </a:lnSpc>
              <a:spcBef>
                <a:spcPts val="1200"/>
              </a:spcBef>
              <a:spcAft>
                <a:spcPts val="0"/>
              </a:spcAft>
              <a:buNone/>
            </a:pPr>
            <a:r>
              <a:rPr lang="ja" sz="791"/>
              <a:t>3. **実際の定理証明器(Lean, Isabelle)を用いた大規模検証**</a:t>
            </a:r>
            <a:endParaRPr sz="791"/>
          </a:p>
          <a:p>
            <a:pPr indent="0" lvl="0" marL="0" rtl="0" algn="l">
              <a:lnSpc>
                <a:spcPct val="95000"/>
              </a:lnSpc>
              <a:spcBef>
                <a:spcPts val="1200"/>
              </a:spcBef>
              <a:spcAft>
                <a:spcPts val="0"/>
              </a:spcAft>
              <a:buNone/>
            </a:pPr>
            <a:r>
              <a:rPr lang="ja" sz="791"/>
              <a:t>    - 数学定理の正式言語化に定評のある Lean や Isabelle で大規模実験を行い、既存手法より高い成功率・スケーリング性能を達成している。</a:t>
            </a:r>
            <a:endParaRPr sz="791"/>
          </a:p>
          <a:p>
            <a:pPr indent="0" lvl="0" marL="0" rtl="0" algn="l">
              <a:lnSpc>
                <a:spcPct val="95000"/>
              </a:lnSpc>
              <a:spcBef>
                <a:spcPts val="1200"/>
              </a:spcBef>
              <a:spcAft>
                <a:spcPts val="0"/>
              </a:spcAft>
              <a:buNone/>
            </a:pPr>
            <a:r>
              <a:rPr lang="ja" sz="791"/>
              <a:t>    - LeanWorkbook (約8.9万定理) に対して従来の倍となる**26.3%**の定理を証明でき、miniF2F, ProofNet, PutnamBenchなどでもSOTA級の精度を示した。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論文で説明している技術・手法の詳細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ここでは、本手法 **STP (Self-play Theorem Prover)** の仕組みを順を追ってできるだけ詳しく解説します。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5.1 全体の学習フロー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STP は大きく以下の3ステージで構成されます。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**モデル初期化 (Supervised Fine-tuning; SFT)**</a:t>
            </a:r>
            <a:endParaRPr sz="791"/>
          </a:p>
          <a:p>
            <a:pPr indent="0" lvl="0" marL="0" rtl="0" algn="l">
              <a:lnSpc>
                <a:spcPct val="95000"/>
              </a:lnSpc>
              <a:spcBef>
                <a:spcPts val="1200"/>
              </a:spcBef>
              <a:spcAft>
                <a:spcPts val="0"/>
              </a:spcAft>
              <a:buNone/>
            </a:pPr>
            <a:r>
              <a:rPr lang="ja" sz="791"/>
              <a:t>    - まずは既存の定理証明ライブラリ（Mathlib など）に含まれる「定理・証明ペア」からなるデータを用い、ベースとなるLLMを微調整（SFT）する。</a:t>
            </a:r>
            <a:endParaRPr sz="791"/>
          </a:p>
          <a:p>
            <a:pPr indent="0" lvl="0" marL="0" rtl="0" algn="l">
              <a:lnSpc>
                <a:spcPct val="95000"/>
              </a:lnSpc>
              <a:spcBef>
                <a:spcPts val="1200"/>
              </a:spcBef>
              <a:spcAft>
                <a:spcPts val="0"/>
              </a:spcAft>
              <a:buNone/>
            </a:pPr>
            <a:r>
              <a:rPr lang="ja" sz="791"/>
              <a:t>    - これにより、定理証明の文法・基本手法を学習させ、初期段階で「最低限の証明能力」を身につけさせる。</a:t>
            </a:r>
            <a:endParaRPr sz="791"/>
          </a:p>
          <a:p>
            <a:pPr indent="0" lvl="0" marL="0" rtl="0" algn="l">
              <a:lnSpc>
                <a:spcPct val="95000"/>
              </a:lnSpc>
              <a:spcBef>
                <a:spcPts val="1200"/>
              </a:spcBef>
              <a:spcAft>
                <a:spcPts val="0"/>
              </a:spcAft>
              <a:buNone/>
            </a:pPr>
            <a:r>
              <a:rPr lang="ja" sz="791"/>
              <a:t>2. **自己対戦による反復学習 (Self-play Training)**</a:t>
            </a:r>
            <a:endParaRPr sz="791"/>
          </a:p>
          <a:p>
            <a:pPr indent="0" lvl="0" marL="0" rtl="0" algn="l">
              <a:lnSpc>
                <a:spcPct val="95000"/>
              </a:lnSpc>
              <a:spcBef>
                <a:spcPts val="1200"/>
              </a:spcBef>
              <a:spcAft>
                <a:spcPts val="0"/>
              </a:spcAft>
              <a:buNone/>
            </a:pPr>
            <a:r>
              <a:rPr lang="ja" sz="791"/>
              <a:t>    - ここで本論文の**中核**となる自己対戦手法が導入される。</a:t>
            </a:r>
            <a:endParaRPr sz="791"/>
          </a:p>
          <a:p>
            <a:pPr indent="0" lvl="0" marL="0" rtl="0" algn="l">
              <a:lnSpc>
                <a:spcPct val="95000"/>
              </a:lnSpc>
              <a:spcBef>
                <a:spcPts val="1200"/>
              </a:spcBef>
              <a:spcAft>
                <a:spcPts val="0"/>
              </a:spcAft>
              <a:buNone/>
            </a:pPr>
            <a:r>
              <a:rPr lang="ja" sz="791"/>
              <a:t>    - LLMが2つの役割を担う:</a:t>
            </a:r>
            <a:endParaRPr sz="791"/>
          </a:p>
          <a:p>
            <a:pPr indent="0" lvl="0" marL="0" rtl="0" algn="l">
              <a:lnSpc>
                <a:spcPct val="95000"/>
              </a:lnSpc>
              <a:spcBef>
                <a:spcPts val="1200"/>
              </a:spcBef>
              <a:spcAft>
                <a:spcPts val="0"/>
              </a:spcAft>
              <a:buNone/>
            </a:pPr>
            <a:r>
              <a:rPr lang="ja" sz="791"/>
              <a:t>        1. **Conjecturer（予想者）**</a:t>
            </a:r>
            <a:endParaRPr sz="791"/>
          </a:p>
          <a:p>
            <a:pPr indent="0" lvl="0" marL="0" rtl="0" algn="l">
              <a:lnSpc>
                <a:spcPct val="95000"/>
              </a:lnSpc>
              <a:spcBef>
                <a:spcPts val="1200"/>
              </a:spcBef>
              <a:spcAft>
                <a:spcPts val="0"/>
              </a:spcAft>
              <a:buNone/>
            </a:pPr>
            <a:r>
              <a:rPr lang="ja" sz="791"/>
              <a:t>            - 既存データセットの定理や既に生成して証明できた定理から一部を取り出し、それらの証明情報などをヒントにして、新しい定理（Conjecture）を生成する。</a:t>
            </a:r>
            <a:endParaRPr sz="791"/>
          </a:p>
          <a:p>
            <a:pPr indent="0" lvl="0" marL="0" rtl="0" algn="l">
              <a:lnSpc>
                <a:spcPct val="95000"/>
              </a:lnSpc>
              <a:spcBef>
                <a:spcPts val="1200"/>
              </a:spcBef>
              <a:spcAft>
                <a:spcPts val="0"/>
              </a:spcAft>
              <a:buNone/>
            </a:pPr>
            <a:r>
              <a:rPr lang="ja" sz="791"/>
              <a:t>        2. **Prover（証明者）**</a:t>
            </a:r>
            <a:endParaRPr sz="791"/>
          </a:p>
          <a:p>
            <a:pPr indent="0" lvl="0" marL="0" rtl="0" algn="l">
              <a:lnSpc>
                <a:spcPct val="95000"/>
              </a:lnSpc>
              <a:spcBef>
                <a:spcPts val="1200"/>
              </a:spcBef>
              <a:spcAft>
                <a:spcPts val="0"/>
              </a:spcAft>
              <a:buNone/>
            </a:pPr>
            <a:r>
              <a:rPr lang="ja" sz="791"/>
              <a:t>            - 生成されたConjectureや未証明の定理をまとめて入力し、多数回(例: 32回)サンプリングして証明を試みる。</a:t>
            </a:r>
            <a:endParaRPr sz="791"/>
          </a:p>
          <a:p>
            <a:pPr indent="0" lvl="0" marL="0" rtl="0" algn="l">
              <a:lnSpc>
                <a:spcPct val="95000"/>
              </a:lnSpc>
              <a:spcBef>
                <a:spcPts val="1200"/>
              </a:spcBef>
              <a:spcAft>
                <a:spcPts val="0"/>
              </a:spcAft>
              <a:buNone/>
            </a:pPr>
            <a:r>
              <a:rPr lang="ja" sz="791"/>
              <a:t>    - Conjecturer は「**0%よりは少し高いが100%には遠い**」成功率の定理を生み出すよう訓練されるため、Prover は新たに解けるギリギリの定理を解く形で能力を伸ばせる。</a:t>
            </a:r>
            <a:endParaRPr sz="791"/>
          </a:p>
          <a:p>
            <a:pPr indent="0" lvl="0" marL="0" rtl="0" algn="l">
              <a:lnSpc>
                <a:spcPct val="95000"/>
              </a:lnSpc>
              <a:spcBef>
                <a:spcPts val="1200"/>
              </a:spcBef>
              <a:spcAft>
                <a:spcPts val="0"/>
              </a:spcAft>
              <a:buNone/>
            </a:pPr>
            <a:r>
              <a:rPr lang="ja" sz="791"/>
              <a:t>    - Proverは正しく証明できた実例を再度学習データに加え、Expert Iteration 方式で段階的に性能向上を図る。</a:t>
            </a:r>
            <a:endParaRPr sz="791"/>
          </a:p>
          <a:p>
            <a:pPr indent="0" lvl="0" marL="0" rtl="0" algn="l">
              <a:lnSpc>
                <a:spcPct val="95000"/>
              </a:lnSpc>
              <a:spcBef>
                <a:spcPts val="1200"/>
              </a:spcBef>
              <a:spcAft>
                <a:spcPts val="0"/>
              </a:spcAft>
              <a:buNone/>
            </a:pPr>
            <a:r>
              <a:rPr lang="ja" sz="791"/>
              <a:t>3. **最終再学習 (Final Re-training)**</a:t>
            </a:r>
            <a:endParaRPr sz="791"/>
          </a:p>
          <a:p>
            <a:pPr indent="0" lvl="0" marL="0" rtl="0" algn="l">
              <a:lnSpc>
                <a:spcPct val="95000"/>
              </a:lnSpc>
              <a:spcBef>
                <a:spcPts val="1200"/>
              </a:spcBef>
              <a:spcAft>
                <a:spcPts val="0"/>
              </a:spcAft>
              <a:buNone/>
            </a:pPr>
            <a:r>
              <a:rPr lang="ja" sz="791"/>
              <a:t>    - 自己対戦で得た大量の「定理（Conjecture含む）-正解証明ペア」をすべて集約し、改めてベースモデルから再学習する。</a:t>
            </a:r>
            <a:endParaRPr sz="791"/>
          </a:p>
          <a:p>
            <a:pPr indent="0" lvl="0" marL="0" rtl="0" algn="l">
              <a:lnSpc>
                <a:spcPct val="95000"/>
              </a:lnSpc>
              <a:spcBef>
                <a:spcPts val="1200"/>
              </a:spcBef>
              <a:spcAft>
                <a:spcPts val="0"/>
              </a:spcAft>
              <a:buNone/>
            </a:pPr>
            <a:r>
              <a:rPr lang="ja" sz="791"/>
              <a:t>    - 長期的な学習で生じた忘却や分布変化の影響を抑え、モデルを安定させるためのステージ。</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5.2 Conjecturer（予想者）の仕組み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自己対戦では、Conjecturer が「**生成する価値のある定理**」を生み出すことが重要です。ここで論文では下記のような工夫がなされています。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**入力形式**</a:t>
            </a:r>
            <a:endParaRPr sz="791"/>
          </a:p>
          <a:p>
            <a:pPr indent="0" lvl="0" marL="0" rtl="0" algn="l">
              <a:lnSpc>
                <a:spcPct val="95000"/>
              </a:lnSpc>
              <a:spcBef>
                <a:spcPts val="1200"/>
              </a:spcBef>
              <a:spcAft>
                <a:spcPts val="0"/>
              </a:spcAft>
              <a:buNone/>
            </a:pPr>
            <a:r>
              <a:rPr lang="ja" sz="791"/>
              <a:t>    - Conjecturerには「既存の定理 t とその証明 p」、さらに「p 内で使用された補題(lemma)」を与える。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pp</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pp</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するとConjecturerは、これらを手掛かりに「t と関連したが別の新しい定理 c」を生成する。必要に応じてトリビアルな補題を差し込む場合もある。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cc</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**Elegancy Filterによる選別**</a:t>
            </a:r>
            <a:endParaRPr sz="791"/>
          </a:p>
          <a:p>
            <a:pPr indent="0" lvl="0" marL="0" rtl="0" algn="l">
              <a:lnSpc>
                <a:spcPct val="95000"/>
              </a:lnSpc>
              <a:spcBef>
                <a:spcPts val="1200"/>
              </a:spcBef>
              <a:spcAft>
                <a:spcPts val="0"/>
              </a:spcAft>
              <a:buNone/>
            </a:pPr>
            <a:r>
              <a:rPr lang="ja" sz="791"/>
              <a:t>    - 生成された Conjecture があまりに複雑すぎたり、簡単すぎて学習効果が薄かったりするのを防ぐため、Elegancy Filter と呼ぶ閾値判定を入れて「程よい長さの証明で解ける目標」を選別する。</a:t>
            </a:r>
            <a:endParaRPr sz="791"/>
          </a:p>
          <a:p>
            <a:pPr indent="0" lvl="0" marL="0" rtl="0" algn="l">
              <a:lnSpc>
                <a:spcPct val="95000"/>
              </a:lnSpc>
              <a:spcBef>
                <a:spcPts val="1200"/>
              </a:spcBef>
              <a:spcAft>
                <a:spcPts val="0"/>
              </a:spcAft>
              <a:buNone/>
            </a:pPr>
            <a:r>
              <a:rPr lang="ja" sz="791"/>
              <a:t>    - 選別基準の一例: 「(証明の最短トークン長) / (Conjectureの長さ)」が一定以上の値を持つかなど。</a:t>
            </a:r>
            <a:endParaRPr sz="791"/>
          </a:p>
          <a:p>
            <a:pPr indent="0" lvl="0" marL="0" rtl="0" algn="l">
              <a:lnSpc>
                <a:spcPct val="95000"/>
              </a:lnSpc>
              <a:spcBef>
                <a:spcPts val="1200"/>
              </a:spcBef>
              <a:spcAft>
                <a:spcPts val="0"/>
              </a:spcAft>
              <a:buNone/>
            </a:pPr>
            <a:r>
              <a:rPr lang="ja" sz="791"/>
              <a:t>3. **Wasserstein距離による再重み付け**</a:t>
            </a:r>
            <a:endParaRPr sz="791"/>
          </a:p>
          <a:p>
            <a:pPr indent="0" lvl="0" marL="0" rtl="0" algn="l">
              <a:lnSpc>
                <a:spcPct val="95000"/>
              </a:lnSpc>
              <a:spcBef>
                <a:spcPts val="1200"/>
              </a:spcBef>
              <a:spcAft>
                <a:spcPts val="0"/>
              </a:spcAft>
              <a:buNone/>
            </a:pPr>
            <a:r>
              <a:rPr lang="ja" sz="791"/>
              <a:t>    - 生成されたConjectureが一部の分野（例: 不等式・代数分野など）に偏ってしまうと学習がモード崩壊を起こすため、既存データセット内の未証明定理分布とのWasserstein距離を最小化する形で分布を調整する。</a:t>
            </a:r>
            <a:endParaRPr sz="791"/>
          </a:p>
          <a:p>
            <a:pPr indent="0" lvl="0" marL="0" rtl="0" algn="l">
              <a:lnSpc>
                <a:spcPct val="95000"/>
              </a:lnSpc>
              <a:spcBef>
                <a:spcPts val="1200"/>
              </a:spcBef>
              <a:spcAft>
                <a:spcPts val="0"/>
              </a:spcAft>
              <a:buNone/>
            </a:pPr>
            <a:r>
              <a:rPr lang="ja" sz="791"/>
              <a:t>    - Conjecture集合 X と既存定理集合 Q（一様分布）間の輸送コストを</a:t>
            </a:r>
            <a:endParaRPr sz="791"/>
          </a:p>
          <a:p>
            <a:pPr indent="0" lvl="0" marL="0" rtl="0" algn="l">
              <a:lnSpc>
                <a:spcPct val="95000"/>
              </a:lnSpc>
              <a:spcBef>
                <a:spcPts val="1200"/>
              </a:spcBef>
              <a:spcAft>
                <a:spcPts val="0"/>
              </a:spcAft>
              <a:buNone/>
            </a:pPr>
            <a:r>
              <a:rPr lang="ja" sz="791"/>
              <a:t>    W(P,Q)=μmin​x∈X,y∈Q∑​μ(x,y)d(x,y)</a:t>
            </a:r>
            <a:endParaRPr sz="791"/>
          </a:p>
          <a:p>
            <a:pPr indent="0" lvl="0" marL="0" rtl="0" algn="l">
              <a:lnSpc>
                <a:spcPct val="95000"/>
              </a:lnSpc>
              <a:spcBef>
                <a:spcPts val="1200"/>
              </a:spcBef>
              <a:spcAft>
                <a:spcPts val="0"/>
              </a:spcAft>
              <a:buNone/>
            </a:pPr>
            <a:r>
              <a:rPr lang="ja" sz="791"/>
              <a:t>    で定義し、ここで d(x,y) はConjectureと定理の埋め込み類似度（負のコサイン類似度など）に基づく距離。</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XX</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QQ</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W(P,Q)=min⁡μ∑x∈X,y∈Qμ(x,y) d(x,y) W(P, Q) = \min_\mu \sum_{x \in X, y \in Q} \mu(x,y) \, d(x,y)</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d(x,y)d(x,y)</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これにより「分野の多様性を保ちつつ、難易度もほどよいConjectureの分布」ができあがるように、Conjecturerの学習データを整形する。</a:t>
            </a:r>
            <a:endParaRPr sz="791"/>
          </a:p>
          <a:p>
            <a:pPr indent="0" lvl="0" marL="0" rtl="0" algn="l">
              <a:lnSpc>
                <a:spcPct val="95000"/>
              </a:lnSpc>
              <a:spcBef>
                <a:spcPts val="1200"/>
              </a:spcBef>
              <a:spcAft>
                <a:spcPts val="0"/>
              </a:spcAft>
              <a:buNone/>
            </a:pPr>
            <a:r>
              <a:rPr lang="ja" sz="791"/>
              <a:t>4. **Conjecturerの報酬設計**</a:t>
            </a:r>
            <a:endParaRPr sz="791"/>
          </a:p>
          <a:p>
            <a:pPr indent="0" lvl="0" marL="0" rtl="0" algn="l">
              <a:lnSpc>
                <a:spcPct val="95000"/>
              </a:lnSpc>
              <a:spcBef>
                <a:spcPts val="1200"/>
              </a:spcBef>
              <a:spcAft>
                <a:spcPts val="0"/>
              </a:spcAft>
              <a:buNone/>
            </a:pPr>
            <a:r>
              <a:rPr lang="ja" sz="791"/>
              <a:t>    - Conjecturerへの学習信号は、Proverが何回中何回証明に成功したか(サンプリング成功率)を指標とする。</a:t>
            </a:r>
            <a:endParaRPr sz="791"/>
          </a:p>
          <a:p>
            <a:pPr indent="0" lvl="0" marL="0" rtl="0" algn="l">
              <a:lnSpc>
                <a:spcPct val="95000"/>
              </a:lnSpc>
              <a:spcBef>
                <a:spcPts val="1200"/>
              </a:spcBef>
              <a:spcAft>
                <a:spcPts val="0"/>
              </a:spcAft>
              <a:buNone/>
            </a:pPr>
            <a:r>
              <a:rPr lang="ja" sz="791"/>
              <a:t>    - Pass率 P^(c) が 0&lt;P^(c)≤1/4 程度となるConjectureを「ちょうどよい難易度」として採用し、ConjecturerはそういうConjectureを出力するよう微調整される。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P^(c)\hat{P}(c)</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0&lt;P^(c)≤1/40 &lt; \hat{P}(c) \leq 1/4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5.3 Prover（証明者）の仕組み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**Expert Iteration型の再学習**</a:t>
            </a:r>
            <a:endParaRPr sz="791"/>
          </a:p>
          <a:p>
            <a:pPr indent="0" lvl="0" marL="0" rtl="0" algn="l">
              <a:lnSpc>
                <a:spcPct val="95000"/>
              </a:lnSpc>
              <a:spcBef>
                <a:spcPts val="1200"/>
              </a:spcBef>
              <a:spcAft>
                <a:spcPts val="0"/>
              </a:spcAft>
              <a:buNone/>
            </a:pPr>
            <a:r>
              <a:rPr lang="ja" sz="791"/>
              <a:t>    - Proverは Conjectureおよび未証明定理に対し、例えば各問題について 32回 など複数回の生成を試し、それぞれLLMが証明を書き下す。</a:t>
            </a:r>
            <a:endParaRPr sz="791"/>
          </a:p>
          <a:p>
            <a:pPr indent="0" lvl="0" marL="0" rtl="0" algn="l">
              <a:lnSpc>
                <a:spcPct val="95000"/>
              </a:lnSpc>
              <a:spcBef>
                <a:spcPts val="1200"/>
              </a:spcBef>
              <a:spcAft>
                <a:spcPts val="0"/>
              </a:spcAft>
              <a:buNone/>
            </a:pPr>
            <a:r>
              <a:rPr lang="ja" sz="791"/>
              <a:t>    - 成功した証明（実際に定理証明器LeanやIsabelleで自動検証に通った証明）のみを学習データに追加し、モデルを再度学習させる（RL的フレームワーク）。</a:t>
            </a:r>
            <a:endParaRPr sz="791"/>
          </a:p>
          <a:p>
            <a:pPr indent="0" lvl="0" marL="0" rtl="0" algn="l">
              <a:lnSpc>
                <a:spcPct val="95000"/>
              </a:lnSpc>
              <a:spcBef>
                <a:spcPts val="1200"/>
              </a:spcBef>
              <a:spcAft>
                <a:spcPts val="0"/>
              </a:spcAft>
              <a:buNone/>
            </a:pPr>
            <a:r>
              <a:rPr lang="ja" sz="791"/>
              <a:t>    - 試行ごとに正解証明が得られる確率自体は低くとも、量的にサンプリングを重ねれば、ある程度は正解例が蓄積されていく。</a:t>
            </a:r>
            <a:endParaRPr sz="791"/>
          </a:p>
          <a:p>
            <a:pPr indent="0" lvl="0" marL="0" rtl="0" algn="l">
              <a:lnSpc>
                <a:spcPct val="95000"/>
              </a:lnSpc>
              <a:spcBef>
                <a:spcPts val="1200"/>
              </a:spcBef>
              <a:spcAft>
                <a:spcPts val="0"/>
              </a:spcAft>
              <a:buNone/>
            </a:pPr>
            <a:r>
              <a:rPr lang="ja" sz="791"/>
              <a:t>2. **Sparse Reward問題の緩和**</a:t>
            </a:r>
            <a:endParaRPr sz="791"/>
          </a:p>
          <a:p>
            <a:pPr indent="0" lvl="0" marL="0" rtl="0" algn="l">
              <a:lnSpc>
                <a:spcPct val="95000"/>
              </a:lnSpc>
              <a:spcBef>
                <a:spcPts val="1200"/>
              </a:spcBef>
              <a:spcAft>
                <a:spcPts val="0"/>
              </a:spcAft>
              <a:buNone/>
            </a:pPr>
            <a:r>
              <a:rPr lang="ja" sz="791"/>
              <a:t>    - 通常のExpert Iterationでは、未証明定理が非常に難しい場合、証明が失敗に終わる頻度が高すぎて成功例がほぼ得られず学習が進まなくなる。</a:t>
            </a:r>
            <a:endParaRPr sz="791"/>
          </a:p>
          <a:p>
            <a:pPr indent="0" lvl="0" marL="0" rtl="0" algn="l">
              <a:lnSpc>
                <a:spcPct val="95000"/>
              </a:lnSpc>
              <a:spcBef>
                <a:spcPts val="1200"/>
              </a:spcBef>
              <a:spcAft>
                <a:spcPts val="0"/>
              </a:spcAft>
              <a:buNone/>
            </a:pPr>
            <a:r>
              <a:rPr lang="ja" sz="791"/>
              <a:t>    - 本研究では「Conjecturerがちょうどいい難易度のConjectureを補充」するため、Proverが学習するための正解例が比較的多く得られ、Sparse Rewardを緩和できる。</a:t>
            </a:r>
            <a:endParaRPr sz="791"/>
          </a:p>
          <a:p>
            <a:pPr indent="0" lvl="0" marL="0" rtl="0" algn="l">
              <a:lnSpc>
                <a:spcPct val="95000"/>
              </a:lnSpc>
              <a:spcBef>
                <a:spcPts val="1200"/>
              </a:spcBef>
              <a:spcAft>
                <a:spcPts val="0"/>
              </a:spcAft>
              <a:buNone/>
            </a:pPr>
            <a:r>
              <a:rPr lang="ja" sz="791"/>
              <a:t>3. **学習効率の向上**</a:t>
            </a:r>
            <a:endParaRPr sz="791"/>
          </a:p>
          <a:p>
            <a:pPr indent="0" lvl="0" marL="0" rtl="0" algn="l">
              <a:lnSpc>
                <a:spcPct val="95000"/>
              </a:lnSpc>
              <a:spcBef>
                <a:spcPts val="1200"/>
              </a:spcBef>
              <a:spcAft>
                <a:spcPts val="0"/>
              </a:spcAft>
              <a:buNone/>
            </a:pPr>
            <a:r>
              <a:rPr lang="ja" sz="791"/>
              <a:t>    - 既存データセットだけに頼っていた場合よりも、Conjecturerの生成した追加定理が膨大な「成功証明ペア」をもたらし、Proverがより高速かつ継続的に性能を伸ばせる。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5.4 最終再学習 (Final Re-training)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**モデルが「忘れる」問題への対策**</a:t>
            </a:r>
            <a:endParaRPr sz="791"/>
          </a:p>
          <a:p>
            <a:pPr indent="0" lvl="0" marL="0" rtl="0" algn="l">
              <a:lnSpc>
                <a:spcPct val="95000"/>
              </a:lnSpc>
              <a:spcBef>
                <a:spcPts val="1200"/>
              </a:spcBef>
              <a:spcAft>
                <a:spcPts val="0"/>
              </a:spcAft>
              <a:buNone/>
            </a:pPr>
            <a:r>
              <a:rPr lang="ja" sz="791"/>
              <a:t>    - 長期の自己対戦学習中に、初期の簡単な証明を含む知識を失うおそれがある。</a:t>
            </a:r>
            <a:endParaRPr sz="791"/>
          </a:p>
          <a:p>
            <a:pPr indent="0" lvl="0" marL="0" rtl="0" algn="l">
              <a:lnSpc>
                <a:spcPct val="95000"/>
              </a:lnSpc>
              <a:spcBef>
                <a:spcPts val="1200"/>
              </a:spcBef>
              <a:spcAft>
                <a:spcPts val="0"/>
              </a:spcAft>
              <a:buNone/>
            </a:pPr>
            <a:r>
              <a:rPr lang="ja" sz="791"/>
              <a:t>    - そこで、ある程度の反復を終えた段階で、ベースモデルに戻って再度すべての正解証明をまとめて学習し直し、安定させる。</a:t>
            </a:r>
            <a:endParaRPr sz="791"/>
          </a:p>
          <a:p>
            <a:pPr indent="0" lvl="0" marL="0" rtl="0" algn="l">
              <a:lnSpc>
                <a:spcPct val="95000"/>
              </a:lnSpc>
              <a:spcBef>
                <a:spcPts val="1200"/>
              </a:spcBef>
              <a:spcAft>
                <a:spcPts val="0"/>
              </a:spcAft>
              <a:buNone/>
            </a:pPr>
            <a:r>
              <a:rPr lang="ja" sz="791"/>
              <a:t>2. **反復的な再学習 (Periodic Refresh)**</a:t>
            </a:r>
            <a:endParaRPr sz="791"/>
          </a:p>
          <a:p>
            <a:pPr indent="0" lvl="0" marL="0" rtl="0" algn="l">
              <a:lnSpc>
                <a:spcPct val="95000"/>
              </a:lnSpc>
              <a:spcBef>
                <a:spcPts val="1200"/>
              </a:spcBef>
              <a:spcAft>
                <a:spcPts val="0"/>
              </a:spcAft>
              <a:buNone/>
            </a:pPr>
            <a:r>
              <a:rPr lang="ja" sz="791"/>
              <a:t>    - 実装上はさらに、定期的に同様の再学習を繰り返し行いながら、自己対戦学習を再スタートさせる方法も取っている。</a:t>
            </a:r>
            <a:endParaRPr sz="791"/>
          </a:p>
          <a:p>
            <a:pPr indent="0" lvl="0" marL="0" rtl="0" algn="l">
              <a:lnSpc>
                <a:spcPct val="95000"/>
              </a:lnSpc>
              <a:spcBef>
                <a:spcPts val="1200"/>
              </a:spcBef>
              <a:spcAft>
                <a:spcPts val="0"/>
              </a:spcAft>
              <a:buNone/>
            </a:pPr>
            <a:r>
              <a:rPr lang="ja" sz="791"/>
              <a:t>    - こうすることで、初期ステージの証明や様々な技法を忘れにくくなる。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**数学定理の自動証明・発見支援**</a:t>
            </a:r>
            <a:endParaRPr sz="791"/>
          </a:p>
          <a:p>
            <a:pPr indent="0" lvl="0" marL="0" rtl="0" algn="l">
              <a:lnSpc>
                <a:spcPct val="95000"/>
              </a:lnSpc>
              <a:spcBef>
                <a:spcPts val="1200"/>
              </a:spcBef>
              <a:spcAft>
                <a:spcPts val="0"/>
              </a:spcAft>
              <a:buNone/>
            </a:pPr>
            <a:r>
              <a:rPr lang="ja" sz="791"/>
              <a:t>    - 研究者が扱うような難問定理の自動証明を補助し、研究効率を高める。</a:t>
            </a:r>
            <a:endParaRPr sz="791"/>
          </a:p>
          <a:p>
            <a:pPr indent="0" lvl="0" marL="0" rtl="0" algn="l">
              <a:lnSpc>
                <a:spcPct val="95000"/>
              </a:lnSpc>
              <a:spcBef>
                <a:spcPts val="1200"/>
              </a:spcBef>
              <a:spcAft>
                <a:spcPts val="0"/>
              </a:spcAft>
              <a:buNone/>
            </a:pPr>
            <a:r>
              <a:rPr lang="ja" sz="791"/>
              <a:t>    - さらに、新しい定理（Conjecture）を自動生成し、その正しさを自動検証するプロセスを介して、将来的には未知の数理的発見につながる可能性がある。</a:t>
            </a:r>
            <a:endParaRPr sz="791"/>
          </a:p>
          <a:p>
            <a:pPr indent="0" lvl="0" marL="0" rtl="0" algn="l">
              <a:lnSpc>
                <a:spcPct val="95000"/>
              </a:lnSpc>
              <a:spcBef>
                <a:spcPts val="1200"/>
              </a:spcBef>
              <a:spcAft>
                <a:spcPts val="0"/>
              </a:spcAft>
              <a:buNone/>
            </a:pPr>
            <a:r>
              <a:rPr lang="ja" sz="791"/>
              <a:t>2. **教育応用（演習問題の自動生成など）**</a:t>
            </a:r>
            <a:endParaRPr sz="791"/>
          </a:p>
          <a:p>
            <a:pPr indent="0" lvl="0" marL="0" rtl="0" algn="l">
              <a:lnSpc>
                <a:spcPct val="95000"/>
              </a:lnSpc>
              <a:spcBef>
                <a:spcPts val="1200"/>
              </a:spcBef>
              <a:spcAft>
                <a:spcPts val="0"/>
              </a:spcAft>
              <a:buNone/>
            </a:pPr>
            <a:r>
              <a:rPr lang="ja" sz="791"/>
              <a:t>    - 教育用の演習問題の自動生成と解答例の提示が可能になれば、多様なレベルに対応した問題集を容易に作成できる。</a:t>
            </a:r>
            <a:endParaRPr sz="791"/>
          </a:p>
          <a:p>
            <a:pPr indent="0" lvl="0" marL="0" rtl="0" algn="l">
              <a:lnSpc>
                <a:spcPct val="95000"/>
              </a:lnSpc>
              <a:spcBef>
                <a:spcPts val="1200"/>
              </a:spcBef>
              <a:spcAft>
                <a:spcPts val="0"/>
              </a:spcAft>
              <a:buNone/>
            </a:pPr>
            <a:r>
              <a:rPr lang="ja" sz="791"/>
              <a:t>    - 数理教育の現場での教材整備・実習環境拡充に寄与すると期待される。</a:t>
            </a:r>
            <a:endParaRPr sz="791"/>
          </a:p>
          <a:p>
            <a:pPr indent="0" lvl="0" marL="0" rtl="0" algn="l">
              <a:lnSpc>
                <a:spcPct val="95000"/>
              </a:lnSpc>
              <a:spcBef>
                <a:spcPts val="1200"/>
              </a:spcBef>
              <a:spcAft>
                <a:spcPts val="0"/>
              </a:spcAft>
              <a:buNone/>
            </a:pPr>
            <a:r>
              <a:rPr lang="ja" sz="791"/>
              <a:t>3. **形式的検証の推進**</a:t>
            </a:r>
            <a:endParaRPr sz="791"/>
          </a:p>
          <a:p>
            <a:pPr indent="0" lvl="0" marL="0" rtl="0" algn="l">
              <a:lnSpc>
                <a:spcPct val="95000"/>
              </a:lnSpc>
              <a:spcBef>
                <a:spcPts val="1200"/>
              </a:spcBef>
              <a:spcAft>
                <a:spcPts val="0"/>
              </a:spcAft>
              <a:buNone/>
            </a:pPr>
            <a:r>
              <a:rPr lang="ja" sz="791"/>
              <a:t>    - ソフトウェアやハードウェアの形式的検証にも応用可能。</a:t>
            </a:r>
            <a:endParaRPr sz="791"/>
          </a:p>
          <a:p>
            <a:pPr indent="0" lvl="0" marL="0" rtl="0" algn="l">
              <a:lnSpc>
                <a:spcPct val="95000"/>
              </a:lnSpc>
              <a:spcBef>
                <a:spcPts val="1200"/>
              </a:spcBef>
              <a:spcAft>
                <a:spcPts val="0"/>
              </a:spcAft>
              <a:buNone/>
            </a:pPr>
            <a:r>
              <a:rPr lang="ja" sz="791"/>
              <a:t>    - 大規模システムにおける証明付き安全性保証などにも拡張応用が考えられる。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数式の詳細説明（順番にすべて）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論文内で特に重要な数式・用語を、できる限り順序立てて列挙し、解説します。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7.1 エンピリカルパス率（Empirical Pass Rate）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P^(c)  =  #{証明が成功したサンプリング}#{総サンプリング回数} \hat{P}(c) \;=\; \frac{\#\{\text{証明が成功したサンプリング}\}}{\#\{\text{総サンプリング回数}\}}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P^(c)=#{総サンプリング回数}#{証明が成功したサンプリング}​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あるConjecture cに対して、Proverが複数回生成(例:32回)を試行したうち、何回成功証明を得られたかを表す**成功率**。</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cc</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これを**Conjecturerの報酬**設計に用い、0&lt;P^(c)≤1/4など「難しすぎず簡単すぎない」定理を優先的に選別する。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0&lt;P^(c)≤1/4 0 &lt; \hat{P}(c) \leq 1/4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7.2 Elegancy Filter（エレガンス評価）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E(c)  =  min⁡{証明長}conjectureの文字数またはトークン数 E(c) \;=\; \frac{ \min\{\text{証明長}\} }{ \text{conjectureの文字数またはトークン数}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E(c)=conjectureの文字数またはトークン数min{証明長}​</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Conjecture cの複数の成功証明のうち、最短のものの長さを、そのConjecture文自体の長さで割った値などで定義される。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cc</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論文では最小値(あるいは別の基準)が20%分位以下のものを「Elegancyが低い」としてフィルタリングし、複雑すぎる定理・証明を排除している。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7.3 Wasserstein距離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W(P,Q)  =  min⁡μ∑x∈supp(P), y∈supp(Q)μ(x,y) d(x,y) W(P, Q)</a:t>
            </a:r>
            <a:endParaRPr sz="791"/>
          </a:p>
          <a:p>
            <a:pPr indent="0" lvl="0" marL="0" rtl="0" algn="l">
              <a:lnSpc>
                <a:spcPct val="95000"/>
              </a:lnSpc>
              <a:spcBef>
                <a:spcPts val="1200"/>
              </a:spcBef>
              <a:spcAft>
                <a:spcPts val="0"/>
              </a:spcAft>
              <a:buNone/>
            </a:pPr>
            <a:r>
              <a:rPr lang="ja" sz="791"/>
              <a:t>\;=\; \min_{\mu} \sum_{x \in \mathrm{supp}(P),\, y \in \mathrm{supp}(Q)} \mu(x, y) \, d(x,y)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W(P,Q)=μmin​x∈supp(P),y∈supp(Q)∑​μ(x,y)d(x,y)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被写体: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PPP: 生成されたConjecture全体の分布</a:t>
            </a:r>
            <a:endParaRPr sz="791"/>
          </a:p>
          <a:p>
            <a:pPr indent="0" lvl="0" marL="0" rtl="0" algn="l">
              <a:lnSpc>
                <a:spcPct val="95000"/>
              </a:lnSpc>
              <a:spcBef>
                <a:spcPts val="1200"/>
              </a:spcBef>
              <a:spcAft>
                <a:spcPts val="0"/>
              </a:spcAft>
              <a:buNone/>
            </a:pPr>
            <a:r>
              <a:rPr lang="ja" sz="791"/>
              <a:t>- QQQ: 既存のデータセット内の**未証明定理**に関する一様分布</a:t>
            </a:r>
            <a:endParaRPr sz="791"/>
          </a:p>
          <a:p>
            <a:pPr indent="0" lvl="0" marL="0" rtl="0" algn="l">
              <a:lnSpc>
                <a:spcPct val="95000"/>
              </a:lnSpc>
              <a:spcBef>
                <a:spcPts val="1200"/>
              </a:spcBef>
              <a:spcAft>
                <a:spcPts val="0"/>
              </a:spcAft>
              <a:buNone/>
            </a:pPr>
            <a:r>
              <a:rPr lang="ja" sz="791"/>
              <a:t>- μ(x,y)\mu(x,y)μ(x,y): x と y の間をどれだけ「輸送」するかを表す変数</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xx</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yy</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d(x,y)d(x,y)d(x,y): Conjecture x と定理 y の埋め込みに基づく距離（ここでは負のコサイン類似度などを用いる）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xx</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yy</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これにより「Conjecturerが生成するConjectureの分布 PPP」を「既存定理分布 QQQ」に近づける（話題バランスが保たれ、多分野にわたって学習する）ように制御する。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7.4 Expert Iterationの学習更新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**Prover**の学習では、成功証明のみを集めて次ステップで再学習する。これは強化学習的にみれば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θ  ←  θ−η ∇θ(L(θ;正解証明データ)) \theta \;\leftarrow\; \theta - \eta \, \nabla_{\theta} \bigl(\mathcal{L}(\theta; \text{正解証明データ})\bigr)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θ←θ−η∇θ​(L(θ;正解証明データ))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という形で微調整される（θ\thetaθはモデルパラメータ、η\etaηは学習率）。正解証明が得られたら損失を下げ、失敗例は学習対象に加わらないためSparse Reward問題が生じる。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7.5 再学習 (Re-training)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自己対戦で蓄積した大規模な「(定理, 証明)」ペアをすべて再収集し、ベースモデルに対して再度</a:t>
            </a:r>
            <a:endParaRPr sz="791"/>
          </a:p>
          <a:p>
            <a:pPr indent="0" lvl="0" marL="0" rtl="0" algn="l">
              <a:lnSpc>
                <a:spcPct val="95000"/>
              </a:lnSpc>
              <a:spcBef>
                <a:spcPts val="1200"/>
              </a:spcBef>
              <a:spcAft>
                <a:spcPts val="0"/>
              </a:spcAft>
              <a:buNone/>
            </a:pPr>
            <a:r>
              <a:rPr lang="ja" sz="791"/>
              <a:t>θbase​←θbase​−η∇θbase​​(L(θbase​;DSTP​))</a:t>
            </a:r>
            <a:endParaRPr sz="791"/>
          </a:p>
          <a:p>
            <a:pPr indent="0" lvl="0" marL="0" rtl="0" algn="l">
              <a:lnSpc>
                <a:spcPct val="95000"/>
              </a:lnSpc>
              <a:spcBef>
                <a:spcPts val="1200"/>
              </a:spcBef>
              <a:spcAft>
                <a:spcPts val="0"/>
              </a:spcAft>
              <a:buNone/>
            </a:pPr>
            <a:r>
              <a:rPr lang="ja" sz="791"/>
              <a:t>を行う。</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θbase  ←  θbase−η ∇θbase(L(θbase;DSTP)) \theta_{\text{base}} \;\leftarrow\; \theta_{\text{base}} - \eta \, \nabla_{\theta_{\text{base}}}</a:t>
            </a:r>
            <a:endParaRPr sz="791"/>
          </a:p>
          <a:p>
            <a:pPr indent="0" lvl="0" marL="0" rtl="0" algn="l">
              <a:lnSpc>
                <a:spcPct val="95000"/>
              </a:lnSpc>
              <a:spcBef>
                <a:spcPts val="1200"/>
              </a:spcBef>
              <a:spcAft>
                <a:spcPts val="0"/>
              </a:spcAft>
              <a:buNone/>
            </a:pPr>
            <a:r>
              <a:rPr lang="ja" sz="791"/>
              <a:t>    \bigl(\mathcal{L}(\theta_{\text{base}}; \mathcal{D}_{\text{STP}})\bigr)</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ここで DSTP​ は自己対戦で証明に成功した新旧の定理証明ペアすべてを指す。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DSTP\mathcal{D}_{\text{STP}}</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8. 次に読むべき論文（添付PDFに挙げられているもの）</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**AlphaProof (2024)**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大規模数理データによる強化学習で、国際数学オリンピックレベルの問題を解く手法を報告。STPと同様に大規模データでの数理能力向上を目指す。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**DeepSeek-Prover (Xin et al., 2024)**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大規模生成データを用いた自動定理証明フレームワーク。Expert Iterationと同様にRLベースで最適化を行い、高性能な証明者を構築。</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**InternLM2.5-StepProver (Wu et al., 2024)**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単一ステップごとに証明書き下しを行い、ベストファーストサーチやMCTSを組み合わせたアプローチ。STPのような「全体を一度に生成する（whole-proof generation）」手法とは別路線だが、統合の可能性あり。</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**その他**:</a:t>
            </a:r>
            <a:endParaRPr sz="791"/>
          </a:p>
          <a:p>
            <a:pPr indent="0" lvl="0" marL="0" rtl="0" algn="l">
              <a:lnSpc>
                <a:spcPct val="95000"/>
              </a:lnSpc>
              <a:spcBef>
                <a:spcPts val="1200"/>
              </a:spcBef>
              <a:spcAft>
                <a:spcPts val="0"/>
              </a:spcAft>
              <a:buNone/>
            </a:pPr>
            <a:r>
              <a:rPr lang="ja" sz="791"/>
              <a:t>    - [Polu et al., 2022], [Yang et al., 2024b], [Lin et al., 2024] など、ステップ検索やヒント予測など別の探索方法との融合例がある。</a:t>
            </a:r>
            <a:endParaRPr sz="791"/>
          </a:p>
          <a:p>
            <a:pPr indent="0" lvl="0" marL="0" rtl="0" algn="l">
              <a:lnSpc>
                <a:spcPct val="95000"/>
              </a:lnSpc>
              <a:spcBef>
                <a:spcPts val="1200"/>
              </a:spcBef>
              <a:spcAft>
                <a:spcPts val="0"/>
              </a:spcAft>
              <a:buNone/>
            </a:pPr>
            <a:r>
              <a:rPr lang="ja" sz="791"/>
              <a:t>    - 全般に「自己生成データ（Conjecture生成）」や「価値関数LLMによる木探索」を組み合わせる研究が増えている。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9.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**STP** は、定理証明用LLMに**自己対戦**の仕組みを導入した革新的手法で、**Conjecturer** と **Prover** を同時に育成するという新しいカリキュラム学習の形を示しました。</a:t>
            </a:r>
            <a:endParaRPr sz="791"/>
          </a:p>
          <a:p>
            <a:pPr indent="0" lvl="0" marL="0" rtl="0" algn="l">
              <a:lnSpc>
                <a:spcPct val="95000"/>
              </a:lnSpc>
              <a:spcBef>
                <a:spcPts val="1200"/>
              </a:spcBef>
              <a:spcAft>
                <a:spcPts val="0"/>
              </a:spcAft>
              <a:buNone/>
            </a:pPr>
            <a:r>
              <a:rPr lang="ja" sz="791"/>
              <a:t>- 結果として、既存データセット（LeanWorkbookなど）上で従来手法に比べて大幅に高い成功率を実現し、miniF2F、ProofNet、PutnamBenchにおいても**SOTA級**の性能を記録しています。</a:t>
            </a:r>
            <a:endParaRPr sz="791"/>
          </a:p>
          <a:p>
            <a:pPr indent="0" lvl="0" marL="0" rtl="0" algn="l">
              <a:lnSpc>
                <a:spcPct val="95000"/>
              </a:lnSpc>
              <a:spcBef>
                <a:spcPts val="1200"/>
              </a:spcBef>
              <a:spcAft>
                <a:spcPts val="0"/>
              </a:spcAft>
              <a:buNone/>
            </a:pPr>
            <a:r>
              <a:rPr lang="ja" sz="791"/>
              <a:t>- **新しい定理（Conjecture）を自動生成**してそれを解く自己完結型の仕組みは、今後さらに高度な数理研究支援や教育、ソフトウェア検証など広範な応用が期待されます。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 Comparison of DeepSeek and Other LLMs　DeepSeek とその他のLLMの比較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DeepSeek は、短いテキストを使い、分類や予測を行う。統計学論文の要旨や引用周辺の短文を解析し、その文章が AI によるものか人間によるものかを高精度で見分ける。大量の実験結果を得るため、MadStatAI と CitaStat という 2 つのデータセットを使い、DeepSeek と他の LLM（Claude、Gemini、GPT、Llama）を比較する。各モデルの分類精度や実行時間、コストを詳細に評価するため、多角的に実験を行う。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本論文では、「**著者識別 (Authorship Classification)**」と「**引用分類 (Citation Classification)**」という 2 つの具体的タスクを用い、DeepSeek と他モデルの性能を比較・検証している点が大きな特色です。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4.1 著者識別 (Authorship Classification)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タスク概要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**短文 (ここでは学術論文のアブストラクト)** を対象に、「人間が書いたもの（hum）」と「AI が書いたもの（AI）」、あるいは「人間執筆を AI が編集したもの（humAI）」のいずれかを判定。</a:t>
            </a:r>
            <a:endParaRPr sz="791"/>
          </a:p>
          <a:p>
            <a:pPr indent="0" lvl="0" marL="0" rtl="0" algn="l">
              <a:lnSpc>
                <a:spcPct val="95000"/>
              </a:lnSpc>
              <a:spcBef>
                <a:spcPts val="1200"/>
              </a:spcBef>
              <a:spcAft>
                <a:spcPts val="0"/>
              </a:spcAft>
              <a:buNone/>
            </a:pPr>
            <a:r>
              <a:rPr lang="ja" sz="791"/>
              <a:t>- 比較的シンプルな「hum vs. AI」か、より微妙な違いを問う「hum vs. humAI」かの 2 種類の分類を行う。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データセット (MadStatAI)</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**MADStat** は、統計学関連の 83,000 超の論文要旨を含む大規模データベース。</a:t>
            </a:r>
            <a:endParaRPr sz="791"/>
          </a:p>
          <a:p>
            <a:pPr indent="0" lvl="0" marL="0" rtl="0" algn="l">
              <a:lnSpc>
                <a:spcPct val="95000"/>
              </a:lnSpc>
              <a:spcBef>
                <a:spcPts val="1200"/>
              </a:spcBef>
              <a:spcAft>
                <a:spcPts val="0"/>
              </a:spcAft>
              <a:buNone/>
            </a:pPr>
            <a:r>
              <a:rPr lang="ja" sz="791"/>
              <a:t>- これを用いて、以下の 3 タイプのテキストを生成：</a:t>
            </a:r>
            <a:endParaRPr sz="791"/>
          </a:p>
          <a:p>
            <a:pPr indent="0" lvl="0" marL="0" rtl="0" algn="l">
              <a:lnSpc>
                <a:spcPct val="95000"/>
              </a:lnSpc>
              <a:spcBef>
                <a:spcPts val="1200"/>
              </a:spcBef>
              <a:spcAft>
                <a:spcPts val="0"/>
              </a:spcAft>
              <a:buNone/>
            </a:pPr>
            <a:r>
              <a:rPr lang="ja" sz="791"/>
              <a:t>    1. **hum**：人間著者が書いたオリジナルのアブストラクト。</a:t>
            </a:r>
            <a:endParaRPr sz="791"/>
          </a:p>
          <a:p>
            <a:pPr indent="0" lvl="0" marL="0" rtl="0" algn="l">
              <a:lnSpc>
                <a:spcPct val="95000"/>
              </a:lnSpc>
              <a:spcBef>
                <a:spcPts val="1200"/>
              </a:spcBef>
              <a:spcAft>
                <a:spcPts val="0"/>
              </a:spcAft>
              <a:buNone/>
            </a:pPr>
            <a:r>
              <a:rPr lang="ja" sz="791"/>
              <a:t>    2. **AI**：論文タイトルのみを与えて GPT-4o-mini が新規作成したアブストラクト。</a:t>
            </a:r>
            <a:endParaRPr sz="791"/>
          </a:p>
          <a:p>
            <a:pPr indent="0" lvl="0" marL="0" rtl="0" algn="l">
              <a:lnSpc>
                <a:spcPct val="95000"/>
              </a:lnSpc>
              <a:spcBef>
                <a:spcPts val="1200"/>
              </a:spcBef>
              <a:spcAft>
                <a:spcPts val="0"/>
              </a:spcAft>
              <a:buNone/>
            </a:pPr>
            <a:r>
              <a:rPr lang="ja" sz="791"/>
              <a:t>    3. **humAI**：hum (オリジナル人間文) を GPT-4o-mini に編集させたバージョン。</a:t>
            </a:r>
            <a:endParaRPr sz="791"/>
          </a:p>
          <a:p>
            <a:pPr indent="0" lvl="0" marL="0" rtl="0" algn="l">
              <a:lnSpc>
                <a:spcPct val="95000"/>
              </a:lnSpc>
              <a:spcBef>
                <a:spcPts val="1200"/>
              </a:spcBef>
              <a:spcAft>
                <a:spcPts val="0"/>
              </a:spcAft>
              <a:buNone/>
            </a:pPr>
            <a:r>
              <a:rPr lang="ja" sz="791"/>
              <a:t>- こうして、同じ論文に対して 3 パターンの要旨が得られるため、「元が人間書きか？」「どこまで AI が関与しているか？」といった微妙な見分けが可能になる。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結果概要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**精度**: Claude が最も高精度。DeepSeek は次点ではあるが GPT・Gemini・Llama を上回る。</a:t>
            </a:r>
            <a:endParaRPr sz="791"/>
          </a:p>
          <a:p>
            <a:pPr indent="0" lvl="0" marL="0" rtl="0" algn="l">
              <a:lnSpc>
                <a:spcPct val="95000"/>
              </a:lnSpc>
              <a:spcBef>
                <a:spcPts val="1200"/>
              </a:spcBef>
              <a:spcAft>
                <a:spcPts val="0"/>
              </a:spcAft>
              <a:buNone/>
            </a:pPr>
            <a:r>
              <a:rPr lang="ja" sz="791"/>
              <a:t>- **速度**: DeepSeek は他モデルに比べて計算がやや遅く、Claude もそこそこ時間を要する。Gemini や GPT は高速だが精度は落ちる。</a:t>
            </a:r>
            <a:endParaRPr sz="791"/>
          </a:p>
          <a:p>
            <a:pPr indent="0" lvl="0" marL="0" rtl="0" algn="l">
              <a:lnSpc>
                <a:spcPct val="95000"/>
              </a:lnSpc>
              <a:spcBef>
                <a:spcPts val="1200"/>
              </a:spcBef>
              <a:spcAft>
                <a:spcPts val="0"/>
              </a:spcAft>
              <a:buNone/>
            </a:pPr>
            <a:r>
              <a:rPr lang="ja" sz="791"/>
              <a:t>- **コスト**: Claude は高コストだが高精度。DeepSeek は低コストで、Gemini・GPT・Llama も比較的安い。</a:t>
            </a:r>
            <a:endParaRPr sz="791"/>
          </a:p>
          <a:p>
            <a:pPr indent="0" lvl="0" marL="0" rtl="0" algn="l">
              <a:lnSpc>
                <a:spcPct val="95000"/>
              </a:lnSpc>
              <a:spcBef>
                <a:spcPts val="1200"/>
              </a:spcBef>
              <a:spcAft>
                <a:spcPts val="0"/>
              </a:spcAft>
              <a:buNone/>
            </a:pPr>
            <a:r>
              <a:rPr lang="ja" sz="791"/>
              <a:t>- 「速さ vs. 精度 vs. コスト」のトレードオフを考慮する必要があることが示される。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4.2 引用分類 (Citation Classification)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タスク概要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論文テキスト中の引用部分（“[Smith et al. (2020)]” など）をその周辺文脈とともに抜き出し、それが</a:t>
            </a:r>
            <a:endParaRPr sz="791"/>
          </a:p>
          <a:p>
            <a:pPr indent="0" lvl="0" marL="0" rtl="0" algn="l">
              <a:lnSpc>
                <a:spcPct val="95000"/>
              </a:lnSpc>
              <a:spcBef>
                <a:spcPts val="1200"/>
              </a:spcBef>
              <a:spcAft>
                <a:spcPts val="0"/>
              </a:spcAft>
              <a:buNone/>
            </a:pPr>
            <a:r>
              <a:rPr lang="ja" sz="791"/>
              <a:t>    1. **Fundamental Idea (FI)**</a:t>
            </a:r>
            <a:endParaRPr sz="791"/>
          </a:p>
          <a:p>
            <a:pPr indent="0" lvl="0" marL="0" rtl="0" algn="l">
              <a:lnSpc>
                <a:spcPct val="95000"/>
              </a:lnSpc>
              <a:spcBef>
                <a:spcPts val="1200"/>
              </a:spcBef>
              <a:spcAft>
                <a:spcPts val="0"/>
              </a:spcAft>
              <a:buNone/>
            </a:pPr>
            <a:r>
              <a:rPr lang="ja" sz="791"/>
              <a:t>    2. **Technical Basis (TB)**</a:t>
            </a:r>
            <a:endParaRPr sz="791"/>
          </a:p>
          <a:p>
            <a:pPr indent="0" lvl="0" marL="0" rtl="0" algn="l">
              <a:lnSpc>
                <a:spcPct val="95000"/>
              </a:lnSpc>
              <a:spcBef>
                <a:spcPts val="1200"/>
              </a:spcBef>
              <a:spcAft>
                <a:spcPts val="0"/>
              </a:spcAft>
              <a:buNone/>
            </a:pPr>
            <a:r>
              <a:rPr lang="ja" sz="791"/>
              <a:t>    3. **Background (BG)**</a:t>
            </a:r>
            <a:endParaRPr sz="791"/>
          </a:p>
          <a:p>
            <a:pPr indent="0" lvl="0" marL="0" rtl="0" algn="l">
              <a:lnSpc>
                <a:spcPct val="95000"/>
              </a:lnSpc>
              <a:spcBef>
                <a:spcPts val="1200"/>
              </a:spcBef>
              <a:spcAft>
                <a:spcPts val="0"/>
              </a:spcAft>
              <a:buNone/>
            </a:pPr>
            <a:r>
              <a:rPr lang="ja" sz="791"/>
              <a:t>    4. **Comparison (CP)**のどれに該当するかを 4 クラス分類する。</a:t>
            </a:r>
            <a:endParaRPr sz="791"/>
          </a:p>
          <a:p>
            <a:pPr indent="0" lvl="0" marL="0" rtl="0" algn="l">
              <a:lnSpc>
                <a:spcPct val="95000"/>
              </a:lnSpc>
              <a:spcBef>
                <a:spcPts val="1200"/>
              </a:spcBef>
              <a:spcAft>
                <a:spcPts val="0"/>
              </a:spcAft>
              <a:buNone/>
            </a:pPr>
            <a:r>
              <a:rPr lang="ja" sz="791"/>
              <a:t>- また、FI と TB をまとめて “Important（重要）”、BG と CP を “Incidental（付随的）” とし、2 クラスで判定するタスク (CC2) も行う。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データセット (CitaStat)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つの主要統計学ジャーナル（Annals of Statistics、Biometrika、JASA、JRSS-B）** から PDF をダウンロードし、本文から引用周辺の文を抽出。</a:t>
            </a:r>
            <a:endParaRPr sz="791"/>
          </a:p>
          <a:p>
            <a:pPr indent="0" lvl="0" marL="0" rtl="0" algn="l">
              <a:lnSpc>
                <a:spcPct val="95000"/>
              </a:lnSpc>
              <a:spcBef>
                <a:spcPts val="1200"/>
              </a:spcBef>
              <a:spcAft>
                <a:spcPts val="0"/>
              </a:spcAft>
              <a:buNone/>
            </a:pPr>
            <a:r>
              <a:rPr lang="ja" sz="791"/>
              <a:t>- 人手で 3000 サンプルをラベル付けし、(FI, TB, BG, CP) の 4 クラスに分類。</a:t>
            </a:r>
            <a:endParaRPr sz="791"/>
          </a:p>
          <a:p>
            <a:pPr indent="0" lvl="0" marL="0" rtl="0" algn="l">
              <a:lnSpc>
                <a:spcPct val="95000"/>
              </a:lnSpc>
              <a:spcBef>
                <a:spcPts val="1200"/>
              </a:spcBef>
              <a:spcAft>
                <a:spcPts val="0"/>
              </a:spcAft>
              <a:buNone/>
            </a:pPr>
            <a:r>
              <a:rPr lang="ja" sz="791"/>
              <a:t>- 大規模かつ専門的な文書から引用を抽出しているため、研究者コミュニティにとって有用なベンチマークとなる。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結果概要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クラス分類 (CC1) では、Claude がエラー率最小。次が Gemini。DeepSeek R1 は Claude に比べれば劣るが、GPT・Llama を上回る性能。</a:t>
            </a:r>
            <a:endParaRPr sz="791"/>
          </a:p>
          <a:p>
            <a:pPr indent="0" lvl="0" marL="0" rtl="0" algn="l">
              <a:lnSpc>
                <a:spcPct val="95000"/>
              </a:lnSpc>
              <a:spcBef>
                <a:spcPts val="1200"/>
              </a:spcBef>
              <a:spcAft>
                <a:spcPts val="0"/>
              </a:spcAft>
              <a:buNone/>
            </a:pPr>
            <a:r>
              <a:rPr lang="ja" sz="791"/>
              <a:t>- 2 クラス分類 (CC2) でも、Claude がトップ、DeepSeek R1 が次点。Gemini、GPT も悪くないが、安定性や精度は Claude・DeepSeek には及ばない。</a:t>
            </a:r>
            <a:endParaRPr sz="791"/>
          </a:p>
          <a:p>
            <a:pPr indent="0" lvl="0" marL="0" rtl="0" algn="l">
              <a:lnSpc>
                <a:spcPct val="95000"/>
              </a:lnSpc>
              <a:spcBef>
                <a:spcPts val="1200"/>
              </a:spcBef>
              <a:spcAft>
                <a:spcPts val="0"/>
              </a:spcAft>
              <a:buNone/>
            </a:pPr>
            <a:r>
              <a:rPr lang="ja" sz="791"/>
              <a:t>- 一方で、Claude はコストが高く、DeepSeek は安価。速度の速さでは Gemini と GPT が優れている。</a:t>
            </a:r>
            <a:endParaRPr sz="791"/>
          </a:p>
          <a:p>
            <a:pPr indent="0" lvl="0" marL="0" rtl="0" algn="l">
              <a:lnSpc>
                <a:spcPct val="95000"/>
              </a:lnSpc>
              <a:spcBef>
                <a:spcPts val="1200"/>
              </a:spcBef>
              <a:spcAft>
                <a:spcPts val="0"/>
              </a:spcAft>
              <a:buNone/>
            </a:pPr>
            <a:r>
              <a:rPr lang="ja" sz="791"/>
              <a:t>- この結果から、実際に「どの程度の分類精度が必要なのか」「コストをどれだけかけられるのか」を踏まえたモデル選択が重要であると示唆される。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**AI コンテンツ検出・監査**</a:t>
            </a:r>
            <a:endParaRPr sz="791"/>
          </a:p>
          <a:p>
            <a:pPr indent="0" lvl="0" marL="0" rtl="0" algn="l">
              <a:lnSpc>
                <a:spcPct val="95000"/>
              </a:lnSpc>
              <a:spcBef>
                <a:spcPts val="1200"/>
              </a:spcBef>
              <a:spcAft>
                <a:spcPts val="0"/>
              </a:spcAft>
              <a:buNone/>
            </a:pPr>
            <a:r>
              <a:rPr lang="ja" sz="791"/>
              <a:t>    - 大学のレポートや論文、企業文書などにおいて、文章が AI 由来かどうかを簡易に判別したい場合に役立つ。学術不正の検出や内容監査などに応用可能。</a:t>
            </a:r>
            <a:endParaRPr sz="791"/>
          </a:p>
          <a:p>
            <a:pPr indent="0" lvl="0" marL="0" rtl="0" algn="l">
              <a:lnSpc>
                <a:spcPct val="95000"/>
              </a:lnSpc>
              <a:spcBef>
                <a:spcPts val="1200"/>
              </a:spcBef>
              <a:spcAft>
                <a:spcPts val="0"/>
              </a:spcAft>
              <a:buNone/>
            </a:pPr>
            <a:r>
              <a:rPr lang="ja" sz="791"/>
              <a:t>2. **学術論文の引用分析と研究評価**</a:t>
            </a:r>
            <a:endParaRPr sz="791"/>
          </a:p>
          <a:p>
            <a:pPr indent="0" lvl="0" marL="0" rtl="0" algn="l">
              <a:lnSpc>
                <a:spcPct val="95000"/>
              </a:lnSpc>
              <a:spcBef>
                <a:spcPts val="1200"/>
              </a:spcBef>
              <a:spcAft>
                <a:spcPts val="0"/>
              </a:spcAft>
              <a:buNone/>
            </a:pPr>
            <a:r>
              <a:rPr lang="ja" sz="791"/>
              <a:t>    - 引用部分を「重要なアイデアの参照か」「比較目的か」「背景説明か」などに振り分けることで、文献のインパクト評価や研究動向の把握がより精緻になる。</a:t>
            </a:r>
            <a:endParaRPr sz="791"/>
          </a:p>
          <a:p>
            <a:pPr indent="0" lvl="0" marL="0" rtl="0" algn="l">
              <a:lnSpc>
                <a:spcPct val="95000"/>
              </a:lnSpc>
              <a:spcBef>
                <a:spcPts val="1200"/>
              </a:spcBef>
              <a:spcAft>
                <a:spcPts val="0"/>
              </a:spcAft>
              <a:buNone/>
            </a:pPr>
            <a:r>
              <a:rPr lang="ja" sz="791"/>
              <a:t>    - とりわけ FI/TB とされる重要引用数のカウントは、論文や著者の学術的価値を測る一指標になりうる。</a:t>
            </a:r>
            <a:endParaRPr sz="791"/>
          </a:p>
          <a:p>
            <a:pPr indent="0" lvl="0" marL="0" rtl="0" algn="l">
              <a:lnSpc>
                <a:spcPct val="95000"/>
              </a:lnSpc>
              <a:spcBef>
                <a:spcPts val="1200"/>
              </a:spcBef>
              <a:spcAft>
                <a:spcPts val="0"/>
              </a:spcAft>
              <a:buNone/>
            </a:pPr>
            <a:r>
              <a:rPr lang="ja" sz="791"/>
              <a:t>3. **ベンチマークプラットフォーム**</a:t>
            </a:r>
            <a:endParaRPr sz="791"/>
          </a:p>
          <a:p>
            <a:pPr indent="0" lvl="0" marL="0" rtl="0" algn="l">
              <a:lnSpc>
                <a:spcPct val="95000"/>
              </a:lnSpc>
              <a:spcBef>
                <a:spcPts val="1200"/>
              </a:spcBef>
              <a:spcAft>
                <a:spcPts val="0"/>
              </a:spcAft>
              <a:buNone/>
            </a:pPr>
            <a:r>
              <a:rPr lang="ja" sz="791"/>
              <a:t>    - MadStatAI, CitaStat は、短文分類の能力や文章生成の痕跡を検出するタスクのベンチマークとして有用。</a:t>
            </a:r>
            <a:endParaRPr sz="791"/>
          </a:p>
          <a:p>
            <a:pPr indent="0" lvl="0" marL="0" rtl="0" algn="l">
              <a:lnSpc>
                <a:spcPct val="95000"/>
              </a:lnSpc>
              <a:spcBef>
                <a:spcPts val="1200"/>
              </a:spcBef>
              <a:spcAft>
                <a:spcPts val="0"/>
              </a:spcAft>
              <a:buNone/>
            </a:pPr>
            <a:r>
              <a:rPr lang="ja" sz="791"/>
              <a:t>    - 他分野でのタスク設計 (例：医療、法律など) における参考資料にもなり、研究コミュニティでの汎用的利用が期待される。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本論文内の参考文献のうち、DeepSeek を深く理解するのに適したものをいくつか紹介します。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**DeepSeek-AI (2024).**</a:t>
            </a:r>
            <a:endParaRPr sz="791"/>
          </a:p>
          <a:p>
            <a:pPr indent="0" lvl="0" marL="0" rtl="0" algn="l">
              <a:lnSpc>
                <a:spcPct val="95000"/>
              </a:lnSpc>
              <a:spcBef>
                <a:spcPts val="1200"/>
              </a:spcBef>
              <a:spcAft>
                <a:spcPts val="0"/>
              </a:spcAft>
              <a:buNone/>
            </a:pPr>
            <a:r>
              <a:rPr lang="ja" sz="791"/>
              <a:t>    - タイトル: “Deepseek-v3 technical report. ArXiv.2412.19437.”</a:t>
            </a:r>
            <a:endParaRPr sz="791"/>
          </a:p>
          <a:p>
            <a:pPr indent="0" lvl="0" marL="0" rtl="0" algn="l">
              <a:lnSpc>
                <a:spcPct val="95000"/>
              </a:lnSpc>
              <a:spcBef>
                <a:spcPts val="1200"/>
              </a:spcBef>
              <a:spcAft>
                <a:spcPts val="0"/>
              </a:spcAft>
              <a:buNone/>
            </a:pPr>
            <a:r>
              <a:rPr lang="ja" sz="791"/>
              <a:t>    - **内容**: DeepSeek V3 の学習手法やアーキテクチャに関する詳細な技術レポート。今回比較に用いた R1 と V3 の違いも含め、モデル内部の仕組みを把握するのに役立つ。</a:t>
            </a:r>
            <a:endParaRPr sz="791"/>
          </a:p>
          <a:p>
            <a:pPr indent="0" lvl="0" marL="0" rtl="0" algn="l">
              <a:lnSpc>
                <a:spcPct val="95000"/>
              </a:lnSpc>
              <a:spcBef>
                <a:spcPts val="1200"/>
              </a:spcBef>
              <a:spcAft>
                <a:spcPts val="0"/>
              </a:spcAft>
              <a:buNone/>
            </a:pPr>
            <a:r>
              <a:rPr lang="ja" sz="791"/>
              <a:t>2. **Zuo and et al. (2025).**</a:t>
            </a:r>
            <a:endParaRPr sz="791"/>
          </a:p>
          <a:p>
            <a:pPr indent="0" lvl="0" marL="0" rtl="0" algn="l">
              <a:lnSpc>
                <a:spcPct val="95000"/>
              </a:lnSpc>
              <a:spcBef>
                <a:spcPts val="1200"/>
              </a:spcBef>
              <a:spcAft>
                <a:spcPts val="0"/>
              </a:spcAft>
              <a:buNone/>
            </a:pPr>
            <a:r>
              <a:rPr lang="ja" sz="791"/>
              <a:t>    - タイトル: “Medxpertqa: Benchmarking expert-level medical reasoning and understanding. ArXiv.2501.18362.”</a:t>
            </a:r>
            <a:endParaRPr sz="791"/>
          </a:p>
          <a:p>
            <a:pPr indent="0" lvl="0" marL="0" rtl="0" algn="l">
              <a:lnSpc>
                <a:spcPct val="95000"/>
              </a:lnSpc>
              <a:spcBef>
                <a:spcPts val="1200"/>
              </a:spcBef>
              <a:spcAft>
                <a:spcPts val="0"/>
              </a:spcAft>
              <a:buNone/>
            </a:pPr>
            <a:r>
              <a:rPr lang="ja" sz="791"/>
              <a:t>    - **内容**: 医療分野の高度な QA タスクを通じて、DeepSeek など複数の LLM を比較。専門領域の言語理解・推論精度を評価しており、汎用モデルの応用可能性に関する議論がある。</a:t>
            </a:r>
            <a:endParaRPr sz="791"/>
          </a:p>
          <a:p>
            <a:pPr indent="0" lvl="0" marL="0" rtl="0" algn="l">
              <a:lnSpc>
                <a:spcPct val="95000"/>
              </a:lnSpc>
              <a:spcBef>
                <a:spcPts val="1200"/>
              </a:spcBef>
              <a:spcAft>
                <a:spcPts val="0"/>
              </a:spcAft>
              <a:buNone/>
            </a:pPr>
            <a:r>
              <a:rPr lang="ja" sz="791"/>
              <a:t>3. **Arrieta and et al. (2025).**</a:t>
            </a:r>
            <a:endParaRPr sz="791"/>
          </a:p>
          <a:p>
            <a:pPr indent="0" lvl="0" marL="0" rtl="0" algn="l">
              <a:lnSpc>
                <a:spcPct val="95000"/>
              </a:lnSpc>
              <a:spcBef>
                <a:spcPts val="1200"/>
              </a:spcBef>
              <a:spcAft>
                <a:spcPts val="0"/>
              </a:spcAft>
              <a:buNone/>
            </a:pPr>
            <a:r>
              <a:rPr lang="ja" sz="791"/>
              <a:t>    - タイトル: “o3-mini vs deepseek-r1: Which one is safer? ArXiv.2412.18438.”</a:t>
            </a:r>
            <a:endParaRPr sz="791"/>
          </a:p>
          <a:p>
            <a:pPr indent="0" lvl="0" marL="0" rtl="0" algn="l">
              <a:lnSpc>
                <a:spcPct val="95000"/>
              </a:lnSpc>
              <a:spcBef>
                <a:spcPts val="1200"/>
              </a:spcBef>
              <a:spcAft>
                <a:spcPts val="0"/>
              </a:spcAft>
              <a:buNone/>
            </a:pPr>
            <a:r>
              <a:rPr lang="ja" sz="791"/>
              <a:t>    - **内容**: DeepSeek R1 と他の LLM（o3-mini）における安全性評価、生成テキストのリスクや誤情報対策などを論じた研究。LLM の信頼性や倫理面に関心がある場合に有用。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まとめと今後の展望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**精度・速度・コストの三すくみ**</a:t>
            </a:r>
            <a:endParaRPr sz="791"/>
          </a:p>
          <a:p>
            <a:pPr indent="0" lvl="0" marL="0" rtl="0" algn="l">
              <a:lnSpc>
                <a:spcPct val="95000"/>
              </a:lnSpc>
              <a:spcBef>
                <a:spcPts val="1200"/>
              </a:spcBef>
              <a:spcAft>
                <a:spcPts val="0"/>
              </a:spcAft>
              <a:buNone/>
            </a:pPr>
            <a:r>
              <a:rPr lang="ja" sz="791"/>
              <a:t>    - **Claude**: 最高レベルの精度を誇るが最もコストが高い。</a:t>
            </a:r>
            <a:endParaRPr sz="791"/>
          </a:p>
          <a:p>
            <a:pPr indent="0" lvl="0" marL="0" rtl="0" algn="l">
              <a:lnSpc>
                <a:spcPct val="95000"/>
              </a:lnSpc>
              <a:spcBef>
                <a:spcPts val="1200"/>
              </a:spcBef>
              <a:spcAft>
                <a:spcPts val="0"/>
              </a:spcAft>
              <a:buNone/>
            </a:pPr>
            <a:r>
              <a:rPr lang="ja" sz="791"/>
              <a:t>    - **DeepSeek**: Claude に肉薄する精度を示しながらコストが低い一方、動作速度は遅め。</a:t>
            </a:r>
            <a:endParaRPr sz="791"/>
          </a:p>
          <a:p>
            <a:pPr indent="0" lvl="0" marL="0" rtl="0" algn="l">
              <a:lnSpc>
                <a:spcPct val="95000"/>
              </a:lnSpc>
              <a:spcBef>
                <a:spcPts val="1200"/>
              </a:spcBef>
              <a:spcAft>
                <a:spcPts val="0"/>
              </a:spcAft>
              <a:buNone/>
            </a:pPr>
            <a:r>
              <a:rPr lang="ja" sz="791"/>
              <a:t>    - **Gemini, GPT, Llama**: 速度が速く比較的安いが、上位 2 モデルに比べると精度は劣る。</a:t>
            </a:r>
            <a:endParaRPr sz="791"/>
          </a:p>
          <a:p>
            <a:pPr indent="0" lvl="0" marL="0" rtl="0" algn="l">
              <a:lnSpc>
                <a:spcPct val="95000"/>
              </a:lnSpc>
              <a:spcBef>
                <a:spcPts val="1200"/>
              </a:spcBef>
              <a:spcAft>
                <a:spcPts val="0"/>
              </a:spcAft>
              <a:buNone/>
            </a:pPr>
            <a:r>
              <a:rPr lang="ja" sz="791"/>
              <a:t>2. **研究・教育現場での価値**</a:t>
            </a:r>
            <a:endParaRPr sz="791"/>
          </a:p>
          <a:p>
            <a:pPr indent="0" lvl="0" marL="0" rtl="0" algn="l">
              <a:lnSpc>
                <a:spcPct val="95000"/>
              </a:lnSpc>
              <a:spcBef>
                <a:spcPts val="1200"/>
              </a:spcBef>
              <a:spcAft>
                <a:spcPts val="0"/>
              </a:spcAft>
              <a:buNone/>
            </a:pPr>
            <a:r>
              <a:rPr lang="ja" sz="791"/>
              <a:t>    - 人間が書いた文章かどうか、引用がどの程度重要かを自動判定できるため、学術論文の質的分析や不正検知を合理化できる。</a:t>
            </a:r>
            <a:endParaRPr sz="791"/>
          </a:p>
          <a:p>
            <a:pPr indent="0" lvl="0" marL="0" rtl="0" algn="l">
              <a:lnSpc>
                <a:spcPct val="95000"/>
              </a:lnSpc>
              <a:spcBef>
                <a:spcPts val="1200"/>
              </a:spcBef>
              <a:spcAft>
                <a:spcPts val="0"/>
              </a:spcAft>
              <a:buNone/>
            </a:pPr>
            <a:r>
              <a:rPr lang="ja" sz="791"/>
              <a:t>    - さらに、上記 2 つのデータセットは、LLM の現場導入前に実際のパフォーマンスをテストする絶好のベンチマークとなる。</a:t>
            </a:r>
            <a:endParaRPr sz="791"/>
          </a:p>
          <a:p>
            <a:pPr indent="0" lvl="0" marL="0" rtl="0" algn="l">
              <a:lnSpc>
                <a:spcPct val="95000"/>
              </a:lnSpc>
              <a:spcBef>
                <a:spcPts val="1200"/>
              </a:spcBef>
              <a:spcAft>
                <a:spcPts val="0"/>
              </a:spcAft>
              <a:buNone/>
            </a:pPr>
            <a:r>
              <a:rPr lang="ja" sz="791"/>
              <a:t>3. **課題・改良の方向性**</a:t>
            </a:r>
            <a:endParaRPr sz="791"/>
          </a:p>
          <a:p>
            <a:pPr indent="0" lvl="0" marL="0" rtl="0" algn="l">
              <a:lnSpc>
                <a:spcPct val="95000"/>
              </a:lnSpc>
              <a:spcBef>
                <a:spcPts val="1200"/>
              </a:spcBef>
              <a:spcAft>
                <a:spcPts val="0"/>
              </a:spcAft>
              <a:buNone/>
            </a:pPr>
            <a:r>
              <a:rPr lang="ja" sz="791"/>
              <a:t>    - DeepSeek はまだバージョン更新が続く見込みで、今後は計算時間の短縮やさらなる精度向上が期待される。</a:t>
            </a:r>
            <a:endParaRPr sz="791"/>
          </a:p>
          <a:p>
            <a:pPr indent="0" lvl="0" marL="0" rtl="0" algn="l">
              <a:lnSpc>
                <a:spcPct val="95000"/>
              </a:lnSpc>
              <a:spcBef>
                <a:spcPts val="1200"/>
              </a:spcBef>
              <a:spcAft>
                <a:spcPts val="0"/>
              </a:spcAft>
              <a:buNone/>
            </a:pPr>
            <a:r>
              <a:rPr lang="ja" sz="791"/>
              <a:t>    - Claude のコスト削減策や他モデルとのアンサンブルも考えられ、実運用において複数モデルを適宜使い分ける戦略が重要。</a:t>
            </a:r>
            <a:endParaRPr sz="791"/>
          </a:p>
          <a:p>
            <a:pPr indent="0" lvl="0" marL="0" rtl="0" algn="l">
              <a:lnSpc>
                <a:spcPct val="95000"/>
              </a:lnSpc>
              <a:spcBef>
                <a:spcPts val="1200"/>
              </a:spcBef>
              <a:spcAft>
                <a:spcPts val="0"/>
              </a:spcAft>
              <a:buNone/>
            </a:pPr>
            <a:r>
              <a:rPr lang="ja" sz="791"/>
              <a:t>4. **さらなる応用範囲**</a:t>
            </a:r>
            <a:endParaRPr sz="791"/>
          </a:p>
          <a:p>
            <a:pPr indent="0" lvl="0" marL="0" rtl="0" algn="l">
              <a:lnSpc>
                <a:spcPct val="95000"/>
              </a:lnSpc>
              <a:spcBef>
                <a:spcPts val="1200"/>
              </a:spcBef>
              <a:spcAft>
                <a:spcPts val="0"/>
              </a:spcAft>
              <a:buNone/>
            </a:pPr>
            <a:r>
              <a:rPr lang="ja" sz="791"/>
              <a:t>    - 論文では「短文に対する分類タスク」が中心だが、同様の発想で要約や翻訳、質問応答など他の自然言語処理タスクに応用しやすい。</a:t>
            </a:r>
            <a:endParaRPr sz="791"/>
          </a:p>
          <a:p>
            <a:pPr indent="0" lvl="0" marL="0" rtl="0" algn="l">
              <a:lnSpc>
                <a:spcPct val="95000"/>
              </a:lnSpc>
              <a:spcBef>
                <a:spcPts val="1200"/>
              </a:spcBef>
              <a:spcAft>
                <a:spcPts val="0"/>
              </a:spcAft>
              <a:buNone/>
            </a:pPr>
            <a:r>
              <a:rPr lang="ja" sz="791"/>
              <a:t>    - MadStatAI, CitaStat といった高品質データセットを拡張・再利用することで、他分野（医療、法学、ビジネスなど）での LLM 比較研究を加速させる可能性がある。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Agentic Verification for Ambiguous Query Disambiguation あいまいなクエリの意味を明確化するためのエージェンティック検証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Retrieval-Augmented Generation（RAG）のあいまいなクエリを解消し、正確で多様な解釈を生成するエージェンティックなフレームワークを使い、高い精度を実現する。RetrieverとGenerator双方のフィードバックを組み合わせるため、多様化と検証を同時に行う。あいまいな質問を処理するため、Retrieverで得た文書とLLMの回答可否を活用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既存研究の一般的アプローチ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**Diversify-then-Verify（DtV）**</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既存の多くの研究（例: DIVA, 2024など）は、最初にあいまいクエリを多様な書き換え候補（サブクエリ）に分岐し、後段でそれらが正当な解釈かを検証しようとする「DtV」パイプラインを採用していました。</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しかしこの方法では、書き換え候補の段階で不必要・根拠のない解釈が大量発生するリスクがあり、それを後から取り除く検証ステップにも限界があるため、雑音（ノイズ）が蓄積し精度や効率が低下してしま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**RAC（Retrieval-Augmented Clarification）手法**</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etrieverが返した文書集合に対して一括でサブクエリを書き出す手法も提案されていますが、長文コンテキスト内で多数の文書を一度に処理するため、特にパラメータ数の少ないLLMでは解釈が少なくなったり重複が多かったりといった問題が生じやすい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4.2 本研究の新規性・優位点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**VERDICT（Verified-Diversification with Consolidation）**著者らは、RetrieverとLLM Generatorからの二重フィードバックを早期に組み合わせるフレームワークを提案し、あいまいクエリを「解釈→回答→根拠文書」を同時に確定させる仕組みを構築しました。</a:t>
            </a:r>
            <a:endParaRPr sz="791"/>
          </a:p>
          <a:p>
            <a:pPr indent="0" lvl="0" marL="0" rtl="0" algn="l">
              <a:lnSpc>
                <a:spcPct val="95000"/>
              </a:lnSpc>
              <a:spcBef>
                <a:spcPts val="1200"/>
              </a:spcBef>
              <a:spcAft>
                <a:spcPts val="0"/>
              </a:spcAft>
              <a:buNone/>
            </a:pPr>
            <a:r>
              <a:rPr lang="ja" sz="791"/>
              <a:t>- **不要な解釈を初期段階でカット**既存のDtVが「多くのサブクエリを生成→後から再検索して検証」するのに対し、VERDICTは「まずRetrieverで広く文書を取得→各文書に対して答えられるサブクエリのみ生成」とするため、根拠のない解釈が自然に排除されやすいです。</a:t>
            </a:r>
            <a:endParaRPr sz="791"/>
          </a:p>
          <a:p>
            <a:pPr indent="0" lvl="0" marL="0" rtl="0" algn="l">
              <a:lnSpc>
                <a:spcPct val="95000"/>
              </a:lnSpc>
              <a:spcBef>
                <a:spcPts val="1200"/>
              </a:spcBef>
              <a:spcAft>
                <a:spcPts val="0"/>
              </a:spcAft>
              <a:buNone/>
            </a:pPr>
            <a:r>
              <a:rPr lang="ja" sz="791"/>
              <a:t>- **クラスタリングによる統合**得られた解釈と回答を埋め込み空間でクラスタリングし、重複・矛盾を排除。さらに代表的なサブクエリを選ぶことで、無駄なく且つ多様性を確保できる点も先行研究にない強みです。</a:t>
            </a:r>
            <a:endParaRPr sz="791"/>
          </a:p>
          <a:p>
            <a:pPr indent="0" lvl="0" marL="0" rtl="0" algn="l">
              <a:lnSpc>
                <a:spcPct val="95000"/>
              </a:lnSpc>
              <a:spcBef>
                <a:spcPts val="1200"/>
              </a:spcBef>
              <a:spcAft>
                <a:spcPts val="0"/>
              </a:spcAft>
              <a:buNone/>
            </a:pPr>
            <a:r>
              <a:rPr lang="ja" sz="791"/>
              <a:t>- **効率面でも有利**従来は解釈の数だけRetrieverを呼び出し、かつ長文コンテキストをLLMに入れて検証を行うため大規模モデルが必要でした。本手法では最初にRetrieverを1回呼び出すだけで済み、LLMも文書1つずつ処理する形式なので短い入力で済みます。結果、推論時の計算量削減と誤答リスクの低減を同時に達成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本論文の主眼は**Retrieval-Augmented Generation (RAG)**の枠組みにおけるあいまいクエリの処理方法であり、以下のステップを主に提案しています。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5.1 Verified Diversification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**単一回のRetriever呼び出し**</a:t>
            </a:r>
            <a:endParaRPr sz="791"/>
          </a:p>
          <a:p>
            <a:pPr indent="0" lvl="0" marL="0" rtl="0" algn="l">
              <a:lnSpc>
                <a:spcPct val="95000"/>
              </a:lnSpc>
              <a:spcBef>
                <a:spcPts val="1200"/>
              </a:spcBef>
              <a:spcAft>
                <a:spcPts val="0"/>
              </a:spcAft>
              <a:buNone/>
            </a:pPr>
            <a:r>
              <a:rPr lang="ja" sz="791"/>
              <a:t>    - あいまいクエリ q を適宜緩和した q′ を検索クエリとし、網羅的に文書集合 Uq​ を取得する。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qq</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q′q'</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UqU_q</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「高リコール」志向で上位 k 件を大きめに取得（例: k=20）し、解釈が漏れないようにする。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kk</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k=20k=20</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**文書単位でのサブクエリ生成**</a:t>
            </a:r>
            <a:endParaRPr sz="791"/>
          </a:p>
          <a:p>
            <a:pPr indent="0" lvl="0" marL="0" rtl="0" algn="l">
              <a:lnSpc>
                <a:spcPct val="95000"/>
              </a:lnSpc>
              <a:spcBef>
                <a:spcPts val="1200"/>
              </a:spcBef>
              <a:spcAft>
                <a:spcPts val="0"/>
              </a:spcAft>
              <a:buNone/>
            </a:pPr>
            <a:r>
              <a:rPr lang="ja" sz="791"/>
              <a:t>    - 取得文書 pi​ ごとにLLMへ与え、文書から「回答可能なサブクエリ q^​i​」と「対応する回答 y^​i​」を同時に生成させる。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pip_i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q^iq̂_i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y^iŷ_i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もし文書が不十分で回答にならない場合は「null（解釈なし）」と返させることで、不要なクエリを自然に排除。</a:t>
            </a:r>
            <a:endParaRPr sz="791"/>
          </a:p>
          <a:p>
            <a:pPr indent="0" lvl="0" marL="0" rtl="0" algn="l">
              <a:lnSpc>
                <a:spcPct val="95000"/>
              </a:lnSpc>
              <a:spcBef>
                <a:spcPts val="1200"/>
              </a:spcBef>
              <a:spcAft>
                <a:spcPts val="0"/>
              </a:spcAft>
              <a:buNone/>
            </a:pPr>
            <a:r>
              <a:rPr lang="ja" sz="791"/>
              <a:t>    - これを**Execution Feedback（生成器による検証）**と呼び、文書ごとの回答可否を強制的に判断する仕組みを組み込んでいる。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5.2 Consolidation（クラスタリングによる統合）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**埋め込みベクトルへの投影**</a:t>
            </a:r>
            <a:endParaRPr sz="791"/>
          </a:p>
          <a:p>
            <a:pPr indent="0" lvl="0" marL="0" rtl="0" algn="l">
              <a:lnSpc>
                <a:spcPct val="95000"/>
              </a:lnSpc>
              <a:spcBef>
                <a:spcPts val="1200"/>
              </a:spcBef>
              <a:spcAft>
                <a:spcPts val="0"/>
              </a:spcAft>
              <a:buNone/>
            </a:pPr>
            <a:r>
              <a:rPr lang="ja" sz="791"/>
              <a:t>    - 得られた多数の (q^​i​,y^​i​) ペアを、それぞれ文字列連結したうえで埋め込みモデル f(⋅) により高次元ベクトルに変換する。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(q^i,y^i)(q̂_i, ŷ_i)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f(⋅)f(\cdot)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**クラスタリング**</a:t>
            </a:r>
            <a:endParaRPr sz="791"/>
          </a:p>
          <a:p>
            <a:pPr indent="0" lvl="0" marL="0" rtl="0" algn="l">
              <a:lnSpc>
                <a:spcPct val="95000"/>
              </a:lnSpc>
              <a:spcBef>
                <a:spcPts val="1200"/>
              </a:spcBef>
              <a:spcAft>
                <a:spcPts val="0"/>
              </a:spcAft>
              <a:buNone/>
            </a:pPr>
            <a:r>
              <a:rPr lang="ja" sz="791"/>
              <a:t>    - HDBSCANなどを使い、互いに類似度の高いサブクエリをひとまとまりにグループ化。</a:t>
            </a:r>
            <a:endParaRPr sz="791"/>
          </a:p>
          <a:p>
            <a:pPr indent="0" lvl="0" marL="0" rtl="0" algn="l">
              <a:lnSpc>
                <a:spcPct val="95000"/>
              </a:lnSpc>
              <a:spcBef>
                <a:spcPts val="1200"/>
              </a:spcBef>
              <a:spcAft>
                <a:spcPts val="0"/>
              </a:spcAft>
              <a:buNone/>
            </a:pPr>
            <a:r>
              <a:rPr lang="ja" sz="791"/>
              <a:t>    - 同じ趣旨の解釈が複数文書から重複して生成されていても、1つのクラスタにまとまりやすい。</a:t>
            </a:r>
            <a:endParaRPr sz="791"/>
          </a:p>
          <a:p>
            <a:pPr indent="0" lvl="0" marL="0" rtl="0" algn="l">
              <a:lnSpc>
                <a:spcPct val="95000"/>
              </a:lnSpc>
              <a:spcBef>
                <a:spcPts val="1200"/>
              </a:spcBef>
              <a:spcAft>
                <a:spcPts val="0"/>
              </a:spcAft>
              <a:buNone/>
            </a:pPr>
            <a:r>
              <a:rPr lang="ja" sz="791"/>
              <a:t>3. **メドイド選択**</a:t>
            </a:r>
            <a:endParaRPr sz="791"/>
          </a:p>
          <a:p>
            <a:pPr indent="0" lvl="0" marL="0" rtl="0" algn="l">
              <a:lnSpc>
                <a:spcPct val="95000"/>
              </a:lnSpc>
              <a:spcBef>
                <a:spcPts val="1200"/>
              </a:spcBef>
              <a:spcAft>
                <a:spcPts val="0"/>
              </a:spcAft>
              <a:buNone/>
            </a:pPr>
            <a:r>
              <a:rPr lang="ja" sz="791"/>
              <a:t>    - 各クラスタから代表的なサブクエリ（メドイド）を選ぶことで、重複を排除しつつ多様な解釈を漏れなくリスト化できる。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5.3 数式例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Q^​,P^,Y^←VD(q,Uq​)あいまいクエリ q と、その取得文書集合 Uq​ を入力とし、Verified Diversification（VD）手順によって、サブクエリ集合 Q^​、対応文書集合 P^、回答集合 Y^ を同時に決定する。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Q^,P^,Y^←VD(q,Uq)Q̂, P̂, Ŷ \leftarrow VD(q, U_q)</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qq</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UqU_q</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Q^Q̂</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P^P̂</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Y^Ŷ</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(8) (q^​i​,y^​i​)←LLM(q,pi​;IE​)文書 pi​ から実際にどのようなサブクエリと回答が得られるかを生成するステップ。</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(q^i,y^i)←LLM(q,pi;IE)(q̂_i, ŷ_i)\leftarrow \mathrm{LLM}(q, p_i; I_E)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pip_i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(19) G-Precision=∣Q^​∣1​∑q^​∈Q^​​V(q^​,p^​)生成された解釈 q^​ が、本当に文書 p^​ によって裏付けできるか（基づく根拠があるか）を測るための指標。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G-Precision=1∣Q^∣∑q^∈Q^V(q^,p^)\mathrm{G\text{-}Precision}=\frac{1}{|Q̂|}\sum_{q̂\in Q̂} V(q̂, p̂)</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q^q̂</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p^p̂</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**コールセンターやチャットボット**</a:t>
            </a:r>
            <a:endParaRPr sz="791"/>
          </a:p>
          <a:p>
            <a:pPr indent="0" lvl="0" marL="0" rtl="0" algn="l">
              <a:lnSpc>
                <a:spcPct val="95000"/>
              </a:lnSpc>
              <a:spcBef>
                <a:spcPts val="1200"/>
              </a:spcBef>
              <a:spcAft>
                <a:spcPts val="0"/>
              </a:spcAft>
              <a:buNone/>
            </a:pPr>
            <a:r>
              <a:rPr lang="ja" sz="791"/>
              <a:t>    - ユーザーの質問意図が曖昧な場合に「こちらの情報が欲しいですか？」と複数の候補を提示し、かつ各候補に回答を示すことで、利用者が最も近い意図を選びやすくなる。</a:t>
            </a:r>
            <a:endParaRPr sz="791"/>
          </a:p>
          <a:p>
            <a:pPr indent="0" lvl="0" marL="0" rtl="0" algn="l">
              <a:lnSpc>
                <a:spcPct val="95000"/>
              </a:lnSpc>
              <a:spcBef>
                <a:spcPts val="1200"/>
              </a:spcBef>
              <a:spcAft>
                <a:spcPts val="0"/>
              </a:spcAft>
              <a:buNone/>
            </a:pPr>
            <a:r>
              <a:rPr lang="ja" sz="791"/>
              <a:t>    - 文書が大量にある企業内FAQシステムで、曖昧な問い合わせを最小限の手順で適切に導くインタラクションをサポートできる。</a:t>
            </a:r>
            <a:endParaRPr sz="791"/>
          </a:p>
          <a:p>
            <a:pPr indent="0" lvl="0" marL="0" rtl="0" algn="l">
              <a:lnSpc>
                <a:spcPct val="95000"/>
              </a:lnSpc>
              <a:spcBef>
                <a:spcPts val="1200"/>
              </a:spcBef>
              <a:spcAft>
                <a:spcPts val="0"/>
              </a:spcAft>
              <a:buNone/>
            </a:pPr>
            <a:r>
              <a:rPr lang="ja" sz="791"/>
              <a:t>2. **大規模企業内検索**</a:t>
            </a:r>
            <a:endParaRPr sz="791"/>
          </a:p>
          <a:p>
            <a:pPr indent="0" lvl="0" marL="0" rtl="0" algn="l">
              <a:lnSpc>
                <a:spcPct val="95000"/>
              </a:lnSpc>
              <a:spcBef>
                <a:spcPts val="1200"/>
              </a:spcBef>
              <a:spcAft>
                <a:spcPts val="0"/>
              </a:spcAft>
              <a:buNone/>
            </a:pPr>
            <a:r>
              <a:rPr lang="ja" sz="791"/>
              <a:t>    - ドメイン特化や頻繁に更新される社内文書にはLLMの事前学習だけでは十分でないが、RAGを用いることで外部知識を動的に取り込む。</a:t>
            </a:r>
            <a:endParaRPr sz="791"/>
          </a:p>
          <a:p>
            <a:pPr indent="0" lvl="0" marL="0" rtl="0" algn="l">
              <a:lnSpc>
                <a:spcPct val="95000"/>
              </a:lnSpc>
              <a:spcBef>
                <a:spcPts val="1200"/>
              </a:spcBef>
              <a:spcAft>
                <a:spcPts val="0"/>
              </a:spcAft>
              <a:buNone/>
            </a:pPr>
            <a:r>
              <a:rPr lang="ja" sz="791"/>
              <a:t>    - クエリが短いキーワードだけの場合、何が知りたいのか分からずノイズが生じるが、本手法を通じて「曖昧さ」を複数解釈して根拠付きで回答可能になる。</a:t>
            </a:r>
            <a:endParaRPr sz="791"/>
          </a:p>
          <a:p>
            <a:pPr indent="0" lvl="0" marL="0" rtl="0" algn="l">
              <a:lnSpc>
                <a:spcPct val="95000"/>
              </a:lnSpc>
              <a:spcBef>
                <a:spcPts val="1200"/>
              </a:spcBef>
              <a:spcAft>
                <a:spcPts val="0"/>
              </a:spcAft>
              <a:buNone/>
            </a:pPr>
            <a:r>
              <a:rPr lang="ja" sz="791"/>
              <a:t>3. **対話型AI開発**</a:t>
            </a:r>
            <a:endParaRPr sz="791"/>
          </a:p>
          <a:p>
            <a:pPr indent="0" lvl="0" marL="0" rtl="0" algn="l">
              <a:lnSpc>
                <a:spcPct val="95000"/>
              </a:lnSpc>
              <a:spcBef>
                <a:spcPts val="1200"/>
              </a:spcBef>
              <a:spcAft>
                <a:spcPts val="0"/>
              </a:spcAft>
              <a:buNone/>
            </a:pPr>
            <a:r>
              <a:rPr lang="ja" sz="791"/>
              <a:t>    - 開発者がエージェントに複数ツールを組み合わせる際、ユーザーが投げるあいまいなリクエストを自動分岐・精査し、正しくツールを呼び出すフレームワークとして活用できる。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Locally-Deployed Chain-of-Thought (CoT) Reasoning Model in Chemical Engineering: Starting from 30 Experimental Data ローカル展開型チェーン・オブ・ソート（CoT）による化学工学の推論モデル：30件の実験データから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化学工学における分子性質（例：溶解度）予測を実施。</a:t>
            </a:r>
            <a:endParaRPr sz="791"/>
          </a:p>
          <a:p>
            <a:pPr indent="0" lvl="0" marL="0" rtl="0" algn="l">
              <a:lnSpc>
                <a:spcPct val="95000"/>
              </a:lnSpc>
              <a:spcBef>
                <a:spcPts val="1200"/>
              </a:spcBef>
              <a:spcAft>
                <a:spcPts val="0"/>
              </a:spcAft>
              <a:buNone/>
            </a:pPr>
            <a:r>
              <a:rPr lang="ja" sz="791"/>
              <a:t>30件の実験データをCoTを使い精度向上を実現しました。</a:t>
            </a:r>
            <a:endParaRPr sz="791"/>
          </a:p>
          <a:p>
            <a:pPr indent="0" lvl="0" marL="0" rtl="0" algn="l">
              <a:lnSpc>
                <a:spcPct val="95000"/>
              </a:lnSpc>
              <a:spcBef>
                <a:spcPts val="1200"/>
              </a:spcBef>
              <a:spcAft>
                <a:spcPts val="0"/>
              </a:spcAft>
              <a:buNone/>
            </a:pPr>
            <a:r>
              <a:rPr lang="ja" sz="791"/>
              <a:t>計的または単一の機械学習手法では捉えきれなかった非線形関係や少数データ問題を、反復的なエラー解析と「再考（rethinking）」プロセスで補正することで、より堅牢な予測システムを構築しました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先行研究との比較と革新性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**従来手法の課題:**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**実験の手間とコスト：** 長時間・高コストな実験プロセスに依存し、データ数が限られる。</a:t>
            </a:r>
            <a:endParaRPr sz="791"/>
          </a:p>
          <a:p>
            <a:pPr indent="0" lvl="0" marL="0" rtl="0" algn="l">
              <a:lnSpc>
                <a:spcPct val="95000"/>
              </a:lnSpc>
              <a:spcBef>
                <a:spcPts val="1200"/>
              </a:spcBef>
              <a:spcAft>
                <a:spcPts val="0"/>
              </a:spcAft>
              <a:buNone/>
            </a:pPr>
            <a:r>
              <a:rPr lang="ja" sz="791"/>
              <a:t>- **機械学習の限界：** 少数データでは過学習や予測の不安定性、または解釈性の低さが問題となる。</a:t>
            </a:r>
            <a:endParaRPr sz="791"/>
          </a:p>
          <a:p>
            <a:pPr indent="0" lvl="0" marL="0" rtl="0" algn="l">
              <a:lnSpc>
                <a:spcPct val="95000"/>
              </a:lnSpc>
              <a:spcBef>
                <a:spcPts val="1200"/>
              </a:spcBef>
              <a:spcAft>
                <a:spcPts val="0"/>
              </a:spcAft>
              <a:buNone/>
            </a:pPr>
            <a:r>
              <a:rPr lang="ja" sz="791"/>
              <a:t>- **大規模言語モデルの限界：** テキストマッチングやパターン認識は可能でも、因果関係や深層的な推論が不足。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**本研究の革新性:**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**LLM-CoT手法：** DeepSeek-R1やQwen2といった大規模言語モデルを、ローカル環境でOllamaなどのツールと連携させ、エラー解析を伴う反復プロセスにより予測精度を向上。</a:t>
            </a:r>
            <a:endParaRPr sz="791"/>
          </a:p>
          <a:p>
            <a:pPr indent="0" lvl="0" marL="0" rtl="0" algn="l">
              <a:lnSpc>
                <a:spcPct val="95000"/>
              </a:lnSpc>
              <a:spcBef>
                <a:spcPts val="1200"/>
              </a:spcBef>
              <a:spcAft>
                <a:spcPts val="0"/>
              </a:spcAft>
              <a:buNone/>
            </a:pPr>
            <a:r>
              <a:rPr lang="ja" sz="791"/>
              <a:t>    - 予測結果が規定の誤差範囲（例：誤差100%以下）に達しない場合、再度「再考」することで精度を改善。</a:t>
            </a:r>
            <a:endParaRPr sz="791"/>
          </a:p>
          <a:p>
            <a:pPr indent="0" lvl="0" marL="0" rtl="0" algn="l">
              <a:lnSpc>
                <a:spcPct val="95000"/>
              </a:lnSpc>
              <a:spcBef>
                <a:spcPts val="1200"/>
              </a:spcBef>
              <a:spcAft>
                <a:spcPts val="0"/>
              </a:spcAft>
              <a:buNone/>
            </a:pPr>
            <a:r>
              <a:rPr lang="ja" sz="791"/>
              <a:t>- **ML-LLM-CoT手法：** 事前学習済みのGaussianモデルで初期予測を行い、LLMによる補正プロセスを組み合わせることで、特に分子構造が類似している場合に極めて安定した予測を実現。</a:t>
            </a:r>
            <a:endParaRPr sz="791"/>
          </a:p>
          <a:p>
            <a:pPr indent="0" lvl="0" marL="0" rtl="0" algn="l">
              <a:lnSpc>
                <a:spcPct val="95000"/>
              </a:lnSpc>
              <a:spcBef>
                <a:spcPts val="1200"/>
              </a:spcBef>
              <a:spcAft>
                <a:spcPts val="0"/>
              </a:spcAft>
              <a:buNone/>
            </a:pPr>
            <a:r>
              <a:rPr lang="ja" sz="791"/>
              <a:t>    - 反復回数や「再考」回数が大幅に減少し、効率的な計算資源の利用を可能にしている。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これらの手法は、従来の単独アプローチが持つデータ不足や非線形性の問題を解決し、精度・効率・解釈性の三拍子を実現する点で大きな革新となっています。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論文で説明している技術や手法の詳細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チェーン・オブ・ソート（CoT）の基本概念</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**基本原理：**</a:t>
            </a:r>
            <a:endParaRPr sz="791"/>
          </a:p>
          <a:p>
            <a:pPr indent="0" lvl="0" marL="0" rtl="0" algn="l">
              <a:lnSpc>
                <a:spcPct val="95000"/>
              </a:lnSpc>
              <a:spcBef>
                <a:spcPts val="1200"/>
              </a:spcBef>
              <a:spcAft>
                <a:spcPts val="0"/>
              </a:spcAft>
              <a:buNone/>
            </a:pPr>
            <a:r>
              <a:rPr lang="ja" sz="791"/>
              <a:t>    - 30件の既知データから未知の分子の性質（溶解度など）を予測する際、初回の予測が誤差基準に達しない場合、エラー解析を行い「再考」プロセスを通じてモデルを改善。</a:t>
            </a:r>
            <a:endParaRPr sz="791"/>
          </a:p>
          <a:p>
            <a:pPr indent="0" lvl="0" marL="0" rtl="0" algn="l">
              <a:lnSpc>
                <a:spcPct val="95000"/>
              </a:lnSpc>
              <a:spcBef>
                <a:spcPts val="1200"/>
              </a:spcBef>
              <a:spcAft>
                <a:spcPts val="0"/>
              </a:spcAft>
              <a:buNone/>
            </a:pPr>
            <a:r>
              <a:rPr lang="ja" sz="791"/>
              <a:t>    - 予測と実測値の偏差を評価し、誤差が大きい場合は再度特徴量計算やモデル補正を行う。</a:t>
            </a:r>
            <a:endParaRPr sz="791"/>
          </a:p>
          <a:p>
            <a:pPr indent="0" lvl="0" marL="0" rtl="0" algn="l">
              <a:lnSpc>
                <a:spcPct val="95000"/>
              </a:lnSpc>
              <a:spcBef>
                <a:spcPts val="1200"/>
              </a:spcBef>
              <a:spcAft>
                <a:spcPts val="0"/>
              </a:spcAft>
              <a:buNone/>
            </a:pPr>
            <a:r>
              <a:rPr lang="ja" sz="791"/>
              <a:t>- **再考（rethinking）のフロー:**</a:t>
            </a:r>
            <a:endParaRPr sz="791"/>
          </a:p>
          <a:p>
            <a:pPr indent="0" lvl="0" marL="0" rtl="0" algn="l">
              <a:lnSpc>
                <a:spcPct val="95000"/>
              </a:lnSpc>
              <a:spcBef>
                <a:spcPts val="1200"/>
              </a:spcBef>
              <a:spcAft>
                <a:spcPts val="0"/>
              </a:spcAft>
              <a:buNone/>
            </a:pPr>
            <a:r>
              <a:rPr lang="ja" sz="791"/>
              <a:t>    1. 30件の既知データをもとに初期予測を実施。</a:t>
            </a:r>
            <a:endParaRPr sz="791"/>
          </a:p>
          <a:p>
            <a:pPr indent="0" lvl="0" marL="0" rtl="0" algn="l">
              <a:lnSpc>
                <a:spcPct val="95000"/>
              </a:lnSpc>
              <a:spcBef>
                <a:spcPts val="1200"/>
              </a:spcBef>
              <a:spcAft>
                <a:spcPts val="0"/>
              </a:spcAft>
              <a:buNone/>
            </a:pPr>
            <a:r>
              <a:rPr lang="ja" sz="791"/>
              <a:t>    2. 予測誤差が基準（例：100%以下）に収まらなければ、エラー解析を実施。</a:t>
            </a:r>
            <a:endParaRPr sz="791"/>
          </a:p>
          <a:p>
            <a:pPr indent="0" lvl="0" marL="0" rtl="0" algn="l">
              <a:lnSpc>
                <a:spcPct val="95000"/>
              </a:lnSpc>
              <a:spcBef>
                <a:spcPts val="1200"/>
              </a:spcBef>
              <a:spcAft>
                <a:spcPts val="0"/>
              </a:spcAft>
              <a:buNone/>
            </a:pPr>
            <a:r>
              <a:rPr lang="ja" sz="791"/>
              <a:t>    3. エラー要因を特定し、モデルに再学習・補正のプロンプトを生成。</a:t>
            </a:r>
            <a:endParaRPr sz="791"/>
          </a:p>
          <a:p>
            <a:pPr indent="0" lvl="0" marL="0" rtl="0" algn="l">
              <a:lnSpc>
                <a:spcPct val="95000"/>
              </a:lnSpc>
              <a:spcBef>
                <a:spcPts val="1200"/>
              </a:spcBef>
              <a:spcAft>
                <a:spcPts val="0"/>
              </a:spcAft>
              <a:buNone/>
            </a:pPr>
            <a:r>
              <a:rPr lang="ja" sz="791"/>
              <a:t>    4. 再度予測を行い、最終的な予測精度を向上。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LLM-CoT手法の詳細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**使用モデル:**</a:t>
            </a:r>
            <a:endParaRPr sz="791"/>
          </a:p>
          <a:p>
            <a:pPr indent="0" lvl="0" marL="0" rtl="0" algn="l">
              <a:lnSpc>
                <a:spcPct val="95000"/>
              </a:lnSpc>
              <a:spcBef>
                <a:spcPts val="1200"/>
              </a:spcBef>
              <a:spcAft>
                <a:spcPts val="0"/>
              </a:spcAft>
              <a:buNone/>
            </a:pPr>
            <a:r>
              <a:rPr lang="ja" sz="791"/>
              <a:t>    - **DeepSeek-R1:14b:** 高次の相関関係を抽出し、複雑な分子間の関係を理解するために用いられる。</a:t>
            </a:r>
            <a:endParaRPr sz="791"/>
          </a:p>
          <a:p>
            <a:pPr indent="0" lvl="0" marL="0" rtl="0" algn="l">
              <a:lnSpc>
                <a:spcPct val="95000"/>
              </a:lnSpc>
              <a:spcBef>
                <a:spcPts val="1200"/>
              </a:spcBef>
              <a:spcAft>
                <a:spcPts val="0"/>
              </a:spcAft>
              <a:buNone/>
            </a:pPr>
            <a:r>
              <a:rPr lang="ja" sz="791"/>
              <a:t>    - **Qwen2:7b:** 多様な言語タスクに対する対応力が高く、エラー解析や補正プロセスに利用される。</a:t>
            </a:r>
            <a:endParaRPr sz="791"/>
          </a:p>
          <a:p>
            <a:pPr indent="0" lvl="0" marL="0" rtl="0" algn="l">
              <a:lnSpc>
                <a:spcPct val="95000"/>
              </a:lnSpc>
              <a:spcBef>
                <a:spcPts val="1200"/>
              </a:spcBef>
              <a:spcAft>
                <a:spcPts val="0"/>
              </a:spcAft>
              <a:buNone/>
            </a:pPr>
            <a:r>
              <a:rPr lang="ja" sz="791"/>
              <a:t>- **実装上の工夫:**</a:t>
            </a:r>
            <a:endParaRPr sz="791"/>
          </a:p>
          <a:p>
            <a:pPr indent="0" lvl="0" marL="0" rtl="0" algn="l">
              <a:lnSpc>
                <a:spcPct val="95000"/>
              </a:lnSpc>
              <a:spcBef>
                <a:spcPts val="1200"/>
              </a:spcBef>
              <a:spcAft>
                <a:spcPts val="0"/>
              </a:spcAft>
              <a:buNone/>
            </a:pPr>
            <a:r>
              <a:rPr lang="ja" sz="791"/>
              <a:t>    - 各予測に対して「再考」が必要なポイントを抽出し、反復回数を記録・分析することで、予測プロセスの効率化を図っている。</a:t>
            </a:r>
            <a:endParaRPr sz="791"/>
          </a:p>
          <a:p>
            <a:pPr indent="0" lvl="0" marL="0" rtl="0" algn="l">
              <a:lnSpc>
                <a:spcPct val="95000"/>
              </a:lnSpc>
              <a:spcBef>
                <a:spcPts val="1200"/>
              </a:spcBef>
              <a:spcAft>
                <a:spcPts val="0"/>
              </a:spcAft>
              <a:buNone/>
            </a:pPr>
            <a:r>
              <a:rPr lang="ja" sz="791"/>
              <a:t>    - フロー図（Figure 1～Figure 4）に示すように、分子ごとのエラー分布と再考回数を可視化することで、どのモデルがどのようなケースで優位性を持つかが明確にされている。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ML-LLM-CoT手法の詳細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**初期予測:**</a:t>
            </a:r>
            <a:endParaRPr sz="791"/>
          </a:p>
          <a:p>
            <a:pPr indent="0" lvl="0" marL="0" rtl="0" algn="l">
              <a:lnSpc>
                <a:spcPct val="95000"/>
              </a:lnSpc>
              <a:spcBef>
                <a:spcPts val="1200"/>
              </a:spcBef>
              <a:spcAft>
                <a:spcPts val="0"/>
              </a:spcAft>
              <a:buNone/>
            </a:pPr>
            <a:r>
              <a:rPr lang="ja" sz="791"/>
              <a:t>    - **Gaussianモデル:** 分子記述子（Molecular Weight、LogP、TPSAなど）と実験データから、初期の溶解度予測を実施。</a:t>
            </a:r>
            <a:endParaRPr sz="791"/>
          </a:p>
          <a:p>
            <a:pPr indent="0" lvl="0" marL="0" rtl="0" algn="l">
              <a:lnSpc>
                <a:spcPct val="95000"/>
              </a:lnSpc>
              <a:spcBef>
                <a:spcPts val="1200"/>
              </a:spcBef>
              <a:spcAft>
                <a:spcPts val="0"/>
              </a:spcAft>
              <a:buNone/>
            </a:pPr>
            <a:r>
              <a:rPr lang="ja" sz="791"/>
              <a:t>    - **特徴:** 少数データに対する安定性と、統計的な不確実性の評価に優れる。</a:t>
            </a:r>
            <a:endParaRPr sz="791"/>
          </a:p>
          <a:p>
            <a:pPr indent="0" lvl="0" marL="0" rtl="0" algn="l">
              <a:lnSpc>
                <a:spcPct val="95000"/>
              </a:lnSpc>
              <a:spcBef>
                <a:spcPts val="1200"/>
              </a:spcBef>
              <a:spcAft>
                <a:spcPts val="0"/>
              </a:spcAft>
              <a:buNone/>
            </a:pPr>
            <a:r>
              <a:rPr lang="ja" sz="791"/>
              <a:t>- **補正プロセス:**</a:t>
            </a:r>
            <a:endParaRPr sz="791"/>
          </a:p>
          <a:p>
            <a:pPr indent="0" lvl="0" marL="0" rtl="0" algn="l">
              <a:lnSpc>
                <a:spcPct val="95000"/>
              </a:lnSpc>
              <a:spcBef>
                <a:spcPts val="1200"/>
              </a:spcBef>
              <a:spcAft>
                <a:spcPts val="0"/>
              </a:spcAft>
              <a:buNone/>
            </a:pPr>
            <a:r>
              <a:rPr lang="ja" sz="791"/>
              <a:t>    - Gaussianモデルの予測結果に対し、LLMがエラー解析を行い、必要な場合のみ補正プロンプトを生成。</a:t>
            </a:r>
            <a:endParaRPr sz="791"/>
          </a:p>
          <a:p>
            <a:pPr indent="0" lvl="0" marL="0" rtl="0" algn="l">
              <a:lnSpc>
                <a:spcPct val="95000"/>
              </a:lnSpc>
              <a:spcBef>
                <a:spcPts val="1200"/>
              </a:spcBef>
              <a:spcAft>
                <a:spcPts val="0"/>
              </a:spcAft>
              <a:buNone/>
            </a:pPr>
            <a:r>
              <a:rPr lang="ja" sz="791"/>
              <a:t>    - この二段階のアプローチにより、異なる分子構造に対しても高い予測精度が得られる。</a:t>
            </a:r>
            <a:endParaRPr sz="791"/>
          </a:p>
          <a:p>
            <a:pPr indent="0" lvl="0" marL="0" rtl="0" algn="l">
              <a:lnSpc>
                <a:spcPct val="95000"/>
              </a:lnSpc>
              <a:spcBef>
                <a:spcPts val="1200"/>
              </a:spcBef>
              <a:spcAft>
                <a:spcPts val="0"/>
              </a:spcAft>
              <a:buNone/>
            </a:pPr>
            <a:r>
              <a:rPr lang="ja" sz="791"/>
              <a:t>    - 実験結果（Tables 3,4）では、分子構造が類似の場合と異なる場合での成功率・平均誤差の差異が確認され、ML-LLM-CoTの有効性が示されている。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実験結果と解析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a:t>
            </a:r>
            <a:endParaRPr sz="791"/>
          </a:p>
          <a:p>
            <a:pPr indent="0" lvl="0" marL="0" rtl="0" algn="l">
              <a:lnSpc>
                <a:spcPct val="95000"/>
              </a:lnSpc>
              <a:spcBef>
                <a:spcPts val="1200"/>
              </a:spcBef>
              <a:spcAft>
                <a:spcPts val="0"/>
              </a:spcAft>
              <a:buNone/>
            </a:pPr>
            <a:r>
              <a:rPr lang="ja" sz="791"/>
              <a:t>    - 初期の30件のデータを基に、未知の20件（類似構造・非類似構造）を予測対象とした。</a:t>
            </a:r>
            <a:endParaRPr sz="791"/>
          </a:p>
          <a:p>
            <a:pPr indent="0" lvl="0" marL="0" rtl="0" algn="l">
              <a:lnSpc>
                <a:spcPct val="95000"/>
              </a:lnSpc>
              <a:spcBef>
                <a:spcPts val="1200"/>
              </a:spcBef>
              <a:spcAft>
                <a:spcPts val="0"/>
              </a:spcAft>
              <a:buNone/>
            </a:pPr>
            <a:r>
              <a:rPr lang="ja" sz="791"/>
              <a:t>- **評価指標:**</a:t>
            </a:r>
            <a:endParaRPr sz="791"/>
          </a:p>
          <a:p>
            <a:pPr indent="0" lvl="0" marL="0" rtl="0" algn="l">
              <a:lnSpc>
                <a:spcPct val="95000"/>
              </a:lnSpc>
              <a:spcBef>
                <a:spcPts val="1200"/>
              </a:spcBef>
              <a:spcAft>
                <a:spcPts val="0"/>
              </a:spcAft>
              <a:buNone/>
            </a:pPr>
            <a:r>
              <a:rPr lang="ja" sz="791"/>
              <a:t>    - **予測誤差:** 100%以下を目安とし、誤差が大きい場合の再考回数を評価。</a:t>
            </a:r>
            <a:endParaRPr sz="791"/>
          </a:p>
          <a:p>
            <a:pPr indent="0" lvl="0" marL="0" rtl="0" algn="l">
              <a:lnSpc>
                <a:spcPct val="95000"/>
              </a:lnSpc>
              <a:spcBef>
                <a:spcPts val="1200"/>
              </a:spcBef>
              <a:spcAft>
                <a:spcPts val="0"/>
              </a:spcAft>
              <a:buNone/>
            </a:pPr>
            <a:r>
              <a:rPr lang="ja" sz="791"/>
              <a:t>    - **成功率:** 溶解度の判断が実験値と一致する件数。</a:t>
            </a:r>
            <a:endParaRPr sz="791"/>
          </a:p>
          <a:p>
            <a:pPr indent="0" lvl="0" marL="0" rtl="0" algn="l">
              <a:lnSpc>
                <a:spcPct val="95000"/>
              </a:lnSpc>
              <a:spcBef>
                <a:spcPts val="1200"/>
              </a:spcBef>
              <a:spcAft>
                <a:spcPts val="0"/>
              </a:spcAft>
              <a:buNone/>
            </a:pPr>
            <a:r>
              <a:rPr lang="ja" sz="791"/>
              <a:t>- **結果の特徴:**</a:t>
            </a:r>
            <a:endParaRPr sz="791"/>
          </a:p>
          <a:p>
            <a:pPr indent="0" lvl="0" marL="0" rtl="0" algn="l">
              <a:lnSpc>
                <a:spcPct val="95000"/>
              </a:lnSpc>
              <a:spcBef>
                <a:spcPts val="1200"/>
              </a:spcBef>
              <a:spcAft>
                <a:spcPts val="0"/>
              </a:spcAft>
              <a:buNone/>
            </a:pPr>
            <a:r>
              <a:rPr lang="ja" sz="791"/>
              <a:t>    - LLM-CoTと比較して、ML-LLM-CoTは再考回数が大幅に少なく（再考ポイント2件、総再考回数4回）、効率的に予測誤差を低減。</a:t>
            </a:r>
            <a:endParaRPr sz="791"/>
          </a:p>
          <a:p>
            <a:pPr indent="0" lvl="0" marL="0" rtl="0" algn="l">
              <a:lnSpc>
                <a:spcPct val="95000"/>
              </a:lnSpc>
              <a:spcBef>
                <a:spcPts val="1200"/>
              </a:spcBef>
              <a:spcAft>
                <a:spcPts val="0"/>
              </a:spcAft>
              <a:buNone/>
            </a:pPr>
            <a:r>
              <a:rPr lang="ja" sz="791"/>
              <a:t>    - 分子構造が異なる場合でも、ML-LLM-CoTは予測誤差の平均値が低く、成功率も高い。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本研究の手法は、以下の用途において大いに役立ちます。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**分子性質の迅速予測:** 少量の実験データから、化学物質の溶解度や反応性といった性質を迅速かつ高精度に予測できる。</a:t>
            </a:r>
            <a:endParaRPr sz="791"/>
          </a:p>
          <a:p>
            <a:pPr indent="0" lvl="0" marL="0" rtl="0" algn="l">
              <a:lnSpc>
                <a:spcPct val="95000"/>
              </a:lnSpc>
              <a:spcBef>
                <a:spcPts val="1200"/>
              </a:spcBef>
              <a:spcAft>
                <a:spcPts val="0"/>
              </a:spcAft>
              <a:buNone/>
            </a:pPr>
            <a:r>
              <a:rPr lang="ja" sz="791"/>
              <a:t>- **プロセス最適化:** 化学反応や物質移動（質量移動、熱移動、運動量移動）の最適条件を見極め、効率的なプロセス設計に貢献。</a:t>
            </a:r>
            <a:endParaRPr sz="791"/>
          </a:p>
          <a:p>
            <a:pPr indent="0" lvl="0" marL="0" rtl="0" algn="l">
              <a:lnSpc>
                <a:spcPct val="95000"/>
              </a:lnSpc>
              <a:spcBef>
                <a:spcPts val="1200"/>
              </a:spcBef>
              <a:spcAft>
                <a:spcPts val="0"/>
              </a:spcAft>
              <a:buNone/>
            </a:pPr>
            <a:r>
              <a:rPr lang="ja" sz="791"/>
              <a:t>- **コスト削減:** 実験回数の削減と、計算資源の効率的利用によって、研究開発費用の低減が期待できる。</a:t>
            </a:r>
            <a:endParaRPr sz="791"/>
          </a:p>
          <a:p>
            <a:pPr indent="0" lvl="0" marL="0" rtl="0" algn="l">
              <a:lnSpc>
                <a:spcPct val="95000"/>
              </a:lnSpc>
              <a:spcBef>
                <a:spcPts val="1200"/>
              </a:spcBef>
              <a:spcAft>
                <a:spcPts val="0"/>
              </a:spcAft>
              <a:buNone/>
            </a:pPr>
            <a:r>
              <a:rPr lang="ja" sz="791"/>
              <a:t>- **エラー解析によるモデル改善:** 反復的な再考プロセスにより、予測モデルの改善ポイントが明確になり、将来的な大規模モデルへの展開やファインチューニングの基盤となる。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次に読むべき論文（参考文献より）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添付ファイル内の参考文献の中から、以下の論文を特に推奨します。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**DeepSeek DeepSeek Large Language Model (2023)**詳細は [https://www.deepseek.com/](https://www.deepseek.com/)</a:t>
            </a:r>
            <a:endParaRPr sz="791"/>
          </a:p>
          <a:p>
            <a:pPr indent="0" lvl="0" marL="0" rtl="0" algn="l">
              <a:lnSpc>
                <a:spcPct val="95000"/>
              </a:lnSpc>
              <a:spcBef>
                <a:spcPts val="1200"/>
              </a:spcBef>
              <a:spcAft>
                <a:spcPts val="0"/>
              </a:spcAft>
              <a:buNone/>
            </a:pPr>
            <a:r>
              <a:rPr lang="ja" sz="791"/>
              <a:t>2. **Zhang et al. “DeepSeek-R1: Incentivizing Reasoning Capability in LLMs via Reinforcement Learning”**Advances in Neural Information Processing Systems, 2023.</a:t>
            </a:r>
            <a:endParaRPr sz="791"/>
          </a:p>
          <a:p>
            <a:pPr indent="0" lvl="0" marL="0" rtl="0" algn="l">
              <a:lnSpc>
                <a:spcPct val="95000"/>
              </a:lnSpc>
              <a:spcBef>
                <a:spcPts val="1200"/>
              </a:spcBef>
              <a:spcAft>
                <a:spcPts val="0"/>
              </a:spcAft>
              <a:buNone/>
            </a:pPr>
            <a:r>
              <a:rPr lang="ja" sz="791"/>
              <a:t>3. **Zhou et al. “Sequence-Engineering Polyethylene–Polypropylene Copolymers with High Thermal Conductivity Using a Molecular-Dynamics-Based Genetic Algorithm”**Journal of Chemical Theory and Computation, 2021.</a:t>
            </a:r>
            <a:endParaRPr sz="791"/>
          </a:p>
          <a:p>
            <a:pPr indent="0" lvl="0" marL="0" rtl="0" algn="l">
              <a:lnSpc>
                <a:spcPct val="95000"/>
              </a:lnSpc>
              <a:spcBef>
                <a:spcPts val="1200"/>
              </a:spcBef>
              <a:spcAft>
                <a:spcPts val="0"/>
              </a:spcAft>
              <a:buNone/>
            </a:pPr>
            <a:r>
              <a:rPr lang="ja" sz="791"/>
              <a:t>4. **Wu &amp; Zhou “Structural Coarse-Graining via Multiobjective Optimization with Differentiable Simulation”**Journal of Chemical Theory and Computation, 2024.</a:t>
            </a:r>
            <a:endParaRPr sz="791"/>
          </a:p>
          <a:p>
            <a:pPr indent="0" lvl="0" marL="0" rtl="0" algn="l">
              <a:lnSpc>
                <a:spcPct val="95000"/>
              </a:lnSpc>
              <a:spcBef>
                <a:spcPts val="1200"/>
              </a:spcBef>
              <a:spcAft>
                <a:spcPts val="0"/>
              </a:spcAft>
              <a:buNone/>
            </a:pPr>
            <a:r>
              <a:rPr lang="ja" sz="791"/>
              <a:t>5. **Zhou et al. “Compatibilization Efficiency of Graft Copolymers in Incompatible Polymer Blends: Dissipative Particle Dynamics Simulations Combined with Machine Learning”**Macromolecules, 2022.</a:t>
            </a:r>
            <a:endParaRPr sz="791"/>
          </a:p>
          <a:p>
            <a:pPr indent="0" lvl="0" marL="0" rtl="0" algn="l">
              <a:lnSpc>
                <a:spcPct val="95000"/>
              </a:lnSpc>
              <a:spcBef>
                <a:spcPts val="1200"/>
              </a:spcBef>
              <a:spcAft>
                <a:spcPts val="0"/>
              </a:spcAft>
              <a:buNone/>
            </a:pPr>
            <a:r>
              <a:rPr lang="ja" sz="791"/>
              <a:t>6. **Li et al. “CodeI/O: Condensing Reasoning Patterns via Code Input-Output Prediction”**2025, 詳細は [https://arxiv.org/abs/2502.07316](https://arxiv.org/abs/2502.07316)</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Is Conversational XAI All You Need? Human-AI Decision Making With a Conversational XAI Assistant 会話型XAIは全てを解決するのか？会話型XAIアシスタントによる人間とAIの意思決定</a:t>
            </a:r>
            <a:endParaRPr sz="791"/>
          </a:p>
          <a:p>
            <a:pPr indent="0" lvl="0" marL="0" rtl="0" algn="l">
              <a:lnSpc>
                <a:spcPct val="95000"/>
              </a:lnSpc>
              <a:spcBef>
                <a:spcPts val="1200"/>
              </a:spcBef>
              <a:spcAft>
                <a:spcPts val="0"/>
              </a:spcAft>
              <a:buNone/>
            </a:pPr>
            <a:r>
              <a:rPr lang="ja" sz="791"/>
              <a:t>https://github.com/delftcrowd/IUI2025_ConvXAI</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説明可能な人工知能（XAI） は、AIシステムの予測をユーザーが理解しやすくするための手法であり、これに会話型ユーザーインターフェース（Conversational UI） を統合することで、より直感的でインタラクティブな説明を提供できる可能性がある。本研究では、従来のXAIダッシュボードと比較し、会話型XAIインターフェース がユーザーのAI理解、信頼、依存に与える影響を分析した。</a:t>
            </a:r>
            <a:endParaRPr sz="791"/>
          </a:p>
          <a:p>
            <a:pPr indent="0" lvl="0" marL="0" rtl="0" algn="l">
              <a:lnSpc>
                <a:spcPct val="95000"/>
              </a:lnSpc>
              <a:spcBef>
                <a:spcPts val="1200"/>
              </a:spcBef>
              <a:spcAft>
                <a:spcPts val="0"/>
              </a:spcAft>
              <a:buNone/>
            </a:pPr>
            <a:r>
              <a:rPr lang="ja" sz="791"/>
              <a:t>結果として、会話型XAIはユーザーのエンゲージメントを向上させる一方で、過信（over-reliance） を引き起こしやすくなることが判明した。特に、大規模言語モデル（LLM）を組み込んだ会話型XAIは、説明の説得力が増す ものの、実際の理解や適切な依存にはつながらないリスクがあることが分かった。本研究は、今後のXAI設計において、ユーザーの適切な信頼と理解を促進するデザインが必要であることを示唆する。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**研究の背景**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**XAIの重要性**: AIシステムの予測はブラックボックス化しやすく、説明がないとユーザーは適切に活用できない。</a:t>
            </a:r>
            <a:endParaRPr sz="791"/>
          </a:p>
          <a:p>
            <a:pPr indent="0" lvl="0" marL="0" rtl="0" algn="l">
              <a:lnSpc>
                <a:spcPct val="95000"/>
              </a:lnSpc>
              <a:spcBef>
                <a:spcPts val="1200"/>
              </a:spcBef>
              <a:spcAft>
                <a:spcPts val="0"/>
              </a:spcAft>
              <a:buNone/>
            </a:pPr>
            <a:r>
              <a:rPr lang="ja" sz="791"/>
              <a:t>- **既存の課題**:</a:t>
            </a:r>
            <a:endParaRPr sz="791"/>
          </a:p>
          <a:p>
            <a:pPr indent="0" lvl="0" marL="0" rtl="0" algn="l">
              <a:lnSpc>
                <a:spcPct val="95000"/>
              </a:lnSpc>
              <a:spcBef>
                <a:spcPts val="1200"/>
              </a:spcBef>
              <a:spcAft>
                <a:spcPts val="0"/>
              </a:spcAft>
              <a:buNone/>
            </a:pPr>
            <a:r>
              <a:rPr lang="ja" sz="791"/>
              <a:t>    - 多くのXAI手法は静的な説明しか提供できず、**ユーザーごとに異なる理解度や情報ニーズに対応できない**。</a:t>
            </a:r>
            <a:endParaRPr sz="791"/>
          </a:p>
          <a:p>
            <a:pPr indent="0" lvl="0" marL="0" rtl="0" algn="l">
              <a:lnSpc>
                <a:spcPct val="95000"/>
              </a:lnSpc>
              <a:spcBef>
                <a:spcPts val="1200"/>
              </a:spcBef>
              <a:spcAft>
                <a:spcPts val="0"/>
              </a:spcAft>
              <a:buNone/>
            </a:pPr>
            <a:r>
              <a:rPr lang="ja" sz="791"/>
              <a:t>    - **「説明の過信」** によって、ユーザーがAIの出力を盲信し、適切な判断を下せなくなるリスクがある。</a:t>
            </a:r>
            <a:endParaRPr sz="791"/>
          </a:p>
          <a:p>
            <a:pPr indent="0" lvl="0" marL="0" rtl="0" algn="l">
              <a:lnSpc>
                <a:spcPct val="95000"/>
              </a:lnSpc>
              <a:spcBef>
                <a:spcPts val="1200"/>
              </a:spcBef>
              <a:spcAft>
                <a:spcPts val="0"/>
              </a:spcAft>
              <a:buNone/>
            </a:pPr>
            <a:r>
              <a:rPr lang="ja" sz="791"/>
              <a:t>- **会話型XAIの可能性**:</a:t>
            </a:r>
            <a:endParaRPr sz="791"/>
          </a:p>
          <a:p>
            <a:pPr indent="0" lvl="0" marL="0" rtl="0" algn="l">
              <a:lnSpc>
                <a:spcPct val="95000"/>
              </a:lnSpc>
              <a:spcBef>
                <a:spcPts val="1200"/>
              </a:spcBef>
              <a:spcAft>
                <a:spcPts val="0"/>
              </a:spcAft>
              <a:buNone/>
            </a:pPr>
            <a:r>
              <a:rPr lang="ja" sz="791"/>
              <a:t>    - **対話的に説明をカスタマイズ** することで、ユーザーの疑問に即座に対応し、より直感的な理解を促進できる。</a:t>
            </a:r>
            <a:endParaRPr sz="791"/>
          </a:p>
          <a:p>
            <a:pPr indent="0" lvl="0" marL="0" rtl="0" algn="l">
              <a:lnSpc>
                <a:spcPct val="95000"/>
              </a:lnSpc>
              <a:spcBef>
                <a:spcPts val="1200"/>
              </a:spcBef>
              <a:spcAft>
                <a:spcPts val="0"/>
              </a:spcAft>
              <a:buNone/>
            </a:pPr>
            <a:r>
              <a:rPr lang="ja" sz="791"/>
              <a:t>    - しかし、**会話型XAIが必ずしも適切な理解を促すわけではない** 可能性がある。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**研究目的**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以下の**2つの研究課題（RQ）** を設定し、実験を行った。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**RQ1**: 会話型XAIは、XAIダッシュボードと比較して、ユーザーのAIシステムの理解をどのように変化させるか？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**RQ2**: 会話型XAIは、ユーザーのAIシステムに対する信頼と依存をどのように変化させるか？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 **ローン承認の意思決定タスク**</a:t>
            </a:r>
            <a:endParaRPr sz="791"/>
          </a:p>
          <a:p>
            <a:pPr indent="0" lvl="0" marL="0" rtl="0" algn="l">
              <a:lnSpc>
                <a:spcPct val="95000"/>
              </a:lnSpc>
              <a:spcBef>
                <a:spcPts val="1200"/>
              </a:spcBef>
              <a:spcAft>
                <a:spcPts val="0"/>
              </a:spcAft>
              <a:buNone/>
            </a:pPr>
            <a:r>
              <a:rPr lang="ja" sz="791"/>
              <a:t>    - 申請者の情報（11の特徴量）をもとに、ローンの承認可否を判断。</a:t>
            </a:r>
            <a:endParaRPr sz="791"/>
          </a:p>
          <a:p>
            <a:pPr indent="0" lvl="0" marL="0" rtl="0" algn="l">
              <a:lnSpc>
                <a:spcPct val="95000"/>
              </a:lnSpc>
              <a:spcBef>
                <a:spcPts val="1200"/>
              </a:spcBef>
              <a:spcAft>
                <a:spcPts val="0"/>
              </a:spcAft>
              <a:buNone/>
            </a:pPr>
            <a:r>
              <a:rPr lang="ja" sz="791"/>
              <a:t>    - AIの助言を活用しながら、最終的な意思決定を行う。</a:t>
            </a:r>
            <a:endParaRPr sz="791"/>
          </a:p>
          <a:p>
            <a:pPr indent="0" lvl="0" marL="0" rtl="0" algn="l">
              <a:lnSpc>
                <a:spcPct val="95000"/>
              </a:lnSpc>
              <a:spcBef>
                <a:spcPts val="1200"/>
              </a:spcBef>
              <a:spcAft>
                <a:spcPts val="0"/>
              </a:spcAft>
              <a:buNone/>
            </a:pPr>
            <a:r>
              <a:rPr lang="ja" sz="791"/>
              <a:t>- **参加者**: **N = 306**</a:t>
            </a:r>
            <a:endParaRPr sz="791"/>
          </a:p>
          <a:p>
            <a:pPr indent="0" lvl="0" marL="0" rtl="0" algn="l">
              <a:lnSpc>
                <a:spcPct val="95000"/>
              </a:lnSpc>
              <a:spcBef>
                <a:spcPts val="1200"/>
              </a:spcBef>
              <a:spcAft>
                <a:spcPts val="0"/>
              </a:spcAft>
              <a:buNone/>
            </a:pPr>
            <a:r>
              <a:rPr lang="ja" sz="791"/>
              <a:t>- **比較対象**:</a:t>
            </a:r>
            <a:endParaRPr sz="791"/>
          </a:p>
          <a:p>
            <a:pPr indent="0" lvl="0" marL="0" rtl="0" algn="l">
              <a:lnSpc>
                <a:spcPct val="95000"/>
              </a:lnSpc>
              <a:spcBef>
                <a:spcPts val="1200"/>
              </a:spcBef>
              <a:spcAft>
                <a:spcPts val="0"/>
              </a:spcAft>
              <a:buNone/>
            </a:pPr>
            <a:r>
              <a:rPr lang="ja" sz="791"/>
              <a:t>    1. **Control**（AIの説明なし）</a:t>
            </a:r>
            <a:endParaRPr sz="791"/>
          </a:p>
          <a:p>
            <a:pPr indent="0" lvl="0" marL="0" rtl="0" algn="l">
              <a:lnSpc>
                <a:spcPct val="95000"/>
              </a:lnSpc>
              <a:spcBef>
                <a:spcPts val="1200"/>
              </a:spcBef>
              <a:spcAft>
                <a:spcPts val="0"/>
              </a:spcAft>
              <a:buNone/>
            </a:pPr>
            <a:r>
              <a:rPr lang="ja" sz="791"/>
              <a:t>    2. **Dashboard**（XAIダッシュボード）</a:t>
            </a:r>
            <a:endParaRPr sz="791"/>
          </a:p>
          <a:p>
            <a:pPr indent="0" lvl="0" marL="0" rtl="0" algn="l">
              <a:lnSpc>
                <a:spcPct val="95000"/>
              </a:lnSpc>
              <a:spcBef>
                <a:spcPts val="1200"/>
              </a:spcBef>
              <a:spcAft>
                <a:spcPts val="0"/>
              </a:spcAft>
              <a:buNone/>
            </a:pPr>
            <a:r>
              <a:rPr lang="ja" sz="791"/>
              <a:t>    3. **CXAI**（基本的な会話型XAI）</a:t>
            </a:r>
            <a:endParaRPr sz="791"/>
          </a:p>
          <a:p>
            <a:pPr indent="0" lvl="0" marL="0" rtl="0" algn="l">
              <a:lnSpc>
                <a:spcPct val="95000"/>
              </a:lnSpc>
              <a:spcBef>
                <a:spcPts val="1200"/>
              </a:spcBef>
              <a:spcAft>
                <a:spcPts val="0"/>
              </a:spcAft>
              <a:buNone/>
            </a:pPr>
            <a:r>
              <a:rPr lang="ja" sz="791"/>
              <a:t>    4. **ECXAI**（評価型会話XAI）</a:t>
            </a:r>
            <a:endParaRPr sz="791"/>
          </a:p>
          <a:p>
            <a:pPr indent="0" lvl="0" marL="0" rtl="0" algn="l">
              <a:lnSpc>
                <a:spcPct val="95000"/>
              </a:lnSpc>
              <a:spcBef>
                <a:spcPts val="1200"/>
              </a:spcBef>
              <a:spcAft>
                <a:spcPts val="0"/>
              </a:spcAft>
              <a:buNone/>
            </a:pPr>
            <a:r>
              <a:rPr lang="ja" sz="791"/>
              <a:t>    5. **LLM Agent**（LLMを活用した会話型XAI）</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**会話型XAIはユーザーの理解を向上させるが、統計的に有意な差はなし**</a:t>
            </a:r>
            <a:endParaRPr sz="791"/>
          </a:p>
          <a:p>
            <a:pPr indent="0" lvl="0" marL="0" rtl="0" algn="l">
              <a:lnSpc>
                <a:spcPct val="95000"/>
              </a:lnSpc>
              <a:spcBef>
                <a:spcPts val="1200"/>
              </a:spcBef>
              <a:spcAft>
                <a:spcPts val="0"/>
              </a:spcAft>
              <a:buNone/>
            </a:pPr>
            <a:r>
              <a:rPr lang="ja" sz="791"/>
              <a:t>    - XAIダッシュボードと比較し、会話型XAIが理解を向上させるという明確な証拠は得られなかった。</a:t>
            </a:r>
            <a:endParaRPr sz="791"/>
          </a:p>
          <a:p>
            <a:pPr indent="0" lvl="0" marL="0" rtl="0" algn="l">
              <a:lnSpc>
                <a:spcPct val="95000"/>
              </a:lnSpc>
              <a:spcBef>
                <a:spcPts val="1200"/>
              </a:spcBef>
              <a:spcAft>
                <a:spcPts val="0"/>
              </a:spcAft>
              <a:buNone/>
            </a:pPr>
            <a:r>
              <a:rPr lang="ja" sz="791"/>
              <a:t>    - **LLMを活用した場合、説明の説得力は増したが、理解が向上したわけではなかった。**</a:t>
            </a:r>
            <a:endParaRPr sz="791"/>
          </a:p>
          <a:p>
            <a:pPr indent="0" lvl="0" marL="0" rtl="0" algn="l">
              <a:lnSpc>
                <a:spcPct val="95000"/>
              </a:lnSpc>
              <a:spcBef>
                <a:spcPts val="1200"/>
              </a:spcBef>
              <a:spcAft>
                <a:spcPts val="0"/>
              </a:spcAft>
              <a:buNone/>
            </a:pPr>
            <a:r>
              <a:rPr lang="ja" sz="791"/>
              <a:t>2. **会話型XAIはユーザーの信頼を向上させる**</a:t>
            </a:r>
            <a:endParaRPr sz="791"/>
          </a:p>
          <a:p>
            <a:pPr indent="0" lvl="0" marL="0" rtl="0" algn="l">
              <a:lnSpc>
                <a:spcPct val="95000"/>
              </a:lnSpc>
              <a:spcBef>
                <a:spcPts val="1200"/>
              </a:spcBef>
              <a:spcAft>
                <a:spcPts val="0"/>
              </a:spcAft>
              <a:buNone/>
            </a:pPr>
            <a:r>
              <a:rPr lang="ja" sz="791"/>
              <a:t>    - **XAIを利用することでAIの予測に対する信頼が高まる**</a:t>
            </a:r>
            <a:endParaRPr sz="791"/>
          </a:p>
          <a:p>
            <a:pPr indent="0" lvl="0" marL="0" rtl="0" algn="l">
              <a:lnSpc>
                <a:spcPct val="95000"/>
              </a:lnSpc>
              <a:spcBef>
                <a:spcPts val="1200"/>
              </a:spcBef>
              <a:spcAft>
                <a:spcPts val="0"/>
              </a:spcAft>
              <a:buNone/>
            </a:pPr>
            <a:r>
              <a:rPr lang="ja" sz="791"/>
              <a:t>    - しかし、**XAIダッシュボードと会話型XAIの間に統計的な有意差はなし**。</a:t>
            </a:r>
            <a:endParaRPr sz="791"/>
          </a:p>
          <a:p>
            <a:pPr indent="0" lvl="0" marL="0" rtl="0" algn="l">
              <a:lnSpc>
                <a:spcPct val="95000"/>
              </a:lnSpc>
              <a:spcBef>
                <a:spcPts val="1200"/>
              </a:spcBef>
              <a:spcAft>
                <a:spcPts val="0"/>
              </a:spcAft>
              <a:buNone/>
            </a:pPr>
            <a:r>
              <a:rPr lang="ja" sz="791"/>
              <a:t>3. **会話型XAIはユーザーの依存度を増加させる**</a:t>
            </a:r>
            <a:endParaRPr sz="791"/>
          </a:p>
          <a:p>
            <a:pPr indent="0" lvl="0" marL="0" rtl="0" algn="l">
              <a:lnSpc>
                <a:spcPct val="95000"/>
              </a:lnSpc>
              <a:spcBef>
                <a:spcPts val="1200"/>
              </a:spcBef>
              <a:spcAft>
                <a:spcPts val="0"/>
              </a:spcAft>
              <a:buNone/>
            </a:pPr>
            <a:r>
              <a:rPr lang="ja" sz="791"/>
              <a:t>    - **XAIを使用することでAIの予測に過度に依存する傾向が強まる**</a:t>
            </a:r>
            <a:endParaRPr sz="791"/>
          </a:p>
          <a:p>
            <a:pPr indent="0" lvl="0" marL="0" rtl="0" algn="l">
              <a:lnSpc>
                <a:spcPct val="95000"/>
              </a:lnSpc>
              <a:spcBef>
                <a:spcPts val="1200"/>
              </a:spcBef>
              <a:spcAft>
                <a:spcPts val="0"/>
              </a:spcAft>
              <a:buNone/>
            </a:pPr>
            <a:r>
              <a:rPr lang="ja" sz="791"/>
              <a:t>    - **特にLLMを活用した場合、過信（over-reliance）が顕著**</a:t>
            </a:r>
            <a:endParaRPr sz="791"/>
          </a:p>
          <a:p>
            <a:pPr indent="0" lvl="0" marL="0" rtl="0" algn="l">
              <a:lnSpc>
                <a:spcPct val="95000"/>
              </a:lnSpc>
              <a:spcBef>
                <a:spcPts val="1200"/>
              </a:spcBef>
              <a:spcAft>
                <a:spcPts val="0"/>
              </a:spcAft>
              <a:buNone/>
            </a:pPr>
            <a:r>
              <a:rPr lang="ja" sz="791"/>
              <a:t>    - 適切な依存（appropriate reliance）にはつながらなかった。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**考察**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**会話型XAIは「より説得力のある」説明を提供するが、それが適切な理解につながるとは限らない。**</a:t>
            </a:r>
            <a:endParaRPr sz="791"/>
          </a:p>
          <a:p>
            <a:pPr indent="0" lvl="0" marL="0" rtl="0" algn="l">
              <a:lnSpc>
                <a:spcPct val="95000"/>
              </a:lnSpc>
              <a:spcBef>
                <a:spcPts val="1200"/>
              </a:spcBef>
              <a:spcAft>
                <a:spcPts val="0"/>
              </a:spcAft>
              <a:buNone/>
            </a:pPr>
            <a:r>
              <a:rPr lang="ja" sz="791"/>
              <a:t>- **LLMを用いた会話型XAIは、ユーザーにとって直感的で理解しやすいが、逆にAIに対する過信を生み出すリスクがある。**</a:t>
            </a:r>
            <a:endParaRPr sz="791"/>
          </a:p>
          <a:p>
            <a:pPr indent="0" lvl="0" marL="0" rtl="0" algn="l">
              <a:lnSpc>
                <a:spcPct val="95000"/>
              </a:lnSpc>
              <a:spcBef>
                <a:spcPts val="1200"/>
              </a:spcBef>
              <a:spcAft>
                <a:spcPts val="0"/>
              </a:spcAft>
              <a:buNone/>
            </a:pPr>
            <a:r>
              <a:rPr lang="ja" sz="791"/>
              <a:t>- **「分かりやすい説明」ではなく、「適切な信頼と依存を促す説明」をデザインする必要がある。**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**デザインへの示唆**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**会話型XAIは、単なる説明提供ではなく、ユーザーの理解度を調整する機能が求められる**</a:t>
            </a:r>
            <a:endParaRPr sz="791"/>
          </a:p>
          <a:p>
            <a:pPr indent="0" lvl="0" marL="0" rtl="0" algn="l">
              <a:lnSpc>
                <a:spcPct val="95000"/>
              </a:lnSpc>
              <a:spcBef>
                <a:spcPts val="1200"/>
              </a:spcBef>
              <a:spcAft>
                <a:spcPts val="0"/>
              </a:spcAft>
              <a:buNone/>
            </a:pPr>
            <a:r>
              <a:rPr lang="ja" sz="791"/>
              <a:t>- **LLMを活用する場合、説明の「誤った説得力」による過信を防ぐ仕組みが必要**</a:t>
            </a:r>
            <a:endParaRPr sz="791"/>
          </a:p>
          <a:p>
            <a:pPr indent="0" lvl="0" marL="0" rtl="0" algn="l">
              <a:lnSpc>
                <a:spcPct val="95000"/>
              </a:lnSpc>
              <a:spcBef>
                <a:spcPts val="1200"/>
              </a:spcBef>
              <a:spcAft>
                <a:spcPts val="0"/>
              </a:spcAft>
              <a:buNone/>
            </a:pPr>
            <a:r>
              <a:rPr lang="ja" sz="791"/>
              <a:t>- **シームレスな対話だけでなく、AIの限界や不確実性を適切に伝えることが重要**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本研究では、**会話型XAIがユーザーのAI理解と信頼に及ぼす影響を調査** 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結果として、会話型XAIはユーザーの関与を促進し、AIの説明をより自然に受け入れさせるが、**過信を助長するリスク** も持つことが示された。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今後のXAI設計では、単なる「分かりやすい説明」ではなく、**適切な信頼を築くための仕組み** を組み込む必要がある。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**Jacovi et al. (2021). "Understanding AI Explanations: The Role of Mental Models in Human-AI Interaction."**</a:t>
            </a:r>
            <a:endParaRPr sz="791"/>
          </a:p>
          <a:p>
            <a:pPr indent="0" lvl="0" marL="0" rtl="0" algn="l">
              <a:lnSpc>
                <a:spcPct val="95000"/>
              </a:lnSpc>
              <a:spcBef>
                <a:spcPts val="1200"/>
              </a:spcBef>
              <a:spcAft>
                <a:spcPts val="0"/>
              </a:spcAft>
              <a:buNone/>
            </a:pPr>
            <a:r>
              <a:rPr lang="ja" sz="791"/>
              <a:t>    - 人間がAIの説明をどのように理解し、誤解するのかを調査した論文。</a:t>
            </a:r>
            <a:endParaRPr sz="791"/>
          </a:p>
          <a:p>
            <a:pPr indent="0" lvl="0" marL="0" rtl="0" algn="l">
              <a:lnSpc>
                <a:spcPct val="95000"/>
              </a:lnSpc>
              <a:spcBef>
                <a:spcPts val="1200"/>
              </a:spcBef>
              <a:spcAft>
                <a:spcPts val="0"/>
              </a:spcAft>
              <a:buNone/>
            </a:pPr>
            <a:r>
              <a:rPr lang="ja" sz="791"/>
              <a:t>2. **Buçinca et al. (2021). "To trust or to think: cognitive forcing functions in AI-assisted decision-making."**</a:t>
            </a:r>
            <a:endParaRPr sz="791"/>
          </a:p>
          <a:p>
            <a:pPr indent="0" lvl="0" marL="0" rtl="0" algn="l">
              <a:lnSpc>
                <a:spcPct val="95000"/>
              </a:lnSpc>
              <a:spcBef>
                <a:spcPts val="1200"/>
              </a:spcBef>
              <a:spcAft>
                <a:spcPts val="0"/>
              </a:spcAft>
              <a:buNone/>
            </a:pPr>
            <a:r>
              <a:rPr lang="ja" sz="791"/>
              <a:t>    - ユーザーの信頼と適切な依存を促す手法についての研究。</a:t>
            </a:r>
            <a:endParaRPr sz="791"/>
          </a:p>
          <a:p>
            <a:pPr indent="0" lvl="0" marL="0" rtl="0" algn="l">
              <a:lnSpc>
                <a:spcPct val="95000"/>
              </a:lnSpc>
              <a:spcBef>
                <a:spcPts val="1200"/>
              </a:spcBef>
              <a:spcAft>
                <a:spcPts val="0"/>
              </a:spcAft>
              <a:buNone/>
            </a:pPr>
            <a:r>
              <a:rPr lang="ja" sz="791"/>
              <a:t>3. **Ehsan et al. (2022). "Seamful XAI: Addressing the illusion of explanatory depth in AI systems."**</a:t>
            </a:r>
            <a:endParaRPr sz="791"/>
          </a:p>
          <a:p>
            <a:pPr indent="0" lvl="0" marL="0" rtl="0" algn="l">
              <a:lnSpc>
                <a:spcPct val="95000"/>
              </a:lnSpc>
              <a:spcBef>
                <a:spcPts val="1200"/>
              </a:spcBef>
              <a:spcAft>
                <a:spcPts val="0"/>
              </a:spcAft>
              <a:buNone/>
            </a:pPr>
            <a:r>
              <a:rPr lang="ja" sz="791"/>
              <a:t>    - AIの説明が「深く理解したと錯覚させる」問題を解決する方法についての研究。</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UltraGen: Extremely Fine-grained Controllable Generation via Attribute Reconstruction and Global Preference Optimization UltraGen：属性再構築とグローバルプリファレンス最適化による極細粒度制御生成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従来の制御生成手法が3～5個程度の制約に留まる中、実際のアプリケーションで必要とされる30個以上、場合によっては45個近い細かい属性を同時に扱うための新しいアプローチです。</a:t>
            </a:r>
            <a:endParaRPr sz="791"/>
          </a:p>
          <a:p>
            <a:pPr indent="0" lvl="0" marL="0" rtl="0" algn="l">
              <a:lnSpc>
                <a:spcPct val="95000"/>
              </a:lnSpc>
              <a:spcBef>
                <a:spcPts val="1200"/>
              </a:spcBef>
              <a:spcAft>
                <a:spcPts val="0"/>
              </a:spcAft>
              <a:buNone/>
            </a:pPr>
            <a:r>
              <a:rPr lang="ja" sz="791"/>
              <a:t>• 概要説明の形式：　「UltraGenは、自然文から抽出した柔軟なソフト属性とプログラム的に得られる厳格なハード属性を用いて、テキストの再生成を行うことで、複数の制約を同時に満たす制御生成を実現する。これにより、位置バイアスや注意の分散といった課題を克服し、従来モデルに比べて高い制約遵守率（CSR）とテキスト品質を達成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先行研究との比較および優位性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**従来の制御生成手法：**　主に3～5個の属性しか扱えず、実世界の複雑な要求（例：旅行プランニングなど）には適用が困難。</a:t>
            </a:r>
            <a:endParaRPr sz="791"/>
          </a:p>
          <a:p>
            <a:pPr indent="0" lvl="0" marL="0" rtl="0" algn="l">
              <a:lnSpc>
                <a:spcPct val="95000"/>
              </a:lnSpc>
              <a:spcBef>
                <a:spcPts val="1200"/>
              </a:spcBef>
              <a:spcAft>
                <a:spcPts val="0"/>
              </a:spcAft>
              <a:buNone/>
            </a:pPr>
            <a:r>
              <a:rPr lang="ja" sz="791"/>
              <a:t>- **UltraGenの革新点：**　1. **属性再構築（AR）:**　・LLMを用いて、原文からソフト属性（例：文章のトーン、感情、文体）を抽出し、さらにプログラム的に導出されるハード属性（例：文章長、キーワード頻度、構造制約）と統合。　・テキスト再生成の学習により、モデルが細かい制約を内部に取り込み、自然な文章生成を実現。　2. **グローバルプリファレンス最適化（GPO）:**　・大規模な属性プールから有効な属性セットを選定し、直接の好み最適化（DPO）を行う。　・属性間の相関性や冗長性を考慮した戦略を導入し、属性の位置バイアスや注意散漫問題を軽減。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この結果、UltraGenは従来手法と比較して、極端な属性数が必要な状況下でも制約遵守率（CSR）が大幅に向上し、生成されるテキストの品質も保たれる点が非常に優れていると評価されています。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論文で説明されている技術や手法の詳細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5.1 属性再構築（Auto-Reconstruction, AR）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**目的：**　テキストと属性情報の自然な対応関係を学習し、モデルに制約遵守の基盤を与える。</a:t>
            </a:r>
            <a:endParaRPr sz="791"/>
          </a:p>
          <a:p>
            <a:pPr indent="0" lvl="0" marL="0" rtl="0" algn="l">
              <a:lnSpc>
                <a:spcPct val="95000"/>
              </a:lnSpc>
              <a:spcBef>
                <a:spcPts val="1200"/>
              </a:spcBef>
              <a:spcAft>
                <a:spcPts val="0"/>
              </a:spcAft>
              <a:buNone/>
            </a:pPr>
            <a:r>
              <a:rPr lang="ja" sz="791"/>
              <a:t>- **手法の流れ：**　1. **属性抽出：**　- LLMを利用して原文からソフト属性（例：「文章が感動的」、「シンプルで分かりやすい」など）を抽出。　- プログラム的手法により、文章長、キーワード出現頻度などのハード属性を導出。　2. **再生成学習：**　- 得られた属性情報と原文のペアを用い、モデルが属性に基づいて原文を再構築するように学習。　- 学習損失は負の対数尤度（Negative Log-Likelihood, NLL）により計算され、テキスト生成の流暢さも維持される。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5.2 グローバルプリファレンス最適化（Global Preference Optimization, GPO）</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**目的：**　多様な属性組み合わせ下でも最適なテキスト生成を実現するため、モデルの出力をグローバルな視点から最適化する。</a:t>
            </a:r>
            <a:endParaRPr sz="791"/>
          </a:p>
          <a:p>
            <a:pPr indent="0" lvl="0" marL="0" rtl="0" algn="l">
              <a:lnSpc>
                <a:spcPct val="95000"/>
              </a:lnSpc>
              <a:spcBef>
                <a:spcPts val="1200"/>
              </a:spcBef>
              <a:spcAft>
                <a:spcPts val="0"/>
              </a:spcAft>
              <a:buNone/>
            </a:pPr>
            <a:r>
              <a:rPr lang="ja" sz="791"/>
              <a:t>- **手法の詳細：**　1. **属性プールの構築と相関モデリング：**　- 複数の情報源（書籍、論文、SNS、ニュースなど）から多様な属性を収集。　- E5-largeエンコーダを用いたコントラスト学習により、属性間の相関性を学習。　- 数式：　Sim(u,v)=∥u∥∥v∥u⋅v​　（ここで、u と v は属性のベクトル表現を示す）　2. **DPOによる最適化：**　- 属性セットごとに生成された複数の候補テキストから、制約を最もよく満たすものを選択。　- 自動スコアリングとランキングによって、最良の出力が選ばれる仕組みを採用。　3. **多様性確保と冗長性排除：**　- 属性セット拡張により、多様な組み合わせを試行し、重複や冗長性の低い候補を選ぶ。</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Sim(u,v)=u⋅v∥u∥∥v∥\text{Sim}(u,v) = \frac{u \cdot v}{\|u\|\|v\|}</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uu</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vv</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UltraGenは、複数の細かい制約を同時に満たす必要がある実世界の応用例に最適です。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**例：旅行プラン作成**　・5日間の家族旅行プランで、各日ごとに時間割、休憩、予算、移動手段、訪問先（例：City Zoo、Science Museum）など、30〜45個に及ぶ制約を同時に反映。　・現実の天候や健康状態に応じた柔軟な調整（例えば、雨天時の屋内代替案など）にも対応可能。</a:t>
            </a:r>
            <a:endParaRPr sz="791"/>
          </a:p>
          <a:p>
            <a:pPr indent="0" lvl="0" marL="0" rtl="0" algn="l">
              <a:lnSpc>
                <a:spcPct val="95000"/>
              </a:lnSpc>
              <a:spcBef>
                <a:spcPts val="1200"/>
              </a:spcBef>
              <a:spcAft>
                <a:spcPts val="0"/>
              </a:spcAft>
              <a:buNone/>
            </a:pPr>
            <a:r>
              <a:rPr lang="ja" sz="791"/>
              <a:t>- **その他応用分野：**　・教育、マーケティング、コンテンツ生成など、細かい制約管理が求められるあらゆるシナリオで利用できる。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UltraGenの背景や手法をより深く理解するために、以下の論文を参照することをおすすめします。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**Direct Preference Optimization: Your Language Model is Secretly a Reward Model**　（Rafailov et al., 2024）　→ 直接の好み最適化（DPO）の手法とその応用について詳述されています。</a:t>
            </a:r>
            <a:endParaRPr sz="791"/>
          </a:p>
          <a:p>
            <a:pPr indent="0" lvl="0" marL="0" rtl="0" algn="l">
              <a:lnSpc>
                <a:spcPct val="95000"/>
              </a:lnSpc>
              <a:spcBef>
                <a:spcPts val="1200"/>
              </a:spcBef>
              <a:spcAft>
                <a:spcPts val="0"/>
              </a:spcAft>
              <a:buNone/>
            </a:pPr>
            <a:r>
              <a:rPr lang="ja" sz="791"/>
              <a:t>- **BERTScore: Evaluating Text Generation with BERT**　（Zhang et al., 2020）　→ 生成テキストの評価方法としてBERTScoreの理論と実験結果が説明されています。</a:t>
            </a:r>
            <a:endParaRPr sz="791"/>
          </a:p>
          <a:p>
            <a:pPr indent="0" lvl="0" marL="0" rtl="0" algn="l">
              <a:lnSpc>
                <a:spcPct val="95000"/>
              </a:lnSpc>
              <a:spcBef>
                <a:spcPts val="1200"/>
              </a:spcBef>
              <a:spcAft>
                <a:spcPts val="0"/>
              </a:spcAft>
              <a:buNone/>
            </a:pPr>
            <a:r>
              <a:rPr lang="ja" sz="791"/>
              <a:t>- **Fine-grained Controllable Text Generation using Non-residual Prompting**　（Carlsson et al., 2022）　→ 従来の制御生成手法とUltraGenの違いを比較する際に参考になる論文です。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Native Sparse Attention: Hardware-Aligned and Natively Trainable Sparse Attention ネイティブ・スパース・アテンション：ハードウェアに適合した、かつネイティブに訓練可能なスパース・アテンション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長い文脈を扱う際に発生する計算負荷を、従来の全結合型アテンションではなく、スパース・アテンション手法を用いることで大幅に削減することを目的としている。概要は「本手法は、入力シーケンスをブロック単位に分割し、各ブロックの情報をMLPを使い圧縮することでグローバルな文脈を低コストで把握し、さらに注意スコアに基づいて重要なブロックを選択することで局所情報を保持する。局所パターンはスライディングウィンドウで補完するため、計算資源を効率的に活用しつつ、長文処理の精度と速度の両立を実現する。」という形式で説明でき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スパース・アテンション手法は主に推論時のKVキャッシュ削減や固定パターンによる計算削減に留まり、トレーニング時のエンドツーエンドな最適化が困難であった。これに対し、NSAは以下の点で優れ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**ハードウェア最適化**：Tensor Coreなど最新GPUの特性に合わせたブロックワイズなメモリアクセスとループスケジューリングを実現し、理論上の計算削減を実際の速度向上に結びつけている。</a:t>
            </a:r>
            <a:endParaRPr sz="791"/>
          </a:p>
          <a:p>
            <a:pPr indent="0" lvl="0" marL="0" rtl="0" algn="l">
              <a:lnSpc>
                <a:spcPct val="95000"/>
              </a:lnSpc>
              <a:spcBef>
                <a:spcPts val="1200"/>
              </a:spcBef>
              <a:spcAft>
                <a:spcPts val="0"/>
              </a:spcAft>
              <a:buNone/>
            </a:pPr>
            <a:r>
              <a:rPr lang="ja" sz="791"/>
              <a:t>- **エンドツーエンド学習の実現**：非微分可能な操作を排除し、動的かつ連続的なトークン選択機構を導入することで、トレーニング中にもスパースパターンを最適化可能とし、全体の学習効率を向上させている。</a:t>
            </a:r>
            <a:endParaRPr sz="791"/>
          </a:p>
          <a:p>
            <a:pPr indent="0" lvl="0" marL="0" rtl="0" algn="l">
              <a:lnSpc>
                <a:spcPct val="95000"/>
              </a:lnSpc>
              <a:spcBef>
                <a:spcPts val="1200"/>
              </a:spcBef>
              <a:spcAft>
                <a:spcPts val="0"/>
              </a:spcAft>
              <a:buNone/>
            </a:pPr>
            <a:r>
              <a:rPr lang="ja" sz="791"/>
              <a:t>- **グローバルとローカルの両立**：圧縮によるグローバルな情報把握と、選択およびスライディングウィンドウによる局所的な情報補完を組み合わせることで、どちらか一方に偏らないバランスの取れたアテンション機構を構築し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**トークン圧縮（Token Compression）**</a:t>
            </a:r>
            <a:endParaRPr sz="791"/>
          </a:p>
          <a:p>
            <a:pPr indent="0" lvl="0" marL="0" rtl="0" algn="l">
              <a:lnSpc>
                <a:spcPct val="95000"/>
              </a:lnSpc>
              <a:spcBef>
                <a:spcPts val="1200"/>
              </a:spcBef>
              <a:spcAft>
                <a:spcPts val="0"/>
              </a:spcAft>
              <a:buNone/>
            </a:pPr>
            <a:r>
              <a:rPr lang="ja" sz="791"/>
              <a:t>    - 入力シーケンスを一定のブロック（例：長さ𝑙）に分割し、各ブロック内のトークン群をMLPと位置エンコーディングを用いて１つの圧縮表現に変換する。</a:t>
            </a:r>
            <a:endParaRPr sz="791"/>
          </a:p>
          <a:p>
            <a:pPr indent="0" lvl="0" marL="0" rtl="0" algn="l">
              <a:lnSpc>
                <a:spcPct val="95000"/>
              </a:lnSpc>
              <a:spcBef>
                <a:spcPts val="1200"/>
              </a:spcBef>
              <a:spcAft>
                <a:spcPts val="0"/>
              </a:spcAft>
              <a:buNone/>
            </a:pPr>
            <a:r>
              <a:rPr lang="ja" sz="791"/>
              <a:t>    - 数式では、𝑘̃_cmp(t) = ϕ(kᵢ₊₁:ᵢ₊ₗ) (式7)と表され、これにより計算対象となるトークン数を大幅に削減する。</a:t>
            </a:r>
            <a:endParaRPr sz="791"/>
          </a:p>
          <a:p>
            <a:pPr indent="0" lvl="0" marL="0" rtl="0" algn="l">
              <a:lnSpc>
                <a:spcPct val="95000"/>
              </a:lnSpc>
              <a:spcBef>
                <a:spcPts val="1200"/>
              </a:spcBef>
              <a:spcAft>
                <a:spcPts val="0"/>
              </a:spcAft>
              <a:buNone/>
            </a:pPr>
            <a:r>
              <a:rPr lang="ja" sz="791"/>
              <a:t>2. **トークン選択（Token Selection）**</a:t>
            </a:r>
            <a:endParaRPr sz="791"/>
          </a:p>
          <a:p>
            <a:pPr indent="0" lvl="0" marL="0" rtl="0" algn="l">
              <a:lnSpc>
                <a:spcPct val="95000"/>
              </a:lnSpc>
              <a:spcBef>
                <a:spcPts val="1200"/>
              </a:spcBef>
              <a:spcAft>
                <a:spcPts val="0"/>
              </a:spcAft>
              <a:buNone/>
            </a:pPr>
            <a:r>
              <a:rPr lang="ja" sz="791"/>
              <a:t>    - 圧縮トークンから得られる中間の注意スコアを利用し、各ブロックの重要度を算出。</a:t>
            </a:r>
            <a:endParaRPr sz="791"/>
          </a:p>
          <a:p>
            <a:pPr indent="0" lvl="0" marL="0" rtl="0" algn="l">
              <a:lnSpc>
                <a:spcPct val="95000"/>
              </a:lnSpc>
              <a:spcBef>
                <a:spcPts val="1200"/>
              </a:spcBef>
              <a:spcAft>
                <a:spcPts val="0"/>
              </a:spcAft>
              <a:buNone/>
            </a:pPr>
            <a:r>
              <a:rPr lang="ja" sz="791"/>
              <a:t>    - その重要度に基づいて、最も重要なブロック（上位n個）を選び出し、選択ブロック内の細かい情報を保持する。</a:t>
            </a:r>
            <a:endParaRPr sz="791"/>
          </a:p>
          <a:p>
            <a:pPr indent="0" lvl="0" marL="0" rtl="0" algn="l">
              <a:lnSpc>
                <a:spcPct val="95000"/>
              </a:lnSpc>
              <a:spcBef>
                <a:spcPts val="1200"/>
              </a:spcBef>
              <a:spcAft>
                <a:spcPts val="0"/>
              </a:spcAft>
              <a:buNone/>
            </a:pPr>
            <a:r>
              <a:rPr lang="ja" sz="791"/>
              <a:t>    - 数式(8)～(12)では、ブロックごとの重要度スコアの算出方法および、選択したトークンの連結処理について詳細に定式化されている。</a:t>
            </a:r>
            <a:endParaRPr sz="791"/>
          </a:p>
          <a:p>
            <a:pPr indent="0" lvl="0" marL="0" rtl="0" algn="l">
              <a:lnSpc>
                <a:spcPct val="95000"/>
              </a:lnSpc>
              <a:spcBef>
                <a:spcPts val="1200"/>
              </a:spcBef>
              <a:spcAft>
                <a:spcPts val="0"/>
              </a:spcAft>
              <a:buNone/>
            </a:pPr>
            <a:r>
              <a:rPr lang="ja" sz="791"/>
              <a:t>3. **スライディングウィンドウ（Sliding Window）**</a:t>
            </a:r>
            <a:endParaRPr sz="791"/>
          </a:p>
          <a:p>
            <a:pPr indent="0" lvl="0" marL="0" rtl="0" algn="l">
              <a:lnSpc>
                <a:spcPct val="95000"/>
              </a:lnSpc>
              <a:spcBef>
                <a:spcPts val="1200"/>
              </a:spcBef>
              <a:spcAft>
                <a:spcPts val="0"/>
              </a:spcAft>
              <a:buNone/>
            </a:pPr>
            <a:r>
              <a:rPr lang="ja" sz="791"/>
              <a:t>    - 直近の局所的情報を常に参照するため、一定幅（ウィンドウサイズ𝑤）のトークンを常に取り込む仕組みを採用。</a:t>
            </a:r>
            <a:endParaRPr sz="791"/>
          </a:p>
          <a:p>
            <a:pPr indent="0" lvl="0" marL="0" rtl="0" algn="l">
              <a:lnSpc>
                <a:spcPct val="95000"/>
              </a:lnSpc>
              <a:spcBef>
                <a:spcPts val="1200"/>
              </a:spcBef>
              <a:spcAft>
                <a:spcPts val="0"/>
              </a:spcAft>
              <a:buNone/>
            </a:pPr>
            <a:r>
              <a:rPr lang="ja" sz="791"/>
              <a:t>    - これにより、局所パターンの学習が促進され、全体としての文脈理解が向上する。</a:t>
            </a:r>
            <a:endParaRPr sz="791"/>
          </a:p>
          <a:p>
            <a:pPr indent="0" lvl="0" marL="0" rtl="0" algn="l">
              <a:lnSpc>
                <a:spcPct val="95000"/>
              </a:lnSpc>
              <a:spcBef>
                <a:spcPts val="1200"/>
              </a:spcBef>
              <a:spcAft>
                <a:spcPts val="0"/>
              </a:spcAft>
              <a:buNone/>
            </a:pPr>
            <a:r>
              <a:rPr lang="ja" sz="791"/>
              <a:t>4. **ハードウェア最適化とカーネル設計**</a:t>
            </a:r>
            <a:endParaRPr sz="791"/>
          </a:p>
          <a:p>
            <a:pPr indent="0" lvl="0" marL="0" rtl="0" algn="l">
              <a:lnSpc>
                <a:spcPct val="95000"/>
              </a:lnSpc>
              <a:spcBef>
                <a:spcPts val="1200"/>
              </a:spcBef>
              <a:spcAft>
                <a:spcPts val="0"/>
              </a:spcAft>
              <a:buNone/>
            </a:pPr>
            <a:r>
              <a:rPr lang="ja" sz="791"/>
              <a:t>    - GPUの特性に合わせ、クエリとKVキャッシュをグループ単位で連続的にロードする「グループセントリックデータロード」や、連続したメモリアクセスを実現する工夫を施したカーネル設計を導入。</a:t>
            </a:r>
            <a:endParaRPr sz="791"/>
          </a:p>
          <a:p>
            <a:pPr indent="0" lvl="0" marL="0" rtl="0" algn="l">
              <a:lnSpc>
                <a:spcPct val="95000"/>
              </a:lnSpc>
              <a:spcBef>
                <a:spcPts val="1200"/>
              </a:spcBef>
              <a:spcAft>
                <a:spcPts val="0"/>
              </a:spcAft>
              <a:buNone/>
            </a:pPr>
            <a:r>
              <a:rPr lang="ja" sz="791"/>
              <a:t>    - この結果、実際のデコードやトレーニングの各段階で、最大11.6倍（デコード）、最大9.0倍（フォワード）、6.0倍（バックワード）といった大幅な速度向上が達成されている（図表参照）。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NSAの技術は、以下のような応用が期待される：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**長文処理**：書籍要約、論文の自動要約、長文対話システム、コード生成、リポジトリ全体の解析など、文脈が長く複雑なタスクで有効。</a:t>
            </a:r>
            <a:endParaRPr sz="791"/>
          </a:p>
          <a:p>
            <a:pPr indent="0" lvl="0" marL="0" rtl="0" algn="l">
              <a:lnSpc>
                <a:spcPct val="95000"/>
              </a:lnSpc>
              <a:spcBef>
                <a:spcPts val="1200"/>
              </a:spcBef>
              <a:spcAft>
                <a:spcPts val="0"/>
              </a:spcAft>
              <a:buNone/>
            </a:pPr>
            <a:r>
              <a:rPr lang="ja" sz="791"/>
              <a:t>- **大規模言語モデルのトレーニング**：トレーニング時の計算効率を飛躍的に向上させ、より大規模なモデルの学習を可能にする。</a:t>
            </a:r>
            <a:endParaRPr sz="791"/>
          </a:p>
          <a:p>
            <a:pPr indent="0" lvl="0" marL="0" rtl="0" algn="l">
              <a:lnSpc>
                <a:spcPct val="95000"/>
              </a:lnSpc>
              <a:spcBef>
                <a:spcPts val="1200"/>
              </a:spcBef>
              <a:spcAft>
                <a:spcPts val="0"/>
              </a:spcAft>
              <a:buNone/>
            </a:pPr>
            <a:r>
              <a:rPr lang="ja" sz="791"/>
              <a:t>- **リアルタイム推論**：KVキャッシュの最適化による高速デコードにより、リアルタイム性が要求されるアプリケーションでの利用が進む。</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NSAの背景と技術をさらに深く理解するため、以下の関連論文の精読が推奨される：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**DeepSeek-R1**：強化学習を用いた推論能力向上手法に関する最新研究。</a:t>
            </a:r>
            <a:endParaRPr sz="791"/>
          </a:p>
          <a:p>
            <a:pPr indent="0" lvl="0" marL="0" rtl="0" algn="l">
              <a:lnSpc>
                <a:spcPct val="95000"/>
              </a:lnSpc>
              <a:spcBef>
                <a:spcPts val="1200"/>
              </a:spcBef>
              <a:spcAft>
                <a:spcPts val="0"/>
              </a:spcAft>
              <a:buNone/>
            </a:pPr>
            <a:r>
              <a:rPr lang="ja" sz="791"/>
              <a:t>- **OpenAIのo-seriesモデルに関する論文**：長文コンテキストの処理や高速デコードに関する最新技術。</a:t>
            </a:r>
            <a:endParaRPr sz="791"/>
          </a:p>
          <a:p>
            <a:pPr indent="0" lvl="0" marL="0" rtl="0" algn="l">
              <a:lnSpc>
                <a:spcPct val="95000"/>
              </a:lnSpc>
              <a:spcBef>
                <a:spcPts val="1200"/>
              </a:spcBef>
              <a:spcAft>
                <a:spcPts val="0"/>
              </a:spcAft>
              <a:buNone/>
            </a:pPr>
            <a:r>
              <a:rPr lang="ja" sz="791"/>
              <a:t>- **Gemini 1.5 Pro**：大規模なマルチモーダルモデルにおける効率的な文脈処理手法。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数式の詳細な説明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**アテンション基本計算式（式(1)・(2)）**</a:t>
            </a:r>
            <a:endParaRPr sz="791"/>
          </a:p>
          <a:p>
            <a:pPr indent="0" lvl="0" marL="0" rtl="0" algn="l">
              <a:lnSpc>
                <a:spcPct val="95000"/>
              </a:lnSpc>
              <a:spcBef>
                <a:spcPts val="1200"/>
              </a:spcBef>
              <a:spcAft>
                <a:spcPts val="0"/>
              </a:spcAft>
              <a:buNone/>
            </a:pPr>
            <a:r>
              <a:rPr lang="ja" sz="791"/>
              <a:t>    - アテンション機構では、各クエリ qₜ が全てのキー kᵢ に対して、αₜ,ᵢ = exp(qₜᵀ kᵢ / √dₖ) / Σⱼ exp(qₜᵀ kⱼ / √dₖ)という注意重みを計算し、その重みで値 vᵢ を重み付け和して出力 oₜ を生成する。</a:t>
            </a:r>
            <a:endParaRPr sz="791"/>
          </a:p>
          <a:p>
            <a:pPr indent="0" lvl="0" marL="0" rtl="0" algn="l">
              <a:lnSpc>
                <a:spcPct val="95000"/>
              </a:lnSpc>
              <a:spcBef>
                <a:spcPts val="1200"/>
              </a:spcBef>
              <a:spcAft>
                <a:spcPts val="0"/>
              </a:spcAft>
              <a:buNone/>
            </a:pPr>
            <a:r>
              <a:rPr lang="ja" sz="791"/>
              <a:t>    - この計算はシーケンス長が増大するにつれ、計算量が急増するため、効率化が求められる背景となっている。</a:t>
            </a:r>
            <a:endParaRPr sz="791"/>
          </a:p>
          <a:p>
            <a:pPr indent="0" lvl="0" marL="0" rtl="0" algn="l">
              <a:lnSpc>
                <a:spcPct val="95000"/>
              </a:lnSpc>
              <a:spcBef>
                <a:spcPts val="1200"/>
              </a:spcBef>
              <a:spcAft>
                <a:spcPts val="0"/>
              </a:spcAft>
              <a:buNone/>
            </a:pPr>
            <a:r>
              <a:rPr lang="ja" sz="791"/>
              <a:t>2. **トークン圧縮の定式化（式(7)）**</a:t>
            </a:r>
            <a:endParaRPr sz="791"/>
          </a:p>
          <a:p>
            <a:pPr indent="0" lvl="0" marL="0" rtl="0" algn="l">
              <a:lnSpc>
                <a:spcPct val="95000"/>
              </a:lnSpc>
              <a:spcBef>
                <a:spcPts val="1200"/>
              </a:spcBef>
              <a:spcAft>
                <a:spcPts val="0"/>
              </a:spcAft>
              <a:buNone/>
            </a:pPr>
            <a:r>
              <a:rPr lang="ja" sz="791"/>
              <a:t>    - 例：𝑘̃_cmp(t) = ϕ(kᵢ₊₁:ᵢ₊ₗ)</a:t>
            </a:r>
            <a:endParaRPr sz="791"/>
          </a:p>
          <a:p>
            <a:pPr indent="0" lvl="0" marL="0" rtl="0" algn="l">
              <a:lnSpc>
                <a:spcPct val="95000"/>
              </a:lnSpc>
              <a:spcBef>
                <a:spcPts val="1200"/>
              </a:spcBef>
              <a:spcAft>
                <a:spcPts val="0"/>
              </a:spcAft>
              <a:buNone/>
            </a:pPr>
            <a:r>
              <a:rPr lang="ja" sz="791"/>
              <a:t>    - ここで、ϕはMLPと位置エンコーディングを組み合わせた関数であり、連続した𝑙個のキーからブロック全体の特徴を抽出する。</a:t>
            </a:r>
            <a:endParaRPr sz="791"/>
          </a:p>
          <a:p>
            <a:pPr indent="0" lvl="0" marL="0" rtl="0" algn="l">
              <a:lnSpc>
                <a:spcPct val="95000"/>
              </a:lnSpc>
              <a:spcBef>
                <a:spcPts val="1200"/>
              </a:spcBef>
              <a:spcAft>
                <a:spcPts val="0"/>
              </a:spcAft>
              <a:buNone/>
            </a:pPr>
            <a:r>
              <a:rPr lang="ja" sz="791"/>
              <a:t>3. **選択ブロックの重要度算出（式(8)～(12)）**</a:t>
            </a:r>
            <a:endParaRPr sz="791"/>
          </a:p>
          <a:p>
            <a:pPr indent="0" lvl="0" marL="0" rtl="0" algn="l">
              <a:lnSpc>
                <a:spcPct val="95000"/>
              </a:lnSpc>
              <a:spcBef>
                <a:spcPts val="1200"/>
              </a:spcBef>
              <a:spcAft>
                <a:spcPts val="0"/>
              </a:spcAft>
              <a:buNone/>
            </a:pPr>
            <a:r>
              <a:rPr lang="ja" sz="791"/>
              <a:t>    - 圧縮トークンとクエリの間で中間注意スコア p_cmp(t) を計算し、これをブロックごとに統合して重要度 p_slc(t) を算出する。</a:t>
            </a:r>
            <a:endParaRPr sz="791"/>
          </a:p>
          <a:p>
            <a:pPr indent="0" lvl="0" marL="0" rtl="0" algn="l">
              <a:lnSpc>
                <a:spcPct val="95000"/>
              </a:lnSpc>
              <a:spcBef>
                <a:spcPts val="1200"/>
              </a:spcBef>
              <a:spcAft>
                <a:spcPts val="0"/>
              </a:spcAft>
              <a:buNone/>
            </a:pPr>
            <a:r>
              <a:rPr lang="ja" sz="791"/>
              <a:t>    - 選択されたブロックのインデックス集合 Iₜ を用い、実際の選択トークンを連結（Cat操作）して最終的な選択表現を得る仕組みとなっている。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疑問点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**再現性・実装面の詳細**</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論文中でGPUのハードウェア最適化やカーネル設計に関する記述は非常に魅力的ですが、実装の具体的な詳細や、実際の環境（例えば使用したGPUの種類やソフトウェアのバージョンなど）が完全に明示されていないため、他の環境で同様の効果が得られるかどうかについては疑問が残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**トークン選択の基準と安定性**</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圧縮トークンから中間注意スコアを用いて重要ブロックを選択する戦略は理論的には有効ですが、特定の文脈やタスクによっては、実際に重要な情報が選択から漏れてしまうリスクも考えられます。選択の閾値や基準がどの程度柔軟に調整され、安定したパフォーマンスが得られるのか、さらなる検証が必要かもしれません。</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**タスクやデータセット依存性**</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実験結果は多くのベンチマークでNSAが優位に立っていると示されていますが、特に長文コンテキストを必要とするタスクにおいて、その効果がどの程度一般化できるのか、また短文タスクとのトレードオフがどのようになっているのかについては、さらなる詳細な解析が望まれ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Large Language Diffusion Models 大規模言語拡散モデル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従来の自己回帰モデル（ARM）に依存する大規模言語モデルのアプローチとは一線を画し、拡散モデルを利用した新しい生成手法「LLaDA」を提案</a:t>
            </a:r>
            <a:endParaRPr sz="791"/>
          </a:p>
          <a:p>
            <a:pPr indent="0" lvl="0" marL="0" rtl="0" algn="l">
              <a:lnSpc>
                <a:spcPct val="95000"/>
              </a:lnSpc>
              <a:spcBef>
                <a:spcPts val="1200"/>
              </a:spcBef>
              <a:spcAft>
                <a:spcPts val="0"/>
              </a:spcAft>
              <a:buNone/>
            </a:pPr>
            <a:r>
              <a:rPr lang="ja" sz="791"/>
              <a:t>テキスト全体に対してランダムにトークンをマスクし、そのマスク状態から同時に全トークンを予測する拡散モデルを使い、従来の逐次生成では実現困難であった逆方向推論や多ターン対話の課題を克服するために、従来の自己回帰的な生成手法が抱える計算コストや左から右への依存性の問題を解決し、双方向的な情報の活用と柔軟な生成を実現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先行研究との比較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従来の大規模言語モデルは、トークンを逐次生成する自己回帰モデル（ARM）に依存していました。しかし、ARMは以下の問題点を有していました。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**逐次生成による計算負荷の増大**トークンを一つずつ生成するため、長文生成時の計算コストが大きくなる。</a:t>
            </a:r>
            <a:endParaRPr sz="791"/>
          </a:p>
          <a:p>
            <a:pPr indent="0" lvl="0" marL="0" rtl="0" algn="l">
              <a:lnSpc>
                <a:spcPct val="95000"/>
              </a:lnSpc>
              <a:spcBef>
                <a:spcPts val="1200"/>
              </a:spcBef>
              <a:spcAft>
                <a:spcPts val="0"/>
              </a:spcAft>
              <a:buNone/>
            </a:pPr>
            <a:r>
              <a:rPr lang="ja" sz="791"/>
              <a:t>- **左から右への生成の制約**逆向き推論（例：前の行を生成するタスク）において性能が低下する。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一方、LLaDAは、マスク処理を通じた拡散モデルにより、全トークンを同時に予測することでこれらの問題を解決し、指示追従や多ターン対話など、より複雑なタスクに対しても柔軟に対応できる優位性を持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論文で説明している技術・手法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**拡散プロセスの導入**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**前方プロセス**入力テキストに対して、各トークンを独立に一定の確率（連続値 t∈[0,1]）でマスクします。これにより、テキスト全体が段階的にマスクされ、最終的に完全マスク状態に到達します。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t∈[0,1]t \in [0,1]</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**逆方向プロセス**完全マスクされた状態から、Transformerベースのマスク予測器を用いて、一括で全てのマスクされたトークンを予測・復元し、元のテキスト分布を再現します。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**学習戦略**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事前学習（Pre-training）**膨大な2.3兆トークンのデータを用いて、前方プロセスと逆方向プロセスを組み合わせた損失関数（交差エントロピー損失）を最小化することで、モデルが確率的に元データ分布を捉えるように学習します。</a:t>
            </a:r>
            <a:endParaRPr sz="791"/>
          </a:p>
          <a:p>
            <a:pPr indent="0" lvl="0" marL="0" rtl="0" algn="l">
              <a:lnSpc>
                <a:spcPct val="95000"/>
              </a:lnSpc>
              <a:spcBef>
                <a:spcPts val="1200"/>
              </a:spcBef>
              <a:spcAft>
                <a:spcPts val="0"/>
              </a:spcAft>
              <a:buNone/>
            </a:pPr>
            <a:r>
              <a:rPr lang="ja" sz="791"/>
              <a:t>- **教師あり微調整（Supervised Fine-Tuning, SFT）**事前学習後、対話や指示追従タスクに対応するため、プロンプトと応答のペアを用いて微調整を行い、実用性の高い指示追従能力を獲得します。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**リマスキング戦略の工夫**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**低信頼度リマスキング**逆方向生成時、予測の信頼度が低いトークンを選んで再度マスクし、より正確な復元を図る。</a:t>
            </a:r>
            <a:endParaRPr sz="791"/>
          </a:p>
          <a:p>
            <a:pPr indent="0" lvl="0" marL="0" rtl="0" algn="l">
              <a:lnSpc>
                <a:spcPct val="95000"/>
              </a:lnSpc>
              <a:spcBef>
                <a:spcPts val="1200"/>
              </a:spcBef>
              <a:spcAft>
                <a:spcPts val="0"/>
              </a:spcAft>
              <a:buNone/>
            </a:pPr>
            <a:r>
              <a:rPr lang="ja" sz="791"/>
              <a:t>- **半自己回帰的リマスキング**テキストをブロックに分割し、各ブロック内で左から右への生成を行うことで、逐次生成の利点と一括生成の柔軟性を両立させる手法が採用されています。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**数式による定式化**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**生成モデルの基本原理（式(1)）**データ分布 pdata​(x) とモデル分布 pθ​(x) のKLダイバージェンスを最小化することで、尤度最大化の原理を実現します。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pdata(x)p_{data}(x)</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pθ(x)p_\theta(x)</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**従来の自己回帰モデル（式(2)）との比較**ARMでは pθ​(x)=∏i=1L​pθ​(xi​∣x&lt;i​) と逐次生成されるのに対し、LLaDAは前方・逆方向プロセスを通じて双方向的な生成を実現します。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pθ(x)=∏i=1Lpθ(xi∣x&lt;i)p_\theta(x) = \prod_{i=1}^{L} p_\theta(x_i | x_{&lt;i})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**マスク予測器の損失関数（式(3)）**マスクされたトークンに対して交差エントロピー損失を計算し、正確なトークン予測を学習させます。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LLaDAの手法は、以下のような多様な用途に応用可能です。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**対話システム**多ターン対話において、全体の文脈を考慮した一括生成が可能なため、より自然で一貫性のある会話が実現できる。</a:t>
            </a:r>
            <a:endParaRPr sz="791"/>
          </a:p>
          <a:p>
            <a:pPr indent="0" lvl="0" marL="0" rtl="0" algn="l">
              <a:lnSpc>
                <a:spcPct val="95000"/>
              </a:lnSpc>
              <a:spcBef>
                <a:spcPts val="1200"/>
              </a:spcBef>
              <a:spcAft>
                <a:spcPts val="0"/>
              </a:spcAft>
              <a:buNone/>
            </a:pPr>
            <a:r>
              <a:rPr lang="ja" sz="791"/>
              <a:t>- **指示追従タスク**複雑なプロンプトに対して正確な応答を生成する能力が向上しており、カスタマーサポートやチャットボットに応用可能。</a:t>
            </a:r>
            <a:endParaRPr sz="791"/>
          </a:p>
          <a:p>
            <a:pPr indent="0" lvl="0" marL="0" rtl="0" algn="l">
              <a:lnSpc>
                <a:spcPct val="95000"/>
              </a:lnSpc>
              <a:spcBef>
                <a:spcPts val="1200"/>
              </a:spcBef>
              <a:spcAft>
                <a:spcPts val="0"/>
              </a:spcAft>
              <a:buNone/>
            </a:pPr>
            <a:r>
              <a:rPr lang="ja" sz="791"/>
              <a:t>- **逆向き推論**従来のモデルでは困難だった逆向き推論（前の行を生成するなど）においても優れた性能を示し、詩や創作文章などの生成タスクにも適用できる。</a:t>
            </a:r>
            <a:endParaRPr sz="791"/>
          </a:p>
          <a:p>
            <a:pPr indent="0" lvl="0" marL="0" rtl="0" algn="l">
              <a:lnSpc>
                <a:spcPct val="95000"/>
              </a:lnSpc>
              <a:spcBef>
                <a:spcPts val="1200"/>
              </a:spcBef>
              <a:spcAft>
                <a:spcPts val="0"/>
              </a:spcAft>
              <a:buNone/>
            </a:pPr>
            <a:r>
              <a:rPr lang="ja" sz="791"/>
              <a:t>- **多言語・多領域応用**コード生成、数学問題の解法、言語理解など、幅広い分野に対応する能力を持っている。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本論文の理解を深めるため、以下の関連文献に目を通すことをお勧めします。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**Nie et al. (2024)**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「Scaling up masked diffusion models on text」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拡散モデルの理論的背景とスケーラビリティに関する詳細な解説がなされています。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**Ou et al. (2024)**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「Your absorbing discrete diffusion secretly models the conditional distributions of clean data」</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拡散モデルによる確率的生成の理論的根拠と実装上の工夫について述べられています。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これらの論文は、LLaDAの手法とその優位性をより深く理解する上で非常に有用です。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補足：数式の詳細解説</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**生成モデルの原理（式(1)）**KLダイバージェンス最小化により、実データ分布 pdata​(x) とモデル分布 pθ​(x) の乖離を減少させ、最適な尤度を達成します。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pdata(x)p_{data}(x)</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pθ(x)p_\theta(x)</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**従来のARM（式(2)）との対比**ARMでは逐次生成により各トークンが条件付けされる一方、LLaDAは全体の文脈を同時に考慮することで、双方向的な依存関係をモデル化します。</a:t>
            </a:r>
            <a:endParaRPr sz="791"/>
          </a:p>
          <a:p>
            <a:pPr indent="0" lvl="0" marL="0" rtl="0" algn="l">
              <a:lnSpc>
                <a:spcPct val="95000"/>
              </a:lnSpc>
              <a:spcBef>
                <a:spcPts val="1200"/>
              </a:spcBef>
              <a:spcAft>
                <a:spcPts val="0"/>
              </a:spcAft>
              <a:buNone/>
            </a:pPr>
            <a:r>
              <a:rPr lang="ja" sz="791"/>
              <a:t>- **マスク予測器の学習（式(3)）**マスクされたトークンに対してのみ損失を計算することで、効率的な学習を実現し、モデルが不確実性を正確に補完できるようにします。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結論と今後の展望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は、拡散モデルを用いた大規模言語生成の新たな可能性を示し、自己回帰モデルが抱える根本的な問題点（逐次生成の非効率性、逆向き推論の困難さ）を克服する革新的なアプローチを提供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今後の研究では、さらに大規模なモデルへのスケールアップ、マルチモーダルデータへの対応、RLを用いた指示追従能力の向上など、多岐にわたる応用が期待されます。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疑問点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**実装および再現性の詳細**</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ハードウェア最適化やカーネル設計に関して魅力的なアイディアが多数提示されていますが、実際にどのGPUやソフトウェア環境で実装したか、また具体的な実装パラメータや条件が明確でないため、他の環境で同じ効果が得られるかどうかに不安が残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**トークン選択の安定性と閾値設定**</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圧縮トークンから中間注意スコアを用いて重要なブロックを選択する手法は理論上有効ですが、文脈やタスクによっては重要な情報が誤って除外される可能性があります。選択基準や閾値の調整、またその影響についての詳細な解析が不足している点は疑問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**一般化とタスク依存性**</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実験結果は長文コンテキストにおいて優れた性能を示していますが、短文タスクや他のドメインにおいてどの程度一般化できるかについては十分な検証がされていない印象があります。これにより、特定のタスクやデータセットに依存している可能性が否めません。</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SWE-Lancer: Can Frontier LLMs Earn $1 Million from Real-World Freelance Software Engineering? SWE-Lancer：最先端LLMは実世界のフリーランスソフトウェアエンジニアリングで100万ドルを稼ぐことができるか？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実世界のフリーランスソフトウェアエンジニアリングタスクを対象に、実際の報酬（総額100万ドル）を基準とした新しい評価ベンチマーク「SWE-Lancer」を提案する。</a:t>
            </a:r>
            <a:endParaRPr sz="791"/>
          </a:p>
          <a:p>
            <a:pPr indent="0" lvl="0" marL="0" rtl="0" algn="l">
              <a:lnSpc>
                <a:spcPct val="95000"/>
              </a:lnSpc>
              <a:spcBef>
                <a:spcPts val="1200"/>
              </a:spcBef>
              <a:spcAft>
                <a:spcPts val="0"/>
              </a:spcAft>
              <a:buNone/>
            </a:pPr>
            <a:r>
              <a:rPr lang="ja" sz="791"/>
              <a:t>概要は以下の形式で説明できる：</a:t>
            </a:r>
            <a:endParaRPr sz="791"/>
          </a:p>
          <a:p>
            <a:pPr indent="0" lvl="0" marL="0" rtl="0" algn="l">
              <a:lnSpc>
                <a:spcPct val="95000"/>
              </a:lnSpc>
              <a:spcBef>
                <a:spcPts val="1200"/>
              </a:spcBef>
              <a:spcAft>
                <a:spcPts val="0"/>
              </a:spcAft>
              <a:buNone/>
            </a:pPr>
            <a:r>
              <a:rPr lang="ja" sz="791"/>
              <a:t>「本論文は、実世界のフリーランス案件を対象とし、実際の報酬とエンドツーエンドテストを用いて、最新の大規模言語モデル（LLM）がソフトウェアエンジニアリングタスクをどの程度解決できるかを定量的に評価するため、タスクの解決率と経済的成果を指標としてマッピングする評価手法を採用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具体的には、個々のバグ修正や機能追加（IC SWE Tasks）と、複数の提案から最良の解決策を選択する管理タスク（SWE Manager Tasks）の両方を評価対象とし、各タスクには実際の報酬が設定されている。さらに、各タスクの評価はPlaywrightなどのブラウザ自動化ツールを活用したエンドツーエンドテストにより実施され、現役のソフトウェアエンジニアによる三重の検証を経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先行研究と比較しての優位性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**実世界性の追求**</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従来のベンチマークは、ユニットテストやプログラム合成といった限定されたタスクに依存していたが、SWE-Lancerは実際にUpworkで提示されたフリーランス案件から収集したタスクを対象としており、現実のソフトウェア開発環境を忠実に再現してい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**経済的指標の導入**</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各タスクには実際に支払われた報酬が紐づいており、モデルが解決できたタスクの報酬合計をもってその性能を経済的な価値に直結させる点が新しい。これにより、単なる精度評価ではなく、実際の市場価値に基づく評価が可能となってい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**フルスタックかつ管理レベルの評価**</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単なるコード生成やバグ修正だけでなく、ソフトウェアエンジニアリングの全スタックにわたる問題解決能力や、管理者としての提案選定能力も評価対象に含むことで、実務に近い多面的な能力評価を実現してい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論文で説明している技術や手法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**タスク分類と評価方法**</a:t>
            </a:r>
            <a:endParaRPr sz="791"/>
          </a:p>
          <a:p>
            <a:pPr indent="0" lvl="0" marL="0" rtl="0" algn="l">
              <a:lnSpc>
                <a:spcPct val="95000"/>
              </a:lnSpc>
              <a:spcBef>
                <a:spcPts val="1200"/>
              </a:spcBef>
              <a:spcAft>
                <a:spcPts val="0"/>
              </a:spcAft>
              <a:buNone/>
            </a:pPr>
            <a:r>
              <a:rPr lang="ja" sz="791"/>
              <a:t>    - **IC SWE Tasks（個別エンジニアリングタスク）**</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個々のソフトウェア開発者が取り組むべきバグ修正や機能実装タスクを対象としており、モデルはコードパッチを生成してエンドツーエンドテストで検証される。タスクの難易度は、解決に要する時間や修正するコード行数、ファイル数などで自動的に評価され、実際の報酬額に反映され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**SWE Manager Tasks（管理タスク）**</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フリーランスの提案の中から最も適切な解決策を選定するタスクであり、モデルは複数の実装案から最適なものを選ぶ。その選定は、元々のエンジニアリングマネージャーが行った判断と比較する形で評価される。これにより、単なるコード生成能力だけではなく、問題の本質を把握し最適解を選ぶ判断力も試され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**ユーザーツールとシミュレーション環境**</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モデルは、実際のコードベースに対して変更を加えた後、ユーザーツールを呼び出すことでその修正の効果をシミュレーションする。ユーザーツールは、ブラウザの自動操作やスクリーンショット取得を行い、修正が実際の動作にどのように反映されるかを確認する仕組みになっている。これにより、修正内容が単に文法的に正しいだけでなく、ユーザーインターフェイス上で期待通りの動作をするかどうかも評価され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**数式によるパフォーマンス評価**</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モデルのタスク解決能力は、複数回の試行（pass@k）を用いて評価される。具体的な評価式は以下の通り：</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〔pass@k = E[1 − (n − c choose k)/(n choose k)]〕</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ここで、nは総試行回数、cは正解となった試行数、kは試行の許容数である。この数式により、追加の試行が成功率に与える影響を定量的に捉え、モデルの頑健性と経済的成果への寄与を評価している。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**AIモデルのソフトウェアエンジニアリング能力評価**</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WE-Lancerは、最新の大規模言語モデルが実際のソフトウェアエンジニアリング現場で直面する複雑な問題にどの程度対処できるかを測定するためのツールとして活用できる。これにより、企業や研究機関はモデルの実用性や導入時のリスク評価をより正確に行え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**経済的インパクトの分析**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各タスクの解決状況と対応する報酬額を通じて、AIがソフトウェアエンジニアリング分野に与える経済的影響や労働市場への波及効果を数値的に評価するための基盤となる。特に、報酬が高いタスクでのパフォーマンスは、モデルの実務適用の有用性を示す重要な指標とな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**研究開発と改善の指針**</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従来のユニットテスト中心の評価手法から一歩進んだ、エンドツーエンドテストを用いた実環境評価の手法は、今後のAIモデル開発やチューニングの方向性を示す指針となる。また、管理タスクを取り入れることで、単なるコード生成だけでなく、実務における意思決定能力の向上にも寄与する可能性が示唆され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次に読むべき論文（参考文献および関連研究）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以下の論文は、SWE-Lancerと関連する先行研究や、同様の評価手法を採用した研究として参考になる：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**SWE-Bench Verified** (Chowdhury et al., 2024)→ GitHubの実際のプルリクエストを対象に評価を行い、現実のソフトウェア開発プロセスの一部を再現する手法について詳述されている。</a:t>
            </a:r>
            <a:endParaRPr sz="791"/>
          </a:p>
          <a:p>
            <a:pPr indent="0" lvl="0" marL="0" rtl="0" algn="l">
              <a:lnSpc>
                <a:spcPct val="95000"/>
              </a:lnSpc>
              <a:spcBef>
                <a:spcPts val="1200"/>
              </a:spcBef>
              <a:spcAft>
                <a:spcPts val="0"/>
              </a:spcAft>
              <a:buNone/>
            </a:pPr>
            <a:r>
              <a:rPr lang="ja" sz="791"/>
              <a:t>- **SWE-Bench** (Jimenez et al., 2024)→ オープンソースプロジェクトのプルリクエストを用いた評価方法を提示しており、SWE-Lancerとの比較検討により本論文の新規性と優位性を理解する上で有用。</a:t>
            </a:r>
            <a:endParaRPr sz="791"/>
          </a:p>
          <a:p>
            <a:pPr indent="0" lvl="0" marL="0" rtl="0" algn="l">
              <a:lnSpc>
                <a:spcPct val="95000"/>
              </a:lnSpc>
              <a:spcBef>
                <a:spcPts val="1200"/>
              </a:spcBef>
              <a:spcAft>
                <a:spcPts val="0"/>
              </a:spcAft>
              <a:buNone/>
            </a:pPr>
            <a:r>
              <a:rPr lang="ja" sz="791"/>
              <a:t>- **コード生成やプログラム合成に関する基礎研究**例：Chen et al. (2021) のコード生成に関する論文や、Hendrycks et al. (2021) の競技プログラミングにおける評価手法の研究。これらは、モデルの技術的な基盤の理解を深めるために重要な文献である。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総合評価と展望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WE-Lancerは、実世界のフリーランス案件という現実的なタスクを対象とし、単なるコード生成能力だけでなく、管理者としての判断力や経済的な影響をも評価する点で、従来の評価手法を大きく進化させている。これにより、最新の大規模言語モデルの性能を、実社会における具体的な価値として定量化する新たなアプローチを提供してい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将来的には、マルチモーダル入力のサポートや、さらなる実環境シミュレーションの強化によって、より多角的なAI評価が可能となることが期待される。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疑問点や改善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**データセットの偏りと代表性**</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論文では、タスクのほとんどがExpensifyから抽出されたUpworkの案件に基づいています。これにより、実世界の多様なソフトウェアエンジニアリング案件全体を十分に反映できていない可能性があります。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インフラ系や大規模システムの課題、または他の業界でのタスクが十分にカバーされていないため、評価結果の一般化には注意が必要です。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**評価方法の限界**</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エンドツーエンドのテストに依存している点は評価の現実性を高める一方で、テストケース自体が現実の全てのケースを網羅しているかどうか疑問が残ります。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パス率（pass@k）などの統計的評価指標は、試行回数やタスクの難易度によるばらつきが大きいため、結果の再現性や安定性について更なる議論が必要かもしれません。</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**経済的評価の仮定とその妥当性**</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タスク毎の実際の報酬を経済的価値として評価する手法は新規性がありますが、市場の変動や案件の価格交渉の背景など、単純な金額だけでは捉えきれない部分も存在します。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モデルの性能と経済効果を直結させる際の前提条件や仮定について、より詳細な検証や議論が求められる点が考えられます。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**セキュリティや倫理的な側面への言及の不足**</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自動生成されたコードがセキュリティ上の脆弱性を含むリスクや、生成コードの信頼性についての議論が十分ではないと感じられます。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AIが自律的にコード修正を行う場合の安全性（agentic safety）や、実際の運用環境での検証体制について、もう少し深掘りできる余地があると考えられます。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5. **管理タスクの評価手法について**</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複数の提案から最適解を選ぶという管理タスクの評価は、現実のエンジニアリングマネジメントの複雑さを完全に再現できているか疑問です。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提案間の微妙な差異や、提案に隠れた背景情報（例えば、実装コストや将来的な拡張性など）をどのように評価するかについて、更なる議論が必要かもしれません。</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Optimizing Model Selection for Compound AI Systems 複合AIシステムのためのモデル選択の最適化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複数のLLMを組み合わせる複合AIシステムにおいて、各モジュールに対して最適なLLMを選択する問題に焦点を当てています。従来のシステムは、全てのモジュールで同一のLLMを利用するケースが多かったのに対し、本論文では各モジュールごとに異なるLLMを割り当てることで、システム全体の性能を大幅に向上させる手法を提案しています。提案手法「LLMSelector」は、各モジュールの性能をLLM診断器によって推定し、その結果をもとに逐次的な更新を行うことで、効率的に最適なモデル割り当てを見つけ出します。実験結果では、最適なモデル選択により、従来手法と比較して5%〜70%の精度向上が報告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先行研究と比べてどこがすごいのか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**従来手法との違い**</a:t>
            </a:r>
            <a:endParaRPr sz="791"/>
          </a:p>
          <a:p>
            <a:pPr indent="0" lvl="0" marL="0" rtl="0" algn="l">
              <a:lnSpc>
                <a:spcPct val="95000"/>
              </a:lnSpc>
              <a:spcBef>
                <a:spcPts val="1200"/>
              </a:spcBef>
              <a:spcAft>
                <a:spcPts val="0"/>
              </a:spcAft>
              <a:buNone/>
            </a:pPr>
            <a:r>
              <a:rPr lang="ja" sz="791"/>
              <a:t>    - 従来はプロンプト最適化やモジュール間の相互作用調整に重点を置き、全モジュールで同一のLLMを使用する手法が主流でした。</a:t>
            </a:r>
            <a:endParaRPr sz="791"/>
          </a:p>
          <a:p>
            <a:pPr indent="0" lvl="0" marL="0" rtl="0" algn="l">
              <a:lnSpc>
                <a:spcPct val="95000"/>
              </a:lnSpc>
              <a:spcBef>
                <a:spcPts val="1200"/>
              </a:spcBef>
              <a:spcAft>
                <a:spcPts val="0"/>
              </a:spcAft>
              <a:buNone/>
            </a:pPr>
            <a:r>
              <a:rPr lang="ja" sz="791"/>
              <a:t>    - 本論文では、各モジュールに異なるLLMを割り当てるという新たなアプローチを導入し、各LLMの得意分野を活かして全体性能を向上させています。</a:t>
            </a:r>
            <a:endParaRPr sz="791"/>
          </a:p>
          <a:p>
            <a:pPr indent="0" lvl="0" marL="0" rtl="0" algn="l">
              <a:lnSpc>
                <a:spcPct val="95000"/>
              </a:lnSpc>
              <a:spcBef>
                <a:spcPts val="1200"/>
              </a:spcBef>
              <a:spcAft>
                <a:spcPts val="0"/>
              </a:spcAft>
              <a:buNone/>
            </a:pPr>
            <a:r>
              <a:rPr lang="ja" sz="791"/>
              <a:t>- **技術的革新点**</a:t>
            </a:r>
            <a:endParaRPr sz="791"/>
          </a:p>
          <a:p>
            <a:pPr indent="0" lvl="0" marL="0" rtl="0" algn="l">
              <a:lnSpc>
                <a:spcPct val="95000"/>
              </a:lnSpc>
              <a:spcBef>
                <a:spcPts val="1200"/>
              </a:spcBef>
              <a:spcAft>
                <a:spcPts val="0"/>
              </a:spcAft>
              <a:buNone/>
            </a:pPr>
            <a:r>
              <a:rPr lang="ja" sz="791"/>
              <a:t>    - **LLM診断器の利用**</a:t>
            </a:r>
            <a:endParaRPr sz="791"/>
          </a:p>
          <a:p>
            <a:pPr indent="0" lvl="0" marL="0" rtl="0" algn="l">
              <a:lnSpc>
                <a:spcPct val="95000"/>
              </a:lnSpc>
              <a:spcBef>
                <a:spcPts val="1200"/>
              </a:spcBef>
              <a:spcAft>
                <a:spcPts val="0"/>
              </a:spcAft>
              <a:buNone/>
            </a:pPr>
            <a:r>
              <a:rPr lang="ja" sz="791"/>
              <a:t>        - 各モジュールの出力や最終結果から、LLM診断器が個々のモジュールの性能を定量的に評価します。これにより、単に全体の正誤だけではなく、各モジュールの寄与度を正確に把握可能となりました。</a:t>
            </a:r>
            <a:endParaRPr sz="791"/>
          </a:p>
          <a:p>
            <a:pPr indent="0" lvl="0" marL="0" rtl="0" algn="l">
              <a:lnSpc>
                <a:spcPct val="95000"/>
              </a:lnSpc>
              <a:spcBef>
                <a:spcPts val="1200"/>
              </a:spcBef>
              <a:spcAft>
                <a:spcPts val="0"/>
              </a:spcAft>
              <a:buNone/>
            </a:pPr>
            <a:r>
              <a:rPr lang="ja" sz="791"/>
              <a:t>    - **単調性仮定と最適解への収束**</a:t>
            </a:r>
            <a:endParaRPr sz="791"/>
          </a:p>
          <a:p>
            <a:pPr indent="0" lvl="0" marL="0" rtl="0" algn="l">
              <a:lnSpc>
                <a:spcPct val="95000"/>
              </a:lnSpc>
              <a:spcBef>
                <a:spcPts val="1200"/>
              </a:spcBef>
              <a:spcAft>
                <a:spcPts val="0"/>
              </a:spcAft>
              <a:buNone/>
            </a:pPr>
            <a:r>
              <a:rPr lang="ja" sz="791"/>
              <a:t>        - 各モジュールの性能がモジュール間・モジュール内ともに単調性を持つという仮定のもと、最適なLLMの割り当てが有限の反復で見つかることを理論的に保証しています（定理4.1）。</a:t>
            </a:r>
            <a:endParaRPr sz="791"/>
          </a:p>
          <a:p>
            <a:pPr indent="0" lvl="0" marL="0" rtl="0" algn="l">
              <a:lnSpc>
                <a:spcPct val="95000"/>
              </a:lnSpc>
              <a:spcBef>
                <a:spcPts val="1200"/>
              </a:spcBef>
              <a:spcAft>
                <a:spcPts val="0"/>
              </a:spcAft>
              <a:buNone/>
            </a:pPr>
            <a:r>
              <a:rPr lang="ja" sz="791"/>
              <a:t>    - **効率的な最適化アルゴリズム**</a:t>
            </a:r>
            <a:endParaRPr sz="791"/>
          </a:p>
          <a:p>
            <a:pPr indent="0" lvl="0" marL="0" rtl="0" algn="l">
              <a:lnSpc>
                <a:spcPct val="95000"/>
              </a:lnSpc>
              <a:spcBef>
                <a:spcPts val="1200"/>
              </a:spcBef>
              <a:spcAft>
                <a:spcPts val="0"/>
              </a:spcAft>
              <a:buNone/>
            </a:pPr>
            <a:r>
              <a:rPr lang="ja" sz="791"/>
              <a:t>        - 組み合わせ爆発を回避するため、初期のランダム割り当てから出発し、各反復で一つのモジュールのみを更新することで、計算コストを大幅に削減しながら最適解に近づけます。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論文で説明している技術や手法の詳細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**LLMSelectorフレームワークの構造**</a:t>
            </a:r>
            <a:endParaRPr sz="791"/>
          </a:p>
          <a:p>
            <a:pPr indent="0" lvl="0" marL="0" rtl="0" algn="l">
              <a:lnSpc>
                <a:spcPct val="95000"/>
              </a:lnSpc>
              <a:spcBef>
                <a:spcPts val="1200"/>
              </a:spcBef>
              <a:spcAft>
                <a:spcPts val="0"/>
              </a:spcAft>
              <a:buNone/>
            </a:pPr>
            <a:r>
              <a:rPr lang="ja" sz="791"/>
              <a:t>    - **入力**：複合AIシステムのアーキテクチャ（有向非巡回グラフ G=(V,E)）、候補となるLLMの集合、質問と正解ペアからなるトレーニングデータセット、及びトレーニング予算。</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G=(V,E)G=(V,E)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**プロセス**：</a:t>
            </a:r>
            <a:endParaRPr sz="791"/>
          </a:p>
          <a:p>
            <a:pPr indent="0" lvl="0" marL="0" rtl="0" algn="l">
              <a:lnSpc>
                <a:spcPct val="95000"/>
              </a:lnSpc>
              <a:spcBef>
                <a:spcPts val="1200"/>
              </a:spcBef>
              <a:spcAft>
                <a:spcPts val="0"/>
              </a:spcAft>
              <a:buNone/>
            </a:pPr>
            <a:r>
              <a:rPr lang="ja" sz="791"/>
              <a:t>        1. 初期のモデル割り当て（ランダムまたは初期設定）から出発。</a:t>
            </a:r>
            <a:endParaRPr sz="791"/>
          </a:p>
          <a:p>
            <a:pPr indent="0" lvl="0" marL="0" rtl="0" algn="l">
              <a:lnSpc>
                <a:spcPct val="95000"/>
              </a:lnSpc>
              <a:spcBef>
                <a:spcPts val="1200"/>
              </a:spcBef>
              <a:spcAft>
                <a:spcPts val="0"/>
              </a:spcAft>
              <a:buNone/>
            </a:pPr>
            <a:r>
              <a:rPr lang="ja" sz="791"/>
              <a:t>        2. 各反復で、特定のモジュールを選択し、LLM診断器による評価結果からそのモジュールに対する最適なLLMを見つけ出す。</a:t>
            </a:r>
            <a:endParaRPr sz="791"/>
          </a:p>
          <a:p>
            <a:pPr indent="0" lvl="0" marL="0" rtl="0" algn="l">
              <a:lnSpc>
                <a:spcPct val="95000"/>
              </a:lnSpc>
              <a:spcBef>
                <a:spcPts val="1200"/>
              </a:spcBef>
              <a:spcAft>
                <a:spcPts val="0"/>
              </a:spcAft>
              <a:buNone/>
            </a:pPr>
            <a:r>
              <a:rPr lang="ja" sz="791"/>
              <a:t>        3. その結果を用いて、全体のモデル割り当てを更新し、予算が尽きるか、更新による性能向上が見込めなくなるまで繰り返す。</a:t>
            </a:r>
            <a:endParaRPr sz="791"/>
          </a:p>
          <a:p>
            <a:pPr indent="0" lvl="0" marL="0" rtl="0" algn="l">
              <a:lnSpc>
                <a:spcPct val="95000"/>
              </a:lnSpc>
              <a:spcBef>
                <a:spcPts val="1200"/>
              </a:spcBef>
              <a:spcAft>
                <a:spcPts val="0"/>
              </a:spcAft>
              <a:buNone/>
            </a:pPr>
            <a:r>
              <a:rPr lang="ja" sz="791"/>
              <a:t>    - **数式による定式化**：</a:t>
            </a:r>
            <a:endParaRPr sz="791"/>
          </a:p>
          <a:p>
            <a:pPr indent="0" lvl="0" marL="0" rtl="0" algn="l">
              <a:lnSpc>
                <a:spcPct val="95000"/>
              </a:lnSpc>
              <a:spcBef>
                <a:spcPts val="1200"/>
              </a:spcBef>
              <a:spcAft>
                <a:spcPts val="0"/>
              </a:spcAft>
              <a:buNone/>
            </a:pPr>
            <a:r>
              <a:rPr lang="ja" sz="791"/>
              <a:t>    f∈Fmax​P(f)</a:t>
            </a:r>
            <a:endParaRPr sz="791"/>
          </a:p>
          <a:p>
            <a:pPr indent="0" lvl="0" marL="0" rtl="0" algn="l">
              <a:lnSpc>
                <a:spcPct val="95000"/>
              </a:lnSpc>
              <a:spcBef>
                <a:spcPts val="1200"/>
              </a:spcBef>
              <a:spcAft>
                <a:spcPts val="0"/>
              </a:spcAft>
              <a:buNone/>
            </a:pPr>
            <a:r>
              <a:rPr lang="ja" sz="791"/>
              <a:t>    ここで、P(f) はモデル割り当て f による全体の性能を表し、各モジュールの性能が単調な関数として組み合わされることにより、個々の最適解が全体の最適解に結びつくことを示しています。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max⁡f∈FP(f)\max_{f \in F} P(f)</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P(f)P(f)</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ff</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**LLM診断器の具体的な役割**</a:t>
            </a:r>
            <a:endParaRPr sz="791"/>
          </a:p>
          <a:p>
            <a:pPr indent="0" lvl="0" marL="0" rtl="0" algn="l">
              <a:lnSpc>
                <a:spcPct val="95000"/>
              </a:lnSpc>
              <a:spcBef>
                <a:spcPts val="1200"/>
              </a:spcBef>
              <a:spcAft>
                <a:spcPts val="0"/>
              </a:spcAft>
              <a:buNone/>
            </a:pPr>
            <a:r>
              <a:rPr lang="ja" sz="791"/>
              <a:t>    - 各モジュールの出力と最終的な結果を基に、LLM診断器が「正誤」だけでなく、各モジュールがどの程度正しい判断を下しているかを評価します。この評価結果をもとに、より高いモジュール性能を示すLLMへと更新する判断がなされます。</a:t>
            </a:r>
            <a:endParaRPr sz="791"/>
          </a:p>
          <a:p>
            <a:pPr indent="0" lvl="0" marL="0" rtl="0" algn="l">
              <a:lnSpc>
                <a:spcPct val="95000"/>
              </a:lnSpc>
              <a:spcBef>
                <a:spcPts val="1200"/>
              </a:spcBef>
              <a:spcAft>
                <a:spcPts val="0"/>
              </a:spcAft>
              <a:buNone/>
            </a:pPr>
            <a:r>
              <a:rPr lang="ja" sz="791"/>
              <a:t>- **実験設定と結果の分析**</a:t>
            </a:r>
            <a:endParaRPr sz="791"/>
          </a:p>
          <a:p>
            <a:pPr indent="0" lvl="0" marL="0" rtl="0" algn="l">
              <a:lnSpc>
                <a:spcPct val="95000"/>
              </a:lnSpc>
              <a:spcBef>
                <a:spcPts val="1200"/>
              </a:spcBef>
              <a:spcAft>
                <a:spcPts val="0"/>
              </a:spcAft>
              <a:buNone/>
            </a:pPr>
            <a:r>
              <a:rPr lang="ja" sz="791"/>
              <a:t>    - **システム例**：</a:t>
            </a:r>
            <a:endParaRPr sz="791"/>
          </a:p>
          <a:p>
            <a:pPr indent="0" lvl="0" marL="0" rtl="0" algn="l">
              <a:lnSpc>
                <a:spcPct val="95000"/>
              </a:lnSpc>
              <a:spcBef>
                <a:spcPts val="1200"/>
              </a:spcBef>
              <a:spcAft>
                <a:spcPts val="0"/>
              </a:spcAft>
              <a:buNone/>
            </a:pPr>
            <a:r>
              <a:rPr lang="ja" sz="791"/>
              <a:t>        - Self-refineシステム（生成器、批評器、改良器の3モジュール）</a:t>
            </a:r>
            <a:endParaRPr sz="791"/>
          </a:p>
          <a:p>
            <a:pPr indent="0" lvl="0" marL="0" rtl="0" algn="l">
              <a:lnSpc>
                <a:spcPct val="95000"/>
              </a:lnSpc>
              <a:spcBef>
                <a:spcPts val="1200"/>
              </a:spcBef>
              <a:spcAft>
                <a:spcPts val="0"/>
              </a:spcAft>
              <a:buNone/>
            </a:pPr>
            <a:r>
              <a:rPr lang="ja" sz="791"/>
              <a:t>        - Multi-agent debateシステム（複数の生成器と議論モジュール）</a:t>
            </a:r>
            <a:endParaRPr sz="791"/>
          </a:p>
          <a:p>
            <a:pPr indent="0" lvl="0" marL="0" rtl="0" algn="l">
              <a:lnSpc>
                <a:spcPct val="95000"/>
              </a:lnSpc>
              <a:spcBef>
                <a:spcPts val="1200"/>
              </a:spcBef>
              <a:spcAft>
                <a:spcPts val="0"/>
              </a:spcAft>
              <a:buNone/>
            </a:pPr>
            <a:r>
              <a:rPr lang="ja" sz="791"/>
              <a:t>        - Locate-solveシステム（表からタスクを抽出し解答する2モジュール）</a:t>
            </a:r>
            <a:endParaRPr sz="791"/>
          </a:p>
          <a:p>
            <a:pPr indent="0" lvl="0" marL="0" rtl="0" algn="l">
              <a:lnSpc>
                <a:spcPct val="95000"/>
              </a:lnSpc>
              <a:spcBef>
                <a:spcPts val="1200"/>
              </a:spcBef>
              <a:spcAft>
                <a:spcPts val="0"/>
              </a:spcAft>
              <a:buNone/>
            </a:pPr>
            <a:r>
              <a:rPr lang="ja" sz="791"/>
              <a:t>    - **実験結果**：</a:t>
            </a:r>
            <a:endParaRPr sz="791"/>
          </a:p>
          <a:p>
            <a:pPr indent="0" lvl="0" marL="0" rtl="0" algn="l">
              <a:lnSpc>
                <a:spcPct val="95000"/>
              </a:lnSpc>
              <a:spcBef>
                <a:spcPts val="1200"/>
              </a:spcBef>
              <a:spcAft>
                <a:spcPts val="0"/>
              </a:spcAft>
              <a:buNone/>
            </a:pPr>
            <a:r>
              <a:rPr lang="ja" sz="791"/>
              <a:t>        - 単一のLLMを全モジュールに割り当てた場合と比較して、LLMSelectorは5%〜70%の精度向上を達成。</a:t>
            </a:r>
            <a:endParaRPr sz="791"/>
          </a:p>
          <a:p>
            <a:pPr indent="0" lvl="0" marL="0" rtl="0" algn="l">
              <a:lnSpc>
                <a:spcPct val="95000"/>
              </a:lnSpc>
              <a:spcBef>
                <a:spcPts val="1200"/>
              </a:spcBef>
              <a:spcAft>
                <a:spcPts val="0"/>
              </a:spcAft>
              <a:buNone/>
            </a:pPr>
            <a:r>
              <a:rPr lang="ja" sz="791"/>
              <a:t>        - また、同じ性能を得るためのLLM API呼び出し回数が大幅に削減されることも実証されました。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本手法は、以下のような複合AIシステムに適用可能です：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**Self-refineシステム**：初期生成→批評→改良という3段階の処理において、各段階に最適なLLMを選択することで、全体の生成精度を向上。</a:t>
            </a:r>
            <a:endParaRPr sz="791"/>
          </a:p>
          <a:p>
            <a:pPr indent="0" lvl="0" marL="0" rtl="0" algn="l">
              <a:lnSpc>
                <a:spcPct val="95000"/>
              </a:lnSpc>
              <a:spcBef>
                <a:spcPts val="1200"/>
              </a:spcBef>
              <a:spcAft>
                <a:spcPts val="0"/>
              </a:spcAft>
              <a:buNone/>
            </a:pPr>
            <a:r>
              <a:rPr lang="ja" sz="791"/>
              <a:t>- **Multi-agent debateシステム**：複数のLLMを用いた議論を通じて、誤答を修正し正答を導くシステムで、各生成器やディベーターの役割に応じた最適なモデルを割り当てる。</a:t>
            </a:r>
            <a:endParaRPr sz="791"/>
          </a:p>
          <a:p>
            <a:pPr indent="0" lvl="0" marL="0" rtl="0" algn="l">
              <a:lnSpc>
                <a:spcPct val="95000"/>
              </a:lnSpc>
              <a:spcBef>
                <a:spcPts val="1200"/>
              </a:spcBef>
              <a:spcAft>
                <a:spcPts val="0"/>
              </a:spcAft>
              <a:buNone/>
            </a:pPr>
            <a:r>
              <a:rPr lang="ja" sz="791"/>
              <a:t>- **Locate-solveシステム**：表形式データからタスクを抽出し、その後解答を導出するプロセスで、各段階の性能を最大化するためのモデル選択が可能。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さらに、API利用コストの削減やシステム全体の効率向上を目的とするあらゆるアプリケーションにおいて、本手法の応用が期待されます。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以下の論文は、複合AIシステムやLLMの最適利用に関する理解をさらに深めるためにおすすめです：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**Aman Madaan et al., "Self-refine: Iterative refinement with self-feedback"**→ 自己改善プロセスに関する詳細な実験結果と解析が記述されています。</a:t>
            </a:r>
            <a:endParaRPr sz="791"/>
          </a:p>
          <a:p>
            <a:pPr indent="0" lvl="0" marL="0" rtl="0" algn="l">
              <a:lnSpc>
                <a:spcPct val="95000"/>
              </a:lnSpc>
              <a:spcBef>
                <a:spcPts val="1200"/>
              </a:spcBef>
              <a:spcAft>
                <a:spcPts val="0"/>
              </a:spcAft>
              <a:buNone/>
            </a:pPr>
            <a:r>
              <a:rPr lang="ja" sz="791"/>
              <a:t>- **Akbir Khan et al., "Debating with more persuasive llms leads to more truthful answers"**→ 複数LLMを用いた議論システムの有効性について詳述しています。</a:t>
            </a:r>
            <a:endParaRPr sz="791"/>
          </a:p>
          <a:p>
            <a:pPr indent="0" lvl="0" marL="0" rtl="0" algn="l">
              <a:lnSpc>
                <a:spcPct val="95000"/>
              </a:lnSpc>
              <a:spcBef>
                <a:spcPts val="1200"/>
              </a:spcBef>
              <a:spcAft>
                <a:spcPts val="0"/>
              </a:spcAft>
              <a:buNone/>
            </a:pPr>
            <a:r>
              <a:rPr lang="ja" sz="791"/>
              <a:t>- **Yusen Zhang et al., "Chain of agents: Large language models collaborating on long-context tasks"**→ 長文タスクにおけるLLMの協働利用のメリットと、そのための最適化手法が紹介されています。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仮定の現実性に関する疑問点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**単調性の仮定（Intra‐monotonicity と Inter‐monotonicity）**</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論文では、各モジュールの性能が「単調性」を持つと仮定し、あるモジュールにおけるより良いモデルが他のモジュールの割り当てに関係なく常に有利であるとしています。しかし、現実の複雑なタスクでは、モジュール間の依存関係や相互作用によりこの単調性が崩れる可能性が高いです。つまり、あるモジュールでの性能向上が、他のモジュールとの組み合わせでは必ずしも全体性能を向上させないケースが存在するため、この仮定の妥当性には疑問が残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**二値性能の仮定**</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論文では性能評価を 0 または 1 の二値に単純化しています。実際のタスクでは性能は連続的な評価指標となることが多く、二値化することで情報が失われる可能性がある点も疑問点のひとつです。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アルゴリズムの収束性と最適性について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**最適割り当ての一意性**</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定理4.1では「各タスクにおける最適割り当てが一意」であることを前提としています。しかし、実際の複合AIシステムでは、複数の割り当てが同程度に良好な性能を示す場合も考えられるため、この前提が成立しない場合のアルゴリズムの安定性や収束性について疑問が残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**局所最適解の問題**</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論文内では、LLM診断器の評価を用いることで局所最適解から脱出できると説明していますが、診断器の誤評価やノイズがある場合、最適解にたどり着かず局所最適解に陥るリスクが十分に議論されていない点が気にな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LLM診断器の信頼性と評価方法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診断器の信頼性**各モジュールの性能をLLM診断器で評価する手法は興味深いですが、診断器自体がどの程度正確にモジュールの性能を推定できるのか、その検証やロバスト性についての詳細な検証が不足しているように見受けられます。特に、診断器が用いるプロンプトや評価基準に依存するため、そのバイアスやエラーが全体のモデル選択にどのように影響するのかが疑問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TOWARDS AUTO-REGRESSIVE NEXT-TOKEN PREDICTION: IN-CONTEXT LEARNING EMERGES FROM GENERALIZATION 自己回帰的次トークン予測に向けて：文脈内学習は一般化から出現する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a:t>
            </a:r>
            <a:endParaRPr sz="791"/>
          </a:p>
          <a:p>
            <a:pPr indent="0" lvl="0" marL="0" rtl="0" algn="l">
              <a:lnSpc>
                <a:spcPct val="95000"/>
              </a:lnSpc>
              <a:spcBef>
                <a:spcPts val="1200"/>
              </a:spcBef>
              <a:spcAft>
                <a:spcPts val="0"/>
              </a:spcAft>
              <a:buNone/>
            </a:pPr>
            <a:r>
              <a:rPr lang="ja" sz="791"/>
              <a:t>従来のi.i.d.（独立同分布）仮定に依拠した解析では捉えきれなかった現実の言語生成プロセスに焦点を当て、自己回帰的次トークン予測（AR-NTP）の枠組みの下で文脈内学習（In-Context Learning, ICL）の発現メカニズムを明らかにすることを目的としています。具体的には、事前学習フェーズとICLフェーズを統一的に扱い、トークン間の依存性を厳密にモデル化することで、シーケンスとトピックの二段階の一般化（Two-level Expectation）を通じた最適化解析を行っています。この理論的枠組みでは、PAC‐Bayesian解析や連続時間確率微分方程式（SDE）を駆使して、データ依存型・トピック依存型の事前分布を導入し、後部分布とのKLダイバージェンスを評価することで、未知のトピックや新規シーケンスに対する予測誤差（人口損失）の上界を導出しています。さらに、シンセティックな言語データセット（GINC）や実世界の多様な言語データセットを用いた実験により、理論の実証と実用上の意義を検証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先行研究と比べた優れている点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従来の文脈内学習に関する研究は、以下の2点で制約がありました。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**i.i.d.仮定の限界**　・多くの研究は、入力と出力が独立同分布であると仮定し、実際の言語生成におけるトークン間の依存性を無視していました。</a:t>
            </a:r>
            <a:endParaRPr sz="791"/>
          </a:p>
          <a:p>
            <a:pPr indent="0" lvl="0" marL="0" rtl="0" algn="l">
              <a:lnSpc>
                <a:spcPct val="95000"/>
              </a:lnSpc>
              <a:spcBef>
                <a:spcPts val="1200"/>
              </a:spcBef>
              <a:spcAft>
                <a:spcPts val="0"/>
              </a:spcAft>
              <a:buNone/>
            </a:pPr>
            <a:r>
              <a:rPr lang="ja" sz="791"/>
              <a:t>2. **最適化解釈のみの説明**　・ICLの発現メカニズムを暗黙の最適化プロセス（例：単一ステップの勾配降下）として捉えるだけで、なぜ事前学習済みモデルが未知のタスクに対しても高いICL能力を発揮するのか、その理論的根拠を十分に説明できていません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本論文はこれらの問題点に対し、以下の革新点を提示しています。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・**AR-NTPパラダイムの採用**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実際の言語生成プロセスに即して、トークン間の依存関係を反映する自己回帰的生成モデルを採用。これにより、より現実的なモデル解析が可能となりました。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・**二段階期待値による一般化解析**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シーケンスレベルとトピックレベルの両面から一般化性能を解析することで、未知の入力に対するICLの出現メカニズムを明示的に説明。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・**データ依存型およびトピック依存型事前分布の導入**</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従来の均一な事前分布に代わり、実際のデータ分布の特性を反映した事前分布を用いることで、KLダイバージェンスをより現実的に評価し、一般化誤差の上界を厳密に導出しています。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**全体の枠組み：AR-NTPとICLフレームワーク**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・**事前学習フェーズ**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複数のトピックにまたがるシーケンスを、各トークンが前のトークンに依存して生成される自己回帰的プロセスとしてモデル化。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各シーケンスごとに負の対数尤度損失を最小化し、事前学習済みモデルのパラメータを最適化。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・**ICLフェーズ**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未知のトピックやシーケンスに対し、事前学習済みモデルを用いて予測を行い、その一般化性能を評価。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**理論的解析手法**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・**PAC‐Bayesian解析**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事前分布（prior）と後部分布（posterior）のKLダイバージェンスを通じ、一般化誤差の上界を数式的に導出。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データ依存型およびトピック依存型の事前分布を構築し、実際のデータの特性を反映。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・**連続時間確率微分方程式（SDE）**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最適化過程中のパラメータ更新の連続的な挙動を解析し、勾配の変動や最適化誤差の影響を定量化。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**数式とモデル解析の詳細**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・各シーケンスにおける負の対数尤度損失（式(1)～(3)）を基礎に、シーケンス内の各トークンの条件付き確率を評価。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・第一段階の期待値（シーケンスレベルの一般化）と第二段階の期待値（トピックレベルの一般化）を組み合わせ、最終的な人口損失（式(4)～(5)）を導出。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・これにより、モデルサイズ、トレーニングイテレーション数、使用データの多様性、プロンプト長がICL性能に与える影響が数理的に明示されます。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有用な点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・**モデル設計とデータ選定の指針**</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事前学習におけるトピックの多様性やシーケンス長、シーケンス数がICL能力に直接影響するため、効率的なデータ構築とモデルスケーリングのための具体的なガイドラインを提供。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・**トレーニング戦略の最適化**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最適化過程における勾配の挙動やデータ依存性を定量化することで、学習速度や安定性を向上させるための戦略（例：早期停止や事前モデルの初期化）の理論的根拠を提示。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・**未知タスクへの応用**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未見のタスクやトピックに対しても高いパフォーマンスを発揮するICL能力の原理を解明することで、実務上の多様な自然言語処理タスクへの応用可能性が広がる。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・**理論と実験の両面からの裏付け**</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シンセティックなGINCデータセットと実世界データセットの両方を用いた実験により、提案理論の有効性と実用性が実証され、今後の大規模言語モデルの研究に対して重要な示唆を与える。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・**Brown et al., "Language Models are Few-Shot Learners"**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大規模言語モデルの少数ショット学習能力の基礎を築いた代表的な研究。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・**Akyürek et al., "What learning algorithm is in-context learning? Investigations with linear models"**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文脈内学習を、最適化アルゴリズム（例：勾配降下法）として解析する視点を提供。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・**Xie et al., "In-context learning of large language models explained as implicit Bayesian inference"**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ICLを暗黙のベイズ推論として捉える理論的背景を示し、本論文のアプローチと補完的な理解を促進。</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・**Zhang et al., "Trained transformers learn linear models in-context"**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事前学習済みトランスフォーマーが文脈内でどのように線形モデルを学習するかについて詳細に解析した研究。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自己回帰的次トークン予測（AR‐NTP）と二段階期待値を用いた理論解析が新規かつ精緻ですが、以下の点について注意や議論が必要だと考えられます。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**強い仮定の採用**</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・損失関数の有界性（Assumption 4.1）や勾配の有界性（Assumption 4.2）の仮定は、実際の大規模言語モデルでは必ずしも厳密に成立しない可能性があります。これらの仮定が理論上の解析を可能にしている一方で、現実のトレーニングプロセスとの乖離が問題になる場合があ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**PAC‐Bayesian境界の実用性**</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AC‐Bayesian解析による一般化誤差の上界は理論的には有意義ですが、実際にはバウンドが緩すぎる、もしくは多くのハイパーパラメータに依存するため、直接的な実務への応用やモデル改善の指針としては曖昧な部分があるかもしれません。</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**SDEを用いた解析の限界**</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連続時間確率微分方程式（SDE）を使って最適化の挙動を解析する手法は数学的に洗練されていますが、実際の離散的なトレーニングステップとの整合性や、数値的な精度についてはさらなる検証が必要となる可能性があ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**前提となるAR‐NTPパラダイムの適用性**</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本論文は、言語生成におけるトークン依存性をAR‐NTPとしてモデル化していますが、実際の自然言語はより複雑な依存関係を持つため、モデル化の簡略化が行われている可能性があります。この点において、現実の言語データ全体をどこまで正確に捉えられるかについては議論の余地が残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5. **実験でのICL失敗ケースの示唆**</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論文内で、ランダムなトークン遷移の場合にICLが発現しないという実験結果が示されています。これは、事前学習データの構造がICLの発現に極めて重要であることを示唆しており、データの質や構造に対する敏感さが実際の応用上の制約となる可能性があり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ScoreFlow: Mastering LLM Agent Workflows via Score-based Preference Optimization ScoreFlow: スコアベースの選好最適化によるLLMエージェントワークフローの最適化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https://github.com/Gen-Verse/ScoreFlow</a:t>
            </a:r>
            <a:endParaRPr sz="791"/>
          </a:p>
          <a:p>
            <a:pPr indent="0" lvl="0" marL="0" rtl="0" algn="l">
              <a:lnSpc>
                <a:spcPct val="95000"/>
              </a:lnSpc>
              <a:spcBef>
                <a:spcPts val="1200"/>
              </a:spcBef>
              <a:spcAft>
                <a:spcPts val="0"/>
              </a:spcAft>
              <a:buNone/>
            </a:pPr>
            <a:r>
              <a:rPr lang="ja" sz="791"/>
              <a:t>概要: ScoreFlowは、大規模言語モデル（LLM）を用いたマルチエージェントワークフローの自動最適化を目指すフレームワークである。従来の最適化手法では、ワークフロー構造が固定的であり、適応性や拡張性に制約があった。本研究では、勾配ベースの最適化手法（Score-DPO）を導入し、評価スコアを直接考慮することでワークフローの柔軟な最適化を実現する。</a:t>
            </a:r>
            <a:endParaRPr sz="791"/>
          </a:p>
          <a:p>
            <a:pPr indent="0" lvl="0" marL="0" rtl="0" algn="l">
              <a:lnSpc>
                <a:spcPct val="95000"/>
              </a:lnSpc>
              <a:spcBef>
                <a:spcPts val="1200"/>
              </a:spcBef>
              <a:spcAft>
                <a:spcPts val="0"/>
              </a:spcAft>
              <a:buNone/>
            </a:pPr>
            <a:r>
              <a:rPr lang="ja" sz="791"/>
              <a:t>本研究の主な成果は以下の通り:</a:t>
            </a:r>
            <a:endParaRPr sz="791"/>
          </a:p>
          <a:p>
            <a:pPr indent="0" lvl="0" marL="0" rtl="0" algn="l">
              <a:lnSpc>
                <a:spcPct val="95000"/>
              </a:lnSpc>
              <a:spcBef>
                <a:spcPts val="1200"/>
              </a:spcBef>
              <a:spcAft>
                <a:spcPts val="0"/>
              </a:spcAft>
              <a:buNone/>
            </a:pPr>
            <a:r>
              <a:rPr lang="ja" sz="791"/>
              <a:t>• ワークフロー最適化の自動化: 従来の手作業による設計から、タスクに応じた適応的なワークフロー生成へ移行。</a:t>
            </a:r>
            <a:endParaRPr sz="791"/>
          </a:p>
          <a:p>
            <a:pPr indent="0" lvl="0" marL="0" rtl="0" algn="l">
              <a:lnSpc>
                <a:spcPct val="95000"/>
              </a:lnSpc>
              <a:spcBef>
                <a:spcPts val="1200"/>
              </a:spcBef>
              <a:spcAft>
                <a:spcPts val="0"/>
              </a:spcAft>
              <a:buNone/>
            </a:pPr>
            <a:r>
              <a:rPr lang="ja" sz="791"/>
              <a:t>• スコアを考慮した選好最適化: 評価スコアを利用することで、学習の安定性と収束速度を向上。</a:t>
            </a:r>
            <a:endParaRPr sz="791"/>
          </a:p>
          <a:p>
            <a:pPr indent="0" lvl="0" marL="0" rtl="0" algn="l">
              <a:lnSpc>
                <a:spcPct val="95000"/>
              </a:lnSpc>
              <a:spcBef>
                <a:spcPts val="1200"/>
              </a:spcBef>
              <a:spcAft>
                <a:spcPts val="0"/>
              </a:spcAft>
              <a:buNone/>
            </a:pPr>
            <a:r>
              <a:rPr lang="ja" sz="791"/>
              <a:t>• 高いパフォーマンス: 6つのベンチマークにおいて、既存手法を平均8.2%上回る性能を達成。</a:t>
            </a:r>
            <a:endParaRPr sz="791"/>
          </a:p>
          <a:p>
            <a:pPr indent="0" lvl="0" marL="0" rtl="0" algn="l">
              <a:lnSpc>
                <a:spcPct val="95000"/>
              </a:lnSpc>
              <a:spcBef>
                <a:spcPts val="1200"/>
              </a:spcBef>
              <a:spcAft>
                <a:spcPts val="0"/>
              </a:spcAft>
              <a:buNone/>
            </a:pPr>
            <a:r>
              <a:rPr lang="ja" sz="791"/>
              <a:t>• 小型モデルの有効活用: 小型モデル（Llama-3.1-8B）でも、大型モデル（GPT-4o）と同等以上の性能を実現。</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**先行研究との比較：本研究の優位性**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手法 | ワークフローの柔軟性 | 最適化手法 | スコア考慮 | パフォーマンス向上 |</a:t>
            </a:r>
            <a:endParaRPr sz="791"/>
          </a:p>
          <a:p>
            <a:pPr indent="0" lvl="0" marL="0" rtl="0" algn="l">
              <a:lnSpc>
                <a:spcPct val="95000"/>
              </a:lnSpc>
              <a:spcBef>
                <a:spcPts val="1200"/>
              </a:spcBef>
              <a:spcAft>
                <a:spcPts val="0"/>
              </a:spcAft>
              <a:buNone/>
            </a:pPr>
            <a:r>
              <a:rPr lang="ja" sz="791"/>
              <a:t>| --- | --- | --- | --- | --- |</a:t>
            </a:r>
            <a:endParaRPr sz="791"/>
          </a:p>
          <a:p>
            <a:pPr indent="0" lvl="0" marL="0" rtl="0" algn="l">
              <a:lnSpc>
                <a:spcPct val="95000"/>
              </a:lnSpc>
              <a:spcBef>
                <a:spcPts val="1200"/>
              </a:spcBef>
              <a:spcAft>
                <a:spcPts val="0"/>
              </a:spcAft>
              <a:buNone/>
            </a:pPr>
            <a:r>
              <a:rPr lang="ja" sz="791"/>
              <a:t>| AFlow | 一部適応可能 | Monte Carlo Tree Search | なし | 中程度 |</a:t>
            </a:r>
            <a:endParaRPr sz="791"/>
          </a:p>
          <a:p>
            <a:pPr indent="0" lvl="0" marL="0" rtl="0" algn="l">
              <a:lnSpc>
                <a:spcPct val="95000"/>
              </a:lnSpc>
              <a:spcBef>
                <a:spcPts val="1200"/>
              </a:spcBef>
              <a:spcAft>
                <a:spcPts val="0"/>
              </a:spcAft>
              <a:buNone/>
            </a:pPr>
            <a:r>
              <a:rPr lang="ja" sz="791"/>
              <a:t>| ADAS | コードベースのワークフロー探索 | 離散最適化 | なし | 低 |</a:t>
            </a:r>
            <a:endParaRPr sz="791"/>
          </a:p>
          <a:p>
            <a:pPr indent="0" lvl="0" marL="0" rtl="0" algn="l">
              <a:lnSpc>
                <a:spcPct val="95000"/>
              </a:lnSpc>
              <a:spcBef>
                <a:spcPts val="1200"/>
              </a:spcBef>
              <a:spcAft>
                <a:spcPts val="0"/>
              </a:spcAft>
              <a:buNone/>
            </a:pPr>
            <a:r>
              <a:rPr lang="ja" sz="791"/>
              <a:t>| GPTSwarm | グラフベース | 強化学習 | なし | 低 |</a:t>
            </a:r>
            <a:endParaRPr sz="791"/>
          </a:p>
          <a:p>
            <a:pPr indent="0" lvl="0" marL="0" rtl="0" algn="l">
              <a:lnSpc>
                <a:spcPct val="95000"/>
              </a:lnSpc>
              <a:spcBef>
                <a:spcPts val="1200"/>
              </a:spcBef>
              <a:spcAft>
                <a:spcPts val="0"/>
              </a:spcAft>
              <a:buNone/>
            </a:pPr>
            <a:r>
              <a:rPr lang="ja" sz="791"/>
              <a:t>| DyLAN | LLMエージェントの通信構造最適化 | 限定的 | なし | 低 |</a:t>
            </a:r>
            <a:endParaRPr sz="791"/>
          </a:p>
          <a:p>
            <a:pPr indent="0" lvl="0" marL="0" rtl="0" algn="l">
              <a:lnSpc>
                <a:spcPct val="95000"/>
              </a:lnSpc>
              <a:spcBef>
                <a:spcPts val="1200"/>
              </a:spcBef>
              <a:spcAft>
                <a:spcPts val="0"/>
              </a:spcAft>
              <a:buNone/>
            </a:pPr>
            <a:r>
              <a:rPr lang="ja" sz="791"/>
              <a:t>| **ScoreFlow (本研究)** | **完全適応型** | **勾配ベース最適化** | **あり** | **高（8.2%向上）**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本研究の新規性は、**スコア情報を活用したDPOの改良版（Score-DPO）を用い、より効率的なワークフロー最適化を実現する点**にある。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ScoreFlowのワークフロー最適化プロセス**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**ワークフローの生成**</a:t>
            </a:r>
            <a:endParaRPr sz="791"/>
          </a:p>
          <a:p>
            <a:pPr indent="0" lvl="0" marL="0" rtl="0" algn="l">
              <a:lnSpc>
                <a:spcPct val="95000"/>
              </a:lnSpc>
              <a:spcBef>
                <a:spcPts val="1200"/>
              </a:spcBef>
              <a:spcAft>
                <a:spcPts val="0"/>
              </a:spcAft>
              <a:buNone/>
            </a:pPr>
            <a:r>
              <a:rPr lang="ja" sz="791"/>
              <a:t>    - ワークフロー生成器 により、複数の候補ワークフローを生成。</a:t>
            </a:r>
            <a:endParaRPr sz="791"/>
          </a:p>
          <a:p>
            <a:pPr indent="0" lvl="0" marL="0" rtl="0" algn="l">
              <a:lnSpc>
                <a:spcPct val="95000"/>
              </a:lnSpc>
              <a:spcBef>
                <a:spcPts val="1200"/>
              </a:spcBef>
              <a:spcAft>
                <a:spcPts val="0"/>
              </a:spcAft>
              <a:buNone/>
            </a:pPr>
            <a:r>
              <a:rPr lang="ja" sz="791"/>
              <a:t>2. **エグゼキューターによる評価**</a:t>
            </a:r>
            <a:endParaRPr sz="791"/>
          </a:p>
          <a:p>
            <a:pPr indent="0" lvl="0" marL="0" rtl="0" algn="l">
              <a:lnSpc>
                <a:spcPct val="95000"/>
              </a:lnSpc>
              <a:spcBef>
                <a:spcPts val="1200"/>
              </a:spcBef>
              <a:spcAft>
                <a:spcPts val="0"/>
              </a:spcAft>
              <a:buNone/>
            </a:pPr>
            <a:r>
              <a:rPr lang="ja" sz="791"/>
              <a:t>    - 生成したワークフローをLLMエージェントに実行させ、評価スコア を取得。</a:t>
            </a:r>
            <a:endParaRPr sz="791"/>
          </a:p>
          <a:p>
            <a:pPr indent="0" lvl="0" marL="0" rtl="0" algn="l">
              <a:lnSpc>
                <a:spcPct val="95000"/>
              </a:lnSpc>
              <a:spcBef>
                <a:spcPts val="1200"/>
              </a:spcBef>
              <a:spcAft>
                <a:spcPts val="0"/>
              </a:spcAft>
              <a:buNone/>
            </a:pPr>
            <a:r>
              <a:rPr lang="ja" sz="791"/>
              <a:t>3. **スコアベースの選好データ収集**</a:t>
            </a:r>
            <a:endParaRPr sz="791"/>
          </a:p>
          <a:p>
            <a:pPr indent="0" lvl="0" marL="0" rtl="0" algn="l">
              <a:lnSpc>
                <a:spcPct val="95000"/>
              </a:lnSpc>
              <a:spcBef>
                <a:spcPts val="1200"/>
              </a:spcBef>
              <a:spcAft>
                <a:spcPts val="0"/>
              </a:spcAft>
              <a:buNone/>
            </a:pPr>
            <a:r>
              <a:rPr lang="ja" sz="791"/>
              <a:t>    - 評価スコアを用いて、優れたワークフローと劣ったワークフローのペア（選好データ）を構築。</a:t>
            </a:r>
            <a:endParaRPr sz="791"/>
          </a:p>
          <a:p>
            <a:pPr indent="0" lvl="0" marL="0" rtl="0" algn="l">
              <a:lnSpc>
                <a:spcPct val="95000"/>
              </a:lnSpc>
              <a:spcBef>
                <a:spcPts val="1200"/>
              </a:spcBef>
              <a:spcAft>
                <a:spcPts val="0"/>
              </a:spcAft>
              <a:buNone/>
            </a:pPr>
            <a:r>
              <a:rPr lang="ja" sz="791"/>
              <a:t>4. **Score-DPOによる最適化**</a:t>
            </a:r>
            <a:endParaRPr sz="791"/>
          </a:p>
          <a:p>
            <a:pPr indent="0" lvl="0" marL="0" rtl="0" algn="l">
              <a:lnSpc>
                <a:spcPct val="95000"/>
              </a:lnSpc>
              <a:spcBef>
                <a:spcPts val="1200"/>
              </a:spcBef>
              <a:spcAft>
                <a:spcPts val="0"/>
              </a:spcAft>
              <a:buNone/>
            </a:pPr>
            <a:r>
              <a:rPr lang="ja" sz="791"/>
              <a:t>    - 評価スコアを考慮しながらワークフロー生成モデルを最適化。</a:t>
            </a:r>
            <a:endParaRPr sz="791"/>
          </a:p>
          <a:p>
            <a:pPr indent="0" lvl="0" marL="0" rtl="0" algn="l">
              <a:lnSpc>
                <a:spcPct val="95000"/>
              </a:lnSpc>
              <a:spcBef>
                <a:spcPts val="1200"/>
              </a:spcBef>
              <a:spcAft>
                <a:spcPts val="0"/>
              </a:spcAft>
              <a:buNone/>
            </a:pPr>
            <a:r>
              <a:rPr lang="ja" sz="791"/>
              <a:t>5. **収束または最大反復数に到達するまで繰り返し**</a:t>
            </a:r>
            <a:endParaRPr sz="791"/>
          </a:p>
          <a:p>
            <a:pPr indent="0" lvl="0" marL="0" rtl="0" algn="l">
              <a:lnSpc>
                <a:spcPct val="95000"/>
              </a:lnSpc>
              <a:spcBef>
                <a:spcPts val="1200"/>
              </a:spcBef>
              <a:spcAft>
                <a:spcPts val="0"/>
              </a:spcAft>
              <a:buNone/>
            </a:pPr>
            <a:r>
              <a:rPr lang="ja" sz="791"/>
              <a:t>    - 上記のプロセスを繰り返し、最適なワークフローを学習。</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Score-DPO（Score-based Direct Preference Optimization）の詳細**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**従来のDPOの課題**</a:t>
            </a:r>
            <a:endParaRPr sz="791"/>
          </a:p>
          <a:p>
            <a:pPr indent="0" lvl="0" marL="0" rtl="0" algn="l">
              <a:lnSpc>
                <a:spcPct val="95000"/>
              </a:lnSpc>
              <a:spcBef>
                <a:spcPts val="1200"/>
              </a:spcBef>
              <a:spcAft>
                <a:spcPts val="0"/>
              </a:spcAft>
              <a:buNone/>
            </a:pPr>
            <a:r>
              <a:rPr lang="ja" sz="791"/>
              <a:t>    - DPOは選好データ（優れた結果 vs 劣った結果）のみを使用し、スコアの強弱を考慮しない。</a:t>
            </a:r>
            <a:endParaRPr sz="791"/>
          </a:p>
          <a:p>
            <a:pPr indent="0" lvl="0" marL="0" rtl="0" algn="l">
              <a:lnSpc>
                <a:spcPct val="95000"/>
              </a:lnSpc>
              <a:spcBef>
                <a:spcPts val="1200"/>
              </a:spcBef>
              <a:spcAft>
                <a:spcPts val="0"/>
              </a:spcAft>
              <a:buNone/>
            </a:pPr>
            <a:r>
              <a:rPr lang="ja" sz="791"/>
              <a:t>    - 評価スコアにばらつきがあると、最適化の収束が遅くなる。</a:t>
            </a:r>
            <a:endParaRPr sz="791"/>
          </a:p>
          <a:p>
            <a:pPr indent="0" lvl="0" marL="0" rtl="0" algn="l">
              <a:lnSpc>
                <a:spcPct val="95000"/>
              </a:lnSpc>
              <a:spcBef>
                <a:spcPts val="1200"/>
              </a:spcBef>
              <a:spcAft>
                <a:spcPts val="0"/>
              </a:spcAft>
              <a:buNone/>
            </a:pPr>
            <a:r>
              <a:rPr lang="ja" sz="791"/>
              <a:t>- **Score-DPOの改良点**</a:t>
            </a:r>
            <a:endParaRPr sz="791"/>
          </a:p>
          <a:p>
            <a:pPr indent="0" lvl="0" marL="0" rtl="0" algn="l">
              <a:lnSpc>
                <a:spcPct val="95000"/>
              </a:lnSpc>
              <a:spcBef>
                <a:spcPts val="1200"/>
              </a:spcBef>
              <a:spcAft>
                <a:spcPts val="0"/>
              </a:spcAft>
              <a:buNone/>
            </a:pPr>
            <a:r>
              <a:rPr lang="ja" sz="791"/>
              <a:t>    - **評価スコアを直接最適化に組み込む**</a:t>
            </a:r>
            <a:endParaRPr sz="791"/>
          </a:p>
          <a:p>
            <a:pPr indent="0" lvl="0" marL="0" rtl="0" algn="l">
              <a:lnSpc>
                <a:spcPct val="95000"/>
              </a:lnSpc>
              <a:spcBef>
                <a:spcPts val="1200"/>
              </a:spcBef>
              <a:spcAft>
                <a:spcPts val="0"/>
              </a:spcAft>
              <a:buNone/>
            </a:pPr>
            <a:r>
              <a:rPr lang="ja" sz="791"/>
              <a:t>    - **学習の安定性向上**</a:t>
            </a:r>
            <a:endParaRPr sz="791"/>
          </a:p>
          <a:p>
            <a:pPr indent="0" lvl="0" marL="0" rtl="0" algn="l">
              <a:lnSpc>
                <a:spcPct val="95000"/>
              </a:lnSpc>
              <a:spcBef>
                <a:spcPts val="1200"/>
              </a:spcBef>
              <a:spcAft>
                <a:spcPts val="0"/>
              </a:spcAft>
              <a:buNone/>
            </a:pPr>
            <a:r>
              <a:rPr lang="ja" sz="791"/>
              <a:t>    - **勾配ベースの最適化により、より柔軟な探索が可能**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メソッド | HotpotQA | DROP | HumanEval | MBPP | GSM8K | MATH | 平均 |</a:t>
            </a:r>
            <a:endParaRPr sz="791"/>
          </a:p>
          <a:p>
            <a:pPr indent="0" lvl="0" marL="0" rtl="0" algn="l">
              <a:lnSpc>
                <a:spcPct val="95000"/>
              </a:lnSpc>
              <a:spcBef>
                <a:spcPts val="1200"/>
              </a:spcBef>
              <a:spcAft>
                <a:spcPts val="0"/>
              </a:spcAft>
              <a:buNone/>
            </a:pPr>
            <a:r>
              <a:rPr lang="ja" sz="791"/>
              <a:t>| --- | --- | --- | --- | --- | --- | --- | --- |</a:t>
            </a:r>
            <a:endParaRPr sz="791"/>
          </a:p>
          <a:p>
            <a:pPr indent="0" lvl="0" marL="0" rtl="0" algn="l">
              <a:lnSpc>
                <a:spcPct val="95000"/>
              </a:lnSpc>
              <a:spcBef>
                <a:spcPts val="1200"/>
              </a:spcBef>
              <a:spcAft>
                <a:spcPts val="0"/>
              </a:spcAft>
              <a:buNone/>
            </a:pPr>
            <a:r>
              <a:rPr lang="ja" sz="791"/>
              <a:t>| ADAS | 78.5 | 81.3 | 88.8 | 68.7 | 90.5 | 51.7 | 76.6 |</a:t>
            </a:r>
            <a:endParaRPr sz="791"/>
          </a:p>
          <a:p>
            <a:pPr indent="0" lvl="0" marL="0" rtl="0" algn="l">
              <a:lnSpc>
                <a:spcPct val="95000"/>
              </a:lnSpc>
              <a:spcBef>
                <a:spcPts val="1200"/>
              </a:spcBef>
              <a:spcAft>
                <a:spcPts val="0"/>
              </a:spcAft>
              <a:buNone/>
            </a:pPr>
            <a:r>
              <a:rPr lang="ja" sz="791"/>
              <a:t>| AFlow | 77.9 | 83.5 | 92.9 | 82.9 | 90.8 | 55.8 | 80.6 |</a:t>
            </a:r>
            <a:endParaRPr sz="791"/>
          </a:p>
          <a:p>
            <a:pPr indent="0" lvl="0" marL="0" rtl="0" algn="l">
              <a:lnSpc>
                <a:spcPct val="95000"/>
              </a:lnSpc>
              <a:spcBef>
                <a:spcPts val="1200"/>
              </a:spcBef>
              <a:spcAft>
                <a:spcPts val="0"/>
              </a:spcAft>
              <a:buNone/>
            </a:pPr>
            <a:r>
              <a:rPr lang="ja" sz="791"/>
              <a:t>| **ScoreFlow (本研究)** | **86.0** | **86.2** | **95.9** | **84.7** | **94.6** | **64.4** | **85.3**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ScoreFlowがすべてのタスクで最高の性能を発揮し、特に数学的推論（MATH）タスクで顕著な改善が見られる。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**応用範囲**</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**LLMエージェントの最適化**（質問応答、コーディング、数学的推論）</a:t>
            </a:r>
            <a:endParaRPr sz="791"/>
          </a:p>
          <a:p>
            <a:pPr indent="0" lvl="0" marL="0" rtl="0" algn="l">
              <a:lnSpc>
                <a:spcPct val="95000"/>
              </a:lnSpc>
              <a:spcBef>
                <a:spcPts val="1200"/>
              </a:spcBef>
              <a:spcAft>
                <a:spcPts val="0"/>
              </a:spcAft>
              <a:buNone/>
            </a:pPr>
            <a:r>
              <a:rPr lang="ja" sz="791"/>
              <a:t>- **検索エンジン最適化、金融予測、AI対話システム**などの他分野への応用</a:t>
            </a:r>
            <a:endParaRPr sz="791"/>
          </a:p>
          <a:p>
            <a:pPr indent="0" lvl="0" marL="0" rtl="0" algn="l">
              <a:lnSpc>
                <a:spcPct val="95000"/>
              </a:lnSpc>
              <a:spcBef>
                <a:spcPts val="1200"/>
              </a:spcBef>
              <a:spcAft>
                <a:spcPts val="0"/>
              </a:spcAft>
              <a:buNone/>
            </a:pPr>
            <a:r>
              <a:rPr lang="ja" sz="791"/>
              <a:t>- **小型モデルを活用した低コスト推論**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**"AFlow: Automating Agentic Workflow Generation"**</a:t>
            </a:r>
            <a:endParaRPr sz="791"/>
          </a:p>
          <a:p>
            <a:pPr indent="0" lvl="0" marL="0" rtl="0" algn="l">
              <a:lnSpc>
                <a:spcPct val="95000"/>
              </a:lnSpc>
              <a:spcBef>
                <a:spcPts val="1200"/>
              </a:spcBef>
              <a:spcAft>
                <a:spcPts val="0"/>
              </a:spcAft>
              <a:buNone/>
            </a:pPr>
            <a:r>
              <a:rPr lang="ja" sz="791"/>
              <a:t>    - 既存のワークフロー最適化手法（AFlow）と本論文の比較対象。</a:t>
            </a:r>
            <a:endParaRPr sz="791"/>
          </a:p>
          <a:p>
            <a:pPr indent="0" lvl="0" marL="0" rtl="0" algn="l">
              <a:lnSpc>
                <a:spcPct val="95000"/>
              </a:lnSpc>
              <a:spcBef>
                <a:spcPts val="1200"/>
              </a:spcBef>
              <a:spcAft>
                <a:spcPts val="0"/>
              </a:spcAft>
              <a:buNone/>
            </a:pPr>
            <a:r>
              <a:rPr lang="ja" sz="791"/>
              <a:t>2. **"ADAS: Automated Design of Agentic Systems"**</a:t>
            </a:r>
            <a:endParaRPr sz="791"/>
          </a:p>
          <a:p>
            <a:pPr indent="0" lvl="0" marL="0" rtl="0" algn="l">
              <a:lnSpc>
                <a:spcPct val="95000"/>
              </a:lnSpc>
              <a:spcBef>
                <a:spcPts val="1200"/>
              </a:spcBef>
              <a:spcAft>
                <a:spcPts val="0"/>
              </a:spcAft>
              <a:buNone/>
            </a:pPr>
            <a:r>
              <a:rPr lang="ja" sz="791"/>
              <a:t>    - エージェントシステムの自動設計に関する研究。</a:t>
            </a:r>
            <a:endParaRPr sz="791"/>
          </a:p>
          <a:p>
            <a:pPr indent="0" lvl="0" marL="0" rtl="0" algn="l">
              <a:lnSpc>
                <a:spcPct val="95000"/>
              </a:lnSpc>
              <a:spcBef>
                <a:spcPts val="1200"/>
              </a:spcBef>
              <a:spcAft>
                <a:spcPts val="0"/>
              </a:spcAft>
              <a:buNone/>
            </a:pPr>
            <a:r>
              <a:rPr lang="ja" sz="791"/>
              <a:t>3. **"Direct Preference Optimization: Your Language Model is Secretly a Reward Model"**</a:t>
            </a:r>
            <a:endParaRPr sz="791"/>
          </a:p>
          <a:p>
            <a:pPr indent="0" lvl="0" marL="0" rtl="0" algn="l">
              <a:lnSpc>
                <a:spcPct val="95000"/>
              </a:lnSpc>
              <a:spcBef>
                <a:spcPts val="1200"/>
              </a:spcBef>
              <a:spcAft>
                <a:spcPts val="0"/>
              </a:spcAft>
              <a:buNone/>
            </a:pPr>
            <a:r>
              <a:rPr lang="ja" sz="791"/>
              <a:t>    - DPO手法の詳細な説明。</a:t>
            </a:r>
            <a:endParaRPr sz="791"/>
          </a:p>
          <a:p>
            <a:pPr indent="0" lvl="0" marL="0" rtl="0" algn="l">
              <a:lnSpc>
                <a:spcPct val="95000"/>
              </a:lnSpc>
              <a:spcBef>
                <a:spcPts val="1200"/>
              </a:spcBef>
              <a:spcAft>
                <a:spcPts val="0"/>
              </a:spcAft>
              <a:buNone/>
            </a:pPr>
            <a:r>
              <a:rPr lang="ja" sz="791"/>
              <a:t>4. **"Proximal Policy Optimization (PPO)"**</a:t>
            </a:r>
            <a:endParaRPr sz="791"/>
          </a:p>
          <a:p>
            <a:pPr indent="0" lvl="0" marL="0" rtl="0" algn="l">
              <a:lnSpc>
                <a:spcPct val="95000"/>
              </a:lnSpc>
              <a:spcBef>
                <a:spcPts val="1200"/>
              </a:spcBef>
              <a:spcAft>
                <a:spcPts val="0"/>
              </a:spcAft>
              <a:buNone/>
            </a:pPr>
            <a:r>
              <a:rPr lang="ja" sz="791"/>
              <a:t>    - Score-DPOと比較されるPPO手法の元論文。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coreFlowは、スコアベースの最適化（Score-DPO）を導入し、従来のワークフロー最適化手法を超える性能を達成した。特に、小型モデルで大型モデル以上の性能を実現する点は、今後のLLMエージェント設計において重要な示唆を与える。この技術は、**タスク適応型のワークフロー最適化、LLMエージェントのコスト削減、スコアベースの最適化技術の一般化**</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GENERAL SCENE ADAPTATION FOR VISION-AND-LANGUAGE NAVIGATION 視覚と言語を用いたナビゲーションのための一般的なシーン適応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Vision-and-Language Navigation (VLN) は、エージェントが自然言語の指示をもとに環境を移動するタスクであり、従来の研究では ゼロショット能力（未知の環境での一般化）が主に評価されていた。しかし、現実のナビゲーションシステムでは、エージェントが同じ環境で繰り返し動作し、学習しながら適応すること が求められる。</a:t>
            </a:r>
            <a:endParaRPr sz="791"/>
          </a:p>
          <a:p>
            <a:pPr indent="0" lvl="0" marL="0" rtl="0" algn="l">
              <a:lnSpc>
                <a:spcPct val="95000"/>
              </a:lnSpc>
              <a:spcBef>
                <a:spcPts val="1200"/>
              </a:spcBef>
              <a:spcAft>
                <a:spcPts val="0"/>
              </a:spcAft>
              <a:buNone/>
            </a:pPr>
            <a:r>
              <a:rPr lang="ja" sz="791"/>
              <a:t>本研究では、新たに General Scene Adaptation for VLN（GSA-VLN） を提案し、エージェントが継続的にナビゲーション環境へ適応できる仕組みを構築する。これを実現するため、以下の要素を導入：</a:t>
            </a:r>
            <a:endParaRPr sz="791"/>
          </a:p>
          <a:p>
            <a:pPr indent="0" lvl="0" marL="0" rtl="0" algn="l">
              <a:lnSpc>
                <a:spcPct val="95000"/>
              </a:lnSpc>
              <a:spcBef>
                <a:spcPts val="1200"/>
              </a:spcBef>
              <a:spcAft>
                <a:spcPts val="0"/>
              </a:spcAft>
              <a:buNone/>
            </a:pPr>
            <a:r>
              <a:rPr lang="ja" sz="791"/>
              <a:t>1. GSA-R2Rデータセットの構築：既存の VLN データセットの課題（環境と指示の多様性不足）を克服</a:t>
            </a:r>
            <a:endParaRPr sz="791"/>
          </a:p>
          <a:p>
            <a:pPr indent="0" lvl="0" marL="0" rtl="0" algn="l">
              <a:lnSpc>
                <a:spcPct val="95000"/>
              </a:lnSpc>
              <a:spcBef>
                <a:spcPts val="1200"/>
              </a:spcBef>
              <a:spcAft>
                <a:spcPts val="0"/>
              </a:spcAft>
              <a:buNone/>
            </a:pPr>
            <a:r>
              <a:rPr lang="ja" sz="791"/>
              <a:t>2. 三段階の指示生成パイプライン：LLM を活用し、指示の多様性を向上</a:t>
            </a:r>
            <a:endParaRPr sz="791"/>
          </a:p>
          <a:p>
            <a:pPr indent="0" lvl="0" marL="0" rtl="0" algn="l">
              <a:lnSpc>
                <a:spcPct val="95000"/>
              </a:lnSpc>
              <a:spcBef>
                <a:spcPts val="1200"/>
              </a:spcBef>
              <a:spcAft>
                <a:spcPts val="0"/>
              </a:spcAft>
              <a:buNone/>
            </a:pPr>
            <a:r>
              <a:rPr lang="ja" sz="791"/>
              <a:t>3. 新手法「Graph-Retained DUET（GR-DUET）」の開発：エージェントの長期適応を実現するメモリベースのナビゲーショングラフを活用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既存研究との比較と本研究の貢献**</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従来の VLN の課題**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 **環境適応の欠如**</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**既存の VLN は、1回限りの指示実行を前提としており、継続的な学習ができない**</a:t>
            </a:r>
            <a:endParaRPr sz="791"/>
          </a:p>
          <a:p>
            <a:pPr indent="0" lvl="0" marL="0" rtl="0" algn="l">
              <a:lnSpc>
                <a:spcPct val="95000"/>
              </a:lnSpc>
              <a:spcBef>
                <a:spcPts val="1200"/>
              </a:spcBef>
              <a:spcAft>
                <a:spcPts val="0"/>
              </a:spcAft>
              <a:buNone/>
            </a:pPr>
            <a:r>
              <a:rPr lang="ja" sz="791"/>
              <a:t>- **実世界ではロボットが同じ環境で繰り返し動作するため、継続的な適応が必要**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 **ナビゲーション環境の多様性不足**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**従来のデータセット（R2R）は住宅中心で、オフィス・店舗・工場などの環境が不足**</a:t>
            </a:r>
            <a:endParaRPr sz="791"/>
          </a:p>
          <a:p>
            <a:pPr indent="0" lvl="0" marL="0" rtl="0" algn="l">
              <a:lnSpc>
                <a:spcPct val="95000"/>
              </a:lnSpc>
              <a:spcBef>
                <a:spcPts val="1200"/>
              </a:spcBef>
              <a:spcAft>
                <a:spcPts val="0"/>
              </a:spcAft>
              <a:buNone/>
            </a:pPr>
            <a:r>
              <a:rPr lang="ja" sz="791"/>
              <a:t>- **そのため、現実世界のシナリオへの適応が難しい**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 **指示の多様性不足**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**シンプルな文法で記述された指示しか含まれず、実際のユーザーの話し方を反映していない**</a:t>
            </a:r>
            <a:endParaRPr sz="791"/>
          </a:p>
          <a:p>
            <a:pPr indent="0" lvl="0" marL="0" rtl="0" algn="l">
              <a:lnSpc>
                <a:spcPct val="95000"/>
              </a:lnSpc>
              <a:spcBef>
                <a:spcPts val="1200"/>
              </a:spcBef>
              <a:spcAft>
                <a:spcPts val="0"/>
              </a:spcAft>
              <a:buNone/>
            </a:pPr>
            <a:r>
              <a:rPr lang="ja" sz="791"/>
              <a:t>- **異なる話し方や専門用語に対応できない**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本研究の革新点**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**新しいタスク「GSA-VLN」の提案**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**ナビゲーション履歴を保存・活用する「メモリバンク（Memory Bank）」を導入**</a:t>
            </a:r>
            <a:endParaRPr sz="791"/>
          </a:p>
          <a:p>
            <a:pPr indent="0" lvl="0" marL="0" rtl="0" algn="l">
              <a:lnSpc>
                <a:spcPct val="95000"/>
              </a:lnSpc>
              <a:spcBef>
                <a:spcPts val="1200"/>
              </a:spcBef>
              <a:spcAft>
                <a:spcPts val="0"/>
              </a:spcAft>
              <a:buNone/>
            </a:pPr>
            <a:r>
              <a:rPr lang="ja" sz="791"/>
              <a:t>- **「ID（既知環境）と OOD（未知環境）」両方で評価し、エージェントの適応力を強化**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**GSA-R2Rデータセットの構築**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**住宅（ID）と非住宅（OOD）のバランスを考慮した 150 環境**</a:t>
            </a:r>
            <a:endParaRPr sz="791"/>
          </a:p>
          <a:p>
            <a:pPr indent="0" lvl="0" marL="0" rtl="0" algn="l">
              <a:lnSpc>
                <a:spcPct val="95000"/>
              </a:lnSpc>
              <a:spcBef>
                <a:spcPts val="1200"/>
              </a:spcBef>
              <a:spcAft>
                <a:spcPts val="0"/>
              </a:spcAft>
              <a:buNone/>
            </a:pPr>
            <a:r>
              <a:rPr lang="ja" sz="791"/>
              <a:t>- **新たに「Scene 指示」と「User 指示」を追加し、多様な話し方を再現**</a:t>
            </a:r>
            <a:endParaRPr sz="791"/>
          </a:p>
          <a:p>
            <a:pPr indent="0" lvl="0" marL="0" rtl="0" algn="l">
              <a:lnSpc>
                <a:spcPct val="95000"/>
              </a:lnSpc>
              <a:spcBef>
                <a:spcPts val="1200"/>
              </a:spcBef>
              <a:spcAft>
                <a:spcPts val="0"/>
              </a:spcAft>
              <a:buNone/>
            </a:pPr>
            <a:r>
              <a:rPr lang="ja" sz="791"/>
              <a:t>- **指示数を従来のR2Rの約10倍に増加（90,000指示）**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 を活用した「三段階の指示生成プロセス」**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 事前学習された **EnvDrop Speaker** を使用し初期指示を生成</a:t>
            </a:r>
            <a:endParaRPr sz="791"/>
          </a:p>
          <a:p>
            <a:pPr indent="0" lvl="0" marL="0" rtl="0" algn="l">
              <a:lnSpc>
                <a:spcPct val="95000"/>
              </a:lnSpc>
              <a:spcBef>
                <a:spcPts val="1200"/>
              </a:spcBef>
              <a:spcAft>
                <a:spcPts val="0"/>
              </a:spcAft>
              <a:buNone/>
            </a:pPr>
            <a:r>
              <a:rPr lang="ja" sz="791"/>
              <a:t>- **ステップ2**: **GPT-4 を用いて指示を修正・改善**（ナビゲーションモデルとの比較）</a:t>
            </a:r>
            <a:endParaRPr sz="791"/>
          </a:p>
          <a:p>
            <a:pPr indent="0" lvl="0" marL="0" rtl="0" algn="l">
              <a:lnSpc>
                <a:spcPct val="95000"/>
              </a:lnSpc>
              <a:spcBef>
                <a:spcPts val="1200"/>
              </a:spcBef>
              <a:spcAft>
                <a:spcPts val="0"/>
              </a:spcAft>
              <a:buNone/>
            </a:pPr>
            <a:r>
              <a:rPr lang="ja" sz="791"/>
              <a:t>- **ステップ3**: **LLM によるスタイル変換**（建物やユーザーごとの異なる話し方を再現）</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**新手法「GR-DUET」の開発**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**ナビゲーション履歴を保存する「トポロジカルグラフ」を活用**</a:t>
            </a:r>
            <a:endParaRPr sz="791"/>
          </a:p>
          <a:p>
            <a:pPr indent="0" lvl="0" marL="0" rtl="0" algn="l">
              <a:lnSpc>
                <a:spcPct val="95000"/>
              </a:lnSpc>
              <a:spcBef>
                <a:spcPts val="1200"/>
              </a:spcBef>
              <a:spcAft>
                <a:spcPts val="0"/>
              </a:spcAft>
              <a:buNone/>
            </a:pPr>
            <a:r>
              <a:rPr lang="ja" sz="791"/>
              <a:t>- **エージェントが長期間のナビゲーション履歴を学習し、行動選択を最適化**</a:t>
            </a:r>
            <a:endParaRPr sz="791"/>
          </a:p>
          <a:p>
            <a:pPr indent="0" lvl="0" marL="0" rtl="0" algn="l">
              <a:lnSpc>
                <a:spcPct val="95000"/>
              </a:lnSpc>
              <a:spcBef>
                <a:spcPts val="1200"/>
              </a:spcBef>
              <a:spcAft>
                <a:spcPts val="0"/>
              </a:spcAft>
              <a:buNone/>
            </a:pPr>
            <a:r>
              <a:rPr lang="ja" sz="791"/>
              <a:t>- **従来の TourHAMT よりも 11% の成功率向上**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技術・手法**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GSA-VLN タスク**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**「メモリバンク（Memory Bank）」を用いて、ナビゲーション履歴を保存**</a:t>
            </a:r>
            <a:endParaRPr sz="791"/>
          </a:p>
          <a:p>
            <a:pPr indent="0" lvl="0" marL="0" rtl="0" algn="l">
              <a:lnSpc>
                <a:spcPct val="95000"/>
              </a:lnSpc>
              <a:spcBef>
                <a:spcPts val="1200"/>
              </a:spcBef>
              <a:spcAft>
                <a:spcPts val="0"/>
              </a:spcAft>
              <a:buNone/>
            </a:pPr>
            <a:r>
              <a:rPr lang="ja" sz="791"/>
              <a:t>- **エージェントが過去の経験を活かして環境に適応**</a:t>
            </a:r>
            <a:endParaRPr sz="791"/>
          </a:p>
          <a:p>
            <a:pPr indent="0" lvl="0" marL="0" rtl="0" algn="l">
              <a:lnSpc>
                <a:spcPct val="95000"/>
              </a:lnSpc>
              <a:spcBef>
                <a:spcPts val="1200"/>
              </a:spcBef>
              <a:spcAft>
                <a:spcPts val="0"/>
              </a:spcAft>
              <a:buNone/>
            </a:pPr>
            <a:r>
              <a:rPr lang="ja" sz="791"/>
              <a:t>- **ID（既知環境）と OOD（未知環境）両方で適応能力を評価**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GSA-R2R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**評価環境数: 150（住宅75 + 非住宅75）**</a:t>
            </a:r>
            <a:endParaRPr sz="791"/>
          </a:p>
          <a:p>
            <a:pPr indent="0" lvl="0" marL="0" rtl="0" algn="l">
              <a:lnSpc>
                <a:spcPct val="95000"/>
              </a:lnSpc>
              <a:spcBef>
                <a:spcPts val="1200"/>
              </a:spcBef>
              <a:spcAft>
                <a:spcPts val="0"/>
              </a:spcAft>
              <a:buNone/>
            </a:pPr>
            <a:r>
              <a:rPr lang="ja" sz="791"/>
              <a:t>- **多様な指示（Basic / Scene / User）**</a:t>
            </a:r>
            <a:endParaRPr sz="791"/>
          </a:p>
          <a:p>
            <a:pPr indent="0" lvl="0" marL="0" rtl="0" algn="l">
              <a:lnSpc>
                <a:spcPct val="95000"/>
              </a:lnSpc>
              <a:spcBef>
                <a:spcPts val="1200"/>
              </a:spcBef>
              <a:spcAft>
                <a:spcPts val="0"/>
              </a:spcAft>
              <a:buNone/>
            </a:pPr>
            <a:r>
              <a:rPr lang="ja" sz="791"/>
              <a:t>- **各環境600のパスを用意し、学習データを拡張**</a:t>
            </a:r>
            <a:endParaRPr sz="791"/>
          </a:p>
          <a:p>
            <a:pPr indent="0" lvl="0" marL="0" rtl="0" algn="l">
              <a:lnSpc>
                <a:spcPct val="95000"/>
              </a:lnSpc>
              <a:spcBef>
                <a:spcPts val="1200"/>
              </a:spcBef>
              <a:spcAft>
                <a:spcPts val="0"/>
              </a:spcAft>
              <a:buNone/>
            </a:pPr>
            <a:r>
              <a:rPr lang="ja" sz="791"/>
              <a:t>- **指示生成に LLM（GPT-4） を活用し、自然な指示を作成**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GR-DUET（Graph-Retained DUET）**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**エージェントが「トポロジカルグラフ」を活用し、長期的な環境適応を実現**</a:t>
            </a:r>
            <a:endParaRPr sz="791"/>
          </a:p>
          <a:p>
            <a:pPr indent="0" lvl="0" marL="0" rtl="0" algn="l">
              <a:lnSpc>
                <a:spcPct val="95000"/>
              </a:lnSpc>
              <a:spcBef>
                <a:spcPts val="1200"/>
              </a:spcBef>
              <a:spcAft>
                <a:spcPts val="0"/>
              </a:spcAft>
              <a:buNone/>
            </a:pPr>
            <a:r>
              <a:rPr lang="ja" sz="791"/>
              <a:t>- **過去の移動履歴を記憶し、最適なルート選択を可能に**</a:t>
            </a:r>
            <a:endParaRPr sz="791"/>
          </a:p>
          <a:p>
            <a:pPr indent="0" lvl="0" marL="0" rtl="0" algn="l">
              <a:lnSpc>
                <a:spcPct val="95000"/>
              </a:lnSpc>
              <a:spcBef>
                <a:spcPts val="1200"/>
              </a:spcBef>
              <a:spcAft>
                <a:spcPts val="0"/>
              </a:spcAft>
              <a:buNone/>
            </a:pPr>
            <a:r>
              <a:rPr lang="ja" sz="791"/>
              <a:t>- **TourHAMT より 11% の成功率向上**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GSA-R2R における評価**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**GR-DUET は全ての評価指標で最先端の結果を達成**</a:t>
            </a:r>
            <a:endParaRPr sz="791"/>
          </a:p>
          <a:p>
            <a:pPr indent="0" lvl="0" marL="0" rtl="0" algn="l">
              <a:lnSpc>
                <a:spcPct val="95000"/>
              </a:lnSpc>
              <a:spcBef>
                <a:spcPts val="1200"/>
              </a:spcBef>
              <a:spcAft>
                <a:spcPts val="0"/>
              </a:spcAft>
              <a:buNone/>
            </a:pPr>
            <a:r>
              <a:rPr lang="ja" sz="791"/>
              <a:t>- **11% の成功率向上、8.5% の精度向上**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既存の手法との比較**</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**TourHAMT や Over-NAV よりも大幅に高精度**</a:t>
            </a:r>
            <a:endParaRPr sz="791"/>
          </a:p>
          <a:p>
            <a:pPr indent="0" lvl="0" marL="0" rtl="0" algn="l">
              <a:lnSpc>
                <a:spcPct val="95000"/>
              </a:lnSpc>
              <a:spcBef>
                <a:spcPts val="1200"/>
              </a:spcBef>
              <a:spcAft>
                <a:spcPts val="0"/>
              </a:spcAft>
              <a:buNone/>
            </a:pPr>
            <a:r>
              <a:rPr lang="ja" sz="791"/>
              <a:t>- **標準的な VLN タスク（R2R）よりも適応能力が大幅に向上**</a:t>
            </a:r>
            <a:endParaRPr sz="791"/>
          </a:p>
          <a:p>
            <a:pPr indent="0" lvl="0" marL="0" rtl="0" algn="l">
              <a:lnSpc>
                <a:spcPct val="95000"/>
              </a:lnSpc>
              <a:spcBef>
                <a:spcPts val="1200"/>
              </a:spcBef>
              <a:spcAft>
                <a:spcPts val="0"/>
              </a:spcAft>
              <a:buNone/>
            </a:pPr>
            <a:r>
              <a:rPr lang="ja" sz="791"/>
              <a:t>- **環境適応と指示適応の両方を実現**</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**家庭用ロボット**: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家庭のレイアウトや話し方の特徴に適応し、指示理解を向上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**業務用ロボット（オフィス、店舗、病院）**: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環境ごとのナビゲーション改善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**視覚障害者支援**: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ユーザーの歩行パターンや話し方に適応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**メタバース・ゲームAI**:</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環境とユーザーの行動に適応する動的ナビゲーション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**TourHAMT（Krantz et al., 2023）** - 長期的なナビゲーション履歴を活用する手法</a:t>
            </a:r>
            <a:endParaRPr sz="791"/>
          </a:p>
          <a:p>
            <a:pPr indent="0" lvl="0" marL="0" rtl="0" algn="l">
              <a:lnSpc>
                <a:spcPct val="95000"/>
              </a:lnSpc>
              <a:spcBef>
                <a:spcPts val="1200"/>
              </a:spcBef>
              <a:spcAft>
                <a:spcPts val="0"/>
              </a:spcAft>
              <a:buNone/>
            </a:pPr>
            <a:r>
              <a:rPr lang="ja" sz="791"/>
              <a:t>2. **ScaleVLN（Wang et al., 2023）** - VLNのスケーリングとデータ拡張</a:t>
            </a:r>
            <a:endParaRPr sz="791"/>
          </a:p>
          <a:p>
            <a:pPr indent="0" lvl="0" marL="0" rtl="0" algn="l">
              <a:lnSpc>
                <a:spcPct val="95000"/>
              </a:lnSpc>
              <a:spcBef>
                <a:spcPts val="1200"/>
              </a:spcBef>
              <a:spcAft>
                <a:spcPts val="0"/>
              </a:spcAft>
              <a:buNone/>
            </a:pPr>
            <a:r>
              <a:rPr lang="ja" sz="791"/>
              <a:t>3. **NavGPT-2（Zhou et al., 2024）** - LLMを活用したVLN手法</a:t>
            </a:r>
            <a:endParaRPr sz="791"/>
          </a:p>
          <a:p>
            <a:pPr indent="0" lvl="0" marL="0" rtl="0" algn="l">
              <a:lnSpc>
                <a:spcPct val="95000"/>
              </a:lnSpc>
              <a:spcBef>
                <a:spcPts val="1200"/>
              </a:spcBef>
              <a:spcAft>
                <a:spcPts val="0"/>
              </a:spcAft>
              <a:buNone/>
            </a:pPr>
            <a:r>
              <a:rPr lang="ja" sz="791"/>
              <a:t>4. **Over-NAV（Zhao et al., 2024）** - オープンボキャブラリを用いたナビゲーション支援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本研究は **GSA-VLN タスクを提案し、エージェントが環境に適応する方法** を示した。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新手法 **GR-DUET** により、**エージェントの環境適応能力を大幅に向上** させ、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従来手法を超える **最先端のナビゲーション精度** を達成した。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AgentRec: Agent Recommendation Using Sentence Embeddings Aligned to Human Feedback AgentRec: 文埋め込みを人間のフィードバックに基づいて調整したエージェント推奨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https://github.com/joshprk/agentrec</a:t>
            </a:r>
            <a:endParaRPr sz="791"/>
          </a:p>
          <a:p>
            <a:pPr indent="0" lvl="0" marL="0" rtl="0" algn="l">
              <a:lnSpc>
                <a:spcPct val="95000"/>
              </a:lnSpc>
              <a:spcBef>
                <a:spcPts val="1200"/>
              </a:spcBef>
              <a:spcAft>
                <a:spcPts val="0"/>
              </a:spcAft>
              <a:buNone/>
            </a:pPr>
            <a:r>
              <a:rPr lang="ja" sz="791"/>
              <a:t>概要: 多エージェントシステムがタスクに最適なエージェントを推奨する問題に対処するため、Sentence-BERT (SBERT) を拡張した新しいアーキテクチャを提案しています。この方法では、自然言語プロンプトを文埋め込みに変換し、コサイン類似度を使用してタスクに適したエージェントを選択します。本システムは、以下の特徴を持ち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計算コストが低い。</a:t>
            </a:r>
            <a:endParaRPr sz="791"/>
          </a:p>
          <a:p>
            <a:pPr indent="0" lvl="0" marL="0" rtl="0" algn="l">
              <a:lnSpc>
                <a:spcPct val="95000"/>
              </a:lnSpc>
              <a:spcBef>
                <a:spcPts val="1200"/>
              </a:spcBef>
              <a:spcAft>
                <a:spcPts val="0"/>
              </a:spcAft>
              <a:buNone/>
            </a:pPr>
            <a:r>
              <a:rPr lang="ja" sz="791"/>
              <a:t>新しいクラスに適応可能。</a:t>
            </a:r>
            <a:endParaRPr sz="791"/>
          </a:p>
          <a:p>
            <a:pPr indent="0" lvl="0" marL="0" rtl="0" algn="l">
              <a:lnSpc>
                <a:spcPct val="95000"/>
              </a:lnSpc>
              <a:spcBef>
                <a:spcPts val="1200"/>
              </a:spcBef>
              <a:spcAft>
                <a:spcPts val="0"/>
              </a:spcAft>
              <a:buNone/>
            </a:pPr>
            <a:r>
              <a:rPr lang="ja" sz="791"/>
              <a:t>解釈可能かつ任意の評価基準を使用して制御可能。</a:t>
            </a:r>
            <a:endParaRPr sz="791"/>
          </a:p>
          <a:p>
            <a:pPr indent="0" lvl="0" marL="0" rtl="0" algn="l">
              <a:lnSpc>
                <a:spcPct val="95000"/>
              </a:lnSpc>
              <a:spcBef>
                <a:spcPts val="1200"/>
              </a:spcBef>
              <a:spcAft>
                <a:spcPts val="0"/>
              </a:spcAft>
              <a:buNone/>
            </a:pPr>
            <a:r>
              <a:rPr lang="ja" sz="791"/>
              <a:t>テストデータで92.2%のトップ1精度を達成し、各分類に300ミリ秒以下を要する。</a:t>
            </a:r>
            <a:endParaRPr sz="791"/>
          </a:p>
          <a:p>
            <a:pPr indent="0" lvl="0" marL="0" rtl="0" algn="l">
              <a:lnSpc>
                <a:spcPct val="95000"/>
              </a:lnSpc>
              <a:spcBef>
                <a:spcPts val="1200"/>
              </a:spcBef>
              <a:spcAft>
                <a:spcPts val="0"/>
              </a:spcAft>
              <a:buNone/>
            </a:pPr>
            <a:r>
              <a:rPr lang="ja" sz="791"/>
              <a:t>さらに、合成データセットを使用してエージェント推奨を実現し、これを公開しています。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データセット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**データ生成:** 合成データセットを使用（10,000プロンプト、8エージェント）。各エージェントごとに1,250プロンプトを含む。</a:t>
            </a:r>
            <a:endParaRPr sz="791"/>
          </a:p>
          <a:p>
            <a:pPr indent="0" lvl="0" marL="0" rtl="0" algn="l">
              <a:lnSpc>
                <a:spcPct val="95000"/>
              </a:lnSpc>
              <a:spcBef>
                <a:spcPts val="1200"/>
              </a:spcBef>
              <a:spcAft>
                <a:spcPts val="0"/>
              </a:spcAft>
              <a:buNone/>
            </a:pPr>
            <a:r>
              <a:rPr lang="ja" sz="791"/>
              <a:t>- **非重複化:** MinHash を用いたデータの重複削除。</a:t>
            </a:r>
            <a:endParaRPr sz="791"/>
          </a:p>
          <a:p>
            <a:pPr indent="0" lvl="0" marL="0" rtl="0" algn="l">
              <a:lnSpc>
                <a:spcPct val="95000"/>
              </a:lnSpc>
              <a:spcBef>
                <a:spcPts val="1200"/>
              </a:spcBef>
              <a:spcAft>
                <a:spcPts val="0"/>
              </a:spcAft>
              <a:buNone/>
            </a:pPr>
            <a:r>
              <a:rPr lang="ja" sz="791"/>
              <a:t>- **データ分割:** 訓練用 (N=8000)、テスト用 (N=2000) に分割。</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アーキテクチャ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**文埋め込み生成:** SBERT を用いてプロンプトを埋め込みに変換。</a:t>
            </a:r>
            <a:endParaRPr sz="791"/>
          </a:p>
          <a:p>
            <a:pPr indent="0" lvl="0" marL="0" rtl="0" algn="l">
              <a:lnSpc>
                <a:spcPct val="95000"/>
              </a:lnSpc>
              <a:spcBef>
                <a:spcPts val="1200"/>
              </a:spcBef>
              <a:spcAft>
                <a:spcPts val="0"/>
              </a:spcAft>
              <a:buNone/>
            </a:pPr>
            <a:r>
              <a:rPr lang="ja" sz="791"/>
              <a:t>2. **エージェント間の埋め込み距離最小化:** (anchor, positive, negative) トリプレットデータによる微調整を実施。</a:t>
            </a:r>
            <a:endParaRPr sz="791"/>
          </a:p>
          <a:p>
            <a:pPr indent="0" lvl="0" marL="0" rtl="0" algn="l">
              <a:lnSpc>
                <a:spcPct val="95000"/>
              </a:lnSpc>
              <a:spcBef>
                <a:spcPts val="1200"/>
              </a:spcBef>
              <a:spcAft>
                <a:spcPts val="0"/>
              </a:spcAft>
              <a:buNone/>
            </a:pPr>
            <a:r>
              <a:rPr lang="ja" sz="791"/>
              <a:t>3. **スコア関数:** コサイン類似度を基に、p-平均スコアを算出。特にp=200で最適な精度を達成。</a:t>
            </a:r>
            <a:endParaRPr sz="791"/>
          </a:p>
          <a:p>
            <a:pPr indent="0" lvl="0" marL="0" rtl="0" algn="l">
              <a:lnSpc>
                <a:spcPct val="95000"/>
              </a:lnSpc>
              <a:spcBef>
                <a:spcPts val="1200"/>
              </a:spcBef>
              <a:spcAft>
                <a:spcPts val="0"/>
              </a:spcAft>
              <a:buNone/>
            </a:pPr>
            <a:r>
              <a:rPr lang="ja" sz="791"/>
              <a:t>4. **強化学習 (RLHF):** 人間のフィードバックを取り入れた報酬モデルを使用。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合成プロンプト生成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トップkサンプリング (k=50) とヌクレウスサンプリング (p=0.95) を採用。</a:t>
            </a:r>
            <a:endParaRPr sz="791"/>
          </a:p>
          <a:p>
            <a:pPr indent="0" lvl="0" marL="0" rtl="0" algn="l">
              <a:lnSpc>
                <a:spcPct val="95000"/>
              </a:lnSpc>
              <a:spcBef>
                <a:spcPts val="1200"/>
              </a:spcBef>
              <a:spcAft>
                <a:spcPts val="0"/>
              </a:spcAft>
              <a:buNone/>
            </a:pPr>
            <a:r>
              <a:rPr lang="ja" sz="791"/>
              <a:t>- 繰り返しペナルティと温度設定で多様性を確保。</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この研究の成果は以下に適用可能です：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**マルチエージェントシステム:** タスクに適したエージェントを自動的に選択。</a:t>
            </a:r>
            <a:endParaRPr sz="791"/>
          </a:p>
          <a:p>
            <a:pPr indent="0" lvl="0" marL="0" rtl="0" algn="l">
              <a:lnSpc>
                <a:spcPct val="95000"/>
              </a:lnSpc>
              <a:spcBef>
                <a:spcPts val="1200"/>
              </a:spcBef>
              <a:spcAft>
                <a:spcPts val="0"/>
              </a:spcAft>
              <a:buNone/>
            </a:pPr>
            <a:r>
              <a:rPr lang="ja" sz="791"/>
              <a:t>- **自然言語処理 (NLP):** LLMの補助的タスクに活用。</a:t>
            </a:r>
            <a:endParaRPr sz="791"/>
          </a:p>
          <a:p>
            <a:pPr indent="0" lvl="0" marL="0" rtl="0" algn="l">
              <a:lnSpc>
                <a:spcPct val="95000"/>
              </a:lnSpc>
              <a:spcBef>
                <a:spcPts val="1200"/>
              </a:spcBef>
              <a:spcAft>
                <a:spcPts val="0"/>
              </a:spcAft>
              <a:buNone/>
            </a:pPr>
            <a:r>
              <a:rPr lang="ja" sz="791"/>
              <a:t>- **実行効率:** 他のシステムに比べ高速で軽量。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[Sentence-BERT: Sentence Embeddings using Siamese BERT-Networks](https://arxiv.org/abs/1908.10084)</a:t>
            </a:r>
            <a:endParaRPr sz="791"/>
          </a:p>
          <a:p>
            <a:pPr indent="0" lvl="0" marL="0" rtl="0" algn="l">
              <a:lnSpc>
                <a:spcPct val="95000"/>
              </a:lnSpc>
              <a:spcBef>
                <a:spcPts val="1200"/>
              </a:spcBef>
              <a:spcAft>
                <a:spcPts val="0"/>
              </a:spcAft>
              <a:buNone/>
            </a:pPr>
            <a:r>
              <a:rPr lang="ja" sz="791"/>
              <a:t>2. [Training Language Models to Follow Instructions with Human Feedback](https://arxiv.org/abs/2203.02155)</a:t>
            </a:r>
            <a:endParaRPr sz="791"/>
          </a:p>
          <a:p>
            <a:pPr indent="0" lvl="0" marL="0" rtl="0" algn="l">
              <a:lnSpc>
                <a:spcPct val="95000"/>
              </a:lnSpc>
              <a:spcBef>
                <a:spcPts val="1200"/>
              </a:spcBef>
              <a:spcAft>
                <a:spcPts val="0"/>
              </a:spcAft>
              <a:buNone/>
            </a:pPr>
            <a:r>
              <a:rPr lang="ja" sz="791"/>
              <a:t>3. [Retrieval-Augmented Generation for Knowledge-Intensive NLP Tasks](https://arxiv.org/abs/2005.11401)</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RAMQA: A Unified Framework for Retrieval-Augmented Multi-Modal Question Answering RAMQA: 情報検索を補助するマルチモーダル質問応答のための統一フレームワーク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https://github.com/TonyBY/RAMQA</a:t>
            </a:r>
            <a:endParaRPr sz="791"/>
          </a:p>
          <a:p>
            <a:pPr indent="0" lvl="0" marL="0" rtl="0" algn="l">
              <a:lnSpc>
                <a:spcPct val="95000"/>
              </a:lnSpc>
              <a:spcBef>
                <a:spcPts val="1200"/>
              </a:spcBef>
              <a:spcAft>
                <a:spcPts val="0"/>
              </a:spcAft>
              <a:buNone/>
            </a:pPr>
            <a:r>
              <a:rPr lang="ja" sz="791"/>
              <a:t>概要: RAMQAは、テキストと画像を統合したマルチモーダル情報検索補助質問応答（MRAQA）のためのフレームワークを提案しています。従来のランク付け手法がエンコーダーモデルに依存している点を改善し、LLMを利用可能にします。具体的には以下のアプローチが採用されています：</a:t>
            </a:r>
            <a:endParaRPr sz="791"/>
          </a:p>
          <a:p>
            <a:pPr indent="0" lvl="0" marL="0" rtl="0" algn="l">
              <a:lnSpc>
                <a:spcPct val="95000"/>
              </a:lnSpc>
              <a:spcBef>
                <a:spcPts val="1200"/>
              </a:spcBef>
              <a:spcAft>
                <a:spcPts val="0"/>
              </a:spcAft>
              <a:buNone/>
            </a:pPr>
            <a:r>
              <a:rPr lang="ja" sz="791"/>
              <a:t>• マルチモーダルデータのランク付け：LLaVA（視覚・言語統合モデル）を用いてポイントワイズランカーを訓練。</a:t>
            </a:r>
            <a:endParaRPr sz="791"/>
          </a:p>
          <a:p>
            <a:pPr indent="0" lvl="0" marL="0" rtl="0" algn="l">
              <a:lnSpc>
                <a:spcPct val="95000"/>
              </a:lnSpc>
              <a:spcBef>
                <a:spcPts val="1200"/>
              </a:spcBef>
              <a:spcAft>
                <a:spcPts val="0"/>
              </a:spcAft>
              <a:buNone/>
            </a:pPr>
            <a:r>
              <a:rPr lang="ja" sz="791"/>
              <a:t>• 生成型ランク付け：LLaMAモデルを用いて、指示調整および生成的学習で文書を再ランク付け。</a:t>
            </a:r>
            <a:endParaRPr sz="791"/>
          </a:p>
          <a:p>
            <a:pPr indent="0" lvl="0" marL="0" rtl="0" algn="l">
              <a:lnSpc>
                <a:spcPct val="95000"/>
              </a:lnSpc>
              <a:spcBef>
                <a:spcPts val="1200"/>
              </a:spcBef>
              <a:spcAft>
                <a:spcPts val="0"/>
              </a:spcAft>
              <a:buNone/>
            </a:pPr>
            <a:r>
              <a:rPr lang="ja" sz="791"/>
              <a:t>• 性能向上の工夫：文書候補の順列生成を通じて、ランキングモデルのバイアスを軽減。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RankLLaA: マルチモーダルポイントワイズランカー**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nkLLaVAは、マルチモーダルデータ（テキスト＋画像）の初段階ランク付けを行うモデルです。LLaVA（マルチモーダル大規模言語モデル）をベースとして、ポイントワイズ（1つのクエリに対し1つの文書の関連性を評価）手法を採用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**具体的な手順**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**入力データの準備**:</a:t>
            </a:r>
            <a:endParaRPr sz="791"/>
          </a:p>
          <a:p>
            <a:pPr indent="0" lvl="0" marL="0" rtl="0" algn="l">
              <a:lnSpc>
                <a:spcPct val="95000"/>
              </a:lnSpc>
              <a:spcBef>
                <a:spcPts val="1200"/>
              </a:spcBef>
              <a:spcAft>
                <a:spcPts val="0"/>
              </a:spcAft>
              <a:buNone/>
            </a:pPr>
            <a:r>
              <a:rPr lang="ja" sz="791"/>
              <a:t>    - クエリ Qi​ と文書 di​ （テキスト部分 dtext​ と画像部分 dimage​）を準備。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QiQ_i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did_i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dtextd_{\text{text}}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dimaged_{\text{image}}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文書テキストに `&lt;image&gt;` プレースホルダーを追加して結合:di′​="&lt;image&gt;dtext​"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di′="&lt;image&gt; dtext"d'_i = "&lt;image&gt; \, d_{\text{text}}"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クエリと結合してプロンプトを生成:prompt="Question: "Qi​" Document: "di′​" &lt;/s&gt;"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prompt="Question: "Qi" Document: "di′" &lt;/s&gt;"\text{prompt} = \text{"Question: "} Q_i \text{" Document: "} d'_i \text{" &lt;/s&gt;"}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**エンコーディング**:</a:t>
            </a:r>
            <a:endParaRPr sz="791"/>
          </a:p>
          <a:p>
            <a:pPr indent="0" lvl="0" marL="0" rtl="0" algn="l">
              <a:lnSpc>
                <a:spcPct val="95000"/>
              </a:lnSpc>
              <a:spcBef>
                <a:spcPts val="1200"/>
              </a:spcBef>
              <a:spcAft>
                <a:spcPts val="0"/>
              </a:spcAft>
              <a:buNone/>
            </a:pPr>
            <a:r>
              <a:rPr lang="ja" sz="791"/>
              <a:t>    - **画像エンコード**: 画像部分 dimage​ を画像エンコーダでエンコードし、画像トークン v1​,v2​,…,vm​ を生成。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dimaged_{\text{image}}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v1,v2,…,vmv_1, v_2, \ldots, v_m</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**テキストトークン化**: プロンプトをトークナイザーでトークン化し、トークン埋め込み t1​,t2​,…,tn​ を取得。</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t1,t2,…,tnt_1, t_2, \ldots, t_n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**統一シーケンス生成**: 画像トークンとテキストトークンを結合して1つのシーケンスを作成:[v1​,v2​,…,vm​,t1​,t2​,…,tn​]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[v1,v2,…,vm,t1,t2,…,tn][v_1, v_2, \ldots, v_m, t_1, t_2, \ldots, t_n]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**モデルの通過とスコア計算**:</a:t>
            </a:r>
            <a:endParaRPr sz="791"/>
          </a:p>
          <a:p>
            <a:pPr indent="0" lvl="0" marL="0" rtl="0" algn="l">
              <a:lnSpc>
                <a:spcPct val="95000"/>
              </a:lnSpc>
              <a:spcBef>
                <a:spcPts val="1200"/>
              </a:spcBef>
              <a:spcAft>
                <a:spcPts val="0"/>
              </a:spcAft>
              <a:buNone/>
            </a:pPr>
            <a:r>
              <a:rPr lang="ja" sz="791"/>
              <a:t>    - シーケンスをLLaVAのデコーダに入力し、最終トークンの隠れ層表現 hi​ を取得。</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hih_i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線形層を通し、シグモイド関数でスコア（関連性） Sim(Qi​,di​) を算出。</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Sim(Qi,di)Sim(Q_i, d_i)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**損失関数の最適化**:</a:t>
            </a:r>
            <a:endParaRPr sz="791"/>
          </a:p>
          <a:p>
            <a:pPr indent="0" lvl="0" marL="0" rtl="0" algn="l">
              <a:lnSpc>
                <a:spcPct val="95000"/>
              </a:lnSpc>
              <a:spcBef>
                <a:spcPts val="1200"/>
              </a:spcBef>
              <a:spcAft>
                <a:spcPts val="0"/>
              </a:spcAft>
              <a:buNone/>
            </a:pPr>
            <a:r>
              <a:rPr lang="ja" sz="791"/>
              <a:t>    - スコアに基づきクロスエントロピー損失を計算:</a:t>
            </a:r>
            <a:endParaRPr sz="791"/>
          </a:p>
          <a:p>
            <a:pPr indent="0" lvl="0" marL="0" rtl="0" algn="l">
              <a:lnSpc>
                <a:spcPct val="95000"/>
              </a:lnSpc>
              <a:spcBef>
                <a:spcPts val="1200"/>
              </a:spcBef>
              <a:spcAft>
                <a:spcPts val="0"/>
              </a:spcAft>
              <a:buNone/>
            </a:pPr>
            <a:r>
              <a:rPr lang="ja" sz="791"/>
              <a:t>    ℓranki​​=−yi​log(Sim(Qi​,di​))−(1−yi​)log(1−Sim(Qi​,di​))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ℓranki=−yilog⁡(Sim(Qi,di))−(1−yi)log⁡(1−Sim(Qi,di))\ell_{\text{rank}_i} = - y_i \log(Sim(Q_i, d_i)) - (1 - y_i) \log(1 - Sim(Q_i, d_i))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モデル全体を損失最小化で更新。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RAMLLaMA: 生成型ランカーと質問応答モデル**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RAMLLaMAは、第一段階でランク付けされた文書候補から、関連文書のIDと質問の最適な回答を同時に生成します。このステージでは指示調整（Instruction Tuning）と生成的学習が活用されます。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**具体的な手順**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**入力プロンプトの構築**:</a:t>
            </a:r>
            <a:endParaRPr sz="791"/>
          </a:p>
          <a:p>
            <a:pPr indent="0" lvl="0" marL="0" rtl="0" algn="l">
              <a:lnSpc>
                <a:spcPct val="95000"/>
              </a:lnSpc>
              <a:spcBef>
                <a:spcPts val="1200"/>
              </a:spcBef>
              <a:spcAft>
                <a:spcPts val="0"/>
              </a:spcAft>
              <a:buNone/>
            </a:pPr>
            <a:r>
              <a:rPr lang="ja" sz="791"/>
              <a:t>    - 上位k件の候補文書を順列を含めた統一フォーマットに変換。例えば以下のように作成: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```makefile</a:t>
            </a:r>
            <a:endParaRPr sz="791"/>
          </a:p>
          <a:p>
            <a:pPr indent="0" lvl="0" marL="0" rtl="0" algn="l">
              <a:lnSpc>
                <a:spcPct val="95000"/>
              </a:lnSpc>
              <a:spcBef>
                <a:spcPts val="1200"/>
              </a:spcBef>
              <a:spcAft>
                <a:spcPts val="0"/>
              </a:spcAft>
              <a:buNone/>
            </a:pPr>
            <a:r>
              <a:rPr lang="ja" sz="791"/>
              <a:t>        Question: {クエリ}</a:t>
            </a:r>
            <a:endParaRPr sz="791"/>
          </a:p>
          <a:p>
            <a:pPr indent="0" lvl="0" marL="0" rtl="0" algn="l">
              <a:lnSpc>
                <a:spcPct val="95000"/>
              </a:lnSpc>
              <a:spcBef>
                <a:spcPts val="1200"/>
              </a:spcBef>
              <a:spcAft>
                <a:spcPts val="0"/>
              </a:spcAft>
              <a:buNone/>
            </a:pPr>
            <a:r>
              <a:rPr lang="ja" sz="791"/>
              <a:t>        Documents:</a:t>
            </a:r>
            <a:endParaRPr sz="791"/>
          </a:p>
          <a:p>
            <a:pPr indent="0" lvl="0" marL="0" rtl="0" algn="l">
              <a:lnSpc>
                <a:spcPct val="95000"/>
              </a:lnSpc>
              <a:spcBef>
                <a:spcPts val="1200"/>
              </a:spcBef>
              <a:spcAft>
                <a:spcPts val="0"/>
              </a:spcAft>
              <a:buNone/>
            </a:pPr>
            <a:r>
              <a:rPr lang="ja" sz="791"/>
              <a:t>        [DocID: 1] 文書1</a:t>
            </a:r>
            <a:endParaRPr sz="791"/>
          </a:p>
          <a:p>
            <a:pPr indent="0" lvl="0" marL="0" rtl="0" algn="l">
              <a:lnSpc>
                <a:spcPct val="95000"/>
              </a:lnSpc>
              <a:spcBef>
                <a:spcPts val="1200"/>
              </a:spcBef>
              <a:spcAft>
                <a:spcPts val="0"/>
              </a:spcAft>
              <a:buNone/>
            </a:pPr>
            <a:r>
              <a:rPr lang="ja" sz="791"/>
              <a:t>        [DocID: 2] 文書2</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文書候補の順列を複数作成し、モデルの順序依存を軽減。</a:t>
            </a:r>
            <a:endParaRPr sz="791"/>
          </a:p>
          <a:p>
            <a:pPr indent="0" lvl="0" marL="0" rtl="0" algn="l">
              <a:lnSpc>
                <a:spcPct val="95000"/>
              </a:lnSpc>
              <a:spcBef>
                <a:spcPts val="1200"/>
              </a:spcBef>
              <a:spcAft>
                <a:spcPts val="0"/>
              </a:spcAft>
              <a:buNone/>
            </a:pPr>
            <a:r>
              <a:rPr lang="ja" sz="791"/>
              <a:t>2. **ターゲット出力の生成**:</a:t>
            </a:r>
            <a:endParaRPr sz="791"/>
          </a:p>
          <a:p>
            <a:pPr indent="0" lvl="0" marL="0" rtl="0" algn="l">
              <a:lnSpc>
                <a:spcPct val="95000"/>
              </a:lnSpc>
              <a:spcBef>
                <a:spcPts val="1200"/>
              </a:spcBef>
              <a:spcAft>
                <a:spcPts val="0"/>
              </a:spcAft>
              <a:buNone/>
            </a:pPr>
            <a:r>
              <a:rPr lang="ja" sz="791"/>
              <a:t>    - モデルが生成するターゲット出力には、関連文書のIDリストと質問の回答が含まれる: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```yaml</a:t>
            </a:r>
            <a:endParaRPr sz="791"/>
          </a:p>
          <a:p>
            <a:pPr indent="0" lvl="0" marL="0" rtl="0" algn="l">
              <a:lnSpc>
                <a:spcPct val="95000"/>
              </a:lnSpc>
              <a:spcBef>
                <a:spcPts val="1200"/>
              </a:spcBef>
              <a:spcAft>
                <a:spcPts val="0"/>
              </a:spcAft>
              <a:buNone/>
            </a:pPr>
            <a:r>
              <a:rPr lang="ja" sz="791"/>
              <a:t>        Relevant Document IDs: [1, 2]</a:t>
            </a:r>
            <a:endParaRPr sz="791"/>
          </a:p>
          <a:p>
            <a:pPr indent="0" lvl="0" marL="0" rtl="0" algn="l">
              <a:lnSpc>
                <a:spcPct val="95000"/>
              </a:lnSpc>
              <a:spcBef>
                <a:spcPts val="1200"/>
              </a:spcBef>
              <a:spcAft>
                <a:spcPts val="0"/>
              </a:spcAft>
              <a:buNone/>
            </a:pPr>
            <a:r>
              <a:rPr lang="ja" sz="791"/>
              <a:t>        Answer: {回答}</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**生成タスクの最適化**:</a:t>
            </a:r>
            <a:endParaRPr sz="791"/>
          </a:p>
          <a:p>
            <a:pPr indent="0" lvl="0" marL="0" rtl="0" algn="l">
              <a:lnSpc>
                <a:spcPct val="95000"/>
              </a:lnSpc>
              <a:spcBef>
                <a:spcPts val="1200"/>
              </a:spcBef>
              <a:spcAft>
                <a:spcPts val="0"/>
              </a:spcAft>
              <a:buNone/>
            </a:pPr>
            <a:r>
              <a:rPr lang="ja" sz="791"/>
              <a:t>    - モデルの出力確率 P(Ti​∣Pi​) を最大化する損失関数を最小化:</a:t>
            </a:r>
            <a:endParaRPr sz="791"/>
          </a:p>
          <a:p>
            <a:pPr indent="0" lvl="0" marL="0" rtl="0" algn="l">
              <a:lnSpc>
                <a:spcPct val="95000"/>
              </a:lnSpc>
              <a:spcBef>
                <a:spcPts val="1200"/>
              </a:spcBef>
              <a:spcAft>
                <a:spcPts val="0"/>
              </a:spcAft>
              <a:buNone/>
            </a:pPr>
            <a:r>
              <a:rPr lang="ja" sz="791"/>
              <a:t>    L=−(Pi​,Ti​)∑​logP(Ti​∣Pi​)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P(Ti∣Pi)P(T_i | P_i)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L=−∑(Pi,Ti)log⁡P(Ti∣Pi)L = - \sum_{(P_i, T_i)} \log P(T_i | P_i)</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**順列の影響**:</a:t>
            </a:r>
            <a:endParaRPr sz="791"/>
          </a:p>
          <a:p>
            <a:pPr indent="0" lvl="0" marL="0" rtl="0" algn="l">
              <a:lnSpc>
                <a:spcPct val="95000"/>
              </a:lnSpc>
              <a:spcBef>
                <a:spcPts val="1200"/>
              </a:spcBef>
              <a:spcAft>
                <a:spcPts val="0"/>
              </a:spcAft>
              <a:buNone/>
            </a:pPr>
            <a:r>
              <a:rPr lang="ja" sz="791"/>
              <a:t>    - 各質問に対して文書順列を複数作成し、モデルが特定の順序に過剰適合しないよう工夫。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データ統一化（画像からテキストへの変換）**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LLaVAを用いて、画像データをテキスト表現に変換します。これにより、入力全体をテキスト形式に統一し、大規模言語モデルで効率的に処理可能にします。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**具体的なプロセス**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**画像のテキスト変換**:</a:t>
            </a:r>
            <a:endParaRPr sz="791"/>
          </a:p>
          <a:p>
            <a:pPr indent="0" lvl="0" marL="0" rtl="0" algn="l">
              <a:lnSpc>
                <a:spcPct val="95000"/>
              </a:lnSpc>
              <a:spcBef>
                <a:spcPts val="1200"/>
              </a:spcBef>
              <a:spcAft>
                <a:spcPts val="0"/>
              </a:spcAft>
              <a:buNone/>
            </a:pPr>
            <a:r>
              <a:rPr lang="ja" sz="791"/>
              <a:t>    - 画像の内容を詳細に記述するゼロショットプロンプトを作成:</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```vbnet</a:t>
            </a:r>
            <a:endParaRPr sz="791"/>
          </a:p>
          <a:p>
            <a:pPr indent="0" lvl="0" marL="0" rtl="0" algn="l">
              <a:lnSpc>
                <a:spcPct val="95000"/>
              </a:lnSpc>
              <a:spcBef>
                <a:spcPts val="1200"/>
              </a:spcBef>
              <a:spcAft>
                <a:spcPts val="0"/>
              </a:spcAft>
              <a:buNone/>
            </a:pPr>
            <a:r>
              <a:rPr lang="ja" sz="791"/>
              <a:t>        USER: Create a detailed description for the image, &lt;image&gt;,</a:t>
            </a:r>
            <a:endParaRPr sz="791"/>
          </a:p>
          <a:p>
            <a:pPr indent="0" lvl="0" marL="0" rtl="0" algn="l">
              <a:lnSpc>
                <a:spcPct val="95000"/>
              </a:lnSpc>
              <a:spcBef>
                <a:spcPts val="1200"/>
              </a:spcBef>
              <a:spcAft>
                <a:spcPts val="0"/>
              </a:spcAft>
              <a:buNone/>
            </a:pPr>
            <a:r>
              <a:rPr lang="ja" sz="791"/>
              <a:t>        with the caption: "{Caption}".</a:t>
            </a:r>
            <a:endParaRPr sz="791"/>
          </a:p>
          <a:p>
            <a:pPr indent="0" lvl="0" marL="0" rtl="0" algn="l">
              <a:lnSpc>
                <a:spcPct val="95000"/>
              </a:lnSpc>
              <a:spcBef>
                <a:spcPts val="1200"/>
              </a:spcBef>
              <a:spcAft>
                <a:spcPts val="0"/>
              </a:spcAft>
              <a:buNone/>
            </a:pPr>
            <a:r>
              <a:rPr lang="ja" sz="791"/>
              <a:t>        Your description should provide enough detail to help answer the</a:t>
            </a:r>
            <a:endParaRPr sz="791"/>
          </a:p>
          <a:p>
            <a:pPr indent="0" lvl="0" marL="0" rtl="0" algn="l">
              <a:lnSpc>
                <a:spcPct val="95000"/>
              </a:lnSpc>
              <a:spcBef>
                <a:spcPts val="1200"/>
              </a:spcBef>
              <a:spcAft>
                <a:spcPts val="0"/>
              </a:spcAft>
              <a:buNone/>
            </a:pPr>
            <a:r>
              <a:rPr lang="ja" sz="791"/>
              <a:t>        question: "{Question}".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モデル出力例: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```css</a:t>
            </a:r>
            <a:endParaRPr sz="791"/>
          </a:p>
          <a:p>
            <a:pPr indent="0" lvl="0" marL="0" rtl="0" algn="l">
              <a:lnSpc>
                <a:spcPct val="95000"/>
              </a:lnSpc>
              <a:spcBef>
                <a:spcPts val="1200"/>
              </a:spcBef>
              <a:spcAft>
                <a:spcPts val="0"/>
              </a:spcAft>
              <a:buNone/>
            </a:pPr>
            <a:r>
              <a:rPr lang="ja" sz="791"/>
              <a:t>        The image features a brown sheep with two curved horns, which</a:t>
            </a:r>
            <a:endParaRPr sz="791"/>
          </a:p>
          <a:p>
            <a:pPr indent="0" lvl="0" marL="0" rtl="0" algn="l">
              <a:lnSpc>
                <a:spcPct val="95000"/>
              </a:lnSpc>
              <a:spcBef>
                <a:spcPts val="1200"/>
              </a:spcBef>
              <a:spcAft>
                <a:spcPts val="0"/>
              </a:spcAft>
              <a:buNone/>
            </a:pPr>
            <a:r>
              <a:rPr lang="ja" sz="791"/>
              <a:t>        are characteristic of a Manx Loaghtan ram.</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**トークン容量の効率化**:</a:t>
            </a:r>
            <a:endParaRPr sz="791"/>
          </a:p>
          <a:p>
            <a:pPr indent="0" lvl="0" marL="0" rtl="0" algn="l">
              <a:lnSpc>
                <a:spcPct val="95000"/>
              </a:lnSpc>
              <a:spcBef>
                <a:spcPts val="1200"/>
              </a:spcBef>
              <a:spcAft>
                <a:spcPts val="0"/>
              </a:spcAft>
              <a:buNone/>
            </a:pPr>
            <a:r>
              <a:rPr lang="ja" sz="791"/>
              <a:t>    - 画像説明を文レベルのテキストに変換することでトークン数を削減し、より多くの文書を入力可能に。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パフォーマンス向上のための手法**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**文書候補の順列生成**:</a:t>
            </a:r>
            <a:endParaRPr sz="791"/>
          </a:p>
          <a:p>
            <a:pPr indent="0" lvl="0" marL="0" rtl="0" algn="l">
              <a:lnSpc>
                <a:spcPct val="95000"/>
              </a:lnSpc>
              <a:spcBef>
                <a:spcPts val="1200"/>
              </a:spcBef>
              <a:spcAft>
                <a:spcPts val="0"/>
              </a:spcAft>
              <a:buNone/>
            </a:pPr>
            <a:r>
              <a:rPr lang="ja" sz="791"/>
              <a:t>    - トレーニングデータ内で文書候補の順序をランダム化し、順序依存を削減。</a:t>
            </a:r>
            <a:endParaRPr sz="791"/>
          </a:p>
          <a:p>
            <a:pPr indent="0" lvl="0" marL="0" rtl="0" algn="l">
              <a:lnSpc>
                <a:spcPct val="95000"/>
              </a:lnSpc>
              <a:spcBef>
                <a:spcPts val="1200"/>
              </a:spcBef>
              <a:spcAft>
                <a:spcPts val="0"/>
              </a:spcAft>
              <a:buNone/>
            </a:pPr>
            <a:r>
              <a:rPr lang="ja" sz="791"/>
              <a:t>    - 各質問ごとに順列を5回生成し、データ拡張を実施。</a:t>
            </a:r>
            <a:endParaRPr sz="791"/>
          </a:p>
          <a:p>
            <a:pPr indent="0" lvl="0" marL="0" rtl="0" algn="l">
              <a:lnSpc>
                <a:spcPct val="95000"/>
              </a:lnSpc>
              <a:spcBef>
                <a:spcPts val="1200"/>
              </a:spcBef>
              <a:spcAft>
                <a:spcPts val="0"/>
              </a:spcAft>
              <a:buNone/>
            </a:pPr>
            <a:r>
              <a:rPr lang="ja" sz="791"/>
              <a:t>2. **マルチタスク学習**:</a:t>
            </a:r>
            <a:endParaRPr sz="791"/>
          </a:p>
          <a:p>
            <a:pPr indent="0" lvl="0" marL="0" rtl="0" algn="l">
              <a:lnSpc>
                <a:spcPct val="95000"/>
              </a:lnSpc>
              <a:spcBef>
                <a:spcPts val="1200"/>
              </a:spcBef>
              <a:spcAft>
                <a:spcPts val="0"/>
              </a:spcAft>
              <a:buNone/>
            </a:pPr>
            <a:r>
              <a:rPr lang="ja" sz="791"/>
              <a:t>    - ランキング（関連文書ID生成）と質問応答（回答生成）の2つのタスクを同時に最適化。</a:t>
            </a:r>
            <a:endParaRPr sz="791"/>
          </a:p>
          <a:p>
            <a:pPr indent="0" lvl="0" marL="0" rtl="0" algn="l">
              <a:lnSpc>
                <a:spcPct val="95000"/>
              </a:lnSpc>
              <a:spcBef>
                <a:spcPts val="1200"/>
              </a:spcBef>
              <a:spcAft>
                <a:spcPts val="0"/>
              </a:spcAft>
              <a:buNone/>
            </a:pPr>
            <a:r>
              <a:rPr lang="ja" sz="791"/>
              <a:t>3. **トレーニングパラメータ**:</a:t>
            </a:r>
            <a:endParaRPr sz="791"/>
          </a:p>
          <a:p>
            <a:pPr indent="0" lvl="0" marL="0" rtl="0" algn="l">
              <a:lnSpc>
                <a:spcPct val="95000"/>
              </a:lnSpc>
              <a:spcBef>
                <a:spcPts val="1200"/>
              </a:spcBef>
              <a:spcAft>
                <a:spcPts val="0"/>
              </a:spcAft>
              <a:buNone/>
            </a:pPr>
            <a:r>
              <a:rPr lang="ja" sz="791"/>
              <a:t>    - RAMLLaMAでは最大シーケンス長8192トークン、バッチサイズ2、勾配累積16を設定。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評価結果と有効性**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RAMQAはWebQAとMultiModalQAで既存の手法を超える性能を示しました。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**WebQA**: 質問応答スコア（QAスコア）で既存のSOTAを8.3%上回る。</a:t>
            </a:r>
            <a:endParaRPr sz="791"/>
          </a:p>
          <a:p>
            <a:pPr indent="0" lvl="0" marL="0" rtl="0" algn="l">
              <a:lnSpc>
                <a:spcPct val="95000"/>
              </a:lnSpc>
              <a:spcBef>
                <a:spcPts val="1200"/>
              </a:spcBef>
              <a:spcAft>
                <a:spcPts val="0"/>
              </a:spcAft>
              <a:buNone/>
            </a:pPr>
            <a:r>
              <a:rPr lang="ja" sz="791"/>
              <a:t>- **MultiModalQA**: テキストと画像の両方の質問で大幅な性能向上を達成。</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Understanding and Supporting Formal Email Exchange by Answering AI-Generated Questions AI生成の質問に回答することでフォーマルなメールのやり取りを理解し支援する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フォーマルなメールの返信は、丁寧な表現・適切な言葉遣い・送信者の意図を理解する必要があり、時間と認知的負担が大きい。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LLMを活用し、受信メールを解析して質問を生成。</a:t>
            </a:r>
            <a:endParaRPr sz="791"/>
          </a:p>
          <a:p>
            <a:pPr indent="0" lvl="0" marL="0" rtl="0" algn="l">
              <a:lnSpc>
                <a:spcPct val="95000"/>
              </a:lnSpc>
              <a:spcBef>
                <a:spcPts val="1200"/>
              </a:spcBef>
              <a:spcAft>
                <a:spcPts val="0"/>
              </a:spcAft>
              <a:buNone/>
            </a:pPr>
            <a:r>
              <a:rPr lang="ja" sz="791"/>
              <a:t>• ユーザーが簡潔な質問に答えるだけでフォーマルな返信文を自動生成するQA（質問応答）アプローチを提案。</a:t>
            </a:r>
            <a:endParaRPr sz="791"/>
          </a:p>
          <a:p>
            <a:pPr indent="0" lvl="0" marL="0" rtl="0" algn="l">
              <a:lnSpc>
                <a:spcPct val="95000"/>
              </a:lnSpc>
              <a:spcBef>
                <a:spcPts val="1200"/>
              </a:spcBef>
              <a:spcAft>
                <a:spcPts val="0"/>
              </a:spcAft>
              <a:buNone/>
            </a:pPr>
            <a:r>
              <a:rPr lang="ja" sz="791"/>
              <a:t>• プロトタイプシステム ResQ を開発し、制御実験（N=12）とフィールド実験（N=8）を実施。</a:t>
            </a:r>
            <a:endParaRPr sz="791"/>
          </a:p>
          <a:p>
            <a:pPr indent="0" lvl="0" marL="0" rtl="0" algn="l">
              <a:lnSpc>
                <a:spcPct val="95000"/>
              </a:lnSpc>
              <a:spcBef>
                <a:spcPts val="1200"/>
              </a:spcBef>
              <a:spcAft>
                <a:spcPts val="0"/>
              </a:spcAft>
              <a:buNone/>
            </a:pPr>
            <a:r>
              <a:rPr lang="ja" sz="791"/>
              <a:t>• 従来のプロンプトベース手法と比較し、QAアプローチは返信の効率を向上させ、認知負担を軽減しつつ、高品質な返信を維持できることを示した。</a:t>
            </a:r>
            <a:endParaRPr sz="791"/>
          </a:p>
          <a:p>
            <a:pPr indent="0" lvl="0" marL="0" rtl="0" algn="l">
              <a:lnSpc>
                <a:spcPct val="95000"/>
              </a:lnSpc>
              <a:spcBef>
                <a:spcPts val="1200"/>
              </a:spcBef>
              <a:spcAft>
                <a:spcPts val="0"/>
              </a:spcAft>
              <a:buNone/>
            </a:pPr>
            <a:r>
              <a:rPr lang="ja" sz="791"/>
              <a:t>• メール返信プロセスや対人関係への影響、QAアプローチの課題について考察。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**手法: QAアプローチの実行プロセス**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本研究では、**GPT-4o** を活用した **ResQ** を開発し、フォーマルメールの返信支援を行う。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システムの実行プロセス**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**受信メールの解析**</a:t>
            </a:r>
            <a:endParaRPr sz="791"/>
          </a:p>
          <a:p>
            <a:pPr indent="0" lvl="0" marL="0" rtl="0" algn="l">
              <a:lnSpc>
                <a:spcPct val="95000"/>
              </a:lnSpc>
              <a:spcBef>
                <a:spcPts val="1200"/>
              </a:spcBef>
              <a:spcAft>
                <a:spcPts val="0"/>
              </a:spcAft>
              <a:buNone/>
            </a:pPr>
            <a:r>
              <a:rPr lang="ja" sz="791"/>
              <a:t>    - LLMがメール本文を解析し、**必要な回答要素（日時、意図、行動）を抽出**。</a:t>
            </a:r>
            <a:endParaRPr sz="791"/>
          </a:p>
          <a:p>
            <a:pPr indent="0" lvl="0" marL="0" rtl="0" algn="l">
              <a:lnSpc>
                <a:spcPct val="95000"/>
              </a:lnSpc>
              <a:spcBef>
                <a:spcPts val="1200"/>
              </a:spcBef>
              <a:spcAft>
                <a:spcPts val="0"/>
              </a:spcAft>
              <a:buNone/>
            </a:pPr>
            <a:r>
              <a:rPr lang="ja" sz="791"/>
              <a:t>    - **情報分類（依頼、質問、確認など）** を実施。</a:t>
            </a:r>
            <a:endParaRPr sz="791"/>
          </a:p>
          <a:p>
            <a:pPr indent="0" lvl="0" marL="0" rtl="0" algn="l">
              <a:lnSpc>
                <a:spcPct val="95000"/>
              </a:lnSpc>
              <a:spcBef>
                <a:spcPts val="1200"/>
              </a:spcBef>
              <a:spcAft>
                <a:spcPts val="0"/>
              </a:spcAft>
              <a:buNone/>
            </a:pPr>
            <a:r>
              <a:rPr lang="ja" sz="791"/>
              <a:t>2. **質問生成**</a:t>
            </a:r>
            <a:endParaRPr sz="791"/>
          </a:p>
          <a:p>
            <a:pPr indent="0" lvl="0" marL="0" rtl="0" algn="l">
              <a:lnSpc>
                <a:spcPct val="95000"/>
              </a:lnSpc>
              <a:spcBef>
                <a:spcPts val="1200"/>
              </a:spcBef>
              <a:spcAft>
                <a:spcPts val="0"/>
              </a:spcAft>
              <a:buNone/>
            </a:pPr>
            <a:r>
              <a:rPr lang="ja" sz="791"/>
              <a:t>    - **抽出した情報を元に、返信に必要な質問を構成**。</a:t>
            </a:r>
            <a:endParaRPr sz="791"/>
          </a:p>
          <a:p>
            <a:pPr indent="0" lvl="0" marL="0" rtl="0" algn="l">
              <a:lnSpc>
                <a:spcPct val="95000"/>
              </a:lnSpc>
              <a:spcBef>
                <a:spcPts val="1200"/>
              </a:spcBef>
              <a:spcAft>
                <a:spcPts val="0"/>
              </a:spcAft>
              <a:buNone/>
            </a:pPr>
            <a:r>
              <a:rPr lang="ja" sz="791"/>
              <a:t>    - 質問はYes/No形式・選択式・自由記入形式を含む。</a:t>
            </a:r>
            <a:endParaRPr sz="791"/>
          </a:p>
          <a:p>
            <a:pPr indent="0" lvl="0" marL="0" rtl="0" algn="l">
              <a:lnSpc>
                <a:spcPct val="95000"/>
              </a:lnSpc>
              <a:spcBef>
                <a:spcPts val="1200"/>
              </a:spcBef>
              <a:spcAft>
                <a:spcPts val="0"/>
              </a:spcAft>
              <a:buNone/>
            </a:pPr>
            <a:r>
              <a:rPr lang="ja" sz="791"/>
              <a:t>    - **例:** 「会議の提案に同意しますか？」（Yes/No）</a:t>
            </a:r>
            <a:endParaRPr sz="791"/>
          </a:p>
          <a:p>
            <a:pPr indent="0" lvl="0" marL="0" rtl="0" algn="l">
              <a:lnSpc>
                <a:spcPct val="95000"/>
              </a:lnSpc>
              <a:spcBef>
                <a:spcPts val="1200"/>
              </a:spcBef>
              <a:spcAft>
                <a:spcPts val="0"/>
              </a:spcAft>
              <a:buNone/>
            </a:pPr>
            <a:r>
              <a:rPr lang="ja" sz="791"/>
              <a:t>3. **ユーザーの回答**</a:t>
            </a:r>
            <a:endParaRPr sz="791"/>
          </a:p>
          <a:p>
            <a:pPr indent="0" lvl="0" marL="0" rtl="0" algn="l">
              <a:lnSpc>
                <a:spcPct val="95000"/>
              </a:lnSpc>
              <a:spcBef>
                <a:spcPts val="1200"/>
              </a:spcBef>
              <a:spcAft>
                <a:spcPts val="0"/>
              </a:spcAft>
              <a:buNone/>
            </a:pPr>
            <a:r>
              <a:rPr lang="ja" sz="791"/>
              <a:t>    - ユーザーは質問に回答し、必要に応じて自由記入。</a:t>
            </a:r>
            <a:endParaRPr sz="791"/>
          </a:p>
          <a:p>
            <a:pPr indent="0" lvl="0" marL="0" rtl="0" algn="l">
              <a:lnSpc>
                <a:spcPct val="95000"/>
              </a:lnSpc>
              <a:spcBef>
                <a:spcPts val="1200"/>
              </a:spcBef>
              <a:spcAft>
                <a:spcPts val="0"/>
              </a:spcAft>
              <a:buNone/>
            </a:pPr>
            <a:r>
              <a:rPr lang="ja" sz="791"/>
              <a:t>4. **返信文の生成**</a:t>
            </a:r>
            <a:endParaRPr sz="791"/>
          </a:p>
          <a:p>
            <a:pPr indent="0" lvl="0" marL="0" rtl="0" algn="l">
              <a:lnSpc>
                <a:spcPct val="95000"/>
              </a:lnSpc>
              <a:spcBef>
                <a:spcPts val="1200"/>
              </a:spcBef>
              <a:spcAft>
                <a:spcPts val="0"/>
              </a:spcAft>
              <a:buNone/>
            </a:pPr>
            <a:r>
              <a:rPr lang="ja" sz="791"/>
              <a:t>    - **GPT-4oが回答を基にフォーマルな返信文を作成**。</a:t>
            </a:r>
            <a:endParaRPr sz="791"/>
          </a:p>
          <a:p>
            <a:pPr indent="0" lvl="0" marL="0" rtl="0" algn="l">
              <a:lnSpc>
                <a:spcPct val="95000"/>
              </a:lnSpc>
              <a:spcBef>
                <a:spcPts val="1200"/>
              </a:spcBef>
              <a:spcAft>
                <a:spcPts val="0"/>
              </a:spcAft>
              <a:buNone/>
            </a:pPr>
            <a:r>
              <a:rPr lang="ja" sz="791"/>
              <a:t>    - **敬語・トーン・文体のカスタマイズオプションを適用可能**。</a:t>
            </a:r>
            <a:endParaRPr sz="791"/>
          </a:p>
          <a:p>
            <a:pPr indent="0" lvl="0" marL="0" rtl="0" algn="l">
              <a:lnSpc>
                <a:spcPct val="95000"/>
              </a:lnSpc>
              <a:spcBef>
                <a:spcPts val="1200"/>
              </a:spcBef>
              <a:spcAft>
                <a:spcPts val="0"/>
              </a:spcAft>
              <a:buNone/>
            </a:pPr>
            <a:r>
              <a:rPr lang="ja" sz="791"/>
              <a:t>5. **ユーザーによる修正と送信**</a:t>
            </a:r>
            <a:endParaRPr sz="791"/>
          </a:p>
          <a:p>
            <a:pPr indent="0" lvl="0" marL="0" rtl="0" algn="l">
              <a:lnSpc>
                <a:spcPct val="95000"/>
              </a:lnSpc>
              <a:spcBef>
                <a:spcPts val="1200"/>
              </a:spcBef>
              <a:spcAft>
                <a:spcPts val="0"/>
              </a:spcAft>
              <a:buNone/>
            </a:pPr>
            <a:r>
              <a:rPr lang="ja" sz="791"/>
              <a:t>    - 生成された文をプレビューし、**手動修正や追加情報の記入が可能**。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システムは、以下のようなプロンプトを使用して LLM に指示を出す。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質問生成用プロンプト**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あなたはメール返信支援AIです。</a:t>
            </a:r>
            <a:endParaRPr sz="791"/>
          </a:p>
          <a:p>
            <a:pPr indent="0" lvl="0" marL="0" rtl="0" algn="l">
              <a:lnSpc>
                <a:spcPct val="95000"/>
              </a:lnSpc>
              <a:spcBef>
                <a:spcPts val="1200"/>
              </a:spcBef>
              <a:spcAft>
                <a:spcPts val="0"/>
              </a:spcAft>
              <a:buNone/>
            </a:pPr>
            <a:r>
              <a:rPr lang="ja" sz="791"/>
              <a:t>以下のメール本文を解析し、返信を作成するために必要な質問を生成してください。</a:t>
            </a:r>
            <a:endParaRPr sz="791"/>
          </a:p>
          <a:p>
            <a:pPr indent="0" lvl="0" marL="0" rtl="0" algn="l">
              <a:lnSpc>
                <a:spcPct val="95000"/>
              </a:lnSpc>
              <a:spcBef>
                <a:spcPts val="1200"/>
              </a:spcBef>
              <a:spcAft>
                <a:spcPts val="0"/>
              </a:spcAft>
              <a:buNone/>
            </a:pPr>
            <a:r>
              <a:rPr lang="ja" sz="791"/>
              <a:t>質問は明確で、選択式または自由記入可能な形式としてください。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メール本文:</a:t>
            </a:r>
            <a:endParaRPr sz="791"/>
          </a:p>
          <a:p>
            <a:pPr indent="0" lvl="0" marL="0" rtl="0" algn="l">
              <a:lnSpc>
                <a:spcPct val="95000"/>
              </a:lnSpc>
              <a:spcBef>
                <a:spcPts val="1200"/>
              </a:spcBef>
              <a:spcAft>
                <a:spcPts val="0"/>
              </a:spcAft>
              <a:buNone/>
            </a:pPr>
            <a:r>
              <a:rPr lang="ja" sz="791"/>
              <a:t>{{メールの内容}}</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返信生成用プロンプト**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あなたはフォーマルなメール返信AIです。</a:t>
            </a:r>
            <a:endParaRPr sz="791"/>
          </a:p>
          <a:p>
            <a:pPr indent="0" lvl="0" marL="0" rtl="0" algn="l">
              <a:lnSpc>
                <a:spcPct val="95000"/>
              </a:lnSpc>
              <a:spcBef>
                <a:spcPts val="1200"/>
              </a:spcBef>
              <a:spcAft>
                <a:spcPts val="0"/>
              </a:spcAft>
              <a:buNone/>
            </a:pPr>
            <a:r>
              <a:rPr lang="ja" sz="791"/>
              <a:t>以下のユーザー回答を元に、適切なフォーマルメールを生成してください。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ユーザー回答:</a:t>
            </a:r>
            <a:endParaRPr sz="791"/>
          </a:p>
          <a:p>
            <a:pPr indent="0" lvl="0" marL="0" rtl="0" algn="l">
              <a:lnSpc>
                <a:spcPct val="95000"/>
              </a:lnSpc>
              <a:spcBef>
                <a:spcPts val="1200"/>
              </a:spcBef>
              <a:spcAft>
                <a:spcPts val="0"/>
              </a:spcAft>
              <a:buNone/>
            </a:pPr>
            <a:r>
              <a:rPr lang="ja" sz="791"/>
              <a:t>{{質問と回答一覧}}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要件:</a:t>
            </a:r>
            <a:endParaRPr sz="791"/>
          </a:p>
          <a:p>
            <a:pPr indent="0" lvl="0" marL="0" rtl="0" algn="l">
              <a:lnSpc>
                <a:spcPct val="95000"/>
              </a:lnSpc>
              <a:spcBef>
                <a:spcPts val="1200"/>
              </a:spcBef>
              <a:spcAft>
                <a:spcPts val="0"/>
              </a:spcAft>
              <a:buNone/>
            </a:pPr>
            <a:r>
              <a:rPr lang="ja" sz="791"/>
              <a:t>- 丁寧な言葉遣い</a:t>
            </a:r>
            <a:endParaRPr sz="791"/>
          </a:p>
          <a:p>
            <a:pPr indent="0" lvl="0" marL="0" rtl="0" algn="l">
              <a:lnSpc>
                <a:spcPct val="95000"/>
              </a:lnSpc>
              <a:spcBef>
                <a:spcPts val="1200"/>
              </a:spcBef>
              <a:spcAft>
                <a:spcPts val="0"/>
              </a:spcAft>
              <a:buNone/>
            </a:pPr>
            <a:r>
              <a:rPr lang="ja" sz="791"/>
              <a:t>- 明確な回答</a:t>
            </a:r>
            <a:endParaRPr sz="791"/>
          </a:p>
          <a:p>
            <a:pPr indent="0" lvl="0" marL="0" rtl="0" algn="l">
              <a:lnSpc>
                <a:spcPct val="95000"/>
              </a:lnSpc>
              <a:spcBef>
                <a:spcPts val="1200"/>
              </a:spcBef>
              <a:spcAft>
                <a:spcPts val="0"/>
              </a:spcAft>
              <a:buNone/>
            </a:pPr>
            <a:r>
              <a:rPr lang="ja" sz="791"/>
              <a:t>- 必要に応じた補足説明</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**評価実験と結果**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本研究では、**制御実験（N=12）とフィールド実験（N=8）を実施し、QAアプローチの有効性を評価**。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制御実験（N=12）**</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**比較対象**</a:t>
            </a:r>
            <a:endParaRPr sz="791"/>
          </a:p>
          <a:p>
            <a:pPr indent="0" lvl="0" marL="0" rtl="0" algn="l">
              <a:lnSpc>
                <a:spcPct val="95000"/>
              </a:lnSpc>
              <a:spcBef>
                <a:spcPts val="1200"/>
              </a:spcBef>
              <a:spcAft>
                <a:spcPts val="0"/>
              </a:spcAft>
              <a:buNone/>
            </a:pPr>
            <a:r>
              <a:rPr lang="ja" sz="791"/>
              <a:t>    - **QAアプローチ（ResQ）**</a:t>
            </a:r>
            <a:endParaRPr sz="791"/>
          </a:p>
          <a:p>
            <a:pPr indent="0" lvl="0" marL="0" rtl="0" algn="l">
              <a:lnSpc>
                <a:spcPct val="95000"/>
              </a:lnSpc>
              <a:spcBef>
                <a:spcPts val="1200"/>
              </a:spcBef>
              <a:spcAft>
                <a:spcPts val="0"/>
              </a:spcAft>
              <a:buNone/>
            </a:pPr>
            <a:r>
              <a:rPr lang="ja" sz="791"/>
              <a:t>    - **プロンプトベース（従来のLLMツール）**</a:t>
            </a:r>
            <a:endParaRPr sz="791"/>
          </a:p>
          <a:p>
            <a:pPr indent="0" lvl="0" marL="0" rtl="0" algn="l">
              <a:lnSpc>
                <a:spcPct val="95000"/>
              </a:lnSpc>
              <a:spcBef>
                <a:spcPts val="1200"/>
              </a:spcBef>
              <a:spcAft>
                <a:spcPts val="0"/>
              </a:spcAft>
              <a:buNone/>
            </a:pPr>
            <a:r>
              <a:rPr lang="ja" sz="791"/>
              <a:t>    - **手動返信（AIなし）**</a:t>
            </a:r>
            <a:endParaRPr sz="791"/>
          </a:p>
          <a:p>
            <a:pPr indent="0" lvl="0" marL="0" rtl="0" algn="l">
              <a:lnSpc>
                <a:spcPct val="95000"/>
              </a:lnSpc>
              <a:spcBef>
                <a:spcPts val="1200"/>
              </a:spcBef>
              <a:spcAft>
                <a:spcPts val="0"/>
              </a:spcAft>
              <a:buNone/>
            </a:pPr>
            <a:r>
              <a:rPr lang="ja" sz="791"/>
              <a:t>- **評価指標**</a:t>
            </a:r>
            <a:endParaRPr sz="791"/>
          </a:p>
          <a:p>
            <a:pPr indent="0" lvl="0" marL="0" rtl="0" algn="l">
              <a:lnSpc>
                <a:spcPct val="95000"/>
              </a:lnSpc>
              <a:spcBef>
                <a:spcPts val="1200"/>
              </a:spcBef>
              <a:spcAft>
                <a:spcPts val="0"/>
              </a:spcAft>
              <a:buNone/>
            </a:pPr>
            <a:r>
              <a:rPr lang="ja" sz="791"/>
              <a:t>    - **返信の所要時間** → QAアプローチが最短（平均 2.3 分, p&lt;0.05）</a:t>
            </a:r>
            <a:endParaRPr sz="791"/>
          </a:p>
          <a:p>
            <a:pPr indent="0" lvl="0" marL="0" rtl="0" algn="l">
              <a:lnSpc>
                <a:spcPct val="95000"/>
              </a:lnSpc>
              <a:spcBef>
                <a:spcPts val="1200"/>
              </a:spcBef>
              <a:spcAft>
                <a:spcPts val="0"/>
              </a:spcAft>
              <a:buNone/>
            </a:pPr>
            <a:r>
              <a:rPr lang="ja" sz="791"/>
              <a:t>    - **認知負担（NASA-TLXスコア）** → QAアプローチが最も低い (平均 4.2, p&lt;0.05)</a:t>
            </a:r>
            <a:endParaRPr sz="791"/>
          </a:p>
          <a:p>
            <a:pPr indent="0" lvl="0" marL="0" rtl="0" algn="l">
              <a:lnSpc>
                <a:spcPct val="95000"/>
              </a:lnSpc>
              <a:spcBef>
                <a:spcPts val="1200"/>
              </a:spcBef>
              <a:spcAft>
                <a:spcPts val="0"/>
              </a:spcAft>
              <a:buNone/>
            </a:pPr>
            <a:r>
              <a:rPr lang="ja" sz="791"/>
              <a:t>    - **返信の品質（評価者採点）** → AIなしより向上、プロンプトベースと同等 (平均 4.8, p&lt;0.05)</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フィールド実験（N=8）**</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実際のメール返信でResQを使用。</a:t>
            </a:r>
            <a:endParaRPr sz="791"/>
          </a:p>
          <a:p>
            <a:pPr indent="0" lvl="0" marL="0" rtl="0" algn="l">
              <a:lnSpc>
                <a:spcPct val="95000"/>
              </a:lnSpc>
              <a:spcBef>
                <a:spcPts val="1200"/>
              </a:spcBef>
              <a:spcAft>
                <a:spcPts val="0"/>
              </a:spcAft>
              <a:buNone/>
            </a:pPr>
            <a:r>
              <a:rPr lang="ja" sz="791"/>
              <a:t>- **ビジネス・学術・タスク管理メールで活用**。</a:t>
            </a:r>
            <a:endParaRPr sz="791"/>
          </a:p>
          <a:p>
            <a:pPr indent="0" lvl="0" marL="0" rtl="0" algn="l">
              <a:lnSpc>
                <a:spcPct val="95000"/>
              </a:lnSpc>
              <a:spcBef>
                <a:spcPts val="1200"/>
              </a:spcBef>
              <a:spcAft>
                <a:spcPts val="0"/>
              </a:spcAft>
              <a:buNone/>
            </a:pPr>
            <a:r>
              <a:rPr lang="ja" sz="791"/>
              <a:t>- **タスク開始率の向上**: AIが質問を提示することで、返信作成の心理的ハードルが低下。</a:t>
            </a:r>
            <a:endParaRPr sz="791"/>
          </a:p>
          <a:p>
            <a:pPr indent="0" lvl="0" marL="0" rtl="0" algn="l">
              <a:lnSpc>
                <a:spcPct val="95000"/>
              </a:lnSpc>
              <a:spcBef>
                <a:spcPts val="1200"/>
              </a:spcBef>
              <a:spcAft>
                <a:spcPts val="0"/>
              </a:spcAft>
              <a:buNone/>
            </a:pPr>
            <a:r>
              <a:rPr lang="ja" sz="791"/>
              <a:t>- **参加者の満足度向上**：「返信が容易になり、迅速な対応が可能になった」</a:t>
            </a:r>
            <a:endParaRPr sz="791"/>
          </a:p>
          <a:p>
            <a:pPr indent="0" lvl="0" marL="0" rtl="0" algn="l">
              <a:lnSpc>
                <a:spcPct val="95000"/>
              </a:lnSpc>
              <a:spcBef>
                <a:spcPts val="1200"/>
              </a:spcBef>
              <a:spcAft>
                <a:spcPts val="0"/>
              </a:spcAft>
              <a:buNone/>
            </a:pPr>
            <a:r>
              <a:rPr lang="ja" sz="791"/>
              <a:t>- **平均返信時間が15%短縮され、正確な応答率が10%向上**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**結論と今後の展望**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**QAベースのアプローチは、ユーザーの認知負担を軽減しつつ、メール返信の効率と品質を向上させる**。</a:t>
            </a:r>
            <a:endParaRPr sz="791"/>
          </a:p>
          <a:p>
            <a:pPr indent="0" lvl="0" marL="0" rtl="0" algn="l">
              <a:lnSpc>
                <a:spcPct val="95000"/>
              </a:lnSpc>
              <a:spcBef>
                <a:spcPts val="1200"/>
              </a:spcBef>
              <a:spcAft>
                <a:spcPts val="0"/>
              </a:spcAft>
              <a:buNone/>
            </a:pPr>
            <a:r>
              <a:rPr lang="ja" sz="791"/>
              <a:t>- **AIが適切な質問を生成することで、ユーザーはプロンプトを考えずに迅速に返信できる**。</a:t>
            </a:r>
            <a:endParaRPr sz="791"/>
          </a:p>
          <a:p>
            <a:pPr indent="0" lvl="0" marL="0" rtl="0" algn="l">
              <a:lnSpc>
                <a:spcPct val="95000"/>
              </a:lnSpc>
              <a:spcBef>
                <a:spcPts val="1200"/>
              </a:spcBef>
              <a:spcAft>
                <a:spcPts val="0"/>
              </a:spcAft>
              <a:buNone/>
            </a:pPr>
            <a:r>
              <a:rPr lang="ja" sz="791"/>
              <a:t>- **統計的に有意な改善が確認され、今後のビジネスメールや公式文書の効率化に貢献できる可能性がある**。</a:t>
            </a:r>
            <a:endParaRPr sz="791"/>
          </a:p>
          <a:p>
            <a:pPr indent="0" lvl="0" marL="0" rtl="0" algn="l">
              <a:lnSpc>
                <a:spcPct val="95000"/>
              </a:lnSpc>
              <a:spcBef>
                <a:spcPts val="1200"/>
              </a:spcBef>
              <a:spcAft>
                <a:spcPts val="0"/>
              </a:spcAft>
              <a:buNone/>
            </a:pPr>
            <a:r>
              <a:rPr lang="ja" sz="791"/>
              <a:t>- **将来的には、ResQの改善と多言語対応を進め、より幅広い応用を目指す**。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ATMOSSCI-BENCH: Evaluating the Recent Advance of Large Language Model for Atmospheric Science ATMOSSCI-BENCH: 大規模言語モデルの大気科学における最近の進展を評価する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https://github.com/Relaxed-System-Lab/AtmosSci-Bench\</a:t>
            </a:r>
            <a:endParaRPr sz="791"/>
          </a:p>
          <a:p>
            <a:pPr indent="0" lvl="0" marL="0" rtl="0" algn="l">
              <a:lnSpc>
                <a:spcPct val="95000"/>
              </a:lnSpc>
              <a:spcBef>
                <a:spcPts val="1200"/>
              </a:spcBef>
              <a:spcAft>
                <a:spcPts val="0"/>
              </a:spcAft>
              <a:buNone/>
            </a:pPr>
            <a:r>
              <a:rPr lang="ja" sz="791"/>
              <a:t>概要: 大気科学は、複雑な物理現象と異種データ（例: 温度、風速、気圧、放射データなど）で使用できるATMOSSCI-BENCH という新しいLLMベンチマークを提案し、5つの主要カテゴリ（水文学、大気力学、大気物理学、地球物理学、物理海洋学）にわたるLLMの性能を体系的に評価 する。特に、以下の要素を重視して設計された。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大学院レベルの選択式問題（MCQ）を用いた、精度の高い評価</a:t>
            </a:r>
            <a:endParaRPr sz="791"/>
          </a:p>
          <a:p>
            <a:pPr indent="0" lvl="0" marL="0" rtl="0" algn="l">
              <a:lnSpc>
                <a:spcPct val="95000"/>
              </a:lnSpc>
              <a:spcBef>
                <a:spcPts val="1200"/>
              </a:spcBef>
              <a:spcAft>
                <a:spcPts val="0"/>
              </a:spcAft>
              <a:buNone/>
            </a:pPr>
            <a:r>
              <a:rPr lang="ja" sz="791"/>
              <a:t>テンプレートベースの問題生成フレームワークによる、多様かつスケーラブルな設計</a:t>
            </a:r>
            <a:endParaRPr sz="791"/>
          </a:p>
          <a:p>
            <a:pPr indent="0" lvl="0" marL="0" rtl="0" algn="l">
              <a:lnSpc>
                <a:spcPct val="95000"/>
              </a:lnSpc>
              <a:spcBef>
                <a:spcPts val="1200"/>
              </a:spcBef>
              <a:spcAft>
                <a:spcPts val="0"/>
              </a:spcAft>
              <a:buNone/>
            </a:pPr>
            <a:r>
              <a:rPr lang="ja" sz="791"/>
              <a:t>物理・数学的推論、数値計算、誤答選択肢の精巧な設計</a:t>
            </a:r>
            <a:endParaRPr sz="791"/>
          </a:p>
          <a:p>
            <a:pPr indent="0" lvl="0" marL="0" rtl="0" algn="l">
              <a:lnSpc>
                <a:spcPct val="95000"/>
              </a:lnSpc>
              <a:spcBef>
                <a:spcPts val="1200"/>
              </a:spcBef>
              <a:spcAft>
                <a:spcPts val="0"/>
              </a:spcAft>
              <a:buNone/>
            </a:pPr>
            <a:r>
              <a:rPr lang="ja" sz="791"/>
              <a:t>代表的なLLMを4つのカテゴリ（指示チューニング、数学特化、推論特化、気候特化）に分類し詳細な評価</a:t>
            </a:r>
            <a:endParaRPr sz="791"/>
          </a:p>
          <a:p>
            <a:pPr indent="0" lvl="0" marL="0" rtl="0" algn="l">
              <a:lnSpc>
                <a:spcPct val="95000"/>
              </a:lnSpc>
              <a:spcBef>
                <a:spcPts val="1200"/>
              </a:spcBef>
              <a:spcAft>
                <a:spcPts val="0"/>
              </a:spcAft>
              <a:buNone/>
            </a:pPr>
            <a:r>
              <a:rPr lang="ja" sz="791"/>
              <a:t>モデルの「推論能力」「数値計算精度」「シンボリック変動耐性」の評価を通じて、強みと弱点を明確化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ATMOSSCI-BENCH の設計と技術的特徴**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質問設計**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**5つの主要カテゴリに分類**</a:t>
            </a:r>
            <a:endParaRPr sz="791"/>
          </a:p>
          <a:p>
            <a:pPr indent="0" lvl="0" marL="0" rtl="0" algn="l">
              <a:lnSpc>
                <a:spcPct val="95000"/>
              </a:lnSpc>
              <a:spcBef>
                <a:spcPts val="1200"/>
              </a:spcBef>
              <a:spcAft>
                <a:spcPts val="0"/>
              </a:spcAft>
              <a:buNone/>
            </a:pPr>
            <a:r>
              <a:rPr lang="ja" sz="791"/>
              <a:t>    - **水文学（Hydrology）** - 水の循環、降水量、地表水・地下水の動態</a:t>
            </a:r>
            <a:endParaRPr sz="791"/>
          </a:p>
          <a:p>
            <a:pPr indent="0" lvl="0" marL="0" rtl="0" algn="l">
              <a:lnSpc>
                <a:spcPct val="95000"/>
              </a:lnSpc>
              <a:spcBef>
                <a:spcPts val="1200"/>
              </a:spcBef>
              <a:spcAft>
                <a:spcPts val="0"/>
              </a:spcAft>
              <a:buNone/>
            </a:pPr>
            <a:r>
              <a:rPr lang="ja" sz="791"/>
              <a:t>    - **大気力学（Atmospheric Dynamics）** - 大気の運動、気象パターン、循環システム</a:t>
            </a:r>
            <a:endParaRPr sz="791"/>
          </a:p>
          <a:p>
            <a:pPr indent="0" lvl="0" marL="0" rtl="0" algn="l">
              <a:lnSpc>
                <a:spcPct val="95000"/>
              </a:lnSpc>
              <a:spcBef>
                <a:spcPts val="1200"/>
              </a:spcBef>
              <a:spcAft>
                <a:spcPts val="0"/>
              </a:spcAft>
              <a:buNone/>
            </a:pPr>
            <a:r>
              <a:rPr lang="ja" sz="791"/>
              <a:t>    - **大気物理学（Atmospheric Physics）** - 放射、雲形成、熱力学</a:t>
            </a:r>
            <a:endParaRPr sz="791"/>
          </a:p>
          <a:p>
            <a:pPr indent="0" lvl="0" marL="0" rtl="0" algn="l">
              <a:lnSpc>
                <a:spcPct val="95000"/>
              </a:lnSpc>
              <a:spcBef>
                <a:spcPts val="1200"/>
              </a:spcBef>
              <a:spcAft>
                <a:spcPts val="0"/>
              </a:spcAft>
              <a:buNone/>
            </a:pPr>
            <a:r>
              <a:rPr lang="ja" sz="791"/>
              <a:t>    - **地球物理学（Geophysics）** - 地球の磁場・重力場、地震、内部構造</a:t>
            </a:r>
            <a:endParaRPr sz="791"/>
          </a:p>
          <a:p>
            <a:pPr indent="0" lvl="0" marL="0" rtl="0" algn="l">
              <a:lnSpc>
                <a:spcPct val="95000"/>
              </a:lnSpc>
              <a:spcBef>
                <a:spcPts val="1200"/>
              </a:spcBef>
              <a:spcAft>
                <a:spcPts val="0"/>
              </a:spcAft>
              <a:buNone/>
            </a:pPr>
            <a:r>
              <a:rPr lang="ja" sz="791"/>
              <a:t>    - **物理海洋学（Physical Oceanography）** - 海流、波、潮汐、海洋-大気相互作用</a:t>
            </a:r>
            <a:endParaRPr sz="791"/>
          </a:p>
          <a:p>
            <a:pPr indent="0" lvl="0" marL="0" rtl="0" algn="l">
              <a:lnSpc>
                <a:spcPct val="95000"/>
              </a:lnSpc>
              <a:spcBef>
                <a:spcPts val="1200"/>
              </a:spcBef>
              <a:spcAft>
                <a:spcPts val="0"/>
              </a:spcAft>
              <a:buNone/>
            </a:pPr>
            <a:r>
              <a:rPr lang="ja" sz="791"/>
              <a:t>- **テンプレートベースの質問生成**</a:t>
            </a:r>
            <a:endParaRPr sz="791"/>
          </a:p>
          <a:p>
            <a:pPr indent="0" lvl="0" marL="0" rtl="0" algn="l">
              <a:lnSpc>
                <a:spcPct val="95000"/>
              </a:lnSpc>
              <a:spcBef>
                <a:spcPts val="1200"/>
              </a:spcBef>
              <a:spcAft>
                <a:spcPts val="0"/>
              </a:spcAft>
              <a:buNone/>
            </a:pPr>
            <a:r>
              <a:rPr lang="ja" sz="791"/>
              <a:t>    - 数学的記号拡張（Symbolic Extension）を用いて問題の多様化を実現</a:t>
            </a:r>
            <a:endParaRPr sz="791"/>
          </a:p>
          <a:p>
            <a:pPr indent="0" lvl="0" marL="0" rtl="0" algn="l">
              <a:lnSpc>
                <a:spcPct val="95000"/>
              </a:lnSpc>
              <a:spcBef>
                <a:spcPts val="1200"/>
              </a:spcBef>
              <a:spcAft>
                <a:spcPts val="0"/>
              </a:spcAft>
              <a:buNone/>
            </a:pPr>
            <a:r>
              <a:rPr lang="ja" sz="791"/>
              <a:t>    - 変数の範囲と相関関係を手動で設定し、物理的に妥当な問題のみを出題</a:t>
            </a:r>
            <a:endParaRPr sz="791"/>
          </a:p>
          <a:p>
            <a:pPr indent="0" lvl="0" marL="0" rtl="0" algn="l">
              <a:lnSpc>
                <a:spcPct val="95000"/>
              </a:lnSpc>
              <a:spcBef>
                <a:spcPts val="1200"/>
              </a:spcBef>
              <a:spcAft>
                <a:spcPts val="0"/>
              </a:spcAft>
              <a:buNone/>
            </a:pPr>
            <a:r>
              <a:rPr lang="ja" sz="791"/>
              <a:t>    - 誤答選択肢の生成をアルゴリズムで管理し、正解と類似した高度な誤答を作成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LLMの評価手法**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**4つのカテゴリに分類**</a:t>
            </a:r>
            <a:endParaRPr sz="791"/>
          </a:p>
          <a:p>
            <a:pPr indent="0" lvl="0" marL="0" rtl="0" algn="l">
              <a:lnSpc>
                <a:spcPct val="95000"/>
              </a:lnSpc>
              <a:spcBef>
                <a:spcPts val="1200"/>
              </a:spcBef>
              <a:spcAft>
                <a:spcPts val="0"/>
              </a:spcAft>
              <a:buNone/>
            </a:pPr>
            <a:r>
              <a:rPr lang="ja" sz="791"/>
              <a:t>    1. **指示チューニングモデル（Instruction-Tuned Models）**</a:t>
            </a:r>
            <a:endParaRPr sz="791"/>
          </a:p>
          <a:p>
            <a:pPr indent="0" lvl="0" marL="0" rtl="0" algn="l">
              <a:lnSpc>
                <a:spcPct val="95000"/>
              </a:lnSpc>
              <a:spcBef>
                <a:spcPts val="1200"/>
              </a:spcBef>
              <a:spcAft>
                <a:spcPts val="0"/>
              </a:spcAft>
              <a:buNone/>
            </a:pPr>
            <a:r>
              <a:rPr lang="ja" sz="791"/>
              <a:t>        - GPT-4O, Qwen2.5-Instruct, Llama-3 など</a:t>
            </a:r>
            <a:endParaRPr sz="791"/>
          </a:p>
          <a:p>
            <a:pPr indent="0" lvl="0" marL="0" rtl="0" algn="l">
              <a:lnSpc>
                <a:spcPct val="95000"/>
              </a:lnSpc>
              <a:spcBef>
                <a:spcPts val="1200"/>
              </a:spcBef>
              <a:spcAft>
                <a:spcPts val="0"/>
              </a:spcAft>
              <a:buNone/>
            </a:pPr>
            <a:r>
              <a:rPr lang="ja" sz="791"/>
              <a:t>    2. **数学特化モデル（Math-Augmented Models）**</a:t>
            </a:r>
            <a:endParaRPr sz="791"/>
          </a:p>
          <a:p>
            <a:pPr indent="0" lvl="0" marL="0" rtl="0" algn="l">
              <a:lnSpc>
                <a:spcPct val="95000"/>
              </a:lnSpc>
              <a:spcBef>
                <a:spcPts val="1200"/>
              </a:spcBef>
              <a:spcAft>
                <a:spcPts val="0"/>
              </a:spcAft>
              <a:buNone/>
            </a:pPr>
            <a:r>
              <a:rPr lang="ja" sz="791"/>
              <a:t>        - DeepSeek-Math, Qwen2.5-Math など</a:t>
            </a:r>
            <a:endParaRPr sz="791"/>
          </a:p>
          <a:p>
            <a:pPr indent="0" lvl="0" marL="0" rtl="0" algn="l">
              <a:lnSpc>
                <a:spcPct val="95000"/>
              </a:lnSpc>
              <a:spcBef>
                <a:spcPts val="1200"/>
              </a:spcBef>
              <a:spcAft>
                <a:spcPts val="0"/>
              </a:spcAft>
              <a:buNone/>
            </a:pPr>
            <a:r>
              <a:rPr lang="ja" sz="791"/>
              <a:t>    3. **推論特化モデル（Reasoning Models）**</a:t>
            </a:r>
            <a:endParaRPr sz="791"/>
          </a:p>
          <a:p>
            <a:pPr indent="0" lvl="0" marL="0" rtl="0" algn="l">
              <a:lnSpc>
                <a:spcPct val="95000"/>
              </a:lnSpc>
              <a:spcBef>
                <a:spcPts val="1200"/>
              </a:spcBef>
              <a:spcAft>
                <a:spcPts val="0"/>
              </a:spcAft>
              <a:buNone/>
            </a:pPr>
            <a:r>
              <a:rPr lang="ja" sz="791"/>
              <a:t>        - GPT-O1, DeepSeek-R1, Gemini-2.0-Flash-Thinking など</a:t>
            </a:r>
            <a:endParaRPr sz="791"/>
          </a:p>
          <a:p>
            <a:pPr indent="0" lvl="0" marL="0" rtl="0" algn="l">
              <a:lnSpc>
                <a:spcPct val="95000"/>
              </a:lnSpc>
              <a:spcBef>
                <a:spcPts val="1200"/>
              </a:spcBef>
              <a:spcAft>
                <a:spcPts val="0"/>
              </a:spcAft>
              <a:buNone/>
            </a:pPr>
            <a:r>
              <a:rPr lang="ja" sz="791"/>
              <a:t>    4. **気候特化モデル（Domain-Specific Climate Models）**</a:t>
            </a:r>
            <a:endParaRPr sz="791"/>
          </a:p>
          <a:p>
            <a:pPr indent="0" lvl="0" marL="0" rtl="0" algn="l">
              <a:lnSpc>
                <a:spcPct val="95000"/>
              </a:lnSpc>
              <a:spcBef>
                <a:spcPts val="1200"/>
              </a:spcBef>
              <a:spcAft>
                <a:spcPts val="0"/>
              </a:spcAft>
              <a:buNone/>
            </a:pPr>
            <a:r>
              <a:rPr lang="ja" sz="791"/>
              <a:t>        - ClimateGPT-7B, ClimateGPT-70B など</a:t>
            </a:r>
            <a:endParaRPr sz="791"/>
          </a:p>
          <a:p>
            <a:pPr indent="0" lvl="0" marL="0" rtl="0" algn="l">
              <a:lnSpc>
                <a:spcPct val="95000"/>
              </a:lnSpc>
              <a:spcBef>
                <a:spcPts val="1200"/>
              </a:spcBef>
              <a:spcAft>
                <a:spcPts val="0"/>
              </a:spcAft>
              <a:buNone/>
            </a:pPr>
            <a:r>
              <a:rPr lang="ja" sz="791"/>
              <a:t>- **評価基準**</a:t>
            </a:r>
            <a:endParaRPr sz="791"/>
          </a:p>
          <a:p>
            <a:pPr indent="0" lvl="0" marL="0" rtl="0" algn="l">
              <a:lnSpc>
                <a:spcPct val="95000"/>
              </a:lnSpc>
              <a:spcBef>
                <a:spcPts val="1200"/>
              </a:spcBef>
              <a:spcAft>
                <a:spcPts val="0"/>
              </a:spcAft>
              <a:buNone/>
            </a:pPr>
            <a:r>
              <a:rPr lang="ja" sz="791"/>
              <a:t>    - 全体的な精度（Accuracy）</a:t>
            </a:r>
            <a:endParaRPr sz="791"/>
          </a:p>
          <a:p>
            <a:pPr indent="0" lvl="0" marL="0" rtl="0" algn="l">
              <a:lnSpc>
                <a:spcPct val="95000"/>
              </a:lnSpc>
              <a:spcBef>
                <a:spcPts val="1200"/>
              </a:spcBef>
              <a:spcAft>
                <a:spcPts val="0"/>
              </a:spcAft>
              <a:buNone/>
            </a:pPr>
            <a:r>
              <a:rPr lang="ja" sz="791"/>
              <a:t>    - 数値精度の変化に対する影響</a:t>
            </a:r>
            <a:endParaRPr sz="791"/>
          </a:p>
          <a:p>
            <a:pPr indent="0" lvl="0" marL="0" rtl="0" algn="l">
              <a:lnSpc>
                <a:spcPct val="95000"/>
              </a:lnSpc>
              <a:spcBef>
                <a:spcPts val="1200"/>
              </a:spcBef>
              <a:spcAft>
                <a:spcPts val="0"/>
              </a:spcAft>
              <a:buNone/>
            </a:pPr>
            <a:r>
              <a:rPr lang="ja" sz="791"/>
              <a:t>    - シンボリック変動に対する耐性</a:t>
            </a:r>
            <a:endParaRPr sz="791"/>
          </a:p>
          <a:p>
            <a:pPr indent="0" lvl="0" marL="0" rtl="0" algn="l">
              <a:lnSpc>
                <a:spcPct val="95000"/>
              </a:lnSpc>
              <a:spcBef>
                <a:spcPts val="1200"/>
              </a:spcBef>
              <a:spcAft>
                <a:spcPts val="0"/>
              </a:spcAft>
              <a:buNone/>
            </a:pPr>
            <a:r>
              <a:rPr lang="ja" sz="791"/>
              <a:t>    - 推論トークン長の影響（最大32Kトークン）</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評価結果と考察**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推論特化モデルが最も高い精度を達成**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**DeepSeek-R1（89.4%）が最高の精度** を達成し、GPT-O1（87.31%）も優秀な結果</a:t>
            </a:r>
            <a:endParaRPr sz="791"/>
          </a:p>
          <a:p>
            <a:pPr indent="0" lvl="0" marL="0" rtl="0" algn="l">
              <a:lnSpc>
                <a:spcPct val="95000"/>
              </a:lnSpc>
              <a:spcBef>
                <a:spcPts val="1200"/>
              </a:spcBef>
              <a:spcAft>
                <a:spcPts val="0"/>
              </a:spcAft>
              <a:buNone/>
            </a:pPr>
            <a:r>
              <a:rPr lang="ja" sz="791"/>
              <a:t>- 物理的推論が必要な大気科学タスクにおいて、**推論能力を強化したモデルが最適**</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気候特化モデルの低性能**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**ClimateGPT-7B（19.7%）および ClimateGPT-70B（27.91%）は他のLLMと比較して著しく低い性能**</a:t>
            </a:r>
            <a:endParaRPr sz="791"/>
          </a:p>
          <a:p>
            <a:pPr indent="0" lvl="0" marL="0" rtl="0" algn="l">
              <a:lnSpc>
                <a:spcPct val="95000"/>
              </a:lnSpc>
              <a:spcBef>
                <a:spcPts val="1200"/>
              </a:spcBef>
              <a:spcAft>
                <a:spcPts val="0"/>
              </a:spcAft>
              <a:buNone/>
            </a:pPr>
            <a:r>
              <a:rPr lang="ja" sz="791"/>
              <a:t>- これは、**専門知識だけでは十分でなく、高度な推論能力が必要であることを示唆**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数値精度の影響**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**推論モデルは数値の増加に対して安定した精度を示す**</a:t>
            </a:r>
            <a:endParaRPr sz="791"/>
          </a:p>
          <a:p>
            <a:pPr indent="0" lvl="0" marL="0" rtl="0" algn="l">
              <a:lnSpc>
                <a:spcPct val="95000"/>
              </a:lnSpc>
              <a:spcBef>
                <a:spcPts val="1200"/>
              </a:spcBef>
              <a:spcAft>
                <a:spcPts val="0"/>
              </a:spcAft>
              <a:buNone/>
            </a:pPr>
            <a:r>
              <a:rPr lang="ja" sz="791"/>
              <a:t>- **指示チューニングモデルは、数値精度が上がるほど精度が低下**</a:t>
            </a:r>
            <a:endParaRPr sz="791"/>
          </a:p>
          <a:p>
            <a:pPr indent="0" lvl="0" marL="0" rtl="0" algn="l">
              <a:lnSpc>
                <a:spcPct val="95000"/>
              </a:lnSpc>
              <a:spcBef>
                <a:spcPts val="1200"/>
              </a:spcBef>
              <a:spcAft>
                <a:spcPts val="0"/>
              </a:spcAft>
              <a:buNone/>
            </a:pPr>
            <a:r>
              <a:rPr lang="ja" sz="791"/>
              <a:t>- **数学特化モデルは、数値精度による影響をほとんど受けない**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シンボリック変動（Symbolic Perturbation）**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**DeepSeek-R1、GPT-O1などの推論モデルも、変動には一定の影響を受ける**</a:t>
            </a:r>
            <a:endParaRPr sz="791"/>
          </a:p>
          <a:p>
            <a:pPr indent="0" lvl="0" marL="0" rtl="0" algn="l">
              <a:lnSpc>
                <a:spcPct val="95000"/>
              </a:lnSpc>
              <a:spcBef>
                <a:spcPts val="1200"/>
              </a:spcBef>
              <a:spcAft>
                <a:spcPts val="0"/>
              </a:spcAft>
              <a:buNone/>
            </a:pPr>
            <a:r>
              <a:rPr lang="ja" sz="791"/>
              <a:t>- **データ分布への過剰適応が見られ、さらなる一般化能力の向上が必要**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実用性と今後の展望**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気候科学向けの LLM ベンチマークの確立**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**従来の LLM ベンチマークに欠けていた「推論・物理モデル・数値計算」能力の包括的評価**</a:t>
            </a:r>
            <a:endParaRPr sz="791"/>
          </a:p>
          <a:p>
            <a:pPr indent="0" lvl="0" marL="0" rtl="0" algn="l">
              <a:lnSpc>
                <a:spcPct val="95000"/>
              </a:lnSpc>
              <a:spcBef>
                <a:spcPts val="1200"/>
              </a:spcBef>
              <a:spcAft>
                <a:spcPts val="0"/>
              </a:spcAft>
              <a:buNone/>
            </a:pPr>
            <a:r>
              <a:rPr lang="ja" sz="791"/>
              <a:t>- **気象予測や気候変動モデリングのための LLM 応用に重要な指標を提供**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気候モデルと推論モデルの統合**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気候特化LLMの低性能を補うため、**「推論強化 × 気候特化」LLMの開発が今後の課題**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科学全般への応用**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本研究の手法は、**地球科学、天文学、材料科学など、他の科学分野への応用が可能**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**"CLIMAQA: An Automated Evaluation Framework for Climate Foundation Models"**</a:t>
            </a:r>
            <a:endParaRPr sz="791"/>
          </a:p>
          <a:p>
            <a:pPr indent="0" lvl="0" marL="0" rtl="0" algn="l">
              <a:lnSpc>
                <a:spcPct val="95000"/>
              </a:lnSpc>
              <a:spcBef>
                <a:spcPts val="1200"/>
              </a:spcBef>
              <a:spcAft>
                <a:spcPts val="0"/>
              </a:spcAft>
              <a:buNone/>
            </a:pPr>
            <a:r>
              <a:rPr lang="ja" sz="791"/>
              <a:t>2. **"GSM-Symbolic: Understanding the Limitations of Mathematical Reasoning in Large Language Models"**</a:t>
            </a:r>
            <a:endParaRPr sz="791"/>
          </a:p>
          <a:p>
            <a:pPr indent="0" lvl="0" marL="0" rtl="0" algn="l">
              <a:lnSpc>
                <a:spcPct val="95000"/>
              </a:lnSpc>
              <a:spcBef>
                <a:spcPts val="1200"/>
              </a:spcBef>
              <a:spcAft>
                <a:spcPts val="0"/>
              </a:spcAft>
              <a:buNone/>
            </a:pPr>
            <a:r>
              <a:rPr lang="ja" sz="791"/>
              <a:t>3. **"DeepSeekMath: Pushing the Limits of Mathematical Reasoning in Open Language Models"**</a:t>
            </a:r>
            <a:endParaRPr sz="791"/>
          </a:p>
          <a:p>
            <a:pPr indent="0" lvl="0" marL="0" rtl="0" algn="l">
              <a:lnSpc>
                <a:spcPct val="95000"/>
              </a:lnSpc>
              <a:spcBef>
                <a:spcPts val="1200"/>
              </a:spcBef>
              <a:spcAft>
                <a:spcPts val="0"/>
              </a:spcAft>
              <a:buNone/>
            </a:pPr>
            <a:r>
              <a:rPr lang="ja" sz="791"/>
              <a:t>4. **"Holistic Evaluation of Language Models"**</a:t>
            </a:r>
            <a:endParaRPr sz="791"/>
          </a:p>
          <a:p>
            <a:pPr indent="0" lvl="0" marL="0" rtl="0" algn="l">
              <a:lnSpc>
                <a:spcPct val="95000"/>
              </a:lnSpc>
              <a:spcBef>
                <a:spcPts val="1200"/>
              </a:spcBef>
              <a:spcAft>
                <a:spcPts val="0"/>
              </a:spcAft>
              <a:buNone/>
            </a:pPr>
            <a:r>
              <a:rPr lang="ja" sz="791"/>
              <a:t>5. **"Number Cookbook: Number Understanding of Language Models and How to Improve It"**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ATMOSSCI-BENCHは、大気科学におけるLLM評価のための画期的なベンチマークであり、**推論能力の強化が科学的タスクには不可欠** であることを示した。今後、**推論特化LLMの気候モデルへの応用が鍵** となる。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Agentic Bug Reproduction for Effective Automated Program Repair at Google　Google における効果的な自動プログラム修正のためのエージェント型バグ再現</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バグ再現と修正の課題</a:t>
            </a:r>
            <a:endParaRPr sz="791"/>
          </a:p>
          <a:p>
            <a:pPr indent="0" lvl="0" marL="0" rtl="0" algn="l">
              <a:lnSpc>
                <a:spcPct val="95000"/>
              </a:lnSpc>
              <a:spcBef>
                <a:spcPts val="1200"/>
              </a:spcBef>
              <a:spcAft>
                <a:spcPts val="0"/>
              </a:spcAft>
              <a:buNone/>
            </a:pPr>
            <a:r>
              <a:rPr lang="ja" sz="791"/>
              <a:t>ソフトウェア開発では、バグの修正が不可欠であり、その第一歩として バグの再現 が重要となる。しかし、多くのバグレポートは不完全で、開発者が手動でバグを再現するのは非常に困難である。そのため、以下の課題が存在する：</a:t>
            </a:r>
            <a:endParaRPr sz="791"/>
          </a:p>
          <a:p>
            <a:pPr indent="0" lvl="0" marL="0" rtl="0" algn="l">
              <a:lnSpc>
                <a:spcPct val="95000"/>
              </a:lnSpc>
              <a:spcBef>
                <a:spcPts val="1200"/>
              </a:spcBef>
              <a:spcAft>
                <a:spcPts val="0"/>
              </a:spcAft>
              <a:buNone/>
            </a:pPr>
            <a:r>
              <a:rPr lang="ja" sz="791"/>
              <a:t>• バグ再現テスト（BRT: Bug Reproduction Test） がバグレポートに含まれないことが多い。</a:t>
            </a:r>
            <a:endParaRPr sz="791"/>
          </a:p>
          <a:p>
            <a:pPr indent="0" lvl="0" marL="0" rtl="0" algn="l">
              <a:lnSpc>
                <a:spcPct val="95000"/>
              </a:lnSpc>
              <a:spcBef>
                <a:spcPts val="1200"/>
              </a:spcBef>
              <a:spcAft>
                <a:spcPts val="0"/>
              </a:spcAft>
              <a:buNone/>
            </a:pPr>
            <a:r>
              <a:rPr lang="ja" sz="791"/>
              <a:t>• BRT の作成には バグの原因特定・適切なテストの記述 という時間のかかる作業が必要。</a:t>
            </a:r>
            <a:endParaRPr sz="791"/>
          </a:p>
          <a:p>
            <a:pPr indent="0" lvl="0" marL="0" rtl="0" algn="l">
              <a:lnSpc>
                <a:spcPct val="95000"/>
              </a:lnSpc>
              <a:spcBef>
                <a:spcPts val="1200"/>
              </a:spcBef>
              <a:spcAft>
                <a:spcPts val="0"/>
              </a:spcAft>
              <a:buNone/>
            </a:pPr>
            <a:r>
              <a:rPr lang="ja" sz="791"/>
              <a:t>• 自動プログラム修正（APR: Automated Program Repair）において、バグを適切に再現できなければ正しい修正が適用できない。</a:t>
            </a:r>
            <a:endParaRPr sz="791"/>
          </a:p>
          <a:p>
            <a:pPr indent="0" lvl="0" marL="0" rtl="0" algn="l">
              <a:lnSpc>
                <a:spcPct val="95000"/>
              </a:lnSpc>
              <a:spcBef>
                <a:spcPts val="1200"/>
              </a:spcBef>
              <a:spcAft>
                <a:spcPts val="0"/>
              </a:spcAft>
              <a:buNone/>
            </a:pPr>
            <a:r>
              <a:rPr lang="ja" sz="791"/>
              <a:t>本研究では、LLM（大規模言語モデル）を活用した BRT の自動生成 に焦点を当て、Google の大規模プロプライエタリコードベースに適用可能な新しい手法 BRT Agent を提案する。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**既存技術と課題**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LIBRO（従来手法）の限界**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**LIBRO** は、LLM を用いた BRT 生成手法として提案されている。しかし、Google の環境で適用すると以下の問題が発生した。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**プロプライエタリコードへの適用が困難**</a:t>
            </a:r>
            <a:endParaRPr sz="791"/>
          </a:p>
          <a:p>
            <a:pPr indent="0" lvl="0" marL="0" rtl="0" algn="l">
              <a:lnSpc>
                <a:spcPct val="95000"/>
              </a:lnSpc>
              <a:spcBef>
                <a:spcPts val="1200"/>
              </a:spcBef>
              <a:spcAft>
                <a:spcPts val="0"/>
              </a:spcAft>
              <a:buNone/>
            </a:pPr>
            <a:r>
              <a:rPr lang="ja" sz="791"/>
              <a:t>    - Google 特有の API やライブラリを適切に扱えない。</a:t>
            </a:r>
            <a:endParaRPr sz="791"/>
          </a:p>
          <a:p>
            <a:pPr indent="0" lvl="0" marL="0" rtl="0" algn="l">
              <a:lnSpc>
                <a:spcPct val="95000"/>
              </a:lnSpc>
              <a:spcBef>
                <a:spcPts val="1200"/>
              </a:spcBef>
              <a:spcAft>
                <a:spcPts val="0"/>
              </a:spcAft>
              <a:buNone/>
            </a:pPr>
            <a:r>
              <a:rPr lang="ja" sz="791"/>
              <a:t>2. **エラーハンドリングの不足**</a:t>
            </a:r>
            <a:endParaRPr sz="791"/>
          </a:p>
          <a:p>
            <a:pPr indent="0" lvl="0" marL="0" rtl="0" algn="l">
              <a:lnSpc>
                <a:spcPct val="95000"/>
              </a:lnSpc>
              <a:spcBef>
                <a:spcPts val="1200"/>
              </a:spcBef>
              <a:spcAft>
                <a:spcPts val="0"/>
              </a:spcAft>
              <a:buNone/>
            </a:pPr>
            <a:r>
              <a:rPr lang="ja" sz="791"/>
              <a:t>    - 生成された BRT の多くがビルドエラーで実行できない。</a:t>
            </a:r>
            <a:endParaRPr sz="791"/>
          </a:p>
          <a:p>
            <a:pPr indent="0" lvl="0" marL="0" rtl="0" algn="l">
              <a:lnSpc>
                <a:spcPct val="95000"/>
              </a:lnSpc>
              <a:spcBef>
                <a:spcPts val="1200"/>
              </a:spcBef>
              <a:spcAft>
                <a:spcPts val="0"/>
              </a:spcAft>
              <a:buNone/>
            </a:pPr>
            <a:r>
              <a:rPr lang="ja" sz="791"/>
              <a:t>3. **適合率の低さ**</a:t>
            </a:r>
            <a:endParaRPr sz="791"/>
          </a:p>
          <a:p>
            <a:pPr indent="0" lvl="0" marL="0" rtl="0" algn="l">
              <a:lnSpc>
                <a:spcPct val="95000"/>
              </a:lnSpc>
              <a:spcBef>
                <a:spcPts val="1200"/>
              </a:spcBef>
              <a:spcAft>
                <a:spcPts val="0"/>
              </a:spcAft>
              <a:buNone/>
            </a:pPr>
            <a:r>
              <a:rPr lang="ja" sz="791"/>
              <a:t>    - 生成された BRT のうち、実際にバグを再現できるものが少ない。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この課題を解決するために、本研究では **BRT Agent** を開発した。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BRT Agent 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BRT Agent は、エージェント型の LLM システムであり、Google の開発環境に適応した **BRT の自動生成を行う**。主な特徴は以下の通り。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**推論LLMを活用したバグレポートの解析**</a:t>
            </a:r>
            <a:endParaRPr sz="791"/>
          </a:p>
          <a:p>
            <a:pPr indent="0" lvl="0" marL="0" rtl="0" algn="l">
              <a:lnSpc>
                <a:spcPct val="95000"/>
              </a:lnSpc>
              <a:spcBef>
                <a:spcPts val="1200"/>
              </a:spcBef>
              <a:spcAft>
                <a:spcPts val="0"/>
              </a:spcAft>
              <a:buNone/>
            </a:pPr>
            <a:r>
              <a:rPr lang="ja" sz="791"/>
              <a:t>2. **コード検索（Code Search）による関連テストの特定**</a:t>
            </a:r>
            <a:endParaRPr sz="791"/>
          </a:p>
          <a:p>
            <a:pPr indent="0" lvl="0" marL="0" rtl="0" algn="l">
              <a:lnSpc>
                <a:spcPct val="95000"/>
              </a:lnSpc>
              <a:spcBef>
                <a:spcPts val="1200"/>
              </a:spcBef>
              <a:spcAft>
                <a:spcPts val="0"/>
              </a:spcAft>
              <a:buNone/>
            </a:pPr>
            <a:r>
              <a:rPr lang="ja" sz="791"/>
              <a:t>3. **コード編集LLMを用いた BRT の生成**</a:t>
            </a:r>
            <a:endParaRPr sz="791"/>
          </a:p>
          <a:p>
            <a:pPr indent="0" lvl="0" marL="0" rtl="0" algn="l">
              <a:lnSpc>
                <a:spcPct val="95000"/>
              </a:lnSpc>
              <a:spcBef>
                <a:spcPts val="1200"/>
              </a:spcBef>
              <a:spcAft>
                <a:spcPts val="0"/>
              </a:spcAft>
              <a:buNone/>
            </a:pPr>
            <a:r>
              <a:rPr lang="ja" sz="791"/>
              <a:t>4. **Bazel による BRT の実行と評価**</a:t>
            </a:r>
            <a:endParaRPr sz="791"/>
          </a:p>
          <a:p>
            <a:pPr indent="0" lvl="0" marL="0" rtl="0" algn="l">
              <a:lnSpc>
                <a:spcPct val="95000"/>
              </a:lnSpc>
              <a:spcBef>
                <a:spcPts val="1200"/>
              </a:spcBef>
              <a:spcAft>
                <a:spcPts val="0"/>
              </a:spcAft>
              <a:buNone/>
            </a:pPr>
            <a:r>
              <a:rPr lang="ja" sz="791"/>
              <a:t>5. **失敗した場合の再試行と最適化**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BRT Agent の動作フロー**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1: バグレポートの解析**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バグの影響範囲を特定し、適切なテストの作成計画を立案。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2: 関連コードの検索**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Google のコードベースから、バグに関連するテストファイルを特定。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3: BRT 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 を用いてバグを再現するテストコードを作成。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4: テストの実行と評価**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Bazel を用いてテストを実行し、成功・失敗を判定。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5: 最適化**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必要に応じて再試行し、より適切な BRT を作成。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**4.1 BRT の生成精度**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手法 | BRT 生成率 |</a:t>
            </a:r>
            <a:endParaRPr sz="791"/>
          </a:p>
          <a:p>
            <a:pPr indent="0" lvl="0" marL="0" rtl="0" algn="l">
              <a:lnSpc>
                <a:spcPct val="95000"/>
              </a:lnSpc>
              <a:spcBef>
                <a:spcPts val="1200"/>
              </a:spcBef>
              <a:spcAft>
                <a:spcPts val="0"/>
              </a:spcAft>
              <a:buNone/>
            </a:pPr>
            <a:r>
              <a:rPr lang="ja" sz="791"/>
              <a:t>| --- | --- |</a:t>
            </a:r>
            <a:endParaRPr sz="791"/>
          </a:p>
          <a:p>
            <a:pPr indent="0" lvl="0" marL="0" rtl="0" algn="l">
              <a:lnSpc>
                <a:spcPct val="95000"/>
              </a:lnSpc>
              <a:spcBef>
                <a:spcPts val="1200"/>
              </a:spcBef>
              <a:spcAft>
                <a:spcPts val="0"/>
              </a:spcAft>
              <a:buNone/>
            </a:pPr>
            <a:r>
              <a:rPr lang="ja" sz="791"/>
              <a:t>| LIBRO | 10% |</a:t>
            </a:r>
            <a:endParaRPr sz="791"/>
          </a:p>
          <a:p>
            <a:pPr indent="0" lvl="0" marL="0" rtl="0" algn="l">
              <a:lnSpc>
                <a:spcPct val="95000"/>
              </a:lnSpc>
              <a:spcBef>
                <a:spcPts val="1200"/>
              </a:spcBef>
              <a:spcAft>
                <a:spcPts val="0"/>
              </a:spcAft>
              <a:buNone/>
            </a:pPr>
            <a:r>
              <a:rPr lang="ja" sz="791"/>
              <a:t>| BRT Agent | **28%**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**4.2 APR（Passerine）への影響**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条件 | 修正成功率 |</a:t>
            </a:r>
            <a:endParaRPr sz="791"/>
          </a:p>
          <a:p>
            <a:pPr indent="0" lvl="0" marL="0" rtl="0" algn="l">
              <a:lnSpc>
                <a:spcPct val="95000"/>
              </a:lnSpc>
              <a:spcBef>
                <a:spcPts val="1200"/>
              </a:spcBef>
              <a:spcAft>
                <a:spcPts val="0"/>
              </a:spcAft>
              <a:buNone/>
            </a:pPr>
            <a:r>
              <a:rPr lang="ja" sz="791"/>
              <a:t>| --- | --- |</a:t>
            </a:r>
            <a:endParaRPr sz="791"/>
          </a:p>
          <a:p>
            <a:pPr indent="0" lvl="0" marL="0" rtl="0" algn="l">
              <a:lnSpc>
                <a:spcPct val="95000"/>
              </a:lnSpc>
              <a:spcBef>
                <a:spcPts val="1200"/>
              </a:spcBef>
              <a:spcAft>
                <a:spcPts val="0"/>
              </a:spcAft>
              <a:buNone/>
            </a:pPr>
            <a:r>
              <a:rPr lang="ja" sz="791"/>
              <a:t>| BRT なし | 57% |</a:t>
            </a:r>
            <a:endParaRPr sz="791"/>
          </a:p>
          <a:p>
            <a:pPr indent="0" lvl="0" marL="0" rtl="0" algn="l">
              <a:lnSpc>
                <a:spcPct val="95000"/>
              </a:lnSpc>
              <a:spcBef>
                <a:spcPts val="1200"/>
              </a:spcBef>
              <a:spcAft>
                <a:spcPts val="0"/>
              </a:spcAft>
              <a:buNone/>
            </a:pPr>
            <a:r>
              <a:rPr lang="ja" sz="791"/>
              <a:t>| BRT あり | **74%**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**4.3 修正選択精度（EPR）**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Top-K | 精度 |</a:t>
            </a:r>
            <a:endParaRPr sz="791"/>
          </a:p>
          <a:p>
            <a:pPr indent="0" lvl="0" marL="0" rtl="0" algn="l">
              <a:lnSpc>
                <a:spcPct val="95000"/>
              </a:lnSpc>
              <a:spcBef>
                <a:spcPts val="1200"/>
              </a:spcBef>
              <a:spcAft>
                <a:spcPts val="0"/>
              </a:spcAft>
              <a:buNone/>
            </a:pPr>
            <a:r>
              <a:rPr lang="ja" sz="791"/>
              <a:t>| --- | --- |</a:t>
            </a:r>
            <a:endParaRPr sz="791"/>
          </a:p>
          <a:p>
            <a:pPr indent="0" lvl="0" marL="0" rtl="0" algn="l">
              <a:lnSpc>
                <a:spcPct val="95000"/>
              </a:lnSpc>
              <a:spcBef>
                <a:spcPts val="1200"/>
              </a:spcBef>
              <a:spcAft>
                <a:spcPts val="0"/>
              </a:spcAft>
              <a:buNone/>
            </a:pPr>
            <a:r>
              <a:rPr lang="ja" sz="791"/>
              <a:t>| 1位 | 70% |</a:t>
            </a:r>
            <a:endParaRPr sz="791"/>
          </a:p>
          <a:p>
            <a:pPr indent="0" lvl="0" marL="0" rtl="0" algn="l">
              <a:lnSpc>
                <a:spcPct val="95000"/>
              </a:lnSpc>
              <a:spcBef>
                <a:spcPts val="1200"/>
              </a:spcBef>
              <a:spcAft>
                <a:spcPts val="0"/>
              </a:spcAft>
              <a:buNone/>
            </a:pPr>
            <a:r>
              <a:rPr lang="ja" sz="791"/>
              <a:t>| 3位まで | 60% |</a:t>
            </a:r>
            <a:endParaRPr sz="791"/>
          </a:p>
          <a:p>
            <a:pPr indent="0" lvl="0" marL="0" rtl="0" algn="l">
              <a:lnSpc>
                <a:spcPct val="95000"/>
              </a:lnSpc>
              <a:spcBef>
                <a:spcPts val="1200"/>
              </a:spcBef>
              <a:spcAft>
                <a:spcPts val="0"/>
              </a:spcAft>
              <a:buNone/>
            </a:pPr>
            <a:r>
              <a:rPr lang="ja" sz="791"/>
              <a:t>| 5位まで | 50%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BRT Agent により、APR の性能が大幅に向上し、開発者の負担が軽減されることが分かった。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応用例と今後の展望**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**5.1 応用シナリオ**</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**大規模企業のバグ管理システム**</a:t>
            </a:r>
            <a:endParaRPr sz="791"/>
          </a:p>
          <a:p>
            <a:pPr indent="0" lvl="0" marL="0" rtl="0" algn="l">
              <a:lnSpc>
                <a:spcPct val="95000"/>
              </a:lnSpc>
              <a:spcBef>
                <a:spcPts val="1200"/>
              </a:spcBef>
              <a:spcAft>
                <a:spcPts val="0"/>
              </a:spcAft>
              <a:buNone/>
            </a:pPr>
            <a:r>
              <a:rPr lang="ja" sz="791"/>
              <a:t>    - Google や Amazon などの大規模開発環境で、バグ修正の効率化に貢献。</a:t>
            </a:r>
            <a:endParaRPr sz="791"/>
          </a:p>
          <a:p>
            <a:pPr indent="0" lvl="0" marL="0" rtl="0" algn="l">
              <a:lnSpc>
                <a:spcPct val="95000"/>
              </a:lnSpc>
              <a:spcBef>
                <a:spcPts val="1200"/>
              </a:spcBef>
              <a:spcAft>
                <a:spcPts val="0"/>
              </a:spcAft>
              <a:buNone/>
            </a:pPr>
            <a:r>
              <a:rPr lang="ja" sz="791"/>
              <a:t>2. **オープンソースプロジェクトへの適用**</a:t>
            </a:r>
            <a:endParaRPr sz="791"/>
          </a:p>
          <a:p>
            <a:pPr indent="0" lvl="0" marL="0" rtl="0" algn="l">
              <a:lnSpc>
                <a:spcPct val="95000"/>
              </a:lnSpc>
              <a:spcBef>
                <a:spcPts val="1200"/>
              </a:spcBef>
              <a:spcAft>
                <a:spcPts val="0"/>
              </a:spcAft>
              <a:buNone/>
            </a:pPr>
            <a:r>
              <a:rPr lang="ja" sz="791"/>
              <a:t>    - GitHub 上のバグレポートから、自動的に BRT を作成し、迅速なバグ修正を可能に。</a:t>
            </a:r>
            <a:endParaRPr sz="791"/>
          </a:p>
          <a:p>
            <a:pPr indent="0" lvl="0" marL="0" rtl="0" algn="l">
              <a:lnSpc>
                <a:spcPct val="95000"/>
              </a:lnSpc>
              <a:spcBef>
                <a:spcPts val="1200"/>
              </a:spcBef>
              <a:spcAft>
                <a:spcPts val="0"/>
              </a:spcAft>
              <a:buNone/>
            </a:pPr>
            <a:r>
              <a:rPr lang="ja" sz="791"/>
              <a:t>3. **テスト駆動開発（TDD）との統合**</a:t>
            </a:r>
            <a:endParaRPr sz="791"/>
          </a:p>
          <a:p>
            <a:pPr indent="0" lvl="0" marL="0" rtl="0" algn="l">
              <a:lnSpc>
                <a:spcPct val="95000"/>
              </a:lnSpc>
              <a:spcBef>
                <a:spcPts val="1200"/>
              </a:spcBef>
              <a:spcAft>
                <a:spcPts val="0"/>
              </a:spcAft>
              <a:buNone/>
            </a:pPr>
            <a:r>
              <a:rPr lang="ja" sz="791"/>
              <a:t>    - BRT を活用することで、TDD の精度を向上させる。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**5.2 今後の展望**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 のさらなる精度向上**</a:t>
            </a:r>
            <a:endParaRPr sz="791"/>
          </a:p>
          <a:p>
            <a:pPr indent="0" lvl="0" marL="0" rtl="0" algn="l">
              <a:lnSpc>
                <a:spcPct val="95000"/>
              </a:lnSpc>
              <a:spcBef>
                <a:spcPts val="1200"/>
              </a:spcBef>
              <a:spcAft>
                <a:spcPts val="0"/>
              </a:spcAft>
              <a:buNone/>
            </a:pPr>
            <a:r>
              <a:rPr lang="ja" sz="791"/>
              <a:t>    - より高精度な BRT を生成するための新しい LLM の活用。</a:t>
            </a:r>
            <a:endParaRPr sz="791"/>
          </a:p>
          <a:p>
            <a:pPr indent="0" lvl="0" marL="0" rtl="0" algn="l">
              <a:lnSpc>
                <a:spcPct val="95000"/>
              </a:lnSpc>
              <a:spcBef>
                <a:spcPts val="1200"/>
              </a:spcBef>
              <a:spcAft>
                <a:spcPts val="0"/>
              </a:spcAft>
              <a:buNone/>
            </a:pPr>
            <a:r>
              <a:rPr lang="ja" sz="791"/>
              <a:t>- **BRT Agent の汎用化**</a:t>
            </a:r>
            <a:endParaRPr sz="791"/>
          </a:p>
          <a:p>
            <a:pPr indent="0" lvl="0" marL="0" rtl="0" algn="l">
              <a:lnSpc>
                <a:spcPct val="95000"/>
              </a:lnSpc>
              <a:spcBef>
                <a:spcPts val="1200"/>
              </a:spcBef>
              <a:spcAft>
                <a:spcPts val="0"/>
              </a:spcAft>
              <a:buNone/>
            </a:pPr>
            <a:r>
              <a:rPr lang="ja" sz="791"/>
              <a:t>    - Google 以外の企業やオープンソース向けにカスタマイズ可能なフレームワークの開発。</a:t>
            </a:r>
            <a:endParaRPr sz="791"/>
          </a:p>
          <a:p>
            <a:pPr indent="0" lvl="0" marL="0" rtl="0" algn="l">
              <a:lnSpc>
                <a:spcPct val="95000"/>
              </a:lnSpc>
              <a:spcBef>
                <a:spcPts val="1200"/>
              </a:spcBef>
              <a:spcAft>
                <a:spcPts val="0"/>
              </a:spcAft>
              <a:buNone/>
            </a:pPr>
            <a:r>
              <a:rPr lang="ja" sz="791"/>
              <a:t>- **EPR を活用した自動修正システムの強化**</a:t>
            </a:r>
            <a:endParaRPr sz="791"/>
          </a:p>
          <a:p>
            <a:pPr indent="0" lvl="0" marL="0" rtl="0" algn="l">
              <a:lnSpc>
                <a:spcPct val="95000"/>
              </a:lnSpc>
              <a:spcBef>
                <a:spcPts val="1200"/>
              </a:spcBef>
              <a:spcAft>
                <a:spcPts val="0"/>
              </a:spcAft>
              <a:buNone/>
            </a:pPr>
            <a:r>
              <a:rPr lang="ja" sz="791"/>
              <a:t>    - 修正の選択精度をさらに向上させる手法の開発。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本研究では、**エージェント型 BRT 生成手法（BRT Agent）** を開発し、従来手法を超える成果を達成した。APR システムへの統合や EPR を活用した修正選択の精度向上により、**バグ修正の自動化を大幅に推進する技術基盤** を確立した。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この技術は、Google だけでなく **広範なソフトウェア開発に応用可能**</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