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64c6a221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64c6a221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64c6a221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64c6a221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64c6a221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64c6a221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64c6a22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464c6a22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464c6a22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464c6a22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64c6a221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64c6a221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64c6a221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64c6a221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64c6a221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64c6a221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64c6a221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64c6a221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64c6a221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64c6a221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API Agents vs. GUI Agents: Divergence and Convergence API vs GUIでのエージェントの使い分け</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タグ: API, Agent, GUI, LLM</a:t>
            </a:r>
            <a:endParaRPr sz="791"/>
          </a:p>
          <a:p>
            <a:pPr indent="0" lvl="0" marL="0" rtl="0" algn="l">
              <a:lnSpc>
                <a:spcPct val="95000"/>
              </a:lnSpc>
              <a:spcBef>
                <a:spcPts val="1200"/>
              </a:spcBef>
              <a:spcAft>
                <a:spcPts val="0"/>
              </a:spcAft>
              <a:buNone/>
            </a:pPr>
            <a:r>
              <a:rPr lang="ja" sz="791"/>
              <a:t>リンク: https://arxiv.org/abs/2503.11069</a:t>
            </a:r>
            <a:endParaRPr sz="791"/>
          </a:p>
          <a:p>
            <a:pPr indent="0" lvl="0" marL="0" rtl="0" algn="l">
              <a:lnSpc>
                <a:spcPct val="95000"/>
              </a:lnSpc>
              <a:spcBef>
                <a:spcPts val="1200"/>
              </a:spcBef>
              <a:spcAft>
                <a:spcPts val="0"/>
              </a:spcAft>
              <a:buNone/>
            </a:pPr>
            <a:r>
              <a:rPr lang="ja" sz="791"/>
              <a:t>論文公開年: 2025</a:t>
            </a:r>
            <a:endParaRPr sz="791"/>
          </a:p>
          <a:p>
            <a:pPr indent="0" lvl="0" marL="0" rtl="0" algn="l">
              <a:lnSpc>
                <a:spcPct val="95000"/>
              </a:lnSpc>
              <a:spcBef>
                <a:spcPts val="1200"/>
              </a:spcBef>
              <a:spcAft>
                <a:spcPts val="0"/>
              </a:spcAft>
              <a:buNone/>
            </a:pPr>
            <a:r>
              <a:rPr lang="ja" sz="791"/>
              <a:t>月: Mar</a:t>
            </a:r>
            <a:endParaRPr sz="791"/>
          </a:p>
          <a:p>
            <a:pPr indent="0" lvl="0" marL="0" rtl="0" algn="l">
              <a:lnSpc>
                <a:spcPct val="95000"/>
              </a:lnSpc>
              <a:spcBef>
                <a:spcPts val="1200"/>
              </a:spcBef>
              <a:spcAft>
                <a:spcPts val="0"/>
              </a:spcAft>
              <a:buNone/>
            </a:pPr>
            <a:r>
              <a:rPr lang="ja" sz="791"/>
              <a:t>公開日: 14</a:t>
            </a:r>
            <a:endParaRPr sz="791"/>
          </a:p>
          <a:p>
            <a:pPr indent="0" lvl="0" marL="0" rtl="0" algn="l">
              <a:lnSpc>
                <a:spcPct val="95000"/>
              </a:lnSpc>
              <a:spcBef>
                <a:spcPts val="1200"/>
              </a:spcBef>
              <a:spcAft>
                <a:spcPts val="0"/>
              </a:spcAft>
              <a:buNone/>
            </a:pPr>
            <a:r>
              <a:rPr lang="ja" sz="791"/>
              <a:t>概要: LLMは自然言語入力を用いた自動化タスクを実行するソフトウェアエージェントとして進化し、APIベースのエージェントは堅牢な自動化とプログラムとの統合で台頭し、GUIベースのエージェントは人間のようなインターフェース操作を可能にする。両者はタスク自動化を目的とするが、アーキテクチャ、開発手法、ユーザーとの対話方式が異なるため本論文では両者の違いと共通点を系統的に分析する。両者の長所を活かすハイブリッドアプローチも提案し、現実の用途に応じた選定指針を提供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LLMは具体的な指示を実行可能な行動へと直接変換するソフトウェアエージェントとして活用されるようになっています。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そんないわゆるLLMエージェントには、これまで大きく二つのタイプが登場しています。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つはAPIベースのエージェントです。これは、プログラムが提供する明確なインターフェース（API）を通じて外部のシステムやサービスと連携し、自動で処理を進めます。APIエージェントは効率的で信頼性が高く、MicrosoftのCopilotのように、すでに広く産業界でも採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う一つは、最近注目を集めているGUIベースのエージェントです。こちらは画面上の視覚的な情報を人間のように見て理解し、マウスクリックやキーボード入力など、実際のユーザー操作を模倣する形でソフトウェアとやり取りをします。GUI（グラフィカルユーザーインターフェース）上での作業を自動化できるため、APIが用意されていない環境でも柔軟に活用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二つのエージェントにはそれぞれ長所と短所があります。APIエージェントは高速で信頼性が高い反面、利用可能なAPIがなければ機能できません。対してGUIエージェントは、多様な画面に対応できる反面、視覚的な変化や複雑な操作によるエラーが発生しやすく、処理速度も比較的遅くなりがち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![AIDB_86923_1-1024x509.png](AIDB_86923_1-1024x509.png)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Googleカレンダーでの会議設定時におけるAPIエージェントとGUIエージェントの動作比較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エージェントは、人間の言葉（自然言語）による指示を受け取り、それを実際のタスクや操作に変換して実行することを目的に開発されています。例えば、「明日の午後4時に会議の予定を入れて」という指示を受けた場合、エージェントは実際にカレンダーアプリに予定を作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前述の通り、そんなLLMエージェントには大きく分けて、API（Application Programming Interface）ベースのものと、GUI（Graphical User Interface）ベースのものという二つのタイプがあります。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![AIDB_86923_2.png](AIDB_86923_2.png)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**APIを利用したLLMエージェント**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人間の言葉による指示をAPIを通じてコンピューターが理解できる指示に変換し、他のシステムやサービスに対して「これをしてください」と指示を送ります。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えば、「カレンダーに予定を追加する」というタスクの場合、エージェントはカレンダーアプリが提供するAPIを呼び出して予定を追加します。この方法では、人間が画面を操作するよりも高速かつ確実に処理を実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なAPIベースのエージェントの利点は、処理が高速で正確であることです。しかし、操作できるのはAPIが存在し、公開されている機能に限定されるため、全てのアプリケーションや機能に対して万能ではあり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**GUIを利用したLLMエージェント**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GUIとは、私たちが普段コンピューターを操作するために使う画面上のアイコンやボタンなどのことを指します。GUIベースのLLMエージェントは、この視覚的な画面を直接操作することでタスクをこなします。つまり、人間が行うのと同じように画面を見て、ボタンをクリックしたり、文字を入力した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前述の「カレンダーに予定を追加する」という例で言えば、GUIエージェントは実際に画面を開き、指定された日時や内容を入力し、ボタンを押して予定を追加します。このように、人間の操作をそのまま模倣することが大きな特徴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UIベースのエージェントはAPIが公開されていなくても、目に見える操作が可能なため、汎用性が高いのが特徴です。ただし、画面構成が変更されると操作がうまくいかなくなることや、APIを利用する場合に比べて処理に時間がかかるという課題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**APIとGUIエージェントの違い**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を使ったエージェントとGUIを使ったエージェントは、自然言語を用いてタスクを自動化するという共通の目的を持っています。しかし、この二つのタイプは実際の動作や運用方法、さらにはその利用方法においても大きく異なっています。両者がどのような点で異なり、それぞれがどのような場面で有効でしょう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![AIDB_86923_3.png](AIDB_86923_3.png)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**操作手法の違い**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APIエージェントとGUIエージェントの違いでまず目に付くのは、ソフトウェアやシステムとどのようにやり取りするかという点です。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APIエージェントは、文字情報（テキスト）をもとにAPIという仕組みを通じてやり取りをします。利用できるAPIをあらかじめ把握し、ユーザーの指示をそのAPIに適切に変換して処理を実行します。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のGUIエージェントは、画像や画面情報などの視覚的な情報を処理します。これは、人間がコンピューターを使うときに画面を見ながら操作するのと同じです。画面に表示されているボタンや入力欄を確認し、それらをクリックしたり、文字入力を行ったりすることでタスクを進めます。そのため、GUIエージェントは正確に画面のどこに何があるかを理解する必要があります。現在、視覚情報を適切に理解して処理を進めるための技術が盛んに研究されていますが、画面構成が頻繁に変化する場合にはやはり困難が伴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**処理効率の違い**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次に、処理効率という観点からAPIエージェントとGUIエージェントを比べます。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は、多くの場合、処理したい内容がAPIとして明確に定義されていれば、単一のAPI呼び出しで作業を完了できます。例えば、「指定した日時でカレンダーに予定を追加する」という指示があった場合、APIエージェントは一回の命令だけで即座に予定を追加できます。そのため、処理にかかる時間や計算資源を大幅に削減できるという利点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対し、GUIエージェントは通常、人間が実際に操作するのと同様の手順を踏む必要があります。例えば、カレンダーに予定を追加するためには、ブラウザを起動し、カレンダーを開き、日時をクリックして詳細を入力するといった複数のステップを順に行います。そのため、APIエージェントに比べると、GUIエージェントの方がどうしても処理に時間がかかります。直感的にはわかりやすい操作ですが、実行速度や処理効率の観点から見るとやや不利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**信頼性の違い**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次にAPIエージェントとGUIエージェントの信頼性を比較します。信頼性とは、エージェントがどれだけ安定して正確にタスクを実行できるかを指します。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の信頼性は、利用しているAPIの安定性に大きく左右されます。APIというのは、一般的に公開されている場合には明確に文書化されており、仕様が変わる際も適切にバージョン管理されています。そのため、APIを使ったエージェントは、予測しやすく安定した動作を実現しやすいです。反面、APIそのものが変更されるとエージェント側も更新が必要になること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で、GUIエージェントの場合は、利用するソフトウェアの画面レイアウトや表示される項目が変更されるだけで、動作が影響を受ける可能性があります。これは、GUIが人間の操作を前提に作られており、操作項目の配置や表示形式が頻繁に変わることが多いためです。画面に新しい項目が突然現れたり、表示が少し変わったりするだけで、エージェントが正しく動作できなくなる可能性があります。さらに、GUIエージェントは作業を複数ステップで行うため、途中でエラーが発生するとそれ以降の作業に影響しやすく、エラーが積み重なってしまうこともあります。このように、GUIエージェントはAPIエージェントに比べて、安定性を維持するために継続的な調整や改良が必要となるケースが多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**利用可能性の違い**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利用可能性とは、エージェントが実行したいタスクに必要な機能や情報にどのくらい簡単にアクセスできるかということです。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が動作できるかどうかは、利用したいサービスやソフトウェアがどのようなAPIを公開しているかに完全に依存します。つまり、必要な機能があらかじめAPIとして用意されていなければ、その作業をエージェントが直接処理することはできません。中でもモバイルアプリや特定の企業内で利用される専用ソフトウェアなどでは、外部からアクセスできるAPIが公開されていない場合が多いため、APIエージェントで自動化することが難し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対して、GUIエージェントは画面に操作対象が表示されてさえいれば、その画面の表示を通じてあらゆる機能を利用できる可能性があります。たとえば特別なAPIが用意されていなくても、画面上のボタンやフォームにアクセスできればGUIエージェントはそれを操作できます。ただし、このような操作を確実に行うためには、高度な画像認識や画面構成を理解するための技術が必要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**柔軟性の違い**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柔軟性とは、エージェントが新しいタスクや予想外の変更にどれだけ対応できるかを意味します。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はあらかじめ用意されたAPIに依存するため、新しい機能を追加したり、対応できる作業を拡張したりするには、新しくAPIを開発したり既存のAPIを変更したりする必要があります。そのため、環境や要件の変化に迅速に対応するのは難しく、あらかじめ定められた範囲内でしか動作でき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対してGUIエージェントは、画面上にある項目を直接操作するため、理論上はどんな新しい画面や項目でも対応できます。その意味で、GUIエージェントはAPIエージェントよりも遥かに柔軟性が高いです。ただし、この柔軟性を実現するためには、画面に表示された項目を正しく認識して操作できる高度な視覚認識や推論能力が求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**セキュリティの観点からの違い**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ージェントを導入する際には、セキュリティ面の違いにも注意を払う必要があります。APIエージェントの場合、一般的にはAPIごとに細かくセキュリティ設定が行えます。例えば、特定のAPIに対してユーザー認証を求めたり、使用回数を制限したりすることによって、エージェントの動作を厳密に管理することができます。このように、APIエージェントはセキュリティ管理を細かく行いやすい点で優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GUIエージェントの場合は、操作対象が本来人間のために作られた画面であるため、管理者権限が必要な操作や重要な操作にも自由にアクセスできてしまうことがあります。画面のボタンや設定項目を意図せず操作する可能性があるため、予期しない問題を引き起こすリスクが存在します。そのため、GUIエージェントを導入する場合は、意図しない操作や不正な操作を防ぐための追加的なセキュリティ対策や監視体制が重要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**保守性の観点からの違い**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保守性とは、エージェントを長期間安定して運用するために、どの程度メンテナンスや修正が容易であるかを指します。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の場合、基本的に各APIの仕様が明確で、安定していることが前提となっています。これにより、APIが安定的に運用されていれば、エージェント側の調整や修正の頻度を抑えることができます。ただし、APIが大きく更新された場合には、その都度エージェント側も対応が必要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対してGUIエージェントは、画面構成やレイアウトが変更されるだけで操作が正常に動かなくなることがあります。これはGUIが人間の操作を前提に作られているため、頻繁なデザイン変更が行われやすいからです。そのため、画面の変更が多いアプリケーションでは、GUIエージェントの継続的な修正やメンテナンス作業が欠かせません。これにより運用コストが高くなる可能性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**透明性の違い**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最後に、透明性という観点からの違いを見ていきます。ここでの透明性とは、ユーザーがエージェントの動作過程をどれだけ明確に把握できるかを意味します。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は、基本的にプログラムの内部で処理が完結します。そのため、ユーザーには実際の処理がどのように進んでいるのかは見えず、最終的な結果だけが提示されます。例えば、予定を追加したりデータを取得したりした際も、ユーザーが確認できるのは「完了した」という結果のみ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のGUIエージェントは、画面上で実際に人間が行う操作を再現するため、操作の過程がすべてユーザーの目に見えます。ユーザーは画面上でクリックや文字入力など、エージェントが行っている動作をリアルタイムで観察できるため、エージェントがどのようにタスクを進めているのかを直感的に理解することができます。これは視覚的な確認が必要な場合や、エージェントの挙動を理解したい場合に利点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**人間らしさという観点からの違い**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最後に、「人間らしさ」という観点からAPIエージェントとGUIエージェントを比較します。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は、プログラムが定められたAPIを呼び出すことで作業を進めます。この方法は非常に効率的ですが、実際の人間の操作とは異なり、画面操作や入力プロセスを経ることなく、システム内部で処理が完了します。そのため、ユーザーから見ると操作の過程は「ブラックボックス化」されており、直感的には理解しにくい場合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のGUIエージェントは、人間が行う操作をそのまま模倣する形で動作します。画面上でメニューを開き、ボタンをクリックし、フォームに入力するといった操作を順を追って実行するため、ユーザーは操作の流れを自然に理解しやすくなります。この「人間らしい」操作性により、ユーザーにとって動作が予測可能であり、エージェントが何をしているのかが明確になります。この点は特に、ユーザーがエージェントを直感的に理解しやすい環境を作るうえで役立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**APIエージェントとGUIエージェントの違いまとめ**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以上の通り、APIエージェントとGUIエージェントは、自然言語による指示を処理するという共通の目的を持ちながらも、さまざまな観点で明確に異なります。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は、高速で正確な処理を得意としており、安定したAPIが提供されている環境では効率的に機能します。ただし、事前に用意されている機能に限定されるため、柔軟性には乏しく、また処理の流れがユーザーには見えにくいという弱点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GUIエージェントは画面操作を模倣するため、人間らしい操作を実現でき、汎用性や柔軟性に優れています。しかし、画面の変更に敏感で、処理速度も比較的遅く、さらに誤操作やセキュリティリスクが高まる可能性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違いを十分に理解することで、具体的な用途や環境に応じて適切なエージェントを選択したり、場合によってはそれぞれの長所を組み合わせたハイブリッドなアプローチを検討したりすること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**「ハイブリッド」なアプローチについて**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前のセクションで述べた通り、APIエージェントとGUIエージェントはそれぞれ異なる特徴を持ち、得意分野や課題も異なります。しかし、これら二つのアプローチは完全に独立しているわけではなく、場合によっては両者の長所を組み合わせた「ハイブリッド型」のエージェントとして利用することができます。以下では、このような二つのエージェントがどのように融合しているか、その具体的な形を見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![AIDB_86923_6-1024x267.png](AIDB_86923_6-1024x267.png)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ハイブリッド型エージェントの導入パターンごとのメリットと課題整理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**GUI操作をAPIとして利用する**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ハイブリッド型エージェントの一つの代表的な形として、「GUIの操作をAPIのように利用する」方法があります。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ともとは人間が画面上で操作することを想定して作られたソフトウェアでも、「ヘッドレスモード（画面表示なしでの自動実行）」や「スクリプトモード（操作を事前に定義して自動実行する）」などの仕組みを導入することで、画面操作をAPIのような仕組みで自動化できるようになります。例えば、もともと人間が複数の画面を操作して帳票やレポートを作成していた会計ソフトウェアに対して、画面操作をまとめた「レポート生成」という機能を作り、これをAPIとして公開します。こうすることで、実際の画面操作を直接行わなくても、あたかもAPIエージェントを利用しているかのように簡単に操作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方法の利点は、既存のソフトウェアに大規模な改修を加えることなく、自動化を容易に進められる点にあります。また、従来の操作性を維持しつつ、API型の効率性や安定性を部分的に取り入れることができるため、企業などで既存のソフトウェアを効率的に活用したい場合などに特に有効です。ただし、この仕組みの根底にはGUI操作が残るため、画面が大きく変更されると影響を受けるという弱点は完全には解消され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GUI操作をAPIエージェント向けに変換するラッパー手法の例示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![](https://ai-data-base.com/wp-content/uploads/2025/03/AIDB_86923_4.png)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**統合型オーケストレーションツール**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う一つのハイブリッド型エージェントの活用法として、「統合型オーケストレーションツール」の利用があります。オーケストレーションツールとは、さまざまな自動化処理やシステム間の連携を一元的に管理するための仕組みの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なツールを使うと、ユーザーは個別の操作がAPIエージェントで実行されるのか、あるいはGUIエージェントで実行されるのかを特に意識することなく、単一の環境で処理の流れを設計できます。例えば、ある金融機関がローン承認プロセスを自動化する場合、顧客の信用情報を取得する部分はAPIエージェントで処理し、その後のCRM（顧客情報管理システム）の更新作業についてはAPIが存在しない場合に、画面操作を模倣するGUIエージェントに自動的に切り替えて処理を進めるといったこと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な統合ツールを利用するメリットは、APIとGUIの違いをユーザーがあまり意識せずに済むため、複雑な自動化処理を比較的容易に設計できる点です。ただし、システムが自動的に適切な処理方法（APIかGUIか）を判断するための高度な判断ロジックが必要になる場合もあり、開発や管理の面で複雑になること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APIとGUIの操作を統合管理するオーケストレーションツールの例示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![](https://ai-data-base.com/wp-content/uploads/2025/03/AIDB_86923_5.png)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**ローコード・ノーコードソリューションによる融合**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う一つのハイブリッド型エージェントの例として、近年注目されているローコード・ノーコードソリューションがあります。ローコード・ノーコードとは、専門的なプログラミング知識がなくても、視覚的なインターフェースを通じてアプリケーションや自動化処理を簡単に作成できる仕組みの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なツールでは、ユーザーがブロックやアイコンをドラッグ＆ドロップすることで、直感的に処理フローを作ることができます。例えば、オンラインストアで「注文受付→決済処理→発送手配」という一連の作業を自動化するとき、各ステップに対応するブロックを並べるだけで簡単に自動化が可能になります。ここで、決済処理や発送手配がAPIで提供されている場合はAPIエージェントが自動で動作します。一方で、特定のシステムがAPIに対応していない場合には、画面を直接操作するGUIエージェントに切り替わって操作を進め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ローコード・ノーコードソリューションの利点は、エージェントの動作がAPIベースなのかGUIベースなのかをユーザーが深く意識する必要がないことです。そのため、技術的な専門性が低い担当者でも高度な自動化を簡単に構築できます。ただし、簡単に扱える反面、内部でどのような仕組みが使われているのか見えにくくなり、問題が発生した場合の原因特定や修正が難しくなる可能性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ノーコード環境におけるAPIエージェントとGUIエージェント統合ワークフローの構築例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![](https://ai-data-base.com/wp-content/uploads/2025/03/AIDB_86923_7-1024x254.png)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**ハイブリッド型エージェントに関するまとめ**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APIエージェントとGUIエージェントの境界は明確に分かれているわけではなく、実際には両者の強みを融合したハイブリッド型のエージェントが広まりつつあります。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ハイブリッド型エージェントの強みは、APIエージェントが持つ処理効率や安定性と、GUIエージェントが持つ汎用性や直感的な操作性を両立できる点です。GUI操作を擬似的なAPIとして公開する方法や、両者の違いを気にせず利用できる統合型オーケストレーションツール、さらには専門知識がなくても直感的に操作可能なローコード・ノーコードソリューションなど、多様な形で両者は融合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**使い分けに関する考察**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まで述べた通り、APIエージェントとGUIエージェントにはそれぞれ異なる特性や長所・短所があります。そのため、実際にエージェントを導入・運用する際には、それぞれの特徴を踏まえたうえで適切なタイプを選択する必要があります。以下では、具体的な状況や目的に応じてどのように使い分けるとよいかを整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APIエージェントとGUIエージェント選択時の戦略的基準の整理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![](https://ai-data-base.com/wp-content/uploads/2025/03/AIDB_86923_8-1024x613.png)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**APIエージェントが適している状況**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は、明確で安定したAPIが提供されている環境で特に有効です。一般的に公式に公開されているAPIは、詳しいドキュメントや安定的な運用体制が整備されています。そのため、APIエージェントを利用することで、高速で正確な処理を安定的に実現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えば処理速度や安定性が求められる業務用途や、バックエンド処理などのように大量のデータを効率的に処理する必要がある場合には、APIエージェントが有利です。また、機能へのアクセスを細かく管理し、意図しない動作や不正操作を防ぎたい場合にも、APIを通じて細かなアクセス管理が可能なAPIエージェントが適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ただし、利用可能なAPIが限定的であったり、使いたい機能がAPIで提供されていない場合はAPIエージェントの活用は難しくなります。その場合は次に述べるGUIエージェントの方が現実的な選択肢となります。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**GUIエージェントが適している状況**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UIエージェントは、APIが提供されていない環境や、部分的にしかAPIが提供されていない状況で特に強みを発揮します。たとえば、多くのモバイルアプリケーションや古いタイプの専用ソフトウェアでは、外部からアクセスできるAPIが公開されていないことがよくあります。その場合でも、画面を直接操作できるGUIエージェントなら、自動化を進め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視覚的な検証や画面表示を直接確認することが必要なケースでは、GUIエージェントが特に有効です。例えば、表示されたデータが正しいかを目視で確認したり、画面上で正しく項目が配置されていることを確認したりする作業は、APIエージェントでは処理が難しいため、GUIエージェントが適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デザインツールなど、画面上での細かな操作が必要となるようなソフトウェアでは、人間の操作を再現するGUIエージェントの方が自然に作業を進めることができます。人間の操作をそのまま自動化することで、直感的に理解しやすく、ユーザーとの親和性も高ま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ただし、GUIエージェントは画面デザインの変更に弱いため、頻繁にレイアウトやデザインが更新されるソフトウェアでの運用は慎重に検討する必要があります。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**ハイブリッド型エージェントが適している状況**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実際には両者をうまく組み合わせた「ハイブリッド型」のエージェントが有効なケースも多くあります。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えば、実現したい作業の一部は明確で安定したAPIが存在するが、別の一部にはAPIが提供されていないような場合が考えられます。このような状況では、データ処理などAPIが利用可能な部分はAPIエージェントを使い、画面操作が必要な部分にはGUIエージェントを使うというハイブリッド型の運用が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現在はGUI操作のみでしか対応できないが、将来的にはAPIが公開される可能性がある場合もハイブリッド型が適しています。APIが提供されるようになった時点で、その部分をGUIからAPIに切り替えることで、再設計の手間を減らし、柔軟に対応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というわけで、ハイブリッド型エージェントは環境の変化や将来的な拡張性を見据えた場合に特に有効であり、エージェント導入時に積極的に検討すべき選択肢の一つとなります。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**使い分けまとめ**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エージェントは、明確で安定したAPIが提供されている場合や、高速で安定的な処理が必要な場面で特に有効です。一方、GUIエージェントはAPIが提供されていない環境や、視覚的な検証が必要なケース、細かな画面操作が求められる場面で有効です。そして、それぞれの弱点を補うために両者を組み合わせたハイブリッド型エージェントは、柔軟性や将来的な拡張性が求められる状況で非常に有効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Beyond Prompt Content: Enhancing LLM Performance via Content-Format Integrated Prompt Optimization プロンプト内容を超えて：コンテンツとフォーマットを統合した最適化によるLLM性能の向上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タグ: LLM, Prompt Engineerring</a:t>
            </a:r>
            <a:endParaRPr sz="791"/>
          </a:p>
          <a:p>
            <a:pPr indent="0" lvl="0" marL="0" rtl="0" algn="l">
              <a:lnSpc>
                <a:spcPct val="95000"/>
              </a:lnSpc>
              <a:spcBef>
                <a:spcPts val="1200"/>
              </a:spcBef>
              <a:spcAft>
                <a:spcPts val="0"/>
              </a:spcAft>
              <a:buNone/>
            </a:pPr>
            <a:r>
              <a:rPr lang="ja" sz="791"/>
              <a:t>リンク: https://doi.org/10.48550/arXiv.2502.04295</a:t>
            </a:r>
            <a:endParaRPr sz="791"/>
          </a:p>
          <a:p>
            <a:pPr indent="0" lvl="0" marL="0" rtl="0" algn="l">
              <a:lnSpc>
                <a:spcPct val="95000"/>
              </a:lnSpc>
              <a:spcBef>
                <a:spcPts val="1200"/>
              </a:spcBef>
              <a:spcAft>
                <a:spcPts val="0"/>
              </a:spcAft>
              <a:buNone/>
            </a:pPr>
            <a:r>
              <a:rPr lang="ja" sz="791"/>
              <a:t>https://github.com/HenryLau7/CFPO</a:t>
            </a:r>
            <a:endParaRPr sz="791"/>
          </a:p>
          <a:p>
            <a:pPr indent="0" lvl="0" marL="0" rtl="0" algn="l">
              <a:lnSpc>
                <a:spcPct val="95000"/>
              </a:lnSpc>
              <a:spcBef>
                <a:spcPts val="1200"/>
              </a:spcBef>
              <a:spcAft>
                <a:spcPts val="0"/>
              </a:spcAft>
              <a:buNone/>
            </a:pPr>
            <a:r>
              <a:rPr lang="ja" sz="791"/>
              <a:t>論文公開年: 2025</a:t>
            </a:r>
            <a:endParaRPr sz="791"/>
          </a:p>
          <a:p>
            <a:pPr indent="0" lvl="0" marL="0" rtl="0" algn="l">
              <a:lnSpc>
                <a:spcPct val="95000"/>
              </a:lnSpc>
              <a:spcBef>
                <a:spcPts val="1200"/>
              </a:spcBef>
              <a:spcAft>
                <a:spcPts val="0"/>
              </a:spcAft>
              <a:buNone/>
            </a:pPr>
            <a:r>
              <a:rPr lang="ja" sz="791"/>
              <a:t>月: Feb</a:t>
            </a:r>
            <a:endParaRPr sz="791"/>
          </a:p>
          <a:p>
            <a:pPr indent="0" lvl="0" marL="0" rtl="0" algn="l">
              <a:lnSpc>
                <a:spcPct val="95000"/>
              </a:lnSpc>
              <a:spcBef>
                <a:spcPts val="1200"/>
              </a:spcBef>
              <a:spcAft>
                <a:spcPts val="0"/>
              </a:spcAft>
              <a:buNone/>
            </a:pPr>
            <a:r>
              <a:rPr lang="ja" sz="791"/>
              <a:t>公開日: 6</a:t>
            </a:r>
            <a:endParaRPr sz="791"/>
          </a:p>
          <a:p>
            <a:pPr indent="0" lvl="0" marL="0" rtl="0" algn="l">
              <a:lnSpc>
                <a:spcPct val="95000"/>
              </a:lnSpc>
              <a:spcBef>
                <a:spcPts val="1200"/>
              </a:spcBef>
              <a:spcAft>
                <a:spcPts val="0"/>
              </a:spcAft>
              <a:buNone/>
            </a:pPr>
            <a:r>
              <a:rPr lang="ja" sz="791"/>
              <a:t>概要: </a:t>
            </a:r>
            <a:endParaRPr sz="791"/>
          </a:p>
          <a:p>
            <a:pPr indent="0" lvl="0" marL="0" rtl="0" algn="l">
              <a:lnSpc>
                <a:spcPct val="95000"/>
              </a:lnSpc>
              <a:spcBef>
                <a:spcPts val="1200"/>
              </a:spcBef>
              <a:spcAft>
                <a:spcPts val="0"/>
              </a:spcAft>
              <a:buNone/>
            </a:pPr>
            <a:r>
              <a:rPr lang="ja" sz="791"/>
              <a:t>CFPOはプロンプトの内容とフォーマットを統合的に最適化する手法であり、性能向上のために自然言語変異による内容の改良とフォーマット探索による最適構造の決定を行う。LLMのフォーマット感度に対応するため動的評価と生成に基づくフォーマット選定戦略を採用し、最適なプロンプトを得るために反復的な最適化を実施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が実際の業務やタスクで真に効果を発揮するかどうかは、モデルへの「問いかけ方」、つまりプロンプトの設計に大きく左右されます。良いプロンプトはモデルの性能を引き出し、ユーザーが望む出力を効果的に得るための鍵となりますが、一方で、プロンプトを人手で最適化することには課題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課題とは、LLMがプロンプトの微妙な変化に非常に敏感であるという性質に起因しています。たとえば、同じ内容の質問であっても、言葉遣いや文の構成をわずかに変えるだけで、LLMが返す回答が大きく異なること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モデルごとに「好むプロンプト形式」が異なるという性質があり、あるモデルで高性能なプロンプトが別のモデルではうまく機能しないこともあります。そのため、人が事前に万能なプロンプトの形式を決めることは難し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までの研究では、そのような課題を解決するために、自動的にプロンプトを最適化する手法が提案されてきました。しかし、多くはプロンプトの「内容」だけに焦点を当てており、プロンプトをどのような構造や形式で提示するかという「書式（フォーマット）」については十分な検討が行われてきません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の内容と書式が密接に関わり合っており、これらを分けて考えることは実際には難しいことが最近の調査で明らかになっています。モデルごとの細かな特性に合わせてプロンプトを調整するには、内容と書式を一体的に最適化する手法が必要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**内容と書式を一体的に最適化するプロンプト手法「CFPO」**</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LLMはプロンプトの内容だけでなく、その書式にも敏感に反応します。実際、内容がどれだけ適切であっても、書式のちょっとした違いによってモデルの性能が大きく左右されることがあります。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プロンプトの書式がモデルごとの性能に与える影響、およびプロンプト内容と書式の複雑な相互関係を示した図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![](https://ai-data-base.com/wp-content/uploads/2025/03/AIDB_86402_1.png)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現象はモデルごとに特有で、あるモデルでは有効だった書式が別のモデルではうまく機能しないこともしばしば見られます。こうした課題を踏まえると、内容だけでなく書式も同時に調整する必要があることが見えて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従来の研究では主にプロンプトの内容を最適化する手法が探求されてきましたが、書式に関してはあまり本格的に検討されてきませんでした。Content-Format Integrated Prompt Optimization（CFPO）は、この課題に着目し、プロンプトの「内容」と「書式」をまとめて調整する方法を提案した手法です。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提案手法（CFPO）における1回の最適化プロセスの流れを示した図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![](https://ai-data-base.com/wp-content/uploads/2025/03/AIDB_86402_2-1024x315.png)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**CFPOの構成要素と基本的な考え方**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FPOは、プロンプトの最適化を行う際に「内容」と「書式」を別々にではなく、一体のものとして捉えます。ここでいう「内容」とは、プロンプトで実際にモデルに伝える言葉や例文、指示などのことを指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で、「書式」とは、それらをどのような構造で、どういう形式で提示するかということです。たとえば、同じ例文を提示するにしても、表形式で示すのか、箇条書きにするのか、あるいは特定の記号や区切りを使うか、といった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を最適化する作業は、実際には内容と書式が深く絡み合っており、どちらか一方だけを最適化しても限界があります。CFPOは、プロンプトの質を数値的に評価する基準を用いて、内容と書式の組み合わせをさまざまな方法で試しながら、最も優れた組み合わせを見つけよう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この評価基準は、モデルがどれくらい正確にタスクを解けるかを計測するもので、たとえば数学の問題を解くタスクでは正答率がその一例です。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CFPOの具体的な手法は、大きく二つの最適化手法を組み合わせています。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一つは内容に対する最適化で、モデルが間違えた例題やうまく解けた例題を細かく分析し、その診断をもとにプロンプトの内容を徐々に改善していく方式です。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う一つは書式に対する最適化で、あらかじめ用意したさまざまな書式の候補から、性能の高い書式を自動的に探すという仕組みを採用しています。この際、モデルが自動的に新しい書式を提案し、その中から性能が良いものを繰り返し選んでいく方法を取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構造化プロンプトテンプレートの例示図。プロンプトを機能別の複数のコンポーネントに分割して示している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![](https://ai-data-base.com/wp-content/uploads/2025/03/AIDB_86402_3-1024x404.png)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**書式最適化の仕組み**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**書式プールとスコアリング**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CFPOでは、多様な書式の候補をあらかじめ「書式プール」として用意しています。書式プール内の書式候補は、「プロンプトレンダラー（Prompt Renderer）」と「クエリフォーマット（Query Format）」という二つの側面に整理されています。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レンダラーはプロンプト全体の構造を定義し、クエリフォーマットは具体的な例や質問の提示方法を規定します。これらの候補をプロンプトごとに試して、その性能を定量的に評価し、スコアリングし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このスコアに基づいて、次に試すべき書式の優先順位を自動的に決定します。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初期の書式プールに含まれる具体的な書式例とその表示効果を示した図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![](https://ai-data-base.com/wp-content/uploads/2025/03/AIDB_86402_4-1024x523.png)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**LLMを利用した書式生成**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初期の書式プールだけでは書式の多様性に限界があるため、新しい書式を自動で生成する方法を導入しています。ここでは、LLM自体が、現在の書式プールを参考にしながら新たな書式を提案します。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たとえば、質問と回答の間に用いる区切り記号を変えたり、質問や回答の提示方法（大文字化、太字化など）を工夫したりすることで、新しい書式を生成します。こうした生成によって書式プールが随時更新され、多様性を維持しながら性能の高い書式を探索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**書式最適化の探索手法**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CFPOは、プロンプトの書式を効率的に最適化するために、UCT（Upper Confidence bounds applied to Trees）という手法を活用しています。この手法は、「まだ試されていない書式」と「すでに性能が良いことが分かっている書式」とのバランスを取りながら、新たな書式を選択します。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つまり、ランダムに書式を選ぶのではなく、性能が高いと評価された書式と、新たに生成された書式をうまく組み合わせて試していくことで、効率よく最適な書式を見つけ出します。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内容候補について、このUCTに基づく手法を用いて最適な書式を特定し、プロンプトの精度を継続的に向上させていく仕組みです。実際の評価結果によると、この探索手法を活用することで、ランダムに選ぶよりも明確に優れたプロンプトが得られることが示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**プロンプトの「内容と書式」両方を同時に最適化する仕組み**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FPOは、プロンプトの「内容」と「書式」の両方を最適化するために、それぞれ別の最適化手法を同時に活用する統合的なアプローチを採用しています。内容の改善と書式の改善を完全に切り離して行うのではなく、両者の最適化を交互に繰り返すことで、最も効果的なプロンプトを徐々に絞り込んで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**コンポーネントごとの内容最適化**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FPOではプロンプトの内容を最適化する際、「ケース診断」と「モンテカルロ[サンプリング](https://ai-data-base.com/archives/26518)」という二つの方法を組み合わせて用いています。「ケース診断」とは、実際にモデルが出力した結果を分析し、どの部分が問題だったのかを特定する方法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例えば、指定された出力形式に従っていない場合には、出力形式に関する指示文を修正します。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もう一つの方法であるモンテカルロ[サンプリング](https://ai-data-base.com/archives/26518)では、プロンプト内の特定の表現を自然言語的に変化させることで、同じ意味を保ちながら内容に多様性をもたせます。この手法は偶然性を活用してさまざまな言い回しを生成し、モデルがどの表現で最もよく反応するかを見極める手段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こうして作られた多様な内容の候補から、特に性能が高いと評価されたものが次の書式最適化のステップに進みます。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**書式最適化との統合プロセス**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CFPOでは、前述した内容最適化を終えた後、書式の最適化を行います。この段階では、内容の最適化によって得られた候補ごとに、最も適切な書式を見つける作業を行います。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性能評価に基づくUCT手法を使って新しく生成した書式や既存の書式プールから最良の書式を探し出します。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内容と書式の最適化プロセスを交互に繰り返すことにより、書式の影響を十分に考慮した上で内容の最適化を進めることが可能になります。最適化の各段階では、評価スコアに基づき優れた候補のみが残り、これを繰り返すことでプロンプトの品質が段階的に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結果によれば、この統合的な最適化プロセスを採用することで、従来の内容のみに限定した最適化手法と比較して、明らかな性能向上が確認されました。書式を意識した最適化を組み合わせることで、モデルが出力する結果の精度が顕著に向上しています。詳しくは後述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**実験によるCFPO検証**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FPOの有効性を明らかにするために、実際にさまざまなタスクやモデルを使った評価実験が行われました。実験の目的は、CFPOが異なる種類のモデルやタスクに対しても一貫して効果を発揮するかどうかを確かめ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**実験の設定**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には以下のような多岐にわたるタスクが選ばれました。数学的な推論を必要とする「GSM8K」や「MATH500」、選択肢から正しい答えを選ぶ必要があるARC-Challenge、分類タスクの一つであるBig-Benchなどが対象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これらは、数学的な推論能力、常識的な推論力、分類能力といった、多様な能力を測定できるよう設計されています。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評価に用いられたモデルには、基礎的な事前学習のみを行ったモデル（Mistral-7B-v0.1やLLaMA-3.1-8B）と、人間からの指示を受けて追加的にチューニングが施されたモデル（LLaMA-3-8B-InstructやPhi-3-Mini-Instruct）が含まれています。多様なモデルを選択した理由は、CFPOの手法が特定のモデルに偏らず、広く一般的に有効であるかどうかを調べるた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最適化プロセス自体の制御役として、GPT-4が採用されました。これはプロンプトの内容や書式を自動生成・評価する役割を担っています。各評価実験の具体的な設定として、各タスクごとのデータセットを利用し、プロンプトの改善プロセスを複数回繰り返してその性能を比較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**実験結果とその解釈**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の結果、CFPOは従来の「内容のみを最適化する手法」と比較して、すべてのタスクとモデルにおいて一貫して高い性能を示しました。特に数学的な推論を求められるタスクでは、プロンプトの構造や書式に敏感であることから、CFPOによる性能向上が顕著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CFPOを用いた評価実験において、他の手法との性能比較をタスク別・モデル別に示した表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![](https://ai-data-base.com/wp-content/uploads/2025/03/AIDB_86402_5.png)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特定の指示で調整されていない基礎的なモデルほど、CFPOによる最適化の効果がより明確に現れました。これは、プロンプトの書式を細かく調整することが、モデルの潜在能力を引き出す上で非常に重要であることを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**各要素の影響に関する分析**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CFPOの各構成要素がどれほど性能向上に貢献したのかを調べるために、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内容最適化のみを行った場合、</a:t>
            </a:r>
            <a:endParaRPr sz="791"/>
          </a:p>
          <a:p>
            <a:pPr indent="0" lvl="0" marL="0" rtl="0" algn="l">
              <a:lnSpc>
                <a:spcPct val="95000"/>
              </a:lnSpc>
              <a:spcBef>
                <a:spcPts val="1200"/>
              </a:spcBef>
              <a:spcAft>
                <a:spcPts val="0"/>
              </a:spcAft>
              <a:buNone/>
            </a:pPr>
            <a:r>
              <a:rPr lang="ja" sz="791"/>
              <a:t>- 内容最適化後に書式最適化を追加した場合、そして</a:t>
            </a:r>
            <a:endParaRPr sz="791"/>
          </a:p>
          <a:p>
            <a:pPr indent="0" lvl="0" marL="0" rtl="0" algn="l">
              <a:lnSpc>
                <a:spcPct val="95000"/>
              </a:lnSpc>
              <a:spcBef>
                <a:spcPts val="1200"/>
              </a:spcBef>
              <a:spcAft>
                <a:spcPts val="0"/>
              </a:spcAft>
              <a:buNone/>
            </a:pPr>
            <a:r>
              <a:rPr lang="ja" sz="791"/>
              <a:t>- 両方を完全に統合して行った場合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を比較しました。その結果、内容最適化と書式最適化を統合的に実施した場合が最も高い成果を出し、両要素の相互作用がプロンプト最適化に不可欠であることが確認されました。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書式最適化の有無による性能差を示した表（アブレーション実験）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![](https://ai-data-base.com/wp-content/uploads/2025/03/AIDB_86402_6-1024x345.png)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さらに、新しい書式を自動生成する仕組みやUCTを用いた探索手法が特に有効であり、最終的なプロンプトの性能向上に大きく寄与していることが明らかになりました。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新しい書式を生成する効果の有無を検証した実験結果を示す表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![](https://ai-data-base.com/wp-content/uploads/2025/03/AIDB_86402_7-1024x203.png)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UCTベースの書式選択方法と他の選択戦略（ランダム、貪欲法）の性能比較を示した表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![](https://ai-data-base.com/wp-content/uploads/2025/03/AIDB_86402_8-1024x281.png)</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An LLM’s Attempts to Adapt to Diverse Software Engineers’ Problem-Solving Styles: More Inclusive &amp; Equitable? LLMは多様なソフトウェアエンジニアの問題解決スタイルに適応できるか？：より包摂的で公平な支援を目指して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タグ: LLM, Prompt Engineerring</a:t>
            </a:r>
            <a:endParaRPr sz="791"/>
          </a:p>
          <a:p>
            <a:pPr indent="0" lvl="0" marL="0" rtl="0" algn="l">
              <a:lnSpc>
                <a:spcPct val="95000"/>
              </a:lnSpc>
              <a:spcBef>
                <a:spcPts val="1200"/>
              </a:spcBef>
              <a:spcAft>
                <a:spcPts val="0"/>
              </a:spcAft>
              <a:buNone/>
            </a:pPr>
            <a:r>
              <a:rPr lang="ja" sz="791"/>
              <a:t>リンク: https://arxiv.org/abs/2503.11018</a:t>
            </a:r>
            <a:endParaRPr sz="791"/>
          </a:p>
          <a:p>
            <a:pPr indent="0" lvl="0" marL="0" rtl="0" algn="l">
              <a:lnSpc>
                <a:spcPct val="95000"/>
              </a:lnSpc>
              <a:spcBef>
                <a:spcPts val="1200"/>
              </a:spcBef>
              <a:spcAft>
                <a:spcPts val="0"/>
              </a:spcAft>
              <a:buNone/>
            </a:pPr>
            <a:r>
              <a:rPr lang="ja" sz="791"/>
              <a:t>論文公開年: 2025</a:t>
            </a:r>
            <a:endParaRPr sz="791"/>
          </a:p>
          <a:p>
            <a:pPr indent="0" lvl="0" marL="0" rtl="0" algn="l">
              <a:lnSpc>
                <a:spcPct val="95000"/>
              </a:lnSpc>
              <a:spcBef>
                <a:spcPts val="1200"/>
              </a:spcBef>
              <a:spcAft>
                <a:spcPts val="0"/>
              </a:spcAft>
              <a:buNone/>
            </a:pPr>
            <a:r>
              <a:rPr lang="ja" sz="791"/>
              <a:t>月: Mar</a:t>
            </a:r>
            <a:endParaRPr sz="791"/>
          </a:p>
          <a:p>
            <a:pPr indent="0" lvl="0" marL="0" rtl="0" algn="l">
              <a:lnSpc>
                <a:spcPct val="95000"/>
              </a:lnSpc>
              <a:spcBef>
                <a:spcPts val="1200"/>
              </a:spcBef>
              <a:spcAft>
                <a:spcPts val="0"/>
              </a:spcAft>
              <a:buNone/>
            </a:pPr>
            <a:r>
              <a:rPr lang="ja" sz="791"/>
              <a:t>公開日: 14</a:t>
            </a:r>
            <a:endParaRPr sz="791"/>
          </a:p>
          <a:p>
            <a:pPr indent="0" lvl="0" marL="0" rtl="0" algn="l">
              <a:lnSpc>
                <a:spcPct val="95000"/>
              </a:lnSpc>
              <a:spcBef>
                <a:spcPts val="1200"/>
              </a:spcBef>
              <a:spcAft>
                <a:spcPts val="0"/>
              </a:spcAft>
              <a:buNone/>
            </a:pPr>
            <a:r>
              <a:rPr lang="ja" sz="791"/>
              <a:t>概要: LMがソフトウェアエンジニアの多様な問題解決スタイルに適応してコードの説明を行うことで、理解を支援できるかを調べる。GenderMagの5種類の問題解決スタイルを使い、それぞれに対応する説明を生成する。効果を調べるため、53名のCOBOL未経験エンジニアに、同一コードに対してスタイルに合わせた・合わせない・非適応の3種類のLLM出力を提示し、評価を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多様なSEが、LLMによるコード説明を受け取る際に、どのような支援が公平で包括的であるかを調査。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同じようにコードを理解したり、問題を解決したりするわけではありません。例えば、新しいコードに触れるとき、じっくりマニュアルを読んで理解を深める人もいれば、実際にコードを動かしながら直感的に学ぶ人も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な個人差を整理し、デザインに生かす方法として「GenderMag（ジェンダーマグ）」という手法があります。GenderMagは、特に性別と関連が深い5つの「問題解決スタイル」を使って、製品やサービスが偏りなく、多様な人に使いやすいかどうかを評価します。その5つとは、学び方（学習スタイル）、自信（自己効力感）、リスクを好むかどうか（リスク態度）、情報収集の仕方（情報処理スタイル）、技術を使う理由（技術への動機付け）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本研究はそのGenderMagに着目しています。その理由は、この手法は「性別」という直接的な属性だけでなく、「個人が問題を解決するときの考え方や行動」に注目することに応用できるためです。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GenderMagが定義する5つの問題解決スタイルと、その内容を整理した表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![](https://ai-data-base.com/wp-content/uploads/2025/03/AIDB_86965_1.png)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**AIと人のやりとりにおける「包括性・公平性」**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が私たちの生活に広がる中で、重要な課題になっているのが、「公平性」と「包括性」です。これまでは「AIが出す結果（判断や予測）が公平かどうか」が主に議論されてきましたが、それだけでは十分ではありません。AIを利用する「ユーザー側の体験」にも公平さが必要です。つまり、誰かがAIの出力を理解できず取り残されるような状況がないようにすることが重要なの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近の研究では、AIと関わるユーザーが持つ個人的な特性（たとえば自信の度合いやリスクへの感覚など）が、AIの使用感や満足度に大きく影響することが示されています。本研究もまさにこの点に注目しており、GenderMagの問題解決スタイルという視点から、AIの利用体験の包括性や公平性を評価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**ユーザーの特性に応じてLLMの応答を調整する**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最近のLLMは特に、多様なユーザーに対して適切な応答を生成するために調整されるようになりました。例えば、ユーザーの年齢や教育レベルに応じて説明の表現やレベルを変える研究もあります。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しかし、その多くは「年齢」や「教育水準」といった人口統計学的な属性に注目しています。それに対し、本研究では、人間の「問題解決スタイル」という、より認知的で個人的な特性に注目しています。問題解決スタイルをLLMの応答調整に用いることで、より細やかなユーザー対応が実現できる可能性があるから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**LLMが人にどのように受け入れられるのか**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がどれほど高度な応答を生成できても、最終的には「それを人がどう受け止めるか」が重要です。そこで人々がLLMをどのように利用し、なぜLLMに質問するのかといった「動機付け」や「利用体験」の調査が進んで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えば、ある研究では、ユーザーの経験レベル（初心者か専門家か）によってLLMの説明の受け止め方が異なることが分かりました。また、別の研究ではユーザーの学習スタイルや情報処理スタイルが、LLMの回答に対する満足度に大きな影響を与えることも示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本研究では、このような先行研究の成果を踏まえつつ、未だ明らかになっていない部分を直接的に調査しています。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**研究の進め方**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研究者らが検証したかったことは、「エンジニアがコードを理解するとき、LLMがエンジニア一人ひとりの問題解決スタイルに合わせて説明を調整すると、理解しやすさや公平さにどのような影響があるのか」を検証しています。この目的を達成するため、具体的に次の3つの問いを設定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**研究で明らかにしたいこと**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まず、この研究が取り組んだ1つ目の問いは、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「エンジニアの問題解決スタイルをまったく考慮せずにLLMがコードの説明を提供した場合、それは多様なエンジニアに対して公平なものであるのか」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というものです。エンジニアと一口に言っても、問題の解き方や理解の仕方には個人差があります。この違いを考慮しない説明が、エンジニアによっては不利になってしまうことがあるのではないかという疑問を持ち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次に、2つ目の問いは、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「エンジニア個人の問題解決スタイルに合わせてLLMが説明を調整した場合、それぞれのエンジニアにとっての理解のしやすさ（包括性）は改善されるのか、また多様なエンジニア間での公平さは高まるのか」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ということです。つまり、各エンジニアの個性や考え方をLLMが理解し、それに合った説明を提供すれば、より多くの人が理解しやすく、公平に恩恵を受けられる可能性があります。この点についても検証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さらに、3つ目の問いとして、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「LLMが、エンジニア自身とは逆の問題解決スタイルに合わせて説明を調整してしまった場合、エンジニアにとって理解は難しくなり（包括性が下がり）、結果として不公平になってしまうのではないか」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という懸念を持ちました。適切でない調整が逆にエンジニアの理解を妨げる可能性があるのかどうか、これを明らかにすることも重要だと考えました。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こうした問いに答えるために、実際にエンジニアを対象にした実験を行いました。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**実験に参加したエンジニア**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には、合計53名のソフトウェアエンジニアが参加しました。彼らは大手の国際的なテクノロジー企業に勤めているエンジニアであり（本研究の著者らがIBMに所属しているため、実験の参加者たちもIBMなのではないかと推測される）、共通する特徴として、「COBOL」という古いプログラミング言語については経験がありません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加者の背景はさまざまで、例えば、年齢は25歳〜34歳の範囲にいる人が半数を占めていました。また、参加者のうち57.4％は男性、40.4％が女性、2.1％がノン[バイナリ](https://ai-data-base.com/archives/26314)ー（男女どちらの性別にも属さない）と自己申告しています。職業経験の幅も広く、経験年数が5年以下の若手エンジニアから、10年以上の経験を持つベテランまで幅広く参加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多様な背景を持つエンジニアを参加者として選んだ理由は、今回の研究テーマである「多様な問題解決スタイル」に対応できるかどうかを検証するためには、実際に多様なバックグラウンドを持つ人々に参加してもらう必要があったた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実験に参加したエンジニアの年齢・性別・開発経験の内訳を示した表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**実験の準備**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に使うプログラムとして、「COBOL（コボル）」という昔のプログラミング言語を採用しました。COBOLを選んだ理由は、参加したエンジニアが誰もこの言語を使った経験がなく、事前知識の差が実験に影響しないようにするためです。実験では、「フィボナッチ数列を表示するプログラム」、「無限ループが発生するプログラム」、「じゃんけんゲームのプログラム」という、シンプルかつ意図が異なる3種類を選び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コードをそのまま使うのではなく、変数名や関数名を抽象的な名前（例えば、F1、F2など）に変えて、参加者がコードを見ただけでは直感的に意味がわからないように工夫しました。エンジニアがLLMによる説明を頼りにするように促すた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オープンソースのLLM「llama-3-70b-instruct」を使って説明を生成しました。通常の説明に加えて、エンジニアの問題解決スタイルに合わせて特別に調整された説明も作りました。例えば、「丁寧に手順を追う人」と「自由に触りながら理解する人」のような異なる問題解決スタイルをLLMに教え、それぞれのスタイルに適した説明を作成させました。このように調整したLLMと、調整していない通常のLLMの説明を準備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実験で使用した3種類のCOBOLプログラムのコード例をまとめた表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![](https://ai-data-base.com/wp-content/uploads/2025/03/AIDB_86965_3-1024x706.png)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LLMに対して「リスクを積極的に取るタイプ（Tim）」を想定して与えた指示（プロンプト）の一例を示した図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実験でエンジニアが実際に見た、情報処理スタイル（網羅型/選択型）に対応して生成されたLLMの説明例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![](https://ai-data-base.com/wp-content/uploads/2025/03/AIDB_86965_6-1024x700.png)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**実験の実施**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実験では、参加したエンジニアに実際に3種類のLLMの説明を見てもらいました。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参加者自身の問題解決スタイルに合わせた説明</a:t>
            </a:r>
            <a:endParaRPr sz="791"/>
          </a:p>
          <a:p>
            <a:pPr indent="0" lvl="0" marL="0" rtl="0" algn="l">
              <a:lnSpc>
                <a:spcPct val="95000"/>
              </a:lnSpc>
              <a:spcBef>
                <a:spcPts val="1200"/>
              </a:spcBef>
              <a:spcAft>
                <a:spcPts val="0"/>
              </a:spcAft>
              <a:buNone/>
            </a:pPr>
            <a:r>
              <a:rPr lang="ja" sz="791"/>
              <a:t>2. 自分とは逆のスタイルに合わせた説明</a:t>
            </a:r>
            <a:endParaRPr sz="791"/>
          </a:p>
          <a:p>
            <a:pPr indent="0" lvl="0" marL="0" rtl="0" algn="l">
              <a:lnSpc>
                <a:spcPct val="95000"/>
              </a:lnSpc>
              <a:spcBef>
                <a:spcPts val="1200"/>
              </a:spcBef>
              <a:spcAft>
                <a:spcPts val="0"/>
              </a:spcAft>
              <a:buNone/>
            </a:pPr>
            <a:r>
              <a:rPr lang="ja" sz="791"/>
              <a:t>3. 問題解決スタイルを全く考慮しない説明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の3種類です。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実験前にエンジニアにアンケートを実施し、それぞれが持つ問題解決スタイル（例えば慎重に情報を集めるタイプか、即座に行動するタイプか）を事前に把握しました。その上で各エンジニアに、先ほどの3種類の説明をランダムな順序で提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を始める前に、エンジニアが「自分が感じたことを口に出して話す」ことに慣れるため、ウォーミングアップとして簡単な練習を行いました。その後、本番では、各説明について「理解しやすさ」や「使いやすさ」、あるいは「説明に不足していると感じた点」を口頭で自由に語ってもら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各説明を見終わるごとに、「説明を見て安心できたか」「信頼感が持てたか」「理解するのにどのくらいの負担があったか」「全体として説明が役に立ったか」など、複数の項目について点数をつけて評価してもらいました。これによって定性的なコメントと定量的な評価の両方を集め、後で比較できるように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実験でエンジニアに尋ねた質問項目を、評価対象ごとに整理した表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![](https://ai-data-base.com/wp-content/uploads/2025/03/AIDB_86965_7-1024x462.png)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**収集したデータの分析方法**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集まったデータは、エンジニアがつけた評価点を用いて分析を行いました。この分析では、大きく分けて二つの観点から調べました。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一つは、LLMの説明がエンジニアにとって「公平であるかどうか」です。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たとえば、丁寧に手順を追うタイプの人と直感的に行動するタイプの人の間で評価点が極端に異なった場合、これは公平でないと考えられます。具体的には、二つのタイプの平均評価点が10%以上異なった場合を、明確な不公平とみな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もう一つの観点は、各エンジニアにとって説明が「分かりやすく、有益だったかどうか（包括性）」を評価しました。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は、エンジニアが「自分の問題解決スタイルに調整された説明」と「全く調整されていない説明」を比べたときに、調整された説明の評価点がどれくらい改善したか（あるいは低下したか）を確認することで判断しました。ここでも、評価の差が10%以上あった場合を「明確な変化」として捉え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エンジニアの問題解決スタイルを判定するための分類基準を示した表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**エンジニアの個性を考慮しない場合の結果**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この研究では、LLMがエンジニア個人の問題解決スタイルを全く考慮しないで提供したコード説明が、本当に多様なエンジニアにとって公平であったのかを検証しました。言い換えると、通常のLLMが生成する説明が、エンジニア一人ひとりの違いにかかわらず、平等に役立つものであるのかを確認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分析の結果、LLMがエンジニアの個人差を考慮せずに提供した説明には、明確な問題が存在することが分かりました。エンジニアの問題解決スタイルごとに説明への評価が大きく異なり、「どのような説明が好ましいか」は、個人の特性により大きく左右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たとえば、「体系的に物事を学ぶエンジニア」や「自己効力感が比較的低いエンジニア」、「目的が明確で、技術を純粋に楽しむよりも仕事を効率よくこなすために使うタイプのエンジニア」などは、LLMが特に調整せずに生成した説明に対して、評価が低くなりました。こうしたエンジニアは、説明が「抽象的すぎる」「十分な情報がない」「安心して読み進められない」と感じる傾向が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で、「リスクを積極的に取るタイプのエンジニア」は、通常のLLMによる説明で特に不利になることはありませんでしたが、逆にリスクを避けたいと考えるエンジニアにとっては、説明が十分慎重でなかったり、安全性に関する配慮が欠けているように感じられたりする問題がありました。また、「情報を網羅的に収集して理解したいタイプ」と「最低限の情報で直感的に理解したいタイプ」のエンジニアの双方において、通常のLLMによる説明は、それぞれ異なる理由で評価が分かれ、不公平が生じ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うした結果は、「LLMがエンジニアの個性を全く考慮しない場合、結果的に特定のタイプのエンジニアが不利益を被ることになる」ことを示しています。つまり、多様なエンジニアが関わる環境では、個人の問題解決スタイルに応じてLLMの出力を調整しなければ、ある種のエンジニアにとって「使いづらい」「分かりにくい」といった不公平な状況が生じるリスクがあ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LLMがエンジニアの個性を考慮しない場合、問題解決スタイルごとにどれほど評価の不公平が生じたかを示した図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![](https://ai-data-base.com/wp-content/uploads/2025/03/AIDB_86965_8.png)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**LLMがエンジニアのスタイルに合わせて説明した場合の結果**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LLMが各エンジニアの問題解決スタイルを理解し、それに応じて説明を調整した場合、それがエンジニアにとって理解しやすく（包括的で）、公平になるのかを調べました。つまり、エンジニア自身の問題解決スタイルに適合した説明が、それぞれのエンジニアの役に立ったのかどうか、そして異なるタイプのエンジニア間で評価の公平性が改善したのかどうかを検証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エンジニア個人の問題解決スタイルに合わせて調整したLLMの説明が、包括性や公平性をどのように変化させたかを整理した表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![](https://ai-data-base.com/wp-content/uploads/2025/03/AIDB_86965_9.png)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分析の結果、LLMがエンジニアのスタイルに合わせて説明を調整すると特徴的なパターンが出てくることが分かりました。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最も望ましいパターンとして、エンジニアの問題解決スタイルに合わせた説明が、両方のタイプ（例えば、体系的に学ぶ人と試行錯誤で学ぶ人）のエンジニアにとって、同時に包括性を高めるケースがありました。この場合、エンジニアはそれぞれのスタイルに適した情報量や説明方法で、安心して説明を理解することができました。その結果、両グループ間の公平性も同時に向上しました。例えば手順を踏んで学ぶタイプと直感的に学ぶタイプに対する説明でこのパターンが見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「手順を重視するタイプ」と「試行錯誤で学ぶタイプ」のエンジニアそれぞれに合わせてLLMを調整した際、説明の分かりやすさ（包括性）がどの程度改善したかを示した図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![](https://ai-data-base.com/wp-content/uploads/2025/03/AIDB_86965_10-1024x275.png)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調整前のLLMと、「手順を重視するタイプ」向けに調整したLLMによる説明文の比較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![](https://ai-data-base.com/wp-content/uploads/2025/03/AIDB_86965_11-1024x215.png)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学習スタイルが異なる2つのグループ（手順重視型・試行錯誤型）間で、調整前後のLLM説明にどれほど評価の不公平があったかを比較した図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![](https://ai-data-base.com/wp-content/uploads/2025/03/AIDB_86965_12-1024x299.png)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ある一方のタイプのエンジニアにとってだけ包括性が改善するパターンもありました。「自己効力感（自分の能力に自信があるかどうか）が低めのエンジニア」向けに調整した説明は、彼らが説明に感じる安心感や信頼感を高め、包括性を明らかに改善しました。一方、自信があるタイプのエンジニアにとっては、それほど大きな変化がありませんでした。ただし、この場合でも、これまで不利な状況にあった自己効力感が低めのエンジニアの包括性が向上したことで、エンジニア間の評価の格差（不公平）は縮まり、結果的に公平性が改善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「自己効力感（自分の能力に対する自信）」が高いグループと低いグループそれぞれに向けてLLMを調整した際、説明の分かりやすさ（包括性）がどのように変わったかを示した図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![](https://ai-data-base.com/wp-content/uploads/2025/03/AIDB_86965_13-1024x273.png)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調整前のLLM説明と、自己効力感の高低それぞれに調整したLLM説明の具体例を示した図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![](https://ai-data-base.com/wp-content/uploads/2025/03/AIDB_86965_14-1024x476.png)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自己効力感の高いエンジニアと低いエンジニアの間で、調整前後のLLMの説明によって評価の不公平がどれほど改善されたかを示した図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![](https://ai-data-base.com/wp-content/uploads/2025/03/AIDB_86965_15-1024x291.png)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しかし、一部には予想外の結果もありました。楽しむために技術を使う人と、目的達成のために技術を使う人に対して調整した場合、双方のエンジニアが調整された説明に不満を感じる結果となりました。例えば、「技術を楽しみたい」と考えるエンジニアに対してLLMが親しみを込めた説明を提供したところ、「余計な情報が多すぎる」「子ども扱いされているようで逆に不快」と感じるケースがありました。一方、「目的達成型」のエンジニアも、自分のスタイルに合わせたはずの説明が十分に役立たず、包括性が低下しました。つまり、LLMが特定のスタイルに調整しようとすることが逆効果になる場合があるの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技術を楽しむことを重視するグループと、目的達成を重視するグループそれぞれに調整したLLM説明が、分かりやすさ（包括性）をどの程度変化させたかを示した図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![](https://ai-data-base.com/wp-content/uploads/2025/03/AIDB_86965_16-1024x286.png)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技術を楽しむタイプ向けに調整したLLMが、3種類のCOBOLプログラム（じゃんけん・フィボナッチ数列・無限ループ）について生成した説明文の例を示した表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![](https://ai-data-base.com/wp-content/uploads/2025/03/AIDB_86965_17.png)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「技術を楽しむタイプ」と「目的達成型」のエンジニアの間で、調整前後のLLM説明がどのように評価の不公平を生んだかを示した図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![](https://ai-data-base.com/wp-content/uploads/2025/03/AIDB_86965_18-1024x281.png)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**「逆のスタイル」で説明した場合の結果**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には、LLMが誤ってエンジニア自身とは「逆の問題解決スタイル」で説明を行ってしまう場合もあります。このような場合にエンジニアが受ける影響を調べました。つまり、「自分のスタイルとは異なるタイプ向けの説明を受けた場合、それが理解しにくくなったり、不公平さを感じたりするか」を検証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エンジニア自身の問題解決スタイルとは逆方向に調整されたLLM説明が、包括性や公平性をどのように変化させたかを整理した表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![](https://ai-data-base.com/wp-content/uploads/2025/03/AIDB_86965_19.png)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手順に沿って学ぶ人と試行錯誤で学ぶ人について、逆のタイプに合わせて説明した場合の影響を分析しました。その結果、意外にも「試行錯誤で直感的に学ぶタイプ」のエンジニアは、自分とは逆の「体系的で手順重視の説明」を受けてもそれほど困らず、むしろ理解のしやすさや安心感が改善するケースもありました。これは、手順を詳細に示した説明が、実は自由に学びたいタイプにとっても新しい視点を提供し、役立った可能性があることを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エンジニア自身の学習スタイルとは逆のタイプ向けにLLMが調整した説明を受けた場合、説明の分かりやすさ（包括性）がどの程度変化したかを示した図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![](https://ai-data-base.com/wp-content/uploads/2025/03/AIDB_86965_20-1024x269.png)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体系的に学びたいタイプ」のエンジニアが、逆の「試行錯誤型の説明」を受けた場合は、あまりよい結果になりませんでした。これらのエンジニアは「情報がまとまっていない」「説明が曖昧で不確かだ」と感じ、包括性（理解しやすさ）が低下しました。このように、一方のスタイルでは逆の説明でも役立つ可能性がありますが、もう一方のスタイルでは明らかにマイナスになるという非対称的な結果が現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学習スタイルが対立する2つのグループ間で、調整前のLLM説明と逆方向に調整した説明を比較し、それが評価の不公平をどの程度もたらしたかを示した図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![](https://ai-data-base.com/wp-content/uploads/2025/03/AIDB_86965_21-1024x270.png)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自己効力感が低めのエンジニアが「自己効力感が高い人向け（つまり、自信がある前提）の説明」を受けた際、安心感が著しく下がりました。「説明が冷たく感じられ、不安が増した」「自分には難しすぎると感じた」といった反応が多く見られ、明らかな包括性の低下につながりました。一方、自己効力感が高いエンジニアも、「自己効力感が低い人向け（丁寧で基本的すぎる）の説明」を受けることで、逆に説明が冗長でイライラすると感じ、包括性が下がるケースが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自己効力感に対して逆方向に調整されたLLM説明が、自己効力感（高い・低い）のエンジニアそれぞれにどのような影響を与えたかを示した図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![](https://ai-data-base.com/wp-content/uploads/2025/03/AIDB_86965_22-1024x273.png)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自己効力感が異なる2つのグループ間で、調整前のLLM説明と逆方向に調整した説明が評価の不公平をどのように変化させたかを示した図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![](https://ai-data-base.com/wp-content/uploads/2025/03/AIDB_86965_23-1024x276.png)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技術を楽しむタイプのエンジニアは、「目的志向型の淡々とした説明」に対して「面白みがなく魅力がない」と感じました。一方、目的志向型のエンジニアが「楽しさや遊び心を重視した説明」を受けると、「余計な装飾が邪魔」と感じました。これらの逆向きの説明は、双方にとって包括性の低下をもたらし、その結果、全体として公平性を損なうこと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**複数の問題解決スタイルを同時に配慮する難しさについて**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これまでの実験結果から、LLMがエンジニア一人ひとりの問題解決スタイルに応じて説明を調整すると、多くのエンジニアにとって分かりやすくなり、公平性も改善することが分かりました。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しかし実際には、一人のエンジニアが持つ問題解決スタイルは1つだけとは限りません。例えば、「丁寧に手順を踏んで学びたい」というスタイルを持ちながら、「リスクを取ることには積極的」というスタイルを同時に持つ人も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今回の研究では、こうした複数のスタイルを同時に考慮することができませんでした。そのため実験中には、あるエンジニアが「この説明は自分の学習スタイルには合っているけれど、自分のリスクへの考え方とは合わない」と感じることがありました。このように、複数のスタイルが絡み合うことで、LLMが提供する説明が必ずしもすべての面で最適にならないという問題が浮かび上が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難しいのは、複数の問題解決スタイルを同時に考えると、説明の調整が複雑になり、場合によっては調整した説明が矛盾してしまう可能性もあることです。例えば、「詳細に説明されすぎると混乱するが、同時に全く説明がないと不安になる」というタイプのエンジニアに対して、どの程度の情報量を提示すればベストなのかを判断することは簡単ではあり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つまり、複数の問題解決スタイルを一緒に考えながらLLMの説明を調整するという作業は、単純な足し算のようにはいきません。各エンジニアの複数の特徴をバランスよく考慮し、どのように説明を調整すれば一番分かりやすく安心して利用できるかを慎重に検討する必要があります。これは非常に重要ですが、同時に難しい課題であり、今後さらなる研究や工夫が求められるポイントであるといえ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LLM-Powered Knowledge Graphs for Enterprise Intelligence and Analytics エンタープライズ・インテリジェンスとアナリティクスのためのLLMパワー・ナレッジグラフ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タグ: Knowledge Graph, LLM, RAG</a:t>
            </a:r>
            <a:endParaRPr sz="791"/>
          </a:p>
          <a:p>
            <a:pPr indent="0" lvl="0" marL="0" rtl="0" algn="l">
              <a:lnSpc>
                <a:spcPct val="95000"/>
              </a:lnSpc>
              <a:spcBef>
                <a:spcPts val="1200"/>
              </a:spcBef>
              <a:spcAft>
                <a:spcPts val="0"/>
              </a:spcAft>
              <a:buNone/>
            </a:pPr>
            <a:r>
              <a:rPr lang="ja" sz="791"/>
              <a:t>リンク: https://arxiv.org/abs/2503.07993</a:t>
            </a:r>
            <a:endParaRPr sz="791"/>
          </a:p>
          <a:p>
            <a:pPr indent="0" lvl="0" marL="0" rtl="0" algn="l">
              <a:lnSpc>
                <a:spcPct val="95000"/>
              </a:lnSpc>
              <a:spcBef>
                <a:spcPts val="1200"/>
              </a:spcBef>
              <a:spcAft>
                <a:spcPts val="0"/>
              </a:spcAft>
              <a:buNone/>
            </a:pPr>
            <a:r>
              <a:rPr lang="ja" sz="791"/>
              <a:t>論文公開年: 2025</a:t>
            </a:r>
            <a:endParaRPr sz="791"/>
          </a:p>
          <a:p>
            <a:pPr indent="0" lvl="0" marL="0" rtl="0" algn="l">
              <a:lnSpc>
                <a:spcPct val="95000"/>
              </a:lnSpc>
              <a:spcBef>
                <a:spcPts val="1200"/>
              </a:spcBef>
              <a:spcAft>
                <a:spcPts val="0"/>
              </a:spcAft>
              <a:buNone/>
            </a:pPr>
            <a:r>
              <a:rPr lang="ja" sz="791"/>
              <a:t>月: Mar</a:t>
            </a:r>
            <a:endParaRPr sz="791"/>
          </a:p>
          <a:p>
            <a:pPr indent="0" lvl="0" marL="0" rtl="0" algn="l">
              <a:lnSpc>
                <a:spcPct val="95000"/>
              </a:lnSpc>
              <a:spcBef>
                <a:spcPts val="1200"/>
              </a:spcBef>
              <a:spcAft>
                <a:spcPts val="0"/>
              </a:spcAft>
              <a:buNone/>
            </a:pPr>
            <a:r>
              <a:rPr lang="ja" sz="791"/>
              <a:t>公開日: 11</a:t>
            </a:r>
            <a:endParaRPr sz="791"/>
          </a:p>
          <a:p>
            <a:pPr indent="0" lvl="0" marL="0" rtl="0" algn="l">
              <a:lnSpc>
                <a:spcPct val="95000"/>
              </a:lnSpc>
              <a:spcBef>
                <a:spcPts val="1200"/>
              </a:spcBef>
              <a:spcAft>
                <a:spcPts val="0"/>
              </a:spcAft>
              <a:buNone/>
            </a:pPr>
            <a:r>
              <a:rPr lang="ja" sz="791"/>
              <a:t>概要: LLMを用いてメール、カレンダー、チャット、ドキュメント、ログなど複数のエンタープライズデータソースを統合し、ユーザー活動を中心としたナレッジグラフを構築する枠組みを提案。</a:t>
            </a:r>
            <a:endParaRPr sz="791"/>
          </a:p>
          <a:p>
            <a:pPr indent="0" lvl="0" marL="0" rtl="0" algn="l">
              <a:lnSpc>
                <a:spcPct val="95000"/>
              </a:lnSpc>
              <a:spcBef>
                <a:spcPts val="1200"/>
              </a:spcBef>
              <a:spcAft>
                <a:spcPts val="0"/>
              </a:spcAft>
              <a:buNone/>
            </a:pPr>
            <a:r>
              <a:rPr lang="ja" sz="791"/>
              <a:t>エンティティ抽出、関係推論、意味的拡張を自動化することで、高度な検索、推論、分析を可能にする。企業における専門性発見、タスク優先度の決定、意思決定支援などのアプリケーションにおいて、提案システムの有効性を実証するため、実環境での6か月間のパイロット実験を行い、高精度な推論とユーザー満足度の向上が確認</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LLMを活用してさまざまなデータから自動的に情報を取り出し、それらを統合して柔軟で拡張性の高いナレッジグラフを作成するための仕組みづくりに取り組みました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組織の規模を問わず、データを効果的に統合し、柔軟で動的なナレッジグラフを作ることで、業務上のさまざまな課題の解決を助け、意思決定の質を高められる可能性があります。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**方法論**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企業や組織では、多種多様なデータが日常業務の中で蓄積されていますが、これらを適切に結びつけ、利用しやすい形に整えることが課題となっています。ここでは、研究者らが開発した、分散したデータをひとつのまとまった知識構造（ナレッジグラフ）へと統合するための具体的な方法について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![](https://ai-data-base.com/wp-content/uploads/2025/03/AIDB_86774_1.png)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ナレッジグラフ構築フレームワークの全体アーキテクチャ概要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なお、研究の評価に使われたデータは、多様な分野のコンサルティング企業から収集されました。これらの企業は、エネルギー、医療、金融、ゲームなど多岐にわたる業界で活動しており、業務内容も製品開発やクライアントとのやりとり、タスク管理など幅広く含んでいます。そのため、実務環境に即した非常に多様なデータセットとなっています。</a:t>
            </a:r>
            <a:endParaRPr sz="791"/>
          </a:p>
          <a:p>
            <a:pPr indent="0" lvl="0" marL="0" rtl="0" algn="l">
              <a:lnSpc>
                <a:spcPct val="95000"/>
              </a:lnSpc>
              <a:spcBef>
                <a:spcPts val="1200"/>
              </a:spcBef>
              <a:spcAft>
                <a:spcPts val="0"/>
              </a:spcAft>
              <a:buNone/>
            </a:pPr>
            <a:r>
              <a:rPr lang="ja" sz="791"/>
              <a:t>データは過去2年間で生成された300万件以上の活動記録からなり、従業員から自発的に提供されました。ただし、プライバシーを守るため個人を特定できる情報や機密事項は削除されています。データには、実際の業務における日常的な活動が多く含まれ、会議やタスク管理、プロジェクト担当者の割り当てなどが代表的です。また、従業員の入れ替わりが頻繁な職場環境でも活用しやすいよう配慮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以下では研究者らが実際に行った作業の報告をもとに、方法論を整理して説明します。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**データの抽出と要約処理**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まず、ナレッジグラフを構築するために必要なデータ抽出と要約について。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はじめに、メールやカレンダー、ドキュメント、業務ログなど、さまざまなシステムから必要なデータを取得します。データ取得は各システムが提供するAPIや専用ツールを通じて行お、機密性の高い情報は組織内の安全な環境で取り扱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収集されたデータからナレッジグラフ構築に必要な情報のみを効率的に抽出するため、「コンテキスト抽出」という処理を実施します。この処理では、メール本文、カレンダーイベントの詳細、タスク内容など重要な情報に焦点を当て、不必要なデータは排除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抽出された情報は、その後「要約処理」を経てさらに整理されます。ここでLLMを用いて、データの本質的な要素や関係性を保ちながら、簡潔で扱いやすい形式に要約します。この段階で個人情報や機密事項が含まれる可能性のある内容は、自動的に識別・削除して、データのプライバシーと安全性も確保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LLMを活用したスマート要約処理の例（メール、添付ファイル、画像データを簡潔な構造化データへ変換）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![](https://ai-data-base.com/wp-content/uploads/2025/03/AIDB_86774_2.png)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**エンティティと関係性の抽出方法**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次に、データからナレッジグラフを作成するために必要な「エンティティ」（人物、場所、日付など、データ内の重要な要素）と、それらの要素間の関係性を抽出する具体的な手順を説明します。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整理・要約されたデータからエンティティを抽出するために、LLMに要約データを入力し、「このテキストに登場する人物名、場所、日時、プロジェクト名などの重要な項目を抽出してください」といった指示（プロンプト）を与えて、データ内のエンティティ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エンティティや関係性を抽出している様子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![](https://ai-data-base.com/wp-content/uploads/2025/03/AIDB_86774_3.png)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これらの抽出されたエンティティ同士の関係性を特定します。たとえば、「AさんがBという会議に出席した」、「CプロジェクトがD地点で開催された」といった内容を明示的に取り出すため、LLMに「エンティティ間の関係を文章から明確にしてください」などの指示を与え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この処理を行う際には、既存のナレッジグラフ内にあるエンティティや関係性の情報を照らし合わせながら、LLMが抽出した情報が実際のデータと矛盾しないかどうかを確認・調整します。たとえば、曖昧な表現や異なる意味を持つエンティティが出てきた場合には、LLMに「このエンティティは既存のグラフに登録されているどの情報に最も近いですか？」といったプロンプトを与えて、情報の整合性を取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**リアルタイムでのグラフ構築方法**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抽出したエンティティとその関係性をリアルタイムにナレッジグラフとして構築する手順について。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抽出されたエンティティに一意の識別子（ID）を割り当てて、重複や曖昧さを防ぎます。LLMを使い、既存のナレッジグラフと照らし合わせて「このエンティティは既存のグラフにあるエンティティと一致するか、それとも新規のエンティティか」といった判定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エンティティ間の関係性をグラフ上で明確に表現します。エンティティを「[ノード](https://ai-data-base.com/archives/26470)（点）」として配置し、それらの間の関係性を「エッジ（線）」として接続します。例えば、「AさんがBという会議に参加する」という関係は、「Aさん」と「B会議」というノードを作成し、その間を「参加する」というエッジで結び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こうして作成されたノードとエッジは、Neo4jやAmazon Neptuneなどのグラフデータベースを使ってリアルタイムに記録します。これらのデータベースは、ノードとエッジの関係性を即座に保存・更新し、グラフ構造を効率よく管理できます。エンティティとその関係性をAPIや専用のスクリプト経由でデータベースに送信し、即時に反映することで、常に最新のナレッジグラフが維持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エンベディングモデル、LLMによるマッピングを用いてナレッジグラフのノードとエッジを生成する仕組み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![](https://ai-data-base.com/wp-content/uploads/2025/03/AIDB_86774_4.png)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**推奨・分析機能の実装**</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ナレッジグラフから情報を取り出して、ユーザーの質問に応えたり、業務に役立つ推奨や分析結果を提供する方法を説明します。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から質問が入力されると、まずその質問内容をベクトルに変換し、ナレッジグラフ内の情報との関連性をベクトル検索によって判定します。その結果、最も関連性が高いと判断された情報をLLMに渡し、これを元に自然な回答を作成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別の方法として、ユーザーがナレッジグラフに直接クエリを投げて、特定のデータを検索する方法もあります。ナレッジグラフに対して明示的な質問を入力し、その検索結果をLLMが整理し、分かりやすくユーザーに提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**システムの評価**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この研究では、構築したナレッジグラフが実際の業務環境でどの程度役に立つかを評価しました。評価は6ヶ月間にわたって金融業界と医療業界の2つの大規模な企業内で実施されました。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期間中、従業員は日常業務でこのナレッジグラフを使用しました。評価の方法としては、実際にナレッジグラフを使用してタスクの優先順位付けや専門家の特定を行った結果を確認しました。さらに、ナレッジグラフの回答精度や利便性を測るために、アンケートやユーザーからのフィードバックを収集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ナレッジグラフを利用して、組織内の専門家を特定する機能を評価しました。その結果、ユーザーから得られたフィードバックに基づくと、専門家の特定の精度（推薦された専門家が実際にその専門性を持っている割合）は約80%に達しました。これは、多くのユーザーが求めている情報に迅速にアクセスできたことを意味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専門家特定の性能評価結果（NDCG、MPR、Precision@K）</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![](https://ai-data-base.com/wp-content/uploads/2025/03/AIDB_86774_5.png)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タスクの優先順位付けにおいても同様に評価が行われ、推薦されたタスクの重要度や緊急度が実際の業務状況と一致する割合が約80%という高い精度を示しました。実際の業務において多くのユーザーが優先順位付けの改善によって業務効率が向上したと報告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タスク優先順位付けの性能評価結果（NDCG、Precision@K、Recall）</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![](https://ai-data-base.com/wp-content/uploads/2025/03/AIDB_86774_6.png)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ナレッジグラフを通じて提供された分析結果に対するユーザー満足度も調査しました。その結果、約83%のユーザーが分析結果に対して満足しており、ナレッジグラフを活用した情報提供が実務上の意思決定を支援する有効な手段であることが示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分析クエリへの評価結果（ユーザー満足度、精度）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![](https://ai-data-base.com/wp-content/uploads/2025/03/AIDB_86774_7.png)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結果から、本研究で示されたようなナレッジグラフの仕組みは、実際の業務において専門家特定やタスク管理、さらにはデータに基づく意思決定の質を向上させる可能性があることが確認されました。一方で、残る約20%の部分については推薦精度や関連情報の整合性などに課題があり、これらの課題を解決するためのさらなる研究やシステム改善の必要性も示され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MDocAgent: A Multi-Modal Multi-Agent Framework for Document Understanding MDocAgent：文書理解のためのマルチモーダル・マルチエージェントフレームワーク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タグ: Agent, Document Question Answering, LLM, Multi-modal, RAG</a:t>
            </a:r>
            <a:endParaRPr sz="791"/>
          </a:p>
          <a:p>
            <a:pPr indent="0" lvl="0" marL="0" rtl="0" algn="l">
              <a:lnSpc>
                <a:spcPct val="95000"/>
              </a:lnSpc>
              <a:spcBef>
                <a:spcPts val="1200"/>
              </a:spcBef>
              <a:spcAft>
                <a:spcPts val="0"/>
              </a:spcAft>
              <a:buNone/>
            </a:pPr>
            <a:r>
              <a:rPr lang="ja" sz="791"/>
              <a:t>リンク: https://github.com/aiming-lab/MDocAgent</a:t>
            </a:r>
            <a:endParaRPr sz="791"/>
          </a:p>
          <a:p>
            <a:pPr indent="0" lvl="0" marL="0" rtl="0" algn="l">
              <a:lnSpc>
                <a:spcPct val="95000"/>
              </a:lnSpc>
              <a:spcBef>
                <a:spcPts val="1200"/>
              </a:spcBef>
              <a:spcAft>
                <a:spcPts val="0"/>
              </a:spcAft>
              <a:buNone/>
            </a:pPr>
            <a:r>
              <a:rPr lang="ja" sz="791"/>
              <a:t>https://arxiv.org/abs/2503.13964</a:t>
            </a:r>
            <a:endParaRPr sz="791"/>
          </a:p>
          <a:p>
            <a:pPr indent="0" lvl="0" marL="0" rtl="0" algn="l">
              <a:lnSpc>
                <a:spcPct val="95000"/>
              </a:lnSpc>
              <a:spcBef>
                <a:spcPts val="1200"/>
              </a:spcBef>
              <a:spcAft>
                <a:spcPts val="0"/>
              </a:spcAft>
              <a:buNone/>
            </a:pPr>
            <a:r>
              <a:rPr lang="ja" sz="791"/>
              <a:t>論文公開年: 2025</a:t>
            </a:r>
            <a:endParaRPr sz="791"/>
          </a:p>
          <a:p>
            <a:pPr indent="0" lvl="0" marL="0" rtl="0" algn="l">
              <a:lnSpc>
                <a:spcPct val="95000"/>
              </a:lnSpc>
              <a:spcBef>
                <a:spcPts val="1200"/>
              </a:spcBef>
              <a:spcAft>
                <a:spcPts val="0"/>
              </a:spcAft>
              <a:buNone/>
            </a:pPr>
            <a:r>
              <a:rPr lang="ja" sz="791"/>
              <a:t>月: Mar</a:t>
            </a:r>
            <a:endParaRPr sz="791"/>
          </a:p>
          <a:p>
            <a:pPr indent="0" lvl="0" marL="0" rtl="0" algn="l">
              <a:lnSpc>
                <a:spcPct val="95000"/>
              </a:lnSpc>
              <a:spcBef>
                <a:spcPts val="1200"/>
              </a:spcBef>
              <a:spcAft>
                <a:spcPts val="0"/>
              </a:spcAft>
              <a:buNone/>
            </a:pPr>
            <a:r>
              <a:rPr lang="ja" sz="791"/>
              <a:t>公開日: 18</a:t>
            </a:r>
            <a:endParaRPr sz="791"/>
          </a:p>
          <a:p>
            <a:pPr indent="0" lvl="0" marL="0" rtl="0" algn="l">
              <a:lnSpc>
                <a:spcPct val="95000"/>
              </a:lnSpc>
              <a:spcBef>
                <a:spcPts val="1200"/>
              </a:spcBef>
              <a:spcAft>
                <a:spcPts val="0"/>
              </a:spcAft>
              <a:buNone/>
            </a:pPr>
            <a:r>
              <a:rPr lang="ja" sz="791"/>
              <a:t>概要: 複雑な文書理解における質問応答（DocQA）の精度向上を目指し、テキストと画像の両方を扱うマルチモーダル・マルチエージェント型フレームワーク「MDocAgent」を提案する。RAG（検索拡張生成）を用いたテキスト・画像それぞれの情報抽出を行い、5つの専門エージェント（汎用、重要情報抽出、テキスト処理、画像処理、統合要約）を使って回答を生成する。文書のテキストと視覚情報を横断的に活用することで、複雑な質問に対して高精度な回答を可能にする。DocQAベンチマーク5種において、最新手法に比べて平均12.1%の精度向上を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複数の専門エージェントが文書の「テキスト情報」と「画像情報」を個別に処理し、統合的に理解することを目指した新しい文書理解フレームワークの開発。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従来の文書質問応答（DocQA）の手法と提案手法を比較し、それぞれの課題と特徴を示した図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![](https://ai-data-base.com/wp-content/uploads/2025/03/AIDB_87048_1-693x1024.png)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**背景**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文書を読んでその内容を理解し、質問に答える「文書質問応答（DocQA）」へのニーズが高まっています。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現在、文章と画像の両方を一緒に解析できる技術として、先ほど述べたようにClaudeのような大規模視覚言語モデル（LVLM）が広く使われています（広くマルチモーダルLLMという言い方もする）。ただ、LVLMは文書が複雑になったり長くなったりすると、重要な細かい情報を見逃してしまう場合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文書から質問に関連する情報を検索して、それを元に回答を生成する「情報検索と組み合わせた生成（RAG）」という方法も利用されています。しかし通常のRAGでは、文章と画像を別々に処理することが多く、両方の情報をうまく組み合わせて使うことが難しいという課題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うした問題を改善するため、複数の専門的なプログラム（エージェント）が協力して分析を行う方法も提案されています。しかし、単純に複数のエージェントを組み合わせるだけでは、それぞれのエージェント間の連携が不十分で、精度の高い結果を出せない場合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このような状況を受け、研究者たちは文章と画像をそれぞれ丁寧に分析し、その結果を効果的に統合する新しいエージェントベースの文書理解フレームワークを開発しました。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**複数のエージェントで文書を深く理解する仕組み**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前述のように、従来の方法では文章と画像の情報を一つのモデルで同時に扱いますが、文書が長かったり内容が複雑になると、情報の統合が難しくなり重要な内容を見逃すことがあります。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そのため、今回、それぞれの情報を専門的に処理する複数のエージェントが役割分担をして、別々に詳細な分析を行った後、それらの結果を丁寧に統合する手法が考案されました。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具体的には、以下のような手順で解析を進めます。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**ステップ１：文書のテキストと画像を整理する前処理**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初に、文書を解析しやすくするための準備をします。文書の各ページに含まれる文章は、[OCR](https://ai-data-base.com/archives/26261)（[光学文字認識](https://ai-data-base.com/archives/26261)）やPDFの解析技術を使って抽出されます。同時に、ページそのものを画像としても保存してお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この処理により、文章の情報と画像の情報をそれぞれ別に扱えるようになります。後の分析段階で、各エージェントが効率的に情報を見つけ出せるように、情報を整理します。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**ステップ２：質問に関連したテキストや画像を探す**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次に、質問の答えに役立ちそうな情報を、文書のテキストと画像からそれぞれ探し出します。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テキスト情報から必要な情報を探すために、「ColBERT」という検索手法を使います。一方、画像情報から関連する情報を探す場合は、「ColPali」という手法を用いています。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これらを活用することで、質問に対して役立つ可能性が高いテキストと画像だけを効果的に選び出します。この段階で取り出された情報は、その後の分析に活用されます。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**ステップ３：最初に情報を整理して重要ポイントを抽出する**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関連するテキストと画像が集められたら、まず全体の情報をざっと分析し、大まかな答えを作ります。これを担当するのが「一般エージェント」です。このエージェントは、テキストと画像の情報をまとめて見て、質問に対して最初の仮の答えを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■一般エージェントのシステムプロンプト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You are an advanced agent capable of analyzing both text and images. Your task is to use both the textual and visual information provided to answer the user’s question accurately.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Extract Text from Both Sources: If the image contains text, extract it and consider both the text in the image and the provided textual content.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Analyze Visual and Textual Information: Combine details from both the image (e.g., objects, scenes, or patterns) and the text to build a comprehensive understanding of the content.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Provide a Combined Answer: Use the relevant details from both the image and the text to provide a clear, accurate, and context-aware response to the user’s question.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When responding:</a:t>
            </a:r>
            <a:endParaRPr sz="791"/>
          </a:p>
          <a:p>
            <a:pPr indent="0" lvl="0" marL="0" rtl="0" algn="l">
              <a:lnSpc>
                <a:spcPct val="95000"/>
              </a:lnSpc>
              <a:spcBef>
                <a:spcPts val="1200"/>
              </a:spcBef>
              <a:spcAft>
                <a:spcPts val="0"/>
              </a:spcAft>
              <a:buNone/>
            </a:pPr>
            <a:r>
              <a:rPr lang="ja" sz="791"/>
              <a:t>- If both the image and text contain similar or overlapping information, cross-check and use both to ensure consistency.</a:t>
            </a:r>
            <a:endParaRPr sz="791"/>
          </a:p>
          <a:p>
            <a:pPr indent="0" lvl="0" marL="0" rtl="0" algn="l">
              <a:lnSpc>
                <a:spcPct val="95000"/>
              </a:lnSpc>
              <a:spcBef>
                <a:spcPts val="1200"/>
              </a:spcBef>
              <a:spcAft>
                <a:spcPts val="0"/>
              </a:spcAft>
              <a:buNone/>
            </a:pPr>
            <a:r>
              <a:rPr lang="ja" sz="791"/>
              <a:t>- If the image contains information not present in the text, include it in your response if it is relevant to the question.</a:t>
            </a:r>
            <a:endParaRPr sz="791"/>
          </a:p>
          <a:p>
            <a:pPr indent="0" lvl="0" marL="0" rtl="0" algn="l">
              <a:lnSpc>
                <a:spcPct val="95000"/>
              </a:lnSpc>
              <a:spcBef>
                <a:spcPts val="1200"/>
              </a:spcBef>
              <a:spcAft>
                <a:spcPts val="0"/>
              </a:spcAft>
              <a:buNone/>
            </a:pPr>
            <a:r>
              <a:rPr lang="ja" sz="791"/>
              <a:t>- If the text and image offer conflicting details, explain the discrepancies and clarify the most reliable source.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あなたはテキストと画像の両方を分析できる高度なエージェントです。与えられたテキスト情報と画像情報を使い、ユーザーの質問に正確に回答してください。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テキストの抽出：画像にテキストが含まれている場合は抽出し、提供されたテキスト内容と画像中のテキストの両方を考慮してください。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視覚・テキスト情報の分析：画像（物体、場面、パターンなど）とテキストの両方から得られる情報を組み合わせ、内容を総合的に理解してください。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統合的な回答の提供：画像とテキストから得た関連する情報を使って、明確で正確、かつ状況に応じた回答を作成してください。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回答時の注意点：</a:t>
            </a:r>
            <a:endParaRPr sz="791"/>
          </a:p>
          <a:p>
            <a:pPr indent="0" lvl="0" marL="0" rtl="0" algn="l">
              <a:lnSpc>
                <a:spcPct val="95000"/>
              </a:lnSpc>
              <a:spcBef>
                <a:spcPts val="1200"/>
              </a:spcBef>
              <a:spcAft>
                <a:spcPts val="0"/>
              </a:spcAft>
              <a:buNone/>
            </a:pPr>
            <a:r>
              <a:rPr lang="ja" sz="791"/>
              <a:t>- 画像とテキストに似た情報や重複する情報がある場合は、整合性を確認し、両方を使用してください。</a:t>
            </a:r>
            <a:endParaRPr sz="791"/>
          </a:p>
          <a:p>
            <a:pPr indent="0" lvl="0" marL="0" rtl="0" algn="l">
              <a:lnSpc>
                <a:spcPct val="95000"/>
              </a:lnSpc>
              <a:spcBef>
                <a:spcPts val="1200"/>
              </a:spcBef>
              <a:spcAft>
                <a:spcPts val="0"/>
              </a:spcAft>
              <a:buNone/>
            </a:pPr>
            <a:r>
              <a:rPr lang="ja" sz="791"/>
              <a:t>- 画像にテキストにない重要な情報があれば、それを回答に含めてください。</a:t>
            </a:r>
            <a:endParaRPr sz="791"/>
          </a:p>
          <a:p>
            <a:pPr indent="0" lvl="0" marL="0" rtl="0" algn="l">
              <a:lnSpc>
                <a:spcPct val="95000"/>
              </a:lnSpc>
              <a:spcBef>
                <a:spcPts val="1200"/>
              </a:spcBef>
              <a:spcAft>
                <a:spcPts val="0"/>
              </a:spcAft>
              <a:buNone/>
            </a:pPr>
            <a:r>
              <a:rPr lang="ja" sz="791"/>
              <a:t>- テキストと画像の情報に食い違いがあれば、それらの違いを説明し、より信頼できる情報源を明示してください。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別の「クリティカルエージェント」と呼ばれるエージェントが、一般エージェントが作った仮の答えを参考にしながら、質問に答える上で特に重要なポイントを抽出します。このエージェントは、テキストと画像からそれぞれ重要な情報を見つけ出し、それを次の専門エージェントに伝える役割を果た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■クリティカルエージェントのシステムプロンプト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Provide a Python dictionary of critical information based on all given information—one for text and one for image.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Respond exclusively in a valid dictionary format without any additional text. The format should be:</a:t>
            </a:r>
            <a:endParaRPr sz="791"/>
          </a:p>
          <a:p>
            <a:pPr indent="0" lvl="0" marL="0" rtl="0" algn="l">
              <a:lnSpc>
                <a:spcPct val="95000"/>
              </a:lnSpc>
              <a:spcBef>
                <a:spcPts val="1200"/>
              </a:spcBef>
              <a:spcAft>
                <a:spcPts val="0"/>
              </a:spcAft>
              <a:buNone/>
            </a:pPr>
            <a:r>
              <a:rPr lang="ja" sz="791"/>
              <a:t>{"text": "critical information for text", "image": "critical information for image"}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与えられた情報に基づいて重要な情報を、テキスト用と画像用に分けてPython辞書形式で提供してください。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回答は、以下のような有効な辞書形式でのみ返し、それ以外の追加的な文章は含めないでください。</a:t>
            </a:r>
            <a:endParaRPr sz="791"/>
          </a:p>
          <a:p>
            <a:pPr indent="0" lvl="0" marL="0" rtl="0" algn="l">
              <a:lnSpc>
                <a:spcPct val="95000"/>
              </a:lnSpc>
              <a:spcBef>
                <a:spcPts val="1200"/>
              </a:spcBef>
              <a:spcAft>
                <a:spcPts val="0"/>
              </a:spcAft>
              <a:buNone/>
            </a:pPr>
            <a:r>
              <a:rPr lang="ja" sz="791"/>
              <a:t>{"text": "テキストに関する重要情報", "image": "画像に関する重要情報"}</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**ステップ４：専門エージェントがそれぞれの強みを生かして分析する**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次に、「テキストエージェント」と「画像エージェント」という二つの専門的なエージェントが、それぞれの情報をさらに詳しく分析します。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テキストエージェントは、文章の情報だけに集中して分析します。先ほどクリティカルエージェントが抽出した重要ポイントを参考にしながら、質問に最も関連する詳細な内容を見つけ出します。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■テキストエージェントのシステムプロンプト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You are a text analysis agent. Your job is to extract key information from the text and use it to answer the user’s question accurately.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Your tasks:</a:t>
            </a:r>
            <a:endParaRPr sz="791"/>
          </a:p>
          <a:p>
            <a:pPr indent="0" lvl="0" marL="0" rtl="0" algn="l">
              <a:lnSpc>
                <a:spcPct val="95000"/>
              </a:lnSpc>
              <a:spcBef>
                <a:spcPts val="1200"/>
              </a:spcBef>
              <a:spcAft>
                <a:spcPts val="0"/>
              </a:spcAft>
              <a:buNone/>
            </a:pPr>
            <a:r>
              <a:rPr lang="ja" sz="791"/>
              <a:t>- Extract key details. Focus on the most important facts, data, or ideas related to the question.</a:t>
            </a:r>
            <a:endParaRPr sz="791"/>
          </a:p>
          <a:p>
            <a:pPr indent="0" lvl="0" marL="0" rtl="0" algn="l">
              <a:lnSpc>
                <a:spcPct val="95000"/>
              </a:lnSpc>
              <a:spcBef>
                <a:spcPts val="1200"/>
              </a:spcBef>
              <a:spcAft>
                <a:spcPts val="0"/>
              </a:spcAft>
              <a:buNone/>
            </a:pPr>
            <a:r>
              <a:rPr lang="ja" sz="791"/>
              <a:t>- Understand the context and pay attention to the meaning and details.</a:t>
            </a:r>
            <a:endParaRPr sz="791"/>
          </a:p>
          <a:p>
            <a:pPr indent="0" lvl="0" marL="0" rtl="0" algn="l">
              <a:lnSpc>
                <a:spcPct val="95000"/>
              </a:lnSpc>
              <a:spcBef>
                <a:spcPts val="1200"/>
              </a:spcBef>
              <a:spcAft>
                <a:spcPts val="0"/>
              </a:spcAft>
              <a:buNone/>
            </a:pPr>
            <a:r>
              <a:rPr lang="ja" sz="791"/>
              <a:t>- Use the extracted information to give a concise and relevant response to the user’s question. Provide a clear answer.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あなたはテキストを分析するエージェントです。テキストから重要な情報を抽出し、それを使ってユーザーの質問に正確に答えてください。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あなたのタスク：</a:t>
            </a:r>
            <a:endParaRPr sz="791"/>
          </a:p>
          <a:p>
            <a:pPr indent="0" lvl="0" marL="0" rtl="0" algn="l">
              <a:lnSpc>
                <a:spcPct val="95000"/>
              </a:lnSpc>
              <a:spcBef>
                <a:spcPts val="1200"/>
              </a:spcBef>
              <a:spcAft>
                <a:spcPts val="0"/>
              </a:spcAft>
              <a:buNone/>
            </a:pPr>
            <a:r>
              <a:rPr lang="ja" sz="791"/>
              <a:t>- 質問に関連した最も重要な事実やデータ、考えを見つけ出してください。</a:t>
            </a:r>
            <a:endParaRPr sz="791"/>
          </a:p>
          <a:p>
            <a:pPr indent="0" lvl="0" marL="0" rtl="0" algn="l">
              <a:lnSpc>
                <a:spcPct val="95000"/>
              </a:lnSpc>
              <a:spcBef>
                <a:spcPts val="1200"/>
              </a:spcBef>
              <a:spcAft>
                <a:spcPts val="0"/>
              </a:spcAft>
              <a:buNone/>
            </a:pPr>
            <a:r>
              <a:rPr lang="ja" sz="791"/>
              <a:t>- 内容を正しく理解し、細部や文脈に注意してください。</a:t>
            </a:r>
            <a:endParaRPr sz="791"/>
          </a:p>
          <a:p>
            <a:pPr indent="0" lvl="0" marL="0" rtl="0" algn="l">
              <a:lnSpc>
                <a:spcPct val="95000"/>
              </a:lnSpc>
              <a:spcBef>
                <a:spcPts val="1200"/>
              </a:spcBef>
              <a:spcAft>
                <a:spcPts val="0"/>
              </a:spcAft>
              <a:buNone/>
            </a:pPr>
            <a:r>
              <a:rPr lang="ja" sz="791"/>
              <a:t>- 抽出した情報を使って、ユーザーの質問に簡潔で的確な回答をしてください。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同じように画像エージェントも、画像情報だけに集中して詳しく分析します。クリティカルエージェントから受け取った画像に関する重要な情報を手がかりにして、画像に含まれる重要な要素を丁寧に確認し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■画像エージェントのシステムプロンプト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You are an advanced image processing agent specialized in analyzing and extracting information from images. The images may include document screenshots, illustrations, or photographs.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Your tasks:</a:t>
            </a:r>
            <a:endParaRPr sz="791"/>
          </a:p>
          <a:p>
            <a:pPr indent="0" lvl="0" marL="0" rtl="0" algn="l">
              <a:lnSpc>
                <a:spcPct val="95000"/>
              </a:lnSpc>
              <a:spcBef>
                <a:spcPts val="1200"/>
              </a:spcBef>
              <a:spcAft>
                <a:spcPts val="0"/>
              </a:spcAft>
              <a:buNone/>
            </a:pPr>
            <a:r>
              <a:rPr lang="ja" sz="791"/>
              <a:t>- Extract textual information from images using Optical Character Recognition (OCR).</a:t>
            </a:r>
            <a:endParaRPr sz="791"/>
          </a:p>
          <a:p>
            <a:pPr indent="0" lvl="0" marL="0" rtl="0" algn="l">
              <a:lnSpc>
                <a:spcPct val="95000"/>
              </a:lnSpc>
              <a:spcBef>
                <a:spcPts val="1200"/>
              </a:spcBef>
              <a:spcAft>
                <a:spcPts val="0"/>
              </a:spcAft>
              <a:buNone/>
            </a:pPr>
            <a:r>
              <a:rPr lang="ja" sz="791"/>
              <a:t>- Analyze visual content to identify relevant details (e.g., objects, patterns, scenes).</a:t>
            </a:r>
            <a:endParaRPr sz="791"/>
          </a:p>
          <a:p>
            <a:pPr indent="0" lvl="0" marL="0" rtl="0" algn="l">
              <a:lnSpc>
                <a:spcPct val="95000"/>
              </a:lnSpc>
              <a:spcBef>
                <a:spcPts val="1200"/>
              </a:spcBef>
              <a:spcAft>
                <a:spcPts val="0"/>
              </a:spcAft>
              <a:buNone/>
            </a:pPr>
            <a:r>
              <a:rPr lang="ja" sz="791"/>
              <a:t>- Combine textual and visual information to provide an accurate and context-aware answer to the user’s question.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あなたは画像を分析して情報を抽出することに特化した高度なエージェントです。画像は文書のスクリーンショット、イラスト、写真などを含みます。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あなたのタスク：</a:t>
            </a:r>
            <a:endParaRPr sz="791"/>
          </a:p>
          <a:p>
            <a:pPr indent="0" lvl="0" marL="0" rtl="0" algn="l">
              <a:lnSpc>
                <a:spcPct val="95000"/>
              </a:lnSpc>
              <a:spcBef>
                <a:spcPts val="1200"/>
              </a:spcBef>
              <a:spcAft>
                <a:spcPts val="0"/>
              </a:spcAft>
              <a:buNone/>
            </a:pPr>
            <a:r>
              <a:rPr lang="ja" sz="791"/>
              <a:t>-光学文字認識（OCR）を用いて画像からテキスト情報を抽出してください。</a:t>
            </a:r>
            <a:endParaRPr sz="791"/>
          </a:p>
          <a:p>
            <a:pPr indent="0" lvl="0" marL="0" rtl="0" algn="l">
              <a:lnSpc>
                <a:spcPct val="95000"/>
              </a:lnSpc>
              <a:spcBef>
                <a:spcPts val="1200"/>
              </a:spcBef>
              <a:spcAft>
                <a:spcPts val="0"/>
              </a:spcAft>
              <a:buNone/>
            </a:pPr>
            <a:r>
              <a:rPr lang="ja" sz="791"/>
              <a:t>- 画像の視覚的要素（物体、パターン、シーンなど）を分析して、関連する詳細を特定してください。</a:t>
            </a:r>
            <a:endParaRPr sz="791"/>
          </a:p>
          <a:p>
            <a:pPr indent="0" lvl="0" marL="0" rtl="0" algn="l">
              <a:lnSpc>
                <a:spcPct val="95000"/>
              </a:lnSpc>
              <a:spcBef>
                <a:spcPts val="1200"/>
              </a:spcBef>
              <a:spcAft>
                <a:spcPts val="0"/>
              </a:spcAft>
              <a:buNone/>
            </a:pPr>
            <a:r>
              <a:rPr lang="ja" sz="791"/>
              <a:t>- テキスト情報と視覚的情報を組み合わせて、ユーザーの質問に対して正確で状況に応じた回答をしてください。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**ステップ５：各エージェントの結果をまとめて最終的な答えを作る**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最後に、各エージェントが個別に分析した結果を統合して、最終的な答えを作成します。この作業を担当するのが「サマライズエージェント」です。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サマライズエージェントは、最初の仮の答え（一般エージェントの結果）と、テキストエージェントおよび画像エージェントが出したそれぞれの答えを比較しながら、全体の情報を調整して統一感のある答えを作ります。この段階で、各エージェントの結果に食い違いがあれば、その違いを考慮して最も信頼できる回答に整え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■サマライズエージェントのシステムプロンプト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You are tasked with summarizing and evaluating the collective responses provided by multiple agents. You have access to the following information: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Answers: The individual answers from all agents.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Your tasks:</a:t>
            </a:r>
            <a:endParaRPr sz="791"/>
          </a:p>
          <a:p>
            <a:pPr indent="0" lvl="0" marL="0" rtl="0" algn="l">
              <a:lnSpc>
                <a:spcPct val="95000"/>
              </a:lnSpc>
              <a:spcBef>
                <a:spcPts val="1200"/>
              </a:spcBef>
              <a:spcAft>
                <a:spcPts val="0"/>
              </a:spcAft>
              <a:buNone/>
            </a:pPr>
            <a:r>
              <a:rPr lang="ja" sz="791"/>
              <a:t>- Analyze: Evaluate the quality, consistency, and relevance of each answer. Identify commonalities, discrepancies, or gaps in reasoning.</a:t>
            </a:r>
            <a:endParaRPr sz="791"/>
          </a:p>
          <a:p>
            <a:pPr indent="0" lvl="0" marL="0" rtl="0" algn="l">
              <a:lnSpc>
                <a:spcPct val="95000"/>
              </a:lnSpc>
              <a:spcBef>
                <a:spcPts val="1200"/>
              </a:spcBef>
              <a:spcAft>
                <a:spcPts val="0"/>
              </a:spcAft>
              <a:buNone/>
            </a:pPr>
            <a:r>
              <a:rPr lang="ja" sz="791"/>
              <a:t>- Synthesize: Summarize the most accurate and reliable information based on the evidence provided by the agents and their discussions.</a:t>
            </a:r>
            <a:endParaRPr sz="791"/>
          </a:p>
          <a:p>
            <a:pPr indent="0" lvl="0" marL="0" rtl="0" algn="l">
              <a:lnSpc>
                <a:spcPct val="95000"/>
              </a:lnSpc>
              <a:spcBef>
                <a:spcPts val="1200"/>
              </a:spcBef>
              <a:spcAft>
                <a:spcPts val="0"/>
              </a:spcAft>
              <a:buNone/>
            </a:pPr>
            <a:r>
              <a:rPr lang="ja" sz="791"/>
              <a:t>- Conclude: Provide a final, well-reasoned answer to the question or task. Your conclusion should reflect the consensus (if one exists) or the most credible and well-supported answer.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Return the final answer in the following dictionary format:</a:t>
            </a:r>
            <a:endParaRPr sz="791"/>
          </a:p>
          <a:p>
            <a:pPr indent="0" lvl="0" marL="0" rtl="0" algn="l">
              <a:lnSpc>
                <a:spcPct val="95000"/>
              </a:lnSpc>
              <a:spcBef>
                <a:spcPts val="1200"/>
              </a:spcBef>
              <a:spcAft>
                <a:spcPts val="0"/>
              </a:spcAft>
              <a:buNone/>
            </a:pPr>
            <a:r>
              <a:rPr lang="ja" sz="791"/>
              <a:t>{"Answer": Your final answer here}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日本語訳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あなたは複数のエージェントが提供した回答を評価し、統合して最終回答を作成する役割を持ちます。以下の情報が与えられています。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各エージェントの回答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あなたのタスク：</a:t>
            </a:r>
            <a:endParaRPr sz="791"/>
          </a:p>
          <a:p>
            <a:pPr indent="0" lvl="0" marL="0" rtl="0" algn="l">
              <a:lnSpc>
                <a:spcPct val="95000"/>
              </a:lnSpc>
              <a:spcBef>
                <a:spcPts val="1200"/>
              </a:spcBef>
              <a:spcAft>
                <a:spcPts val="0"/>
              </a:spcAft>
              <a:buNone/>
            </a:pPr>
            <a:r>
              <a:rPr lang="ja" sz="791"/>
              <a:t>- 分析：各回答の質や一貫性、関連性を評価し、共通点や食い違い、説明不足な点を特定してください。</a:t>
            </a:r>
            <a:endParaRPr sz="791"/>
          </a:p>
          <a:p>
            <a:pPr indent="0" lvl="0" marL="0" rtl="0" algn="l">
              <a:lnSpc>
                <a:spcPct val="95000"/>
              </a:lnSpc>
              <a:spcBef>
                <a:spcPts val="1200"/>
              </a:spcBef>
              <a:spcAft>
                <a:spcPts val="0"/>
              </a:spcAft>
              <a:buNone/>
            </a:pPr>
            <a:r>
              <a:rPr lang="ja" sz="791"/>
              <a:t>- 統合：エージェントが提供した証拠に基づき、最も正確で信頼性の高い情報をまとめてください。</a:t>
            </a:r>
            <a:endParaRPr sz="791"/>
          </a:p>
          <a:p>
            <a:pPr indent="0" lvl="0" marL="0" rtl="0" algn="l">
              <a:lnSpc>
                <a:spcPct val="95000"/>
              </a:lnSpc>
              <a:spcBef>
                <a:spcPts val="1200"/>
              </a:spcBef>
              <a:spcAft>
                <a:spcPts val="0"/>
              </a:spcAft>
              <a:buNone/>
            </a:pPr>
            <a:r>
              <a:rPr lang="ja" sz="791"/>
              <a:t>- 結論：質問またはタスクに対して、最終的で根拠に基づいた回答を提供してください。結論は、エージェント間で一致した内容、または最も信頼性のある情報に基づいて決定してください。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最終回答は次の辞書形式で返してください：</a:t>
            </a:r>
            <a:endParaRPr sz="791"/>
          </a:p>
          <a:p>
            <a:pPr indent="0" lvl="0" marL="0" rtl="0" algn="l">
              <a:lnSpc>
                <a:spcPct val="95000"/>
              </a:lnSpc>
              <a:spcBef>
                <a:spcPts val="1200"/>
              </a:spcBef>
              <a:spcAft>
                <a:spcPts val="0"/>
              </a:spcAft>
              <a:buNone/>
            </a:pPr>
            <a:r>
              <a:rPr lang="ja" sz="791"/>
              <a:t>{"Answer": "ここに最終的な回答を記入してください"}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こうして、それぞれのエージェントが担当した詳しい分析結果が一つにまとめられ、質問に対して正確でわかりやすい回答が生成されます。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提案したエージェントベースの文書理解フレームワークの全体構造と、五つのステップで進む処理の流れを示した図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![](https://ai-data-base.com/wp-content/uploads/2025/03/AIDB_87048_2-1024x485.png)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**提案手法の性能を検証**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この研究では、提案した複数エージェントによる文書理解の仕組みが実際に効果的かどうかを確認するために、様々な実験を行っています。以下では、その実験の内容と主要な結果について説明します。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**実験の設定**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実験では、文書質問応答の性能を調べるために、既に公開されている代表的な以下のベンチマーク（性能評価のための基準となるデータセット）を利用しました。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「MMLon[gB](https://ai-data-base.com/archives/26343)ench」や「LongDocURL」など、テキストと画像を含む複雑な文書を対象としたデータセット</a:t>
            </a:r>
            <a:endParaRPr sz="791"/>
          </a:p>
          <a:p>
            <a:pPr indent="0" lvl="0" marL="0" rtl="0" algn="l">
              <a:lnSpc>
                <a:spcPct val="95000"/>
              </a:lnSpc>
              <a:spcBef>
                <a:spcPts val="1200"/>
              </a:spcBef>
              <a:spcAft>
                <a:spcPts val="0"/>
              </a:spcAft>
              <a:buNone/>
            </a:pPr>
            <a:r>
              <a:rPr lang="ja" sz="791"/>
              <a:t>- 「PaperTab」「PaperText」など、学術論文に関する質問を集めたデータセット</a:t>
            </a:r>
            <a:endParaRPr sz="791"/>
          </a:p>
          <a:p>
            <a:pPr indent="0" lvl="0" marL="0" rtl="0" algn="l">
              <a:lnSpc>
                <a:spcPct val="95000"/>
              </a:lnSpc>
              <a:spcBef>
                <a:spcPts val="1200"/>
              </a:spcBef>
              <a:spcAft>
                <a:spcPts val="0"/>
              </a:spcAft>
              <a:buNone/>
            </a:pPr>
            <a:r>
              <a:rPr lang="ja" sz="791"/>
              <a:t>- 「FetaTab」という、表形式のデータを中心に扱ったデータセット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使った各エージェントは、それぞれ特定の言語モデルや視覚言語モデルをベースに作られています。テキスト専用のエージェントには「Llama-3.1-8B-Instruct」という言語モデルを用い、それ以外のエージェントには画像理解も可能な「Qwen2-VL-7B-Instruct」というモデルを使用しました。また、テキストと画像の情報を検索するために、それぞれ「ColBERTv2」と「ColPali」という方法を使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評価の方法としては、提案手法が質問に対して正しい回答を出せたかどうかを、LLM（GPT-4o）を使って自動的に判断し、その[正解率](https://ai-data-base.com/archives/25930)を比較しています。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**主な結果**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実験の結果、この研究で提案した複数のエージェントを組み合わせた手法は、比較対象として用意した他の最新手法に比べて、すべてのベンチマークにおいて良い結果を示しました。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テキスト情報だけを使う従来の方法や、画像情報だけを使う方法と比較して、提案手法は大きく性能を上回っています。また、特に複雑な文書に対しても、テキストと画像の両方の情報を効果的に組み合わせて分析でき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単に関連情報を1つだけ検索する方法よりも、複数（例えば4つ）の関連情報をまとめて検索した場合に、提案手法の強みがより明確になりました。これは、提案手法がより多くの情報を効率よく統合して分析する能力を持っていることを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提案手法と従来の手法を、複数のベンチマークを使って性能比較した結果をまとめた表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![](https://ai-data-base.com/wp-content/uploads/2025/03/AIDB_87048_3-1024x508.png)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**提案手法の性能詳細**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研究者たちは、提案したエージェントベースの仕組みが具体的にどのように役立っているのかを明らかにするために、さらに詳しい実験を行いました。以下のように、エージェントの役割ごとの性能への影響、質問の種類ごとの性能の違い、使用するモデルの影響を分析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**一部のエージェントを除いた場合の影響**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実験では、提案した仕組みの中から、テキストエージェントや画像エージェントなど特定のエージェントを意図的に除去した場合の性能を比較しました。その結果、どのエージェントを除いても全体の性能が低下しました。中でも、テキストエージェントや画像エージェントを除いた場合には、対応する種類の情報が豊富な文書で性能の低下が目立ちました。この結果から、それぞれの専門エージェントが情報の理解と分析に欠かせない役割を果たしていることが分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提案手法の各エージェントがどれほど性能に貢献しているかを比較した結果を示した表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![](https://ai-data-base.com/wp-content/uploads/2025/03/AIDB_87048_4-1024x171.png)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**質問のタイプごとの性能**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質問が参照している情報（例えば、図表、グラフ、テキストなど）の種類によって、性能がどのように変わるのかを詳しく調べました。その結果、提案手法は、図表やテキストなど、情報の種類にかかわらず全般的に良好な性能を発揮していることが確認されました。また、多くの情報を検索した場合でも精度が落ちることなく、むしろ性能が向上しました。これは複数のエージェントが協力して、広い範囲の情報を効果的に統合できていることを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MMLon[gB](https://ai-data-base.com/archives/26343)enchというベンチマークで、質問が参照する情報の種類ごとに性能を比較した表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![](https://ai-data-base.com/wp-content/uploads/2025/03/AIDB_87048_5-1024x632.png)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**利用するモデルの違いによる影響**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画像の検索に使うモデルを変えた場合に性能がどのように変化するかを調べました。「ColPali」以外に別のモデルを使用しても、性能には大きな違いが見られませんでした。この結果から、提案したエージェントの連携フレームワークそのものが性能向上に貢献しており、使用する検索モデルに依存しない高い汎用性を持つことが明らか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提案手法において画像の情報検索に使うモデルを変えた場合の性能比較をまとめた表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![](https://ai-data-base.com/wp-content/uploads/2025/03/AIDB_87048_6-1024x140.png)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**提案手法が実際にどのように機能するか具体例**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実際の質問を使って提案手法の効果が確認されました。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えば、「外国生まれのラテン系の人々」と「携帯電話でインタビューを受けたラテン系の人々」のどちらが多いか、という内容の質問がありました。従来の方法では、文書の中にある人数を正しく見つけられず、誤った答えを出し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対して、この研究の方法ではまず一般エージェントがテキストと画像の両方をざっと見て、大まかな回答を出します。そのあとクリティカルエージェントが特に重要なポイントを抽出します。そして、テキストエージェントは文章を詳しく分析し、画像エージェントは表の画像を丁寧に確認して、それぞれ正確な人数を見つけます。最後にサマライズエージェントがこれらを統合して、正しい最終回答を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提案手法と従来の手法を具体的な質問例で比較し、複数のエージェントの連携によって正しく回答を導き出す様子を示した図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![](https://ai-data-base.com/wp-content/uploads/2025/03/AIDB_87048_7-1024x545.png)</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LLMs’ Opinions Also Matter: Mixture of Opinions Enhances LLM’s Mathematical Reasoning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タグ: CoT, LLM</a:t>
            </a:r>
            <a:endParaRPr sz="791"/>
          </a:p>
          <a:p>
            <a:pPr indent="0" lvl="0" marL="0" rtl="0" algn="l">
              <a:lnSpc>
                <a:spcPct val="95000"/>
              </a:lnSpc>
              <a:spcBef>
                <a:spcPts val="1200"/>
              </a:spcBef>
              <a:spcAft>
                <a:spcPts val="0"/>
              </a:spcAft>
              <a:buNone/>
            </a:pPr>
            <a:r>
              <a:rPr lang="ja" sz="791"/>
              <a:t>リンク: https://arxiv.org/html/2502.19622v1</a:t>
            </a:r>
            <a:endParaRPr sz="791"/>
          </a:p>
          <a:p>
            <a:pPr indent="0" lvl="0" marL="0" rtl="0" algn="l">
              <a:lnSpc>
                <a:spcPct val="95000"/>
              </a:lnSpc>
              <a:spcBef>
                <a:spcPts val="1200"/>
              </a:spcBef>
              <a:spcAft>
                <a:spcPts val="0"/>
              </a:spcAft>
              <a:buNone/>
            </a:pPr>
            <a:r>
              <a:rPr lang="ja" sz="791"/>
              <a:t>論文公開年: 2025</a:t>
            </a:r>
            <a:endParaRPr sz="791"/>
          </a:p>
          <a:p>
            <a:pPr indent="0" lvl="0" marL="0" rtl="0" algn="l">
              <a:lnSpc>
                <a:spcPct val="95000"/>
              </a:lnSpc>
              <a:spcBef>
                <a:spcPts val="1200"/>
              </a:spcBef>
              <a:spcAft>
                <a:spcPts val="0"/>
              </a:spcAft>
              <a:buNone/>
            </a:pPr>
            <a:r>
              <a:rPr lang="ja" sz="791"/>
              <a:t>月: Feb</a:t>
            </a:r>
            <a:endParaRPr sz="791"/>
          </a:p>
          <a:p>
            <a:pPr indent="0" lvl="0" marL="0" rtl="0" algn="l">
              <a:lnSpc>
                <a:spcPct val="95000"/>
              </a:lnSpc>
              <a:spcBef>
                <a:spcPts val="1200"/>
              </a:spcBef>
              <a:spcAft>
                <a:spcPts val="0"/>
              </a:spcAft>
              <a:buNone/>
            </a:pPr>
            <a:r>
              <a:rPr lang="ja" sz="791"/>
              <a:t>公開日: 26</a:t>
            </a:r>
            <a:endParaRPr sz="791"/>
          </a:p>
          <a:p>
            <a:pPr indent="0" lvl="0" marL="0" rtl="0" algn="l">
              <a:lnSpc>
                <a:spcPct val="95000"/>
              </a:lnSpc>
              <a:spcBef>
                <a:spcPts val="1200"/>
              </a:spcBef>
              <a:spcAft>
                <a:spcPts val="0"/>
              </a:spcAft>
              <a:buNone/>
            </a:pPr>
            <a:r>
              <a:rPr lang="ja" sz="791"/>
              <a:t>概要: 数学的推論タスクにおけるLLM（大規模言語モデル）の性能向上を目指し、弱い（もしくは中規模の）LLM群が生成する多様な「意見」（各々の推論過程を含む）を活用する手法「Mixture of Opinions（MoO）」を提案しています。具体的には、各トレーニングサンプルに対し、補助的なLLM群からChain-of-Thought（CoT）形式の推論過程と回答を収集し、それを1つのデータセットとして統合します。その後、メインとなるLLMをこのデータセットを用いて後処理学習（ポストトレーニング）し、最終的な推論精度を向上させるという流れ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２．先行研究との比較と本論文の革新点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従来の研究では、以下のような課題がありました。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**大規模で閉じたモデル依存**：GPT-4などの大規模モデルに頼るため、モデルの利用環境が限定される。</a:t>
            </a:r>
            <a:endParaRPr sz="791"/>
          </a:p>
          <a:p>
            <a:pPr indent="0" lvl="0" marL="0" rtl="0" algn="l">
              <a:lnSpc>
                <a:spcPct val="95000"/>
              </a:lnSpc>
              <a:spcBef>
                <a:spcPts val="1200"/>
              </a:spcBef>
              <a:spcAft>
                <a:spcPts val="0"/>
              </a:spcAft>
              <a:buNone/>
            </a:pPr>
            <a:r>
              <a:rPr lang="ja" sz="791"/>
              <a:t>- **単一視点の推論**：1つのモデルによる推論では、入力のわずかな変化で大きく結果が変わるなどの不安定性が指摘されていました。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の革新点は、**弱いLLMの多様な意見を統合**することで、各モデルが持つ異なる論理展開を学習データとして活用し、平均約5%の精度向上を実現した点にあります。これにより、より小規模なモデル環境でも安定かつ高精度な数学的推論が可能になると示唆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３．技術・手法の詳細解説</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MoOデータセットのキュレーション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**プロセス**：</a:t>
            </a:r>
            <a:endParaRPr sz="791"/>
          </a:p>
          <a:p>
            <a:pPr indent="0" lvl="0" marL="0" rtl="0" algn="l">
              <a:lnSpc>
                <a:spcPct val="95000"/>
              </a:lnSpc>
              <a:spcBef>
                <a:spcPts val="1200"/>
              </a:spcBef>
              <a:spcAft>
                <a:spcPts val="0"/>
              </a:spcAft>
              <a:buNone/>
            </a:pPr>
            <a:r>
              <a:rPr lang="ja" sz="791"/>
              <a:t>    1. **質問ごとの意見収集**：各トレーニング例に対して、複数の弱いLLM（補助モデル）が、Chain-of-Thought形式で推論過程と最終回答を生成します。</a:t>
            </a:r>
            <a:endParaRPr sz="791"/>
          </a:p>
          <a:p>
            <a:pPr indent="0" lvl="0" marL="0" rtl="0" algn="l">
              <a:lnSpc>
                <a:spcPct val="95000"/>
              </a:lnSpc>
              <a:spcBef>
                <a:spcPts val="1200"/>
              </a:spcBef>
              <a:spcAft>
                <a:spcPts val="0"/>
              </a:spcAft>
              <a:buNone/>
            </a:pPr>
            <a:r>
              <a:rPr lang="ja" sz="791"/>
              <a:t>    2. **意見の順序統一**：補助モデルから得た複数の推論意見は、常に同じ順序で並べることで、学習時と推論時の一貫性を担保します。</a:t>
            </a:r>
            <a:endParaRPr sz="791"/>
          </a:p>
          <a:p>
            <a:pPr indent="0" lvl="0" marL="0" rtl="0" algn="l">
              <a:lnSpc>
                <a:spcPct val="95000"/>
              </a:lnSpc>
              <a:spcBef>
                <a:spcPts val="1200"/>
              </a:spcBef>
              <a:spcAft>
                <a:spcPts val="0"/>
              </a:spcAft>
              <a:buNone/>
            </a:pPr>
            <a:r>
              <a:rPr lang="ja" sz="791"/>
              <a:t>- **ポイント**：</a:t>
            </a:r>
            <a:endParaRPr sz="791"/>
          </a:p>
          <a:p>
            <a:pPr indent="0" lvl="0" marL="0" rtl="0" algn="l">
              <a:lnSpc>
                <a:spcPct val="95000"/>
              </a:lnSpc>
              <a:spcBef>
                <a:spcPts val="1200"/>
              </a:spcBef>
              <a:spcAft>
                <a:spcPts val="0"/>
              </a:spcAft>
              <a:buNone/>
            </a:pPr>
            <a:r>
              <a:rPr lang="ja" sz="791"/>
              <a:t>    - 各意見は、正解への到達プロセスを記述しており、どの部分が正しい推論で、どの部分に誤りがあるかを学習できる。</a:t>
            </a:r>
            <a:endParaRPr sz="791"/>
          </a:p>
          <a:p>
            <a:pPr indent="0" lvl="0" marL="0" rtl="0" algn="l">
              <a:lnSpc>
                <a:spcPct val="95000"/>
              </a:lnSpc>
              <a:spcBef>
                <a:spcPts val="1200"/>
              </a:spcBef>
              <a:spcAft>
                <a:spcPts val="0"/>
              </a:spcAft>
              <a:buNone/>
            </a:pPr>
            <a:r>
              <a:rPr lang="ja" sz="791"/>
              <a:t>    - 単なる最終回答ではなく、**中間の論理展開**（CoT）が含まれているため、モデルはより詳細な推論パターンを獲得できる。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ポストトレーニングによる微調整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**手法**：</a:t>
            </a:r>
            <a:endParaRPr sz="791"/>
          </a:p>
          <a:p>
            <a:pPr indent="0" lvl="0" marL="0" rtl="0" algn="l">
              <a:lnSpc>
                <a:spcPct val="95000"/>
              </a:lnSpc>
              <a:spcBef>
                <a:spcPts val="1200"/>
              </a:spcBef>
              <a:spcAft>
                <a:spcPts val="0"/>
              </a:spcAft>
              <a:buNone/>
            </a:pPr>
            <a:r>
              <a:rPr lang="ja" sz="791"/>
              <a:t>    - キュレーションされたMoOデータセットを用い、メインLLMに対して微調整を実施します。</a:t>
            </a:r>
            <a:endParaRPr sz="791"/>
          </a:p>
          <a:p>
            <a:pPr indent="0" lvl="0" marL="0" rtl="0" algn="l">
              <a:lnSpc>
                <a:spcPct val="95000"/>
              </a:lnSpc>
              <a:spcBef>
                <a:spcPts val="1200"/>
              </a:spcBef>
              <a:spcAft>
                <a:spcPts val="0"/>
              </a:spcAft>
              <a:buNone/>
            </a:pPr>
            <a:r>
              <a:rPr lang="ja" sz="791"/>
              <a:t>    - この工程では、各サンプルに対して補助モデルの意見を含む入力を与え、最終回答を正確に出すための重み付けや注意機構を学習させます。</a:t>
            </a:r>
            <a:endParaRPr sz="791"/>
          </a:p>
          <a:p>
            <a:pPr indent="0" lvl="0" marL="0" rtl="0" algn="l">
              <a:lnSpc>
                <a:spcPct val="95000"/>
              </a:lnSpc>
              <a:spcBef>
                <a:spcPts val="1200"/>
              </a:spcBef>
              <a:spcAft>
                <a:spcPts val="0"/>
              </a:spcAft>
              <a:buNone/>
            </a:pPr>
            <a:r>
              <a:rPr lang="ja" sz="791"/>
              <a:t>- **効果**：</a:t>
            </a:r>
            <a:endParaRPr sz="791"/>
          </a:p>
          <a:p>
            <a:pPr indent="0" lvl="0" marL="0" rtl="0" algn="l">
              <a:lnSpc>
                <a:spcPct val="95000"/>
              </a:lnSpc>
              <a:spcBef>
                <a:spcPts val="1200"/>
              </a:spcBef>
              <a:spcAft>
                <a:spcPts val="0"/>
              </a:spcAft>
              <a:buNone/>
            </a:pPr>
            <a:r>
              <a:rPr lang="ja" sz="791"/>
              <a:t>    - 複数の意見から「正しい」推論手法を抽出し、最終的な推論結果の安定性と精度を向上させる。</a:t>
            </a:r>
            <a:endParaRPr sz="791"/>
          </a:p>
          <a:p>
            <a:pPr indent="0" lvl="0" marL="0" rtl="0" algn="l">
              <a:lnSpc>
                <a:spcPct val="95000"/>
              </a:lnSpc>
              <a:spcBef>
                <a:spcPts val="1200"/>
              </a:spcBef>
              <a:spcAft>
                <a:spcPts val="0"/>
              </a:spcAft>
              <a:buNone/>
            </a:pPr>
            <a:r>
              <a:rPr lang="ja" sz="791"/>
              <a:t>    - 実験結果では、従来のIn-Context Learning（ICL）やSupervised Fine-Tuning（SFT）、またはMixture of Agents（MoA）と比較して、特に数学的推論タスクにおいて大幅な性能向上が示されています。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推論時の意見統合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**推論手法**：</a:t>
            </a:r>
            <a:endParaRPr sz="791"/>
          </a:p>
          <a:p>
            <a:pPr indent="0" lvl="0" marL="0" rtl="0" algn="l">
              <a:lnSpc>
                <a:spcPct val="95000"/>
              </a:lnSpc>
              <a:spcBef>
                <a:spcPts val="1200"/>
              </a:spcBef>
              <a:spcAft>
                <a:spcPts val="0"/>
              </a:spcAft>
              <a:buNone/>
            </a:pPr>
            <a:r>
              <a:rPr lang="ja" sz="791"/>
              <a:t>    - 推論時にも、学習時と同様に補助モデルからCoT形式の意見を生成し、それらとともにメインLLMへ入力します。</a:t>
            </a:r>
            <a:endParaRPr sz="791"/>
          </a:p>
          <a:p>
            <a:pPr indent="0" lvl="0" marL="0" rtl="0" algn="l">
              <a:lnSpc>
                <a:spcPct val="95000"/>
              </a:lnSpc>
              <a:spcBef>
                <a:spcPts val="1200"/>
              </a:spcBef>
              <a:spcAft>
                <a:spcPts val="0"/>
              </a:spcAft>
              <a:buNone/>
            </a:pPr>
            <a:r>
              <a:rPr lang="ja" sz="791"/>
              <a:t>    - このとき、各補助モデルの意見を元に、メインLLMが最も説得力のある回答を出すように調整されているため、より精度の高い最終回答が得られます。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４．使用用途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本手法は以下のような用途に適用可能です。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**教育分野**：数学問題や論理的推論問題の解説として、途中の推論過程を明示することで、学習者が解法を理解しやすくなります。</a:t>
            </a:r>
            <a:endParaRPr sz="791"/>
          </a:p>
          <a:p>
            <a:pPr indent="0" lvl="0" marL="0" rtl="0" algn="l">
              <a:lnSpc>
                <a:spcPct val="95000"/>
              </a:lnSpc>
              <a:spcBef>
                <a:spcPts val="1200"/>
              </a:spcBef>
              <a:spcAft>
                <a:spcPts val="0"/>
              </a:spcAft>
              <a:buNone/>
            </a:pPr>
            <a:r>
              <a:rPr lang="ja" sz="791"/>
              <a:t>- **実用的な問題解決システム**：計算や推論が必要なシステム（例：金融計算、エンジニアリング問題の自動解答システムなど）において、複数の推論パスから最適な解を導出できます。</a:t>
            </a:r>
            <a:endParaRPr sz="791"/>
          </a:p>
          <a:p>
            <a:pPr indent="0" lvl="0" marL="0" rtl="0" algn="l">
              <a:lnSpc>
                <a:spcPct val="95000"/>
              </a:lnSpc>
              <a:spcBef>
                <a:spcPts val="1200"/>
              </a:spcBef>
              <a:spcAft>
                <a:spcPts val="0"/>
              </a:spcAft>
              <a:buNone/>
            </a:pPr>
            <a:r>
              <a:rPr lang="ja" sz="791"/>
              <a:t>- **研究開発**：異なるモデルの出力を統合することで、今後のLLMの性能向上や新たな手法の開発に寄与する可能性があります。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５．次に読むべき論文（添付ファイル内の参考文献より）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以下の文献は、本論文の背景や関連技術をさらに深く理解するために推奨されます。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**Training Verifiers to Solve Math Word Problems**(Cobbe et al., 2021a)</a:t>
            </a:r>
            <a:endParaRPr sz="791"/>
          </a:p>
          <a:p>
            <a:pPr indent="0" lvl="0" marL="0" rtl="0" algn="l">
              <a:lnSpc>
                <a:spcPct val="95000"/>
              </a:lnSpc>
              <a:spcBef>
                <a:spcPts val="1200"/>
              </a:spcBef>
              <a:spcAft>
                <a:spcPts val="0"/>
              </a:spcAft>
              <a:buNone/>
            </a:pPr>
            <a:r>
              <a:rPr lang="ja" sz="791"/>
              <a:t>- **Chain-of-Thought Prompting Elicits Reasoning in Large Language Models**(Wei et al., 2022)</a:t>
            </a:r>
            <a:endParaRPr sz="791"/>
          </a:p>
          <a:p>
            <a:pPr indent="0" lvl="0" marL="0" rtl="0" algn="l">
              <a:lnSpc>
                <a:spcPct val="95000"/>
              </a:lnSpc>
              <a:spcBef>
                <a:spcPts val="1200"/>
              </a:spcBef>
              <a:spcAft>
                <a:spcPts val="0"/>
              </a:spcAft>
              <a:buNone/>
            </a:pPr>
            <a:r>
              <a:rPr lang="ja" sz="791"/>
              <a:t>- **Mixture-of-Agents Enhances Large Language Model Capabilities**(Wang et al., 2024a)</a:t>
            </a:r>
            <a:endParaRPr sz="791"/>
          </a:p>
          <a:p>
            <a:pPr indent="0" lvl="0" marL="0" rtl="0" algn="l">
              <a:lnSpc>
                <a:spcPct val="95000"/>
              </a:lnSpc>
              <a:spcBef>
                <a:spcPts val="1200"/>
              </a:spcBef>
              <a:spcAft>
                <a:spcPts val="0"/>
              </a:spcAft>
              <a:buNone/>
            </a:pPr>
            <a:r>
              <a:rPr lang="ja" sz="791"/>
              <a:t>- **Program of Thoughts Prompting: Disentangling Computation from Reasoning for Numerical Reasoning Tasks**(Chen et al., 2023)</a:t>
            </a:r>
            <a:endParaRPr sz="791"/>
          </a:p>
          <a:p>
            <a:pPr indent="0" lvl="0" marL="0" rtl="0" algn="l">
              <a:lnSpc>
                <a:spcPct val="95000"/>
              </a:lnSpc>
              <a:spcBef>
                <a:spcPts val="1200"/>
              </a:spcBef>
              <a:spcAft>
                <a:spcPts val="0"/>
              </a:spcAft>
              <a:buNone/>
            </a:pPr>
            <a:r>
              <a:rPr lang="ja" sz="791"/>
              <a:t>- **Outrageously Large Neural Networks: The Sparsely-Gated Mixture-of-Experts Layer**(Shazeer et al., 2017)</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６．まとめ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本論文は、弱いLLMから得られる多様な意見を統合することで、数学的推論における精度向上を達成した革新的な手法を提案しています。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**データセット構築**：各トレーニングサンプルに補助LLMの推論過程（CoT）を付与。</a:t>
            </a:r>
            <a:endParaRPr sz="791"/>
          </a:p>
          <a:p>
            <a:pPr indent="0" lvl="0" marL="0" rtl="0" algn="l">
              <a:lnSpc>
                <a:spcPct val="95000"/>
              </a:lnSpc>
              <a:spcBef>
                <a:spcPts val="1200"/>
              </a:spcBef>
              <a:spcAft>
                <a:spcPts val="0"/>
              </a:spcAft>
              <a:buNone/>
            </a:pPr>
            <a:r>
              <a:rPr lang="ja" sz="791"/>
              <a:t>- **微調整と推論**：統合された多様な意見を活用して、メインLLMの回答生成を改善。</a:t>
            </a:r>
            <a:endParaRPr sz="791"/>
          </a:p>
          <a:p>
            <a:pPr indent="0" lvl="0" marL="0" rtl="0" algn="l">
              <a:lnSpc>
                <a:spcPct val="95000"/>
              </a:lnSpc>
              <a:spcBef>
                <a:spcPts val="1200"/>
              </a:spcBef>
              <a:spcAft>
                <a:spcPts val="0"/>
              </a:spcAft>
              <a:buNone/>
            </a:pPr>
            <a:r>
              <a:rPr lang="ja" sz="791"/>
              <a:t>- **実験結果**：GSM8K、AQuA-RAT、MATHの各ベンチマークで従来手法よりも高い精度を実現。</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LLM Agents Making Agent Tools LLMエージェントがエージェントツールを作成する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タグ: Agent, LLM</a:t>
            </a:r>
            <a:endParaRPr sz="791"/>
          </a:p>
          <a:p>
            <a:pPr indent="0" lvl="0" marL="0" rtl="0" algn="l">
              <a:lnSpc>
                <a:spcPct val="95000"/>
              </a:lnSpc>
              <a:spcBef>
                <a:spcPts val="1200"/>
              </a:spcBef>
              <a:spcAft>
                <a:spcPts val="0"/>
              </a:spcAft>
              <a:buNone/>
            </a:pPr>
            <a:r>
              <a:rPr lang="ja" sz="791"/>
              <a:t>リンク: https://arxiv.org/abs/2502.11705</a:t>
            </a:r>
            <a:endParaRPr sz="791"/>
          </a:p>
          <a:p>
            <a:pPr indent="0" lvl="0" marL="0" rtl="0" algn="l">
              <a:lnSpc>
                <a:spcPct val="95000"/>
              </a:lnSpc>
              <a:spcBef>
                <a:spcPts val="1200"/>
              </a:spcBef>
              <a:spcAft>
                <a:spcPts val="0"/>
              </a:spcAft>
              <a:buNone/>
            </a:pPr>
            <a:r>
              <a:rPr lang="ja" sz="791"/>
              <a:t>論文公開年: 2025</a:t>
            </a:r>
            <a:endParaRPr sz="791"/>
          </a:p>
          <a:p>
            <a:pPr indent="0" lvl="0" marL="0" rtl="0" algn="l">
              <a:lnSpc>
                <a:spcPct val="95000"/>
              </a:lnSpc>
              <a:spcBef>
                <a:spcPts val="1200"/>
              </a:spcBef>
              <a:spcAft>
                <a:spcPts val="0"/>
              </a:spcAft>
              <a:buNone/>
            </a:pPr>
            <a:r>
              <a:rPr lang="ja" sz="791"/>
              <a:t>月: Feb</a:t>
            </a:r>
            <a:endParaRPr sz="791"/>
          </a:p>
          <a:p>
            <a:pPr indent="0" lvl="0" marL="0" rtl="0" algn="l">
              <a:lnSpc>
                <a:spcPct val="95000"/>
              </a:lnSpc>
              <a:spcBef>
                <a:spcPts val="1200"/>
              </a:spcBef>
              <a:spcAft>
                <a:spcPts val="0"/>
              </a:spcAft>
              <a:buNone/>
            </a:pPr>
            <a:r>
              <a:rPr lang="ja" sz="791"/>
              <a:t>公開日: 17</a:t>
            </a:r>
            <a:endParaRPr sz="791"/>
          </a:p>
          <a:p>
            <a:pPr indent="0" lvl="0" marL="0" rtl="0" algn="l">
              <a:lnSpc>
                <a:spcPct val="95000"/>
              </a:lnSpc>
              <a:spcBef>
                <a:spcPts val="1200"/>
              </a:spcBef>
              <a:spcAft>
                <a:spcPts val="0"/>
              </a:spcAft>
              <a:buNone/>
            </a:pPr>
            <a:r>
              <a:rPr lang="ja" sz="791"/>
              <a:t>概要: TOOLMAKERは、論文に付属するコードをインストールし、エラーを解析・修正するしくみを使い、自動でツールを作成する。ツール作成の過程でLLMエージェントが外部ライブラリを整備して、生成したコードを実行する。エラーがある場合は再度エージェントがログを読み、問題点を見つけて再実装する。このように閉ループで何度も自己修正を行い、最終的にユーザのタスクを実行できるツールを完成させる。ツールを作るためDockerなどを用い、依存関係を自動的に導入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先行研究と比べてどこがすごいのか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**自動化の範囲が広い**: 単なるツール使用ではなく、「既存の研究コードをLLMエージェントが自ら読み、環境を構築して実行可能なツールへ変換する」点で画期的。</a:t>
            </a:r>
            <a:endParaRPr sz="791"/>
          </a:p>
          <a:p>
            <a:pPr indent="0" lvl="0" marL="0" rtl="0" algn="l">
              <a:lnSpc>
                <a:spcPct val="95000"/>
              </a:lnSpc>
              <a:spcBef>
                <a:spcPts val="1200"/>
              </a:spcBef>
              <a:spcAft>
                <a:spcPts val="0"/>
              </a:spcAft>
              <a:buNone/>
            </a:pPr>
            <a:r>
              <a:rPr lang="ja" sz="791"/>
              <a:t>- **複雑な依存関係への対応**: 医療や生命科学分野の研究コードは多種多様なライブラリ・モデルが必要になるが、Dockerを用いた自動インストールとエラー修正機構を組み合わせることで、事前の人手設定を極力排除。</a:t>
            </a:r>
            <a:endParaRPr sz="791"/>
          </a:p>
          <a:p>
            <a:pPr indent="0" lvl="0" marL="0" rtl="0" algn="l">
              <a:lnSpc>
                <a:spcPct val="95000"/>
              </a:lnSpc>
              <a:spcBef>
                <a:spcPts val="1200"/>
              </a:spcBef>
              <a:spcAft>
                <a:spcPts val="0"/>
              </a:spcAft>
              <a:buNone/>
            </a:pPr>
            <a:r>
              <a:rPr lang="ja" sz="791"/>
              <a:t>- **クローズドループのエラー修正**: エラーが発生するたび、エージェントがログを解析し、不具合を修正する方針を自動で立案しコードを再生成するため、実験的な再試行の負担を人間が被らない。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論文で説明している技術や手法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**環境構築の自動化**</a:t>
            </a:r>
            <a:endParaRPr sz="791"/>
          </a:p>
          <a:p>
            <a:pPr indent="0" lvl="0" marL="0" rtl="0" algn="l">
              <a:lnSpc>
                <a:spcPct val="95000"/>
              </a:lnSpc>
              <a:spcBef>
                <a:spcPts val="1200"/>
              </a:spcBef>
              <a:spcAft>
                <a:spcPts val="0"/>
              </a:spcAft>
              <a:buNone/>
            </a:pPr>
            <a:r>
              <a:rPr lang="ja" sz="791"/>
              <a:t>    - まずはDockerコンテナを立ち上げ、そこに研究コードのリポジトリをクローン。必要ライブラリやモデル、データをインストールし、リポジトリが動く環境を作る。</a:t>
            </a:r>
            <a:endParaRPr sz="791"/>
          </a:p>
          <a:p>
            <a:pPr indent="0" lvl="0" marL="0" rtl="0" algn="l">
              <a:lnSpc>
                <a:spcPct val="95000"/>
              </a:lnSpc>
              <a:spcBef>
                <a:spcPts val="1200"/>
              </a:spcBef>
              <a:spcAft>
                <a:spcPts val="0"/>
              </a:spcAft>
              <a:buNone/>
            </a:pPr>
            <a:r>
              <a:rPr lang="ja" sz="791"/>
              <a:t>    - エージェントはbashコマンドを自動生成・実行して、エラー原因を逐次調査し、ライブラリ追加やバージョンの変更などの修正を繰り返す。</a:t>
            </a:r>
            <a:endParaRPr sz="791"/>
          </a:p>
          <a:p>
            <a:pPr indent="0" lvl="0" marL="0" rtl="0" algn="l">
              <a:lnSpc>
                <a:spcPct val="95000"/>
              </a:lnSpc>
              <a:spcBef>
                <a:spcPts val="1200"/>
              </a:spcBef>
              <a:spcAft>
                <a:spcPts val="0"/>
              </a:spcAft>
              <a:buNone/>
            </a:pPr>
            <a:r>
              <a:rPr lang="ja" sz="791"/>
              <a:t>2. **タスク実装の自動化**</a:t>
            </a:r>
            <a:endParaRPr sz="791"/>
          </a:p>
          <a:p>
            <a:pPr indent="0" lvl="0" marL="0" rtl="0" algn="l">
              <a:lnSpc>
                <a:spcPct val="95000"/>
              </a:lnSpc>
              <a:spcBef>
                <a:spcPts val="1200"/>
              </a:spcBef>
              <a:spcAft>
                <a:spcPts val="0"/>
              </a:spcAft>
              <a:buNone/>
            </a:pPr>
            <a:r>
              <a:rPr lang="ja" sz="791"/>
              <a:t>    - タスクの概要（目的、引数、入力データ例など）をLLMエージェントが受け取り、リポジトリ内のコードを必要に応じて呼び出すPython関数を生成。</a:t>
            </a:r>
            <a:endParaRPr sz="791"/>
          </a:p>
          <a:p>
            <a:pPr indent="0" lvl="0" marL="0" rtl="0" algn="l">
              <a:lnSpc>
                <a:spcPct val="95000"/>
              </a:lnSpc>
              <a:spcBef>
                <a:spcPts val="1200"/>
              </a:spcBef>
              <a:spcAft>
                <a:spcPts val="0"/>
              </a:spcAft>
              <a:buNone/>
            </a:pPr>
            <a:r>
              <a:rPr lang="ja" sz="791"/>
              <a:t>    - 単純な関数呼び出しで済むものから、複数ステップの処理を一括でまとめるものまで、多様なパイプラインを自動生成可能。</a:t>
            </a:r>
            <a:endParaRPr sz="791"/>
          </a:p>
          <a:p>
            <a:pPr indent="0" lvl="0" marL="0" rtl="0" algn="l">
              <a:lnSpc>
                <a:spcPct val="95000"/>
              </a:lnSpc>
              <a:spcBef>
                <a:spcPts val="1200"/>
              </a:spcBef>
              <a:spcAft>
                <a:spcPts val="0"/>
              </a:spcAft>
              <a:buNone/>
            </a:pPr>
            <a:r>
              <a:rPr lang="ja" sz="791"/>
              <a:t>3. **エラー発生時の再試行（閉ループ自己修正）**</a:t>
            </a:r>
            <a:endParaRPr sz="791"/>
          </a:p>
          <a:p>
            <a:pPr indent="0" lvl="0" marL="0" rtl="0" algn="l">
              <a:lnSpc>
                <a:spcPct val="95000"/>
              </a:lnSpc>
              <a:spcBef>
                <a:spcPts val="1200"/>
              </a:spcBef>
              <a:spcAft>
                <a:spcPts val="0"/>
              </a:spcAft>
              <a:buNone/>
            </a:pPr>
            <a:r>
              <a:rPr lang="ja" sz="791"/>
              <a:t>    - 実行後のログや標準エラー出力に基づき、原因を分析。間違った関数呼び出しや足りないライブラリがあれば、再度インストールやコード修正を行う。</a:t>
            </a:r>
            <a:endParaRPr sz="791"/>
          </a:p>
          <a:p>
            <a:pPr indent="0" lvl="0" marL="0" rtl="0" algn="l">
              <a:lnSpc>
                <a:spcPct val="95000"/>
              </a:lnSpc>
              <a:spcBef>
                <a:spcPts val="1200"/>
              </a:spcBef>
              <a:spcAft>
                <a:spcPts val="0"/>
              </a:spcAft>
              <a:buNone/>
            </a:pPr>
            <a:r>
              <a:rPr lang="ja" sz="791"/>
              <a:t>    - 環境汚染を避けるため、試行のたびにクリーンなスナップショットに巻き戻して再実行する仕組みを導入し、デバッグの安定性を高める。</a:t>
            </a:r>
            <a:endParaRPr sz="791"/>
          </a:p>
          <a:p>
            <a:pPr indent="0" lvl="0" marL="0" rtl="0" algn="l">
              <a:lnSpc>
                <a:spcPct val="95000"/>
              </a:lnSpc>
              <a:spcBef>
                <a:spcPts val="1200"/>
              </a:spcBef>
              <a:spcAft>
                <a:spcPts val="0"/>
              </a:spcAft>
              <a:buNone/>
            </a:pPr>
            <a:r>
              <a:rPr lang="ja" sz="791"/>
              <a:t>4. **ベンチマーク（TM-BENCH）の構築**</a:t>
            </a:r>
            <a:endParaRPr sz="791"/>
          </a:p>
          <a:p>
            <a:pPr indent="0" lvl="0" marL="0" rtl="0" algn="l">
              <a:lnSpc>
                <a:spcPct val="95000"/>
              </a:lnSpc>
              <a:spcBef>
                <a:spcPts val="1200"/>
              </a:spcBef>
              <a:spcAft>
                <a:spcPts val="0"/>
              </a:spcAft>
              <a:buNone/>
            </a:pPr>
            <a:r>
              <a:rPr lang="ja" sz="791"/>
              <a:t>    - 病理画像解析、放射線科画像セグメンテーション、ゲノムデータ解析、3Dビジョンなど計15種類の課題を用意。</a:t>
            </a:r>
            <a:endParaRPr sz="791"/>
          </a:p>
          <a:p>
            <a:pPr indent="0" lvl="0" marL="0" rtl="0" algn="l">
              <a:lnSpc>
                <a:spcPct val="95000"/>
              </a:lnSpc>
              <a:spcBef>
                <a:spcPts val="1200"/>
              </a:spcBef>
              <a:spcAft>
                <a:spcPts val="0"/>
              </a:spcAft>
              <a:buNone/>
            </a:pPr>
            <a:r>
              <a:rPr lang="ja" sz="791"/>
              <a:t>    - 各課題はユニットテストを備え、作られたツールが正しく動作するかを機械的に評価できる。</a:t>
            </a:r>
            <a:endParaRPr sz="791"/>
          </a:p>
          <a:p>
            <a:pPr indent="0" lvl="0" marL="0" rtl="0" algn="l">
              <a:lnSpc>
                <a:spcPct val="95000"/>
              </a:lnSpc>
              <a:spcBef>
                <a:spcPts val="1200"/>
              </a:spcBef>
              <a:spcAft>
                <a:spcPts val="0"/>
              </a:spcAft>
              <a:buNone/>
            </a:pPr>
            <a:r>
              <a:rPr lang="ja" sz="791"/>
              <a:t>    - 実験では、他のエージェント（OpenHandsなど）と比較して、より多くのタスクで完全な正解を達成できたと報告されている。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**研究現場での迅速な再現実験**: 例えば医療画像解析の論文コードをそのまま持ってきて、自動で実行環境を構築して動かすツールを作れるため、新規研究の立ち上げや比較実験がスムーズ。</a:t>
            </a:r>
            <a:endParaRPr sz="791"/>
          </a:p>
          <a:p>
            <a:pPr indent="0" lvl="0" marL="0" rtl="0" algn="l">
              <a:lnSpc>
                <a:spcPct val="95000"/>
              </a:lnSpc>
              <a:spcBef>
                <a:spcPts val="1200"/>
              </a:spcBef>
              <a:spcAft>
                <a:spcPts val="0"/>
              </a:spcAft>
              <a:buNone/>
            </a:pPr>
            <a:r>
              <a:rPr lang="ja" sz="791"/>
              <a:t>- **大規模または複雑な研究コードを簡易化**: Dockerを利用し、ライブラリ競合やバージョン違いによるトラブルを自動修正するので、コードの運用管理コストを低減。</a:t>
            </a:r>
            <a:endParaRPr sz="791"/>
          </a:p>
          <a:p>
            <a:pPr indent="0" lvl="0" marL="0" rtl="0" algn="l">
              <a:lnSpc>
                <a:spcPct val="95000"/>
              </a:lnSpc>
              <a:spcBef>
                <a:spcPts val="1200"/>
              </a:spcBef>
              <a:spcAft>
                <a:spcPts val="0"/>
              </a:spcAft>
              <a:buNone/>
            </a:pPr>
            <a:r>
              <a:rPr lang="ja" sz="791"/>
              <a:t>- **エラー修正タスクの負担軽減**: 研究者側が長時間かけて依存関係を探し直す作業を、LLMエージェントが代行。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**CRAFT (Yuan et al., 2024)**LLMが自分専用のツールを生成する先行研究だが、現状は小規模ツール向きに特化。</a:t>
            </a:r>
            <a:endParaRPr sz="791"/>
          </a:p>
          <a:p>
            <a:pPr indent="0" lvl="0" marL="0" rtl="0" algn="l">
              <a:lnSpc>
                <a:spcPct val="95000"/>
              </a:lnSpc>
              <a:spcBef>
                <a:spcPts val="1200"/>
              </a:spcBef>
              <a:spcAft>
                <a:spcPts val="0"/>
              </a:spcAft>
              <a:buNone/>
            </a:pPr>
            <a:r>
              <a:rPr lang="ja" sz="791"/>
              <a:t>- **CREATOR (Qian et al., 2023)**同様にツール作成を扱うが、OSレベルの操作ができず、複雑さへの対応に難がある。</a:t>
            </a:r>
            <a:endParaRPr sz="791"/>
          </a:p>
          <a:p>
            <a:pPr indent="0" lvl="0" marL="0" rtl="0" algn="l">
              <a:lnSpc>
                <a:spcPct val="95000"/>
              </a:lnSpc>
              <a:spcBef>
                <a:spcPts val="1200"/>
              </a:spcBef>
              <a:spcAft>
                <a:spcPts val="0"/>
              </a:spcAft>
              <a:buNone/>
            </a:pPr>
            <a:r>
              <a:rPr lang="ja" sz="791"/>
              <a:t>- **LATM (Cai et al., 2024)**LLMを使ったプログラム自動生成の仕組みを提案。TOOLMAKERより単純な例が中心。</a:t>
            </a:r>
            <a:endParaRPr sz="791"/>
          </a:p>
          <a:p>
            <a:pPr indent="0" lvl="0" marL="0" rtl="0" algn="l">
              <a:lnSpc>
                <a:spcPct val="95000"/>
              </a:lnSpc>
              <a:spcBef>
                <a:spcPts val="1200"/>
              </a:spcBef>
              <a:spcAft>
                <a:spcPts val="0"/>
              </a:spcAft>
              <a:buNone/>
            </a:pPr>
            <a:r>
              <a:rPr lang="ja" sz="791"/>
              <a:t>- **OpenHands (Wang et al., 2024)**ソフトウェア開発支援エージェントの最先端。TOOLMAKERと比較し、複雑タスクの成功率で大きな差があったことが本論文で示されている。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技術や手法の詳細解説</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**Dockerを用いた再現可能なセットアップ**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Dockerイメージを「初期状態」とし、エージェントがbashコマンドの連続実行でライブラリをインストール。Dockerfile等に落とし込めるため、どのマシンでも同じ環境を再構築しやすい。</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**自然言語と状態表現のマッピング**</a:t>
            </a:r>
            <a:endParaRPr sz="791"/>
          </a:p>
          <a:p>
            <a:pPr indent="0" lvl="0" marL="0" rtl="0" algn="l">
              <a:lnSpc>
                <a:spcPct val="95000"/>
              </a:lnSpc>
              <a:spcBef>
                <a:spcPts val="1200"/>
              </a:spcBef>
              <a:spcAft>
                <a:spcPts val="0"/>
              </a:spcAft>
              <a:buNone/>
            </a:pPr>
            <a:r>
              <a:rPr lang="ja" sz="791"/>
              <a:t>    - 会話履歴や実行ログをすべてLLMの文脈に入れ、次の行動を選択する。エラーが出たら「不足ライブラリがある」と推論、インストールコマンドを生成、といった具合に自然言語ベースで環境操作を行う。</a:t>
            </a:r>
            <a:endParaRPr sz="791"/>
          </a:p>
          <a:p>
            <a:pPr indent="0" lvl="0" marL="0" rtl="0" algn="l">
              <a:lnSpc>
                <a:spcPct val="95000"/>
              </a:lnSpc>
              <a:spcBef>
                <a:spcPts val="1200"/>
              </a:spcBef>
              <a:spcAft>
                <a:spcPts val="0"/>
              </a:spcAft>
              <a:buNone/>
            </a:pPr>
            <a:r>
              <a:rPr lang="ja" sz="791"/>
              <a:t>    - 数式を用いて「状態遷移」として定式化し、一連の行動が収束した結果、ツールが完成するまでの過程を保証する。</a:t>
            </a:r>
            <a:endParaRPr sz="791"/>
          </a:p>
          <a:p>
            <a:pPr indent="0" lvl="0" marL="0" rtl="0" algn="l">
              <a:lnSpc>
                <a:spcPct val="95000"/>
              </a:lnSpc>
              <a:spcBef>
                <a:spcPts val="1200"/>
              </a:spcBef>
              <a:spcAft>
                <a:spcPts val="0"/>
              </a:spcAft>
              <a:buNone/>
            </a:pPr>
            <a:r>
              <a:rPr lang="ja" sz="791"/>
              <a:t>3. **テスト駆動の自己修正**</a:t>
            </a:r>
            <a:endParaRPr sz="791"/>
          </a:p>
          <a:p>
            <a:pPr indent="0" lvl="0" marL="0" rtl="0" algn="l">
              <a:lnSpc>
                <a:spcPct val="95000"/>
              </a:lnSpc>
              <a:spcBef>
                <a:spcPts val="1200"/>
              </a:spcBef>
              <a:spcAft>
                <a:spcPts val="0"/>
              </a:spcAft>
              <a:buNone/>
            </a:pPr>
            <a:r>
              <a:rPr lang="ja" sz="791"/>
              <a:t>    - 例示された引数とサンプルデータを使い、まず一度動作させてみる。標準エラー出力などをチェックして不具合を発見し、次の手直しの指針を立てる。</a:t>
            </a:r>
            <a:endParaRPr sz="791"/>
          </a:p>
          <a:p>
            <a:pPr indent="0" lvl="0" marL="0" rtl="0" algn="l">
              <a:lnSpc>
                <a:spcPct val="95000"/>
              </a:lnSpc>
              <a:spcBef>
                <a:spcPts val="1200"/>
              </a:spcBef>
              <a:spcAft>
                <a:spcPts val="0"/>
              </a:spcAft>
              <a:buNone/>
            </a:pPr>
            <a:r>
              <a:rPr lang="ja" sz="791"/>
              <a:t>    - 段階的に改善することで、最終的にユニットテストをすべて通過するコードを完成させる。</a:t>
            </a:r>
            <a:endParaRPr sz="791"/>
          </a:p>
          <a:p>
            <a:pPr indent="0" lvl="0" marL="0" rtl="0" algn="l">
              <a:lnSpc>
                <a:spcPct val="95000"/>
              </a:lnSpc>
              <a:spcBef>
                <a:spcPts val="1200"/>
              </a:spcBef>
              <a:spcAft>
                <a:spcPts val="0"/>
              </a:spcAft>
              <a:buNone/>
            </a:pPr>
            <a:r>
              <a:rPr lang="ja" sz="791"/>
              <a:t>4. **大規模依存パッケージへの対応**</a:t>
            </a:r>
            <a:endParaRPr sz="791"/>
          </a:p>
          <a:p>
            <a:pPr indent="0" lvl="0" marL="0" rtl="0" algn="l">
              <a:lnSpc>
                <a:spcPct val="95000"/>
              </a:lnSpc>
              <a:spcBef>
                <a:spcPts val="1200"/>
              </a:spcBef>
              <a:spcAft>
                <a:spcPts val="0"/>
              </a:spcAft>
              <a:buNone/>
            </a:pPr>
            <a:r>
              <a:rPr lang="ja" sz="791"/>
              <a:t>    - 研究コードには特殊なライブラリ（例: 医療用画像処理ツール、深層学習モデルなど）を大量に含む場合がある。</a:t>
            </a:r>
            <a:endParaRPr sz="791"/>
          </a:p>
          <a:p>
            <a:pPr indent="0" lvl="0" marL="0" rtl="0" algn="l">
              <a:lnSpc>
                <a:spcPct val="95000"/>
              </a:lnSpc>
              <a:spcBef>
                <a:spcPts val="1200"/>
              </a:spcBef>
              <a:spcAft>
                <a:spcPts val="0"/>
              </a:spcAft>
              <a:buNone/>
            </a:pPr>
            <a:r>
              <a:rPr lang="ja" sz="791"/>
              <a:t>    - TOOLMAKERはネット経由でモデルの重みをダウンロードし、適切に配置する手順も自動生成可能。GPUの有無に応じた設定切り替えも柔軟。</a:t>
            </a:r>
            <a:endParaRPr sz="791"/>
          </a:p>
          <a:p>
            <a:pPr indent="0" lvl="0" marL="0" rtl="0" algn="l">
              <a:lnSpc>
                <a:spcPct val="95000"/>
              </a:lnSpc>
              <a:spcBef>
                <a:spcPts val="1200"/>
              </a:spcBef>
              <a:spcAft>
                <a:spcPts val="0"/>
              </a:spcAft>
              <a:buNone/>
            </a:pPr>
            <a:r>
              <a:rPr lang="ja" sz="791"/>
              <a:t>5. **医療分野への応用と課題**</a:t>
            </a:r>
            <a:endParaRPr sz="791"/>
          </a:p>
          <a:p>
            <a:pPr indent="0" lvl="0" marL="0" rtl="0" algn="l">
              <a:lnSpc>
                <a:spcPct val="95000"/>
              </a:lnSpc>
              <a:spcBef>
                <a:spcPts val="1200"/>
              </a:spcBef>
              <a:spcAft>
                <a:spcPts val="0"/>
              </a:spcAft>
              <a:buNone/>
            </a:pPr>
            <a:r>
              <a:rPr lang="ja" sz="791"/>
              <a:t>    - 電子カルテや機密性の高いデータを扱う場合は、アクセス管理と組み合わせた安全設計が必要。</a:t>
            </a:r>
            <a:endParaRPr sz="791"/>
          </a:p>
          <a:p>
            <a:pPr indent="0" lvl="0" marL="0" rtl="0" algn="l">
              <a:lnSpc>
                <a:spcPct val="95000"/>
              </a:lnSpc>
              <a:spcBef>
                <a:spcPts val="1200"/>
              </a:spcBef>
              <a:spcAft>
                <a:spcPts val="0"/>
              </a:spcAft>
              <a:buNone/>
            </a:pPr>
            <a:r>
              <a:rPr lang="ja" sz="791"/>
              <a:t>    - TOOLMAKER自体はまだ計算ベースの“in-silico”部分に主眼を置いており、臨床応用には専門家の監修が欠かせない。</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Leveraging Domain Knowledge at Inference Time for LLM Translation: Retrieval versus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タグ: LLM, RAG</a:t>
            </a:r>
            <a:endParaRPr sz="791"/>
          </a:p>
          <a:p>
            <a:pPr indent="0" lvl="0" marL="0" rtl="0" algn="l">
              <a:lnSpc>
                <a:spcPct val="95000"/>
              </a:lnSpc>
              <a:spcBef>
                <a:spcPts val="1200"/>
              </a:spcBef>
              <a:spcAft>
                <a:spcPts val="0"/>
              </a:spcAft>
              <a:buNone/>
            </a:pPr>
            <a:r>
              <a:rPr lang="ja" sz="791"/>
              <a:t>リンク: https://doi.org/10.48550/arXiv.2503.05010</a:t>
            </a:r>
            <a:endParaRPr sz="791"/>
          </a:p>
          <a:p>
            <a:pPr indent="0" lvl="0" marL="0" rtl="0" algn="l">
              <a:lnSpc>
                <a:spcPct val="95000"/>
              </a:lnSpc>
              <a:spcBef>
                <a:spcPts val="1200"/>
              </a:spcBef>
              <a:spcAft>
                <a:spcPts val="0"/>
              </a:spcAft>
              <a:buNone/>
            </a:pPr>
            <a:r>
              <a:rPr lang="ja" sz="791"/>
              <a:t>論文公開年: 2025</a:t>
            </a:r>
            <a:endParaRPr sz="791"/>
          </a:p>
          <a:p>
            <a:pPr indent="0" lvl="0" marL="0" rtl="0" algn="l">
              <a:lnSpc>
                <a:spcPct val="95000"/>
              </a:lnSpc>
              <a:spcBef>
                <a:spcPts val="1200"/>
              </a:spcBef>
              <a:spcAft>
                <a:spcPts val="0"/>
              </a:spcAft>
              <a:buNone/>
            </a:pPr>
            <a:r>
              <a:rPr lang="ja" sz="791"/>
              <a:t>月: Mar</a:t>
            </a:r>
            <a:endParaRPr sz="791"/>
          </a:p>
          <a:p>
            <a:pPr indent="0" lvl="0" marL="0" rtl="0" algn="l">
              <a:lnSpc>
                <a:spcPct val="95000"/>
              </a:lnSpc>
              <a:spcBef>
                <a:spcPts val="1200"/>
              </a:spcBef>
              <a:spcAft>
                <a:spcPts val="0"/>
              </a:spcAft>
              <a:buNone/>
            </a:pPr>
            <a:r>
              <a:rPr lang="ja" sz="791"/>
              <a:t>公開日: 6</a:t>
            </a:r>
            <a:endParaRPr sz="791"/>
          </a:p>
          <a:p>
            <a:pPr indent="0" lvl="0" marL="0" rtl="0" algn="l">
              <a:lnSpc>
                <a:spcPct val="95000"/>
              </a:lnSpc>
              <a:spcBef>
                <a:spcPts val="1200"/>
              </a:spcBef>
              <a:spcAft>
                <a:spcPts val="0"/>
              </a:spcAft>
              <a:buNone/>
            </a:pPr>
            <a:r>
              <a:rPr lang="ja" sz="791"/>
              <a:t>概要: LLMを専門分野の翻訳に適応させるために、外部リソースやモデル自身が生成した専門知識を活用する方法を使い、翻訳精度を改善する。専門用語や翻訳例を示して精度を比較するため、複数の手法を評価する。翻訳精度向上のため、翻訳例を示す手法が最も効果的であることを明らか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は専門的な翻訳精度を向上させるために、専門的なデータを追加学習させるか、事前に外部で翻訳例や専門用語集を用意していました。しかし、本研究では、モデル自身が事前学習で得た膨大な知識を活用して翻訳例や専門用語を生成させる方法を新たに導入しています。さらに、「翻訳例」と「専門用語集」の効果を分離して検証したことで、専門的な文体・表現が翻訳品質により重要であるという新しい知見を提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**専門分野の知識を翻訳に取り入れる方法**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専門的な分野の翻訳では、単に意味が伝わるだけでなく、その分野特有の言い回しや専門用語を正確に訳すことが求められます。このような専門知識を翻訳に取り入れるためには、「翻訳例」を活かす方法と「専門用語集」活かす方法の二つ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翻訳例」とは、すでに正しく翻訳された文章のペアのことです。たとえば、医薬品に関するドイツ語の説明文とその正しい英語訳をセットで示します。モデルはこうした実際の翻訳例を参考にして、専門分野の文体や表現方法を具体的に学ぶ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の「専門用語集」は、特定の分野で頻繁に使われる用語とその翻訳をリスト化したものです。モデルは翻訳時にこれを参照することで、専門用語の訳語を正しく安定的に選択できます。これは特に専門用語の正確性を高めるのに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専門知識を得るには、「外部リソースを使う方法」と「モデル自身が知識を生成する方法」の二通りがあります。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![AIDB_86681_1-1024x502.png](AIDB_86681_1-1024x502.png)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翻訳時に専門知識を提示する4種類の手法（翻訳例と専門用語、それぞれを外部取得または生成で提供する方法）の概要図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**外部リソースから専門的知識を取得する方法**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外部リソースとは、あらかじめ用意された専門的な用語集や翻訳例のデータベースのことです。外部リソースの質が高ければ翻訳精度を大きく向上させますが、その準備には手間やコストがかかります。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外部リソースから専門知識を取り入れる方法としては、「翻訳例を取得する方法」と「専門用語集を取得する方法」の二つがあります。それぞれ異なる役割を果たしており、具体的な用途や状況に応じて使い分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**方法１：翻訳例の取得**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翻訳したい文章に似た文章をデータベースから検索し、その翻訳例をモデルに提示する方法です。検索にはBM25のような専門的なアルゴリズムを使い、内容が類似した文章を効率的に選びます。通常、3つほどの翻訳例を提示し、モデルが自然な表現方法を学ぶのに役立て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人間が過去の翻訳例を参考にするのと同様に、翻訳の自然さや適切さを高める上で効果的です。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**方法２：専門用語集の取得**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翻訳精度を高めるために専門用語とその訳語を事前に辞書形式で用意する方法です。モデルが翻訳する際、この用語集を参照して訳語を決定します。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専門用語集の利用は、用語そのものの正確性を重視する場合に有効です。専門家や翻訳者が作成した信頼できる用語集を使うことで、翻訳の質が安定します。ただし、表現の自然さを補助する効果は翻訳例ほどではないため、目的に応じて使い分ける必要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**モデル自身が知識を生成する方法**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外部リソースを準備するのが困難な場合、モデル自身が学習済みの知識を活用して専門的な情報を自動的に生成する方法があります。この方法では、モデルがあらかじめ膨大なテキストを学習した際に蓄えた知識をうまく引き出し、翻訳に役立てます。以下では、具体的にその手順を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**翻訳例をモデル自身が生成する**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モデル自身に翻訳例を生成させるには、翻訳したい文章を与え、「この内容に似ているけれど、少し違う別の文章とその英語訳を3セット作成してください」と具体的に指示します。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![AIDB_86681_11-1024x259.png](AIDB_86681_11-1024x259.png)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モデルに翻訳例を生成させる際の具体的なプロンプト例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指示だけでは生成される翻訳例の形式や質がばらつく可能性があるため、事前にモデルに対して適切な例を示しておくと効果的です。たとえば医療分野では、実際の例文と翻訳例をセットにしたものをあらかじめ提示してお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![AIDB_86681_12.png](AIDB_86681_12.png)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モデルが翻訳例を生成する際にあらかじめ提示する例（医療分野）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また、生成した翻訳例をモデルが翻訳に使いやすいように、出力する形式を具体的に指定するのも効果的です。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![AIDB_86681_7-1-1024x149.png](AIDB_86681_7-1-1024x149.png)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モデルに翻訳をゼロから指示する際の基本プロンプト例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![AIDB_86681_8-1-1024x192.png](AIDB_86681_8-1-1024x192.png)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翻訳例をモデルに提示して翻訳させる際の具体的なプロンプト例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この方法を用いることで、専門的な翻訳例を外部から用意できない場合でも、モデル自身が生成した翻訳例を活用して翻訳精度を手軽に改善できます。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**専門用語を引き出す**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専門用語をモデルに生成させる方法では、翻訳したい文章を与えて、「この文章の中にある重要な専門用語を選び出し、それらの英語訳を提示してください」と具体的に指示します。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![AIDB_86681_13-1024x240.png](AIDB_86681_13-1024x240.png)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モデルに専門用語の抽出と翻訳候補を生成させるためのプロンプト例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モデルがこの作業を正しく行うためには、専門用語の抽出例をあらかじめ示しておく必要があります。法律の分野では、実際にこのような専門用語と訳語の対応をモデルに例として提示します。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![AIDB_86681_14-1024x630.png](AIDB_86681_14-1024x630.png)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専門用語生成の具体的なプロンプト例（法律ドメイン）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専門用語を引き出した後、それらを翻訳に活用する際のプロンプト例も用意されています。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![AIDB_86681_9-1024x280.png](AIDB_86681_9-1024x280.png)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専門用語集をモデルに提示して翻訳させる際のプロンプト例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また、取得した翻訳例から専門用語をマスクし、文体だけを抽出してモデルに提示する方法も存在します。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![AIDB_86681_10-1024x240.png](AIDB_86681_10-1024x240.png)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翻訳例から専門用語をマスクし、文体のみを提示する際のプロンプト例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さらに専門用語集を作成するために、モデルに翻訳ペアから専門用語を抽出させるためのプロンプト例も用意されています。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![AIDB_86681_15-1024x311.png](AIDB_86681_15-1024x311.png)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翻訳ペアから専門用語を抽出するためのプロンプト例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具体的な用語抽出例として、コーランのドメインから抽出した専門用語と翻訳候補を提示する例が示されています。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![AIDB_86681_16.png](AIDB_86681_16.png)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専門用語抽出の具体的なプロンプト例（コーランドメイン）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ただし、モデルが重要と判断する用語の質はばらつくことがあります。そのため、自動生成された専門用語集は事前に内容を確認してから利用することが推奨されます。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これらの方法を活用することで、外部リソースの準備負担を軽減しつつ専門的な翻訳の質を改善することが可能になります。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**実験内容**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以上の方法論に基づいて、一体どの方法が翻訳の質を高められるかを検証するために、実験が行われました。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実験では、専門分野の翻訳データセットとして広く使われている『multi-domain dataset』を用いています。このデータセットは「法律（Law）」「医療（Medical）」「コーラン（Koran）」という3つの専門分野の翻訳データを含んでいます。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元の言語はドイツ語で、翻訳先の言語は英語です。それぞれの分野ごとに、約2,000件の評価用データが含まれています。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また、このデータセットには、翻訳例や専門用語を外部から取得するために使える膨大なデータ（100万件以上）も提供されています。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モデルについては、二種類の規模の異なるLLMを使っています。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一つはGemma-2という比較的小さなLLM（パラメータ数27B）で、もう一つはより規模の大きなGemini 1.5というモデルです。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サイズの異なるモデルを使うことで、今回検討する方法がモデルの規模によってどの程度効果に差があるのかを検証できるという算段です。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翻訳精度を評価するためには、最近よく使われているCOMETという評価指標を使っています。COMETは人間の翻訳評価に近い精度を持つ評価方法であり、翻訳された文章がどれだけ適切で自然かを数値として表します。従来の評価指標（BLEUなど）は、微妙な表現の違いで大きくスコアが変動することがありましたが、COMETではより信頼できる評価が可能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また、専門用語集については、『multi-domain dataset』にはあらかじめ付属していないため、今回は特別な方法で作成しています。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元のデータセットから重要な専門用語を自動的に抜き出し、その単語と翻訳先の英語の用語をセットにした辞書を作成するという手間がかけられました。ただしこの作業はLLM自身を使って自動化されており、データセットの中から「どの単語が専門用語で、どのように訳されているか」をモデルに抽出させています。その後、実際に翻訳時に利用するための辞書としてまとめ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ここからは、実際の実験で得られた結果を具体的に説明していきます。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得られた結果からまず分かったのは、翻訳精度を向上させる上では、「専門用語集」をモデルに示すよりも、「翻訳例」をモデルに示すほうがより効果的だということです。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どちらのLLMを使った場合でも、翻訳例をモデルに示したほうが翻訳の質は明らかに高くなりました。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![AIDB_86681_2-1024x174.png](AIDB_86681_2-1024x174.png)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翻訳精度評価（COMET）による実験結果。専門知識の取得方法（外部取得か生成か）および提示形式（翻訳例か専門用語か）別に、Gemma-2およびGemini 1.5モデルで比較した結果のまとめ（法律・医療・コーランドメイン別）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さらに、外部リソースから取得した知識を示した場合とモデル自身が生成した知識を示した場合を比較すると、「外部リソースから取得した翻訳例」を使った方法が最も大きな効果を示しました。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つまり、外部からあらかじめ準備された質の高い翻訳例を使うと、モデルが最も安定して良い翻訳を生成できることが確認されたのです。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モデル自身が生成した翻訳例についても一定の効果が確認されています。特に規模が小さいモデル（Gemma-2）の場合、モデル自身が生成した翻訳例を用いることで、翻訳精度がはっきりと改善されました。また、この方法を使えば、小規模なモデルでも大規模モデルの性能に近づくことが可能であることも示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ただし、大規模なモデル（Gemini 1.5）の場合は、モデル自身が生成した知識を使った場合の効果は限定的であり、外部から提供された翻訳例を用いた場合ほどの改善は見られませんでした。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で、専門用語集をモデルに示した場合の効果は、翻訳例を示した場合と比べると限定的でした。専門用語集は、特定の用語の正確性に寄与することはありましたが、全体的な翻訳品質の改善にはあまり大きく貢献しないことが確認されました。身も蓋もない話ですが、大規模なモデル（Gemini）の場合は、もともと専門的な用語を正しく訳す能力が高いため、専門用語集の追加によるメリットがほとんど得られません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うした結果から、専門分野の翻訳を行う場合には、まず外部から適切な翻訳例を準備することが望ましいと考えられます。一方で、翻訳例を十分に準備できない状況では、モデル自身に翻訳例を生成させる方法も現実的な代替手段となり得ます。専門用語集は、翻訳例を使う場合に比べると影響力は小さいですが、特定の用語を正確に統一したい場面では一定の有効性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**翻訳例が有効な理由はなにか？**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結果では、専門分野の翻訳精度を改善する上で「翻訳例」の提示が特に効果的であることが分かりました。そこで、なぜ翻訳例を示すことが効果的なのかについて、もう少し詳しい分析が行わ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翻訳例のどの要素が翻訳の質を高めるのかを確認するために、「専門用語の部分だけを抜き出した情報」と「専門用語を除き、文体や表現だけを抜き出した情報」をそれぞれ分けてモデルに提示し、効果を比較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その結果、専門用語だけを提示した場合よりも、文体や表現方法を示した方がはるかに大きな効果が得られることが分かりました。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![AIDB_86681_3.png](AIDB_86681_3.png)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取得した翻訳例を「専門用語」と「文体」に分解し、それぞれの翻訳への貢献を評価する手法のイメージ</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![AIDB_86681_4.png](AIDB_86681_4.png)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専門用語、文体、翻訳例それぞれの翻訳精度を比較した実験結果（法律・医療ドメイン）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つまり、翻訳例の主な効果は、用語を正しく訳すというよりも、その専門分野特有の表現方法や文のスタイルを学習させることにあると理解できます。「専門分野への適応」とは単に専門用語を正確に訳すことだけではなく、各分野に特有な文章スタイルを再現することであるということが明らか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**モデルが生成した翻訳例の効果**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モデル自身が生成した翻訳例の効果について、詳しく分析が行われています。モデルに翻訳例を生成させる際には、通常あらかじめいくつかの例を示しますが、この事前例示のやり方を変えることで、どのような違いが生まれるのかを調べ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①まったく事前例示をしない場合、②一般的な翻訳例を事前に示す場合、③専門分野に特化した翻訳例を事前に示す場合の三通りの条件を比較しました。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結果、事前例示をしない場合は翻訳例の生成が非常に不安定になることが確認されました。また、一般的な翻訳例を示した場合でも一定の効果はありますが、「専門分野に特化した事前例示を行った場合のほうが、より高い安定性と精度を得られる」ことが明らか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![AIDB_86681_5.png](AIDB_86681_5.png)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モデル自身が翻訳例を生成する際、事前例示（ICL）の有無・種類が翻訳精度に与える影響を調べた実験結果（Geminiモデルを使用、法律・医療・コーランドメイン別）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一方、専門分野に特化した翻訳例を毎回生成させることは必ずしも必要ではなく、実際には固定の翻訳例を示すだけでも十分な効果が得られることが示されています。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つまり、モデル自身が翻訳例を生成する際には、事前に示す例を専門分野に絞ることで、手軽に翻訳精度を改善できることがわかります。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**モデルが生成した専門用語の有効性について**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翻訳例だけでなく、専門用語についても同様にモデル自身で生成した知識の効果を分析しました。翻訳する文章をモデルに提示し、重要な専門用語をモデル自身に選ばせ、それらに対応する翻訳候補を提示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分析によれば、この方法によって専門用語の翻訳精度は一定程度改善されますが、翻訳例の生成と比べると改善効果は限定的でした。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原因としては、モデルが「どの用語が重要か」を判断する際のばらつきや、提示された翻訳候補が必ずしも適切でないケースがあることが考えられます。そのため、この方法で専門用語を生成する場合には、内容の質を事前に慎重に確認することが望ましい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さらに、規模が小さいモデル（Gemma-2）が翻訳を担当する際に、大規模モデル（Gemini 1.5 Pro）が生成した翻訳例や専門用語を提示した場合の効果も調査されました。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結果、規模の大きなモデルが生成した翻訳例や用語を小さいモデルに与えることで、小規模モデルの翻訳精度が明確に向上することが分かりました。このことから、モデルが生成する専門知識の品質が高ければ、小さなモデルであっても翻訳精度を手軽に高められる可能性が示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![AIDB_86681_6.png](AIDB_86681_6.png)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小規模モデル（Gemma-2）が翻訳する際に、生成した専門知識（翻訳例・専門用語）を、大規模モデル（Gemini 1.5 Pro）から得る場合と、小規模モデル自身で生成する場合の翻訳精度を比較した結果（法律・医療・コーランドメイン別）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以上の分析結果をまとめると、下記のようになります。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専門分野の翻訳を向上させるためには、文体や表現方法を示す「翻訳例」が最も効果的</a:t>
            </a:r>
            <a:endParaRPr sz="791"/>
          </a:p>
          <a:p>
            <a:pPr indent="0" lvl="0" marL="0" rtl="0" algn="l">
              <a:lnSpc>
                <a:spcPct val="95000"/>
              </a:lnSpc>
              <a:spcBef>
                <a:spcPts val="1200"/>
              </a:spcBef>
              <a:spcAft>
                <a:spcPts val="0"/>
              </a:spcAft>
              <a:buNone/>
            </a:pPr>
            <a:r>
              <a:rPr lang="ja" sz="791"/>
              <a:t>- 専門用語集の効果は限定的</a:t>
            </a:r>
            <a:endParaRPr sz="791"/>
          </a:p>
          <a:p>
            <a:pPr indent="0" lvl="0" marL="0" rtl="0" algn="l">
              <a:lnSpc>
                <a:spcPct val="95000"/>
              </a:lnSpc>
              <a:spcBef>
                <a:spcPts val="1200"/>
              </a:spcBef>
              <a:spcAft>
                <a:spcPts val="0"/>
              </a:spcAft>
              <a:buNone/>
            </a:pPr>
            <a:r>
              <a:rPr lang="ja" sz="791"/>
              <a:t>- モデル自身が知識を生成する場合でも、あらかじめ適切な具体例を提示したり、大規模なモデルが持つ知識を活用したりすることで、実務に役立つ水準の改善を得られる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本記事では、LLMを専門的な翻訳タスクに適応させるために、「外部から取得した専門知識」と「モデル自身が生成した専門知識」の効果を比較した研究を紹介しました。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結果として、外部リソースを利用する方法の方がモデル自身の知識を生成する方法よりも、翻訳精度が高くなることが示されました。また、専門知識を示す際には、専門用語集よりも翻訳例を利用した方が有効であ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さらに、翻訳例の有効性は「専門用語そのもの」よりも「分野特有の文章スタイル」によるものであることも明らかになりました。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DP-GTR: Differentially Private Prompt Protection via Group Text Rewriting DP-GTR：グループテキスト書き換えを用いた差分プライバシーによるプロンプト保護手法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タグ: LLM, Privacy Protection, Prompt Engineerring</a:t>
            </a:r>
            <a:endParaRPr sz="791"/>
          </a:p>
          <a:p>
            <a:pPr indent="0" lvl="0" marL="0" rtl="0" algn="l">
              <a:lnSpc>
                <a:spcPct val="95000"/>
              </a:lnSpc>
              <a:spcBef>
                <a:spcPts val="1200"/>
              </a:spcBef>
              <a:spcAft>
                <a:spcPts val="0"/>
              </a:spcAft>
              <a:buNone/>
            </a:pPr>
            <a:r>
              <a:rPr lang="ja" sz="791"/>
              <a:t>リンク: https://github.com/FatShion-FTD/DP-GTR</a:t>
            </a:r>
            <a:endParaRPr sz="791"/>
          </a:p>
          <a:p>
            <a:pPr indent="0" lvl="0" marL="0" rtl="0" algn="l">
              <a:lnSpc>
                <a:spcPct val="95000"/>
              </a:lnSpc>
              <a:spcBef>
                <a:spcPts val="1200"/>
              </a:spcBef>
              <a:spcAft>
                <a:spcPts val="0"/>
              </a:spcAft>
              <a:buNone/>
            </a:pPr>
            <a:r>
              <a:rPr lang="ja" sz="791"/>
              <a:t>https://arxiv.org/abs/2503.04990</a:t>
            </a:r>
            <a:endParaRPr sz="791"/>
          </a:p>
          <a:p>
            <a:pPr indent="0" lvl="0" marL="0" rtl="0" algn="l">
              <a:lnSpc>
                <a:spcPct val="95000"/>
              </a:lnSpc>
              <a:spcBef>
                <a:spcPts val="1200"/>
              </a:spcBef>
              <a:spcAft>
                <a:spcPts val="0"/>
              </a:spcAft>
              <a:buNone/>
            </a:pPr>
            <a:r>
              <a:rPr lang="ja" sz="791"/>
              <a:t>論文公開年: 2025</a:t>
            </a:r>
            <a:endParaRPr sz="791"/>
          </a:p>
          <a:p>
            <a:pPr indent="0" lvl="0" marL="0" rtl="0" algn="l">
              <a:lnSpc>
                <a:spcPct val="95000"/>
              </a:lnSpc>
              <a:spcBef>
                <a:spcPts val="1200"/>
              </a:spcBef>
              <a:spcAft>
                <a:spcPts val="0"/>
              </a:spcAft>
              <a:buNone/>
            </a:pPr>
            <a:r>
              <a:rPr lang="ja" sz="791"/>
              <a:t>月: Mar</a:t>
            </a:r>
            <a:endParaRPr sz="791"/>
          </a:p>
          <a:p>
            <a:pPr indent="0" lvl="0" marL="0" rtl="0" algn="l">
              <a:lnSpc>
                <a:spcPct val="95000"/>
              </a:lnSpc>
              <a:spcBef>
                <a:spcPts val="1200"/>
              </a:spcBef>
              <a:spcAft>
                <a:spcPts val="0"/>
              </a:spcAft>
              <a:buNone/>
            </a:pPr>
            <a:r>
              <a:rPr lang="ja" sz="791"/>
              <a:t>公開日: 6</a:t>
            </a:r>
            <a:endParaRPr sz="791"/>
          </a:p>
          <a:p>
            <a:pPr indent="0" lvl="0" marL="0" rtl="0" algn="l">
              <a:lnSpc>
                <a:spcPct val="95000"/>
              </a:lnSpc>
              <a:spcBef>
                <a:spcPts val="1200"/>
              </a:spcBef>
              <a:spcAft>
                <a:spcPts val="0"/>
              </a:spcAft>
              <a:buNone/>
            </a:pPr>
            <a:r>
              <a:rPr lang="ja" sz="791"/>
              <a:t>概要: DP-GTRは、差分プライバシー（Differential Privacy; DP）を用いたグループテキスト書き換え技術を使い、プロンプトに含まれる個人情報の漏洩を防止する新たなフレームワーク。</a:t>
            </a:r>
            <a:endParaRPr sz="791"/>
          </a:p>
          <a:p>
            <a:pPr indent="0" lvl="0" marL="0" rtl="0" algn="l">
              <a:lnSpc>
                <a:spcPct val="95000"/>
              </a:lnSpc>
              <a:spcBef>
                <a:spcPts val="1200"/>
              </a:spcBef>
              <a:spcAft>
                <a:spcPts val="0"/>
              </a:spcAft>
              <a:buNone/>
            </a:pPr>
            <a:r>
              <a:rPr lang="ja" sz="791"/>
              <a:t>既存手法は文書レベルの書き換えに限定されており、細かな単語レベルのプライバシー保護には不十分。</a:t>
            </a:r>
            <a:endParaRPr sz="791"/>
          </a:p>
          <a:p>
            <a:pPr indent="0" lvl="0" marL="0" rtl="0" algn="l">
              <a:lnSpc>
                <a:spcPct val="95000"/>
              </a:lnSpc>
              <a:spcBef>
                <a:spcPts val="1200"/>
              </a:spcBef>
              <a:spcAft>
                <a:spcPts val="0"/>
              </a:spcAft>
              <a:buNone/>
            </a:pPr>
            <a:r>
              <a:rPr lang="ja" sz="791"/>
              <a:t>このため、DP-GTRは文書レベルと単語レベルの両方の情報を統合し、局所差分プライバシー(Local Differential Privacy; LDP)とグローバルDPの利点を組み合わせてプロンプトのプライバシー保護と実用性を両立している。具体的には、次の3段階の処理を行う：</a:t>
            </a:r>
            <a:endParaRPr sz="791"/>
          </a:p>
          <a:p>
            <a:pPr indent="0" lvl="0" marL="0" rtl="0" algn="l">
              <a:lnSpc>
                <a:spcPct val="95000"/>
              </a:lnSpc>
              <a:spcBef>
                <a:spcPts val="1200"/>
              </a:spcBef>
              <a:spcAft>
                <a:spcPts val="0"/>
              </a:spcAft>
              <a:buNone/>
            </a:pPr>
            <a:r>
              <a:rPr lang="ja" sz="791"/>
              <a:t>1. グループテキスト書き換えによる複数のプロンプトパラフレーズ生成</a:t>
            </a:r>
            <a:endParaRPr sz="791"/>
          </a:p>
          <a:p>
            <a:pPr indent="0" lvl="0" marL="0" rtl="0" algn="l">
              <a:lnSpc>
                <a:spcPct val="95000"/>
              </a:lnSpc>
              <a:spcBef>
                <a:spcPts val="1200"/>
              </a:spcBef>
              <a:spcAft>
                <a:spcPts val="0"/>
              </a:spcAft>
              <a:buNone/>
            </a:pPr>
            <a:r>
              <a:rPr lang="ja" sz="791"/>
              <a:t>2. 単語の出現頻度分析に基づいたプライバシーと実用性の細粒度制御（重要な単語を特定して選択的に保護）</a:t>
            </a:r>
            <a:endParaRPr sz="791"/>
          </a:p>
          <a:p>
            <a:pPr indent="0" lvl="0" marL="0" rtl="0" algn="l">
              <a:lnSpc>
                <a:spcPct val="95000"/>
              </a:lnSpc>
              <a:spcBef>
                <a:spcPts val="1200"/>
              </a:spcBef>
              <a:spcAft>
                <a:spcPts val="0"/>
              </a:spcAft>
              <a:buNone/>
            </a:pPr>
            <a:r>
              <a:rPr lang="ja" sz="791"/>
              <a:t>3. 識別されたプライベート単語を抑制しつつ、最適なパラフレーズをプロンプトに用いてLLMに入力し、最終的なプライバシー保護済みプロンプトを生成</a:t>
            </a:r>
            <a:endParaRPr sz="791"/>
          </a:p>
          <a:p>
            <a:pPr indent="0" lvl="0" marL="0" rtl="0" algn="l">
              <a:lnSpc>
                <a:spcPct val="95000"/>
              </a:lnSpc>
              <a:spcBef>
                <a:spcPts val="1200"/>
              </a:spcBef>
              <a:spcAft>
                <a:spcPts val="0"/>
              </a:spcAft>
              <a:buNone/>
            </a:pPr>
            <a:r>
              <a:rPr lang="ja" sz="791"/>
              <a:t>CommonSense QAやDocVQAといった質問応答タスクにおける評価により、従来手法より優れたプライバシーと実用性のバランスを示した。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LLMのオンライン利用のために企業や個人がプライバシーを保護するために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までにも差分プライバシーという技術が情報漏洩対策として研究されてきました。差分プライバシーとは、データを加工する際に、元のデータに関する個々の情報が特定されないよう統計的にノイズを加えることでプライバシーを保護する手法の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しかし、文書全体を一括して書き換えるもので、意味や文脈を損ないやすいという弱点があります。また単語レベルでの細かなプライバシー保護については、十分な配慮が行われてこなかったため、漏洩リスクが完全には取り除けないという課題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企業が安心して外部サービスを使えるようにするために、プロンプトに含まれる情報をもっと柔軟に、かつ細やかにコントロールする技術として、文書全体をざっくり書き換えるのではなく、文章の意味を保ちながらも重要な単語単位で情報漏洩を防ぐような**差分プライバシー（Differential Privacy; DP）を用いたグループテキスト書き換え技術を使い、プロンプトに含まれる個人情報の漏洩を防止する**新たなフレームワークを提案しています。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**そもそも差分プライバシーとは何か**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まずは、本研究の理解を深める上で重要な差分プライバシーに関する基本概念から見ていきます。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差分プライバシー（Differential Privacy: DP）とは、データを公開するときに、データに含まれる個人や企業の機密情報を守るための仕組みです。簡単に言うと、元のデータにほんの少しの「ノイズ」（人工的なゆらぎ）を混ぜることで、データから個人が特定されるリスクを減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こうすると、元の情報はぼやけるものの、全体として見るとデータの特徴や統計的な性質は大きく損なわれません。そのため、分析や統計処理に使う際も安全にデータを公開することができます。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差分プライバシー技術の中にもいくつか種類があります。また、関連する重要な考え方があります。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**純粋差分プライバシー（Pure Differential Privacy）**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純粋差分プライバシーは、あるデータの集合（データセット）があり、その中に特定の1人のデータが含まれている場合と含まれていない場合を考えたときに、その差を見分けられないようにする仕組みです。たとえば、「社員の給与の平均」を公開するとき、1人分の給与が含まれているかどうかを他人が推測できると、その人の給与情報が漏れてしま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そこで、この手法ではデータに少量のランダムなノイズを追加して、「1人分のデータ」が含まれているかどうかを外から見てもわからないようにします。こうして、個人が特定されるリスクを抑えます。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**局所差分プライバシー（Local Differential Privacy）**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局所差分プライバシーは、データを集める段階であらかじめノイズを加える方法です。つまり、データを持っている人や企業が、データを外部に渡す前にすでに少量のノイズを加えてしまいます。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ため、データが外部のサーバに送られる時点では、個別の情報がはっきりとは分からない状態になっています。たとえば、アンケートを行う場合、回答する人が回答を微妙に変化させた上で提出するイメージ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外部に渡ったデータから個人や特定の情報が逆算されるリスクを避けられます。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**距離ベース差分プライバシー（Metric Differential Privacy）**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距離ベース差分プライバシーは、データ同士の「似ている度合い」（距離）を考慮して、ノイズを調整する手法です。元のデータに似ている場合はノイズを小さくし、大きく異なる場合はノイズを大きめにすることで、データの意味を極力失わずに情報を守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たとえば、ユーザーの位置情報をぼかして公開する際、近くにいる人同士のデータは似た結果になりやすくしますが、離れた場所にいる人同士のデータはより異なる結果が出るように調整します。この仕組みによって、データの有用性を守りつつ、プライバシーも保護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**エクスポネンシャルメカニズム（Exponential Mechanism）**</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クスポネンシャルメカニズムとは、数値ではないデータ（たとえば単語やカテゴリなど）に対しても差分プライバシーを適用できる方法です。特定の選択肢（単語や回答）に対して、それがどれくらい「望ましい」かを数値化し、その望ましさに応じてランダムに選択する仕組み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つまり、望ましい選択肢ほど高い確率で選ばれやすくなりますが、必ずしも一番良い選択肢が毎回選ばれるとは限りません。これを活用すると、元のデータをそのまま公開せずに、安全に似た意味を持つデータを生成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**差分プライバシーの組み合わせ**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差分プライバシーには、「組み合わせ」によってプライバシー保護の度合いが変化する特性があります。たとえば、複数の差分プライバシー処理を順番に行った場合、各段階での保護レベル（ノイズの量など）が合計され、最終的な保護の強さが決ま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つまり、複数回差分プライバシーを適用すると、個々の処理が弱い保護であっても、全体では強い保護になることがあります。逆に言えば、処理を重ねすぎるとノイズが増えてデータの精度が下がるため、注意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**差分プライバシーの後処理**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差分プライバシーの重要な性質の一つに「後処理（ポストプロセッシング）」があります。これは、一度差分プライバシーを適用したデータに対して、その後どのような処理を加えても、元の差分プライバシーが保証され続けるという性質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つまり、一旦差分プライバシーで加工したデータであれば、その後に分析したり、公開したりしても、元の保護レベルが低下することはありません。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**差分プライバシーを使った文章生成**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文章を生成する際にも、差分プライバシーを適用することができます。特に、LLMは単語を順番に予測しながら文章を作りますが、その各予測の段階で、差分プライバシーのノイズを加えることによって、生成された文章から元の情報が漏れない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この場合、単語の選択に「ランダムさ」を持たせることで、元の文章が特定されにくくなります。つまり、同じ内容を表現しつつも細かな単語選びを微妙にずらすことで、プライバシーを保護します。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以上の知識は、本手法ですべて活用するわけではありませんが、知っておいて損はないと考えられます。本手法では、LLMの持つ力を利用して差分プライバシーを実現するといった内容になります。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**提案手法DP-GTR**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※Differentially Private Prompt Protection via Group Text Rewritingの略。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今回研究者たちは、プロンプトのプライバシーを守りながら、意味や文脈をできるだけ保つために新しい仕組みを提案しています。「文書全体としての意味」と「個々の単語レベルの情報」の両方を考慮した上で、プロンプトを外部に安全に送る方法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プロンプトをそのまま使うのではなく、単に「ノイズを加えてぼかす」のでもなく、重要単語のみを炙り出します。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**方法の全体像**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提案された方法は、全体として3つのステップで構成されています。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まず第1段階として、元のプロンプトを複数の異なるバージョンに書き換え、「書き換えた文章のグループ」を作ります。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この複数バージョンの文章を活用して、単語レベルのプライバシーリスクを分析し、第2段階で情報漏洩のリスクが高いキーワードを見つけ出します。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そして、第3段階でそれらのキーワードを使わないように指示を与えつつ、最も自然でわかりやすい書き換え文を例示して、安全性の高い新たなプロンプトを作成します。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この新しいプロンプトをLLMに入力することで、情報漏洩リスクを抑えながら、元の質問の意図を十分に反映した回答を得ることができます。それぞれの段階をもう少し詳しく見ていきます。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![AIDB_86644_1-1024x482.png](AIDB_86644_1-1024x482.png)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**第1段階　元のプロンプトから複数の安全な「書き換え文」を作る**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は外部のLLMサービスに送りたいプロンプトを書き換えます。ただし、1回だけ書き換えるのではなく、あえて複数のバージョンを作成します。なぜ複数のバージョンを作成するかというと、繰り返し登場する「特に重要な単語」や「外部に漏れると危険な単語」を特定するた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書き換えを外部サービスに任せてしまうと、その段階で機密情報が漏れてしまいます。そのため、この書き換え作業は安全な内部環境（自分のPCや組織内で動かせるオープンソースLLMなど）で実施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**実践例**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**元のプロンプトを準備する**例：「次回の役員会議は2025年3月15日に東京本社で開催されます。」</a:t>
            </a:r>
            <a:endParaRPr sz="791"/>
          </a:p>
          <a:p>
            <a:pPr indent="0" lvl="0" marL="0" rtl="0" algn="l">
              <a:lnSpc>
                <a:spcPct val="95000"/>
              </a:lnSpc>
              <a:spcBef>
                <a:spcPts val="1200"/>
              </a:spcBef>
              <a:spcAft>
                <a:spcPts val="0"/>
              </a:spcAft>
              <a:buNone/>
            </a:pPr>
            <a:r>
              <a:rPr lang="ja" sz="791"/>
              <a:t>2. **内部LLMによる書き換えを行う**（安全な環境内で）まず、このプロンプト全体を内部LLMに入力し、「同じ内容で別の言い回しを生成してください」という指示を与えて、LLMにパラフレーズを作成させます。 例えば、LLMが生成したパラフレーズの例として次のような文章が得られます。（内部LLMに「同じ意味の異なる表現」を複数回要求することで、このような複数パターンの文章が簡単に生成できます。）</a:t>
            </a:r>
            <a:endParaRPr sz="791"/>
          </a:p>
          <a:p>
            <a:pPr indent="0" lvl="0" marL="0" rtl="0" algn="l">
              <a:lnSpc>
                <a:spcPct val="95000"/>
              </a:lnSpc>
              <a:spcBef>
                <a:spcPts val="1200"/>
              </a:spcBef>
              <a:spcAft>
                <a:spcPts val="0"/>
              </a:spcAft>
              <a:buNone/>
            </a:pPr>
            <a:r>
              <a:rPr lang="ja" sz="791"/>
              <a:t>    - 書き換え①「来月の役員会議は3月15日に東京都内の本社で行われる予定です。」</a:t>
            </a:r>
            <a:endParaRPr sz="791"/>
          </a:p>
          <a:p>
            <a:pPr indent="0" lvl="0" marL="0" rtl="0" algn="l">
              <a:lnSpc>
                <a:spcPct val="95000"/>
              </a:lnSpc>
              <a:spcBef>
                <a:spcPts val="1200"/>
              </a:spcBef>
              <a:spcAft>
                <a:spcPts val="0"/>
              </a:spcAft>
              <a:buNone/>
            </a:pPr>
            <a:r>
              <a:rPr lang="ja" sz="791"/>
              <a:t>    - 書き換え②「次回の役員会は2025年3月中旬に東京の本社で開催されます。」</a:t>
            </a:r>
            <a:endParaRPr sz="791"/>
          </a:p>
          <a:p>
            <a:pPr indent="0" lvl="0" marL="0" rtl="0" algn="l">
              <a:lnSpc>
                <a:spcPct val="95000"/>
              </a:lnSpc>
              <a:spcBef>
                <a:spcPts val="1200"/>
              </a:spcBef>
              <a:spcAft>
                <a:spcPts val="0"/>
              </a:spcAft>
              <a:buNone/>
            </a:pPr>
            <a:r>
              <a:rPr lang="ja" sz="791"/>
              <a:t>    - 書き換え③「次の役員ミーティングは2025年3月15日、東京の本社にて実施されます。」</a:t>
            </a:r>
            <a:endParaRPr sz="791"/>
          </a:p>
          <a:p>
            <a:pPr indent="0" lvl="0" marL="0" rtl="0" algn="l">
              <a:lnSpc>
                <a:spcPct val="95000"/>
              </a:lnSpc>
              <a:spcBef>
                <a:spcPts val="1200"/>
              </a:spcBef>
              <a:spcAft>
                <a:spcPts val="0"/>
              </a:spcAft>
              <a:buNone/>
            </a:pPr>
            <a:r>
              <a:rPr lang="ja" sz="791"/>
              <a:t>    - 書き換え④「次回の幹部会合は2025年3月15日に都内本社で開かれます。」</a:t>
            </a:r>
            <a:endParaRPr sz="791"/>
          </a:p>
          <a:p>
            <a:pPr indent="0" lvl="0" marL="0" rtl="0" algn="l">
              <a:lnSpc>
                <a:spcPct val="95000"/>
              </a:lnSpc>
              <a:spcBef>
                <a:spcPts val="1200"/>
              </a:spcBef>
              <a:spcAft>
                <a:spcPts val="0"/>
              </a:spcAft>
              <a:buNone/>
            </a:pPr>
            <a:r>
              <a:rPr lang="ja" sz="791"/>
              <a:t>3. **重要な単語を見つけるために書き換えを繰り返す**このように複数のパターンを生成すると、それぞれ微妙に表現は異なりますが、共通して繰り返される重要な単語が自然に見えてきます。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**実践的ポイント**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践する際は、難しい差分プライバシー理論を手作業で計算する必要はありません。オープンソースLLM（例えばLlama系）に「元のプロンプトと同じ意味だが違う言い回しで文章を作成してください」という指示を数回与えるだけで、この第1段階の「複数の書き換え文」は実際に簡単に作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「単語ごとの予測確率」を無理に意識する必要はなく、LLMに単純にパラフレーズを依頼することで、安全性向上のための第1段階の準備が十分に行えます。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要するに、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自分の安全な環境内で動く内部LLMを使う。</a:t>
            </a:r>
            <a:endParaRPr sz="791"/>
          </a:p>
          <a:p>
            <a:pPr indent="0" lvl="0" marL="0" rtl="0" algn="l">
              <a:lnSpc>
                <a:spcPct val="95000"/>
              </a:lnSpc>
              <a:spcBef>
                <a:spcPts val="1200"/>
              </a:spcBef>
              <a:spcAft>
                <a:spcPts val="0"/>
              </a:spcAft>
              <a:buNone/>
            </a:pPr>
            <a:r>
              <a:rPr lang="ja" sz="791"/>
              <a:t>- 元のプロンプトを数回パラフレーズ（別の表現）で生成する。</a:t>
            </a:r>
            <a:endParaRPr sz="791"/>
          </a:p>
          <a:p>
            <a:pPr indent="0" lvl="0" marL="0" rtl="0" algn="l">
              <a:lnSpc>
                <a:spcPct val="95000"/>
              </a:lnSpc>
              <a:spcBef>
                <a:spcPts val="1200"/>
              </a:spcBef>
              <a:spcAft>
                <a:spcPts val="0"/>
              </a:spcAft>
              <a:buNone/>
            </a:pPr>
            <a:r>
              <a:rPr lang="ja" sz="791"/>
              <a:t>- 得られた複数の文章を第2段階に渡す。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というステップです。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**第2段階　複数の書き換え文から、安全なプロンプトを作るための準備**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第1段階で複数の書き換え文を作った後は、それらの文章を分析して、LLMに最終的に渡すプロンプトの安全性と実用性を高めるための準備を行います。この段階で行う作業は2つあり、「自然で読みやすい文章を選ぶこと」と「頻繁に現れる単語を特定す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**実践ステップ1　書き換え文の中から自然な文章を1つ選ぶ**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第1段階で作成した複数の書き換え文を並べて比較し、もっとも自然で読みやすい文章を1つ選びます。この作業は、自分自身や第三者が読んで、「意味が通じやすい」「違和感が少ない」と感じる文章を直感的に選ぶだけで十分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これは後でLLMに「模範例（参考例）」として与えることで、LLMが自然で意味の通った文章を生成できるようにするための準備となります。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具体的な実践イメージ</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第1段階で得られた書き換え文を5つ程度並べる。</a:t>
            </a:r>
            <a:endParaRPr sz="791"/>
          </a:p>
          <a:p>
            <a:pPr indent="0" lvl="0" marL="0" rtl="0" algn="l">
              <a:lnSpc>
                <a:spcPct val="95000"/>
              </a:lnSpc>
              <a:spcBef>
                <a:spcPts val="1200"/>
              </a:spcBef>
              <a:spcAft>
                <a:spcPts val="0"/>
              </a:spcAft>
              <a:buNone/>
            </a:pPr>
            <a:r>
              <a:rPr lang="ja" sz="791"/>
              <a:t>- 読んで違和感が少なく意味が通じやすいものを選び、メモしておく。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**実践ステップ2　書き換え文に頻繁に現れる重要な単語を探す（コンセンサス単語）**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第1段階で作成した複数の書き換え文を比較し、何度も登場する単語を探します。なぜ頻繁に登場する単語を探すかというと、表現を変えても繰り返し現れる単語は、元のプロンプトの意味にとって特に重要か、または機密情報を含んでいる可能性が高いからです。このような単語を本研究では「コンセンサス単語」と呼び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具体的な実践イメージ</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書き換え文（複数）の単語をリストアップする（メモ帳やExcelで）。</a:t>
            </a:r>
            <a:endParaRPr sz="791"/>
          </a:p>
          <a:p>
            <a:pPr indent="0" lvl="0" marL="0" rtl="0" algn="l">
              <a:lnSpc>
                <a:spcPct val="95000"/>
              </a:lnSpc>
              <a:spcBef>
                <a:spcPts val="1200"/>
              </a:spcBef>
              <a:spcAft>
                <a:spcPts val="0"/>
              </a:spcAft>
              <a:buNone/>
            </a:pPr>
            <a:r>
              <a:rPr lang="ja" sz="791"/>
              <a:t>- 各単語が複数の書き換え文の中で何回ずつ現れるか数える。</a:t>
            </a:r>
            <a:endParaRPr sz="791"/>
          </a:p>
          <a:p>
            <a:pPr indent="0" lvl="0" marL="0" rtl="0" algn="l">
              <a:lnSpc>
                <a:spcPct val="95000"/>
              </a:lnSpc>
              <a:spcBef>
                <a:spcPts val="1200"/>
              </a:spcBef>
              <a:spcAft>
                <a:spcPts val="0"/>
              </a:spcAft>
              <a:buNone/>
            </a:pPr>
            <a:r>
              <a:rPr lang="ja" sz="791"/>
              <a:t>- 最も頻繁に現れる単語（上位数個）を抽出し、リスト化して記録しておく。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![AIDB_86644_2.png](AIDB_86644_2.png)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**第3段階　最終プロンプトの生成**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第2段階で準備した「もっとも自然でわかりやすい文章」と「頻繁に現れる重要な単語（コンセンサス単語）」を使って、実際に外部LLMサービスへ送るための安全なプロンプトを作成します。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ここで行うことは、主に2つあります。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第2段階で選んだ自然な文章をLLMに「例文」として与える。</a:t>
            </a:r>
            <a:endParaRPr sz="791"/>
          </a:p>
          <a:p>
            <a:pPr indent="0" lvl="0" marL="0" rtl="0" algn="l">
              <a:lnSpc>
                <a:spcPct val="95000"/>
              </a:lnSpc>
              <a:spcBef>
                <a:spcPts val="1200"/>
              </a:spcBef>
              <a:spcAft>
                <a:spcPts val="0"/>
              </a:spcAft>
              <a:buNone/>
            </a:pPr>
            <a:r>
              <a:rPr lang="ja" sz="791"/>
              <a:t>- 特定した重要な単語（機密性が高い可能性のある単語）を、LLMが使わないよう明示的に指示する。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**実践ステップ1：「自然でわかりやすい例文」をLLMに示す**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まずは、第2段階で選んだ「もっとも自然で読みやすい書き換え文」をそのままLLMに示します。これはLLMがプロンプトの意図を理解しやすくするための参考例（模範例）になります。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例えば、第2段階で次の文章を選んだとします。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「次回の役員会は2025年3月15日に東京本社で開催される予定です。」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これをそのまま、最終プロンプトの中で「参考文」として使います。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**実践ステップ2：LLMに使わせたくない単語を明確に伝える**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次に、第2段階で特定した「頻繁に現れる重要な単語（コンセンサス単語）」を、LLMが使用しないように明示的に指定します。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例えば、第2段階で特定した単語が以下の3つだったとします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「役員会」</a:t>
            </a:r>
            <a:endParaRPr sz="791"/>
          </a:p>
          <a:p>
            <a:pPr indent="0" lvl="0" marL="0" rtl="0" algn="l">
              <a:lnSpc>
                <a:spcPct val="95000"/>
              </a:lnSpc>
              <a:spcBef>
                <a:spcPts val="1200"/>
              </a:spcBef>
              <a:spcAft>
                <a:spcPts val="0"/>
              </a:spcAft>
              <a:buNone/>
            </a:pPr>
            <a:r>
              <a:rPr lang="ja" sz="791"/>
              <a:t>- 「東京」</a:t>
            </a:r>
            <a:endParaRPr sz="791"/>
          </a:p>
          <a:p>
            <a:pPr indent="0" lvl="0" marL="0" rtl="0" algn="l">
              <a:lnSpc>
                <a:spcPct val="95000"/>
              </a:lnSpc>
              <a:spcBef>
                <a:spcPts val="1200"/>
              </a:spcBef>
              <a:spcAft>
                <a:spcPts val="0"/>
              </a:spcAft>
              <a:buNone/>
            </a:pPr>
            <a:r>
              <a:rPr lang="ja" sz="791"/>
              <a:t>- 「3月15日」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最終プロンプトではLLMに以下のような指示を出します。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以下の例文を参考にして、同じ意味の文章を新たに生成してください。ただし、次の単語を使わずに表現してください：『役員会』『東京』『3月15日』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参考例文：『次回の役員会は2025年3月15日に東京本社で開催される予定です。』</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![AIDB_86644_3-768x216.png](AIDB_86644_3-768x216.png)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**最終的なプロンプトの完成例**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上記の指示をそのままプロンプトとしてLLMに渡します。するとLLMは、「役員会」「東京」「3月15日」の3つの単語を避けながらも、意味を保った新しい表現を生成します。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生成結果の一例として、次のような文章が得られるかもしれません。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「来月中旬に本社で幹部ミーティングを開催予定です。」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以上によって、外部のLLMに機密情報そのものを送ることなく、安全性の高いプロンプトを得ることができます。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この第3段階で実践する内容は、技術的に複雑な処理を必要としません。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第2段階で得られた結果（自然な文章とコンセンサス単語）をそのまま利用するだけで、すぐに実践できます。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また、LLMへの指示は単純明快なため、誰でも簡単に試すことが可能です。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全体を通して、「そこまでするか？」と思われるかもしれませんが、例えば非常に長い文を外部LLMに入力することになったとき、[自然言語処理](https://ai-data-base.com/archives/26319)の力によってそのプロンプトを安全なもの（機密情報を含まないもの）にしたくなることは往々にしてあるでしょう。そんなときに思い出してほしい方法論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**実験による評価**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本研究で提案された手法の有効性を確かめるために、研究者らは複数の実験を実施しました。実験がどのような目的で行われ、どのような結果を示しているのかを見ていきます。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**実験の目的と評価のポイント**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実験の主な目的は、「プロンプトを書き換えることで、どのくらいプライバシーが守られるか」と、「書き換えられた文章がどのくらい自然で使いやすいか（実用性）」の2つを確認することでした。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前者・プライバシーを守る能力は、「元のプロンプトの情報が書き換え後の文章にどの程度残ってしまっているか」で評価されます。一方で後者・実用性は、書き換えられた文章が不自然になってしまわないか、読み手が違和感なく読めるかという観点から評価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評価は客観的な数値で示され、異なる書き換え手法を公平に比較できるようになっています。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**評価に用いたデータと基準**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実験では実際の文章データセットが用いられ、プロンプトの書き換えを行いました。例えば、ニュース記事やウェブサイトで使われるような一般的な文章データが対象となりました。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さらに、公平に比較できるように、既存のさまざまな書き換え手法（従来型の差分プライバシー手法やパラフレーズ手法など）も用いて同じデータセット上で比較評価が行われました。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プライバシー保護性能の評価では、元の文章に含まれる特定の情報が、書き換え後の文章にどれほど残っているかが定量的に計算されました。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用性の評価では、書き換えられた文章がどのくらい自然で、読みやすいかが数値的に測定されました。一般的には、文章の自然さを示す「パープレキシティ（Perplexity）*」という指標が使われました。この指標は、低ければ低いほど文章が自然であること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同名（Perplexity）のサービスがあるので万が一にも混乱してしまわないように補足ですが、パープレキシティ（Perplexity）はもともとこのように[自然言語処理](https://ai-data-base.com/archives/26319)の評価指標として使われている概念の名称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**プライバシー保護性能の評価結果**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結果を見ると、本研究で提案された手法は、従来の差分プライバシー手法に比べて、より高いプライバシー保護性能を示しました。つまり、元のプロンプトの機密情報が外部に漏れるリスクが明確に低減され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は、提案手法が単純に文書全体を一括して書き換えるのではなく、「複数回の書き換えを通じて重要な単語を特定し、重点的に隠す」という精緻な仕組みを取っているためです。単語レベルでリスクの高い情報を効果的に隠せたため、結果として情報漏洩リスクが従来より大きく下がったと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**実用性（文章の自然さ）の評価結果**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ライバシーの保護性能だけが優れていても、書き換えられたプロンプトが不自然で使いにくければ意味がありません。そのため、実験では、書き換え後の文章の「自然さ」や「意味の伝わりやすさ」についても詳細に評価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結果、本研究の手法で生成された文章は、従来の差分プライバシー手法に比べて「パープレキシティ」の数値が明確に低くなりました。パープレキシティとは文章がどれくらい自然かを示す指標であり、この数値が低いほど文章が人間にとって読みやすく自然であることを意味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要するに、提案手法は、単語を機械的にランダム化するだけでなく、「元の意味をできるだけ保ちながら危険な単語のみを特定して隠す」という細やかな仕組みを採用したため、書き換え後の文章が従来手法よりも格段に読みやすく、自然な文章に仕上が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![AIDB_86644_4-768x1000.png](AIDB_86644_4-768x1000.png)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の手法（DP-GTR）と既存のさまざまな手法について、プライバシー漏洩リスク（縦軸）と、文章の自然さを示すパープレキシティ（横軸）を比較したもの。パープレキシティが小さいほど、より自然で読みやすい文章であることを示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![AIDB_86644_5-758x1024.png](AIDB_86644_5-758x1024.png)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の手法（DP-GTR）において、パープレキシティのしきい値を変化させた場合に、プライバシー漏洩リスク（青い線）と単語単位でのプライバシー予算（赤い線）がどのように変化するか。実用性とプライバシー保護の間のバランスが調整できることを確認。</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**既存の手法との比較についての考察**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さらに実験では、差分プライバシーを用いずに単純にパラフレーズ（表現を変える）をする手法や、従来型の差分プライバシー手法との比較も行われました。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比較の結果、本研究の手法は、両者の良い点をうまく取り入れた形となっています。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型の差分プライバシー手法では、プライバシー保護はある程度達成できますが、文章が不自然になる欠点がありました。一方で単純なパラフレーズ手法では、自然な表現は得られますが、プライバシー保護性能が低く、機密情報が意図せず漏れてしまうリスク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の手法は、単語ごとに丁寧な分析を行うことで、これら二つの手法の長所をバランスよく組み合わせました。その結果、機密情報の保護という観点と、読みやすく自然な文章を作るという観点の両方でバランスの取れた性能を示すことができ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![AIDB_86644_6-1024x463.png](AIDB_86644_6-1024x463.png)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本研究の手法（DP-GTR）と既存手法において、文書レベルおよび単語レベルで消費されるプライバシー予算を比較したもの。それぞれの手法がどのようにプライバシー保護を行っているかを明確に示す。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**解釈**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連の実験をまとめると、本研究の手法は、外部LLMを利用するときにプロンプトからの情報漏洩リスクを抑えつつ、同時に書き換え後の文章が人間にとって自然で読みやすいという理想的な結果を得ることができ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重要な情報を効果的に隠しつつ、プロンプトの意味が崩れることなく保持されるため、ユーザーは安全かつストレスなくLLMを利用できる環境を整えられることになります。従来の手法で抱えていた「安全性を高めると実用性が低下する」という問題が、この手法によって大きく改善されることが分かったの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単に情報をぼかすだけの差分プライバシー手法に比べ、複数回のパラフレーズを活用して重要単語を特定・抑制する方法は、実用性と安全性の両方において効果的であるということが示されました。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本記事では、外部LLMを安全に利用するため、機密情報を含むプロンプトを書き換える手法に関する研究を紹介しました。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本手法は、複数回の書き換えを通じて、プロンプト内の危険な単語を特定し、それを重点的に隠す仕組みになっています。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の結果、従来の方法よりも機密情報の漏洩リスクを抑えつつ、書き換え後の文章が自然で読みやすいことが確認されました。外部LLMの利便性と情報漏洩リスクのバランスをうまく調整するために有用な方法論だと言えそう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ただし本手法を手動で実践しようとすると効率面で課題が出てしまうため、自動的に処理されるような仕組みを整えることも大事かもしれません。</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LLMs Can Generate a Better Answer by Aggregating Their Own Responses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タグ: LLM, Self-Aggregation</a:t>
            </a:r>
            <a:endParaRPr sz="791"/>
          </a:p>
          <a:p>
            <a:pPr indent="0" lvl="0" marL="0" rtl="0" algn="l">
              <a:lnSpc>
                <a:spcPct val="95000"/>
              </a:lnSpc>
              <a:spcBef>
                <a:spcPts val="1200"/>
              </a:spcBef>
              <a:spcAft>
                <a:spcPts val="0"/>
              </a:spcAft>
              <a:buNone/>
            </a:pPr>
            <a:r>
              <a:rPr lang="ja" sz="791"/>
              <a:t>リンク: https://doi.org/10.48550/arXiv.2503.04104</a:t>
            </a:r>
            <a:endParaRPr sz="791"/>
          </a:p>
          <a:p>
            <a:pPr indent="0" lvl="0" marL="0" rtl="0" algn="l">
              <a:lnSpc>
                <a:spcPct val="95000"/>
              </a:lnSpc>
              <a:spcBef>
                <a:spcPts val="1200"/>
              </a:spcBef>
              <a:spcAft>
                <a:spcPts val="0"/>
              </a:spcAft>
              <a:buNone/>
            </a:pPr>
            <a:r>
              <a:rPr lang="ja" sz="791"/>
              <a:t>論文公開年: 2025</a:t>
            </a:r>
            <a:endParaRPr sz="791"/>
          </a:p>
          <a:p>
            <a:pPr indent="0" lvl="0" marL="0" rtl="0" algn="l">
              <a:lnSpc>
                <a:spcPct val="95000"/>
              </a:lnSpc>
              <a:spcBef>
                <a:spcPts val="1200"/>
              </a:spcBef>
              <a:spcAft>
                <a:spcPts val="0"/>
              </a:spcAft>
              <a:buNone/>
            </a:pPr>
            <a:r>
              <a:rPr lang="ja" sz="791"/>
              <a:t>月: Mar</a:t>
            </a:r>
            <a:endParaRPr sz="791"/>
          </a:p>
          <a:p>
            <a:pPr indent="0" lvl="0" marL="0" rtl="0" algn="l">
              <a:lnSpc>
                <a:spcPct val="95000"/>
              </a:lnSpc>
              <a:spcBef>
                <a:spcPts val="1200"/>
              </a:spcBef>
              <a:spcAft>
                <a:spcPts val="0"/>
              </a:spcAft>
              <a:buNone/>
            </a:pPr>
            <a:r>
              <a:rPr lang="ja" sz="791"/>
              <a:t>公開日: 6</a:t>
            </a:r>
            <a:endParaRPr sz="791"/>
          </a:p>
          <a:p>
            <a:pPr indent="0" lvl="0" marL="0" rtl="0" algn="l">
              <a:lnSpc>
                <a:spcPct val="95000"/>
              </a:lnSpc>
              <a:spcBef>
                <a:spcPts val="1200"/>
              </a:spcBef>
              <a:spcAft>
                <a:spcPts val="0"/>
              </a:spcAft>
              <a:buNone/>
            </a:pPr>
            <a:r>
              <a:rPr lang="ja" sz="791"/>
              <a:t>概要: 一般的には一度の質問に一つの回答を生成するといった使い方がされています。しかしそれでは複雑な問題に対して不十分な場合があります。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こで今回は、LLMが複数の回答を生成し、それらを活用してより質の高い回答を生み出す方法と、その効果について既存の手法の中でもう一つ有望視されてきたのが「自己整合性」という手法です。これは、LLMが生成した複数の回答から多数決で最も多い回答を選ぶことでhttps://ai-data-base.com/archives/25930を向上させる方法です。しかし回答が明確に定まらない自由記述型の問題には適用が難しく、汎用性に欠けるという問題（限界）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そこで外部からのフィードバックや多数決に頼らずに、LLM自身が生成する多様な回答を活用し、それらを統合することで新たな回答を導き出すGenerative Self-Aggregation（GSA）を提案しました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**「Generative Self-Aggregation（GSA）」**</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通常、言語モデルは質問に対して一度に一つの回答を生成しますが、それでは複雑な問題に対して誤った答えを出すことがあります。そこで今回、「一度に一つ」ではなく、「複数の回答」をモデル自身が生成し、その多様な回答群から新たな回答を導き出すことで、品質の高い回答を得る手法が考案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回答をモデル自身が評価したり選択したりする「識別的な判断」を一切行わず、モデルが本来得意としている「文脈を参照して新しい文章を生成する能力」だけを用いて回答品質を改善しする方法です。言い換えると、モデルが苦手な自己評価を避け、得意な生成能力を最大限に活用しようという工夫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以下の二段階に分けて進行します。順に説明します。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**第1段階：多様な回答の生成**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最初のステップでは、モデルが一つの質問に対して複数の異なる回答を生成します。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このとき、単に最も確率の高い単語だけを順次選ぶ方法（Greedy decoding）では、一つの回答しか得られません。そこで、モデルからさまざまな観点や推論経路を引き出すために、あえて確率に基づく「ランダム性」を取り入れた回答生成（サンプリング）を行います。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あえてモデルに多様な回答を生成させることが重要となる理由は、複雑な問題において「正解に至る経路」が一つとは限らないからです。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例えば数学問題なら、ある回答は途中までは正しい推論をしているけれど、最後で計算ミスをしてしまうかもしれません。他の回答は違う計算方法で正しい答えに到達するかもしれません。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知識を問う問題でも、モデルが持つ知識の異なる側面がそれぞれの回答に反映されることで、多面的な理解が促される可能性があります。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この多様性こそが、次の段階で新しい回答を生み出す際の重要な材料となります。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この”「ランダム性」を取り入れた回答生成（サンプリング）”の具体的な方法としては、**「Temperature Sampling」**や**「Nucleus Sampling（Top-p sampling）」**が挙げられています。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**「Temperature Sampling」**とは、モデルが出力する単語の確率分布に対して、「温度」と呼ばれるパラメータを調整して、生成される回答の多様性を制御する方法です。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温度（Temperature）が低いと（例えば0.2など）、確率の高い単語を強く優先するため、生成される文章は比較的似通ってしまいます。一方、温度を高く設定（例えば1.0以上）すると、より低い確率の単語も積極的に選ばれるため、多様性のある回答が生成されます。ただし、あまり高すぎると文脈に合わない不自然な回答になる可能性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**「Nucleus Sampling（Top-p sampling）」**は、単語の確率が累積で一定の閾値（たとえば0.95）を超えるまで、確率が高い単語を順に候補として残し、それらの中からランダムに選択します。これにより、あまりにも確率が低い（非現実的な）単語が選ばれるのを防ぎつつ、多様な単語を候補に残すため、現実的でありながらバリエーションに富んだ回答が生成されやす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これらのパラメーターは、比較的一般的に制御することができるものです。APIを呼び出すコードを自分で作るにしても、AWSなどのクラウドサービスを使うにしても、制御するメニューが用意されています。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実際の作業手順は次のような流れになると推測されます。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モデルに問題（質問または指示）を入力する。</a:t>
            </a:r>
            <a:endParaRPr sz="791"/>
          </a:p>
          <a:p>
            <a:pPr indent="0" lvl="0" marL="0" rtl="0" algn="l">
              <a:lnSpc>
                <a:spcPct val="95000"/>
              </a:lnSpc>
              <a:spcBef>
                <a:spcPts val="1200"/>
              </a:spcBef>
              <a:spcAft>
                <a:spcPts val="0"/>
              </a:spcAft>
              <a:buNone/>
            </a:pPr>
            <a:r>
              <a:rPr lang="ja" sz="791"/>
              <a:t>2. モデルが各単語について出力する確率分布を得る。</a:t>
            </a:r>
            <a:endParaRPr sz="791"/>
          </a:p>
          <a:p>
            <a:pPr indent="0" lvl="0" marL="0" rtl="0" algn="l">
              <a:lnSpc>
                <a:spcPct val="95000"/>
              </a:lnSpc>
              <a:spcBef>
                <a:spcPts val="1200"/>
              </a:spcBef>
              <a:spcAft>
                <a:spcPts val="0"/>
              </a:spcAft>
              <a:buNone/>
            </a:pPr>
            <a:r>
              <a:rPr lang="ja" sz="791"/>
              <a:t>3. Temperature SamplingやNucleus Samplingなどを使って、確率的に次の単語を選ぶ。</a:t>
            </a:r>
            <a:endParaRPr sz="791"/>
          </a:p>
          <a:p>
            <a:pPr indent="0" lvl="0" marL="0" rtl="0" algn="l">
              <a:lnSpc>
                <a:spcPct val="95000"/>
              </a:lnSpc>
              <a:spcBef>
                <a:spcPts val="1200"/>
              </a:spcBef>
              <a:spcAft>
                <a:spcPts val="0"/>
              </a:spcAft>
              <a:buNone/>
            </a:pPr>
            <a:r>
              <a:rPr lang="ja" sz="791"/>
              <a:t>4. 選ばれた単語を元に文脈を更新し、再び次の単語を確率的に選ぶ（繰り返し）。</a:t>
            </a:r>
            <a:endParaRPr sz="791"/>
          </a:p>
          <a:p>
            <a:pPr indent="0" lvl="0" marL="0" rtl="0" algn="l">
              <a:lnSpc>
                <a:spcPct val="95000"/>
              </a:lnSpc>
              <a:spcBef>
                <a:spcPts val="1200"/>
              </a:spcBef>
              <a:spcAft>
                <a:spcPts val="0"/>
              </a:spcAft>
              <a:buNone/>
            </a:pPr>
            <a:r>
              <a:rPr lang="ja" sz="791"/>
              <a:t>5. このプロセスを回答文が完結するまで繰り返し、一つの回答を完成させる。</a:t>
            </a:r>
            <a:endParaRPr sz="791"/>
          </a:p>
          <a:p>
            <a:pPr indent="0" lvl="0" marL="0" rtl="0" algn="l">
              <a:lnSpc>
                <a:spcPct val="95000"/>
              </a:lnSpc>
              <a:spcBef>
                <a:spcPts val="1200"/>
              </a:spcBef>
              <a:spcAft>
                <a:spcPts val="0"/>
              </a:spcAft>
              <a:buNone/>
            </a:pPr>
            <a:r>
              <a:rPr lang="ja" sz="791"/>
              <a:t>6. 以上のステップを繰り返し、複数回異なる回答を生成する（例えば3〜5回程度）。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こうして得られた複数の回答が、「多様な回答」として第2段階（回答統合フェーズ）に活用されます。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**第2段階：複数回答を活用した”文脈ベース”の回答統合**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のステップでは、前の段階で得られた複数の回答をそのままモデルへの新しい入力（文脈）として活用し、それを基にさらに良質な回答を生成させます。最初の質問とともに、生成された複数の回答をすべて提示して、再度モデルに回答を求めるという方法が取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重要なのは、モデルに「どの回答が正解であるか判断しなさい」と要求するのではなく、「これらの複数の回答を踏まえて、新たな回答を生成しなさい」と指示することです。こうすることで、モデルは自分の得意とする「文脈から次の単語を予測する能力」を活かし、複数の回答に含まれる良質な要素を自然に抽出し統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第二段階（複数の回答を統合して新たな回答を生成する段階）において、言語モデルに実際に入力するためのプロンプト（指示文）の例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![](https://ai-data-base.com/wp-content/uploads/2025/03/AIDB_86593_2.png)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 問題文：</a:t>
            </a:r>
            <a:endParaRPr sz="791"/>
          </a:p>
          <a:p>
            <a:pPr indent="0" lvl="0" marL="0" rtl="0" algn="l">
              <a:lnSpc>
                <a:spcPct val="95000"/>
              </a:lnSpc>
              <a:spcBef>
                <a:spcPts val="1200"/>
              </a:spcBef>
              <a:spcAft>
                <a:spcPts val="0"/>
              </a:spcAft>
              <a:buNone/>
            </a:pPr>
            <a:r>
              <a:rPr lang="ja" sz="791"/>
              <a:t>{query}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参考となる回答例：</a:t>
            </a:r>
            <a:endParaRPr sz="791"/>
          </a:p>
          <a:p>
            <a:pPr indent="0" lvl="0" marL="0" rtl="0" algn="l">
              <a:lnSpc>
                <a:spcPct val="95000"/>
              </a:lnSpc>
              <a:spcBef>
                <a:spcPts val="1200"/>
              </a:spcBef>
              <a:spcAft>
                <a:spcPts val="0"/>
              </a:spcAft>
              <a:buNone/>
            </a:pPr>
            <a:r>
              <a:rPr lang="ja" sz="791"/>
              <a:t>{diverse_responses}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指示：</a:t>
            </a:r>
            <a:endParaRPr sz="791"/>
          </a:p>
          <a:p>
            <a:pPr indent="0" lvl="0" marL="0" rtl="0" algn="l">
              <a:lnSpc>
                <a:spcPct val="95000"/>
              </a:lnSpc>
              <a:spcBef>
                <a:spcPts val="1200"/>
              </a:spcBef>
              <a:spcAft>
                <a:spcPts val="0"/>
              </a:spcAft>
              <a:buNone/>
            </a:pPr>
            <a:r>
              <a:rPr lang="ja" sz="791"/>
              <a:t>1. 上記の解答例をよく確認すること。</a:t>
            </a:r>
            <a:endParaRPr sz="791"/>
          </a:p>
          <a:p>
            <a:pPr indent="0" lvl="0" marL="0" rtl="0" algn="l">
              <a:lnSpc>
                <a:spcPct val="95000"/>
              </a:lnSpc>
              <a:spcBef>
                <a:spcPts val="1200"/>
              </a:spcBef>
              <a:spcAft>
                <a:spcPts val="0"/>
              </a:spcAft>
              <a:buNone/>
            </a:pPr>
            <a:r>
              <a:rPr lang="ja" sz="791"/>
              <a:t>2. 問題を解決するPython関数を作成すること。</a:t>
            </a:r>
            <a:endParaRPr sz="791"/>
          </a:p>
          <a:p>
            <a:pPr indent="0" lvl="0" marL="0" rtl="0" algn="l">
              <a:lnSpc>
                <a:spcPct val="95000"/>
              </a:lnSpc>
              <a:spcBef>
                <a:spcPts val="1200"/>
              </a:spcBef>
              <a:spcAft>
                <a:spcPts val="0"/>
              </a:spcAft>
              <a:buNone/>
            </a:pPr>
            <a:r>
              <a:rPr lang="ja" sz="791"/>
              <a:t>3. 作成した関数について簡潔な説明を添えること。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つまり、回答群の中に含まれるそれぞれの回答の「強み」を組み合わせつつ、「弱み」を避けるような、より洗練された回答を生成できる仕組みになっています。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えば、プログラミング課題に取り組む際、複数のコード回答がそれぞれ異なるアプローチを示しているとします。それらを統合することで、モデルは各回答の良質な部分を選択的に取り入れ、より効率的で正確なコードを新たに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同様に、数学的な推論課題においても、モデルは回答の「最終的な答え」だけでなく「答えに至る途中の推論プロセス」も文脈として参照できるため、より堅実な論理展開をするよう促されます。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提案手法（GSA）の概要図。LLMが複数の回答を生成し、それらを統合してより良い回答を生成する流れを、数学の問題を例として視覚的に示している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![](https://ai-data-base.com/wp-content/uploads/2025/03/AIDB_86593_1-1024x535.png)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研究チームは、本手法GSAをさまざまな種類の問題に適用し、その効果を測定しました。その中には数学的な推論を必要とする問題、幅広い知識を問う問題、そして自由に記述する形式の問題（たとえば会話やプログラミング）など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また、GSAがモデルの規模や構造に関わらず有効かどうかを確認するために、性能が異なる複数のLLMを用いています。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**実験に使用した言語モデル**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は、性能や特性が異なる4種類のLLMを使用しています。GSAが特定のモデルだけに有効なのか、あるいはさまざまなタイプのモデルにも通用するのかを確認するためです。以下に使用した各モデルを簡単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**Llama 3（8B）**</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Llama 3はオープンソースとして公開されているモデルで、約15兆の単語（トークン）を使って事前に学習されています。さまざまな分野のベンチマークテスト（性能評価テスト）で高い性能を示しており、現在広く利用されているモデルの一つ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**Gemma 2（9B）**</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Gemma 2は、サイズが中規模（約90億パラメータ）でありながら、効率的に高性能を実現するために知識蒸留（大きなモデルから知識を引き継ぐ手法）を活用したモデルです。約8兆の単語で学習されており、比較的小規模ながら、性能面で工夫が施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**Qwen 2.5（14B）**</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Qwen 2.5は、知識に基づく問題や推論力が求められる問題に対する性能が高いとされています。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**GPT4o mini**</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GPT4o miniはGPT-4シリーズの一種で、規模を抑えながら推論速度を速め、コストを下げることを目的としています。性能と速度のバランスをとった実用的なモデルとして、幅広い用途で使われています。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**評価に用いたタスクとデータセット**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本手法がどのような問題に対して効果を発揮するのかを幅広く検証するために、異なる種類のタスクやベンチマーク（評価用データセット）を用いています。それぞれ簡単に説明します。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**数学的な推論問題**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数学的な推論能力の検証においては、Grade School Math 8K（GSM8K）、Math、SVAMPといったデータセットが使用されました。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GSM8Kは小学校レベルの算数の文章題を集めたもので、複数ステップでの計算を要求します。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Mathは代数や幾何、算術など幅広い数学分野を含みます。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SVAMPはモデルの計算や文章題への応用力をさらに厳密に評価するための問題集です。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**知識を問う問題**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知識の活用能力の評価には、MMLU（Massive Multitask Language Understanding）というデータセットが用いられました。このデータセットは数学から法律まで、非常に幅広い57の分野から構成されます。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ただし、本研究では計算資源の関係で、その中からランダムに10%を選んで評価を行いました。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また、GPQAという大学院レベルの生物学、物理学、化学の専門家によって作成された難易度の高い問題セットも利用されています。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**自由記述形式の問題**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自由に回答を記述する能の評価には、MT-benchという対話形式での能力を評価するデータセットや、Alpaca Evalという指示に対する従順性を評価するセットが使われました。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また、プログラミング能力を評価するために、Pythonの基礎的な課題を含むMBPP（Mostly Basic Python Problems）も使いました。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**評価方法とベースライン（比較対象）**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研究者たちは、GSAの性能を客観的に評価するため、既存の代表的な手法と比較を行いました。比較対象として、次のような手法を設定しています。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「Greedy」：最も確率が高い言葉を単純に選ぶ標準的な方法</a:t>
            </a:r>
            <a:endParaRPr sz="791"/>
          </a:p>
          <a:p>
            <a:pPr indent="0" lvl="0" marL="0" rtl="0" algn="l">
              <a:lnSpc>
                <a:spcPct val="95000"/>
              </a:lnSpc>
              <a:spcBef>
                <a:spcPts val="1200"/>
              </a:spcBef>
              <a:spcAft>
                <a:spcPts val="0"/>
              </a:spcAft>
              <a:buNone/>
            </a:pPr>
            <a:r>
              <a:rPr lang="ja" sz="791"/>
              <a:t>- 「Self-Refine」：モデル自身が生成した回答に対して、自らフィードバックを行い修正を繰り返す方法</a:t>
            </a:r>
            <a:endParaRPr sz="791"/>
          </a:p>
          <a:p>
            <a:pPr indent="0" lvl="0" marL="0" rtl="0" algn="l">
              <a:lnSpc>
                <a:spcPct val="95000"/>
              </a:lnSpc>
              <a:spcBef>
                <a:spcPts val="1200"/>
              </a:spcBef>
              <a:spcAft>
                <a:spcPts val="0"/>
              </a:spcAft>
              <a:buNone/>
            </a:pPr>
            <a:r>
              <a:rPr lang="ja" sz="791"/>
              <a:t>- 「Self-Consistency」：複数の回答を生成し、多数決によって最も一般的な回答を選ぶ方法</a:t>
            </a:r>
            <a:endParaRPr sz="791"/>
          </a:p>
          <a:p>
            <a:pPr indent="0" lvl="0" marL="0" rtl="0" algn="l">
              <a:lnSpc>
                <a:spcPct val="95000"/>
              </a:lnSpc>
              <a:spcBef>
                <a:spcPts val="1200"/>
              </a:spcBef>
              <a:spcAft>
                <a:spcPts val="0"/>
              </a:spcAft>
              <a:buNone/>
            </a:pPr>
            <a:r>
              <a:rPr lang="ja" sz="791"/>
              <a:t>- 「Choose-from-N」：複数の回答からモデル自身に一つを選択させる方法</a:t>
            </a:r>
            <a:endParaRPr sz="791"/>
          </a:p>
          <a:p>
            <a:pPr indent="0" lvl="0" marL="0" rtl="0" algn="l">
              <a:lnSpc>
                <a:spcPct val="95000"/>
              </a:lnSpc>
              <a:spcBef>
                <a:spcPts val="1200"/>
              </a:spcBef>
              <a:spcAft>
                <a:spcPts val="0"/>
              </a:spcAft>
              <a:buNone/>
            </a:pPr>
            <a:r>
              <a:rPr lang="ja" sz="791"/>
              <a:t>- 「Best-of-N（Oracle）」：生成された複数の回答の中に一つでも正解があれば成功と見なす理想的な方法（理論上の性能の上限）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なお公平に評価するため、すべての手法に対して同じ計算資源が割り当てられました。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方法ともモデルの呼び出し回数を同じ4回に設定。また、問題の種類によって、生成する際のパラメータ（温度と呼ばれる多様性調整の設定）を微調整しながら、標準的な評価手法を用いて検証が進め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**主な実験結果**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上述の通り、数学的推論や専門知識を問う問題、さらには自由記述型のタスクなど、さまざまな種類の問題に対して検証されました。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その結果、本手法は従来の標準的手法（Greedy）や自己修正型（Self-Refine）、複数回答からの選択型（Choose-from-N）と比較して、多くのケースにおいて提案手法の精度が上回ることが示されました。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複数の言語モデル（Llama 3, GPT 4o mini）に対し、数学問題（GSM8K, MATH, SVAMP）、知識問題（GPQA, MMLU）、自由記述（MT-bench, Alpaca, MBPP）など各種タスクで、GSAと他手法（Greedy, Self-Refine, Self-Consistency, Choose-from-N, Best-of-N）を比較した精度の数値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![](https://ai-data-base.com/wp-content/uploads/2025/03/AIDB_86593_3-1024x488.png)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中でも、GPT4o miniやLlama 3など代表的な言語モデルを用いた評価では、数学的推論（GSM8K、Math）および専門的な知識問題（GPQA、MMLU）において、本手法が既存手法に比べて高い性能を達成することが明らかとなっています。また、GPT4o miniを使用した自由記述型タスク（対話・コード生成）でも同様に、提案手法の有効性が確認されています。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提案手法と他手法を、生成する回答数を変えながら数学問題（MATH）で比較したグラフ。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![](https://ai-data-base.com/wp-content/uploads/2025/03/AIDB_86593_4.png)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従来のChoose-from-Nや自己修正型手法では、状況によっては最も単純なGreedy手法よりも性能が低下するケースが観察されました。このことから、言語モデルに自らの回答を比較・評価させるタスクは必ずしも得意でなく、むしろ複数の回答を参照しながら新たな回答を生成させる方が、モデル本来の能力に適していると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多数決方式（Self-Consistency）との比較では、本手法が数学的推論や知識問題など、明確な答えが存在するタイプの問題でも同等またはそれ以上の性能を示すことが確認されました。加えて、明確な正解が存在しない自由記述型の問題にも柔軟に対応可能であることが示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この柔軟性は、本手法が回答の「内容」や「推論プロセス」そのものを直接参照して生成を行うという仕組みによると考えられます。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すべての候補回答が誤っている場合においても、本手法がそれらの一部に含まれる良質な要素を組み合わせて新たに正しい回答を生成するケースも報告されています。この現象は、回答を単純に選択する方式では起こりえないため、本手法がより幅広い状況に適用可能であることを示唆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Gemma 2, Qwen2.5の各モデルにおけるGSAの性能比較表。数学（GSM8K）、知識（GPQA）、自由記述（MBPP, MT-bench）における各手法の評価を数値化。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![](https://ai-data-base.com/wp-content/uploads/2025/03/AIDB_86593_5.png)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**条件を変えた評価分析**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さまざまな条件を設定した評価実験も実施されました。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回答の生成数</a:t>
            </a:r>
            <a:endParaRPr sz="791"/>
          </a:p>
          <a:p>
            <a:pPr indent="0" lvl="0" marL="0" rtl="0" algn="l">
              <a:lnSpc>
                <a:spcPct val="95000"/>
              </a:lnSpc>
              <a:spcBef>
                <a:spcPts val="1200"/>
              </a:spcBef>
              <a:spcAft>
                <a:spcPts val="0"/>
              </a:spcAft>
              <a:buNone/>
            </a:pPr>
            <a:r>
              <a:rPr lang="ja" sz="791"/>
              <a:t>- [サンプリング](https://ai-data-base.com/archives/26518)時の温度設定</a:t>
            </a:r>
            <a:endParaRPr sz="791"/>
          </a:p>
          <a:p>
            <a:pPr indent="0" lvl="0" marL="0" rtl="0" algn="l">
              <a:lnSpc>
                <a:spcPct val="95000"/>
              </a:lnSpc>
              <a:spcBef>
                <a:spcPts val="1200"/>
              </a:spcBef>
              <a:spcAft>
                <a:spcPts val="0"/>
              </a:spcAft>
              <a:buNone/>
            </a:pPr>
            <a:r>
              <a:rPr lang="ja" sz="791"/>
              <a:t>- 多様性を高めるための回答生成方法（プロンプトの変更、多言語利用など）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を変化させることで、性能の変動が観察されました。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**回答生成数の影響**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数学推論タスク（MATH）においては、生成する回答数が性能に及ぼす影響が評価されました。その結果、すべての手法は回答数を増やすことで性能向上が見られました。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しかし提案手法の場合、回答数が一定以上（約5個程度）になると性能向上の効果がやや弱まる傾向が確認されました。これは回答数が多くなりすぎると、モデルが大量の情報を処理しきれなくなり、かえって負担が増えるためと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一方、多数決方式（Self-Consistency）は回答数の増加に伴って徐々に改善される傾向を示しましたが、選択方式（Choose-from-N）は回答数が多すぎると性能が低下することが確認されました。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これらの結果により、提案手法が比較的少ない回答数でも高い性能を示す柔軟性を持ち、過度な回答数の増加に依存せずとも十分に機能することが示唆されています。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**サンプリング時の温度設定の影響**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回答生成時の多様性を調整する「温度パラメータ」を変更した際の性能変化も検証されました。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その結果、温度が低い場合（約0.2）には生成される回答が互いに類似し、どの手法でも性能改善は限定的でした。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これに対し、温度を中程度（約1.0）まで引き上げ、多様性を適度に高めると、提案手法の性能が著しく改善されました。この時、提案手法はSelf-ConsistencyやChoose-from-Nと比較しても良好な性能を示しています。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しかし、温度をさらに上げすぎる（約1.5以上）と、回答の質が低下して性能も落ちることが確認されています。この結果から、本手法は中程度の多様性を最も効果的に活用していると解釈できます。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温度（Temperature）の設定を変化させた場合に各手法の性能がどう変化するかを示したグラフ（課題はGSM8KとGPQA、モデルはLlama 3）。</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![](https://ai-data-base.com/wp-content/uploads/2025/03/AIDB_86593_6.png)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**回答生成方法の多様化の影響**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プロンプトの変更や多言語での回答生成といった方法を用いて回答の多様性を高める工夫についても実験が行われました。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その結果、標準的な方法（温度調整）に比べて著しい性能向上は観察されませんでしたが、多言語生成を用いた場合にやや性能が向上することが確認されました。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は、異なる言語で生成された回答がより多様な視点を提供することで、提案手法がそれらを統合する際の情報が増えたためと推測されます。ただし、多言語を用いる方法にはモデル自体の多言語対応が必要となり、モデルによっては活用が難しいことが指摘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Gemma 2モデルに対して、[サンプリング](https://ai-data-base.com/archives/26518)方法（Temperature, Promptの変化, 多言語）の違いが性能に与える影響を示した比較表（課題はGSM8K）。</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![](https://ai-data-base.com/wp-content/uploads/2025/03/AIDB_86593_7.png)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**さらなる詳細分析**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手法が優れた性能を示した理由を明確にするために、生成された回答の「信頼度」に着目した追加分析が行われました。信頼度は、モデルが各回答を生成するときにどれほど自信を持っているかを示す「負の対数尤度（Negative Log-Likelihood: NLL）」という数値を用いて評価されました。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分析の結果、提案手法によって生成された回答群は、モデルに回答を選択させる手法（Choose-from-N）による回答群と比べて、より低いNLL値（つまり、より高い信頼度）を示しました。これは、言語モデルが既存の回答を比較して評価するタスクよりも、複数の回答を文脈として与えられ、それらを参考に新たな回答を生成するタスクのほうが自然に得意であることを示唆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提案手法（GSA）とChoose-from-N手法で生成した回答の信頼度（NLL）の分布比較図。GSAがより自信度の高い（NLLが低い）回答を生成する傾向を示す。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![](https://ai-data-base.com/wp-content/uploads/2025/03/AIDB_86593_8.png)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性能差を詳しく調べるため、回答候補に正解が含まれる数（3つすべて正解、2つ正解、1つのみ正解、すべて不正解）ごとに、提案手法と従来手法の成功率が分析されました。その結果、複数の候補に正解が多く含まれている場合はどちらの手法も高い成功率を示しましたが、正解が一つしかない場合や、候補がすべて不正解の場合には、提案手法の優位性が顕著と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候補回答群の正解数ごとに、GSAとChoose-from-Nの成功・失敗パターンを詳細に分析した棒グラフ（GPQA、MBPP課題で評価）。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![](https://ai-data-base.com/wp-content/uploads/2025/03/AIDB_86593_9-1024x342.png)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提案手法は複数の誤った回答候補からでも部分的な正解要素を抽出して新たに正解を生み出すことが可能であり、一方で回答を選ぶ方式（Choose-from-N）ではそのような成功は原理的に困難であるためです。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この分析を通して、モデルに求める作業を「回答を選ぶ」から「新たに生成する」に切り替えることが、多くの場合で回答品質の向上につながることが明らかになりました。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**ケーススタディ**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提案手法がどのように実際に機能しているかを具体的に理解するため、プログラミングの課題と数学の推論課題の事例分析が行われました。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グラミング課題の例では、複数の回答候補がそれぞれ異なるアプローチを取っていましたが、いずれも完全ではなく、欠点を抱えていました。この状況で提案手法を適用すると、それぞれの回答が持つ良い要素が選択的に統合され、最終的によりシンプルで、しかも正確なプログラムが生成され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つまり、異なるアイデアやコードの一部をうまく組み合わせることで、どの候補回答よりも質の高い新しい解答が生まれたのです。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数学的な推論課題においても、類似の現象が観察されました。ある問題に対して複数の候補が示されましたが、いくつかの回答は途中まで正しく進んだものの最終段階で計算ミスを起こしていました。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別の候補は最終的には正解でしたが、途中の計算プロセスが直感的でなく複雑でした。提案手法はこれらの候補回答を踏まえて、より分かりやすく簡潔な計算プロセスを構築し、最終的に正しい答えを提示することに成功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この二つのケーススタディから、提案手法が単なる回答の選択ではなく、多様な候補からそれぞれの強みを抽出し融合する能力を持ち、結果としてより質の高い回答を作り出すことが具体的に示されました。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GSAの効果を具体例（プログラミング課題および数学課題）で示した図。複数の候補回答からどのように優れた回答を導いたかを具体例として提示。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![](https://ai-data-base.com/wp-content/uploads/2025/03/AIDB_86593_10.png)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本記事では、LLMが自分で生成した複数の回答を統合して、より高品質な回答を生成する新しい手法について紹介しました。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本手法は、モデルに自分の回答を評価させるのではなく、複数の回答を参照させて新しい回答を生成させる点に特徴があります。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験では、数学問題や専門知識を問う問題、自由記述形式の問題など幅広いタスクにおいて、従来の手法を上回る性能を示しています。また、自己評価や多数決に頼らないため、より広い範囲の問題に適用できる柔軟性を持っていることも示され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Chatbots for Data Collection in Surveys: A Comparison of Four Theory-Based Interview Probes アンケートにおけるデータ収集のためのチャットボット：4つの理論に基づくインタビュープローブの比較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タグ: Interview, LLM</a:t>
            </a:r>
            <a:endParaRPr sz="791"/>
          </a:p>
          <a:p>
            <a:pPr indent="0" lvl="0" marL="0" rtl="0" algn="l">
              <a:lnSpc>
                <a:spcPct val="95000"/>
              </a:lnSpc>
              <a:spcBef>
                <a:spcPts val="1200"/>
              </a:spcBef>
              <a:spcAft>
                <a:spcPts val="0"/>
              </a:spcAft>
              <a:buNone/>
            </a:pPr>
            <a:r>
              <a:rPr lang="ja" sz="791"/>
              <a:t>リンク: https://arxiv.org/abs/2503.08582</a:t>
            </a:r>
            <a:endParaRPr sz="791"/>
          </a:p>
          <a:p>
            <a:pPr indent="0" lvl="0" marL="0" rtl="0" algn="l">
              <a:lnSpc>
                <a:spcPct val="95000"/>
              </a:lnSpc>
              <a:spcBef>
                <a:spcPts val="1200"/>
              </a:spcBef>
              <a:spcAft>
                <a:spcPts val="0"/>
              </a:spcAft>
              <a:buNone/>
            </a:pPr>
            <a:r>
              <a:rPr lang="ja" sz="791"/>
              <a:t>論文公開年: 2025</a:t>
            </a:r>
            <a:endParaRPr sz="791"/>
          </a:p>
          <a:p>
            <a:pPr indent="0" lvl="0" marL="0" rtl="0" algn="l">
              <a:lnSpc>
                <a:spcPct val="95000"/>
              </a:lnSpc>
              <a:spcBef>
                <a:spcPts val="1200"/>
              </a:spcBef>
              <a:spcAft>
                <a:spcPts val="0"/>
              </a:spcAft>
              <a:buNone/>
            </a:pPr>
            <a:r>
              <a:rPr lang="ja" sz="791"/>
              <a:t>月: Mar</a:t>
            </a:r>
            <a:endParaRPr sz="791"/>
          </a:p>
          <a:p>
            <a:pPr indent="0" lvl="0" marL="0" rtl="0" algn="l">
              <a:lnSpc>
                <a:spcPct val="95000"/>
              </a:lnSpc>
              <a:spcBef>
                <a:spcPts val="1200"/>
              </a:spcBef>
              <a:spcAft>
                <a:spcPts val="0"/>
              </a:spcAft>
              <a:buNone/>
            </a:pPr>
            <a:r>
              <a:rPr lang="ja" sz="791"/>
              <a:t>公開日: 11</a:t>
            </a:r>
            <a:endParaRPr sz="791"/>
          </a:p>
          <a:p>
            <a:pPr indent="0" lvl="0" marL="0" rtl="0" algn="l">
              <a:lnSpc>
                <a:spcPct val="95000"/>
              </a:lnSpc>
              <a:spcBef>
                <a:spcPts val="1200"/>
              </a:spcBef>
              <a:spcAft>
                <a:spcPts val="0"/>
              </a:spcAft>
              <a:buNone/>
            </a:pPr>
            <a:r>
              <a:rPr lang="ja" sz="791"/>
              <a:t>概要: チャットボットがアンケート内での自由回答を深めるために使えるかを調べるため、4種類の理論に基づくインタビュープローブを使い、異なるHCI研究段階において応答の質とユーザー体験を評価する。LLMを使ったチャットボットを用い、探索・要件定義・評価という3つの場面で、記述的、個人的、明確化、説明的な4種のプローブを評価する。効果を測るため、64名の参加者にチャットボットベースのアンケートを実施し、Griceの協調原理に基づいた応答品質指標とユーザー体験を計測</a:t>
            </a:r>
            <a:endParaRPr sz="791"/>
          </a:p>
          <a:p>
            <a:pPr indent="0" lvl="0" marL="0" rtl="0" algn="l">
              <a:lnSpc>
                <a:spcPct val="95000"/>
              </a:lnSpc>
              <a:spcBef>
                <a:spcPts val="1200"/>
              </a:spcBef>
              <a:spcAft>
                <a:spcPts val="0"/>
              </a:spcAft>
              <a:buNone/>
            </a:pPr>
            <a:r>
              <a:rPr lang="ja" sz="791"/>
              <a:t>チャットボットの質問方法によって回答の質や参加者の体験に差が生じることがわかりました。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中でも「個別的プローブ（Idiographic）」を使った質問は、回答者が自分の経験を具体的かつ自然に話せるため効果的でした。一方、「説明的プローブ（Explanatory）」のように理由を繰り返し問う質問では、回答者が疲れたり会話が停滞したりする可能性があ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までにインタビュー研究で使われてきた質問テクニックを参考に、チャットボットでのアンケートに最適な質問方法を探る研究に取り組みました。参加者が楽しみながらも、深く考えて答えられるような、新しいアンケート手法の開発を目指したの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**課題の整理**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**オンラインアンケートの課題**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オンラインアンケートは、人々の考えや経験、意見を調べるために広く用いられる調査手法の一つです。アンケートは大きく分けて、選択肢から回答を選ぶタイプ（「はい／いいえ」や5段階評価など）と、回答者が自由に記述できるタイプ（自由記述形式）の2つに分類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由記述形式の質問は、回答者自身が自分の言葉で自由に表現できるため、より深い内容や予想外の回答を得ることが可能になります。しかしながら、このような自由記述式質問には回答者の負担が大きいという難点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回答する際には自分の考えを整理し、言葉を選んでタイプする作業が求められるため、参加者は疲れやストレスを感じやすくなります。その結果、途中でアンケート回答を放棄したり、意味のない言葉を書き込んだり、簡単すぎて十分な情報を含まない回答が増える傾向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うした問題に対処するために、研究者はこれまでにもさまざまな工夫を行ってきました。例えば、アンケート回答者が以前に答えた内容を参考にして次の質問を柔軟に変化させる方法や、回答者のSNSなどの個人情報を参考に質問内容を個別に調整する方法などが試されてき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中でも特に効果が見込まれている手法として、「回答者が先ほど述べたことに基づいて、すぐに関連する質問を行う」という方法があります。対面のインタビューでは自然に行われるこのような追加質問を、オンラインアンケートにも組み込むことで、回答者が深く考えて答えられる環境を整えることが狙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**チャットボットを用いる方法の課題**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ンケートを改善するもう一つの試みとして、チャットボットの利用が注目されています。チャットボットとは、人間とコンピューターが自然な対話形式でコミュニケーションできるように開発されたプログラムの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まで、チャットボットは顧客サポート、オンラインショッピング、健康相談、教育支援など、さまざまな場面で活用されてきました。チャットボットの大きな利点は、決まった画面のボタンやメニューではなく、自然な会話の流れに沿ってユーザーが自由に質問をしたり、意見を述べたりできる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ボットがアンケートに利用された場合、回答者との間で自然な会話が生まれ、参加者がより深い内容を話してくれることが期待されています。実際に、これまでの研究から、チャットボットとのやり取りでは通常のアンケートよりも回答者が積極的に情報を提供したり、より誠実で詳しい回答をしたりすることが報告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チャットボットは人間の調査員とは違い、24時間いつでも即座に対応可能であるため、参加者が感じる心理的なハードルが下がり、話しにくいテーマでも抵抗なく話せることも利点です。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一方で、チャットボットには回答者の発言内容を正確に理解し、適切な質問を返す難しさも存在しています。回答者が使う言葉や表現は多様であり、その全てを理解して自然に会話を進めることは容易ではあり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時には、チャットボットが意図を誤解してしまったり、不適切な返答を行ったりすることで、回答者が不快感を覚えるケースも報告されています。そのため、回答者の発言に対する適切な反応を可能にする技術的な工夫や設計が重要な課題と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**インタビューでの追加質問（プローブ）とは？**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インタビューでは、相手の話を深く掘り下げるために「プローブ」と呼ばれる追加質問が使われます。プローブをうまく使えば、相手の体験や考えを詳しく自然に引き出すことができます。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プローブには4つの種類があります。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①「記述的プローブ」は、「その時どんなことがあったか？」などと、相手が自分の体験や感情を詳しく語れるように促します。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②「個別的プローブ」は、「最近経験した具体的な例を教えてください」と質問し、話し手が実際にあった特定のエピソードを思い出し、より具体的に話せるよう手助けします。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③「明確化プローブ」は、相手が曖昧な言葉を使った時に「それはどういう意味？」と聞き返すことで、相手の意図を明確に引き出します。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④「説明的プローブ」は、「なぜそう感じましたか？」と尋ねることで、相手が自分の行動や感情の理由を掘り下げて話せるよう促します。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このようなプローブを使い分けることで、インタビューで得られる回答の質が高まります。今回研究者らは、LLMチャットボットによってこれらを使用する設計を考えています。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調査の各段階（探索・要件収集・評価）でチャットボットが尋ねた質問の例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![](https://ai-data-base.com/wp-content/uploads/2025/03/AIDB_86808_1-1024x234.png)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**アンケートに使えるLLMチャットボットの設計**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ボットをアンケートに取り入れるには、特別な難しい技術は必ずしも必要ではありません。まずは、普段から使い慣れているアンケートツールに連携しやすいチャットボットシステム（本研究ではNext.jsを使用）を用意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新たなアンケートを作るのではなく、既存のオンライン調査システムとチャットボットを連携させることで、回答者が特別な違和感なく使えるようになります。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**インターフェースを整える**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チャットボットのインターフェース（見た目）は、複雑にしすぎないことが推奨されます。普段使っているメッセージアプリのように、シンプルな会話型のデザインが理想です。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特別なキャラクターや凝った装飾はあえて使わず、質問内容に回答者が自然に集中できるような環境をつくりましょう。質問は一度に一つずつ表示し、回答もシンプルに送信できるように工夫すると、参加者の心理的な負担が軽減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チャットボットとの実際の会話画面（インターフェースの具体例）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![](https://ai-data-base.com/wp-content/uploads/2025/03/AIDB_86808_2-1.png)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**「適切な質問」をする**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ボットが回答者の話をうまく引き出すためには、質問の生成方法がとても重要になります。本研究では「GPT-4o」を使用しましたが、LLMをそのまま使うと質問があいまいになったり、アンケートの目的からずれたりする恐れ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そのため、LLMチャットボットが適切な質問を生成するためには、質問の仕方や会話ルールを事前に明確に指示することが大切です。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ためには、「質問は短くシンプルに、一つずつ提示する」「参加者の意見に対して中立的に反応し、批判や誘導をしない」といった基本ルールをLLMチャットボットに教えます。また、アンケートのテーマや会話の目的を事前にLLMチャットボットに明示的に伝えることで、質問が的確になりやす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**「追加質問（プローブ）」を取り入れる**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LLMチャットボットが相手の答えを深掘りするには、インタビュー技術の一つである「追加質問（プローブ）」を使います。具体的には、次の4つのプローブを使い分けることが勧められています。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**記述的プローブ**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「そのとき何がありましたか？」など、回答者が自然に自分の経験を語れるような質問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**個別的プローブ**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「最近実際に経験したことを教えてください」など、具体的なエピソードを話してもらう質問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**明確化プローブ**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「それはどういう意味ですか？」と尋ね、曖昧な表現をはっきりさせる質問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**説明的プローブ**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「なぜそう感じましたか？」と、理由や原因を掘り下げる質問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これらの質問パターンを事前に具体例とともにLLMチャットボットに教えておきます。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**実践するポイントまとめ**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アンケートでチャットボットを使うために意識するべきポイントは、次のように整理できます。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参加者が話しやすい、自然な会話形式のデザインを用意する。</a:t>
            </a:r>
            <a:endParaRPr sz="791"/>
          </a:p>
          <a:p>
            <a:pPr indent="0" lvl="0" marL="0" rtl="0" algn="l">
              <a:lnSpc>
                <a:spcPct val="95000"/>
              </a:lnSpc>
              <a:spcBef>
                <a:spcPts val="1200"/>
              </a:spcBef>
              <a:spcAft>
                <a:spcPts val="0"/>
              </a:spcAft>
              <a:buNone/>
            </a:pPr>
            <a:r>
              <a:rPr lang="ja" sz="791"/>
              <a:t>- 質問は短く明確にし、一度に一つずつ提示する。</a:t>
            </a:r>
            <a:endParaRPr sz="791"/>
          </a:p>
          <a:p>
            <a:pPr indent="0" lvl="0" marL="0" rtl="0" algn="l">
              <a:lnSpc>
                <a:spcPct val="95000"/>
              </a:lnSpc>
              <a:spcBef>
                <a:spcPts val="1200"/>
              </a:spcBef>
              <a:spcAft>
                <a:spcPts val="0"/>
              </a:spcAft>
              <a:buNone/>
            </a:pPr>
            <a:r>
              <a:rPr lang="ja" sz="791"/>
              <a:t>- LLMを使う際は、チャットボットが目的に合った質問をできるよう、明確なルールを事前に設定する。</a:t>
            </a:r>
            <a:endParaRPr sz="791"/>
          </a:p>
          <a:p>
            <a:pPr indent="0" lvl="0" marL="0" rtl="0" algn="l">
              <a:lnSpc>
                <a:spcPct val="95000"/>
              </a:lnSpc>
              <a:spcBef>
                <a:spcPts val="1200"/>
              </a:spcBef>
              <a:spcAft>
                <a:spcPts val="0"/>
              </a:spcAft>
              <a:buNone/>
            </a:pPr>
            <a:r>
              <a:rPr lang="ja" sz="791"/>
              <a:t>- インタビューの追加質問（プローブ）のテクニックを活用し、回答者が自分の体験を自然に掘り下げられるようにする。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オンラインアンケートにチャットボットを取り入れた場合、質問の方法（プローブの種類）が参加者の回答の質や感じ方にどのように影響するかを調査しました。チャットボットが使った追加質問（プローブ）の種類は「記述的プローブ」「個別的プローブ」「明確化プローブ」「説明的プローブ」の4つで、それぞれの効果を比較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また、これらのプローブの効果がアンケート調査の一般的な3段階（探索段階・要件収集段階・評価段階）ごとに異なるかどうかも調べました。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**インタビューの3つの段階について**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調査では、「探索段階」「要件収集段階」「評価段階」という3つの段階に分けてプローブの効果が調べられました。これは人間とコンピュータの相互作用（HCI）分野で一般的に使われる考え方です。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**探索段階**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探索段階では、参加者が普段どのように技術を使っているか、またどのような問題や感情を持っているかを広く理解します。この段階で得られた情報が、その後の技術や製品の開発の基礎となります。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**要件収集段階**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要件収集段階では、新しい技術や製品を作る際に必要な機能や特徴を明らかにします。参加者が現状の技術に感じている不満や、改善のための具体的なニーズを聞き出すことを目的とします。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**評価段階**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評価段階では、実際に作成した技術や製品を参加者に使ってもらい、その使用感や問題点についての意見を集めます。ここで得られたフィードバックは、製品や技術の改善に直接活かされます。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**アンケートテーマ**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調査では、「テクノストレス」と呼ばれる、デジタル機器を使用することで感じるストレスがテーマとして選ばれました。スマートフォンやパソコンが日常生活に広く普及する中で、これらの機器を使うことによって感じられる精神的負担が注目されています。例えば、絶え間ない通知による心理的圧迫感などが知られており、身近で具体的なこのテーマは、チャットボットによる追加質問（プローブ）の効果を評価するために適切な題材として設定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**調査参加者の募集方法と特徴**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調査参加者は、オンラインの調査プラットフォーム（Prolific）を通じて募集されました。参加条件として、回答精度95%以上であること、英語が母語であること、アメリカ合衆国在住であることが設定されました。また、回答が困難になるのを避けるため、デスクトップパソコンからの参加に限定されました。調査時間（約15分）に対し、報酬として3ドルが支払われています。最終的に64名が募集され、参加者は4つのプローブタイプにそれぞれ16名ずつ割り当て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調査では、以下の3つのポイントに基づいてチャットボットの効果が評価されました。本研究の仕組みを実践する際には、この評価アプローチも踏襲することも一つの手です。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**（1）回答の質の評価**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加者が提供した回答内容について、どのくらい具体的で分かりやすく、また質問に適切であったかが評価されました。「回答に含まれる情報量」「具体性」「質問との関連性」「明確さ」という4つの観点から分析が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会話型アンケートの質を分析するためのグライスの協調原理（Gricean Maxim）。これに基づいて上記の評価が行われた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![](https://ai-data-base.com/wp-content/uploads/2025/03/AIDB_86808_3-1-1024x166.png)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**（2）参加者の主観的な体験の評価**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ボットとのやり取りについて、参加者がどのように感じたかを評価するため、「会話がスムーズだったか」「質問が役立ったか」「同じ質問が繰り返されたと感じたか」などの項目を使って参加者自身が評価しました。この評価は、標準化されたアンケート尺度（SEQ）を用いて測定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**（3）参加者からの自由記述による感想の分析**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ボットを使ったアンケートに対する参加者の自由な意見や感想も収集されました。特に、「チャットボットの質問がどのように影響したか」「普段のアンケートと比べて感じた違いは何か」「チャットボットに話しやすいテーマ、話しにくいテーマは何か」など、参加者自身の言葉で詳しく記述してもらい、それらの意見が質的に分析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主観的体験評価（会話中に感じた役立ち感や繰り返し感など）に使われた質問項目の概要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![](https://ai-data-base.com/wp-content/uploads/2025/03/AIDB_86808_4-1-1024x233.png)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**データ分析の方法**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収集したデータは、大きく分けて以下の4つの視点で分析されました。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**（1）回答の質の分析**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加者からの回答内容は、「情報量」「具体性」「的確さ」「明確さ」の4つの基準で評価されました。これらのデータは、統計的な手法（線形混合効果モデル）を使って分析され、質問プローブの種類や調査段階が回答の質に与えた影響を確認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**（2）参加者の体験評価の分析**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参加者がチャットボットとの会話をどのように感じたか（スムーズさや役立ち感など）については、ART法（Aligned Rank Transform）という統計手法を使って分析しました。この分析により、使用したプローブの種類によって参加者の印象や体験がどのように異なったかが調べられました。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**（3）自由記述回答の質的分析**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加者が自由に書いた感想については、共通の話題や特徴を整理し、テーマごとに分類しました。この質的な分析により、参加者がチャットボットを使ったアンケートについてどのように感じていたか、またその利点や改善点などが詳しく検討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**（4）会話パターンの探索的な分析**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ボットとの会話ログ全体を見直し、どのような質問や回答のやり取りが起きていたかについて探索的に調べました。この分析は、チャットボットとの会話が実際にどのように進むのか、またプローブによる質問方法の違いが会話の流れにどう影響するかを具体的に把握する目的で実施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調査の結果、チャットボットによるアンケートの回答の質や参加者の印象は、追加質問（プローブ）の種類によって差が生じることが分かりました。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各プローブ条件でやりとりされたメッセージ数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![](https://ai-data-base.com/wp-content/uploads/2025/03/AIDB_86808_5-1.png)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**回答の質に関する結果**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ボットが行った追加質問（プローブ）の種類によって、参加者の回答の質に違いが生じました。ここでの「回答の質」とは、「情報量」「具体性」「的確さ」「明確さ」の4つの観点で評価されたもの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個別的プローブ（Idiographic）」や「記述的プローブ（Descriptive）」は、参加者が自分の体験をより具体的かつ自然に語ることを促し、他のプローブよりも質の高い回答を引き出しました。一方、「説明的プローブ（Explanatory）」は、理由や原因を繰り返し尋ねる形式のため、回答が抽象的になったり、回答者が負担を感じたりすることがあり、回答の質がやや低下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自由記述コメントから分析した、チャットボットに「話しやすいテーマ」「話しにくいテーマ」の分類と具体例を示した図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![](https://ai-data-base.com/wp-content/uploads/2025/03/AIDB_86808_7-1024x327.png)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参加者がチャットボットとの会話をどのように感じたかという主観的評価（役立ち感や繰り返し感など）を比較したところ、プローブの種類間に差が見られました。中でも「説明的プローブ」は他のプローブよりも「質問が繰り返しに感じられる」という印象が強くなりました。反対に、「明確化プローブ（Clarifying）」は参加者にとって繰り返し感が少なく、比較的心地よい会話が行わ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使用したプローブ（記述的・個別的・明確化・説明的）の種類ごとに、参加者が提供した回答の質（情報量・具体性・的確さ・明確さ）を比較した結果を示したグラフ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![](https://ai-data-base.com/wp-content/uploads/2025/03/AIDB_86808_8-1024x330.png)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参加者が自由記述で回答した感想の分析からは、チャットボットが通常のアンケートよりも回答を深く考えるきっかけを提供するという利点が明らかになりました。一方、一部の参加者は、特に説明的プローブを使った際に「質問が単調に感じられ、回答がつらくなった」と指摘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回答の質に関する分析結果（情報量・的確さ・具体性・明確さ）。各要因（プローブタイプや調査段階）ごとに、係数、標準誤差（括弧内）、有意性を示す。推定値の符号（＋／−）は、各要因と結果変数の関係の方向性を表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![](https://ai-data-base.com/wp-content/uploads/2025/03/AIDB_86808_6-1-1024x506.png)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会話のパターンを分析すると、「個別的プローブ」や「記述的プローブ」を使用した場合、参加者が自然に自分の経験を掘り下げて語れるスムーズな会話の流れが多く見られました。これに対して、「説明的プローブ」を使った場合は、理由を何度も問う質問によって会話が停滞したり、参加者が回答に困惑したりする場面が多く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インタビューの各段階（探索段階・要件収集段階・評価段階）における回答の質の分析結果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![](https://ai-data-base.com/wp-content/uploads/2025/03/AIDB_86808_10-1024x408.png)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使用したプローブの種類別に、参加者がチャットボットとの会話をどう感じたか（役立つと感じたか、質問が繰り返しに感じたか、押しつけがましいと感じたか）を比較した結果を示したグラフ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![](https://ai-data-base.com/wp-content/uploads/2025/03/AIDB_86808_9-1024x333.png)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**参加者の主観的な体験評価の結果**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加者がチャットボットとの対話をどのように感じたかを分析したところ、全体としては、質問タイプによる大きな違いは見られませんでした。ただし、「説明的プローブ」は「質問が繰り返されている」と感じられやすく、回答者の負担感がやや高まることが示されました。一方で、会話のスムーズさや、回答しやすさといった快適性に関しては、どのプローブでも概ね高評価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**自由記述による参加者の感想から得られた結果**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加者自身が自由に書いた感想からは、多くの人がチャットボットを使ったアンケートを「楽しい」「普通のアンケートよりも考えやすい」と肯定的に評価していることがわかりました。その理由として、自然な会話形式で質問されることで自分の考えを整理しやすかった点が挙げられています。しかし一部の参加者からは、会話が進むにつれて「同じような質問が繰り返されて疲れる」という指摘もありました。チャットボットを利用する場合は、質問が単調にならないような工夫が必要だと分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健康や人間関係など個人的な話題については、「チャットボットのほうが人間に比べて話しやすい」という意見がある一方で、「チャットボットには感情がないため深刻な話題を話しづらい」という意見もありました。参加者が話しやすいと感じるテーマによって、チャットボットの有効性が変わる可能性があることも示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**チャットボットと参加者との会話パターンの特徴**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会話のやり取りを詳しく分析すると、「個別的プローブ」や「記述的プローブ」を使った場合には会話が自然でスムーズに進む傾向がありました。一方、「説明的プローブ」では会話が停滞し、参加者が回答に困る場面が多く見られました。さらに、参加者がチャットボットを人間のように扱い、感情を込めて自然に対話するケースも多く確認されました。この結果から、チャットボットが自然な会話を生み出すためには、参加者が具体的なエピソードを話しやすい質問の仕方が特に重要だと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各プローブが、インタビューの3つの段階ごとに特に高い効果を示した評価指標のまとめ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![](https://ai-data-base.com/wp-content/uploads/2025/03/AIDB_86808_11-1.png)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**研究から得られた示唆**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今回の調査から、オンラインアンケートにチャットボットを導入する際には、質問方法（プローブ）の選び方が重要であることが分かりました。回答の質を高めるためには、参加者が自分の経験を具体的に語れるように促す質問が特に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えば、「個別的プローブ」や「記述的プローブ」を使うと、回答者はより詳しく、かつ自然に体験を語れる傾向がありました。一方、「説明的プローブ」は、理由を繰り返し尋ねるため、参加者が疲れたり、回答が曖昧になったりする場合があり、使い方に注意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た、チャットボットとの会話形式は、多くの参加者から「通常のアンケートよりも答えやすく、考えやすかった」と好意的な評価を受けました。ただし、質問が単調になった場合、参加者に負担感が生じる可能性も指摘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そのため、参加者が自然に会話を続けられるように、質問の繰り返しを避ける工夫や柔軟な質問設計が必要になります。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本記事では、オンラインアンケートにチャットボットを取り入れ、回答者がより具体的で深い回答をできるよう工夫した研究を紹介しました。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調査の結果、チャットボットの質問方法によって回答の質や参加者の体験に差が生じることがわかりました。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中でも「個別的プローブ（Idiographic）」を使った質問は、回答者が自分の経験を具体的かつ自然に話せるため効果的でした。一方、「説明的プローブ（Explanatory）」のように理由を繰り返し問う質問では、回答者が疲れたり会話が停滞したりする可能性も示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回答者に応じて柔軟に調整する工夫が求められそうです。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