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Proxima Nov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ProximaNov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bold.fntdata"/><Relationship Id="rId14" Type="http://schemas.openxmlformats.org/officeDocument/2006/relationships/slide" Target="slides/slide9.xml"/><Relationship Id="rId58" Type="http://schemas.openxmlformats.org/officeDocument/2006/relationships/font" Target="fonts/ProximaNov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eb044b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b044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b044b1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b044b1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d2fb9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d2fb9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8b31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8b31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d8b3172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d8b3172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f01048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f01048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f01048d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f01048d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f11290f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f11290f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f11290f2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f11290f2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f11290f2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f11290f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e37628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e37628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e376282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e376282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f2aea0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f2aea0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f4979d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f4979d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f4979d7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f4979d7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f4979d7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f4979d7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f4979d7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f4979d7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f4979d7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f4979d7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f5e43b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f5e43b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f5e43ba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f5e43ba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f5e43ba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f5e43ba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1" name="Google Shape;121;p25"/>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37" name="Google Shape;137;p28"/>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38" name="Google Shape;138;p28"/>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4" name="Google Shape;154;p31"/>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75" name="Google Shape;175;p35"/>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76" name="Google Shape;176;p35"/>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77" name="Google Shape;177;p35"/>
          <p:cNvGrpSpPr/>
          <p:nvPr/>
        </p:nvGrpSpPr>
        <p:grpSpPr>
          <a:xfrm>
            <a:off x="677075" y="3698248"/>
            <a:ext cx="7072774" cy="1351352"/>
            <a:chOff x="1220725" y="3617648"/>
            <a:chExt cx="7072774" cy="1351352"/>
          </a:xfrm>
        </p:grpSpPr>
        <p:pic>
          <p:nvPicPr>
            <p:cNvPr id="178" name="Google Shape;178;p35"/>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79" name="Google Shape;179;p35"/>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85" name="Google Shape;185;p36"/>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1" name="Google Shape;191;p37"/>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2" name="Google Shape;202;p39"/>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Interactive LLM Serving with Proxy Model-based Sequence Length Prediction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18" name="Google Shape;218;p42"/>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19" name="Google Shape;219;p42"/>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20" name="Google Shape;220;p42"/>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TransformerFAM: Feedback attention is working memory TransformerFAM: フィードバック注意は作業記憶です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モデルは、特に長いテキストやデータを処理する際に、情報をより効果的に扱うことができるようにデザインされています。普通のTransformerモデルは、情報を一定の範囲内でしか扱えませんが、提案された「TransformerFAM」というモデルは、情報を無制限に扱うことができるように、内部に「フィードバックループ」という仕組みを取り入れています。これにより、モデルが過去に学んだことを長期間保持し、新しい情報と組み合わせること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フィードバック注意記憶（FAM）は長い文章や会話など、連続した情報を扱う際、情報をうまく保持し続けることが難しい問題に対応するため、FAMは過去の情報を「記憶」として保持し、新しい情報と組み合わせながら処理を進めることができます。</a:t>
            </a:r>
            <a:endParaRPr sz="764"/>
          </a:p>
          <a:p>
            <a:pPr indent="0" lvl="0" marL="0" rtl="0" algn="l">
              <a:lnSpc>
                <a:spcPct val="100000"/>
              </a:lnSpc>
              <a:spcBef>
                <a:spcPts val="1200"/>
              </a:spcBef>
              <a:spcAft>
                <a:spcPts val="0"/>
              </a:spcAft>
              <a:buNone/>
            </a:pPr>
            <a:r>
              <a:rPr lang="ja" sz="764"/>
              <a:t>FAMはTransformerモデル内で次のように機能します：</a:t>
            </a:r>
            <a:br>
              <a:rPr lang="ja" sz="764"/>
            </a:br>
            <a:r>
              <a:rPr lang="ja" sz="764"/>
              <a:t>1. ブロック単位での情報処理：FAMを使用するモデルは、入力された情報を小さなブロックに分割します。これにより、各ブロックの情報を個別に扱いやすくなります。</a:t>
            </a:r>
            <a:br>
              <a:rPr lang="ja" sz="764"/>
            </a:br>
            <a:r>
              <a:rPr lang="ja" sz="764"/>
              <a:t>2. フィードバックループ：各ブロックの情報は、フィードバックループを通じて次のブロックへと引き継がれます。このループにより、過去の情報が新しい情報の処理に役立てられるのです。</a:t>
            </a:r>
            <a:br>
              <a:rPr lang="ja" sz="764"/>
            </a:br>
            <a:r>
              <a:rPr lang="ja" sz="764"/>
              <a:t>3. 情報の更新と圧縮：フィードバックループでは、過去の情報を更新しながら新しい情報と組み合わせます。この過程で情報は圧縮され、モデルの記憶容量を効率的に使います。</a:t>
            </a:r>
            <a:endParaRPr sz="764"/>
          </a:p>
          <a:p>
            <a:pPr indent="0" lvl="0" marL="0" rtl="0" algn="l">
              <a:lnSpc>
                <a:spcPct val="100000"/>
              </a:lnSpc>
              <a:spcBef>
                <a:spcPts val="1200"/>
              </a:spcBef>
              <a:spcAft>
                <a:spcPts val="0"/>
              </a:spcAft>
              <a:buNone/>
            </a:pPr>
            <a:r>
              <a:rPr lang="ja" sz="764"/>
              <a:t>FAMの動作: FAMの動作は以下のステップで進みます：</a:t>
            </a:r>
            <a:endParaRPr sz="764"/>
          </a:p>
          <a:p>
            <a:pPr indent="0" lvl="0" marL="0" rtl="0" algn="l">
              <a:lnSpc>
                <a:spcPct val="100000"/>
              </a:lnSpc>
              <a:spcBef>
                <a:spcPts val="1200"/>
              </a:spcBef>
              <a:spcAft>
                <a:spcPts val="0"/>
              </a:spcAft>
              <a:buNone/>
            </a:pPr>
            <a:r>
              <a:rPr lang="ja" sz="764"/>
              <a:t>1. 初期状態の設定：最初に、FAMは特定の初期状態から開始します。これにより、モデルが最初の情報を処理する基盤が設定されます。</a:t>
            </a:r>
            <a:br>
              <a:rPr lang="ja" sz="764"/>
            </a:br>
            <a:r>
              <a:rPr lang="ja" sz="764"/>
              <a:t>2. 情報の受け渡し：各処理ステップで、過去のブロックからの情報が新しいブロックに渡されます。これにより、モデルは連続した情報をスムーズに扱うことができます。</a:t>
            </a:r>
            <a:br>
              <a:rPr lang="ja" sz="764"/>
            </a:br>
            <a:r>
              <a:rPr lang="ja" sz="764"/>
              <a:t>3. 自己注意機構の活用：自己注意機構を使って、FAM内の情報がどのように更新されるかを決定します。この機構により、重要な情報が強調され、不要な情報が省略されるため、効率的な情報処理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TransformerFAMが長いテキストを扱う際に通常のモデルよりも優れた性能を発揮することを確認しました。具体的には、1B（10億パラメータ）、8B（80億パラメータ）、24B（240億パラメータ）のモデルサイズでテストし、すべてのサイズで長いコンテキストのタスクにおいて性能が向上することが示されました。これにより、TransformerFAMが実際のアプリケーションにおいても有効である可能性が示されています。</a:t>
            </a:r>
            <a:endParaRPr sz="822"/>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CodeCloak: A Method for Evaluating and Mitigating Code Leakage by LLM Code Assistants CodeCloak: LLMコードアシスタントによるコード漏洩の評価と軽減方法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発者が使用するプログラミング支援ツール（LLMベースのコードアシスタント）は、提案されるコードが便利ではあるものの、プライベートなコードが漏れるリスクがあります。このリスクを軽減するために、2つの方法を提案。1つ目は、送信されたコードの断片から元のコードベースを再構築し、どれだけの情報が漏れているかを評価する技術です。2つ目は「CodeCloak」と呼ばれる新しい方法で、プログラムが外部のサービスに送る前にプロンプト（コード断片）を操作して、漏れを最小限に抑えることを目的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コード再構築の技術: この技術は、開発者がコードアシスタントに送ったコードの断片から、元のコードベースを再構築することで、どれだけのコードが漏洩しているかを評価します。コード断片を集め、それらを組み合わせて、元のコードベースを再現します。</a:t>
            </a:r>
            <a:endParaRPr sz="764"/>
          </a:p>
          <a:p>
            <a:pPr indent="0" lvl="0" marL="0" rtl="0" algn="l">
              <a:lnSpc>
                <a:spcPct val="100000"/>
              </a:lnSpc>
              <a:spcBef>
                <a:spcPts val="1200"/>
              </a:spcBef>
              <a:spcAft>
                <a:spcPts val="0"/>
              </a:spcAft>
              <a:buNone/>
            </a:pPr>
            <a:r>
              <a:rPr lang="ja" sz="764"/>
              <a:t>2. CodeCloakの操作: CodeCloakはディープ強化学習を使い、コードアシスタントに送るプロンプトを事前に操作します。これにより、送信される情報を減らす一方で、依然として有用な提案が得られるようにします。具体的には、関数の削除や名前の変更など、様々な操作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「GitHub Copilot」、「Starcoder」、「CodeLlama」など、いくつかのLLMベースのコードアシスタントを使用して、提案された方法の有効性を評価しました。その結果、提案されたCodeCloakは平均して、コードの漏洩を大幅に減らすことができ、また、有用な提案を保持することができることが示されました。具体的には、CodeCloakを使用した場合、漏れたコードの量は平均で44%に抑えられ、提案の類似性は71%を維持することができました。これにより、開発者がプライベートなコードを守りながら、便利なコード提案を利用できるようになります。</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Are Large Language Models Reliable Argument Quality Annotators? 大規模言語モデルは信頼性のある論点品質の注釈者ですか？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LLMが議論の品質を評価する注釈者としてどの程度効果的かを調査。人間の専門家や初心者の注釈者と比較して、LLMがどれだけ一貫性のある評価を提供できるかを検討。</a:t>
            </a:r>
            <a:br>
              <a:rPr lang="ja" sz="764"/>
            </a:br>
            <a:r>
              <a:rPr lang="ja" sz="764"/>
              <a:t>結果、LLMはほとんどの品質次元で人間の専門家と高い一致を見せ、LLMを使うことで注釈者間の一致が向上することがわかりました。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による注釈とLLMによる自動生成された評価を比較しました。研究では、論理的、修辞的、方言的な側面を含む詳細な品質次元を定義しました。専門家と初心者の両方の注釈者を使用し、それぞれの知識水準に基づいた指示を与えて評価させました。また、LLMにはGPT-3とPaLM 2の二つのモデルを使用し、これらのモデルが生成する品質評価の一貫性と人間の評価との一致を分析しました。</a:t>
            </a:r>
            <a:br>
              <a:rPr lang="ja" sz="764"/>
            </a:br>
            <a:r>
              <a:rPr lang="ja" sz="764"/>
              <a:t>この研究では、人間の注釈者とLLMによる自動生成された評価の一致と一貫性を評価するために、いくつかの方法を用いています。</a:t>
            </a:r>
            <a:endParaRPr sz="764"/>
          </a:p>
          <a:p>
            <a:pPr indent="0" lvl="0" marL="0" rtl="0" algn="l">
              <a:lnSpc>
                <a:spcPct val="100000"/>
              </a:lnSpc>
              <a:spcBef>
                <a:spcPts val="1200"/>
              </a:spcBef>
              <a:spcAft>
                <a:spcPts val="0"/>
              </a:spcAft>
              <a:buNone/>
            </a:pPr>
            <a:r>
              <a:rPr lang="ja" sz="764"/>
              <a:t>1. 品質次元の定義：研究では、議論の品質を評価するための詳細な次元を定義しました。これには、論理的（論理的妥当性）、修辞的（説得力や感情的アピール）、方言的（議論の全体的な妥当性）な側面が含まれます。</a:t>
            </a:r>
            <a:br>
              <a:rPr lang="ja" sz="764"/>
            </a:br>
            <a:r>
              <a:rPr lang="ja" sz="764"/>
              <a:t>2. 人間による注釈：専門家と初心者の両方の注釈者グループを用意しました。専門家は議論分析に関する広範な知識を持っており、初心者は一般の大学生です。それぞれのグループには、適切な知識水準に合わせた指示が与えられ、議論の品質を3点リッカート尺度（低、中、高）で評価しました。</a:t>
            </a:r>
            <a:br>
              <a:rPr lang="ja" sz="764"/>
            </a:br>
            <a:r>
              <a:rPr lang="ja" sz="764"/>
              <a:t>3. LLMの使用：GPT-3とPaLM 2の二つの異なるLLMを使用しました。これらのモデルを用いて、自動的に議論の品質評価を生成しました。各モデルには、議論の品質次元に基づいたプロンプトが提供され、それに応じた評価が求められました。</a:t>
            </a:r>
            <a:br>
              <a:rPr lang="ja" sz="764"/>
            </a:br>
            <a:r>
              <a:rPr lang="ja" sz="764"/>
              <a:t>4. 評価の一致と一貫性の分析：生成された評価の一致性を確認するために、Krippendorffのα係数を用いて、LLMの評価間および人間の注釈者の評価間での一貫性を測定しました。また、LLMの評価と人間の評価との間の一致を分析することで、LLMがどれだけ人間の判断に近いかを評価しました。</a:t>
            </a:r>
            <a:br>
              <a:rPr lang="ja" sz="764"/>
            </a:br>
            <a:r>
              <a:rPr lang="ja" sz="764"/>
              <a:t>5. 実験の反復：各プロンプトに対して、モデルが生成する出力のランダム性を考慮して、複数回の実験を行い、各実験の結果を平均化して評価の信頼性を高めました。</a:t>
            </a:r>
            <a:endParaRPr sz="764"/>
          </a:p>
          <a:p>
            <a:pPr indent="0" lvl="0" marL="0" rtl="0" algn="l">
              <a:lnSpc>
                <a:spcPct val="100000"/>
              </a:lnSpc>
              <a:spcBef>
                <a:spcPts val="1200"/>
              </a:spcBef>
              <a:spcAft>
                <a:spcPts val="0"/>
              </a:spcAft>
              <a:buNone/>
            </a:pPr>
            <a:r>
              <a:rPr lang="ja" sz="764"/>
              <a:t>Krippendorffのα係数は、複数の注釈者が与えたデータの信頼性を測定するための統計的手法です。注釈者間の一致度を計算する際に広く使用されており、特に質的研究やコンテンツ分析、メディア研究などで重宝されています。この係数は、異なる尺度（名義尺度、順序尺度、間隔尺度、比率尺度）のデータに対応可能で、データの欠損があっても計算できる柔軟性を持っています。</a:t>
            </a:r>
            <a:br>
              <a:rPr lang="ja" sz="764"/>
            </a:br>
            <a:r>
              <a:rPr lang="ja" sz="764"/>
              <a:t>Krippendorffのα係数は、注釈者間で観測された一致度が偶然による一致度とどれだけ異なるかを測定します。一致度が高いほど、データの信頼性が高いと評価されます。αの値は0から1の間で変動し、1に近いほど高い一致度（高い信頼性）を、0に近いほど低い一致度（低い信頼性）を意味します。負の値を取る場合、一致度が偶然よりも悪いことを示しており、注釈者間での評価が系統的に分かれていることを示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LLMは人間の注釈者よりも一貫性のある評価を提供することがわかりました。特に、PaLM 2は専門家向けのプロンプトに対して非常に高い一貫性を示しました。しかし、説明を求めるプロンプトを使用した場合、その一貫性は若干低下しました。この研究により、LLMが複雑で主観的なタスクである議論の品質評価に有効であることが示され、人間の注釈者を補完するツールとして推奨されます。</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LLM-Powered Test Case Generation for Detecting Tricky Bugs 巧妙なバグを検出するためのLLMによるテストケース生成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プログラムを作成後、テストに合格した状態でも潜在的なバグはあり、そのようなバグを見つけ出すためにAIDを提案。</a:t>
            </a:r>
            <a:br>
              <a:rPr lang="ja" sz="764"/>
            </a:br>
            <a:r>
              <a:rPr lang="ja" sz="764"/>
              <a:t>これはLLMと複数の異なるプログラムバージョン（バリアント）を用いて同じテスト入力からの出力を比較し、その出力に不一致がある場合にバグを発見するテスト方法である差分テストを使用して異なるプログラムバージョンを作成し、それらを比較することでバグを発見します。この方法でもバグを見つけることが出来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複数のプログラムバリアント（元のプログラムの異なるバージョン）を生成します。</a:t>
            </a:r>
            <a:br>
              <a:rPr lang="ja" sz="764"/>
            </a:br>
            <a:r>
              <a:rPr lang="ja" sz="764"/>
              <a:t>2. 同じテスト入力をすべてのバリアントに供給します。</a:t>
            </a:r>
            <a:br>
              <a:rPr lang="ja" sz="764"/>
            </a:br>
            <a:r>
              <a:rPr lang="ja" sz="764"/>
              <a:t>3. それぞれのバリアントの出力を比較し、異なる結果が出た場合、それを不一致と見なします。</a:t>
            </a:r>
            <a:endParaRPr sz="764"/>
          </a:p>
          <a:p>
            <a:pPr indent="0" lvl="0" marL="0" rtl="0" algn="l">
              <a:lnSpc>
                <a:spcPct val="100000"/>
              </a:lnSpc>
              <a:spcBef>
                <a:spcPts val="1200"/>
              </a:spcBef>
              <a:spcAft>
                <a:spcPts val="0"/>
              </a:spcAft>
              <a:buNone/>
            </a:pPr>
            <a:r>
              <a:rPr lang="ja" sz="764"/>
              <a:t>この不一致が指摘するのは、バリアント間で異なる処理が行われていることを意味し、それは潜在的なバグの存在を示唆しています。差分テストは、特に複雑なバグや隠れたバグを効果的に見つけ出すのに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Test-driven Interactive Code Generation: User Study and Empirical Evaluatio</a:t>
            </a:r>
            <a:r>
              <a:rPr lang="ja" sz="1200" u="sng"/>
              <a:t>n </a:t>
            </a:r>
            <a:r>
              <a:rPr lang="ja" sz="1200" u="sng"/>
              <a:t>LLMに基づくテスト駆動インタラクティブコード生成：ユーザースタディと実証評価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ログラミングのコードを自動的に作成するための方法であるTICODERを提案。ユーザーが何をしたいかをより正確に理解するために「テスト」と呼ばれる小さなチェックリストを使用し、生成したコードがユーザーの意図に合っているかどうかを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プログラムを生成する前に、「テスト」という形でユーザーの意図を確認します。これにより、生成されるコードがユーザーの求める機能を満たしているかどうかを事前に検証することができます。</a:t>
            </a:r>
            <a:br>
              <a:rPr lang="ja" sz="764"/>
            </a:br>
            <a:r>
              <a:rPr lang="ja" sz="764"/>
              <a:t>TICODERワークフローは、ユーザーの意図をテストを通じて明確化し、それに基づいてより正確なコード提案を生成するための手順です。以下に、その手順を詳しく説明します：</a:t>
            </a:r>
            <a:br>
              <a:rPr lang="ja" sz="764"/>
            </a:br>
            <a:r>
              <a:rPr lang="ja" sz="764"/>
              <a:t>1. ユーザーのリクエスト：ユーザーはエージェントに対して、関数を生成するようにリクエストします。これには、ファイル内の既存のコードのプレフィックス、自然言語の説明、関数のヘッダー（メソッド名、パラメータ、戻り値）が含まれます。</a:t>
            </a:r>
            <a:br>
              <a:rPr lang="ja" sz="764"/>
            </a:br>
            <a:r>
              <a:rPr lang="ja" sz="764"/>
              <a:t>2. コードとテストの候補生成：エージェントは、複数の候補コードとテストを内部で生成します。</a:t>
            </a:r>
            <a:br>
              <a:rPr lang="ja" sz="764"/>
            </a:br>
            <a:r>
              <a:rPr lang="ja" sz="764"/>
              <a:t>3. テストの実行：生成されたテストはそれぞれの候補コードに対して実行され、各コード提案がテストに合格したか失敗したかの情報が保存されます。</a:t>
            </a:r>
            <a:br>
              <a:rPr lang="ja" sz="764"/>
            </a:br>
            <a:r>
              <a:rPr lang="ja" sz="764"/>
              <a:t>4. テストの優先順位付けとユーザーへの提示：実行情報を使用して、AIプログラミングアシスタントは生成されたテストをランク付けし、トップランクのテストをユーザーに問い合わせる形で提示します。この際、テストがユーザーの意図と一致しているかをユーザーに確認させます。</a:t>
            </a:r>
            <a:br>
              <a:rPr lang="ja" sz="764"/>
            </a:br>
            <a:r>
              <a:rPr lang="ja" sz="764"/>
              <a:t>5. ユーザーの応答：ユーザーはテストがそれぞれの意図と「合致する」、「未定義」、または「不一致」であるかを回答します。場合によっては、「不一致」の場合に正しいテストの出力をユーザーが提供することもあります。</a:t>
            </a:r>
            <a:br>
              <a:rPr lang="ja" sz="764"/>
            </a:br>
            <a:r>
              <a:rPr lang="ja" sz="764"/>
              <a:t>6. コードとテストの提案の精錬とランク付け：ユーザーの応答を利用して、AIプログラミングアシスタントはコードとテストの提案を精錬し、ランク付けを行います。</a:t>
            </a:r>
            <a:br>
              <a:rPr lang="ja" sz="764"/>
            </a:br>
            <a:r>
              <a:rPr lang="ja" sz="764"/>
              <a:t>7. インタラクションの繰り返し：手順4から6を複数回繰り返すことができ、事前に定義された終了基準（例えば、ステップ数の固定、テストの不在など）が満たされるまで続けます。</a:t>
            </a:r>
            <a:br>
              <a:rPr lang="ja" sz="764"/>
            </a:br>
            <a:r>
              <a:rPr lang="ja" sz="764"/>
              <a:t>8. 最終出力：インタラクションが終了すると、AIプログラミングアシスタントはユーザーが承認または指定したテストのセットと、ユーザーの応答と一致するコード提案のランク付けされたリスト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テストを用いることで、生成されるコードの正確性が向上し、プログラマーがコードを評価する際の精神的な負担も軽減されることが示されました。また、この方法は、異なるプログラミングモデルにも有効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MODELS MEET USER INTERFACES: THE CASE OF PROVISIONING FEEDBACK大規模言語モデルとユーザーインターフェースの出会い：フィードバック提供の事例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教師が生徒により良い指導やフィードバックを提供できるツール「Feedback Copilot」を開発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教師が学生の課題についての情報（例えば、どんな課題か、どういう回答が求められているかなど）を入力します。</a:t>
            </a:r>
            <a:br>
              <a:rPr lang="ja" sz="764"/>
            </a:br>
            <a:r>
              <a:rPr lang="ja" sz="764"/>
              <a:t>2. この情報を基に、プログラムがその学生の回答に適したフィードバックを自動で作成します。</a:t>
            </a:r>
            <a:br>
              <a:rPr lang="ja" sz="764"/>
            </a:br>
            <a:r>
              <a:rPr lang="ja" sz="764"/>
              <a:t>3. 生成されたフィードバックは、教師がチェックし、必要に応じて修正を加えることができます。</a:t>
            </a:r>
            <a:endParaRPr sz="764"/>
          </a:p>
          <a:p>
            <a:pPr indent="0" lvl="0" marL="0" rtl="0" algn="l">
              <a:lnSpc>
                <a:spcPct val="100000"/>
              </a:lnSpc>
              <a:spcBef>
                <a:spcPts val="1200"/>
              </a:spcBef>
              <a:spcAft>
                <a:spcPts val="0"/>
              </a:spcAft>
              <a:buNone/>
            </a:pPr>
            <a:r>
              <a:rPr lang="ja" sz="764"/>
              <a:t>このプロセスによって、教師は一人一人の生徒に合わせた詳細で役立つフィードバックを効率的に提供できるようになります。また、教師はこのツールを使うことで、フィードバックを作成する時間を節約し、他の教育活動にもっと時間を割く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338人の学生の課題に対してフィードバックを生成した評価では、提案フレームワークとツールが有効であることが示された。特に、Feedback Copilotを使用して生成されたフィードバックは、従来の方法と比較して質が高いと評価された。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An Empirical Evaluation of Pre-trained Large Language Models for Repairing Declarative Formal Specifications 宣言的形式仕様の修復のために事前訓練された大規模言語モデルの実証評価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特に、Alloyのような宣言的言語におけるバグ修復に関して、既存の自動プログラム修復(APR)技術よりも高い効果を示す可能性がある宣言的仕様の自動修復領域にLLMを使用したときの体系的な調査を実施</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バグのあるプログラムの特定: LLMがプログラムを分析して、バグが存在する可能性のある部分を特定します。このステップでは、プログラム全体を読み込んで、問題が発生しやすい箇所を探します。</a:t>
            </a:r>
            <a:br>
              <a:rPr lang="ja" sz="764"/>
            </a:br>
            <a:r>
              <a:rPr lang="ja" sz="764"/>
              <a:t>2: 修正案の生成: バグが特定されたら、次はそのバグをどのように修正するかの案をLLMが自動で生成します。このプロセスでは、過去のデータや似たような問題から学んだ解決策を基に、最も適切と思われる修正案を提案します。</a:t>
            </a:r>
            <a:br>
              <a:rPr lang="ja" sz="764"/>
            </a:br>
            <a:r>
              <a:rPr lang="ja" sz="764"/>
              <a:t>3: 修正案の適用と評価: 生成された修正案を実際のプログラムに適用してみて、プログラムが正しく動作するかどうかをテストします。このテストを通じて、提案された修正が問題を解決しているかどうかを確認します。</a:t>
            </a:r>
            <a:br>
              <a:rPr lang="ja" sz="764"/>
            </a:br>
            <a:r>
              <a:rPr lang="ja" sz="764"/>
              <a:t>4: 繰り返し改善: もし修正案がうまく機能しなかった場合、LLMはさらに別の修正案を提案し、手順 3 を再び行います。この繰り返しプロセスにより、プログラムのバグをより確実に修正し、最終的にはプログラムが正常に機能するようにします。</a:t>
            </a:r>
            <a:br>
              <a:rPr lang="ja" sz="764"/>
            </a:br>
            <a:r>
              <a:rPr lang="ja" sz="764"/>
              <a:t>5. 最終確認: 全ての修正が完了したら、最終的なプログラムの動作確認を行います。この段階で、プログラムがすべてのテストケースに対して正しく動作することを確認し、問題が全て解決されたことを保証します。</a:t>
            </a:r>
            <a:endParaRPr sz="764"/>
          </a:p>
          <a:p>
            <a:pPr indent="0" lvl="0" marL="0" rtl="0" algn="l">
              <a:lnSpc>
                <a:spcPct val="100000"/>
              </a:lnSpc>
              <a:spcBef>
                <a:spcPts val="1200"/>
              </a:spcBef>
              <a:spcAft>
                <a:spcPts val="0"/>
              </a:spcAft>
              <a:buNone/>
            </a:pPr>
            <a:r>
              <a:rPr lang="ja" sz="764"/>
              <a:t>この手法により、プログラムのバグ修正プロセスが自動化され、より迅速かつ正確に問題を解決できるようになります。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LLMを使用した修復は、修復効果、ランタイム、トークン使用の点で既存のAlloy APR技術よりも優れていることが示されました。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Salience Prediction of Inquisitive Questions 問いかけの重要性予測</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好奇心をそそる質問（読み手がテキストを読みながら発するオープンエンドな質問）の重要性を評価する「QSALIENCE」を提案。</a:t>
            </a:r>
            <a:br>
              <a:rPr lang="ja" sz="764"/>
            </a:br>
            <a:r>
              <a:rPr lang="ja" sz="764"/>
              <a:t>QSALIENCEは、言語学者が注釈付けした重要性スコアを持つ1,766の（コンテキスト、質問）ペアを使用して作成されます。重要性の高い質問は、テキストの理解を大幅に向上させる回答が得られるものです。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データセットの構築: QSALIENCEの開発のために、1,766の（コンテキスト、質問）ペアが収集され、言語学者によって重要性スコアが注釈付けされました。このデータセットは、質問の重要性を測定するための基盤として使用され、教師付き学習アプローチでモデルを訓練するためのデータを提供します。</a:t>
            </a:r>
            <a:br>
              <a:rPr lang="ja" sz="764"/>
            </a:br>
            <a:r>
              <a:rPr lang="ja" sz="764"/>
              <a:t>2. fine tun:質問の重要性を予測するために、手動で注釈付けされたデータセットを使用してモデルを訓練し、未知の質問の重要性を自動的に評価する能力をモデルに学習させます。</a:t>
            </a:r>
            <a:br>
              <a:rPr lang="ja" sz="764"/>
            </a:br>
            <a:r>
              <a:rPr lang="ja" sz="764"/>
              <a:t>3. 質問の重要性の定義:重要性の高い質問は、その回答がテキストの理解を大幅に向上させるものと定義されています。質問の重要性を測定するためのスケールとして、リカートスケールが使用されており、各質問は1から5のスケールで評価されます。</a:t>
            </a:r>
            <a:endParaRPr sz="764"/>
          </a:p>
          <a:p>
            <a:pPr indent="0" lvl="0" marL="0" rtl="0" algn="l">
              <a:lnSpc>
                <a:spcPct val="100000"/>
              </a:lnSpc>
              <a:spcBef>
                <a:spcPts val="1200"/>
              </a:spcBef>
              <a:spcAft>
                <a:spcPts val="0"/>
              </a:spcAft>
              <a:buNone/>
            </a:pPr>
            <a:r>
              <a:rPr lang="ja" sz="764"/>
              <a:t>リカートスケールは、調査や研究でよく使用される測定方法の一つで、アンケートの設計から始め、データの収集、分析方法の選定に至るまで、いくつかのステップが含まれます。ここでは、リカートスケールを用いたアンケートを作成する基本的な手順は以下です。</a:t>
            </a:r>
            <a:br>
              <a:rPr lang="ja" sz="764"/>
            </a:br>
            <a:r>
              <a:rPr lang="ja" sz="764"/>
              <a:t>1: 調査目的の明確化: 目的の設定: 調査の目的と調べたい具体的な内容を明確にします。何についての意見や態度を測定したいのか、その目的に合った質問を設計する必要があります。</a:t>
            </a:r>
            <a:br>
              <a:rPr lang="ja" sz="764"/>
            </a:br>
            <a:r>
              <a:rPr lang="ja" sz="764"/>
              <a:t>2: 質問項目の作成: 質問の設計: リカートスケールに適した質問を作成します。各質問は、回答者がその内容に対してどれだけ同意するかを測定できるような形式でなければなりません。質問の数: アンケート全体の長さと、各質問のバランスを考えて、適切な数の質問を設定します。</a:t>
            </a:r>
            <a:br>
              <a:rPr lang="ja" sz="764"/>
            </a:br>
            <a:r>
              <a:rPr lang="ja" sz="764"/>
              <a:t>3: スケールの設定: 選択肢の決定: 通常、リカートスケールは5点または7点スケールが使用されます。例えば、「全く同意しない」から「完全に同意する」までの5段階で設定することが一般的です。中立的選択肢の設定: 必要に応じて、中立的な選択肢（例：「どちらとも言えない」）を含めることが重要です。</a:t>
            </a:r>
            <a:br>
              <a:rPr lang="ja" sz="764"/>
            </a:br>
            <a:r>
              <a:rPr lang="ja" sz="764"/>
              <a:t>4: アンケートの実施: 配布方法の選定: アンケートはオンライン、紙媒体、直接インタビューなど、様々な方法で実施することが可能です。回答者の選定: 対象とする回答者群を決定し、アンケートの配布を行います。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質問の重要性を正確に予測できることが確認されました。特に、記事の中で既に答えられている質問や、答えがテキストの理解に直接貢献する質問が高いスコアを得ました。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Enhancing Q&amp;A with Domain-Specific Fine-Tuning and Iterative Reasoning: A Comparative Study ドメイン特化型のファインチューニングと反復推論を用いたQ&amp;Aの強化: 比較研究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RAGを使用したQ&amp;Aについて比較を実施しました。FinanceBench SEC財務報告データセットを使用して、ファインチューニングされた埋め込みモデルとファインチューニングされたLLMを組み合わせたRAGが一般的なモデルよりも優れた精度を達成し、特にファインチューニングされた埋め込みモデルによる利得が大きくなった。さらに、RAGに推論の反復を加えることで結果が良くな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情報のインデックス化と検索（"R" ステップ）:</a:t>
            </a:r>
            <a:br>
              <a:rPr lang="ja" sz="764"/>
            </a:br>
            <a:r>
              <a:rPr lang="ja" sz="764"/>
              <a:t>情報源のインデックス化: 最初に情報源をベクトル埋め込みによってインデックス化します。</a:t>
            </a:r>
            <a:br>
              <a:rPr lang="ja" sz="764"/>
            </a:br>
            <a:r>
              <a:rPr lang="ja" sz="764"/>
              <a:t>これはテキスト重視のソースが一般的です。このインデックス化は、コンテンツの塊を固定サイズの</a:t>
            </a:r>
            <a:br>
              <a:rPr lang="ja" sz="764"/>
            </a:br>
            <a:r>
              <a:rPr lang="ja" sz="764"/>
              <a:t>潜在ベクトルにエンコードし、その内容の意味の本質を捉えることを意味します。</a:t>
            </a:r>
            <a:br>
              <a:rPr lang="ja" sz="764"/>
            </a:br>
            <a:r>
              <a:rPr lang="ja" sz="764"/>
              <a:t>情報の検索: 同じ埋め込みモデルを使用して、特定の質問に意味的に関連するコンテンツを検索します。</a:t>
            </a:r>
            <a:br>
              <a:rPr lang="ja" sz="764"/>
            </a:br>
            <a:r>
              <a:rPr lang="ja" sz="764"/>
              <a:t>この検索ステップは、類似性メトリックや意味的マッチングアルゴリズムに基づいて行われます。</a:t>
            </a:r>
            <a:endParaRPr sz="764"/>
          </a:p>
          <a:p>
            <a:pPr indent="0" lvl="0" marL="0" rtl="0" algn="l">
              <a:lnSpc>
                <a:spcPct val="100000"/>
              </a:lnSpc>
              <a:spcBef>
                <a:spcPts val="1200"/>
              </a:spcBef>
              <a:spcAft>
                <a:spcPts val="0"/>
              </a:spcAft>
              <a:buNone/>
            </a:pPr>
            <a:r>
              <a:rPr lang="ja" sz="764"/>
              <a:t>2. 情報の拡張（"A" ステップ）:</a:t>
            </a:r>
            <a:br>
              <a:rPr lang="ja" sz="764"/>
            </a:br>
            <a:r>
              <a:rPr lang="ja" sz="764"/>
              <a:t>インデックス化および検索ステップの拡張: インデックス化や検索ステップは、関連する追加メタデータや人間による</a:t>
            </a:r>
            <a:br>
              <a:rPr lang="ja" sz="764"/>
            </a:br>
            <a:r>
              <a:rPr lang="ja" sz="764"/>
              <a:t>考慮事項で拡張することができます。メタデータは、ソースの形式や構造（例：PDF、CSVなど）から来ることがあります。</a:t>
            </a:r>
            <a:br>
              <a:rPr lang="ja" sz="764"/>
            </a:br>
            <a:r>
              <a:rPr lang="ja" sz="764"/>
              <a:t>ドメイン固有の重要なキーワードへの注意を高める: 特に専門的な用語が使われるドメインでは、</a:t>
            </a:r>
            <a:br>
              <a:rPr lang="ja" sz="764"/>
            </a:br>
            <a:r>
              <a:rPr lang="ja" sz="764"/>
              <a:t>ワークフローを拡張して特定の重要なキーワードに注意を向けることが望ましいです。</a:t>
            </a:r>
            <a:br>
              <a:rPr lang="ja" sz="764"/>
            </a:br>
            <a:r>
              <a:rPr lang="ja" sz="764"/>
              <a:t>これにより、後続の（生成）ステップのためにより役立つサポート情報を提供するために、</a:t>
            </a:r>
            <a:br>
              <a:rPr lang="ja" sz="764"/>
            </a:br>
            <a:r>
              <a:rPr lang="ja" sz="764"/>
              <a:t>検索された候補コンテンツのチャンクの関連ランキングに影響を与えます。</a:t>
            </a:r>
            <a:endParaRPr sz="764"/>
          </a:p>
          <a:p>
            <a:pPr indent="0" lvl="0" marL="0" rtl="0" algn="l">
              <a:lnSpc>
                <a:spcPct val="100000"/>
              </a:lnSpc>
              <a:spcBef>
                <a:spcPts val="1200"/>
              </a:spcBef>
              <a:spcAft>
                <a:spcPts val="0"/>
              </a:spcAft>
              <a:buNone/>
            </a:pPr>
            <a:r>
              <a:rPr lang="ja" sz="764"/>
              <a:t>3. 回答の生成（"G" ステップ）:</a:t>
            </a:r>
            <a:br>
              <a:rPr lang="ja" sz="764"/>
            </a:br>
            <a:r>
              <a:rPr lang="ja" sz="764"/>
              <a:t>LLMによる回答の合成: LLMは、検索されたサポート情報と自身の知識および生成能力の組み合わせを使用して、</a:t>
            </a:r>
            <a:br>
              <a:rPr lang="ja" sz="764"/>
            </a:br>
            <a:r>
              <a:rPr lang="ja" sz="764"/>
              <a:t>理解しやすい回答を生成します。この方法は通常、LLMを単独で使用するよりも正確でエラーが</a:t>
            </a:r>
            <a:br>
              <a:rPr lang="ja" sz="764"/>
            </a:br>
            <a:r>
              <a:rPr lang="ja" sz="764"/>
              <a:t>少ない結果をもたらします。</a:t>
            </a:r>
            <a:endParaRPr sz="764"/>
          </a:p>
          <a:p>
            <a:pPr indent="0" lvl="0" marL="0" rtl="0" algn="l">
              <a:lnSpc>
                <a:spcPct val="100000"/>
              </a:lnSpc>
              <a:spcBef>
                <a:spcPts val="1200"/>
              </a:spcBef>
              <a:spcAft>
                <a:spcPts val="1200"/>
              </a:spcAft>
              <a:buNone/>
            </a:pPr>
            <a:r>
              <a:rPr lang="ja" sz="764"/>
              <a:t>4. 反復推論（OODAループの適用）:</a:t>
            </a:r>
            <a:br>
              <a:rPr lang="ja" sz="764"/>
            </a:br>
            <a:r>
              <a:rPr lang="ja" sz="764"/>
              <a:t>観察（Observe）: 環境と手元の問題に関する情報を収集します。</a:t>
            </a:r>
            <a:br>
              <a:rPr lang="ja" sz="764"/>
            </a:br>
            <a:r>
              <a:rPr lang="ja" sz="764"/>
              <a:t>方向付け（Orient）: 収集した情報を分析し、状況の理解を更新し、潜在的な解決策や行動を生成します。</a:t>
            </a:r>
            <a:br>
              <a:rPr lang="ja" sz="764"/>
            </a:br>
            <a:r>
              <a:rPr lang="ja" sz="764"/>
              <a:t>決定（Decide）: 潜在的な解決策や行動を評価し、現在の理解に基づいて最も適切なものを選択します。</a:t>
            </a:r>
            <a:br>
              <a:rPr lang="ja" sz="764"/>
            </a:br>
            <a:r>
              <a:rPr lang="ja" sz="764"/>
              <a:t>行動（Act）: 選択した解決策や行動を実行し、その環境への影響を監視します。</a:t>
            </a:r>
            <a:endParaRPr sz="822"/>
          </a:p>
        </p:txBody>
      </p:sp>
      <p:pic>
        <p:nvPicPr>
          <p:cNvPr id="266" name="Google Shape;266;p51"/>
          <p:cNvPicPr preferRelativeResize="0"/>
          <p:nvPr/>
        </p:nvPicPr>
        <p:blipFill>
          <a:blip r:embed="rId3">
            <a:alphaModFix/>
          </a:blip>
          <a:stretch>
            <a:fillRect/>
          </a:stretch>
        </p:blipFill>
        <p:spPr>
          <a:xfrm>
            <a:off x="5205950" y="1373075"/>
            <a:ext cx="3898476" cy="362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AgentKit: Flow Engineering with Graphs, not Coding AgentKit: グラフを用いたフローエンジニアリング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多機能エージェントのための直感的なLLMプロンプティングフレームワークであるAgentKitを提案</a:t>
            </a:r>
            <a:br>
              <a:rPr lang="ja" sz="764"/>
            </a:br>
            <a:r>
              <a:rPr lang="ja" sz="764"/>
              <a:t>複数のサブタスクを処理するエージェントのためのフレームワークで基本的なノードを組み合わせることにより、ユーザーは複雑なタスクを設計し、効果的なエージェントを構築できます。各ノードは特定のサブタスクを達成するために設計され、入力データの前処理（依存ノードからの出力や外部データベースからのデータを集約）、LLMへのプロンプト、そして結果の後処理（結果を保存や使用のために加工）のプロセスを行います。このフレームワークは、条件分岐やループなどの複雑な動作をコードを介して実行時に動的に変更できる機能があります</a:t>
            </a:r>
            <a:br>
              <a:rPr lang="ja" sz="764"/>
            </a:br>
            <a:r>
              <a:rPr lang="ja" sz="764"/>
              <a:t>https://github.com/holmeswww/AgentKit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ノードの定義と処理: ノードを使用して大きなタスクを小さく分割して処理します。</a:t>
            </a:r>
            <a:br>
              <a:rPr lang="ja" sz="764"/>
            </a:br>
            <a:r>
              <a:rPr lang="ja" sz="764"/>
              <a:t>各ノードはサブタスクを解決するプロンプトを持っていて、これらのノードは組み合わせて情報を受け渡すことができます。</a:t>
            </a:r>
            <a:br>
              <a:rPr lang="ja" sz="764"/>
            </a:br>
            <a:r>
              <a:rPr lang="ja" sz="764"/>
              <a:t>2. ダイナミックコンポーネント: エージェントの挙動を実行時に変更するための機能を指します。具体的には、エージェントがタスクを処理する際に新たなタスクを追加したり、不要なタスクを削除したり、条件に基づいて特定の処理を行うためのブランチ（分岐）を作成することができます。</a:t>
            </a:r>
            <a:br>
              <a:rPr lang="ja" sz="764"/>
            </a:br>
            <a:r>
              <a:rPr lang="ja" sz="764"/>
              <a:t>    ノードの動的追加・削除：エージェントは、実行中に新たなノード</a:t>
            </a:r>
            <a:br>
              <a:rPr lang="ja" sz="764"/>
            </a:br>
            <a:r>
              <a:rPr lang="ja" sz="764"/>
              <a:t>（サブタスク）をグラフに追加したり、既存のノードを削除することができます。</a:t>
            </a:r>
            <a:br>
              <a:rPr lang="ja" sz="764"/>
            </a:br>
            <a:r>
              <a:rPr lang="ja" sz="764"/>
              <a:t>これにより、エージェントは新しい情報や変化する状況に柔軟に対応することが</a:t>
            </a:r>
            <a:br>
              <a:rPr lang="ja" sz="764"/>
            </a:br>
            <a:r>
              <a:rPr lang="ja" sz="764"/>
              <a:t>可能です。</a:t>
            </a:r>
            <a:br>
              <a:rPr lang="ja" sz="764"/>
            </a:br>
            <a:r>
              <a:rPr lang="ja" sz="764"/>
              <a:t>    条件分岐の実装：特定の条件に応じて異なるアクション</a:t>
            </a:r>
            <a:br>
              <a:rPr lang="ja" sz="764"/>
            </a:br>
            <a:r>
              <a:rPr lang="ja" sz="764"/>
              <a:t>を取るための条件分岐を実装できます。</a:t>
            </a:r>
            <a:br>
              <a:rPr lang="ja" sz="764"/>
            </a:br>
            <a:r>
              <a:rPr lang="ja" sz="764"/>
              <a:t>例えば、ある条件が真（True）の場合は一連のタスクを実行し、</a:t>
            </a:r>
            <a:br>
              <a:rPr lang="ja" sz="764"/>
            </a:br>
            <a:r>
              <a:rPr lang="ja" sz="764"/>
              <a:t>偽（False）の場合は別のタスクを実行するといったことが可能です。</a:t>
            </a:r>
            <a:br>
              <a:rPr lang="ja" sz="764"/>
            </a:br>
            <a:r>
              <a:rPr lang="ja" sz="764"/>
              <a:t>    ループの実装：繰り返し処理が必要な場合、ループ構造を用いて</a:t>
            </a:r>
            <a:br>
              <a:rPr lang="ja" sz="764"/>
            </a:br>
            <a:r>
              <a:rPr lang="ja" sz="764"/>
              <a:t>同じノードやタスクを複数回実行することができます。</a:t>
            </a:r>
            <a:br>
              <a:rPr lang="ja" sz="764"/>
            </a:br>
            <a:r>
              <a:rPr lang="ja" sz="764"/>
              <a:t>3. トポロジカルソート（Kahnのアルゴリズム）: 処理の順序を決定する仕組みで</a:t>
            </a:r>
            <a:br>
              <a:rPr lang="ja" sz="764"/>
            </a:br>
            <a:r>
              <a:rPr lang="ja" sz="764"/>
              <a:t>ノード間の依存関係を考慮して、どのノードを先に処理するかを決定します。</a:t>
            </a:r>
            <a:br>
              <a:rPr lang="ja" sz="764"/>
            </a:br>
            <a:r>
              <a:rPr lang="ja" sz="764"/>
              <a:t>    入力辺がないノードの選択：まず、他のノードからの依存がない、</a:t>
            </a:r>
            <a:br>
              <a:rPr lang="ja" sz="764"/>
            </a:br>
            <a:r>
              <a:rPr lang="ja" sz="764"/>
              <a:t>つまり他のノードから入力（矢印）が来ていないノードを探します。</a:t>
            </a:r>
            <a:br>
              <a:rPr lang="ja" sz="764"/>
            </a:br>
            <a:r>
              <a:rPr lang="ja" sz="764"/>
              <a:t>このノードはどのノードにも依存していないため、最初に処理することができます。</a:t>
            </a:r>
            <a:br>
              <a:rPr lang="ja" sz="764"/>
            </a:br>
            <a:r>
              <a:rPr lang="ja" sz="764"/>
              <a:t>    ノードの処理と削除：選択したノードを処理のリストに加え、</a:t>
            </a:r>
            <a:br>
              <a:rPr lang="ja" sz="764"/>
            </a:br>
            <a:r>
              <a:rPr lang="ja" sz="764"/>
              <a:t>そのノードから出ている辺を削除します。</a:t>
            </a:r>
            <a:br>
              <a:rPr lang="ja" sz="764"/>
            </a:br>
            <a:r>
              <a:rPr lang="ja" sz="764"/>
              <a:t>これにより、他のノードへの依存が減ります。</a:t>
            </a:r>
            <a:br>
              <a:rPr lang="ja" sz="764"/>
            </a:br>
            <a:r>
              <a:rPr lang="ja" sz="764"/>
              <a:t>    繰り返し：入力辺がなくなった新しいノードを探し、</a:t>
            </a:r>
            <a:br>
              <a:rPr lang="ja" sz="764"/>
            </a:br>
            <a:r>
              <a:rPr lang="ja" sz="764"/>
              <a:t>同様に処理と辺の削除を行います。このステップを繰り返し、</a:t>
            </a:r>
            <a:br>
              <a:rPr lang="ja" sz="764"/>
            </a:br>
            <a:r>
              <a:rPr lang="ja" sz="764"/>
              <a:t>すべてのノードが処理されるまで続けます。</a:t>
            </a:r>
            <a:br>
              <a:rPr lang="ja" sz="764"/>
            </a:br>
            <a:r>
              <a:rPr lang="ja" sz="764"/>
              <a:t>    全ノードの処理が完了：すべてのノードが順番にリストアップされたら、</a:t>
            </a:r>
            <a:br>
              <a:rPr lang="ja" sz="764"/>
            </a:br>
            <a:r>
              <a:rPr lang="ja" sz="764"/>
              <a:t>そのリストがタスクの実行順序となります。</a:t>
            </a:r>
            <a:endParaRPr sz="764"/>
          </a:p>
          <a:p>
            <a:pPr indent="0" lvl="0" marL="0" rtl="0" algn="l">
              <a:lnSpc>
                <a:spcPct val="100000"/>
              </a:lnSpc>
              <a:spcBef>
                <a:spcPts val="1200"/>
              </a:spcBef>
              <a:spcAft>
                <a:spcPts val="0"/>
              </a:spcAft>
              <a:buNone/>
            </a:pPr>
            <a:r>
              <a:rPr lang="ja" sz="764"/>
              <a:t>AgentKitは、実行時にノードや依存関係を動的に追加または削除する</a:t>
            </a:r>
            <a:br>
              <a:rPr lang="ja" sz="764"/>
            </a:br>
            <a:r>
              <a:rPr lang="ja" sz="764"/>
              <a:t>APIを提供しています。これにより、条件分岐やループなどの複雑な動作が</a:t>
            </a:r>
            <a:br>
              <a:rPr lang="ja" sz="764"/>
            </a:br>
            <a:r>
              <a:rPr lang="ja" sz="764"/>
              <a:t>可能になり、IF...ELSE分岐やFOR...LOOPSのようなプログラミング構造を</a:t>
            </a:r>
            <a:br>
              <a:rPr lang="ja" sz="764"/>
            </a:br>
            <a:r>
              <a:rPr lang="ja" sz="764"/>
              <a:t>模倣できます。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822"/>
          </a:p>
        </p:txBody>
      </p:sp>
      <p:pic>
        <p:nvPicPr>
          <p:cNvPr id="272" name="Google Shape;272;p52"/>
          <p:cNvPicPr preferRelativeResize="0"/>
          <p:nvPr/>
        </p:nvPicPr>
        <p:blipFill>
          <a:blip r:embed="rId3">
            <a:alphaModFix/>
          </a:blip>
          <a:stretch>
            <a:fillRect/>
          </a:stretch>
        </p:blipFill>
        <p:spPr>
          <a:xfrm>
            <a:off x="3485050" y="1817100"/>
            <a:ext cx="5658952" cy="31665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Who Validates the Validators? Aligning LLM-Assisted Evaluation of LLM Outputs with Human Preferences </a:t>
            </a:r>
            <a:r>
              <a:rPr lang="ja" sz="1200" u="sng"/>
              <a:t>評</a:t>
            </a:r>
            <a:r>
              <a:rPr lang="ja" sz="1200" u="sng"/>
              <a:t>価者を誰が評価するか？LLM支援評価を人間の好みに合わせ</a:t>
            </a:r>
            <a:r>
              <a:rPr lang="ja" sz="1200" u="sng"/>
              <a:t>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する評価を人間の評価基準に合わせるために評価基準の生成とアサーション（真偽を判定するためのステートメント）の実装を自動化するインターフェース「EvalGen」を使用し、候補となる実装を生成する際に人間のフィードバックを活用しながらユーザーの評価と一致する実装を選択するように設計されています。</a:t>
            </a:r>
            <a:br>
              <a:rPr lang="ja" sz="764"/>
            </a:br>
            <a:r>
              <a:rPr lang="ja" sz="764"/>
              <a:t>評価は主観的で反復的なプロセスであるため、評価基準がドリフト（変動）することがあります。つまり、評価を行う過程で基準が変化することがあるということです。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評価基準の自動生成: EvalGenは、ユーザーの文脈に基づいて評価基準を提案します。これにより、ユーザーは手動で基準を設定する手間を省くことができます。</a:t>
            </a:r>
            <a:br>
              <a:rPr lang="ja" sz="764"/>
            </a:br>
            <a:r>
              <a:rPr lang="ja" sz="764"/>
              <a:t>2. アサーションの実装: 提案された評価基準に基づいて、LLMが「真」または「偽」のアサーションを生成します。これにより、LLMの出力が基準に合っているかどうかを自動的に判定することができます。</a:t>
            </a:r>
            <a:br>
              <a:rPr lang="ja" sz="764"/>
            </a:br>
            <a:r>
              <a:rPr lang="ja" sz="764"/>
              <a:t>3. 人間のフィードバックの活用: 評価基準の生成や候補実装の選択時に、ユーザーからのフィードバックを取り入れます。これにより、評価システムがユーザーの好みにより密接に合うように調整されます。</a:t>
            </a:r>
            <a:br>
              <a:rPr lang="ja" sz="764"/>
            </a:br>
            <a:r>
              <a:rPr lang="ja" sz="764"/>
              <a:t>3. 質的研究のサポート: EvalGenは、ユーザーがどのように評価基準に基づいてLLMの出力を評価しているかを理解するための質的研究を行うことができます。これにより、評価プロセスの改善点を見つける手助けとなります。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mABC: Multi-Agent Blockchain-inspired Collaboration for Root Cause Analysis in Micro-Services Architecture mABC: マイクロサービスアーキテクチャにおける根本原因分析のためのマルチエージェントブロックチェーンインスパイアードコラボレーション</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エージェントがブロックチェーンの考え方に基づいて連携し、問題の原因を特定し解決策を見つけるmABCは複数のエージェントがブロックチェーンを参考にした投票システムを使い各エージェントの貢献指数とエキスパート指数を考慮しつつ、効率的な処理内容の選択ができるといいな系。公開されたベンチマークAIOpsチャレンジデータセットと作成されたトレインチケットデータセットでの実験結果は、従来の強力なベースラインと比較して、ルート原因を正確に特定し、効果的な解決策を策定する上で優れた性能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BC（マルチエージェントブロックチェーンインスパイアードコラボレーション）の仕組みは、複雑なマイクロサービスアーキテクチャの問題を効率的に解決するために設計されたものです。以下にそのプロセスを順を追って説明します。</a:t>
            </a:r>
            <a:endParaRPr sz="764"/>
          </a:p>
          <a:p>
            <a:pPr indent="0" lvl="0" marL="0" rtl="0" algn="l">
              <a:lnSpc>
                <a:spcPct val="100000"/>
              </a:lnSpc>
              <a:spcBef>
                <a:spcPts val="1200"/>
              </a:spcBef>
              <a:spcAft>
                <a:spcPts val="0"/>
              </a:spcAft>
              <a:buNone/>
            </a:pPr>
            <a:r>
              <a:rPr lang="ja" sz="764"/>
              <a:t>1: アラートイベントの生成: アラートレシーバー (𝒜1) : システムが何らかの問題（例えば機能のブロックや監視システムの警告など）を検知すると、アラートイベントが生成されます。このアラートイベントはアラートレシーバーによって受け取られ、優先度に応じて処理が進められます。</a:t>
            </a:r>
            <a:endParaRPr sz="764"/>
          </a:p>
          <a:p>
            <a:pPr indent="0" lvl="0" marL="0" rtl="0" algn="l">
              <a:lnSpc>
                <a:spcPct val="100000"/>
              </a:lnSpc>
              <a:spcBef>
                <a:spcPts val="1200"/>
              </a:spcBef>
              <a:spcAft>
                <a:spcPts val="0"/>
              </a:spcAft>
              <a:buNone/>
            </a:pPr>
            <a:r>
              <a:rPr lang="ja" sz="764"/>
              <a:t>2: アラートイベントの優先順位付け: アラートイベントの優先選択: アラートレシーバーはアラートイベントの中から最も優先度が高いものを選び出し、根本原因分析のためにプロセススケジューラに送信します。</a:t>
            </a:r>
            <a:endParaRPr sz="764"/>
          </a:p>
          <a:p>
            <a:pPr indent="0" lvl="0" marL="0" rtl="0" algn="l">
              <a:lnSpc>
                <a:spcPct val="100000"/>
              </a:lnSpc>
              <a:spcBef>
                <a:spcPts val="1200"/>
              </a:spcBef>
              <a:spcAft>
                <a:spcPts val="0"/>
              </a:spcAft>
              <a:buNone/>
            </a:pPr>
            <a:r>
              <a:rPr lang="ja" sz="764"/>
              <a:t>3: 根本原因分析のためのサブタスク処理: プロセススケジューラ (𝒜2) : 受け取ったアラートイベントに基づいて、未解決の根本原因分析をサブタスクに分割します。</a:t>
            </a:r>
            <a:br>
              <a:rPr lang="ja" sz="764"/>
            </a:br>
            <a:r>
              <a:rPr lang="ja" sz="764"/>
              <a:t>データディテクティブ (𝒜3), デペンデンシーエクスプローラ (𝒜4), プロバビリティオラクル (𝒜5), フォルトマッパー (𝒜6) : これらのエージェントが特定のリクエストに対応し、データ収集、依存関係の分析、故障確率の評価、フォルトマップの更新などを行います。</a:t>
            </a:r>
            <a:endParaRPr sz="764"/>
          </a:p>
          <a:p>
            <a:pPr indent="0" lvl="0" marL="0" rtl="0" algn="l">
              <a:lnSpc>
                <a:spcPct val="100000"/>
              </a:lnSpc>
              <a:spcBef>
                <a:spcPts val="1200"/>
              </a:spcBef>
              <a:spcAft>
                <a:spcPts val="0"/>
              </a:spcAft>
              <a:buNone/>
            </a:pPr>
            <a:r>
              <a:rPr lang="ja" sz="764"/>
              <a:t>4: 根本原因の解決策の開発: ソリューションエンジニア (𝒜7) : サブタスクを通じて収集された情報を基に、根本原因を特定し、解決策を開発します。以前の成功事例を参考にしながら、最適な解決策を提案します。</a:t>
            </a:r>
            <a:endParaRPr sz="764"/>
          </a:p>
          <a:p>
            <a:pPr indent="0" lvl="0" marL="0" rtl="0" algn="l">
              <a:lnSpc>
                <a:spcPct val="100000"/>
              </a:lnSpc>
              <a:spcBef>
                <a:spcPts val="1200"/>
              </a:spcBef>
              <a:spcAft>
                <a:spcPts val="0"/>
              </a:spcAft>
              <a:buNone/>
            </a:pPr>
            <a:r>
              <a:rPr lang="ja" sz="764"/>
              <a:t>ブロックチェーンインスパイアード投票: 投票プロセス: エージェント間でのブロックチェーンにインスパイアされた投票が行われ、全エージェントが透明で平等に意思決定に参加します。このプロセスにより、エージェントが提案した解答が他のエージェントによって評価され、必要に応じて再検討されます。</a:t>
            </a:r>
            <a:endParaRPr sz="764"/>
          </a:p>
          <a:p>
            <a:pPr indent="0" lvl="0" marL="0" rtl="0" algn="l">
              <a:lnSpc>
                <a:spcPct val="100000"/>
              </a:lnSpc>
              <a:spcBef>
                <a:spcPts val="1200"/>
              </a:spcBef>
              <a:spcAft>
                <a:spcPts val="0"/>
              </a:spcAft>
              <a:buNone/>
            </a:pPr>
            <a:r>
              <a:rPr lang="ja" sz="764"/>
              <a:t>このように、mABCは複数の専門エージェントが連携して問題の根本原因を迅速に特定し、効果的な解決策を提案するシステムです。ブロックチェーンインスパイアードの投票メカニズムを通じて、意思決定の透明性と公平性が保証され、システム全体の信頼性と効率が向上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Sample Design Engineering: An Empirical Study of What Makes Good Downstream Fine-Tuning Samples for LLMs サンプルデザインエンジニアリング：下流のファインチューニングサンプルに何が効果的かについての実証研究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サンプルデザインエンジニアリング（SDE）という手法を紹介し、LLMのポストチューニングパフォーマンスを向上させる方法を提案しています。</a:t>
            </a:r>
            <a:br>
              <a:rPr lang="ja" sz="764"/>
            </a:br>
            <a:r>
              <a:rPr lang="ja" sz="764"/>
              <a:t>‘SDEは入力、出力、および推論デザインを改良することで、LLMに影響を与えるさまざまなデザインオプションの影響を評価し、その結果を示しています。</a:t>
            </a:r>
            <a:br>
              <a:rPr lang="ja" sz="764"/>
            </a:br>
            <a:r>
              <a:rPr lang="ja" sz="764"/>
              <a:t>複雑な下流タスクにおいて、最も効果的なオプションを組み合わせた統合SDE戦略が、ヒューリスティックサンプルデザインよりも優れたパフォーマンスを達成することを検証しています。</a:t>
            </a:r>
            <a:br>
              <a:rPr lang="ja" sz="764"/>
            </a:br>
            <a:r>
              <a:rPr lang="ja" sz="764"/>
              <a:t>https://github.com/beyondguo/LLM-Tuning</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サンプルデザインエンジニアリング（SDE）の効果を評価するための方法として、ここでは主に三つのカテゴリーに分けて異なるサンプルデザインオプションを試しました：入力設計、出力設計、推論設計です。これらのデザインオプションの影響を多面的感情分析（MASA）タスクを用いて評価し、LLMのファインチューニングにおける各設計オプションの効果を明らかに使用としています。</a:t>
            </a:r>
            <a:endParaRPr sz="764"/>
          </a:p>
          <a:p>
            <a:pPr indent="0" lvl="0" marL="0" rtl="0" algn="l">
              <a:lnSpc>
                <a:spcPct val="100000"/>
              </a:lnSpc>
              <a:spcBef>
                <a:spcPts val="1200"/>
              </a:spcBef>
              <a:spcAft>
                <a:spcPts val="0"/>
              </a:spcAft>
              <a:buNone/>
            </a:pPr>
            <a:r>
              <a:rPr lang="ja" sz="764"/>
              <a:t>1. 入力設計:</a:t>
            </a:r>
            <a:br>
              <a:rPr lang="ja" sz="764"/>
            </a:br>
            <a:r>
              <a:rPr lang="ja" sz="764"/>
              <a:t>指示の配置：タスクテキストに対する指示の位置を変えること（タスクテキストの前に配置するInst-first、後に配置するInst-last）を試しました。また、指示を含めないNo-instも評価しました。</a:t>
            </a:r>
            <a:br>
              <a:rPr lang="ja" sz="764"/>
            </a:br>
            <a:r>
              <a:rPr lang="ja" sz="764"/>
              <a:t>入力モデリング：LLMの事前訓練では統合されたシーケンスモデリングを採用していますが、ファインチューニングでは明確な入力／出力の区分が求められるため、入力を損失計算から除外するNo-MIと、バックプロパゲーションで入力をモデリングするMIを比較しました。</a:t>
            </a:r>
            <a:endParaRPr sz="764"/>
          </a:p>
          <a:p>
            <a:pPr indent="0" lvl="0" marL="0" rtl="0" algn="l">
              <a:lnSpc>
                <a:spcPct val="100000"/>
              </a:lnSpc>
              <a:spcBef>
                <a:spcPts val="1200"/>
              </a:spcBef>
              <a:spcAft>
                <a:spcPts val="0"/>
              </a:spcAft>
              <a:buNone/>
            </a:pPr>
            <a:r>
              <a:rPr lang="ja" sz="764"/>
              <a:t>2. 出力設計:</a:t>
            </a:r>
            <a:br>
              <a:rPr lang="ja" sz="764"/>
            </a:br>
            <a:r>
              <a:rPr lang="ja" sz="764"/>
              <a:t>複数予測の形式：複数の予測が必要なタスクにおいて、出力の形式を自由形式のテキスト（Natural）、各アスペクトを新しい行に配置する形式（Lines）、JSON形式（JSON-linesで明確さと精度を追求）で評価しました。</a:t>
            </a:r>
            <a:br>
              <a:rPr lang="ja" sz="764"/>
            </a:br>
            <a:r>
              <a:rPr lang="ja" sz="764"/>
              <a:t>未記述ターゲットの扱い：出力において、言及されていないターゲットを省略するOUと、それらのターゲットにプレースホルダーを配置するPUを考慮しました。</a:t>
            </a:r>
            <a:br>
              <a:rPr lang="ja" sz="764"/>
            </a:br>
            <a:r>
              <a:rPr lang="ja" sz="764"/>
              <a:t>テキストまたは数値ラベル：デフォルトではテキストラベル（TxtLabel）を使用しましたが、予測の堅牢性を向上させるために数値を用いる場合（NumLabel）も評価しました。</a:t>
            </a:r>
            <a:endParaRPr sz="764"/>
          </a:p>
          <a:p>
            <a:pPr indent="0" lvl="0" marL="0" rtl="0" algn="l">
              <a:lnSpc>
                <a:spcPct val="100000"/>
              </a:lnSpc>
              <a:spcBef>
                <a:spcPts val="1200"/>
              </a:spcBef>
              <a:spcAft>
                <a:spcPts val="0"/>
              </a:spcAft>
              <a:buNone/>
            </a:pPr>
            <a:r>
              <a:rPr lang="ja" sz="764"/>
              <a:t>3. 推論設計:</a:t>
            </a:r>
            <a:br>
              <a:rPr lang="ja" sz="764"/>
            </a:br>
            <a:r>
              <a:rPr lang="ja" sz="764"/>
              <a:t>多くのタスクでは推論が求められるため、チェーン・オブ・ソート（CoT）が有望であることが示されています。また、推論を予測の前に配置するCoTオプションと、予測後に説明を行う逆のアプローチ（R-CoT）を試しました。</a:t>
            </a:r>
            <a:endParaRPr sz="764"/>
          </a:p>
          <a:p>
            <a:pPr indent="0" lvl="0" marL="0" rtl="0" algn="l">
              <a:lnSpc>
                <a:spcPct val="100000"/>
              </a:lnSpc>
              <a:spcBef>
                <a:spcPts val="1200"/>
              </a:spcBef>
              <a:spcAft>
                <a:spcPts val="0"/>
              </a:spcAft>
              <a:buNone/>
            </a:pPr>
            <a:r>
              <a:rPr lang="ja" sz="764"/>
              <a:t>これらの方法を用いて、実験を通じて異なるサンプル設計オプションがLLMのダウンストリームパフォーマンスに与える影響を評価し、興味深いパターンを明らかにしました。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人が会話をしながら情報を検索できるような会話型検索のシステムであるChatRetrieverを提案。</a:t>
            </a:r>
            <a:br>
              <a:rPr lang="ja" sz="764"/>
            </a:br>
            <a:r>
              <a:rPr lang="ja" sz="764"/>
              <a:t>LLMを使用しユーザーの意図を理解しながら必要な情報を見つけ出す技術で、従来の方法よりも複雑な会話や様々な話題に対応できる強みがあります。</a:t>
            </a:r>
            <a:br>
              <a:rPr lang="ja" sz="764"/>
            </a:br>
            <a:r>
              <a:rPr lang="ja" sz="764"/>
              <a:t>これにより、ユーザーが自然な会話の流れで情報を探せるようになります。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ChatRetrieverは、LLMを利用して会話型検索のためのモデルを構築するものです。以下はその主なステップです。</a:t>
            </a:r>
            <a:endParaRPr sz="764"/>
          </a:p>
          <a:p>
            <a:pPr indent="0" lvl="0" marL="0" rtl="0" algn="l">
              <a:lnSpc>
                <a:spcPct val="100000"/>
              </a:lnSpc>
              <a:spcBef>
                <a:spcPts val="1200"/>
              </a:spcBef>
              <a:spcAft>
                <a:spcPts val="0"/>
              </a:spcAft>
              <a:buNone/>
            </a:pPr>
            <a:r>
              <a:rPr lang="ja" sz="764"/>
              <a:t>1. データの準備: 会話型インストラクションデータの選定： まず、会話型のデータセットを用意します。このデータは、ユーザーの質問とそれに対する応答の形式である必要があります。このデータを使ってモデルが会話の流れを理解できるように学習します。</a:t>
            </a:r>
            <a:endParaRPr sz="764"/>
          </a:p>
          <a:p>
            <a:pPr indent="0" lvl="0" marL="0" rtl="0" algn="l">
              <a:lnSpc>
                <a:spcPct val="100000"/>
              </a:lnSpc>
              <a:spcBef>
                <a:spcPts val="1200"/>
              </a:spcBef>
              <a:spcAft>
                <a:spcPts val="0"/>
              </a:spcAft>
              <a:buNone/>
            </a:pPr>
            <a:r>
              <a:rPr lang="ja" sz="764"/>
              <a:t>2. モデルの選択: 適切な言語モデルの選定： ChatRetrieverの構築には、事前学習済みのOpenAIのGPTやGoogleのBERTなどを選択しています。</a:t>
            </a:r>
            <a:endParaRPr sz="764"/>
          </a:p>
          <a:p>
            <a:pPr indent="0" lvl="0" marL="0" rtl="0" algn="l">
              <a:lnSpc>
                <a:spcPct val="100000"/>
              </a:lnSpc>
              <a:spcBef>
                <a:spcPts val="1200"/>
              </a:spcBef>
              <a:spcAft>
                <a:spcPts val="0"/>
              </a:spcAft>
              <a:buNone/>
            </a:pPr>
            <a:r>
              <a:rPr lang="ja" sz="764"/>
              <a:t>3. コントラスト学習の適用: コントラスト学習の設定： コントラスト学習は、モデルが正しい応答と不適切な応答を区別できるようにするための技術です。各会話において、正しい応答（ポジティブサンプル）と関連性の低い応答（ネガティブサンプル）を用意し、モデルがこの区別を学べるようにします。</a:t>
            </a:r>
            <a:endParaRPr sz="764"/>
          </a:p>
          <a:p>
            <a:pPr indent="0" lvl="0" marL="0" rtl="0" algn="l">
              <a:lnSpc>
                <a:spcPct val="100000"/>
              </a:lnSpc>
              <a:spcBef>
                <a:spcPts val="1200"/>
              </a:spcBef>
              <a:spcAft>
                <a:spcPts val="0"/>
              </a:spcAft>
              <a:buNone/>
            </a:pPr>
            <a:r>
              <a:rPr lang="ja" sz="764"/>
              <a:t>4. セッションマスク付き指示チューニング（CSIT）: 特殊トークンの使用： モデルの入力の最後に特殊トークン（例えば[EMB]）を追加し、これを使ってテキスト全体の表現を捉えます。</a:t>
            </a:r>
            <a:br>
              <a:rPr lang="ja" sz="764"/>
            </a:br>
            <a:r>
              <a:rPr lang="ja" sz="764"/>
              <a:t>指示チューニング： ユーザーの会話（セッション）とそれに対する応答を一緒にモデルに入力し、セッション部分をマスク（隠す）して、応答のみをモデルが生成できるようにします。これにより、モデルは会話の文脈をより深く理解することが強化されます。</a:t>
            </a:r>
            <a:endParaRPr sz="764"/>
          </a:p>
          <a:p>
            <a:pPr indent="0" lvl="0" marL="0" rtl="0" algn="l">
              <a:lnSpc>
                <a:spcPct val="100000"/>
              </a:lnSpc>
              <a:spcBef>
                <a:spcPts val="1200"/>
              </a:spcBef>
              <a:spcAft>
                <a:spcPts val="0"/>
              </a:spcAft>
              <a:buNone/>
            </a:pPr>
            <a:r>
              <a:rPr lang="ja" sz="764"/>
              <a:t>5. モデルの訓練と評価: 訓練： 上記の手法を使用してモデルを学習します。多くのエポックにわたって、モデルが会話の流れと適切な応答をどれだけ正確に生成できるかを改善していきます。(多分プロンプトだと思ってる)</a:t>
            </a:r>
            <a:br>
              <a:rPr lang="ja" sz="764"/>
            </a:br>
            <a:r>
              <a:rPr lang="ja" sz="764"/>
              <a:t>評価： 実際の会話データを使ってモデルの性能を評価します。モデルがどれだけ正確に情報を検索し、適切な回答を生成できるかをチェックします。</a:t>
            </a:r>
            <a:endParaRPr sz="764"/>
          </a:p>
          <a:p>
            <a:pPr indent="0" lvl="0" marL="0" rtl="0" algn="l">
              <a:lnSpc>
                <a:spcPct val="100000"/>
              </a:lnSpc>
              <a:spcBef>
                <a:spcPts val="1200"/>
              </a:spcBef>
              <a:spcAft>
                <a:spcPts val="0"/>
              </a:spcAft>
              <a:buNone/>
            </a:pPr>
            <a:r>
              <a:rPr lang="ja" sz="764"/>
              <a:t>6. 微調整と展開: 微調整： 実際のユーザーのフィードバックを用いて、モデルをさらに微調整します。これにより、特定のユーザーや状況に合わせたパフォーマンスの向上が期待できます。</a:t>
            </a:r>
            <a:br>
              <a:rPr lang="ja" sz="764"/>
            </a:br>
            <a:r>
              <a:rPr lang="ja" sz="764"/>
              <a:t>展開： モデルが十分に機能することを確認したら、実際のアプリケーションやサービスに組み込み、ユーザーが使用できるようにします。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実験では、ChatRetrieverが他の検索システムよりも優れた結果を示しました。比較された他の検索システムには、いくつかの異なるアプローチが含まれています。これらは主に以下の三つのカテゴリに分類されます：</a:t>
            </a:r>
            <a:br>
              <a:rPr lang="ja" sz="764"/>
            </a:br>
            <a:br>
              <a:rPr lang="ja" sz="764"/>
            </a:br>
            <a:r>
              <a:rPr lang="ja" sz="764"/>
              <a:t>1. 会話型クエリ書き換え（Conversational Query Rewriting, CQR）: 会話型クエリ書き換えは、会話の文脈を単一の検索可能なクエリに変換する手法です。これにより、標準的な検索エンジンを使用して関連情報を検索できす。例としては、T5QRやConvGQRがあります。</a:t>
            </a:r>
            <a:br>
              <a:rPr lang="ja" sz="764"/>
            </a:br>
            <a:r>
              <a:rPr lang="ja" sz="764"/>
              <a:t>2. 会話型密集検索（Conversational Dense Retrieval, CDR）: このアプローチでは、会話全体を直接エンコードし、エンドツーエンドで密集した情報検索を行います。これにはConvDRやLeCoREなどが含まれます。</a:t>
            </a:r>
            <a:br>
              <a:rPr lang="ja" sz="764"/>
            </a:br>
            <a:r>
              <a:rPr lang="ja" sz="764"/>
              <a:t>3. LLMベースの検索：このカテゴリには、大規模言語モデル（LLM）を活用して会話の文脈やクエリを理解し、適切な情報を検索するシステムが含まれます。例えば、INSTRCUTORやLLM Embedderなどがあります。</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1には、大規模言語モデル（LLM）を会話型のクエリ書き換えと密集検索に適応させるプロセスが示されています。</a:t>
            </a:r>
            <a:br>
              <a:rPr lang="ja" sz="764"/>
            </a:br>
            <a:r>
              <a:rPr lang="ja" sz="764"/>
              <a:t>この図は、会話型検索セッションからクエリを再構成し、それを利用して情報を密集して検索する概念を説明しています。</a:t>
            </a:r>
            <a:endParaRPr sz="764"/>
          </a:p>
          <a:p>
            <a:pPr indent="0" lvl="0" marL="0" rtl="0" algn="l">
              <a:lnSpc>
                <a:spcPct val="100000"/>
              </a:lnSpc>
              <a:spcBef>
                <a:spcPts val="1200"/>
              </a:spcBef>
              <a:spcAft>
                <a:spcPts val="0"/>
              </a:spcAft>
              <a:buNone/>
            </a:pPr>
            <a:r>
              <a:rPr lang="ja" sz="764"/>
              <a:t>1. 会話型検索セッション (Conversational Search Session)：ユーザーが対話形式で情報を求める場面。</a:t>
            </a:r>
            <a:br>
              <a:rPr lang="ja" sz="764"/>
            </a:br>
            <a:r>
              <a:rPr lang="ja" sz="764"/>
              <a:t>例えば、ユーザーが「海の底は凍ることがあるか？」という質問をするシーンが示されています。</a:t>
            </a:r>
            <a:endParaRPr sz="764"/>
          </a:p>
          <a:p>
            <a:pPr indent="0" lvl="0" marL="0" rtl="0" algn="l">
              <a:lnSpc>
                <a:spcPct val="100000"/>
              </a:lnSpc>
              <a:spcBef>
                <a:spcPts val="1200"/>
              </a:spcBef>
              <a:spcAft>
                <a:spcPts val="0"/>
              </a:spcAft>
              <a:buNone/>
            </a:pPr>
            <a:r>
              <a:rPr lang="ja" sz="764"/>
              <a:t>2. LLMによるクエリの再構成 (LLM-based Rewriter)：LLMが会話の文脈を受け取り、それを標準的な検索クエリに再構成します。</a:t>
            </a:r>
            <a:br>
              <a:rPr lang="ja" sz="764"/>
            </a:br>
            <a:r>
              <a:rPr lang="ja" sz="764"/>
              <a:t>このプロセスを通じて、複雑な会話が単一の検索可能なクエリに変換される様子が描かれています。</a:t>
            </a:r>
            <a:endParaRPr sz="764"/>
          </a:p>
          <a:p>
            <a:pPr indent="0" lvl="0" marL="0" rtl="0" algn="l">
              <a:lnSpc>
                <a:spcPct val="100000"/>
              </a:lnSpc>
              <a:spcBef>
                <a:spcPts val="1200"/>
              </a:spcBef>
              <a:spcAft>
                <a:spcPts val="1200"/>
              </a:spcAft>
              <a:buNone/>
            </a:pPr>
            <a:r>
              <a:rPr lang="ja" sz="764"/>
              <a:t>3. 密集検索への適応 (Adaption for Dense Retrieval)：再構成されたクエリが情報検索のためにデータベースやインデックスに送信されるプロセス。</a:t>
            </a:r>
            <a:br>
              <a:rPr lang="ja" sz="764"/>
            </a:br>
            <a:r>
              <a:rPr lang="ja" sz="764"/>
              <a:t>このステップでは、LLMが生成したクエリに基づいてデータベースから関連する情報が検索されます。</a:t>
            </a:r>
            <a:br>
              <a:rPr lang="ja" sz="764"/>
            </a:br>
            <a:r>
              <a:rPr lang="ja" sz="764"/>
              <a:t>この過程で、LLMの一般化された検索能力を活用し、会話からのクエリに対して適切な情報を迅速に見つけ出すことができます。</a:t>
            </a:r>
            <a:endParaRPr sz="764"/>
          </a:p>
        </p:txBody>
      </p:sp>
      <p:pic>
        <p:nvPicPr>
          <p:cNvPr id="298" name="Google Shape;298;p57"/>
          <p:cNvPicPr preferRelativeResize="0"/>
          <p:nvPr/>
        </p:nvPicPr>
        <p:blipFill>
          <a:blip r:embed="rId3">
            <a:alphaModFix/>
          </a:blip>
          <a:stretch>
            <a:fillRect/>
          </a:stretch>
        </p:blipFill>
        <p:spPr>
          <a:xfrm>
            <a:off x="695325" y="606900"/>
            <a:ext cx="7753350" cy="2171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2 では、ChatRetrieverとしてLLMを微調整するプロセスが概説されています。</a:t>
            </a:r>
            <a:br>
              <a:rPr lang="ja" sz="764"/>
            </a:br>
            <a:r>
              <a:rPr lang="ja" sz="764"/>
              <a:t>この図ではCSIT（Contrastive Session-Masked Instruction Tuning）による二重学習目的を用いた手法が示されています。</a:t>
            </a:r>
            <a:endParaRPr sz="764"/>
          </a:p>
          <a:p>
            <a:pPr indent="0" lvl="0" marL="0" rtl="0" algn="l">
              <a:lnSpc>
                <a:spcPct val="100000"/>
              </a:lnSpc>
              <a:spcBef>
                <a:spcPts val="1200"/>
              </a:spcBef>
              <a:spcAft>
                <a:spcPts val="0"/>
              </a:spcAft>
              <a:buNone/>
            </a:pPr>
            <a:r>
              <a:rPr lang="ja" sz="764"/>
              <a:t>1. </a:t>
            </a:r>
            <a:r>
              <a:rPr lang="ja" sz="764"/>
              <a:t>特殊トークンの使用 (Use of Special Tokens): 入力テキストの最後に特殊トークン（例えば、&lt;EMB_3&gt;）を使用します。</a:t>
            </a:r>
            <a:br>
              <a:rPr lang="ja" sz="764"/>
            </a:br>
            <a:r>
              <a:rPr lang="ja" sz="764"/>
              <a:t>このトークンは、セッションまたは応答の全体を代表する役割を果たします。これにより、テキストの総合的な表現を効果的に捉えることができます。</a:t>
            </a:r>
            <a:endParaRPr sz="764"/>
          </a:p>
          <a:p>
            <a:pPr indent="0" lvl="0" marL="0" rtl="0" algn="l">
              <a:lnSpc>
                <a:spcPct val="100000"/>
              </a:lnSpc>
              <a:spcBef>
                <a:spcPts val="1200"/>
              </a:spcBef>
              <a:spcAft>
                <a:spcPts val="0"/>
              </a:spcAft>
              <a:buNone/>
            </a:pPr>
            <a:r>
              <a:rPr lang="ja" sz="764"/>
              <a:t>2. </a:t>
            </a:r>
            <a:r>
              <a:rPr lang="ja" sz="764"/>
              <a:t>セッションマスク付き注意マトリックス (Session-Masked Attention Matrix): 図中の青い四角はセッションまたは応答のトークンを表し、緑の四角はそれらの特殊トークンを示しています。このAttentionマトリックスは、モデルがセッションの文脈をどのように処理し、応答生成にどのように貢献するかを視覚的に示しています。</a:t>
            </a:r>
            <a:endParaRPr sz="764"/>
          </a:p>
          <a:p>
            <a:pPr indent="0" lvl="0" marL="0" rtl="0" algn="l">
              <a:lnSpc>
                <a:spcPct val="100000"/>
              </a:lnSpc>
              <a:spcBef>
                <a:spcPts val="1200"/>
              </a:spcBef>
              <a:spcAft>
                <a:spcPts val="0"/>
              </a:spcAft>
              <a:buNone/>
            </a:pPr>
            <a:r>
              <a:rPr lang="ja" sz="764"/>
              <a:t>3. </a:t>
            </a:r>
            <a:r>
              <a:rPr lang="ja" sz="764"/>
              <a:t>二重学習目的の活用 (Utilizing Dual Learning Objectives): CSITでは、コントラスト学習目的とセッションマスク付き指示チューニングを組み合わせます。これにより、モデルはセッションの複雑な文脈をより効果的に学習し、応答をより正確に生成する能力が強化されます。</a:t>
            </a:r>
            <a:endParaRPr sz="764"/>
          </a:p>
          <a:p>
            <a:pPr indent="0" lvl="0" marL="0" rtl="0" algn="l">
              <a:lnSpc>
                <a:spcPct val="100000"/>
              </a:lnSpc>
              <a:spcBef>
                <a:spcPts val="1200"/>
              </a:spcBef>
              <a:spcAft>
                <a:spcPts val="1200"/>
              </a:spcAft>
              <a:buNone/>
            </a:pPr>
            <a:r>
              <a:t/>
            </a:r>
            <a:endParaRPr sz="764"/>
          </a:p>
        </p:txBody>
      </p:sp>
      <p:pic>
        <p:nvPicPr>
          <p:cNvPr id="304" name="Google Shape;304;p58"/>
          <p:cNvPicPr preferRelativeResize="0"/>
          <p:nvPr/>
        </p:nvPicPr>
        <p:blipFill>
          <a:blip r:embed="rId3">
            <a:alphaModFix/>
          </a:blip>
          <a:stretch>
            <a:fillRect/>
          </a:stretch>
        </p:blipFill>
        <p:spPr>
          <a:xfrm>
            <a:off x="73275" y="610125"/>
            <a:ext cx="8997450" cy="2031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rPr lang="ja" sz="1100" u="sng"/>
              <a:t>「C Prompts in Full Context Modification」のセクションでは、完全な文脈修正実験で合成された会話テキストを生成するためのプロンプトについて</a:t>
            </a:r>
            <a:endParaRPr sz="764"/>
          </a:p>
          <a:p>
            <a:pPr indent="0" lvl="0" marL="0" rtl="0" algn="l">
              <a:lnSpc>
                <a:spcPct val="100000"/>
              </a:lnSpc>
              <a:spcBef>
                <a:spcPts val="1200"/>
              </a:spcBef>
              <a:spcAft>
                <a:spcPts val="0"/>
              </a:spcAft>
              <a:buNone/>
            </a:pPr>
            <a:r>
              <a:rPr lang="ja" sz="764"/>
              <a:t>図7で示されているプロンプトを使用して、ChatGPT3.5が生成した応答（緑色の内容）が示されています。</a:t>
            </a:r>
            <a:br>
              <a:rPr lang="ja" sz="764"/>
            </a:br>
            <a:r>
              <a:rPr lang="ja" sz="764"/>
              <a:t>この実験では、元のクエリとその人間による修正版をLLMに提示し、新しい文脈を生成するように求めます。</a:t>
            </a:r>
            <a:br>
              <a:rPr lang="ja" sz="764"/>
            </a:br>
            <a:r>
              <a:rPr lang="ja" sz="764"/>
              <a:t>このプロセスは、会話の文脈を完全に変更することを目的としています。</a:t>
            </a:r>
            <a:br>
              <a:rPr lang="ja" sz="764"/>
            </a:br>
            <a:r>
              <a:rPr lang="ja" sz="764"/>
              <a:t>提示されたプロンプトに基づき、ChatGPT3.5は新しい会話テキストを生成します。</a:t>
            </a:r>
            <a:br>
              <a:rPr lang="ja" sz="764"/>
            </a:br>
            <a:r>
              <a:rPr lang="ja" sz="764"/>
              <a:t>このテキストは、変更された文脈に基づいて適切な応答や続きを提供することで、</a:t>
            </a:r>
            <a:br>
              <a:rPr lang="ja" sz="764"/>
            </a:br>
            <a:r>
              <a:rPr lang="ja" sz="764"/>
              <a:t>会話が自然で一貫性があるかどうかを試すために使用されます。</a:t>
            </a:r>
            <a:br>
              <a:rPr lang="ja" sz="764"/>
            </a:br>
            <a:r>
              <a:rPr lang="ja" sz="764"/>
              <a:t>以下がそのプロンプトです。</a:t>
            </a:r>
            <a:endParaRPr sz="764"/>
          </a:p>
          <a:p>
            <a:pPr indent="0" lvl="0" marL="0" rtl="0" algn="l">
              <a:lnSpc>
                <a:spcPct val="100000"/>
              </a:lnSpc>
              <a:spcBef>
                <a:spcPts val="1200"/>
              </a:spcBef>
              <a:spcAft>
                <a:spcPts val="0"/>
              </a:spcAft>
              <a:buNone/>
            </a:pPr>
            <a:r>
              <a:rPr lang="ja" sz="764"/>
              <a:t>会話型クエリ、その文脈に依存しない書き換え、およびその応答が与えられた場合、</a:t>
            </a:r>
            <a:br>
              <a:rPr lang="ja" sz="764"/>
            </a:br>
            <a:r>
              <a:rPr lang="ja" sz="764"/>
              <a:t>それに対して2ターンの会話型文脈を生成します。</a:t>
            </a:r>
            <a:endParaRPr sz="764"/>
          </a:p>
          <a:p>
            <a:pPr indent="0" lvl="0" marL="0" rtl="0" algn="l">
              <a:lnSpc>
                <a:spcPct val="100000"/>
              </a:lnSpc>
              <a:spcBef>
                <a:spcPts val="1200"/>
              </a:spcBef>
              <a:spcAft>
                <a:spcPts val="0"/>
              </a:spcAft>
              <a:buNone/>
            </a:pPr>
            <a:r>
              <a:rPr lang="ja" sz="764"/>
              <a:t>このターン：</a:t>
            </a:r>
            <a:br>
              <a:rPr lang="ja" sz="764"/>
            </a:br>
            <a:r>
              <a:rPr lang="ja" sz="764"/>
              <a:t># クエリ：それを修理するのにどれくらいかかりますか？</a:t>
            </a:r>
            <a:br>
              <a:rPr lang="ja" sz="764"/>
            </a:br>
            <a:r>
              <a:rPr lang="ja" sz="764"/>
              <a:t># 書き換え：ガレージドアオープナーの修理にはどれくらいかかりますか？</a:t>
            </a:r>
            <a:br>
              <a:rPr lang="ja" sz="764"/>
            </a:br>
            <a:r>
              <a:rPr lang="ja" sz="764"/>
              <a:t># 応答：ガレージドアオープナーの修理費用は、問題の範囲に応じて100ドルから300ドルの間で変動します。</a:t>
            </a:r>
            <a:br>
              <a:rPr lang="ja" sz="764"/>
            </a:br>
            <a:r>
              <a:rPr lang="ja" sz="764"/>
              <a:t>トップに戻る。選択するガレージドアのタイプや、必要な追加部品や労力によって、</a:t>
            </a:r>
            <a:br>
              <a:rPr lang="ja" sz="764"/>
            </a:br>
            <a:r>
              <a:rPr lang="ja" sz="764"/>
              <a:t>専門業者に依頼した場合の費用がどれくらいかかるかが影響されます。</a:t>
            </a:r>
            <a:endParaRPr sz="764"/>
          </a:p>
          <a:p>
            <a:pPr indent="0" lvl="0" marL="0" rtl="0" algn="l">
              <a:lnSpc>
                <a:spcPct val="100000"/>
              </a:lnSpc>
              <a:spcBef>
                <a:spcPts val="1200"/>
              </a:spcBef>
              <a:spcAft>
                <a:spcPts val="1200"/>
              </a:spcAft>
              <a:buNone/>
            </a:pPr>
            <a:r>
              <a:rPr lang="ja" sz="764"/>
              <a:t># 合成された会話文脈：</a:t>
            </a:r>
            <a:br>
              <a:rPr lang="ja" sz="764"/>
            </a:br>
            <a:r>
              <a:rPr lang="ja" sz="764"/>
              <a:t>クエリ1：新しいガレージドアオープナーのコストはどれくらいですか？</a:t>
            </a:r>
            <a:br>
              <a:rPr lang="ja" sz="764"/>
            </a:br>
            <a:r>
              <a:rPr lang="ja" sz="764"/>
              <a:t>応答1：新しいガレージドアオープナーのコストは、ブランド、機能、および設置要件に応じて150ドルから500ドルの範囲です。</a:t>
            </a:r>
            <a:br>
              <a:rPr lang="ja" sz="764"/>
            </a:br>
            <a:r>
              <a:rPr lang="ja" sz="764"/>
              <a:t>クエリ2：ガレージドアオープナーにはどのような一般的な問題がありますか？</a:t>
            </a:r>
            <a:br>
              <a:rPr lang="ja" sz="764"/>
            </a:br>
            <a:r>
              <a:rPr lang="ja" sz="764"/>
              <a:t>応答2：ガレージドアオープナーの一般的な問題には、リモコン、モーター、センサー、またはドア自体の問題が含まれます。</a:t>
            </a:r>
            <a:endParaRPr sz="764"/>
          </a:p>
        </p:txBody>
      </p:sp>
      <p:pic>
        <p:nvPicPr>
          <p:cNvPr id="310" name="Google Shape;310;p59"/>
          <p:cNvPicPr preferRelativeResize="0"/>
          <p:nvPr/>
        </p:nvPicPr>
        <p:blipFill>
          <a:blip r:embed="rId3">
            <a:alphaModFix/>
          </a:blip>
          <a:stretch>
            <a:fillRect/>
          </a:stretch>
        </p:blipFill>
        <p:spPr>
          <a:xfrm>
            <a:off x="5707100" y="812950"/>
            <a:ext cx="3436901" cy="41767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CONQRR: Conversational Query Rewriting for Retrieval with Reinforcement Learning 会話クエリ改稿による検索のためのCONQRR: 強化学習を用いたアプローチ</a:t>
            </a:r>
            <a:r>
              <a:rPr lang="ja" sz="1200" u="sng"/>
              <a:t> 2022</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NQRRは、話している内容に基づいて質問を書き換えることで、情報を見つけるための既存の検索ツール（リトリーバー）をより上手に使えるようにします。特に、会話の流れの中で質問がどのように変わるかを学び取り、それに応じて最適な検索を行う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CONQRRは、会話型クエリ改稿（Conversational Query Rewriting）のためのモデルで、強化学習を用いて最適化されています。以下のステップで進めることができます：</a:t>
            </a:r>
            <a:endParaRPr sz="764"/>
          </a:p>
          <a:p>
            <a:pPr indent="0" lvl="0" marL="0" rtl="0" algn="l">
              <a:lnSpc>
                <a:spcPct val="100000"/>
              </a:lnSpc>
              <a:spcBef>
                <a:spcPts val="1200"/>
              </a:spcBef>
              <a:spcAft>
                <a:spcPts val="0"/>
              </a:spcAft>
              <a:buNone/>
            </a:pPr>
            <a:r>
              <a:rPr lang="ja" sz="764"/>
              <a:t>1. </a:t>
            </a:r>
            <a:r>
              <a:rPr lang="ja" sz="764"/>
              <a:t>問題の定義:会話の文脈（過去のやり取り）と現在のユーザーの質問を入力とします。目的は、入力された会話の文脈と質問から、検索エンジンが理解しやすい形の独立した質問へと書き換えることです。</a:t>
            </a:r>
            <a:endParaRPr sz="764"/>
          </a:p>
          <a:p>
            <a:pPr indent="0" lvl="0" marL="0" rtl="0" algn="l">
              <a:lnSpc>
                <a:spcPct val="100000"/>
              </a:lnSpc>
              <a:spcBef>
                <a:spcPts val="1200"/>
              </a:spcBef>
              <a:spcAft>
                <a:spcPts val="0"/>
              </a:spcAft>
              <a:buNone/>
            </a:pPr>
            <a:r>
              <a:rPr lang="ja" sz="764"/>
              <a:t>2. </a:t>
            </a:r>
            <a:r>
              <a:rPr lang="ja" sz="764"/>
              <a:t>データの準備:会話型質問応答データセット（例えばQReCCなど）を用意します。各会話には、元の質問とそれに対応する書き換えられた質問（ラベル）が含まれている必要があります。</a:t>
            </a:r>
            <a:endParaRPr sz="764"/>
          </a:p>
          <a:p>
            <a:pPr indent="0" lvl="0" marL="0" rtl="0" algn="l">
              <a:lnSpc>
                <a:spcPct val="100000"/>
              </a:lnSpc>
              <a:spcBef>
                <a:spcPts val="1200"/>
              </a:spcBef>
              <a:spcAft>
                <a:spcPts val="0"/>
              </a:spcAft>
              <a:buNone/>
            </a:pPr>
            <a:r>
              <a:rPr lang="ja" sz="764"/>
              <a:t>3. </a:t>
            </a:r>
            <a:r>
              <a:rPr lang="ja" sz="764"/>
              <a:t>モデルの選択と設定:T5などのSeq2Seqモデルをベースとして使用します。このモデルを事前に大量のテキストデータで事前学習させたものを使用すると、学習が効率的に進みます。</a:t>
            </a:r>
            <a:endParaRPr sz="764"/>
          </a:p>
          <a:p>
            <a:pPr indent="0" lvl="0" marL="0" rtl="0" algn="l">
              <a:lnSpc>
                <a:spcPct val="100000"/>
              </a:lnSpc>
              <a:spcBef>
                <a:spcPts val="1200"/>
              </a:spcBef>
              <a:spcAft>
                <a:spcPts val="0"/>
              </a:spcAft>
              <a:buNone/>
            </a:pPr>
            <a:r>
              <a:rPr lang="ja" sz="764"/>
              <a:t>4. </a:t>
            </a:r>
            <a:r>
              <a:rPr lang="ja" sz="764"/>
              <a:t>監督学習での事前学習:会話の文脈と現在の質問を入力とし、正しい書き換えられた質問を出力するようにモデルを訓練します。クロスエントロピー損失を使用して、モデルが正しい書き換えを生成できるようにします。</a:t>
            </a:r>
            <a:endParaRPr sz="764"/>
          </a:p>
          <a:p>
            <a:pPr indent="0" lvl="0" marL="0" rtl="0" algn="l">
              <a:lnSpc>
                <a:spcPct val="100000"/>
              </a:lnSpc>
              <a:spcBef>
                <a:spcPts val="1200"/>
              </a:spcBef>
              <a:spcAft>
                <a:spcPts val="0"/>
              </a:spcAft>
              <a:buNone/>
            </a:pPr>
            <a:r>
              <a:rPr lang="ja" sz="764"/>
              <a:t>5. </a:t>
            </a:r>
            <a:r>
              <a:rPr lang="ja" sz="764"/>
              <a:t>強化学習による微調整:既に監督学習である程度訓練されたモデルを用いて、さらに強化学習を行います。報酬関数を定義して、検索性能を直接向上させる方向にモデルを最適化します。この報酬は、書き換えられた質問を使って検索を行い、その結果がどれだけ良いか（例えば、適切な情報をどれだけ取得できたか）に基づいています。</a:t>
            </a:r>
            <a:endParaRPr sz="764"/>
          </a:p>
          <a:p>
            <a:pPr indent="0" lvl="0" marL="0" rtl="0" algn="l">
              <a:lnSpc>
                <a:spcPct val="100000"/>
              </a:lnSpc>
              <a:spcBef>
                <a:spcPts val="1200"/>
              </a:spcBef>
              <a:spcAft>
                <a:spcPts val="0"/>
              </a:spcAft>
              <a:buNone/>
            </a:pPr>
            <a:r>
              <a:rPr lang="ja" sz="764"/>
              <a:t>6. </a:t>
            </a:r>
            <a:r>
              <a:rPr lang="ja" sz="764"/>
              <a:t>報酬の計算:き換えたクエリを使って実際に情報検索を行い、その結果から報酬を計算します。検索結果が良好であれば高い報酬を、悪ければ低い報酬を与えることで、モデルがより適切なクエリ改稿を学ぶよう促します。</a:t>
            </a:r>
            <a:endParaRPr sz="764"/>
          </a:p>
          <a:p>
            <a:pPr indent="0" lvl="0" marL="0" rtl="0" algn="l">
              <a:lnSpc>
                <a:spcPct val="100000"/>
              </a:lnSpc>
              <a:spcBef>
                <a:spcPts val="1200"/>
              </a:spcBef>
              <a:spcAft>
                <a:spcPts val="0"/>
              </a:spcAft>
              <a:buNone/>
            </a:pPr>
            <a:r>
              <a:rPr lang="ja" sz="764"/>
              <a:t>7. 評価と調整:モデルのパフォーマンスを評価するために、様々なメトリクス（例えば、精度、リコール、F1スコアなど）を用いて評価します。不足している部分や改善が必要な点に基づいて、モデルの調整を行います。</a:t>
            </a:r>
            <a:endParaRPr sz="764"/>
          </a:p>
          <a:p>
            <a:pPr indent="0" lvl="0" marL="0" rtl="0" algn="l">
              <a:lnSpc>
                <a:spcPct val="100000"/>
              </a:lnSpc>
              <a:spcBef>
                <a:spcPts val="1200"/>
              </a:spcBef>
              <a:spcAft>
                <a:spcPts val="0"/>
              </a:spcAft>
              <a:buNone/>
            </a:pPr>
            <a:r>
              <a:rPr lang="ja" sz="764"/>
              <a:t>8. デプロイメント: モデルの学習が完了したら、実際のアプリケーションに組み込み、リアルタイムでの会話型クエリの書き換えに利用します。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完全に新しい会話に対しても、良い検索結果を出せるっぽい</a:t>
            </a:r>
            <a:br>
              <a:rPr lang="ja" sz="764"/>
            </a:br>
            <a:r>
              <a:rPr lang="ja" sz="764"/>
              <a:t>会話の流れに強く依存するため、文脈が薄い場合や短い会話ではうまく動かなさそう</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Retrieve Anything To Augment Large Language Models 大規模言語モデルの拡張のための何でも検索</a:t>
            </a:r>
            <a:r>
              <a:rPr lang="ja" sz="1200" u="sng"/>
              <a:t> 2023</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a:t>
            </a:r>
            <a:r>
              <a:rPr lang="ja" sz="764"/>
              <a:t>ある程度文章を理解できているようですが完璧に理解はしてないので外部のデータベース（情報がたくさん蓄えられた場所）から情報を取って使用します。</a:t>
            </a:r>
            <a:br>
              <a:rPr lang="ja" sz="764"/>
            </a:br>
            <a:r>
              <a:rPr lang="ja" sz="764"/>
              <a:t>LLM-Embedderは埋め込みベクトルを使用して検索を行い、これを効率的に行う方法です。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CONQRRは、会話型クエリ改稿（Conversational Query Rewriting）のためのモデルで、強化学習を用いて最適化されています。以下のステップで進めることができます：</a:t>
            </a:r>
            <a:endParaRPr sz="764"/>
          </a:p>
          <a:p>
            <a:pPr indent="0" lvl="0" marL="0" rtl="0" algn="l">
              <a:lnSpc>
                <a:spcPct val="100000"/>
              </a:lnSpc>
              <a:spcBef>
                <a:spcPts val="1200"/>
              </a:spcBef>
              <a:spcAft>
                <a:spcPts val="0"/>
              </a:spcAft>
              <a:buNone/>
            </a:pPr>
            <a:r>
              <a:rPr lang="ja" sz="764"/>
              <a:t>1. </a:t>
            </a:r>
            <a:r>
              <a:rPr lang="ja" sz="764"/>
              <a:t>多様なトレーニングデータの収集: LLM-Embedderは、さまざまなタイプの情報を検索できるように、異なるデータソースから訓練データを集めます。これには、質問応答、会話検索、ツール学習などのタスクが含まれます。</a:t>
            </a:r>
            <a:endParaRPr sz="764"/>
          </a:p>
          <a:p>
            <a:pPr indent="0" lvl="0" marL="0" rtl="0" algn="l">
              <a:lnSpc>
                <a:spcPct val="100000"/>
              </a:lnSpc>
              <a:spcBef>
                <a:spcPts val="1200"/>
              </a:spcBef>
              <a:spcAft>
                <a:spcPts val="0"/>
              </a:spcAft>
              <a:buNone/>
            </a:pPr>
            <a:r>
              <a:rPr lang="ja" sz="764"/>
              <a:t>2. </a:t>
            </a:r>
            <a:r>
              <a:rPr lang="ja" sz="764"/>
              <a:t>報酬の定式化: LLMからのフィードバックに基づいて報酬を定式化します。これは、LLMの出力を利用して、検索候補が最終的なパフォーマンスにどれだけ貢献したかを評価するために使用されます。</a:t>
            </a:r>
            <a:endParaRPr sz="764"/>
          </a:p>
          <a:p>
            <a:pPr indent="0" lvl="0" marL="0" rtl="0" algn="l">
              <a:lnSpc>
                <a:spcPct val="100000"/>
              </a:lnSpc>
              <a:spcBef>
                <a:spcPts val="1200"/>
              </a:spcBef>
              <a:spcAft>
                <a:spcPts val="0"/>
              </a:spcAft>
              <a:buNone/>
            </a:pPr>
            <a:r>
              <a:rPr lang="ja" sz="764"/>
              <a:t>3. </a:t>
            </a:r>
            <a:r>
              <a:rPr lang="ja" sz="764"/>
              <a:t>知識蒸留の安定化: 訓練データの多様性によるLLMの出力の変動を管理し、より安定した学習を促進します。これは、ソフトラベルとハードランキングラベルを組み合わせて、蒸留効果を向上させることで実現します。</a:t>
            </a:r>
            <a:endParaRPr sz="764"/>
          </a:p>
          <a:p>
            <a:pPr indent="0" lvl="0" marL="0" rtl="0" algn="l">
              <a:lnSpc>
                <a:spcPct val="100000"/>
              </a:lnSpc>
              <a:spcBef>
                <a:spcPts val="1200"/>
              </a:spcBef>
              <a:spcAft>
                <a:spcPts val="0"/>
              </a:spcAft>
              <a:buNone/>
            </a:pPr>
            <a:r>
              <a:rPr lang="ja" sz="764"/>
              <a:t>4. </a:t>
            </a:r>
            <a:r>
              <a:rPr lang="ja" sz="764"/>
              <a:t>指示ベースのファインチューニング: 特定のタスクに適したプロンプトを使用して、様々なデータソース間でトレーニングの影響を調和させます。これにより、モデルはタスク固有のニュアンスを理解しやすくなります。</a:t>
            </a:r>
            <a:endParaRPr sz="764"/>
          </a:p>
          <a:p>
            <a:pPr indent="0" lvl="0" marL="0" rtl="0" algn="l">
              <a:lnSpc>
                <a:spcPct val="100000"/>
              </a:lnSpc>
              <a:spcBef>
                <a:spcPts val="1200"/>
              </a:spcBef>
              <a:spcAft>
                <a:spcPts val="0"/>
              </a:spcAft>
              <a:buNone/>
            </a:pPr>
            <a:r>
              <a:rPr lang="ja" sz="764"/>
              <a:t>5. </a:t>
            </a:r>
            <a:r>
              <a:rPr lang="ja" sz="764"/>
              <a:t>同質性のあるバッチ内ネガティブサンプリング: 学習中に使用されるネガティブサンプルを、同じタスクのデータからのものに限定することで、埋め込みの識別力を向上させます。これは、関連性の低いネガティブサンプルが学習プロセスを妨げるのを防ぎます。</a:t>
            </a:r>
            <a:endParaRPr sz="764"/>
          </a:p>
          <a:p>
            <a:pPr indent="0" lvl="0" marL="0" rtl="0" algn="l">
              <a:lnSpc>
                <a:spcPct val="100000"/>
              </a:lnSpc>
              <a:spcBef>
                <a:spcPts val="1200"/>
              </a:spcBef>
              <a:spcAft>
                <a:spcPts val="1200"/>
              </a:spcAft>
              <a:buNone/>
            </a:pPr>
            <a:r>
              <a:rPr lang="ja" sz="764"/>
              <a:t>6. </a:t>
            </a:r>
            <a:r>
              <a:rPr lang="ja" sz="764"/>
              <a:t>実験と評価: 実装されたLLM-Embedderモデルの有効性を検証するために、包括的な実験を行います。これには、知識強化、長期コンテキストモデリング、指示に従う学習、ツール学習など、さまざまなシナリオでのパフォーマンス評価が含まれます。</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2"/>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ステップを経て正しい答えを見つける「多段階質問応答」という問題に取り組んでいます。これを解決するために、「木」と呼ばれる構造を使った新しいアプローチを開発しました。木の根（もと）から始まって、枝を伸ばすように情報を一つずつ追加していくイメージ。この方法を使用することで誤った情報が混じることの影響を減らしつつ、より正確に情報を集めることができるらしいという特に新しくもない提案論文</a:t>
            </a:r>
            <a:br>
              <a:rPr lang="ja" sz="764"/>
            </a:br>
            <a:r>
              <a:rPr lang="ja" sz="764"/>
              <a:t>新規性は、従来の連続的な（チェーンのような）情報検索方法に代わる、動的で木構造を使用した検索フレームワークを開発した点にあります。具体的には以下のような新しいアプローチを取り入れています：</a:t>
            </a:r>
            <a:br>
              <a:rPr lang="ja" sz="764"/>
            </a:br>
            <a:r>
              <a:rPr lang="ja" sz="764"/>
              <a:t>1. 木構造による動的な情報検索： このフレームワークでは、質問を根として、そこから分岐する枝（情報の断片）を動的に展開していきます。それぞれの情報断片が次にどの情報を取得するかを決めるための「ノード」として機能します。これにより、不要な情報を排除しながら必要な情報だけを効率的に収集できそうだけどノードの可視化しないと使えないかも？</a:t>
            </a:r>
            <a:br>
              <a:rPr lang="ja" sz="764"/>
            </a:br>
            <a:r>
              <a:rPr lang="ja" sz="764"/>
              <a:t>2. 誤った情報の影響を軽減： 一度誤った情報を取り入れてしまうと、その後のすべての推論に悪影響を及ぼす可能性がありますが、木構造を使用することで、一つの枝（情報の断片）が誤っていたとしても、他の枝の探索には影響を与えず、全体の正確さを保つことができます。</a:t>
            </a:r>
            <a:br>
              <a:rPr lang="ja" sz="764"/>
            </a:br>
            <a:r>
              <a:rPr lang="ja" sz="764"/>
              <a:t>3. 多様な推論パスの探索： 各ノード（情報の断片）から複数の新しい探索パスを展開できるため、より広範な情報から最適な答えを導き出すことが可能になります。これにより、単一の推論パスに依存するリスクを減少させ、より複雑な問題に対しても対している感は出そう</a:t>
            </a:r>
            <a:endParaRPr sz="764"/>
          </a:p>
          <a:p>
            <a:pPr indent="0" lvl="0" marL="0" rtl="0" algn="l">
              <a:lnSpc>
                <a:spcPct val="100000"/>
              </a:lnSpc>
              <a:spcBef>
                <a:spcPts val="1200"/>
              </a:spcBef>
              <a:spcAft>
                <a:spcPts val="0"/>
              </a:spcAft>
              <a:buNone/>
            </a:pPr>
            <a:r>
              <a:rPr lang="ja" sz="764"/>
              <a:t>Tree of Reviews (TOR) は、情報の検索と評価をより効果的に行うための新しいフレームワークを提案しており、特に多段階にわたる複雑な質問応答タスクにおいて、動作します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ree of Reviews (TOR) フレームワークは、多段階の質問応答タスクにおいて機能することを目的としています。</a:t>
            </a:r>
            <a:endParaRPr sz="764"/>
          </a:p>
          <a:p>
            <a:pPr indent="0" lvl="0" marL="0" rtl="0" algn="l">
              <a:lnSpc>
                <a:spcPct val="100000"/>
              </a:lnSpc>
              <a:spcBef>
                <a:spcPts val="1200"/>
              </a:spcBef>
              <a:spcAft>
                <a:spcPts val="0"/>
              </a:spcAft>
              <a:buNone/>
            </a:pPr>
            <a:r>
              <a:rPr lang="ja" sz="764"/>
              <a:t>1. </a:t>
            </a:r>
            <a:r>
              <a:rPr lang="ja" sz="764"/>
              <a:t>質問の初期化：最初の質問を根（ルートノード）として設定します。</a:t>
            </a:r>
            <a:endParaRPr sz="764"/>
          </a:p>
          <a:p>
            <a:pPr indent="0" lvl="0" marL="0" rtl="0" algn="l">
              <a:lnSpc>
                <a:spcPct val="100000"/>
              </a:lnSpc>
              <a:spcBef>
                <a:spcPts val="1200"/>
              </a:spcBef>
              <a:spcAft>
                <a:spcPts val="0"/>
              </a:spcAft>
              <a:buNone/>
            </a:pPr>
            <a:r>
              <a:rPr lang="ja" sz="764"/>
              <a:t>2. </a:t>
            </a:r>
            <a:r>
              <a:rPr lang="ja" sz="764"/>
              <a:t>初期検索の実行：質問に基づいて最初の情報（段落やドキュメント）を検索します。これらは木構造の最初のノード（枝）となります。</a:t>
            </a:r>
            <a:endParaRPr sz="764"/>
          </a:p>
          <a:p>
            <a:pPr indent="0" lvl="0" marL="0" rtl="0" algn="l">
              <a:lnSpc>
                <a:spcPct val="100000"/>
              </a:lnSpc>
              <a:spcBef>
                <a:spcPts val="1200"/>
              </a:spcBef>
              <a:spcAft>
                <a:spcPts val="0"/>
              </a:spcAft>
              <a:buNone/>
            </a:pPr>
            <a:r>
              <a:rPr lang="ja" sz="764"/>
              <a:t>3. </a:t>
            </a:r>
            <a:r>
              <a:rPr lang="ja" sz="764"/>
              <a:t>ノード評価：各ノードに含まれる情報（段落）の評価を行います：</a:t>
            </a:r>
            <a:br>
              <a:rPr lang="ja" sz="764"/>
            </a:br>
            <a:r>
              <a:rPr lang="ja" sz="764"/>
              <a:t>    - 関連性の評価： 情報が質問に関連しているかを判断します。関連していれば次のステップへ進みます。関連していなければその枝は切り捨てます。</a:t>
            </a:r>
            <a:br>
              <a:rPr lang="ja" sz="764"/>
            </a:br>
            <a:r>
              <a:rPr lang="ja" sz="764"/>
              <a:t>    - 十分性の評価： 情報が質問に対する答えを十分に提供しているかを評価します。不十分であればさらなる情報の検索が必要です。</a:t>
            </a:r>
            <a:endParaRPr sz="764"/>
          </a:p>
          <a:p>
            <a:pPr indent="0" lvl="0" marL="0" rtl="0" algn="l">
              <a:lnSpc>
                <a:spcPct val="100000"/>
              </a:lnSpc>
              <a:spcBef>
                <a:spcPts val="1200"/>
              </a:spcBef>
              <a:spcAft>
                <a:spcPts val="0"/>
              </a:spcAft>
              <a:buNone/>
            </a:pPr>
            <a:r>
              <a:rPr lang="ja" sz="764"/>
              <a:t>4. </a:t>
            </a:r>
            <a:r>
              <a:rPr lang="ja" sz="764"/>
              <a:t>動的検索と枝の展開：情報が不十分であると判断された場合、新たな質問やキーワードを生成して再検索を行います。このプロセスは新たなノード（枝）を生成し、木を拡張します。</a:t>
            </a:r>
            <a:endParaRPr sz="764"/>
          </a:p>
          <a:p>
            <a:pPr indent="0" lvl="0" marL="0" rtl="0" algn="l">
              <a:lnSpc>
                <a:spcPct val="100000"/>
              </a:lnSpc>
              <a:spcBef>
                <a:spcPts val="1200"/>
              </a:spcBef>
              <a:spcAft>
                <a:spcPts val="0"/>
              </a:spcAft>
              <a:buNone/>
            </a:pPr>
            <a:r>
              <a:rPr lang="ja" sz="764"/>
              <a:t>5. </a:t>
            </a:r>
            <a:r>
              <a:rPr lang="ja" sz="764"/>
              <a:t>結果の合成：各ノードから得られた情報をもとに、最終的な回答を生成します。これには、複数のノードから得られた情報を組み合わせることが含まれます。</a:t>
            </a:r>
            <a:endParaRPr sz="764"/>
          </a:p>
          <a:p>
            <a:pPr indent="0" lvl="0" marL="0" rtl="0" algn="l">
              <a:lnSpc>
                <a:spcPct val="100000"/>
              </a:lnSpc>
              <a:spcBef>
                <a:spcPts val="1200"/>
              </a:spcBef>
              <a:spcAft>
                <a:spcPts val="0"/>
              </a:spcAft>
              <a:buNone/>
            </a:pPr>
            <a:r>
              <a:rPr lang="ja" sz="764"/>
              <a:t>6. </a:t>
            </a:r>
            <a:r>
              <a:rPr lang="ja" sz="764"/>
              <a:t>証拠の融合：収集された情報（証拠）を合理的に融合し、一貫性のある回答を形成します。このステップでは、異なる情報源からの証拠を比較し、矛盾する情報を解決します。</a:t>
            </a:r>
            <a:br>
              <a:rPr lang="ja" sz="764"/>
            </a:br>
            <a:r>
              <a:rPr lang="ja" sz="764"/>
              <a:t>    解析ベースの融合： 各解析に基づいて回答を生成します。</a:t>
            </a:r>
            <a:br>
              <a:rPr lang="ja" sz="764"/>
            </a:br>
            <a:r>
              <a:rPr lang="ja" sz="764"/>
              <a:t>    段落ベースの融合： 収集された段落に基づいて回答を生成します。</a:t>
            </a:r>
            <a:br>
              <a:rPr lang="ja" sz="764"/>
            </a:br>
            <a:r>
              <a:rPr lang="ja" sz="764"/>
              <a:t>    証拠ベースの融合： 解析と段落の情報を組み合わせて回答を生成します。</a:t>
            </a:r>
            <a:endParaRPr sz="764"/>
          </a:p>
          <a:p>
            <a:pPr indent="0" lvl="0" marL="0" rtl="0" algn="l">
              <a:lnSpc>
                <a:spcPct val="100000"/>
              </a:lnSpc>
              <a:spcBef>
                <a:spcPts val="1200"/>
              </a:spcBef>
              <a:spcAft>
                <a:spcPts val="0"/>
              </a:spcAft>
              <a:buNone/>
            </a:pPr>
            <a:r>
              <a:rPr lang="ja" sz="764"/>
              <a:t>7. </a:t>
            </a:r>
            <a:r>
              <a:rPr lang="ja" sz="764"/>
              <a:t>最終回答の生成：全ての有効な情報を基に、最終的な回答を生成します。これには、収集した証拠と質問の内容を照らし合わせ、最も適切な回答を選択するプロセスが含まれます。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力学モデルでグラフ描画しながら真ん中から選択した方向の枝葉を育てて最終的な結果をまとめるみたいなUIイメージが出来たけどどうだろ？</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T</a:t>
            </a:r>
            <a:r>
              <a:rPr lang="ja" sz="1100" u="sng"/>
              <a:t>OR（Tree of Reviews）フレームワークの全体的な構造と主要なコンポーネント</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rPr lang="ja" sz="764"/>
              <a:t>1. </a:t>
            </a:r>
            <a:r>
              <a:rPr lang="ja" sz="764"/>
              <a:t>左側 - TORフレームワークの全体像（セクション3.1で紹介）</a:t>
            </a:r>
            <a:r>
              <a:rPr lang="ja" sz="764"/>
              <a:t>： </a:t>
            </a:r>
            <a:r>
              <a:rPr lang="ja" sz="764"/>
              <a:t>TORフレームワーク全体の流れとその構造が示されています。質問（ルートノード）から始まり、様々な情報源（ノード）へと分岐していきます。</a:t>
            </a:r>
            <a:br>
              <a:rPr lang="ja" sz="764"/>
            </a:br>
            <a:r>
              <a:rPr lang="ja" sz="764"/>
              <a:t>2. </a:t>
            </a:r>
            <a:r>
              <a:rPr lang="ja" sz="764"/>
              <a:t>右上部 - 段落のレビュー（セクション3.2で紹介）</a:t>
            </a:r>
            <a:r>
              <a:rPr lang="ja" sz="764"/>
              <a:t>： </a:t>
            </a:r>
            <a:r>
              <a:rPr lang="ja" sz="764"/>
              <a:t>段落のレビューはTORの基本的なコンポーネントであり、検索された段落が質問に対してどれだけ関連があるか、また十分な情報を持っているかを評価するプロセスです。このプロセスを通じて、不要な情報をフィルタリングし、有用な情報だけを次のステップへと進めます。</a:t>
            </a:r>
            <a:br>
              <a:rPr lang="ja" sz="764"/>
            </a:br>
            <a:r>
              <a:rPr lang="ja" sz="764"/>
              <a:t>3. </a:t>
            </a:r>
            <a:r>
              <a:rPr lang="ja" sz="764"/>
              <a:t>右下部 - 証拠の融合（セクション3.3で紹介）</a:t>
            </a:r>
            <a:r>
              <a:rPr lang="ja" sz="764"/>
              <a:t>： </a:t>
            </a:r>
            <a:r>
              <a:rPr lang="ja" sz="764"/>
              <a:t>証拠の融合は、収集した情報（証拠）をより効果的に活用し、最終的な回答を生成するための方法です。この部分では、様々な情報源から得られた証拠をどのように組み合わせ、矛盾を解消しながら最も信頼性の高い回答を導出するかが説明されています。</a:t>
            </a:r>
            <a:endParaRPr sz="764"/>
          </a:p>
        </p:txBody>
      </p:sp>
      <p:pic>
        <p:nvPicPr>
          <p:cNvPr id="331" name="Google Shape;331;p63"/>
          <p:cNvPicPr preferRelativeResize="0"/>
          <p:nvPr/>
        </p:nvPicPr>
        <p:blipFill>
          <a:blip r:embed="rId3">
            <a:alphaModFix/>
          </a:blip>
          <a:stretch>
            <a:fillRect/>
          </a:stretch>
        </p:blipFill>
        <p:spPr>
          <a:xfrm>
            <a:off x="1779800" y="780250"/>
            <a:ext cx="5981700" cy="3371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