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6e52cbf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6e52cb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6e52cbf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6e52cbf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6e52cbf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6e52cbf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be1e97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be1e97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be1e971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be1e971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be1e971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be1e971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be1e971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be1e971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822ef1d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822ef1d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822ef1d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822ef1d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cb6c9d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cb6c9d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d38dd8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d38dd8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d38dd81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d38dd81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888c8a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888c8a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88c8a5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888c8a5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4f7c13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4f7c13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9ae302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9ae302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9ae3024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9ae3024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9ae3024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9ae3024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a75148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a75148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a75148f9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a75148f9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a75148f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a75148f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Large Language Models are Capable of Offering Cognitive Reappraisal, if Guided 大規模言語モデルは、ガイドされれば認知的再評価を提供できる</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LLMのゼロショット能力を臨床心理士による評価フレームワークのRESORTを設計して評価。7B規模のLLMでも、RESORTによりユーザーが状況を再評価するのを助ける共感的な応答の生成を確認</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RESORTは、心理学的に基づいた再評価の構成要素からなり、以下のような次元にわたる再評価を行います：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自己責任</a:t>
            </a:r>
            <a:r>
              <a:rPr lang="ja" sz="1100">
                <a:solidFill>
                  <a:srgbClr val="000000"/>
                </a:solidFill>
                <a:latin typeface="Arial"/>
                <a:ea typeface="Arial"/>
                <a:cs typeface="Arial"/>
                <a:sym typeface="Arial"/>
              </a:rPr>
              <a:t>：状況を引き起こした責任があるかどうかを再評価します。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問題焦点型対処</a:t>
            </a:r>
            <a:r>
              <a:rPr lang="ja" sz="1100">
                <a:solidFill>
                  <a:srgbClr val="000000"/>
                </a:solidFill>
                <a:latin typeface="Arial"/>
                <a:ea typeface="Arial"/>
                <a:cs typeface="Arial"/>
                <a:sym typeface="Arial"/>
              </a:rPr>
              <a:t>：状況に対処できるかどうかを再評価します。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注意活動</a:t>
            </a:r>
            <a:r>
              <a:rPr lang="ja" sz="1100">
                <a:solidFill>
                  <a:srgbClr val="000000"/>
                </a:solidFill>
                <a:latin typeface="Arial"/>
                <a:ea typeface="Arial"/>
                <a:cs typeface="Arial"/>
                <a:sym typeface="Arial"/>
              </a:rPr>
              <a:t>：状況にさらに注意を払う必要があるかどうかを再評価します。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感情焦点型対処</a:t>
            </a:r>
            <a:r>
              <a:rPr lang="ja" sz="1100">
                <a:solidFill>
                  <a:srgbClr val="000000"/>
                </a:solidFill>
                <a:latin typeface="Arial"/>
                <a:ea typeface="Arial"/>
                <a:cs typeface="Arial"/>
                <a:sym typeface="Arial"/>
              </a:rPr>
              <a:t>：感情的に対処できるかどうかを再評価します。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自己制御可能</a:t>
            </a:r>
            <a:r>
              <a:rPr lang="ja" sz="1100">
                <a:solidFill>
                  <a:srgbClr val="000000"/>
                </a:solidFill>
                <a:latin typeface="Arial"/>
                <a:ea typeface="Arial"/>
                <a:cs typeface="Arial"/>
                <a:sym typeface="Arial"/>
              </a:rPr>
              <a:t>：状況を制御できるかどうかを再評価します。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内部価値との一貫性</a:t>
            </a:r>
            <a:r>
              <a:rPr lang="ja" sz="1100">
                <a:solidFill>
                  <a:srgbClr val="000000"/>
                </a:solidFill>
                <a:latin typeface="Arial"/>
                <a:ea typeface="Arial"/>
                <a:cs typeface="Arial"/>
                <a:sym typeface="Arial"/>
              </a:rPr>
              <a:t>：状況が個人の価値観と一致しているかどうかを再評価します。</a:t>
            </a:r>
            <a:endParaRPr b="1"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結果</a:t>
            </a:r>
            <a:endParaRPr b="1" sz="9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効果の確認</a:t>
            </a:r>
            <a:r>
              <a:rPr lang="ja" sz="1100">
                <a:solidFill>
                  <a:srgbClr val="000000"/>
                </a:solidFill>
                <a:latin typeface="Arial"/>
                <a:ea typeface="Arial"/>
                <a:cs typeface="Arial"/>
                <a:sym typeface="Arial"/>
              </a:rPr>
              <a:t>: RESORTを使用したLLMは、心理学的に効果的な認知的再評価を提供できることが確認された。</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ガイドの重要性</a:t>
            </a:r>
            <a:r>
              <a:rPr lang="ja" sz="1100">
                <a:solidFill>
                  <a:srgbClr val="000000"/>
                </a:solidFill>
                <a:latin typeface="Arial"/>
                <a:ea typeface="Arial"/>
                <a:cs typeface="Arial"/>
                <a:sym typeface="Arial"/>
              </a:rPr>
              <a:t>: ガイドなしでは効果が低下することが示され、心理学的原則に基づくガイドの重要性が強調された。</a:t>
            </a:r>
            <a:endParaRPr b="1" sz="7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Evidence-Focused Fact Summarization for Knowledge-Augmented Zero-Shot Question Answering 知識を活用したゼロショット質問応答のための証拠に基づいた事実要約</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LLMのゼロショットQA性能を向上するために質問に関連する証拠を強調し、不要な情報を除外することで、知識を補強したLLMに役立つ要約を生成するEFSUMを提案</a:t>
            </a:r>
            <a:br>
              <a:rPr lang="ja" sz="591"/>
            </a:br>
            <a:r>
              <a:rPr lang="ja" sz="591"/>
              <a:t>簡単に試すのならstep1かなと思う</a:t>
            </a:r>
            <a:endParaRPr sz="591"/>
          </a:p>
          <a:p>
            <a:pPr indent="0" lvl="0" marL="0" rtl="0" algn="l">
              <a:spcBef>
                <a:spcPts val="1200"/>
              </a:spcBef>
              <a:spcAft>
                <a:spcPts val="0"/>
              </a:spcAft>
              <a:buNone/>
            </a:pPr>
            <a:r>
              <a:rPr lang="ja" sz="600">
                <a:solidFill>
                  <a:srgbClr val="000000"/>
                </a:solidFill>
                <a:latin typeface="Arial"/>
                <a:ea typeface="Arial"/>
                <a:cs typeface="Arial"/>
                <a:sym typeface="Arial"/>
              </a:rPr>
              <a:t>EFSUMは、ゼロショット質問応答性能を向上させるための証拠に基づいた事実要約する仕組みです。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ステップ1: LLMプロンプトを用いた証拠に基づく要約の生成</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1: Evidence-Focused Summarization Using LLM Prompting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このステップでは、LLMを利用して、質問に関連する証拠を強調した要約を生成します。</a:t>
            </a:r>
            <a:endParaRPr sz="6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入力データの準備</a:t>
            </a:r>
            <a:r>
              <a:rPr lang="ja" sz="600">
                <a:solidFill>
                  <a:srgbClr val="000000"/>
                </a:solidFill>
                <a:latin typeface="Arial"/>
                <a:ea typeface="Arial"/>
                <a:cs typeface="Arial"/>
                <a:sym typeface="Arial"/>
              </a:rPr>
              <a:t>: 質問（q）と関連する事実のセット（F = {f_k}）を入力として準備します。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プロンプト設計</a:t>
            </a:r>
            <a:r>
              <a:rPr lang="ja" sz="600">
                <a:solidFill>
                  <a:srgbClr val="000000"/>
                </a:solidFill>
                <a:latin typeface="Arial"/>
                <a:ea typeface="Arial"/>
                <a:cs typeface="Arial"/>
                <a:sym typeface="Arial"/>
              </a:rPr>
              <a:t>: 要約を生成するためのプロンプト（tsum）を設計し、LLMに対して以下のように指示します。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質問に対して関連する事実を要約する。</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要約は質問に答えるために必要な証拠を強調し、不必要な情報を除外する。</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要約の生成</a:t>
            </a:r>
            <a:r>
              <a:rPr lang="ja" sz="600">
                <a:solidFill>
                  <a:srgbClr val="000000"/>
                </a:solidFill>
                <a:latin typeface="Arial"/>
                <a:ea typeface="Arial"/>
                <a:cs typeface="Arial"/>
                <a:sym typeface="Arial"/>
              </a:rPr>
              <a:t>: 設計したプロンプトを用いて、LLMに要約を生成させます。具体的には、以下の形式でLLMに指示します。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pLLM(·|tsum, 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ここで、sは生成された要約です。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ステップ2: LLMの微調整による証拠に基づく要約の質向上</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2: Enhancing the Quality of Evidence-Focused Summarization through LLM Fine-Tuning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このステップでは、オープンソースのLLMを微調整し、証拠に基づく要約の質を向上させます。具体的には、知識蒸留（LLM distillation）と優先度調整（preference alignment）の2つのサブステップに分かれます。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知識蒸留</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参照要約の生成</a:t>
            </a:r>
            <a:r>
              <a:rPr lang="ja" sz="600">
                <a:solidFill>
                  <a:srgbClr val="000000"/>
                </a:solidFill>
                <a:latin typeface="Arial"/>
                <a:ea typeface="Arial"/>
                <a:cs typeface="Arial"/>
                <a:sym typeface="Arial"/>
              </a:rPr>
              <a:t>: 質問（q）と関連する事実のセット（F）に対して、LLM（例：GPT-3.5-turbo）を用いて参照要約（s）を生成します。この要約は、証拠を強調し質問に答えるために必要な情報を含みます。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トレーニングデータセットの構築</a:t>
            </a:r>
            <a:r>
              <a:rPr lang="ja" sz="600">
                <a:solidFill>
                  <a:srgbClr val="000000"/>
                </a:solidFill>
                <a:latin typeface="Arial"/>
                <a:ea typeface="Arial"/>
                <a:cs typeface="Arial"/>
                <a:sym typeface="Arial"/>
              </a:rPr>
              <a:t>: 質問（q）、回答（a）、関連する事実（F）、および生成された要約（s）の組み合わせをトレーニングデータセット（D）として構築します。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LLMのスーパーバイズド微調整</a:t>
            </a:r>
            <a:r>
              <a:rPr lang="ja" sz="600">
                <a:solidFill>
                  <a:srgbClr val="000000"/>
                </a:solidFill>
                <a:latin typeface="Arial"/>
                <a:ea typeface="Arial"/>
                <a:cs typeface="Arial"/>
                <a:sym typeface="Arial"/>
              </a:rPr>
              <a:t>: 構築したトレーニングデータセットを用いて、要約モデル（θ）を以下の目的関数に基づいて最適化します。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LSFT = − E(q, a, F, s)∼D log pθ(s|q,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これにより、モデルが質問と関連する事実を条件として要約を生成する能力を学習します。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優先度調整</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要約候補の生成</a:t>
            </a:r>
            <a:r>
              <a:rPr lang="ja" sz="600">
                <a:solidFill>
                  <a:srgbClr val="000000"/>
                </a:solidFill>
                <a:latin typeface="Arial"/>
                <a:ea typeface="Arial"/>
                <a:cs typeface="Arial"/>
                <a:sym typeface="Arial"/>
              </a:rPr>
              <a:t>: トレーニングデータセット（D）から各質問と関連する事実に対して、複数の要約候補（s'）を生成します。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要約候補のフィルタリング</a:t>
            </a:r>
            <a:r>
              <a:rPr lang="ja" sz="600">
                <a:solidFill>
                  <a:srgbClr val="000000"/>
                </a:solidFill>
                <a:latin typeface="Arial"/>
                <a:ea typeface="Arial"/>
                <a:cs typeface="Arial"/>
                <a:sym typeface="Arial"/>
              </a:rPr>
              <a:t>:</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有用性フィルタ</a:t>
            </a:r>
            <a:r>
              <a:rPr lang="ja" sz="600">
                <a:solidFill>
                  <a:srgbClr val="000000"/>
                </a:solidFill>
                <a:latin typeface="Arial"/>
                <a:ea typeface="Arial"/>
                <a:cs typeface="Arial"/>
                <a:sym typeface="Arial"/>
              </a:rPr>
              <a:t>: 各要約候補が質問に対して正しい回答を生成できるかを評価し、有用な要約候補を選別します。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忠実性フィルタ</a:t>
            </a:r>
            <a:r>
              <a:rPr lang="ja" sz="600">
                <a:solidFill>
                  <a:srgbClr val="000000"/>
                </a:solidFill>
                <a:latin typeface="Arial"/>
                <a:ea typeface="Arial"/>
                <a:cs typeface="Arial"/>
                <a:sym typeface="Arial"/>
              </a:rPr>
              <a:t>: 要約候補が元の事実セットに対して一貫しているか（すなわち、誤情報が含まれていないか）を評価し、忠実な要約候補を選別します。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要約のパラフレーズ</a:t>
            </a:r>
            <a:r>
              <a:rPr lang="ja" sz="600">
                <a:solidFill>
                  <a:srgbClr val="000000"/>
                </a:solidFill>
                <a:latin typeface="Arial"/>
                <a:ea typeface="Arial"/>
                <a:cs typeface="Arial"/>
                <a:sym typeface="Arial"/>
              </a:rPr>
              <a:t>: 有用性と忠実性のフィルタを通過した要約候補に対して、回答を用いてパラフレーズを行い、広範な要約から具体的な要約に変換します。具体的なプロンプトは以下の通りです。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pLLM(·|tparaphrase, s', a)</a:t>
            </a:r>
            <a:endParaRPr sz="600">
              <a:solidFill>
                <a:srgbClr val="188038"/>
              </a:solidFill>
              <a:latin typeface="Roboto Mono"/>
              <a:ea typeface="Roboto Mono"/>
              <a:cs typeface="Roboto Mono"/>
              <a:sym typeface="Roboto Mono"/>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直接優先度最適化（DPO）</a:t>
            </a:r>
            <a:r>
              <a:rPr lang="ja" sz="600">
                <a:solidFill>
                  <a:srgbClr val="000000"/>
                </a:solidFill>
                <a:latin typeface="Arial"/>
                <a:ea typeface="Arial"/>
                <a:cs typeface="Arial"/>
                <a:sym typeface="Arial"/>
              </a:rPr>
              <a:t>: 選別された優先度ペア（s+ と s-）を用いて、モデルを以下の目的関数に基づいて最適化します。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LDPO(θ∗; θ) = − E(q, a, F, s+, s−)∼P log σ[r(q, F, s+)− r(q, F, s−)]</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これにより、モデルは有用かつ忠実な要約（s+）を好み、そうでない要約（s-）を避けるようになります。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この二つのステップにより、EFSUMは質問に対して効果的な証拠を提供する要約を生成します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EFSUMは、ゼロショット質問応答性能を向上させるための証拠に基づいた事実要約する仕組みです。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ステップ1: LLMプロンプトを用いた証拠に基づく要約の生成</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1: Evidence-Focused Summarization Using LLM Prompting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このステップでは、LLMを利用して、質問に関連する証拠を強調した要約を生成します。</a:t>
            </a:r>
            <a:endParaRPr sz="6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入力データの準備</a:t>
            </a:r>
            <a:r>
              <a:rPr lang="ja" sz="600">
                <a:solidFill>
                  <a:srgbClr val="000000"/>
                </a:solidFill>
                <a:latin typeface="Arial"/>
                <a:ea typeface="Arial"/>
                <a:cs typeface="Arial"/>
                <a:sym typeface="Arial"/>
              </a:rPr>
              <a:t>: 質問（q）と関連する事実のセット（F = {f_k}）を入力として準備します。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プロンプト設計</a:t>
            </a:r>
            <a:r>
              <a:rPr lang="ja" sz="600">
                <a:solidFill>
                  <a:srgbClr val="000000"/>
                </a:solidFill>
                <a:latin typeface="Arial"/>
                <a:ea typeface="Arial"/>
                <a:cs typeface="Arial"/>
                <a:sym typeface="Arial"/>
              </a:rPr>
              <a:t>: 要約を生成するためのプロンプト（tsum）を設計し、LLMに対して以下のように指示します。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質問に対して関連する事実を要約する。</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要約は質問に答えるために必要な証拠を強調し、不必要な情報を除外する。</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要約の生成</a:t>
            </a:r>
            <a:r>
              <a:rPr lang="ja" sz="600">
                <a:solidFill>
                  <a:srgbClr val="000000"/>
                </a:solidFill>
                <a:latin typeface="Arial"/>
                <a:ea typeface="Arial"/>
                <a:cs typeface="Arial"/>
                <a:sym typeface="Arial"/>
              </a:rPr>
              <a:t>: 設計したプロンプトを用いて、LLMに要約を生成させます。具体的には、以下の形式でLLMに指示します。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pLLM(·|tsum, 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ここで、sは生成された要約です。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ステップ2: LLMの微調整による証拠に基づく要約の質向上</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2: Enhancing the Quality of Evidence-Focused Summarization through LLM Fine-Tuning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このステップでは、オープンソースのLLMを微調整し、証拠に基づく要約の質を向上させます。具体的には、知識蒸留（LLM distillation）と優先度調整（preference alignment）の2つのサブステップに分かれます。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知識蒸留</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参照要約の生成</a:t>
            </a:r>
            <a:r>
              <a:rPr lang="ja" sz="600">
                <a:solidFill>
                  <a:srgbClr val="000000"/>
                </a:solidFill>
                <a:latin typeface="Arial"/>
                <a:ea typeface="Arial"/>
                <a:cs typeface="Arial"/>
                <a:sym typeface="Arial"/>
              </a:rPr>
              <a:t>: 質問（q）と関連する事実のセット（F）に対して、LLM（例：GPT-3.5-turbo）を用いて参照要約（s）を生成します。この要約は、証拠を強調し質問に答えるために必要な情報を含みます。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トレーニングデータセットの構築</a:t>
            </a:r>
            <a:r>
              <a:rPr lang="ja" sz="600">
                <a:solidFill>
                  <a:srgbClr val="000000"/>
                </a:solidFill>
                <a:latin typeface="Arial"/>
                <a:ea typeface="Arial"/>
                <a:cs typeface="Arial"/>
                <a:sym typeface="Arial"/>
              </a:rPr>
              <a:t>: 質問（q）、回答（a）、関連する事実（F）、および生成された要約（s）の組み合わせをトレーニングデータセット（D）として構築します。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LLMのスーパーバイズド微調整</a:t>
            </a:r>
            <a:r>
              <a:rPr lang="ja" sz="600">
                <a:solidFill>
                  <a:srgbClr val="000000"/>
                </a:solidFill>
                <a:latin typeface="Arial"/>
                <a:ea typeface="Arial"/>
                <a:cs typeface="Arial"/>
                <a:sym typeface="Arial"/>
              </a:rPr>
              <a:t>: 構築したトレーニングデータセットを用いて、要約モデル（θ）を以下の目的関数に基づいて最適化します。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LSFT = − E(q, a, F, s)∼D log pθ(s|q,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これにより、モデルが質問と関連する事実を条件として要約を生成する能力を学習します。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優先度調整</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要約候補の生成</a:t>
            </a:r>
            <a:r>
              <a:rPr lang="ja" sz="600">
                <a:solidFill>
                  <a:srgbClr val="000000"/>
                </a:solidFill>
                <a:latin typeface="Arial"/>
                <a:ea typeface="Arial"/>
                <a:cs typeface="Arial"/>
                <a:sym typeface="Arial"/>
              </a:rPr>
              <a:t>: トレーニングデータセット（D）から各質問と関連する事実に対して、複数の要約候補（s'）を生成します。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要約候補のフィルタリング</a:t>
            </a:r>
            <a:r>
              <a:rPr lang="ja" sz="600">
                <a:solidFill>
                  <a:srgbClr val="000000"/>
                </a:solidFill>
                <a:latin typeface="Arial"/>
                <a:ea typeface="Arial"/>
                <a:cs typeface="Arial"/>
                <a:sym typeface="Arial"/>
              </a:rPr>
              <a:t>:</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有用性フィルタ</a:t>
            </a:r>
            <a:r>
              <a:rPr lang="ja" sz="600">
                <a:solidFill>
                  <a:srgbClr val="000000"/>
                </a:solidFill>
                <a:latin typeface="Arial"/>
                <a:ea typeface="Arial"/>
                <a:cs typeface="Arial"/>
                <a:sym typeface="Arial"/>
              </a:rPr>
              <a:t>: 各要約候補が質問に対して正しい回答を生成できるかを評価し、有用な要約候補を選別します。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忠実性フィルタ</a:t>
            </a:r>
            <a:r>
              <a:rPr lang="ja" sz="600">
                <a:solidFill>
                  <a:srgbClr val="000000"/>
                </a:solidFill>
                <a:latin typeface="Arial"/>
                <a:ea typeface="Arial"/>
                <a:cs typeface="Arial"/>
                <a:sym typeface="Arial"/>
              </a:rPr>
              <a:t>: 要約候補が元の事実セットに対して一貫しているか（すなわち、誤情報が含まれていないか）を評価し、忠実な要約候補を選別します。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要約のパラフレーズ</a:t>
            </a:r>
            <a:r>
              <a:rPr lang="ja" sz="600">
                <a:solidFill>
                  <a:srgbClr val="000000"/>
                </a:solidFill>
                <a:latin typeface="Arial"/>
                <a:ea typeface="Arial"/>
                <a:cs typeface="Arial"/>
                <a:sym typeface="Arial"/>
              </a:rPr>
              <a:t>: 有用性と忠実性のフィルタを通過した要約候補に対して、回答を用いてパラフレーズを行い、広範な要約から具体的な要約に変換します。具体的なプロンプトは以下の通りです。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pLLM(·|tparaphrase, s', a)</a:t>
            </a:r>
            <a:endParaRPr sz="600">
              <a:solidFill>
                <a:srgbClr val="188038"/>
              </a:solidFill>
              <a:latin typeface="Roboto Mono"/>
              <a:ea typeface="Roboto Mono"/>
              <a:cs typeface="Roboto Mono"/>
              <a:sym typeface="Roboto Mono"/>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直接優先度最適化（DPO）</a:t>
            </a:r>
            <a:r>
              <a:rPr lang="ja" sz="600">
                <a:solidFill>
                  <a:srgbClr val="000000"/>
                </a:solidFill>
                <a:latin typeface="Arial"/>
                <a:ea typeface="Arial"/>
                <a:cs typeface="Arial"/>
                <a:sym typeface="Arial"/>
              </a:rPr>
              <a:t>: 選別された優先度ペア（s+ と s-）を用いて、モデルを以下の目的関数に基づいて最適化します。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LDPO(θ∗; θ) = − E(q, a, F, s+, s−)∼P log σ[r(q, F, s+)− r(q, F, s−)]</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これにより、モデルは有用かつ忠実な要約（s+）を好み、そうでない要約（s-）を避けるようになります。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この二つのステップにより、EFSUMは質問に対して効果的な証拠を提供する要約を生成します</a:t>
            </a:r>
            <a:endParaRPr sz="600">
              <a:solidFill>
                <a:srgbClr val="000000"/>
              </a:solidFill>
              <a:latin typeface="Arial"/>
              <a:ea typeface="Arial"/>
              <a:cs typeface="Arial"/>
              <a:sym typeface="Arial"/>
            </a:endParaRPr>
          </a:p>
          <a:p>
            <a:pPr indent="-285750" lvl="0" marL="4572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Evidence-Focused Fact Summarization for Knowledge-Augmented Zero-Shot Question Answering 知識を活用したゼロショット質問応答のための証拠に基づいた事実要約 2024</a:t>
            </a:r>
            <a:endParaRPr sz="591"/>
          </a:p>
          <a:p>
            <a:pPr indent="0" lvl="0" marL="0" rtl="0" algn="l">
              <a:spcBef>
                <a:spcPts val="1200"/>
              </a:spcBef>
              <a:spcAft>
                <a:spcPts val="0"/>
              </a:spcAft>
              <a:buNone/>
            </a:pPr>
            <a:r>
              <a:rPr lang="ja" sz="400">
                <a:solidFill>
                  <a:srgbClr val="000000"/>
                </a:solidFill>
                <a:latin typeface="Arial"/>
                <a:ea typeface="Arial"/>
                <a:cs typeface="Arial"/>
                <a:sym typeface="Arial"/>
              </a:rPr>
              <a:t>EFSUMで使用されるプロンプトとその日本語対訳は以下になります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1. 証拠に基づく要約生成プロンプト (EFSUMprompt)</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and “Fact triples”. You should turn triples into *summary*. The *summary* should serve as a context to facilitate QA (Question and Answer) tasks.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Caution1: The *summary* should not explicitly mention what the correct answer is.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Caution2: The *summary* should only contain information from the given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Caution3: Each triplet is separated with “\\n” and head, relation, tail are provided in head | relation | tail format.</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Fact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と「事実トリプル」を提供します。トリプルを*要約*に変換してください。*要約*は質問応答(QA)タスクを促進するためのコンテキストとして機能する必要があり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注意1: *要約*には正しい答えを明示的に記載しないでください。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注意2: *要約*には与えられたトリプルからの情報のみを含めてください。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注意3: 各トリプルは「\\n」で区切られ、head、relation、tailは head | relation | tail 形式で提供されます。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事実トリプル: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2. 質問応答のための知識注入プロンプト (KAPING)</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student who has to solve the question. I’ll give you triples as context. But if it is not useful, just ignore it and generate your own guess.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You are aware of the answer. Generate only short answer (You have to guess something):</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あなたは質問を解決しなければならない学生です。コンテキストとしてトリプルを提供します。しかし、それが役に立たない場合は無視して、自分の推測を生成してください。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答えを知っています。短い答えのみを生成してください（何かを推測しなければなりません）:</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3. 要約候補のパラフレーズプロンプト</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英文プロンプト（答えが要約候補に存在しない場合）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and “Knowledge Summary”. You should paraphrase the original “Knowledge Summary”. The paraphrased summary should serve as a context to facilitate QA (Question and Answer) tasks. Paraphrase the original “Knowledge Summary” to be more helpful to solve the QA.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Original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Paraphrased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と「知識要約」を提供します。元の「知識要約」をパラフレーズしてください。パラフレーズされた要約は質問応答(QA)タスクを促進するためのコンテキストとして機能する必要があります。元の「知識要約」をパラフレーズして、QAを解決するのに役立つように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元の要約: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パラフレーズされた要約: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英文プロンプト（答えが要約候補に存在する場合）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“Answer”, and “Knowledge Summary”. You should paraphrase the original “Knowledge Summary”. The paraphrased summary should serve as a context to facilitate QA (Question and Answer) tasks. Paraphrase the original “Knowledge Summary” to be more helpful to solve the QA.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Answer: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Original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Paraphrased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答え」、および「知識要約」を提供します。元の「知識要約」をパラフレーズしてください。パラフレーズされた要約は質問応答(QA)タスクを促進するためのコンテキストとして機能する必要があります。元の「知識要約」をパラフレーズして、QAを解決するのに役立つように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答え: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元の要約: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パラフレーズされた要約: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4. 要約候補の忠実性評価プロンプト</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will be given one summary written to provide useful contexts based on the given source triples from knowledge graphs. Your task is to check whether the given summary induces factual inconsistency. Please make sure you read and understand these instructions carefully. Please keep this evaluation criteria open while reviewing, and refer to it as needed.</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Evaluation Criteria: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Factual Inconsistency (0 or 1): Does the summary contain untruthful or misleading facts that are not supported by the source triples? If it does, mark 1. Otherwise, mark 0.</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Evaluation Steps: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1. Read and understand the source triples first. Note the entities that are in focus and the relations between them.</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2. Proceed to read through the summary provided.</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3. Compare the information in the summary with that in the source triples. Pay particular attention to the entities, actions, and relations.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4. Mark “1” if the summary contains factual inconsistencies, i.e., if it states untruthful or misleading facts that are not supported by the source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5. Mark “0” if the summary is consistent with the source triples and does not misrepresent the facts provided by the source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Remember, you are not assessing the quality of the writing, but the factual consistency of the summary compared to the source triples. Perfection in grammar or style does not account for factual consistency. Conversely, poor grammar or style does not necessarily mean factual inconsistency. The key lies in the alignment of facts between the source triples and the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Source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Does the summary contain factual inconsistency? Answer:</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知識グラフからのソーストリプルに基づいて有用なコンテキストを提供するために書かれた1つの要約を提供します。あなたのタスクは、与えられた要約が事実の不整合を誘発しているかどうかを確認することです。これらの指示を注意深く読んで理解してください。この評価基準を開いておき、必要に応じて参照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評価基準:</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事実の不整合（0または1）: 要約にソーストリプルでサポートされていない不正確または誤解を招く事実が含まれているかどうか？ 含まれている場合は1、それ以外の場合は0をマークしてください。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評価手順:</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1. まずソーストリプルを読んで理解します。焦点となるエンティティとそれらの間の関係を記録します。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2. 提供された要約を読み進めます。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3. 要約の情報をソーストリプルの情報と比較します。エンティティ、アクション、および関係に特に注意を払います。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4. 要約に事実の不整合が含まれている場合、つまりソーストリプルでサポートされていない不正確または誤解を招く事実が記載されている場合は、「1」をマークします。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5. 要約がソーストリプルと一致し、ソーストリプルで提供された事実を誤って表現していない場合は、「0」をマークします。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要約の品質を評価するのではなく、ソーストリプルと要約の事実の一致を評価することを忘れないでください。文法やスタイルの完璧さは事実の一貫性を示すものではありません。逆に、文法やスタイルが悪いからといって必ずしも事実の不整合があるとは限りません。重要なのは、ソーストリプルと要約の間の事実の一致で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ソーストリプル: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要約には事実の不整合が含まれていますか？ 答え:</a:t>
            </a:r>
            <a:endParaRPr sz="1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ICLGuard: Controlling In-Context Learning Behavior for Applicability Authorization ICLGuard：適用認可のためのインコンテキスト学習行動の制御</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ユーザーが不適切な内容や機密情報を含むデータを使用しモデル使用しないように適用認可という概念を導入しICLを制御するアプローチICLGuard提案、ターゲットデータ（ICL能力を無効にしたいデータ）と非ターゲットデータ（ICL能力を維持したいデータ）の2種類のデータセットを使用しfine-tuningすることでLLMをガードし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インコンテキスト学習（ICL）</a:t>
            </a:r>
            <a:r>
              <a:rPr lang="ja" sz="1100">
                <a:solidFill>
                  <a:srgbClr val="000000"/>
                </a:solidFill>
                <a:latin typeface="Arial"/>
                <a:ea typeface="Arial"/>
                <a:cs typeface="Arial"/>
                <a:sym typeface="Arial"/>
              </a:rPr>
              <a:t>：入力-ラベルペアのデモンストレーションとテスト入力を条件としてタスクを実行する機能。</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適用認可</a:t>
            </a:r>
            <a:r>
              <a:rPr lang="ja" sz="1100">
                <a:solidFill>
                  <a:srgbClr val="000000"/>
                </a:solidFill>
                <a:latin typeface="Arial"/>
                <a:ea typeface="Arial"/>
                <a:cs typeface="Arial"/>
                <a:sym typeface="Arial"/>
              </a:rPr>
              <a:t>：モデル所有者が特定のデータに対してモデルのICL行動を制御する概念。</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ICLGuard</a:t>
            </a:r>
            <a:r>
              <a:rPr lang="ja" sz="1100">
                <a:solidFill>
                  <a:srgbClr val="000000"/>
                </a:solidFill>
                <a:latin typeface="Arial"/>
                <a:ea typeface="Arial"/>
                <a:cs typeface="Arial"/>
                <a:sym typeface="Arial"/>
              </a:rPr>
              <a:t>：元のLLMを保持し、最小限の追加トレーニングパラメーターをファインチューニングすることで、特定のデータに対するICL能力を無効にし、他のデータに対してその能力を維持するファインチューニングフレームワーク。</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パラメーター効率の良いファインチューニング（PEFT）</a:t>
            </a:r>
            <a:r>
              <a:rPr lang="ja" sz="1100">
                <a:solidFill>
                  <a:srgbClr val="000000"/>
                </a:solidFill>
                <a:latin typeface="Arial"/>
                <a:ea typeface="Arial"/>
                <a:cs typeface="Arial"/>
                <a:sym typeface="Arial"/>
              </a:rPr>
              <a:t>：事前学習されたモデルを凍結し、少数の追加パラメーターのみを更新する手法。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損失関数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無効化損失（disable loss）</a:t>
            </a:r>
            <a:r>
              <a:rPr lang="ja" sz="1100">
                <a:solidFill>
                  <a:srgbClr val="000000"/>
                </a:solidFill>
                <a:latin typeface="Arial"/>
                <a:ea typeface="Arial"/>
                <a:cs typeface="Arial"/>
                <a:sym typeface="Arial"/>
              </a:rPr>
              <a:t>：ターゲットデータに対してICL能力を無効にする損失。</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維持損失（maintenance loss）</a:t>
            </a:r>
            <a:r>
              <a:rPr lang="ja" sz="1100">
                <a:solidFill>
                  <a:srgbClr val="000000"/>
                </a:solidFill>
                <a:latin typeface="Arial"/>
                <a:ea typeface="Arial"/>
                <a:cs typeface="Arial"/>
                <a:sym typeface="Arial"/>
              </a:rPr>
              <a:t>：非ターゲットデータに対してICL能力を維持する損失。</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有用性損失（utility loss）</a:t>
            </a:r>
            <a:r>
              <a:rPr lang="ja" sz="1100">
                <a:solidFill>
                  <a:srgbClr val="000000"/>
                </a:solidFill>
                <a:latin typeface="Arial"/>
                <a:ea typeface="Arial"/>
                <a:cs typeface="Arial"/>
                <a:sym typeface="Arial"/>
              </a:rPr>
              <a:t>：通常のプロンプトに対してモデルの出力が元のLLMと一貫していることを保証する損失。</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ICLGuardは、以下のようなシナリオで使用できます。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モデル所有者が特定のデータに対してモデルの使用を制限したい場合。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モデルが不適切な内容や機密情報を含むデータで誤用されるのを防ぎたい場合。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モデルの特定の機能を制御しつつ、他の機能を維持したい場合。</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Entropy Law: The Story Behind Data Compression and LLM Performance エントロピー法則: データ圧縮とLLM性能の背後にある物語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学習に使用するモデルの選択にデータ圧縮比と最初のepochでの学習損失が性能に関連するかを示すエントロピー法則に基づき、圧縮比の低いデータサブセットを優先する効率的で普遍的なデータ選択方法AIP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従来のデータ選択方法は、個々のサンプルの品質に注目していましたが、本研究ではデータセット全体の情報冗長性を考慮した「エントロピー法則」に基づくアプローチを提案しています。この新しいアプローチにより、データ圧縮比を利用してデータ選択を行うことで、LLMの性能をより効率的に向上させ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エントロピー法則</a:t>
            </a:r>
            <a:r>
              <a:rPr lang="ja" sz="1100">
                <a:solidFill>
                  <a:srgbClr val="000000"/>
                </a:solidFill>
                <a:latin typeface="Arial"/>
                <a:ea typeface="Arial"/>
                <a:cs typeface="Arial"/>
                <a:sym typeface="Arial"/>
              </a:rPr>
              <a:t>: データ圧縮比と訓練損失がLLMの性能にどのように影響するかを示す理論。圧縮比の低いデータは情報密度が高く、訓練損失が低いことが多い。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ZIPアルゴリズム</a:t>
            </a:r>
            <a:r>
              <a:rPr lang="ja" sz="1100">
                <a:solidFill>
                  <a:srgbClr val="000000"/>
                </a:solidFill>
                <a:latin typeface="Arial"/>
                <a:ea typeface="Arial"/>
                <a:cs typeface="Arial"/>
                <a:sym typeface="Arial"/>
              </a:rPr>
              <a:t>: 複数段階の貪欲なアルゴリズムを用いて、圧縮比の低いデータサブセットを効率的に選択する方法。具体的には、グローバル選択、ローカル粗粒度選択、ローカル細粒度選択の3段階を経て、多様で冗長性の低いデータサブセットを構築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Artificial Intuition: Efficient Classification of Scientific Abstracts 人工直感: 科学的要約の効率的分類</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科学文章の要約を粗く分類するためにLLMを使用して補足的な知識を生成し、適切なラベルを割り当てる。これにより、ラベルの空間を生成し、NASAの受賞要約のコーパスを用いて、この方法を評価し、新しい評価ツールと確立された性能指標を組み合わせて使用して正確な予測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キーワード抽出</a:t>
            </a:r>
            <a:r>
              <a:rPr lang="ja" sz="1100">
                <a:solidFill>
                  <a:srgbClr val="000000"/>
                </a:solidFill>
                <a:latin typeface="Arial"/>
                <a:ea typeface="Arial"/>
                <a:cs typeface="Arial"/>
                <a:sym typeface="Arial"/>
              </a:rPr>
              <a:t>: Yet Another Keyword Extractor (YAKE)を使用して文書からキーワードを抽出。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補足知識の生成</a:t>
            </a:r>
            <a:r>
              <a:rPr lang="ja" sz="1100">
                <a:solidFill>
                  <a:srgbClr val="000000"/>
                </a:solidFill>
                <a:latin typeface="Arial"/>
                <a:ea typeface="Arial"/>
                <a:cs typeface="Arial"/>
                <a:sym typeface="Arial"/>
              </a:rPr>
              <a:t>: Mistral 7B LLMを使用してキーワードのメタデータを生成。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文書のクラスタリング</a:t>
            </a:r>
            <a:r>
              <a:rPr lang="ja" sz="1100">
                <a:solidFill>
                  <a:srgbClr val="000000"/>
                </a:solidFill>
                <a:latin typeface="Arial"/>
                <a:ea typeface="Arial"/>
                <a:cs typeface="Arial"/>
                <a:sym typeface="Arial"/>
              </a:rPr>
              <a:t>: Sentence Transformerを使用して文書の埋め込みを生成し、k-meansクラスタリングでクラスタに分割。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ラベルの予測</a:t>
            </a:r>
            <a:r>
              <a:rPr lang="ja" sz="1100">
                <a:solidFill>
                  <a:srgbClr val="000000"/>
                </a:solidFill>
                <a:latin typeface="Arial"/>
                <a:ea typeface="Arial"/>
                <a:cs typeface="Arial"/>
                <a:sym typeface="Arial"/>
              </a:rPr>
              <a:t>: 新しいラベル空間に基づいて、キーワードとメタデータを用いてラベルを予測。</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研究ポートフォリオ管理</a:t>
            </a:r>
            <a:r>
              <a:rPr lang="ja" sz="1100">
                <a:solidFill>
                  <a:srgbClr val="000000"/>
                </a:solidFill>
                <a:latin typeface="Arial"/>
                <a:ea typeface="Arial"/>
                <a:cs typeface="Arial"/>
                <a:sym typeface="Arial"/>
              </a:rPr>
              <a:t>: 科学的文書の粗分類により、研究の全体像を把握しやすくする。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初期スクリーニング</a:t>
            </a:r>
            <a:r>
              <a:rPr lang="ja" sz="1100">
                <a:solidFill>
                  <a:srgbClr val="000000"/>
                </a:solidFill>
                <a:latin typeface="Arial"/>
                <a:ea typeface="Arial"/>
                <a:cs typeface="Arial"/>
                <a:sym typeface="Arial"/>
              </a:rPr>
              <a:t>: 科学的要約の初期スクリーニングを支援する。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数式の説明</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余剰度 (Redundancy, R)</a:t>
            </a:r>
            <a:r>
              <a:rPr lang="ja" sz="1100">
                <a:solidFill>
                  <a:srgbClr val="000000"/>
                </a:solidFill>
                <a:latin typeface="Arial"/>
                <a:ea typeface="Arial"/>
                <a:cs typeface="Arial"/>
                <a:sym typeface="Arial"/>
              </a:rPr>
              <a:t>: ラベルの正規化埋め込み間のコサイン類似度を計算し、ラベルの独立性を評価。 R=max⁡i≠j(cosine similarity(Ti,Tj))R = \max_{i \neq j} (\text{cosine similarity}(T_i, T_j))R=maxi=j​(cosine similarity(Ti​,Tj​)) cosine similarity(Ti,Tj)=Ti⋅Tj∥Ti∥∥Tj∥\text{cosine similarity}(T_i, T_j) = \frac{T_i \cdot T_j}{\|T_i\|\|T_j\|}cosine similarity(Ti​,Tj​)=∥Ti​∥∥Tj​∥Ti​⋅Tj​​</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カバレッジ (Coverage, S)</a:t>
            </a:r>
            <a:r>
              <a:rPr lang="ja" sz="1100">
                <a:solidFill>
                  <a:srgbClr val="000000"/>
                </a:solidFill>
                <a:latin typeface="Arial"/>
                <a:ea typeface="Arial"/>
                <a:cs typeface="Arial"/>
                <a:sym typeface="Arial"/>
              </a:rPr>
              <a:t>: 文書のキーワードとラベル間の最大コサイン類似度を用いて、ラベル空間が文書をどれだけ包括しているかを評価。 Sd=max⁡(wij)S_d = \max(w_{ij})Sd​=max(wij​) SD=∑DSdDS_D = \frac{\sum_{D} S_d}{D}SD​=D∑D​Sd​​</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Multi-Meta-RAG: Improving RAG for Multi-Hop Queries using Database Filtering with LLM-Extracted Metadata マルチメタRAG: データベースフィルタリングとLLM抽出メタデータを用いたマルチホップクエリ向けRAGの改善</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Multi-Meta-RAGはLLMで抽出されたメタデータを用いたデータベースフィルタリングを活用して、様々なソースから質問に関連する文書をより適切に選択し一つの質問に答えるために複数の情報源や証拠を連続的に取得し、推論を行う必要があるクエリに対応できるようにします</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https://github.com/mxpoliakov/Multi-Meta-RAG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手法と技術</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Multi-Meta-RAG</a:t>
            </a:r>
            <a:r>
              <a:rPr lang="ja" sz="1100">
                <a:solidFill>
                  <a:srgbClr val="000000"/>
                </a:solidFill>
                <a:latin typeface="Arial"/>
                <a:ea typeface="Arial"/>
                <a:cs typeface="Arial"/>
                <a:sym typeface="Arial"/>
              </a:rPr>
              <a:t> は以下の技術を用いています：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LLM抽出メタデータ</a:t>
            </a:r>
            <a:r>
              <a:rPr lang="ja" sz="1100">
                <a:solidFill>
                  <a:srgbClr val="000000"/>
                </a:solidFill>
                <a:latin typeface="Arial"/>
                <a:ea typeface="Arial"/>
                <a:cs typeface="Arial"/>
                <a:sym typeface="Arial"/>
              </a:rPr>
              <a:t>：LLMを用いて質問からメタデータを抽出し、データベースフィルタリングに使用します。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データベースフィルタリング</a:t>
            </a:r>
            <a:r>
              <a:rPr lang="ja" sz="1100">
                <a:solidFill>
                  <a:srgbClr val="000000"/>
                </a:solidFill>
                <a:latin typeface="Arial"/>
                <a:ea typeface="Arial"/>
                <a:cs typeface="Arial"/>
                <a:sym typeface="Arial"/>
              </a:rPr>
              <a:t>：抽出されたメタデータを用いて、質問に関連する文書を選択します。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チャンク選択の改善</a:t>
            </a:r>
            <a:r>
              <a:rPr lang="ja" sz="1100">
                <a:solidFill>
                  <a:srgbClr val="000000"/>
                </a:solidFill>
                <a:latin typeface="Arial"/>
                <a:ea typeface="Arial"/>
                <a:cs typeface="Arial"/>
                <a:sym typeface="Arial"/>
              </a:rPr>
              <a:t>：データベースフィルタリングにより、より正確な文書のチャンクを選択します。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ulti-Meta-RAGは、特にマルチホップクエリにおいて、LLMが適切な証拠を取得し、正確な応答を生成するのに適しています。これはニュース記事の分析や、複数の情報源からの証拠を必要とする質問応答システムに有用で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プロンプト</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Given the question, extract the metadata to filter the database about article sources. Avoid stopwords.</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The sources can only be from the list: [’Yardbarker’, ’The Guardian’, ’Revyuh Media’, ’The Independent - Sports’, ’Wired’, ’Sport Grill’, ’Hacker News’, ’Iot Business News’, ’Insidesport’, ’Sporting News’, ’Seeking Alpha’, ’The Age’, ’CBSSports.com’, ’The Sydney Morning Herald’, ’FOX News - Health’, ’Science News For Students’, ’Polygon’, ’The Independent - Life and Style’, ’FOX News - Entertainment’, ’The Verge’, ’Business Line’, ’The New York Times’, ’The Roar | Sports Writers Blog’, ’Sportskeeda’, ’BBC News - Entertainment &amp; Arts’, ’Business World’, ’BBC News - Technology’, ’Essentially Sports’, ’Mashable’, ’Advanced Science News’, ’TechCrunch’, ’Financial Times’, ’Music Business Worldwide’, ’The Independent - Travel’, ’FOX News - Lifestyle’, ’TalkSport’, ’Yahoo News’, ’Scitechdaily | Science Space And Technology News 2017’, ’Globes English | Israel Business Arena’, ’Wide World Of Sports’, ’Rivals’, ’Fortune’, ’Zee Business’, ’Business Today | Latest Stock Market And Economy News India’, ’Sky Sports’, ’Cnbc | World Business News Leader’, ’Eos: Earth And Space Science News’, ’Live Science: The Most Interesting Articles’, ’Engadget’]</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Examples to follow:</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Who is the individual associated with the cryptocurrency industry facing a criminal trial on fraud and conspiracy charges, as reported by both The Verge and TechCrunch, and is accused by prosecutors of committing fraud for personal gain?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[’The Verge’, ’TechCrunch’]}}</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After the TechCrunch report on October 7, 2023, concerning Dave Clark’s comments on Flexport, and the subsequent TechCrunch article on October 30, 2023, regarding Ryan Petersen’s actions at Flexport, was there a change in the nature of the events reported?</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[’TechCrunch’]}, ’published_at’: ’$in’: [’October 7, 2023’, ’October 30, 2023’]}}</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Which company, known for its dominance in the e-reader space and for offering exclusive invite-only deals during sales events, faced a stock decline due to an antitrust lawsuit reported by ’The Sydney Morning Herald’ and discussed by sellers in a ’Cnbc | World Business News Leader’ article?</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[’The Sydney Morning Herald’, ’Cnbc | World Business News Leader’]}}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If you detect multiple queries, return the answer for the first. Now it is your turn: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&lt;query&gt;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日本語訳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質問を考慮して、記事ソースに関するメタデータを抽出し、データベースをフィルタリングしてください。ストップワードは避けてください。</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ソースは以下のリストからのみ選択できます: [’Yardbarker’, ’The Guardian’, ’Revyuh Media’, ’The Independent - Sports’, ’Wired’, ’Sport Grill’, ’Hacker News’, ’Iot Business News’, ’Insidesport’, ’Sporting News’, ’Seeking Alpha’, ’The Age’, ’CBSSports.com’, ’The Sydney Morning Herald’, ’FOX News - Health’, ’Science News For Students’, ’Polygon’, ’The Independent - Life and Style’, ’FOX News - Entertainment’, ’The Verge’, ’Business Line’, ’The New York Times’, ’The Roar | Sports Writers Blog’, ’Sportskeeda’, ’BBC News - Entertainment &amp; Arts’, ’Business World’, ’BBC News - Technology’, ’Essentially Sports’, ’Mashable’, ’Advanced Science News’, ’TechCrunch’, ’Financial Times’, ’Music Business Worldwide’, ’The Independent - Travel’, ’FOX News - Lifestyle’, ’TalkSport’, ’Yahoo News’, ’Scitechdaily | Science Space And Technology News 2017’, ’Globes English | Israel Business Arena’, ’Wide World Of Sports’, ’Rivals’, ’Fortune’, ’Zee Business’, ’Business Today | Latest Stock Market And Economy News India’, ’Sky Sports’, ’Cnbc | World Business News Leader’, ’Eos: Earth And Space Science News’, ’Live Science: The Most Interesting Articles’, ’Engadget’]</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以下の例に従ってください：</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質問：The VergeとTechCrunchの両方が報じた、詐欺と共謀の罪で刑事裁判にかけられている暗号通貨業界に関連する人物は誰ですか？また、その人物は個人的な利益のために詐欺を働いたと検察官に告発されていますか？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[’The Verge’, ’TechCrunch’]}}</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2023年10月7日のTechCrunchの記事が報じたデイブ・クラークのFlexportに関するコメントと、2023年10月30日のTechCrunchの記事が報じたライアン・ピーターセンのFlexportでの行動に関するその後の記事を踏まえて、報じられたイベントの性質に変化がありました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[’TechCrunch’]}, ’published_at’: ’$in’: [’October 7, 2023’, ’October 30, 2023’]}}</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質問：eリーダー分野での支配的地位とセールイベント中の招待制の特別割引を提供することで知られる会社は、シドニー・モーニング・ヘラルドが報じ、Cnbc | World Business News Leaderの記事で売り手によって議論された反トラスト訴訟により株価が下落しましたか？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[’The Sydney Morning Herald’, ’Cnbc | World Business News Leader’]}}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複数のクエリが検出された場合は、最初のクエリに対する回答を返してください。次はあなたの番です：</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質問：&lt;query&gt;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br>
              <a:rPr b="1" lang="ja" sz="1300">
                <a:solidFill>
                  <a:srgbClr val="000000"/>
                </a:solidFill>
                <a:latin typeface="Arial"/>
                <a:ea typeface="Arial"/>
                <a:cs typeface="Arial"/>
                <a:sym typeface="Arial"/>
              </a:rPr>
            </a:br>
            <a:endParaRPr b="1" sz="13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FACTS About Building Retrieval Augmented Generation-based Chatbots RAG（Retrieval Augmented Generation）ベースのチャットボット構築に関するFACTS</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NVIDIAの企業のAIチャットボットを構築するための5つのFACTとして新鮮なコンテンツ（F）、アーキテクチャ（A）、LLMのコスト（C）、テスト（T）、セキュリティ（S）を紹介。また、実践的なガイドラインとしてRAGパイプラインの15の制御ポイントとしてメタデータの強化、チャンク化、クエリの再フレーズ、クエリの再ランク付けなどを紹介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RAGパイプラインの設計と最適化</a:t>
            </a:r>
            <a:r>
              <a:rPr lang="ja" sz="1100">
                <a:solidFill>
                  <a:srgbClr val="000000"/>
                </a:solidFill>
                <a:latin typeface="Arial"/>
                <a:ea typeface="Arial"/>
                <a:cs typeface="Arial"/>
                <a:sym typeface="Arial"/>
              </a:rPr>
              <a:t>: セマンティック埋め込みの微調整、クエリの再フレーズ、結果の再ランク付け、効果的なプロンプトの設計、ドキュメントアクセス制御の尊重、簡潔な応答の提供、関連する参考文献の追加、個人情報の保護。</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FACTSフレームワーク</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F（Freshness）</a:t>
            </a:r>
            <a:r>
              <a:rPr lang="ja" sz="1100">
                <a:solidFill>
                  <a:srgbClr val="000000"/>
                </a:solidFill>
                <a:latin typeface="Arial"/>
                <a:ea typeface="Arial"/>
                <a:cs typeface="Arial"/>
                <a:sym typeface="Arial"/>
              </a:rPr>
              <a:t>: エンタープライズデータの新鮮さを確保する方法。</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A（Architectures）</a:t>
            </a:r>
            <a:r>
              <a:rPr lang="ja" sz="1100">
                <a:solidFill>
                  <a:srgbClr val="000000"/>
                </a:solidFill>
                <a:latin typeface="Arial"/>
                <a:ea typeface="Arial"/>
                <a:cs typeface="Arial"/>
                <a:sym typeface="Arial"/>
              </a:rPr>
              <a:t>: 柔軟なアーキテクチャを構築する方法。</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C（Cost Economics）</a:t>
            </a:r>
            <a:r>
              <a:rPr lang="ja" sz="1100">
                <a:solidFill>
                  <a:srgbClr val="000000"/>
                </a:solidFill>
                <a:latin typeface="Arial"/>
                <a:ea typeface="Arial"/>
                <a:cs typeface="Arial"/>
                <a:sym typeface="Arial"/>
              </a:rPr>
              <a:t>: コスト効率の良いLLMの使用。</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T（Testing）</a:t>
            </a:r>
            <a:r>
              <a:rPr lang="ja" sz="1100">
                <a:solidFill>
                  <a:srgbClr val="000000"/>
                </a:solidFill>
                <a:latin typeface="Arial"/>
                <a:ea typeface="Arial"/>
                <a:cs typeface="Arial"/>
                <a:sym typeface="Arial"/>
              </a:rPr>
              <a:t>: テストの計画と実行。</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S（Security）</a:t>
            </a:r>
            <a:r>
              <a:rPr lang="ja" sz="1100">
                <a:solidFill>
                  <a:srgbClr val="000000"/>
                </a:solidFill>
                <a:latin typeface="Arial"/>
                <a:ea typeface="Arial"/>
                <a:cs typeface="Arial"/>
                <a:sym typeface="Arial"/>
              </a:rPr>
              <a:t>: セキュリティの確保。</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RAGパイプラインの15の制御ポイント</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 メタデータ強化（Metadata Enrichment）</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ドキュメントのメタデータを追加・強化することで、検索と取得の精度を向上させます。例えば、著者、公開日、トピックなどのメタデータを追加します。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自動的にメタデータを抽出し、既存のメタデータを補完・更新するアルゴリズムを使用します。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2. チャンク化（Chunking）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大規模なドキュメントを小さなセグメント（チャンク）に分割することで、検索の精度を向上させます。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文単位、段落単位、またはセクション単位でドキュメントを分割し、各チャンクに対して個別に検索を行います。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3. クエリ再フレーズ（Query Rephrasal）</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ユーザークエリを再構成し、検索精度を向上させるプロセスです。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自然言語処理（NLP）技術を使用して、クエリを意味的に同等だが異なる形式に再フレーズします。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4. クエリ再ランク付け（Query Reranking）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検索結果を再評価し、関連性の高い順に並び替えます。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機械学習モデルを使用して、検索結果の関連性をスコアリングし、最も関連性の高い結果を上位に表示します。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5. 多様性の確保（Diversity Ensuring）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検索結果に多様な視点を含めることで、偏りを防ぎます。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多様な情報源からデータを収集し、結果のバラエティを確保するアルゴリズムを使用します。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6. ドキュメントアクセス制御（Document Access Control）</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ユーザーの権限に基づいてアクセス可能なドキュメントのみを提供します。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アクセス制御リスト（ACL）を参照し、ユーザーの権限を確認する機構を設けます。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7. マルチモーダルデータ対応（Handling Multi-modal Data）</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テキスト以外の形式（画像、動画、音声など）のデータも取り扱います。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異なるデータ形式に対応するための専用の処理パイプラインを構築します。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8. ハイブリッド検索（Hybrid Search）</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レキシカル検索とベクター検索を組み合わせて、検索精度を向上させます。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ElasticSearchなどのレキシカル検索エンジンと、ベクターデータベースを併用します。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9. エージェントアーキテクチャ（Agentic Architectures）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複雑なクエリを分解し、複数のエージェントが協力して処理を行います。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クエリを複数のサブタスクに分解し、それぞれのタスクを専用のエージェントが処理します。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10. LLMのファインチューニング（Fine-tuning LLMs）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特定のドメインや用途に合わせてLLMをカスタマイズします。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事前学習済みモデルを再学習させることで、特定のデータに対する精度を向上させます。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11. マルチエージェントシステム（Multi-agent Systems）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複数のエージェントが協調してタスクを処理するシステムを構築します。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各エージェントが特定のタスクを担当し、全体として複雑なクエリを処理します。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12. パフォーマンスモニタリング（Performance Monitoring）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RAGパイプラインのパフォーマンスを常に監視し、問題が発生した場合に迅速に対応します。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メトリクスを収集・分析し、パフォーマンス低下の原因を特定・修正します。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13. 回答の品質評価（Answer Quality Evaluation）</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生成された回答の品質を評価し、必要に応じて改善します。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ユーザーからのフィードバックを収集し、モデルの再学習やプロンプトの調整を行います。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14. コスト管理（Cost Management）</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RAGパイプラインの運用コストを管理し、効率化を図ります。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LLMの使用状況をモニタリングし、最適なモデルやリソースを選定します。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15. セキュリティとガードレール（Security and Guardrails）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チャットボットのセキュリティを確保し、誤った情報の提供を防ぎます。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セキュリティプロトコルを実装し、生成される回答に対してガードレールを設けます。</a:t>
            </a:r>
            <a:br>
              <a:rPr lang="ja" sz="1100">
                <a:solidFill>
                  <a:srgbClr val="000000"/>
                </a:solidFill>
                <a:latin typeface="Arial"/>
                <a:ea typeface="Arial"/>
                <a:cs typeface="Arial"/>
                <a:sym typeface="Arial"/>
              </a:rPr>
            </a:b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AI Agents That Matter 実世界で役立つAIエージェント</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によるAgentの評価方法の提案として正確さだけでなく、モデルが確率的に精度が向上することも考え再試行を行うなど計算コストを考慮したものする。モデル開発者、アプリ開発者で評価基準を分ける。ベンチマークの過剰適合を防ぐ、評価方法の再現性がない点を課題として挙げ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コスト制御の重要性</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Iエージェントの評価において、単に精度を追求するのではなく、コストも考慮する必要があると論じています。言語モデルは確率的であり、同じモデルを複数回呼び出すだけで精度が向上することがあります。しかし、これには無制限のコストがかかる可能性があります。このため、エージェントの評価はコストを制御する必要があります。以下のような具体的な手法を導入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再試行戦略（Retry Strategy）</a:t>
            </a:r>
            <a:r>
              <a:rPr lang="ja" sz="1100">
                <a:solidFill>
                  <a:srgbClr val="000000"/>
                </a:solidFill>
                <a:latin typeface="Arial"/>
                <a:ea typeface="Arial"/>
                <a:cs typeface="Arial"/>
                <a:sym typeface="Arial"/>
              </a:rPr>
              <a:t>：モデルの温度を0に設定し、テストケースに失敗した場合に最大5回まで再試行します。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ウォーミング戦略（Warming Strategy）</a:t>
            </a:r>
            <a:r>
              <a:rPr lang="ja" sz="1100">
                <a:solidFill>
                  <a:srgbClr val="000000"/>
                </a:solidFill>
                <a:latin typeface="Arial"/>
                <a:ea typeface="Arial"/>
                <a:cs typeface="Arial"/>
                <a:sym typeface="Arial"/>
              </a:rPr>
              <a:t>：再試行ごとにモデルの温度を徐々に上げていき、最終的に0.5まで上げることで、少なくとも1回の再試行が成功する可能性を高めます。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エスカレーション戦略（Escalation Strategy）</a:t>
            </a:r>
            <a:r>
              <a:rPr lang="ja" sz="1100">
                <a:solidFill>
                  <a:srgbClr val="000000"/>
                </a:solidFill>
                <a:latin typeface="Arial"/>
                <a:ea typeface="Arial"/>
                <a:cs typeface="Arial"/>
                <a:sym typeface="Arial"/>
              </a:rPr>
              <a:t>：最初は安価なモデル（例：Llama-3 8B）を使用し、テストケースに失敗した場合にはより高価なモデル（例：GPT-4）に切り替えます。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精度とコストの同時最適化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精度とコストのトレードオフを視覚化するために、パレートフロンティアを用いて評価結果を表示します。これにより、精度と推論コストを同時に最適化する新しいエージェント設計の空間が開かれます。具体的な方法として、DSPyフレームワークを改良し、コストを削減しつつ精度を維持する方法を示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パレートフロンティア</a:t>
            </a:r>
            <a:r>
              <a:rPr lang="ja" sz="1100">
                <a:solidFill>
                  <a:srgbClr val="000000"/>
                </a:solidFill>
                <a:latin typeface="Arial"/>
                <a:ea typeface="Arial"/>
                <a:cs typeface="Arial"/>
                <a:sym typeface="Arial"/>
              </a:rPr>
              <a:t>：精度とコストのトレードオフを示す曲線を用いて、最適なエージェント設計を視覚化します。このフロンティア上にあるエージェントは、精度とコストの両方で他のエージェントに優れています。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HotPotQAベンチマークでの評価</a:t>
            </a:r>
            <a:r>
              <a:rPr lang="ja" sz="1100">
                <a:solidFill>
                  <a:srgbClr val="000000"/>
                </a:solidFill>
                <a:latin typeface="Arial"/>
                <a:ea typeface="Arial"/>
                <a:cs typeface="Arial"/>
                <a:sym typeface="Arial"/>
              </a:rPr>
              <a:t>：DSPyフレームワークを用いてHotPotQAタスクに対するエージェントの設計を最適化します。具体的には、固定費用と変動費用のトレードオフを行い、最小限のコストで最大の精度を達成するエージェント設計を見つけ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モデル開発者と下流開発者の評価ニーズの区別</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開発者と下流開発者は異なる評価ニーズを持っています。モデル開発者は学術的な関心から精度向上を目指し、下流開発者は実際のアプリケーションでの使用を目的としてコストと精度を重視します。このため、評価基準を分けることが提案され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モデル評価</a:t>
            </a:r>
            <a:r>
              <a:rPr lang="ja" sz="1100">
                <a:solidFill>
                  <a:srgbClr val="000000"/>
                </a:solidFill>
                <a:latin typeface="Arial"/>
                <a:ea typeface="Arial"/>
                <a:cs typeface="Arial"/>
                <a:sym typeface="Arial"/>
              </a:rPr>
              <a:t>：コンピュータ使用量やパラメータ数などの指標を用いてモデルの性能を評価します。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下流評価</a:t>
            </a:r>
            <a:r>
              <a:rPr lang="ja" sz="1100">
                <a:solidFill>
                  <a:srgbClr val="000000"/>
                </a:solidFill>
                <a:latin typeface="Arial"/>
                <a:ea typeface="Arial"/>
                <a:cs typeface="Arial"/>
                <a:sym typeface="Arial"/>
              </a:rPr>
              <a:t>：実際のドルコストや入出力トークン数を用いてエージェントの実行コストを評価します。これにより、時間の経過とともにコストが変動することや、APIの価格変動を考慮に入れることができます。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ベンチマークの過剰適合防止</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多くのエージェントベンチマークは過剰適合の問題に直面しています。これを防ぐために、適切なホールドアウトセットを作成し、それを秘密に保つことが重要です。また、ベンチマークはエージェントの一般化能力を評価するために、タスクレベルやドメインレベルでのホールドアウトセットを含むべき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ホールドアウトセットの適用</a:t>
            </a:r>
            <a:r>
              <a:rPr lang="ja" sz="1100">
                <a:solidFill>
                  <a:srgbClr val="000000"/>
                </a:solidFill>
                <a:latin typeface="Arial"/>
                <a:ea typeface="Arial"/>
                <a:cs typeface="Arial"/>
                <a:sym typeface="Arial"/>
              </a:rPr>
              <a:t>：評価セットと異なるタスクやドメインを含むホールドアウトセットを作成し、エージェントの一般化能力を評価します。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秘密保持</a:t>
            </a:r>
            <a:r>
              <a:rPr lang="ja" sz="1100">
                <a:solidFill>
                  <a:srgbClr val="000000"/>
                </a:solidFill>
                <a:latin typeface="Arial"/>
                <a:ea typeface="Arial"/>
                <a:cs typeface="Arial"/>
                <a:sym typeface="Arial"/>
              </a:rPr>
              <a:t>：ホールドアウトセットを秘密に保つことで、エージェントが特定のタスクに過剰適合するのを防ぎます。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評価方法の標準化と再現性</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評価方法の標準化が欠如しているため、再現性の問題が生じています。これを解決するために、以下のステップを提案しています：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評価スクリプトの標準化</a:t>
            </a:r>
            <a:r>
              <a:rPr lang="ja" sz="1100">
                <a:solidFill>
                  <a:srgbClr val="000000"/>
                </a:solidFill>
                <a:latin typeface="Arial"/>
                <a:ea typeface="Arial"/>
                <a:cs typeface="Arial"/>
                <a:sym typeface="Arial"/>
              </a:rPr>
              <a:t>：すべてのエージェント開発者が同じ評価スクリプトを使用することで、結果の比較が容易になります。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エージェント評価フレームワークの開発</a:t>
            </a:r>
            <a:r>
              <a:rPr lang="ja" sz="1100">
                <a:solidFill>
                  <a:srgbClr val="000000"/>
                </a:solidFill>
                <a:latin typeface="Arial"/>
                <a:ea typeface="Arial"/>
                <a:cs typeface="Arial"/>
                <a:sym typeface="Arial"/>
              </a:rPr>
              <a:t>：エージェント評価に特化した標準的なフレームワークを開発し、評価結果の信頼性と再現性を高めます。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これらの手法とフレームワークを実装することで、AIエージェントの評価がより実世界の応用に即したものとなり、精度だけでなくコストや効率も考慮した総合的な評価が可能になります。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研究の成果は、実世界でのAIエージェントの開発と評価に直接応用できます。特に、コスト効率の高いエージェントの設計と、モデル開発者および下流開発者のニーズに応じた評価フレームワークの構築に役立ちます。また、評価の標準化と再現性の向上により、AIエージェントの信頼性を高めることが期待され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次に読むべき論文</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Evaluating Large Language Models Trained on Code</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SWE-bench: Can Language Models Resolve Real-World GitHub Issues?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NovelQA: A Benchmark for Long-Range Novel Question Answering</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Holistic Evaluation of Language Models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AgentBench: Evaluating LLMs as Agents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SPyフレームワークは、AIエージェントの設計と最適化において、複数の言語モデル呼び出しを自己改善パイプラインにコンパイルするための宣言型フレームワークです。具体的には、以下の特徴を持っ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DSPyフレームワークの特徴</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宣言型アプローチ</a:t>
            </a:r>
            <a:r>
              <a:rPr lang="ja" sz="1100">
                <a:solidFill>
                  <a:srgbClr val="000000"/>
                </a:solidFill>
                <a:latin typeface="Arial"/>
                <a:ea typeface="Arial"/>
                <a:cs typeface="Arial"/>
                <a:sym typeface="Arial"/>
              </a:rPr>
              <a:t>: DSPyは、ユーザーが具体的な手順を指定するのではなく、望む結果を宣言的に定義するアプローチを取ります。これにより、エージェントの設計が簡素化され、効率的なパイプラインを構築しやすく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自己改善パイプライン</a:t>
            </a:r>
            <a:r>
              <a:rPr lang="ja" sz="1100">
                <a:solidFill>
                  <a:srgbClr val="000000"/>
                </a:solidFill>
                <a:latin typeface="Arial"/>
                <a:ea typeface="Arial"/>
                <a:cs typeface="Arial"/>
                <a:sym typeface="Arial"/>
              </a:rPr>
              <a:t>: フレームワークは、エージェントがタスクを実行する過程でフィードバックを取り込み、自己改善を行うパイプラインを生成します。これにより、エージェントは時間とともにより良い結果を出せるよう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複数の言語モデルの統合</a:t>
            </a:r>
            <a:r>
              <a:rPr lang="ja" sz="1100">
                <a:solidFill>
                  <a:srgbClr val="000000"/>
                </a:solidFill>
                <a:latin typeface="Arial"/>
                <a:ea typeface="Arial"/>
                <a:cs typeface="Arial"/>
                <a:sym typeface="Arial"/>
              </a:rPr>
              <a:t>: DSPyは、異なる言語モデルを組み合わせて使用することができ、それぞれのモデルの強みを活かしたパイプラインを構築できます。これにより、複雑なタスクにも対応可能な柔軟なエージェントを作成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具体的な実装と最適化方法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パイプラインの構築</a:t>
            </a:r>
            <a:r>
              <a:rPr lang="ja" sz="1100">
                <a:solidFill>
                  <a:srgbClr val="000000"/>
                </a:solidFill>
                <a:latin typeface="Arial"/>
                <a:ea typeface="Arial"/>
                <a:cs typeface="Arial"/>
                <a:sym typeface="Arial"/>
              </a:rPr>
              <a:t>: DSPyは、ユーザーが定義した目標に基づいてパイプラインを構築します。例えば、特定の質問応答タスクに対して、どのようなステップを踏むべきかを定義します。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ハイパーパラメータの最適化</a:t>
            </a:r>
            <a:r>
              <a:rPr lang="ja" sz="1100">
                <a:solidFill>
                  <a:srgbClr val="000000"/>
                </a:solidFill>
                <a:latin typeface="Arial"/>
                <a:ea typeface="Arial"/>
                <a:cs typeface="Arial"/>
                <a:sym typeface="Arial"/>
              </a:rPr>
              <a:t>: DSPyは、Optunaなどのハイパーパラメータ最適化フレームワークを使用して、エージェントのパフォーマンスを最大化するための最適なハイパーパラメータを探索します。これには、モデルの温度設定、プロンプトの長さ、ショット数の調整など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コストと精度のトレードオフ</a:t>
            </a:r>
            <a:r>
              <a:rPr lang="ja" sz="1100">
                <a:solidFill>
                  <a:srgbClr val="000000"/>
                </a:solidFill>
                <a:latin typeface="Arial"/>
                <a:ea typeface="Arial"/>
                <a:cs typeface="Arial"/>
                <a:sym typeface="Arial"/>
              </a:rPr>
              <a:t>: DSPyは、精度とコストのトレードオフを視覚化し、最適なエージェント設計を見つけるためのパレート最適化を行います。これにより、コストを抑えつつ高い精度を維持するエージェントを設計できます。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DSPyの応用例: HotPotQAでの評価</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タスク設定</a:t>
            </a:r>
            <a:r>
              <a:rPr lang="ja" sz="1100">
                <a:solidFill>
                  <a:srgbClr val="000000"/>
                </a:solidFill>
                <a:latin typeface="Arial"/>
                <a:ea typeface="Arial"/>
                <a:cs typeface="Arial"/>
                <a:sym typeface="Arial"/>
              </a:rPr>
              <a:t>: HotPotQAのような複雑な質問応答タスクに対して、DSPyは複数の言語モデルを使用したパイプラインを構築します。各ステップで適切なモデルを選択し、効率的に質問に答えることができるようにします。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最適化のプロセス</a:t>
            </a:r>
            <a:r>
              <a:rPr lang="ja" sz="1100">
                <a:solidFill>
                  <a:srgbClr val="000000"/>
                </a:solidFill>
                <a:latin typeface="Arial"/>
                <a:ea typeface="Arial"/>
                <a:cs typeface="Arial"/>
                <a:sym typeface="Arial"/>
              </a:rPr>
              <a:t>: Optunaを使用して、最適なショット数やプロンプトの設定を見つけ出します。これにより、コストを最小限に抑えつつ、最大の精度を達成するエージェントを構築します。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結果の評価</a:t>
            </a:r>
            <a:r>
              <a:rPr lang="ja" sz="1100">
                <a:solidFill>
                  <a:srgbClr val="000000"/>
                </a:solidFill>
                <a:latin typeface="Arial"/>
                <a:ea typeface="Arial"/>
                <a:cs typeface="Arial"/>
                <a:sym typeface="Arial"/>
              </a:rPr>
              <a:t>: DSPyを用いたエージェントは、通常の手法よりも低コストで高い精度を維持することができることを実証します。これにより、実世界での応用に適した効率的なエージェントを作成できます。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SPyフレームワークは、エージェントの設計と最適化において、宣言型アプローチと自己改善パイプラインを用いることで、複雑なタスクにも対応可能な柔軟かつ効率的なエージェントを構築するための強力なツールです。コストと精度のトレードオフを考慮し、最適なエージェント設計を見つけるための手法として、実世界でのAIエージェントの評価と応用に大いに役立ちます。</a:t>
            </a:r>
            <a:endParaRPr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Promptbreeder: Self-Referential Self-Improvement via Prompt EvolutionPromptbreeder：プロンプト進化による自己参照的自己改善</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PromptbreederはLLMのプロンプトを特定のドメインに対応する手法 1. 初期化：タスクプロンプトと変異プロンプトの集団を生成。 2. 評価：データセットを使用して各タスクプロンプトの適応度を評価。 3. 変異：変異プロンプトを使用してタスクプロンプトを変異。 4. 世代交代：高適応ならタスクプロンプトを次世代に伝播。</a:t>
            </a:r>
            <a:br>
              <a:rPr lang="ja" sz="1100">
                <a:solidFill>
                  <a:srgbClr val="000000"/>
                </a:solidFill>
                <a:latin typeface="Arial"/>
                <a:ea typeface="Arial"/>
                <a:cs typeface="Arial"/>
                <a:sym typeface="Arial"/>
              </a:rPr>
            </a:b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Promptbreederは次のステップを通じてプロンプトを進化させます：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初期化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Promptbreederの初期化段階では、タスクプロンプトと変異プロンプトの集団を生成します。具体的には、以下のように行います。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タスクプロンプト生成</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初期タスクプロンプトは、問題の説明、変異プロンプト、および思考スタイル（一般的な認知ヒューリスティックのテキスト記述）を連結したものから生成されます。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問題説明が「Solve the math word problem, giving your answer as an arabic numeral」の場合、以下のようなプロンプトを使用して初期タスクプロンプトを生成します。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Make a variant of the prompt. Let’s think step by step. INSTRUCTION: Solve the math word problem, giving your answer as an arabic numeral. INSTRUCTION MUTANT: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各タスクプロンプトの適応度は、トレーニングセットからランダムにサンプリングされた100組のQ&amp;Aペアを使用して評価されます。この評価に基づいて、プロンプトの性能を測定します。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変異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Promptbreederは、以下のような多様な変異オペレーターを使用してタスクプロンプトを進化させます。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直接変異（Direct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既存のタスクプロンプトに変異プロンプトを付加し、新しいタスクプロンプトを生成します。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Say that instruction again in another way. DON’T use any of the words in the original instruction there’s a good chap.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t>
            </a:r>
            <a:r>
              <a:rPr b="1" lang="ja" sz="1100">
                <a:solidFill>
                  <a:srgbClr val="000000"/>
                </a:solidFill>
                <a:latin typeface="Arial"/>
                <a:ea typeface="Arial"/>
                <a:cs typeface="Arial"/>
                <a:sym typeface="Arial"/>
              </a:rPr>
              <a:t>分布推定変異（Estimation of Distribution Mutation）</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現在のタスクプロンプト集団をフィルタリングし、そのリストをLLMに提供して新しいタスクプロンプトを生成します。リストは多様性を維持するためにコサイン類似度に基づいてフィルタリングされます。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INSTRUCTION: Create a new variant of the prompt based on the following list. [List of existing prompts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ハイパー変異（Hyper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変異プロンプト自体を進化させ、新しい変異プロンプトを生成します。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Please summarize and improve the following instruction: [Existing mutation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ラマルク変異（Lamarckian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正解に至った作業結果から逆にタスクプロンプトを生成します。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 gave a friend an instruction and some advice. Here are the correct examples of his workings out [Correct working out]. The instruction was: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プロンプト交叉と文脈シャッフリング（Prompt Crossover and Context Shuffling）</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タスクプロンプト同士の交叉や、少数ショットコンテキストのシャッフリングを行います。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CROSSOVER: Combine elements from the following prompts: [Prompt A] and [Prompt B]</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CONTEXT SHUFFLING: Shuffle the context examples to generate a new context.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世代交代</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プロンプトと変異プロンプトの評価に基づいて、高適応度のプロンプトを次世代に伝播します。バイナリートーナメント遺伝的アルゴリズムを使用して、適応度の高い個体を選択し、それらを基に新しい世代を形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例1：算術問題解決のための初期化プロンプト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Make a variant of the prompt. Let’s think step by step.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例2：直接変異プロンプト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Say that instruction again in another way. DON’T use any of the words in the original instruction there’s a good chap.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例3：ラマルク変異プロンプト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 gave a friend an instruction and some advice. Here are the correct examples of his workings out: [Correct working out]. The instruction was: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SELFGOAL: Your Language Agents Already Know How to Achieve High-level Goals SELFGOAL: あなたの言語エージェントは既に高レベルの目標を達成する方法を知っている </a:t>
            </a:r>
            <a:r>
              <a:rPr lang="ja" sz="700" u="sng"/>
              <a:t>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LLMエージェントSELFGOALは、目標を達成するために、 サブゴールのツリー構造（GOALTREE）を使用し、サブゴールを適応的に分解 環境と対話するために、エージェントはGOALTREEのサブゴールを選択し、分解します。</a:t>
            </a:r>
            <a:br>
              <a:rPr lang="ja" sz="591"/>
            </a:br>
            <a:r>
              <a:rPr lang="ja" sz="591"/>
              <a:t>https://selfgoal-agent.github.io/</a:t>
            </a:r>
            <a:endParaRPr sz="591"/>
          </a:p>
          <a:p>
            <a:pPr indent="0" lvl="0" marL="0" rtl="0" algn="l">
              <a:lnSpc>
                <a:spcPct val="80000"/>
              </a:lnSpc>
              <a:spcBef>
                <a:spcPts val="1200"/>
              </a:spcBef>
              <a:spcAft>
                <a:spcPts val="0"/>
              </a:spcAft>
              <a:buSzPts val="275"/>
              <a:buNone/>
            </a:pPr>
            <a:r>
              <a:rPr lang="ja" sz="675" u="sng"/>
              <a:t>手法</a:t>
            </a:r>
            <a:endParaRPr sz="625"/>
          </a:p>
          <a:p>
            <a:pPr indent="0" lvl="0" marL="0" rtl="0" algn="l">
              <a:lnSpc>
                <a:spcPct val="95000"/>
              </a:lnSpc>
              <a:spcBef>
                <a:spcPts val="1200"/>
              </a:spcBef>
              <a:spcAft>
                <a:spcPts val="0"/>
              </a:spcAft>
              <a:buSzPts val="275"/>
              <a:buNone/>
            </a:pPr>
            <a:r>
              <a:rPr lang="ja" sz="675">
                <a:solidFill>
                  <a:srgbClr val="000000"/>
                </a:solidFill>
                <a:latin typeface="Arial"/>
                <a:ea typeface="Arial"/>
                <a:cs typeface="Arial"/>
                <a:sym typeface="Arial"/>
              </a:rPr>
              <a:t>SELFGOALは、エージェントが環境と対話しながら目標をサブゴールに分解し、それを基にアクションを生成するためのガイドラインを提供します。 以下に、SELFGOALの3つの主要なモジュールについて説明します</a:t>
            </a:r>
            <a:endParaRPr sz="675">
              <a:solidFill>
                <a:srgbClr val="000000"/>
              </a:solidFill>
              <a:latin typeface="Arial"/>
              <a:ea typeface="Arial"/>
              <a:cs typeface="Arial"/>
              <a:sym typeface="Arial"/>
            </a:endParaRPr>
          </a:p>
          <a:p>
            <a:pPr indent="-271462" lvl="0" marL="457200" rtl="0" algn="l">
              <a:lnSpc>
                <a:spcPct val="95000"/>
              </a:lnSpc>
              <a:spcBef>
                <a:spcPts val="120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Searchモジュール:</a:t>
            </a:r>
            <a:r>
              <a:rPr lang="ja" sz="675">
                <a:solidFill>
                  <a:srgbClr val="000000"/>
                </a:solidFill>
                <a:latin typeface="Arial"/>
                <a:ea typeface="Arial"/>
                <a:cs typeface="Arial"/>
                <a:sym typeface="Arial"/>
              </a:rPr>
              <a:t> 現在の状態とGOALTREEの既存ノードを基に最も適したサブゴールを選択します。</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Decompositionモジュール:</a:t>
            </a:r>
            <a:r>
              <a:rPr lang="ja" sz="675">
                <a:solidFill>
                  <a:srgbClr val="000000"/>
                </a:solidFill>
                <a:latin typeface="Arial"/>
                <a:ea typeface="Arial"/>
                <a:cs typeface="Arial"/>
                <a:sym typeface="Arial"/>
              </a:rPr>
              <a:t> サブゴールをさらに具体的なサブゴールに分解し、GOALTREEを自己成長させます。</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Actモジュール:</a:t>
            </a:r>
            <a:r>
              <a:rPr lang="ja" sz="675">
                <a:solidFill>
                  <a:srgbClr val="000000"/>
                </a:solidFill>
                <a:latin typeface="Arial"/>
                <a:ea typeface="Arial"/>
                <a:cs typeface="Arial"/>
                <a:sym typeface="Arial"/>
              </a:rPr>
              <a:t> 選択されたサブゴールをガイドラインとしてLLMにプロンプトを提供し、現在の状態に対するアクションを生成します。</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1. Searchモジュール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現在の状態に基づいて、GOALTREE内の最も適したサブゴールを選択する。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初期設定:</a:t>
            </a:r>
            <a:r>
              <a:rPr lang="ja" sz="675">
                <a:solidFill>
                  <a:srgbClr val="000000"/>
                </a:solidFill>
                <a:latin typeface="Arial"/>
                <a:ea typeface="Arial"/>
                <a:cs typeface="Arial"/>
                <a:sym typeface="Arial"/>
              </a:rPr>
              <a:t> タスクの高レベルの目標 g0 をGOALTREEのルートノードとして設定します。初期の状態 s0 とアクション a0 を生成し、初期のポリシー πθ に基づいて最初のGOALTREEを生成します。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T = g_0 ∪ DECOMPOSE(g_0, {a_0, s_0})</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状態の更新:</a:t>
            </a:r>
            <a:r>
              <a:rPr lang="ja" sz="675">
                <a:solidFill>
                  <a:srgbClr val="000000"/>
                </a:solidFill>
                <a:latin typeface="Arial"/>
                <a:ea typeface="Arial"/>
                <a:cs typeface="Arial"/>
                <a:sym typeface="Arial"/>
              </a:rPr>
              <a:t> 各タイムステップ t で、エージェントの現在の状態 st を記述し、GOALTREE内の全てのリーフノードを候補サブゴールリストとしてLLMに提供します。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サブゴールの選択:</a:t>
            </a:r>
            <a:r>
              <a:rPr lang="ja" sz="675">
                <a:solidFill>
                  <a:srgbClr val="000000"/>
                </a:solidFill>
                <a:latin typeface="Arial"/>
                <a:ea typeface="Arial"/>
                <a:cs typeface="Arial"/>
                <a:sym typeface="Arial"/>
              </a:rPr>
              <a:t> LLMにプロンプトを提供して、現在の状態に最も適した上位K個のサブゴールを選択させます。選択されたサブゴールは次のアクションのための新しいプロンプトとして使用されます。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gi,j = SEARCH(T,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pt+1 = {pt, gi,j}</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2. Decompositionモジュール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サブゴールをさらに具体的なサブゴールに分解し、GOALTREEを自己成長させる。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サブゴールの分解:</a:t>
            </a:r>
            <a:r>
              <a:rPr lang="ja" sz="675">
                <a:solidFill>
                  <a:srgbClr val="000000"/>
                </a:solidFill>
                <a:latin typeface="Arial"/>
                <a:ea typeface="Arial"/>
                <a:cs typeface="Arial"/>
                <a:sym typeface="Arial"/>
              </a:rPr>
              <a:t> 現在の状態とアクションペア {at,st} に基づいて、選択されたサブゴール gi,j をさらに具体的なサブゴールに分解します。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G = DECOMPOSE(gi,j, {at, st})</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重複ノードのフィルタリング:</a:t>
            </a:r>
            <a:r>
              <a:rPr lang="ja" sz="675">
                <a:solidFill>
                  <a:srgbClr val="000000"/>
                </a:solidFill>
                <a:latin typeface="Arial"/>
                <a:ea typeface="Arial"/>
                <a:cs typeface="Arial"/>
                <a:sym typeface="Arial"/>
              </a:rPr>
              <a:t> 新しいサブゴールが既存のサブゴールとテキスト的に類似しているかどうかをコサイン類似度で評価し、重複するノードをフィルタリングします。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if cosine(g, T) &lt; ξ:</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    T = T ∪ g</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ツリーの更新:</a:t>
            </a:r>
            <a:r>
              <a:rPr lang="ja" sz="675">
                <a:solidFill>
                  <a:srgbClr val="000000"/>
                </a:solidFill>
                <a:latin typeface="Arial"/>
                <a:ea typeface="Arial"/>
                <a:cs typeface="Arial"/>
                <a:sym typeface="Arial"/>
              </a:rPr>
              <a:t> 新しいサブゴールをGOALTREEに追加し、適応的にツリーを成長させます。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3. Actモジュール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選択されたサブゴールをガイドラインとしてLLMにプロンプトを提供し、現在の状態に対するアクションを生成する。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サブゴールの利用:</a:t>
            </a:r>
            <a:r>
              <a:rPr lang="ja" sz="675">
                <a:solidFill>
                  <a:srgbClr val="000000"/>
                </a:solidFill>
                <a:latin typeface="Arial"/>
                <a:ea typeface="Arial"/>
                <a:cs typeface="Arial"/>
                <a:sym typeface="Arial"/>
              </a:rPr>
              <a:t> GOALTREEから選択されたサブゴールを使用して、エージェントの次のアクションを決定するためのプロンプトを更新します。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at+1 = ACT(πθ, pt+1, st)</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アクションの実行:</a:t>
            </a:r>
            <a:r>
              <a:rPr lang="ja" sz="675">
                <a:solidFill>
                  <a:srgbClr val="000000"/>
                </a:solidFill>
                <a:latin typeface="Arial"/>
                <a:ea typeface="Arial"/>
                <a:cs typeface="Arial"/>
                <a:sym typeface="Arial"/>
              </a:rPr>
              <a:t> プロンプトに基づいてLLMが生成したアクションを実行し、その結果を次のタイムステップに反映させます。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ja" sz="675">
                <a:solidFill>
                  <a:srgbClr val="000000"/>
                </a:solidFill>
                <a:latin typeface="Arial"/>
                <a:ea typeface="Arial"/>
                <a:cs typeface="Arial"/>
                <a:sym typeface="Arial"/>
              </a:rPr>
              <a:t>全体アルゴリズム: SELFGOAL</a:t>
            </a:r>
            <a:endParaRPr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Algorithm 1: Workflow of SELFGOAL</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Data: Main Goal: g0, Threshold: ξ, Stopping criterion</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 Initialize Actor Ma, p0, and policy πθ(ai | si), θ = {p0}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2: Generate initial action-state pair {a0, s0} using πθ</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3: Generate initial GOALTREE: T = g0 ∪ DECOMPOSE(g0, {a0, s0})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4: Set t = 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5: while Stopping criterion not met do</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6:     gi,j = SEARCH(T,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7:     pt+1 ← {pt, gi,j}</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8:     at+1 = ACT(πθ, pt+1,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9:     G ← DECOMPOSE(gi,j, {at+1, st+1})</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10:    foreach g ∈ G do</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11:        if cosine(g, T) &lt; ξ then</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12:            T ← T ∪ g</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13:    Increment 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14: return</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次に読むべき論文</a:t>
            </a:r>
            <a:endParaRPr b="1" sz="725">
              <a:solidFill>
                <a:srgbClr val="000000"/>
              </a:solidFill>
              <a:latin typeface="Arial"/>
              <a:ea typeface="Arial"/>
              <a:cs typeface="Arial"/>
              <a:sym typeface="Arial"/>
            </a:endParaRPr>
          </a:p>
          <a:p>
            <a:pPr indent="-271462" lvl="0" marL="457200" rtl="0" algn="l">
              <a:lnSpc>
                <a:spcPct val="95000"/>
              </a:lnSpc>
              <a:spcBef>
                <a:spcPts val="120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"Reflexion: Language agents with verbal reinforcement learning"</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"Voyager: An open-ended embodied agent with large language models"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"ADAPT: As-needed decomposition and planning with language models"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"Decomposed Prompting: A modular approach for solving complex tasks"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"Distilling script knowledge from large language models for constrained language planning"</a:t>
            </a:r>
            <a:endParaRPr sz="675">
              <a:solidFill>
                <a:srgbClr val="000000"/>
              </a:solidFill>
              <a:latin typeface="Arial"/>
              <a:ea typeface="Arial"/>
              <a:cs typeface="Arial"/>
              <a:sym typeface="Arial"/>
            </a:endParaRPr>
          </a:p>
          <a:p>
            <a:pPr indent="0" lvl="0" marL="914400" rtl="0" algn="l">
              <a:lnSpc>
                <a:spcPct val="95000"/>
              </a:lnSpc>
              <a:spcBef>
                <a:spcPts val="1200"/>
              </a:spcBef>
              <a:spcAft>
                <a:spcPts val="1200"/>
              </a:spcAft>
              <a:buSzPts val="275"/>
              <a:buNone/>
            </a:pPr>
            <a:r>
              <a:t/>
            </a:r>
            <a:endParaRPr sz="57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Reason for Future, Act for Now: A Principled Framework for Autonomous LLM Agents with Provable Sample Efficiency 未来のための理由、今のための行動：サンプル効率が証明された自律型LLMエージェントのための原則的なフレームワーク</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LLMエージェントの生成結果を調整するために計画した初期行動後にフィードバックをメモリに保存。再計画をして行動を微調整</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https://agentification.github.io/RAFA/</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RAFAフレームワーク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メモリバッファを使用して環境を推定し、長期的な計画を行うためのプロンプトテンプレートを設計。</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計画された軌道の初期行動を取り、新しいフィードバックを使って再計画を行う。</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学習と計画のサブルーチン</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学習サブルーチン：メモリバッファから環境の推定を行い、LLMを使って推定されたモデルと価値関数を生成。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計画サブルーチン：推定されたモデルと価値関数を使用して、将来の最適な政策（行動）を生成。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ベイズ適応MDPの使用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全履歴を情報状態として扱い、フィードバックに基づいて最適な行動を選択。</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ベイズルールを使用して後悔を最小化する。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RAFAフレームワークの手法の詳細説明</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フレームワークの目的と概要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AFAの目的は、LLMを用いて環境からのフィードバックを効果的に活用し、最適な行動を計画・実行することです。特に、最小限のインタラクションでタスクを完了することを重視しています。RAFAはベイズ適応マルコフ決定プロセス（MDP）に基づいており、推論と行動を以下のように構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初期化 (Initialization)</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LLM学習プランナーの入力 (Input)</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LLM-LR-PL (LLM Learner-Planner)：初期状態から最適な軌道を生成し、最初の行動を返す役割を担います。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If-Switch：スイッチング条件を決定します。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初期化 (Initialization)</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初期状態 s0 をサンプリングし、時刻 t を0に設定します。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s0s_0</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 D0 を空に初期化します。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D0D_0</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メインループ (Main Loop)</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メインループでは、次のように推論と行動が繰り返されます。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ループの開始 (Start of Loop)</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ループインデックス k を0から始めます。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kk</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現在の時刻 tk を設定します。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tkt_k</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推論と計画 (Reason and Plan)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 Dtk に基づいて学習し、最適な行動 at を取得します。これは、LLM-LR-PLによって実行されます。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DtkD_{t_k}</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このステップでは、現在の状態 st を入力として、将来の長期的な軌道を計画し、現在の行動を決定します。これを「未来のための理由 (reason for future)」と呼びます。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sts_t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行動の実行 (Execution of Action)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計画された行動 at を実行し、環境から報酬 rt と次の状態 st+1 を受け取ります。これを「今のための行動 (act for now)」と呼びます。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rtr_t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st+1s_{t+1}</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メモリの更新 (Update Memory)</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収集したフィードバック（状態 st、行動 at、次の状態 st+1、報酬 rt）をメモリバッファ Dt に追加します。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sts_t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st+1s_{t+1}</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rtr_t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DtD_t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時刻の更新 (Update Time)</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時刻 t を1進めます。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スイッチング条件の評価 (Evaluate Switching Condition)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スイッチング条件 If-Switch (Dt) を評価し、条件が満たされるまでループを繰り返します。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(Dt)(D_t)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Prompt Sketching for Large Language Models 大規模言語モデルのためのプロンプトスケッチング</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プロンプトでは中間出力を何度もさせ最終の出力させることがあり、この時無駄で冗長な中間応答を発生するため、使用するテンプレートにどのように出力させるかを明示し、出力させたい変数を順次生成させることでより一貫性のある出力を制御するプロンプトスケッチング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https://github.com/eth-sri/lmql</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プロンプトスケッチングフレームワーク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テンプレートに基づいて、複数の変数の値を予測することで、LLMの推論をガイドします。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テンプレートに含まれる各変数に対して、一連の指示を挿入しながら、モデルが自動回帰的にトークンを生成します。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スケッチ対応デコーディング手法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変数レベルビームサーチ（VAR）：各変数の値を生成する際にビームサーチを適用し、複数の仮説を並行して探索します。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変数グリッドビームサーチ（BEAMVAR）：トークンレベルのビームサーチを変数の進行状況に基づいて適応させ、低尤度の仮説を排除します。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汎用スケッチのコレクション</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複数のタスクに適用可能な汎用的かつ効果的なスケッチのセットを提供し、オープンソースライブラリ「dclib」を公開しています。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状態追跡</a:t>
            </a:r>
            <a:r>
              <a:rPr lang="ja" sz="1100">
                <a:solidFill>
                  <a:srgbClr val="000000"/>
                </a:solidFill>
                <a:latin typeface="Arial"/>
                <a:ea typeface="Arial"/>
                <a:cs typeface="Arial"/>
                <a:sym typeface="Arial"/>
              </a:rPr>
              <a:t>：中間状態を保持しながら複雑なタスクを実行するために使用されます。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算術推論</a:t>
            </a:r>
            <a:r>
              <a:rPr lang="ja" sz="1100">
                <a:solidFill>
                  <a:srgbClr val="000000"/>
                </a:solidFill>
                <a:latin typeface="Arial"/>
                <a:ea typeface="Arial"/>
                <a:cs typeface="Arial"/>
                <a:sym typeface="Arial"/>
              </a:rPr>
              <a:t>：数値計算を伴うタスクにおいて、正確な計算結果を得るために使用されます。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一般的な質問応答</a:t>
            </a:r>
            <a:r>
              <a:rPr lang="ja" sz="1100">
                <a:solidFill>
                  <a:srgbClr val="000000"/>
                </a:solidFill>
                <a:latin typeface="Arial"/>
                <a:ea typeface="Arial"/>
                <a:cs typeface="Arial"/>
                <a:sym typeface="Arial"/>
              </a:rPr>
              <a:t>：質問に対して一貫性のある、冗長性のない回答を生成します。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プロンプトスケッチングの具体例</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テンプレートの例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このテンプレートでは、</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という変数が3つ含まれています。モデルはこれらの変数に対して値を生成することになります。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プロンプト: 楽しい旅行に持って行くべきものリスト</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モデルがこのプロンプトを受け取ると、テンプレートに従って変数を埋めていきます。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従来の手法との比較</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従来の手法</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モデルはプロンプトを受け取り、全ての情報を順次生成します。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各生成ステップで次のトークンを予測するだけなので、中間結果が冗長になりがちです。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 ITEM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Camera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Snacks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Sunglasses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Hammock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プロンプトスケッチング</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テンプレート全体を一つのセグメント化されたシーケンスデコーディング問題として扱います。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変数ごとに生成を行い、テンプレートの指示に従って中間結果を制御します。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plaintextコードをコピーする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Camera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Snorkeling gear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Hammock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具体的なプロセス</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初期プロンプトの入力</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モデルは「楽しい旅行に持って行くべきものリスト」というプロンプトを受け取ります。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変数の予測とテンプレートの埋め込み</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最初の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変数に対して「Camera」を生成。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次に、テンプレートに従い「Frisbee」が固定で挿入されます。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次の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変数に対して「Snorkeling gear」を生成。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最後の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変数に対して「Hammock」を生成。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数値計算の例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テンプレートスケッチングは数値計算にも応用できます。例えば、算術問題の解決においても以下のように利用できます。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テンプレートの例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問題: 3 + 5 =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計算: 3 + 5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答え: [ANSWER]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プロセス</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モデルは「計算: 3 + 5」を読み取り、その結果を</a:t>
            </a:r>
            <a:r>
              <a:rPr lang="ja" sz="1100">
                <a:solidFill>
                  <a:srgbClr val="188038"/>
                </a:solidFill>
                <a:latin typeface="Roboto Mono"/>
                <a:ea typeface="Roboto Mono"/>
                <a:cs typeface="Roboto Mono"/>
                <a:sym typeface="Roboto Mono"/>
              </a:rPr>
              <a:t>[ANSWER]</a:t>
            </a:r>
            <a:r>
              <a:rPr lang="ja" sz="1100">
                <a:solidFill>
                  <a:srgbClr val="000000"/>
                </a:solidFill>
                <a:latin typeface="Arial"/>
                <a:ea typeface="Arial"/>
                <a:cs typeface="Arial"/>
                <a:sym typeface="Arial"/>
              </a:rPr>
              <a:t>変数に予測します。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188038"/>
                </a:solidFill>
                <a:latin typeface="Roboto Mono"/>
                <a:ea typeface="Roboto Mono"/>
                <a:cs typeface="Roboto Mono"/>
                <a:sym typeface="Roboto Mono"/>
              </a:rPr>
              <a:t>ANSWER</a:t>
            </a:r>
            <a:r>
              <a:rPr lang="ja" sz="1100">
                <a:solidFill>
                  <a:srgbClr val="000000"/>
                </a:solidFill>
                <a:latin typeface="Arial"/>
                <a:ea typeface="Arial"/>
                <a:cs typeface="Arial"/>
                <a:sym typeface="Arial"/>
              </a:rPr>
              <a:t>変数に対して「8」を生成し、テンプレートを埋めます。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プロンプトスケッチングの手法は、単にモデルが自由にテキストを生成するのではなく、テンプレートに従って特定の変数の値を順次生成させることで、より制御された一貫性のある出力を得ることができます。これは、数値計算や複雑な質問応答でも有効な可能性がある。</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Algorithm of Thoughts: Enhancing Exploration of Ideas in Large Language Models 思考アルゴリズム：大規模言語モデルにおけるアイデアの探索の強</a:t>
            </a:r>
            <a:r>
              <a:rPr lang="ja" sz="700" u="sng"/>
              <a:t>化 </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能力を向上させるために思考アルゴリズム（AoT）を提案。推論能力を向上させるために、AoTでは単一または少数のクエリで問題を複数に分割し生成、結果から使用する内容を取捨選択するDFS的なアプローチで高い結果を生成させます</a:t>
            </a:r>
            <a:br>
              <a:rPr lang="ja" sz="591"/>
            </a:br>
            <a:r>
              <a:rPr lang="ja" sz="591"/>
              <a:t>https://algorithm-of-thoughts.github.io/</a:t>
            </a:r>
            <a:endParaRPr sz="591"/>
          </a:p>
          <a:p>
            <a:pPr indent="0" lvl="0" marL="0" rtl="0" algn="l">
              <a:spcBef>
                <a:spcPts val="1800"/>
              </a:spcBef>
              <a:spcAft>
                <a:spcPts val="0"/>
              </a:spcAft>
              <a:buNone/>
            </a:pPr>
            <a:r>
              <a:rPr b="1" lang="ja" sz="1700">
                <a:solidFill>
                  <a:srgbClr val="000000"/>
                </a:solidFill>
                <a:latin typeface="Arial"/>
                <a:ea typeface="Arial"/>
                <a:cs typeface="Arial"/>
                <a:sym typeface="Arial"/>
              </a:rPr>
              <a:t>思考アルゴリズム（Algorithm of Thoughts, AoT）</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背景と課題認識</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従来の大規模言語モデル（LLMs）の推論手法は、問題解決のための生成プロセスを中断、変更、再開する外部の方法に依存していました。これらの手法は多くのクエリを必要とし、コストや計算負荷が増大する問題がありました。これに対して、AoTは少数のクエリで効率的に推論を行う新しい戦略を提案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AoTの概要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は、アルゴリズム的な例を文脈内に完全に組み込み、LLMsの再帰的なダイナミクスを活用することで、アイデアの探索を広げます。これにより、トークン使用を最小限に抑えながらも、高いパフォーマンスを実現します。AoTは、単一または少数のクエリで複雑な問題を解決し、標準的なプロンプトやChain-of-Thought（CoT）手法を上回る効果を示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アルゴリズムの実装</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3.1. 問題の分割と初期探索</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AoTの実装の最初のステップは、問題を適切なサブプロブレムに分割することです。これにより、問題解決の各段階での探索層を設定します。具体的には、初期探索ステップとして以下の手順を取ります：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問題を複数の小さな部分に分割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各部分問題の解決策を生成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3.2. サブプロブレムへの解決策の提案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次に、各サブプロブレムに対する解決策を提案します。このステップでは、直接的かつ継続的に解決策を生成し、各サブプロブレムに対する最適な解決策を見つけます。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3.3. サブプロブレムの有望性評価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生成された解決策の中から、有望なものを評価し、探索方向を決定します。これにより、複雑なプロンプトエンジニアリングの必要性が減少し、モデルが本質的に有望な候補を優先するようになります。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3.4. より有望なノードへのバックトラッキング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探索プロセス中に、あるノードから別の有望なノードへバックトラッキングすることで、最適な解決策に向かいます。このステップは、主に深さ優先探索（DFS）アプローチに基づいています。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実験と評価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AoTの効果を実証するため、いくつかのベンチマークタスクを用いて実験が行われました。特に以下のタスクに焦点を当てています：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4.1. 24ゲーム</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24ゲームでは、与えられた4つの数字を用いて24を作るタスクです。AoTは、このゲームにおいて単一クエリで高い成功率を示し、他の手法を上回るパフォーマンスを達成しました。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4.2. ミニクロスワード</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5×5のミニクロスワードパズルでは、与えられたヒントに基づいて単語を埋めるタスクです。AoTは、単語の成功率においても他の手法を上回り、特にToT（Tree of Thoughts）手法よりも少ないクエリで高いパフォーマンスを示しました。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エラー分析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AoTのエラー分析を行い、以下のような分類を行いました：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トークン不足エラー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式の誤り</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非最終化エラー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その他のエラー</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これにより、AoTのさらなる改善点を特定し、モデルの性能向上に役立てています。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理論的な裏付け</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AoTの理論的な裏付けとして、TIME(an) ⊆ AOT(n)という定理が証明されています。これは、ある時間複雑度で動作するチューリングマシンが解決可能な問題クラスが、AoTプロンプトを使用することで解決可能であることを示しています。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TIME(an) ⊆ AOT(n) の詳細</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定義と背景</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TIME(an)</a:t>
            </a:r>
            <a:r>
              <a:rPr lang="ja" sz="1100">
                <a:solidFill>
                  <a:srgbClr val="000000"/>
                </a:solidFill>
                <a:latin typeface="Arial"/>
                <a:ea typeface="Arial"/>
                <a:cs typeface="Arial"/>
                <a:sym typeface="Arial"/>
              </a:rPr>
              <a:t> は、計算複雑性理論におけるクラスの一つであり、ある定数 a≥1a \geq 1a≥1 に対して、チューリングマシンが入力長 nnn の問題を O(an)O(an)O(an) の時間で解決できる問題の集合を表します。具体的には、チューリングマシンが与えられた問題を一定の時間内で処理できるかどうかを示しています。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AOT(n)</a:t>
            </a:r>
            <a:r>
              <a:rPr lang="ja" sz="1100">
                <a:solidFill>
                  <a:srgbClr val="000000"/>
                </a:solidFill>
                <a:latin typeface="Arial"/>
                <a:ea typeface="Arial"/>
                <a:cs typeface="Arial"/>
                <a:sym typeface="Arial"/>
              </a:rPr>
              <a:t> は、この論文で提案されている思考アルゴリズム（Algorithm of Thoughts, AoT）を用いた大規模言語モデル（LLMs）の推論能力を指します。AOT(n)は、入力トークン数 nnn に対して、AoTが何ステップで問題を解決できるかを示します。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定理の概要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定理</a:t>
            </a:r>
            <a:r>
              <a:rPr lang="ja" sz="1100">
                <a:solidFill>
                  <a:srgbClr val="000000"/>
                </a:solidFill>
                <a:latin typeface="Arial"/>
                <a:ea typeface="Arial"/>
                <a:cs typeface="Arial"/>
                <a:sym typeface="Arial"/>
              </a:rPr>
              <a:t>: TIME(an)⊆AOT(n)TIME(an) \subseteq AOT(n)TIME(an)⊆AOT(n)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この定理は、任意の定数 a≥1a \geq 1a≥1 に対して、時間複雑度 O(an)O(an)O(an) で動作するチューリングマシンが解決できる問題は、AoTプロンプトを使用することで同じく解決可能であることを示しています。つまり、AoTを用いることで、チューリングマシンが解決可能な全ての問題を解決できることを意味します。※チューリングマシンが解決可能な全ての問題を同様に解決する能力を持つ前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証明の概要</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探索の分割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問題を小さな部分に分割し、各部分問題に対する解決策を生成する手法を採用します。これは、深さ優先探索（DFS）や幅優先探索（BFS）のようなアルゴリズムに基づいています。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継続的な生成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各サブプロブレムに対して連続的に解決策を生成し、途中で生成を中断せずに進行します。これにより、モデルが逐次的に解決策を構築することが可能になります。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ノードの評価とバックトラッキング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生成された解決策を評価し、有望な候補を優先して探索します。また、必要に応じて以前のノードに戻り、他の候補を再評価することも可能です。これにより、モデルは効率的に解決策を見つける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トークン効率の最適化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モデルが生成するトークンの数を最小限に抑えつつ、最適な解決策を見つけるための探索プロセスを設計します。これにより、少ないリソースで効率的な推論が可能となります。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理論的なインプリケーション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定理が示すように、AoTを用いることで、チューリングマシンが解決可能な全ての問題を同様に解決することができます。これは、AoTが持つ強力な推論能力を裏付けるものであり、特に以下の点で重要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計算効率の向上</a:t>
            </a:r>
            <a:r>
              <a:rPr lang="ja" sz="1100">
                <a:solidFill>
                  <a:srgbClr val="000000"/>
                </a:solidFill>
                <a:latin typeface="Arial"/>
                <a:ea typeface="Arial"/>
                <a:cs typeface="Arial"/>
                <a:sym typeface="Arial"/>
              </a:rPr>
              <a:t>: AoTは、少数のクエリで複雑な問題を効率的に解決するため、計算リソースの節約に貢献します。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アルゴリズム的な柔軟性</a:t>
            </a:r>
            <a:r>
              <a:rPr lang="ja" sz="1100">
                <a:solidFill>
                  <a:srgbClr val="000000"/>
                </a:solidFill>
                <a:latin typeface="Arial"/>
                <a:ea typeface="Arial"/>
                <a:cs typeface="Arial"/>
                <a:sym typeface="Arial"/>
              </a:rPr>
              <a:t>: AoTは、アルゴリズム的なアプローチを文脈内で適用することで、多様な問題に対応できる柔軟性を持ちます。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LLMsの限界突破</a:t>
            </a:r>
            <a:r>
              <a:rPr lang="ja" sz="1100">
                <a:solidFill>
                  <a:srgbClr val="000000"/>
                </a:solidFill>
                <a:latin typeface="Arial"/>
                <a:ea typeface="Arial"/>
                <a:cs typeface="Arial"/>
                <a:sym typeface="Arial"/>
              </a:rPr>
              <a:t>: 従来の手法では達成できなかった高いパフォーマンスを実現し、LLMsの推論能力を最大限に引き出すことが可能です。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実験結果のサポート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論文では、24ゲームやミニクロスワードなどの具体的なタスクにおいて、AoTが高い成功率を示すことが実証されています。これらの結果は、TIME(an) ⊆ AOT(n) の定理を実証的に裏付けるものであり、AoTの有効性を強調しています。</a:t>
            </a:r>
            <a:endParaRPr sz="1100">
              <a:solidFill>
                <a:srgbClr val="000000"/>
              </a:solidFill>
              <a:latin typeface="Arial"/>
              <a:ea typeface="Arial"/>
              <a:cs typeface="Arial"/>
              <a:sym typeface="Arial"/>
            </a:endParaRPr>
          </a:p>
          <a:p>
            <a:pPr indent="-285750" lvl="1" marL="9144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AGENT INSTRUCTS LARGE LANGUAGE MODELS TO BE GENERAL ZERO-SHOT REASONERS エージェントが大規模言語モデルに一般的なゼロショット推論を指示する</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LLMのZero-Shotでの生成能力を向上させるためにAgentInstructアプローチを使用したエージェントを提案。タスク情報からウェブ上のタスク関連の知識を参照して指示の生成しCoTで解かせます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AgentInstructの方法</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エージェントの設計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AgentInstructは、タスクの推論プロセスを指示する自律エージェントを構築することにより、ゼロショット推論能力を向上させます。このエージェントは次のように設計されています。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Instruction Generation（指示生成）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エージェントは、ReActフレームワーク（Yao et al., 2023b）に基づいて設計されています。ReActは、LLM（大規模言語モデル）を使用して一連の考えを提案し、観察結果に基づいてアクションを実行します。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具体的には、エージェントはタスク固有の指示を生成し、これによりLLMの推論プロセスをタスクに適した形に最適化します。エージェントは、基本的なタスク情報（データセットの名前やいくつかの入力例）を入力として受け取り、ウェブ上のタスク関連の知識を参照して高品質な指示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Action Space（アクションスペース）</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エージェントは以下の二つのアクションをサポートする質問応答APIを使用します：</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ask_about_dataset[string]</a:t>
            </a:r>
            <a:r>
              <a:rPr lang="ja" sz="1100">
                <a:solidFill>
                  <a:srgbClr val="000000"/>
                </a:solidFill>
                <a:latin typeface="Arial"/>
                <a:ea typeface="Arial"/>
                <a:cs typeface="Arial"/>
                <a:sym typeface="Arial"/>
              </a:rPr>
              <a:t>: データセットに関する情報を含むウェブページを取得します。</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finish[instructions]</a:t>
            </a:r>
            <a:r>
              <a:rPr lang="ja" sz="1100">
                <a:solidFill>
                  <a:srgbClr val="000000"/>
                </a:solidFill>
                <a:latin typeface="Arial"/>
                <a:ea typeface="Arial"/>
                <a:cs typeface="Arial"/>
                <a:sym typeface="Arial"/>
              </a:rPr>
              <a:t>: タスク固有の指示を生成し、指示生成プロセスを終了します。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チェーンオブソート推論（Chain of Thought Reasoning）</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AgentInstructは、タスクを中間的な推論ステップに分解し、これらのステップを解決することで最終的な答えに導く「チェーンオブソート（CoT）推論」アプローチを採用します。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タスク固有の指示を用いた推論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CoT推論では通常、「Let’s think step by step」という固定プロンプトを使用しますが、AgentInstructでは、タスク固有のエージェント指示を使用して推論プロセスを最適化します。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として、映画レビューの感情分析タスクに対しては、「...映画に対する感情の明示的または暗示的な表現に注意を払う...」という指示を与えます。これにより、モデルは「...映画は3人の俳優の演技だけを見る価値がある...」という重要な推論パスを生成し、正しい予測を行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実験と評価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AgentInstructの有効性を評価するために、生成、分類、推論タスクにまたがる29のベンチマークデータセットを使用して実験を行いました。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評価モデル</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Vicuna-13b</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Llama-2-70b-chat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GPT-3.5 Turbo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AgentInstructは、これらのモデルの平均性能を17.8%向上させました。特に、ゼロショットCoT推論と比較して推論タスクでの平均改善率は10.5%に達し、ゼロショットAgentInstructを使用することで、Llama-2-70b-chatは標準的なゼロショットGPT-3.5 Turboを平均10.2%上回りました。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アブレーションスタディ（構成要素の影響の分析）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AgentInstructの各構成要素がゼロショット推論性能に与える影響を調査しました。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Agent Instructionsなし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ゼロショットCoT推論と比較して性能が低下。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入力例なし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性能が低下し、タスク固有の指示生成に必要な情報が不足することが確認されました。</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ラベルなし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一部のタスクで性能が低下。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GPT-4なし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エージェント指示生成にGPT-3.5 Turboを使用した場合、性能がわずかに低下。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コンテキスト長の制限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モデルのコンテキスト長を人工的に短縮して、ゼロショットAgentInstructの性能に与える影響をテストしました。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コンテキスト長が短くなると性能が低下し、特に長いインスタンスを含むデータセット（例：NarrativeQA）で顕著でした。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モデルスケーリング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モデルサイズの拡大に伴う性能の変化を検証しました。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モデルサイズが大きくなるほど性能が向上し、ゼロショットAgentInstructの優位性が独立して確認されました。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7. マニュアルプロンプトの感度</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推論ステップに使用される手動プロンプトの感度をテストしました。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ゼロショットAgentInstructの性能は、手動プロンプトの変更に対して比較的安定していることが確認されました。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8. エラー分析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エラーの原因を調査し、一般的なエラータイプを特定しました。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主要なエラータイプ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推論の誤り（例：誤った操作の選択、感情の誤読）</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答えの曖昧さ</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タスク固有の指示とは</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タスク固有の指示（task-specific instructions）とは、特定のタスクを解決するために必要な具体的な手順や方法を示した指示のことです。これらの指示は、一般的なガイドラインやプロンプトではなく、そのタスクに特化した詳細な内容を含みます。以下では、タスク固有の指示がどのように生成され、どのように役立つかを詳しく説明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タスク固有の指示の生成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タスク固有の指示は、自律エージェントによって生成されます。このエージェントは以下のステップで動作します：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タスク情報の取得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エージェントは、タスクの基本情報（データセットの名前やいくつかの入力例）を受け取ります。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ウェブからの知識収集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エージェントは、インターネット上の関連情報を収集し、タスクに関する知識を集約します。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指示の生成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集約された知識を基に、エージェントは高品質なタスク固有の指示を生成します。これには、タスクを解決するためのステップバイステップの手順が含まれます。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タスク固有の指示の例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具体的なタスク固有の指示の例をいくつか挙げます。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例1: 映画レビューの感情分析</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データセットの理解: IMDBデータセットを使用し、各レビューが肯定的または否定的な感情を持つ。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パッセージの分析: レビューのトーンや言葉遣いに注意し、感情を明示的または暗示的に表現している部分を探す。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感情の識別: レビュー全体の文脈に基づいて、肯定的か否定的かを判断する。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例2: 数学問題の解答</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問題の理解: 問題文を読み、求められている解答を理解する。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必要な情報の抽出: 問題に与えられた数値や条件を整理する。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解答の導出: 必要な数式や計算手順を適用して、最終的な答えを求める。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タスク固有の指示の役割と効果</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タスク固有の指示は、以下のような役割と効果を持ちます。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推論プロセスの最適化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モデルがタスクに適した推論ステップを踏むように誘導し、誤った推論や解釈のリスクを減らします。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性能の向上</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一般的なプロンプトに比べて、タスク固有の指示は特定のタスクに対するモデルのパフォーマンスを大幅に向上させます。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人間の理解と整合性の向上</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タスク固有の指示は、人間が問題を解決する際に使用する手順に近いため、モデルの出力が人間の期待に沿ったものになります。</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BMW Agents - A framework for task automation through multi-agent collaboration BMWエージェント - マルチエージェント協調によるタスク自動化のフレームワーク</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BMWエージェントは、マルチエージェントで協力して複雑なタスクを自動化するためのフレームワークで計画、実行、検証の3段階の仕組みを使い業務プロセスを自動化を行います</a:t>
            </a:r>
            <a:endParaRPr sz="591"/>
          </a:p>
          <a:p>
            <a:pPr indent="0" lvl="0" marL="0" rtl="0" algn="l">
              <a:lnSpc>
                <a:spcPct val="80000"/>
              </a:lnSpc>
              <a:spcBef>
                <a:spcPts val="1200"/>
              </a:spcBef>
              <a:spcAft>
                <a:spcPts val="0"/>
              </a:spcAft>
              <a:buSzPts val="275"/>
              <a:buNone/>
            </a:pPr>
            <a:r>
              <a:rPr lang="ja" sz="800"/>
              <a:t>技術や手法</a:t>
            </a:r>
            <a:endParaRPr sz="800"/>
          </a:p>
          <a:p>
            <a:pPr indent="-266700" lvl="0" marL="457200" rtl="0" algn="l">
              <a:spcBef>
                <a:spcPts val="1200"/>
              </a:spcBef>
              <a:spcAft>
                <a:spcPts val="0"/>
              </a:spcAft>
              <a:buClr>
                <a:schemeClr val="accent3"/>
              </a:buClr>
              <a:buSzPts val="600"/>
              <a:buFont typeface="Arial"/>
              <a:buChar char="●"/>
            </a:pPr>
            <a:r>
              <a:rPr lang="ja" sz="600"/>
              <a:t>計画（Planning）: ユーザーの指示をシンプルなタスクに分解し、明確な順序で実行。</a:t>
            </a:r>
            <a:endParaRPr sz="600"/>
          </a:p>
          <a:p>
            <a:pPr indent="-266700" lvl="0" marL="457200" rtl="0" algn="l">
              <a:spcBef>
                <a:spcPts val="0"/>
              </a:spcBef>
              <a:spcAft>
                <a:spcPts val="0"/>
              </a:spcAft>
              <a:buClr>
                <a:schemeClr val="accent3"/>
              </a:buClr>
              <a:buSzPts val="600"/>
              <a:buFont typeface="Arial"/>
              <a:buChar char="●"/>
            </a:pPr>
            <a:r>
              <a:rPr lang="ja" sz="600"/>
              <a:t>実行（Execution）: 分解されたタスクをエージェントが実行。</a:t>
            </a:r>
            <a:endParaRPr sz="600"/>
          </a:p>
          <a:p>
            <a:pPr indent="-266700" lvl="0" marL="457200" rtl="0" algn="l">
              <a:spcBef>
                <a:spcPts val="0"/>
              </a:spcBef>
              <a:spcAft>
                <a:spcPts val="0"/>
              </a:spcAft>
              <a:buClr>
                <a:schemeClr val="accent3"/>
              </a:buClr>
              <a:buSzPts val="600"/>
              <a:buFont typeface="Arial"/>
              <a:buChar char="●"/>
            </a:pPr>
            <a:r>
              <a:rPr lang="ja" sz="600"/>
              <a:t>検証（Verification）: 実行されたタスクが元の指示を満たしているか独立して確認。</a:t>
            </a:r>
            <a:endParaRPr sz="600"/>
          </a:p>
          <a:p>
            <a:pPr indent="0" lvl="0" marL="0" rtl="0" algn="l">
              <a:spcBef>
                <a:spcPts val="1400"/>
              </a:spcBef>
              <a:spcAft>
                <a:spcPts val="0"/>
              </a:spcAft>
              <a:buNone/>
            </a:pPr>
            <a:r>
              <a:rPr lang="ja" sz="800"/>
              <a:t>エージェントのワークフロー構成要素</a:t>
            </a:r>
            <a:endParaRPr sz="800"/>
          </a:p>
          <a:p>
            <a:pPr indent="-266700" lvl="0" marL="457200" rtl="0" algn="l">
              <a:spcBef>
                <a:spcPts val="1200"/>
              </a:spcBef>
              <a:spcAft>
                <a:spcPts val="0"/>
              </a:spcAft>
              <a:buClr>
                <a:schemeClr val="accent3"/>
              </a:buClr>
              <a:buSzPts val="600"/>
              <a:buFont typeface="Arial"/>
              <a:buAutoNum type="arabicPeriod"/>
            </a:pPr>
            <a:r>
              <a:rPr lang="ja" sz="600"/>
              <a:t>エージェント (Agent): 特定のタスクを達成するためにLLM呼び出しを行うオブジェクト。</a:t>
            </a:r>
            <a:endParaRPr sz="600"/>
          </a:p>
          <a:p>
            <a:pPr indent="-266700" lvl="0" marL="457200" rtl="0" algn="l">
              <a:spcBef>
                <a:spcPts val="0"/>
              </a:spcBef>
              <a:spcAft>
                <a:spcPts val="0"/>
              </a:spcAft>
              <a:buClr>
                <a:schemeClr val="accent3"/>
              </a:buClr>
              <a:buSzPts val="600"/>
              <a:buFont typeface="Arial"/>
              <a:buAutoNum type="arabicPeriod"/>
            </a:pPr>
            <a:r>
              <a:rPr lang="ja" sz="600"/>
              <a:t>エージェントユニット (Agent Unit): 一緒にタスクを解決するエージェントの集合体。</a:t>
            </a:r>
            <a:endParaRPr sz="600"/>
          </a:p>
          <a:p>
            <a:pPr indent="-266700" lvl="0" marL="457200" rtl="0" algn="l">
              <a:spcBef>
                <a:spcPts val="0"/>
              </a:spcBef>
              <a:spcAft>
                <a:spcPts val="0"/>
              </a:spcAft>
              <a:buClr>
                <a:schemeClr val="accent3"/>
              </a:buClr>
              <a:buSzPts val="600"/>
              <a:buFont typeface="Arial"/>
              <a:buAutoNum type="arabicPeriod"/>
            </a:pPr>
            <a:r>
              <a:rPr lang="ja" sz="600"/>
              <a:t>マッチャー (Matcher): タスクに適したエージェントユニットを選択する抽象層。</a:t>
            </a:r>
            <a:endParaRPr sz="600"/>
          </a:p>
          <a:p>
            <a:pPr indent="-266700" lvl="0" marL="457200" rtl="0" algn="l">
              <a:spcBef>
                <a:spcPts val="0"/>
              </a:spcBef>
              <a:spcAft>
                <a:spcPts val="0"/>
              </a:spcAft>
              <a:buClr>
                <a:schemeClr val="accent3"/>
              </a:buClr>
              <a:buSzPts val="600"/>
              <a:buFont typeface="Arial"/>
              <a:buAutoNum type="arabicPeriod"/>
            </a:pPr>
            <a:r>
              <a:rPr lang="ja" sz="600"/>
              <a:t>エグゼキューター (Executor): エージェントユニットとのすべての操作を調整。</a:t>
            </a:r>
            <a:endParaRPr sz="600"/>
          </a:p>
          <a:p>
            <a:pPr indent="-266700" lvl="0" marL="457200" rtl="0" algn="l">
              <a:spcBef>
                <a:spcPts val="0"/>
              </a:spcBef>
              <a:spcAft>
                <a:spcPts val="0"/>
              </a:spcAft>
              <a:buClr>
                <a:schemeClr val="accent3"/>
              </a:buClr>
              <a:buSzPts val="600"/>
              <a:buFont typeface="Arial"/>
              <a:buAutoNum type="arabicPeriod"/>
            </a:pPr>
            <a:r>
              <a:rPr lang="ja" sz="600"/>
              <a:t>ツール (Tools): データベースやAPIなど、タスク完了に必要な外部機能へのアクセス。</a:t>
            </a:r>
            <a:endParaRPr sz="600"/>
          </a:p>
          <a:p>
            <a:pPr indent="-266700" lvl="0" marL="457200" rtl="0" algn="l">
              <a:spcBef>
                <a:spcPts val="0"/>
              </a:spcBef>
              <a:spcAft>
                <a:spcPts val="0"/>
              </a:spcAft>
              <a:buClr>
                <a:schemeClr val="accent3"/>
              </a:buClr>
              <a:buSzPts val="600"/>
              <a:buFont typeface="Arial"/>
              <a:buAutoNum type="arabicPeriod"/>
            </a:pPr>
            <a:r>
              <a:rPr lang="ja" sz="600"/>
              <a:t>ツールボックスリファイナー (Toolbox Refiner): タスク実行中にエージェントに提供するツールのセットを絞り込み。</a:t>
            </a:r>
            <a:endParaRPr sz="600"/>
          </a:p>
          <a:p>
            <a:pPr indent="-266700" lvl="0" marL="457200" rtl="0" algn="l">
              <a:spcBef>
                <a:spcPts val="0"/>
              </a:spcBef>
              <a:spcAft>
                <a:spcPts val="0"/>
              </a:spcAft>
              <a:buClr>
                <a:schemeClr val="accent3"/>
              </a:buClr>
              <a:buSzPts val="600"/>
              <a:buFont typeface="Arial"/>
              <a:buAutoNum type="arabicPeriod"/>
            </a:pPr>
            <a:r>
              <a:rPr lang="ja" sz="600"/>
              <a:t>コーディネーター (Coordinator): ワークフロー全体の調整とデータフローの計画、実行、検証を実行。</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Auto Cherry-Picker: Learning from High-quality Generative Data Driven by Language オートチェリーピッカー：言語に基づく高品質生成データからの学習</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ACPはロンプトを使い、詳細な説明とレイアウトを生成するLLM を使い、テキストから画像へのモデルで複数の画像を生成。生成されたデータはCLISを使い、品質を評価。高品質なデータを生成するため、データフィルタリングを行う。</a:t>
            </a:r>
            <a:br>
              <a:rPr lang="ja" sz="591"/>
            </a:br>
            <a:r>
              <a:rPr lang="ja" sz="591"/>
              <a:t>https://yichengchen24.github.io/projects/autocherrypicker/</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自然言語プロンプトによる生成</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大規模言語モデル (LLM) を使用して、自然言語の概念リストから詳細な説明と合理的なレイアウトを生成。</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テキストから画像へのモデルを使用して、生成された説明とレイアウトに基づいて複数の画像を生成。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Composite Layout and Image Score (CLIS)</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CLIS-L</a:t>
            </a:r>
            <a:r>
              <a:rPr lang="ja" sz="700">
                <a:solidFill>
                  <a:srgbClr val="000000"/>
                </a:solidFill>
                <a:latin typeface="Arial"/>
                <a:ea typeface="Arial"/>
                <a:cs typeface="Arial"/>
                <a:sym typeface="Arial"/>
              </a:rPr>
              <a:t>: レイアウトの合理性を評価。</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CLIS-I</a:t>
            </a:r>
            <a:r>
              <a:rPr lang="ja" sz="700">
                <a:solidFill>
                  <a:srgbClr val="000000"/>
                </a:solidFill>
                <a:latin typeface="Arial"/>
                <a:ea typeface="Arial"/>
                <a:cs typeface="Arial"/>
                <a:sym typeface="Arial"/>
              </a:rPr>
              <a:t>: 画像の視覚品質とテキスト説明との整合性を評価。</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データフィルタリング</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生成されたデータをCLISを使用して精査し、高品質な訓練データを選別。</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応用と実験</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ロングテール分布および不均衡なデータセットでの実験。</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合成データを使用して既存モデルのパフォーマンスを向上。</a:t>
            </a:r>
            <a:endParaRPr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使用用途</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Char char="●"/>
            </a:pPr>
            <a:r>
              <a:rPr b="1" lang="ja" sz="700">
                <a:solidFill>
                  <a:srgbClr val="000000"/>
                </a:solidFill>
                <a:latin typeface="Arial"/>
                <a:ea typeface="Arial"/>
                <a:cs typeface="Arial"/>
                <a:sym typeface="Arial"/>
              </a:rPr>
              <a:t>視覚認識タスク</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セグメンテーション、検出、視覚表現学習の訓練データ生成。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マルチモーダル学習</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マルチモーダル視覚質問応答 (VQA) 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不均衡データセットの改善</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ロングテール分布および不均衡データセットに対するデータ生成とパフォーマンス向上。</a:t>
            </a:r>
            <a:endParaRPr sz="4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Identifying Performance-Sensitive Configurations in Software Systems through Code Analysis with LLM Agents LLMエージェントを用いたコード解析によるソフトウェアシステムのパフォーマンス感度の高い設定の特定</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PerfSenseは開発者とパフォーマンスエンジニアの対話をシミュレートし、prompt chainingやRAGなどのプロンプト技術を使用し3プロセスを経てシステムの速度や効率に影響を及ぼすかを評価し分類します</a:t>
            </a:r>
            <a:endParaRPr sz="591"/>
          </a:p>
          <a:p>
            <a:pPr indent="0" lvl="0" marL="0" rtl="0" algn="l">
              <a:spcBef>
                <a:spcPts val="1400"/>
              </a:spcBef>
              <a:spcAft>
                <a:spcPts val="0"/>
              </a:spcAft>
              <a:buNone/>
            </a:pPr>
            <a:r>
              <a:rPr b="1" lang="ja" sz="700">
                <a:solidFill>
                  <a:srgbClr val="000000"/>
                </a:solidFill>
                <a:latin typeface="Arial"/>
                <a:ea typeface="Arial"/>
                <a:cs typeface="Arial"/>
                <a:sym typeface="Arial"/>
              </a:rPr>
              <a:t>使用されるプロンプト技術</a:t>
            </a:r>
            <a:endParaRPr b="1" sz="7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b="1" lang="ja" sz="500">
                <a:solidFill>
                  <a:srgbClr val="000000"/>
                </a:solidFill>
                <a:latin typeface="Arial"/>
                <a:ea typeface="Arial"/>
                <a:cs typeface="Arial"/>
                <a:sym typeface="Arial"/>
              </a:rPr>
              <a:t>プロンプトチェイン（Prompt Chaining）</a:t>
            </a:r>
            <a:r>
              <a:rPr lang="ja" sz="500">
                <a:solidFill>
                  <a:srgbClr val="000000"/>
                </a:solidFill>
                <a:latin typeface="Arial"/>
                <a:ea typeface="Arial"/>
                <a:cs typeface="Arial"/>
                <a:sym typeface="Arial"/>
              </a:rPr>
              <a: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lang="ja" sz="500">
                <a:solidFill>
                  <a:srgbClr val="000000"/>
                </a:solidFill>
                <a:latin typeface="Arial"/>
                <a:ea typeface="Arial"/>
                <a:cs typeface="Arial"/>
                <a:sym typeface="Arial"/>
              </a:rPr>
              <a:t>PerfAgentがDevAgentに逐次的にタスクを依頼し、複雑なタスクを簡単なサブタスクに分けて実行します。これにより、PerfAgentは設定に関連するすべての必要なコードを収集し、詳細な分析を行います。</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RAG（Retrieval-Augmented Generation）</a:t>
            </a:r>
            <a:r>
              <a:rPr lang="ja" sz="500">
                <a:solidFill>
                  <a:srgbClr val="000000"/>
                </a:solidFill>
                <a:latin typeface="Arial"/>
                <a:ea typeface="Arial"/>
                <a:cs typeface="Arial"/>
                <a:sym typeface="Arial"/>
              </a:rPr>
              <a: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lang="ja" sz="500">
                <a:solidFill>
                  <a:srgbClr val="000000"/>
                </a:solidFill>
                <a:latin typeface="Arial"/>
                <a:ea typeface="Arial"/>
                <a:cs typeface="Arial"/>
                <a:sym typeface="Arial"/>
              </a:rPr>
              <a:t>PerfAgentは、DevAgentから得られた情報を基に、外部の知識やコンテキストを取り入れて、設定のパフォーマンス感度をより正確に分類します。この技術により、LLMのコンテキストサイズ制限を克服し、必要な情報をすべて取得できます。</a:t>
            </a:r>
            <a:endParaRPr sz="5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700">
                <a:solidFill>
                  <a:srgbClr val="000000"/>
                </a:solidFill>
                <a:latin typeface="Arial"/>
                <a:ea typeface="Arial"/>
                <a:cs typeface="Arial"/>
                <a:sym typeface="Arial"/>
              </a:rPr>
              <a:t>PerfSenseとDevAgentのアルゴリズム説明</a:t>
            </a:r>
            <a:br>
              <a:rPr b="1" lang="ja" sz="700">
                <a:solidFill>
                  <a:srgbClr val="000000"/>
                </a:solidFill>
                <a:latin typeface="Arial"/>
                <a:ea typeface="Arial"/>
                <a:cs typeface="Arial"/>
                <a:sym typeface="Arial"/>
              </a:rPr>
            </a:br>
            <a:br>
              <a:rPr b="1" lang="ja" sz="700">
                <a:solidFill>
                  <a:srgbClr val="000000"/>
                </a:solidFill>
                <a:latin typeface="Arial"/>
                <a:ea typeface="Arial"/>
                <a:cs typeface="Arial"/>
                <a:sym typeface="Arial"/>
              </a:rPr>
            </a:br>
            <a:r>
              <a:rPr lang="ja" sz="500">
                <a:solidFill>
                  <a:srgbClr val="000000"/>
                </a:solidFill>
                <a:latin typeface="Arial"/>
                <a:ea typeface="Arial"/>
                <a:cs typeface="Arial"/>
                <a:sym typeface="Arial"/>
              </a:rPr>
              <a:t> </a:t>
            </a:r>
            <a:r>
              <a:rPr b="1" lang="ja" sz="700">
                <a:solidFill>
                  <a:srgbClr val="000000"/>
                </a:solidFill>
                <a:latin typeface="Arial"/>
                <a:ea typeface="Arial"/>
                <a:cs typeface="Arial"/>
                <a:sym typeface="Arial"/>
              </a:rPr>
              <a:t>PerfSenseの概要</a:t>
            </a:r>
            <a:br>
              <a:rPr b="1" lang="ja" sz="700">
                <a:solidFill>
                  <a:srgbClr val="000000"/>
                </a:solidFill>
                <a:latin typeface="Arial"/>
                <a:ea typeface="Arial"/>
                <a:cs typeface="Arial"/>
                <a:sym typeface="Arial"/>
              </a:rPr>
            </a:br>
            <a:br>
              <a:rPr b="1" lang="ja" sz="700">
                <a:solidFill>
                  <a:srgbClr val="000000"/>
                </a:solidFill>
                <a:latin typeface="Arial"/>
                <a:ea typeface="Arial"/>
                <a:cs typeface="Arial"/>
                <a:sym typeface="Arial"/>
              </a:rPr>
            </a:br>
            <a:r>
              <a:rPr lang="ja" sz="500">
                <a:solidFill>
                  <a:srgbClr val="000000"/>
                </a:solidFill>
                <a:latin typeface="Arial"/>
                <a:ea typeface="Arial"/>
                <a:cs typeface="Arial"/>
                <a:sym typeface="Arial"/>
              </a:rPr>
              <a:t> PerfSenseは、パフォーマンスに敏感な設定を特定するための軽量フレームワークです。LLMエージェントを用いて、開発者（DevAgent）とパフォーマンスエンジニア（PerfAgent）の役割をシミュレートし、プロンプトチェインやRAGなどの技術を使って、パフォーマンスに影響を与える設定を効率的に特定します。</a:t>
            </a:r>
            <a:br>
              <a:rPr lang="ja" sz="500">
                <a:solidFill>
                  <a:srgbClr val="000000"/>
                </a:solidFill>
                <a:latin typeface="Arial"/>
                <a:ea typeface="Arial"/>
                <a:cs typeface="Arial"/>
                <a:sym typeface="Arial"/>
              </a:rPr>
            </a:br>
            <a:br>
              <a:rPr lang="ja" sz="500">
                <a:solidFill>
                  <a:srgbClr val="000000"/>
                </a:solidFill>
                <a:latin typeface="Arial"/>
                <a:ea typeface="Arial"/>
                <a:cs typeface="Arial"/>
                <a:sym typeface="Arial"/>
              </a:rPr>
            </a:br>
            <a:r>
              <a:rPr lang="ja" sz="500">
                <a:solidFill>
                  <a:srgbClr val="000000"/>
                </a:solidFill>
                <a:latin typeface="Arial"/>
                <a:ea typeface="Arial"/>
                <a:cs typeface="Arial"/>
                <a:sym typeface="Arial"/>
              </a:rPr>
              <a:t> </a:t>
            </a:r>
            <a:r>
              <a:rPr b="1" lang="ja" sz="700">
                <a:solidFill>
                  <a:srgbClr val="000000"/>
                </a:solidFill>
                <a:latin typeface="Arial"/>
                <a:ea typeface="Arial"/>
                <a:cs typeface="Arial"/>
                <a:sym typeface="Arial"/>
              </a:rPr>
              <a:t>アルゴリズムと動作の詳細</a:t>
            </a:r>
            <a:br>
              <a:rPr b="1" lang="ja" sz="700">
                <a:solidFill>
                  <a:srgbClr val="000000"/>
                </a:solidFill>
                <a:latin typeface="Arial"/>
                <a:ea typeface="Arial"/>
                <a:cs typeface="Arial"/>
                <a:sym typeface="Arial"/>
              </a:rPr>
            </a:br>
            <a:endParaRPr b="1" sz="7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設定の取得と初期化</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PerfAgentは、分析する設定を受け取ります。これがパフォーマンスに敏感である可能性のある設定です。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PerfAgentは、設定に関連するソースコードとドキュメントの取得をDevAgentに依頼します。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設定関連のコードとドキュメントの取得（DevAgentの役割）</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ソースコードの取得</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DevAgentは、設定に直接アクセスするメソッドを特定します。</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インタープロシージャルコールグラフを利用して、設定に関連するすべてのメソッドを取得します。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ドキュメントの取得</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DevAgentは、設定に関する公式ドキュメントを取得します。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コードレビューの実施</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DevAgentは、取得したソースコードとドキュメントを基に、コードの機能、設定関連の操作の頻度、および設定がシステムに与える潜在的な影響を評価します。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結果の返却</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DevAgentは、コードレビューの結果をPerfAgentに返します。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パフォーマンス感度の分析と分類（PerfAgentの役割）</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情報の統合</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PerfAgentは、DevAgentから提供されたソースコード、ドキュメント、およびコードレビューの結果を統合します。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プロンプトチェインの使用</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PerfAgentは、プロンプトチェインを使用して、複雑なタスクを簡単なサブタスクに分け、逐次的に情報を取得し、分析を深めます。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RAGの使用</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PerfAgentは、外部の知識を取り入れて、LLMのコンテキストサイズ制限を克服し、詳細な分析を行います。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分類の実施</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PerfAgentは、設定がパフォーマンスに敏感かどうかを分類します。この分類は、設定がシステムの速度や効率にどの程度影響を与えるかに基づきます。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結果の出力</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PerfSenseは、パフォーマンスに敏感な設定のリストを生成し、パフォーマンスエンジニアに提供します。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このリストは、パフォーマンスエンジニアがさらなる調査や最適化のために使用します。</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700">
                <a:solidFill>
                  <a:srgbClr val="000000"/>
                </a:solidFill>
                <a:latin typeface="Arial"/>
                <a:ea typeface="Arial"/>
                <a:cs typeface="Arial"/>
                <a:sym typeface="Arial"/>
              </a:rPr>
              <a:t>動作フローの例</a:t>
            </a:r>
            <a:br>
              <a:rPr b="1" lang="ja" sz="700">
                <a:solidFill>
                  <a:srgbClr val="000000"/>
                </a:solidFill>
                <a:latin typeface="Arial"/>
                <a:ea typeface="Arial"/>
                <a:cs typeface="Arial"/>
                <a:sym typeface="Arial"/>
              </a:rPr>
            </a:br>
            <a:endParaRPr b="1" sz="7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設定の受け取り</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PerfAgentは「メモリ割り当て設定」を受け取ります。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コードとドキュメントの取得依頼</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PerfAgentは、DevAgentに「メモリ割り当て設定」に関連するコードとドキュメントの取得を依頼します。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コードとドキュメントの取得とレビュー</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DevAgentは、ソースコードの中で「メモリ割り当て設定」に関連するメソッドを特定し、ドキュメントを取得します。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DevAgentはコードレビューを実施し、結果をPerfAgentに返します。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パフォーマンス感度の分析</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PerfAgentは、DevAgentからの情報を基にプロンプトチェインを使用して詳細な分析を行い、RAGを用いて外部の知識を取り入れます。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PerfAgentは、設定がパフォーマンスに敏感かどうかを分類します。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結果の出力</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PerfSenseは、パフォーマンスに敏感な設定のリストを生成し、パフォーマンスエンジニアに提供します。</a:t>
            </a:r>
            <a:endParaRPr sz="500">
              <a:solidFill>
                <a:srgbClr val="000000"/>
              </a:solidFill>
              <a:latin typeface="Arial"/>
              <a:ea typeface="Arial"/>
              <a:cs typeface="Arial"/>
              <a:sym typeface="Arial"/>
            </a:endParaRPr>
          </a:p>
          <a:p>
            <a:pPr indent="-285750" lvl="1" marL="914400" rtl="0" algn="l">
              <a:spcBef>
                <a:spcPts val="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pic>
        <p:nvPicPr>
          <p:cNvPr id="81" name="Google Shape;81;p17"/>
          <p:cNvPicPr preferRelativeResize="0"/>
          <p:nvPr/>
        </p:nvPicPr>
        <p:blipFill>
          <a:blip r:embed="rId3">
            <a:alphaModFix/>
          </a:blip>
          <a:stretch>
            <a:fillRect/>
          </a:stretch>
        </p:blipFill>
        <p:spPr>
          <a:xfrm>
            <a:off x="5517175" y="2298324"/>
            <a:ext cx="3626826" cy="1496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LLMatDesign: Autonomous Materials Discovery with Large Language Models LLMatDesign: 大規模言語モデルによる自律的な材料発見</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LLMatDesignは、太陽電池材料など、特定のバンドギャップを持つ材料設計を行うフレームワークです。 人間の指示を翻訳し、材料に対する修正を適用し、提供されたツールを使用して結果を評価します。 自己反省を使い次のステップに反省させるk遠出効率的な材料設計ができるようになります</a:t>
            </a:r>
            <a:endParaRPr sz="591"/>
          </a:p>
          <a:p>
            <a:pPr indent="0" lvl="0" marL="0" rtl="0" algn="l">
              <a:spcBef>
                <a:spcPts val="1400"/>
              </a:spcBef>
              <a:spcAft>
                <a:spcPts val="0"/>
              </a:spcAft>
              <a:buNone/>
            </a:pPr>
            <a:r>
              <a:rPr b="1" lang="ja" sz="700">
                <a:solidFill>
                  <a:srgbClr val="000000"/>
                </a:solidFill>
                <a:latin typeface="Arial"/>
                <a:ea typeface="Arial"/>
                <a:cs typeface="Arial"/>
                <a:sym typeface="Arial"/>
              </a:rPr>
              <a:t>LLMatDesignの技術や手法</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LLMatDesignは、材料の化学組成と特性を入力として受け取り、目標とする特性を持つ新しい材料を設計するためのフレームワークです。以下は、そのアルゴリズムの処理順番に沿った詳細な説明です。</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1. 初期入力</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LLMatDesignは、ユーザーが提供する以下の入力を受け取ります：</a:t>
            </a:r>
            <a:endParaRPr sz="5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lang="ja" sz="500">
                <a:solidFill>
                  <a:srgbClr val="000000"/>
                </a:solidFill>
                <a:latin typeface="Arial"/>
                <a:ea typeface="Arial"/>
                <a:cs typeface="Arial"/>
                <a:sym typeface="Arial"/>
              </a:rPr>
              <a:t>初期材料の化学組成と特性（例：化学組成 x0、特性値 y0）</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目標特性値（例：目標特性値 ytarget）</a:t>
            </a:r>
            <a:br>
              <a:rPr lang="ja" sz="500">
                <a:solidFill>
                  <a:srgbClr val="000000"/>
                </a:solidFill>
                <a:latin typeface="Arial"/>
                <a:ea typeface="Arial"/>
                <a:cs typeface="Arial"/>
                <a:sym typeface="Arial"/>
              </a:rPr>
            </a:br>
            <a:br>
              <a:rPr lang="ja" sz="500">
                <a:solidFill>
                  <a:srgbClr val="000000"/>
                </a:solidFill>
                <a:latin typeface="Arial"/>
                <a:ea typeface="Arial"/>
                <a:cs typeface="Arial"/>
                <a:sym typeface="Arial"/>
              </a:rPr>
            </a:br>
            <a:r>
              <a:rPr lang="ja" sz="500">
                <a:solidFill>
                  <a:srgbClr val="000000"/>
                </a:solidFill>
                <a:latin typeface="Arial"/>
                <a:ea typeface="Arial"/>
                <a:cs typeface="Arial"/>
                <a:sym typeface="Arial"/>
              </a:rPr>
              <a:t> ytargety_{target}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修正履歴（任意、例：M）</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2. LLMによる修正提案と仮説生成</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大規模言語モデル（LLM）は、初期材料の組成と特性、および目標特性値に基づいて、次の修正 s_i とその修正の理由となる仮説 hih_ihi を生成します。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si, hi ← LLM(xi−1, yi−1, ytarget, M)</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3. 材料の修正適用</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LLMatDesignは、LLMが提案した修正 s_i を材料の組成 x_{i-1} に適用します。修正の種類は以下の4つです：</a:t>
            </a:r>
            <a:endParaRPr sz="5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b="1" lang="ja" sz="500">
                <a:solidFill>
                  <a:srgbClr val="000000"/>
                </a:solidFill>
                <a:latin typeface="Arial"/>
                <a:ea typeface="Arial"/>
                <a:cs typeface="Arial"/>
                <a:sym typeface="Arial"/>
              </a:rPr>
              <a:t>交換（exchange）</a:t>
            </a:r>
            <a:r>
              <a:rPr lang="ja" sz="500">
                <a:solidFill>
                  <a:srgbClr val="000000"/>
                </a:solidFill>
                <a:latin typeface="Arial"/>
                <a:ea typeface="Arial"/>
                <a:cs typeface="Arial"/>
                <a:sym typeface="Arial"/>
              </a:rPr>
              <a:t>: 材料内の2つの元素を交換</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置換（substitute）</a:t>
            </a:r>
            <a:r>
              <a:rPr lang="ja" sz="500">
                <a:solidFill>
                  <a:srgbClr val="000000"/>
                </a:solidFill>
                <a:latin typeface="Arial"/>
                <a:ea typeface="Arial"/>
                <a:cs typeface="Arial"/>
                <a:sym typeface="Arial"/>
              </a:rPr>
              <a:t>: 材料内の1つの元素を他の元素に置換</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除去（remove）</a:t>
            </a:r>
            <a:r>
              <a:rPr lang="ja" sz="500">
                <a:solidFill>
                  <a:srgbClr val="000000"/>
                </a:solidFill>
                <a:latin typeface="Arial"/>
                <a:ea typeface="Arial"/>
                <a:cs typeface="Arial"/>
                <a:sym typeface="Arial"/>
              </a:rPr>
              <a:t>: 材料から特定の元素を除去</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追加（add）</a:t>
            </a:r>
            <a:r>
              <a:rPr lang="ja" sz="500">
                <a:solidFill>
                  <a:srgbClr val="000000"/>
                </a:solidFill>
                <a:latin typeface="Arial"/>
                <a:ea typeface="Arial"/>
                <a:cs typeface="Arial"/>
                <a:sym typeface="Arial"/>
              </a:rPr>
              <a:t>: 材料に新しい元素を追加</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x̃i ← perform modification(xi−1, si)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4. 構造の緩和</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修正後の材料の構造を機械学習力場（MLFF）を用いて緩和します。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xi ← MLFF(x̃i)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5. 特性の予測</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修正後の材料の特性を機械学習特性予測子（MLPP）を用いて予測します。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yi ← MLPP(xi)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6. 目標特性値との比較</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予測された特性値 y_i が目標特性値 y_{target} に近いかどうかを評価します。評価には誤差許容範囲 εεε が設定されます。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if |yi − ytarget|/|ytarget| ≤ ε:</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    return (xi, yi)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7. 自己反省</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目標特性値に達していない場合、LLMは過去の修正の成功または失敗を自己評価し、その理由を記録します。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ri ← LLM(xi−1, xi, yi−1, yi, si, hi)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8. 修正履歴の更新</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修正履歴メッセージ m_i を作成し、修正、仮説、自己反省の結果を含めて履歴 M に追加します。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mi ← create history message(si, hi, ri)</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M ← M ∪ {mi}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9. 繰り返し</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目標特性値に達するまで、または指定された最大修正回数 N に達するまで、ステップ2からステップ8を繰り返します。</a:t>
            </a:r>
            <a:endParaRPr sz="500">
              <a:solidFill>
                <a:srgbClr val="000000"/>
              </a:solidFill>
              <a:latin typeface="Arial"/>
              <a:ea typeface="Arial"/>
              <a:cs typeface="Arial"/>
              <a:sym typeface="Arial"/>
            </a:endParaRPr>
          </a:p>
          <a:p>
            <a:pPr indent="-285750" lvl="1" marL="9144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Large Language Models as Evaluators for Scientific Synthesis 科学的総合評価者としての大規模言語モデル</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で科学文章の要約の品質をどれくらい評価できるかを調査。GPT-4とMistralを使用し、100の研究質問とそれに関連する要約を評価。結果は、LLMが論理的な説明を提供できる一方で、人間の評価と弱い相関が見つかる</a:t>
            </a:r>
            <a:br>
              <a:rPr lang="ja" sz="591"/>
            </a:br>
            <a:r>
              <a:rPr lang="ja" sz="591"/>
              <a:t>先行研究では、ROUGEやBLEUなどの自動評価メトリックが主流でしたが、これらは語彙の一致に依存しており、意味的な情報を考慮していません。</a:t>
            </a:r>
            <a:endParaRPr sz="591"/>
          </a:p>
          <a:p>
            <a:pPr indent="0" lvl="0" marL="0" rtl="0" algn="l">
              <a:lnSpc>
                <a:spcPct val="80000"/>
              </a:lnSpc>
              <a:spcBef>
                <a:spcPts val="1200"/>
              </a:spcBef>
              <a:spcAft>
                <a:spcPts val="0"/>
              </a:spcAft>
              <a:buSzPts val="275"/>
              <a:buNone/>
            </a:pPr>
            <a:r>
              <a:rPr lang="ja" sz="800"/>
              <a:t>技術や手法</a:t>
            </a:r>
            <a:endParaRPr sz="800"/>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データセット</a:t>
            </a:r>
            <a:r>
              <a:rPr lang="ja" sz="1100">
                <a:solidFill>
                  <a:srgbClr val="000000"/>
                </a:solidFill>
                <a:latin typeface="Arial"/>
                <a:ea typeface="Arial"/>
                <a:cs typeface="Arial"/>
                <a:sym typeface="Arial"/>
              </a:rPr>
              <a:t>: CORE-GPTデータセットを使用。これは100の研究質問とそれに対するGPT-4によって生成された要約を含む。</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評価モデル</a:t>
            </a:r>
            <a:r>
              <a:rPr lang="ja" sz="1100">
                <a:solidFill>
                  <a:srgbClr val="000000"/>
                </a:solidFill>
                <a:latin typeface="Arial"/>
                <a:ea typeface="Arial"/>
                <a:cs typeface="Arial"/>
                <a:sym typeface="Arial"/>
              </a:rPr>
              <a:t>: GPT-4 TurboとMistral-7Bを使用。これらのモデルに対し、要約の包括性、信頼性、有用性を0から10で評価するように指示。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評価プロンプト</a:t>
            </a:r>
            <a:r>
              <a:rPr lang="ja" sz="1100">
                <a:solidFill>
                  <a:srgbClr val="000000"/>
                </a:solidFill>
                <a:latin typeface="Arial"/>
                <a:ea typeface="Arial"/>
                <a:cs typeface="Arial"/>
                <a:sym typeface="Arial"/>
              </a:rPr>
              <a:t>: タスクの指示、評価基準、回答の形式を含むプロンプトを設計。評価はJSON形式で返却。</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評価方法</a:t>
            </a:r>
            <a:r>
              <a:rPr lang="ja" sz="1100">
                <a:solidFill>
                  <a:srgbClr val="000000"/>
                </a:solidFill>
                <a:latin typeface="Arial"/>
                <a:ea typeface="Arial"/>
                <a:cs typeface="Arial"/>
                <a:sym typeface="Arial"/>
              </a:rPr>
              <a:t>: 人間の評価者との相関をSpearmanのρを用いて分析。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評価プロンプト基準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評価に際しては以下の特性を考慮してください。各特性について0（非常に悪い）から10（非常に良い）までの範囲で評価を行い、各評価に対する簡単な理由も提供してください。</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包括性 (Comprehensive)</a:t>
            </a:r>
            <a:r>
              <a:rPr lang="ja" sz="1100">
                <a:solidFill>
                  <a:srgbClr val="000000"/>
                </a:solidFill>
                <a:latin typeface="Arial"/>
                <a:ea typeface="Arial"/>
                <a:cs typeface="Arial"/>
                <a:sym typeface="Arial"/>
              </a:rPr>
              <a:t>: 質問にどれだけ包括的に答えられているか？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信頼性 (Trust)</a:t>
            </a:r>
            <a:r>
              <a:rPr lang="ja" sz="1100">
                <a:solidFill>
                  <a:srgbClr val="000000"/>
                </a:solidFill>
                <a:latin typeface="Arial"/>
                <a:ea typeface="Arial"/>
                <a:cs typeface="Arial"/>
                <a:sym typeface="Arial"/>
              </a:rPr>
              <a:t>: 回答はどれだけ信頼できるか？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有用性 (Utility)</a:t>
            </a:r>
            <a:r>
              <a:rPr lang="ja" sz="1100">
                <a:solidFill>
                  <a:srgbClr val="000000"/>
                </a:solidFill>
                <a:latin typeface="Arial"/>
                <a:ea typeface="Arial"/>
                <a:cs typeface="Arial"/>
                <a:sym typeface="Arial"/>
              </a:rPr>
              <a:t>: 回答はどれだけ有用か？</a:t>
            </a:r>
            <a:endParaRPr sz="11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LANE: Logic Alignment of Non-tuning Large Language Models and Online Recommendation Systems for Explainable Reason Generation LANE：説明可能な理由生成のための非チューニング大規模言語モデルとオンライン推薦システムの論理整合</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LANEは非チューニングのLLMをオンライン推薦システムに使用する方法を提案。従来のように項目IDではなく項目タイトルの埋め込みを使用、CoTにより説明可能な推薦を生成するようにしています</a:t>
            </a:r>
            <a:endParaRPr sz="591"/>
          </a:p>
          <a:p>
            <a:pPr indent="0" lvl="0" marL="0" rtl="0" algn="l">
              <a:lnSpc>
                <a:spcPct val="80000"/>
              </a:lnSpc>
              <a:spcBef>
                <a:spcPts val="1200"/>
              </a:spcBef>
              <a:spcAft>
                <a:spcPts val="0"/>
              </a:spcAft>
              <a:buSzPts val="275"/>
              <a:buNone/>
            </a:pPr>
            <a:r>
              <a:rPr lang="ja" sz="800"/>
              <a:t>技術や手法</a:t>
            </a:r>
            <a:endParaRPr sz="800"/>
          </a:p>
          <a:p>
            <a:pPr indent="0" lvl="0" marL="0" rtl="0" algn="l">
              <a:spcBef>
                <a:spcPts val="1400"/>
              </a:spcBef>
              <a:spcAft>
                <a:spcPts val="0"/>
              </a:spcAft>
              <a:buNone/>
            </a:pPr>
            <a:r>
              <a:rPr b="1" lang="ja" sz="1300">
                <a:solidFill>
                  <a:srgbClr val="000000"/>
                </a:solidFill>
                <a:latin typeface="Arial"/>
                <a:ea typeface="Arial"/>
                <a:cs typeface="Arial"/>
                <a:sym typeface="Arial"/>
              </a:rPr>
              <a:t>1. セマンティック埋め込みモジュール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ユーザーのインタラクションシーケンスをセマンティックに理解し、推薦の質を向上させる。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テキストエンコーダの選択</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Sentence-BERTを使用して、項目タイトルを高次元ベクトルに変換する。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項目タイトルの埋め込み</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全ての項目タイトルをテキストエンコーダに入力し、埋め込み行列 M を生成する。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MMM は、項目数 ∣I∣ と埋め込み次元 d を持つ行列である。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∣I∣|I|</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dd</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M = [m1, m2, ..., mn]</a:t>
            </a:r>
            <a:r>
              <a:rPr lang="ja" sz="1100">
                <a:solidFill>
                  <a:srgbClr val="000000"/>
                </a:solidFill>
                <a:latin typeface="Arial"/>
                <a:ea typeface="Arial"/>
                <a:cs typeface="Arial"/>
                <a:sym typeface="Arial"/>
              </a:rPr>
              <a:t> ここで mi は項目 i の埋め込みベクトル。</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mim_i</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インタラクションシーケンスの変換</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ユーザーのインタラクションシーケンス（項目IDのシーケンス）をテキストシーケンスに変換し、再びテキストエンコーダに入力する。</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固定長ベクトルシーケンスに変換し、長さ n にトランケートまたはパディングする。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nn</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[title1, title2, title3] -&gt; [v1, v2, v3]</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統合モデルモジュール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既存の非説明型の推薦モデルを組み込んで、説明可能な推薦を生成する。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SASRecの選択</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高性能な順次推薦モデルであるSASRecを例として選択。</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埋め込み層の修正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SASRecの埋め込み層をセマンティック埋め込み行列 M で初期化し、元のセマンティック情報を保持する。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予測層の修正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順次推薦の特徴ベクトルを出力するために、SASRecの予測層を修正する。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ユーザーのマルチプリファレンス生成モジュール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ゼロショットプロンプトを使用して、ユーザーの多重プリファレンスを抽出する。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ゼロショットプロンプトテンプレートの設計</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タスク、ロール、要件、標準テンプレート、歴史的インタラクションシーケンスの5つのコンポーネントで構成。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ユーザーのインタラクションシーケンスに基づいて、多重プリファレンスを生成するテンプレート。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LLMのガイド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ゼロショットプロンプトを使用して、ユーザーの多重プリファレンスをLLMに生成させる。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{"Preference1": "Action-adventure games", "Preference2": "First-person shooters", ...}</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セマンティックアライメントモジュール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推薦結果の説明可能性を高めるために、ユーザーのシーケンス特徴ベクトルと多重プリファレンスを整合させる。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マルチヘッドアテンションメカニズムの使用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クエリとキー、バリュー間のセマンティック類似性を計算し、注意重みを生成する。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Attention(Q,K,V) = softmax(QKT / √dk) V</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位置毎のフィードフォワードネットワークの導入</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複雑な非線形関係をモデル化するために、ReLU活性化関数を持つフィードフォワードネットワークを使用する。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FNN(x) = ReLU(xW1 + b1)W2 + b2</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残差接続と層正規化の使用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残差接続と層正規化を使用して、モデルの性能を向上させ、トレーニングを安定化する。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LayerNorm(x) = α⊙(x− µ / √σ2 + ϵ) + 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予測モジュール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セマンティックアライメントされた特徴ベクトルを使用して、推薦スコアを計算する。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候補項目埋め込みの取得</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埋め込み行列 M から候補項目の埋め込みベクトル mi を取得する。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mimi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推薦スコアの計算</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整合された特徴ベクトルと候補項目の埋め込みベクトルを用いて、推薦スコア rut,i を計算する。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rut,irut,i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rut,i = fut · mi</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説明可能な推薦生成モジュール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LLMをガイドして、推薦結果に対する説明を生成する。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連鎖思考（CoT）プロンプトの使用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中間的な推論ステップを利用して、LLMが複雑な推論を行えるようにする。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prompte(Su, preferenceu, ωu, Su|Su|)</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説明テキストの生成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ユーザーのインタラクションシーケンス、注意重み、多重プリファレンスを用いて、LLMに説明テキストを生成させる。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Explanationu = LLM(prompte(Su, preferenceu, ωu, Su|Su|))</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LANEは、非チューニングの大規模言語モデルを活用し、オンライン推薦システムにおいてコストを削減しつつ説明可能性を向上させるためのフレームワークを提供します。セマンティック埋め込み、ユーザーの多重プリファレンス抽出、セマンティックアライメント、連鎖思考プロンプトを組み合わせることで、ユーザーに納得のいく推薦理由を提供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t/>
            </a:r>
            <a:endParaRPr b="1" sz="11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 Comparative Study of DSL Code Generation: Fine-Tuning vs. Optimized Retrieval Augmentation DSLコード生成の比較研究: ファインチューニング vs. 最適化されたリトリーバル拡張</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DSL（ドメイン特化言語）のコード生成をLLMで行うためにRAGの最適化を行ったものとCodexモデルをDSL用にファインチューニングを比較し最適化されたRAGモデルは、ファインチューニングされたモデルと同等になった</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自然言語プロンプトによる生成</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大規模言語モデル (LLM) を使用して、自然言語の概念リストから詳細な説明と合理的なレイアウトを生成。</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テキストから画像へのモデルを使用して、生成された説明とレイアウトに基づいて複数の画像を生成。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Composite Layout and Image Score (CLIS)</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CLIS-L</a:t>
            </a:r>
            <a:r>
              <a:rPr lang="ja" sz="700">
                <a:solidFill>
                  <a:srgbClr val="000000"/>
                </a:solidFill>
                <a:latin typeface="Arial"/>
                <a:ea typeface="Arial"/>
                <a:cs typeface="Arial"/>
                <a:sym typeface="Arial"/>
              </a:rPr>
              <a:t>: レイアウトの合理性を評価。</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CLIS-I</a:t>
            </a:r>
            <a:r>
              <a:rPr lang="ja" sz="700">
                <a:solidFill>
                  <a:srgbClr val="000000"/>
                </a:solidFill>
                <a:latin typeface="Arial"/>
                <a:ea typeface="Arial"/>
                <a:cs typeface="Arial"/>
                <a:sym typeface="Arial"/>
              </a:rPr>
              <a:t>: 画像の視覚品質とテキスト説明との整合性を評価。</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データフィルタリング</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生成されたデータをCLISを使用して精査し、高品質な訓練データを選別。</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応用と実験</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ロングテール分布および不均衡なデータセットでの実験。</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合成データを使用して既存モデルのパフォーマンスを向上。</a:t>
            </a:r>
            <a:endParaRPr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使用用途</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Char char="●"/>
            </a:pPr>
            <a:r>
              <a:rPr b="1" lang="ja" sz="700">
                <a:solidFill>
                  <a:srgbClr val="000000"/>
                </a:solidFill>
                <a:latin typeface="Arial"/>
                <a:ea typeface="Arial"/>
                <a:cs typeface="Arial"/>
                <a:sym typeface="Arial"/>
              </a:rPr>
              <a:t>視覚認識タスク</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セグメンテーション、検出、視覚表現学習の訓練データ生成。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マルチモーダル学習</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マルチモーダル視覚質問応答 (VQA) 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不均衡データセットの改善</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ロングテール分布および不均衡データセットに対するデータ生成とパフォーマンス向上。</a:t>
            </a:r>
            <a:endParaRPr sz="4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