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b5dca9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b5dca9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5dca91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5dca91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5dca91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5dca91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c77b07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c77b07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c77b077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c77b077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535dd5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535dd5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35dd54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35dd54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35dd54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535dd54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Action-Item-Driven Summarization of Long Meeting Transcripts</a:t>
            </a:r>
            <a:r>
              <a:rPr lang="ja" sz="1200" u="sng"/>
              <a:t> 2023</a:t>
            </a:r>
            <a:r>
              <a:rPr lang="ja" sz="1269" u="sng"/>
              <a:t>  </a:t>
            </a:r>
            <a:br>
              <a:rPr lang="ja" sz="1100"/>
            </a:br>
            <a:r>
              <a:rPr lang="ja" sz="1100" u="sng"/>
              <a:t>概要</a:t>
            </a:r>
            <a:br>
              <a:rPr lang="ja" sz="722"/>
            </a:br>
            <a:r>
              <a:rPr lang="ja" sz="722"/>
              <a:t>音声会議の要約に関する既存の方法は、対話の要約と同様に扱われることが多く、一般的で曖昧な要約を生成することがあります。</a:t>
            </a:r>
            <a:br>
              <a:rPr lang="ja" sz="722"/>
            </a:br>
            <a:r>
              <a:rPr lang="ja" sz="722"/>
              <a:t>この論文では、会議の重要な成果をより効果的に捉える抽象的でアクションアイテム指向の要約を作成する新しいアプローチを提案しています。</a:t>
            </a:r>
            <a:br>
              <a:rPr lang="ja" sz="722"/>
            </a:br>
            <a:r>
              <a:rPr lang="ja" sz="722"/>
              <a:t>https://github.com/logangolia/meeting-summarization</a:t>
            </a:r>
            <a:endParaRPr sz="1100"/>
          </a:p>
          <a:p>
            <a:pPr indent="0" lvl="0" marL="0" rtl="0" algn="l">
              <a:spcBef>
                <a:spcPts val="1200"/>
              </a:spcBef>
              <a:spcAft>
                <a:spcPts val="0"/>
              </a:spcAft>
              <a:buNone/>
            </a:pPr>
            <a:r>
              <a:rPr lang="ja" sz="1100" u="sng"/>
              <a:t>新規性</a:t>
            </a:r>
            <a:br>
              <a:rPr lang="ja" sz="1100"/>
            </a:br>
            <a:r>
              <a:rPr lang="ja" sz="800"/>
              <a:t>この論文で導入された新しいアプローチには以下が含まれます：</a:t>
            </a:r>
            <a:br>
              <a:rPr lang="ja" sz="800"/>
            </a:br>
            <a:r>
              <a:rPr lang="ja" sz="800"/>
              <a:t>1. 要約の再帰的生成：新しいアルゴリズムを導入し、セクションごとに要約を再帰的に並行して生成し、</a:t>
            </a:r>
            <a:br>
              <a:rPr lang="ja" sz="800"/>
            </a:br>
            <a:r>
              <a:rPr lang="ja" sz="800"/>
              <a:t>それらをまとめて一貫したものにします。</a:t>
            </a:r>
            <a:br>
              <a:rPr lang="ja" sz="800"/>
            </a:br>
            <a:r>
              <a:rPr lang="ja" sz="800"/>
              <a:t>2. アクションアイテムの抽出：会議の書き起こし内でアクションアイテムを特定し</a:t>
            </a:r>
            <a:br>
              <a:rPr lang="ja" sz="800"/>
            </a:br>
            <a:r>
              <a:rPr lang="ja" sz="800"/>
              <a:t>抽象化するオリジナルのアルゴリズムを提示し、要約をより実用的にします。</a:t>
            </a:r>
            <a:br>
              <a:rPr lang="ja" sz="800"/>
            </a:br>
            <a:r>
              <a:rPr lang="ja" sz="800"/>
              <a:t>3. トピックのセグメンテーション：書き起こしをトピックベースのセクションに分割するための</a:t>
            </a:r>
            <a:br>
              <a:rPr lang="ja" sz="800"/>
            </a:br>
            <a:r>
              <a:rPr lang="ja" sz="800"/>
              <a:t>3つの革新的な手法を提供し、</a:t>
            </a:r>
            <a:br>
              <a:rPr lang="ja" sz="800"/>
            </a:br>
            <a:r>
              <a:rPr lang="ja" sz="800"/>
              <a:t>長いテキストを処理し長期的な依存関係を忘れることなく一貫性を維持するアルゴリズムの支援をします。</a:t>
            </a:r>
            <a:endParaRPr sz="800"/>
          </a:p>
          <a:p>
            <a:pPr indent="0" lvl="0" marL="0" rtl="0" algn="l">
              <a:spcBef>
                <a:spcPts val="1200"/>
              </a:spcBef>
              <a:spcAft>
                <a:spcPts val="0"/>
              </a:spcAft>
              <a:buNone/>
            </a:pPr>
            <a:r>
              <a:rPr lang="ja" sz="1100" u="sng"/>
              <a:t>手法</a:t>
            </a:r>
            <a:br>
              <a:rPr lang="ja" sz="1100" u="sng"/>
            </a:br>
            <a:r>
              <a:rPr lang="ja" sz="800"/>
              <a:t>1. 再帰的要約：長い会議の書き起こしを小さなセクションに分割し、それぞれを個別に要約します。</a:t>
            </a:r>
            <a:br>
              <a:rPr lang="ja" sz="800"/>
            </a:br>
            <a:r>
              <a:rPr lang="ja" sz="800"/>
              <a:t>このセクションごとの要約は、それぞれを結合して再帰的に要約し、最終的な要約を生成します。</a:t>
            </a:r>
            <a:br>
              <a:rPr lang="ja" sz="800"/>
            </a:br>
            <a:r>
              <a:rPr lang="ja" sz="800"/>
              <a:t>2. トピックのセグメンテーション：書き起こしを分割するための3つの新しい手法、</a:t>
            </a:r>
            <a:br>
              <a:rPr lang="ja" sz="800"/>
            </a:br>
            <a:r>
              <a:rPr lang="ja" sz="800"/>
              <a:t>Chunked Linear Segmentation、Simple Cosine Segmentation、Complex Cosine Segmentationを導入します。</a:t>
            </a:r>
            <a:br>
              <a:rPr lang="ja" sz="800"/>
            </a:br>
            <a:r>
              <a:rPr lang="ja" sz="800"/>
              <a:t>これらの手法はアルゴリズムの時間効率を向上させ、</a:t>
            </a:r>
            <a:br>
              <a:rPr lang="ja" sz="800"/>
            </a:br>
            <a:r>
              <a:rPr lang="ja" sz="800"/>
              <a:t>大規模な言語モデルが長期的な依存関係を忘れる問題に対処します。</a:t>
            </a:r>
            <a:br>
              <a:rPr lang="ja" sz="800"/>
            </a:br>
            <a:r>
              <a:rPr lang="ja" sz="800"/>
              <a:t>3. アクションアイテムの抽出：ファインチューニングされた</a:t>
            </a:r>
            <a:br>
              <a:rPr lang="ja" sz="800"/>
            </a:br>
            <a:r>
              <a:rPr lang="ja" sz="800"/>
              <a:t>BertForSequenceClassificationモデルを使用して、アクションアイテムを含む文を特定します。</a:t>
            </a:r>
            <a:br>
              <a:rPr lang="ja" sz="800"/>
            </a:br>
            <a:r>
              <a:rPr lang="ja" sz="800"/>
              <a:t>それから、これらの文の文脈豊かな言い換えを生成するために近隣の要約技術が適用されます。</a:t>
            </a:r>
            <a:endParaRPr sz="800"/>
          </a:p>
          <a:p>
            <a:pPr indent="0" lvl="0" marL="0" rtl="0" algn="l">
              <a:spcBef>
                <a:spcPts val="1200"/>
              </a:spcBef>
              <a:spcAft>
                <a:spcPts val="0"/>
              </a:spcAft>
              <a:buNone/>
            </a:pPr>
            <a:r>
              <a:rPr lang="ja" sz="1122" u="sng"/>
              <a:t>結果</a:t>
            </a:r>
            <a:br>
              <a:rPr lang="ja" sz="1122"/>
            </a:br>
            <a:r>
              <a:rPr lang="ja" sz="822"/>
              <a:t>提案されたアプローチは、AMIコーパス全体でBERTScoreが64.98</a:t>
            </a:r>
            <a:br>
              <a:rPr lang="ja" sz="822"/>
            </a:br>
            <a:r>
              <a:rPr lang="ja" sz="822"/>
              <a:t>これは、ファインチューニングされたBARTモデルによる最新の結果から約4.98%の向上です。</a:t>
            </a:r>
            <a:br>
              <a:rPr lang="ja" sz="822"/>
            </a:br>
            <a:r>
              <a:rPr lang="ja" sz="822"/>
              <a:t>これによって、トピックのセグメンテーションを向上させることで、</a:t>
            </a:r>
            <a:br>
              <a:rPr lang="ja" sz="822"/>
            </a:br>
            <a:r>
              <a:rPr lang="ja" sz="822"/>
              <a:t>会議の要約の品質を向上させる新しいアルゴリズムの効果を示しています。</a:t>
            </a:r>
            <a:endParaRPr sz="822"/>
          </a:p>
          <a:p>
            <a:pPr indent="0" lvl="0" marL="0" rtl="0" algn="l">
              <a:spcBef>
                <a:spcPts val="1200"/>
              </a:spcBef>
              <a:spcAft>
                <a:spcPts val="1200"/>
              </a:spcAft>
              <a:buNone/>
            </a:pPr>
            <a:r>
              <a:t/>
            </a:r>
            <a:endParaRPr sz="822"/>
          </a:p>
        </p:txBody>
      </p:sp>
      <p:sp>
        <p:nvSpPr>
          <p:cNvPr id="66" name="Google Shape;66;p14"/>
          <p:cNvSpPr txBox="1"/>
          <p:nvPr>
            <p:ph idx="1" type="body"/>
          </p:nvPr>
        </p:nvSpPr>
        <p:spPr>
          <a:xfrm>
            <a:off x="5324700" y="1382575"/>
            <a:ext cx="3819300" cy="333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ja" sz="760" u="sng"/>
              <a:t>Complex Cosine Segmentation</a:t>
            </a:r>
            <a:endParaRPr sz="760" u="sng"/>
          </a:p>
          <a:p>
            <a:pPr indent="0" lvl="0" marL="0" rtl="0" algn="l">
              <a:lnSpc>
                <a:spcPct val="105000"/>
              </a:lnSpc>
              <a:spcBef>
                <a:spcPts val="1200"/>
              </a:spcBef>
              <a:spcAft>
                <a:spcPts val="1200"/>
              </a:spcAft>
              <a:buSzPts val="605"/>
              <a:buNone/>
            </a:pPr>
            <a:r>
              <a:rPr lang="ja" sz="760" u="sng"/>
              <a:t>入力: 文字列 text、整数 similarityThreshold、整数 maxTokens</a:t>
            </a:r>
            <a:br>
              <a:rPr lang="ja" sz="760" u="sng"/>
            </a:br>
            <a:r>
              <a:rPr lang="ja" sz="760" u="sng"/>
              <a:t>turns ← text を話者によって分割する</a:t>
            </a:r>
            <a:br>
              <a:rPr lang="ja" sz="760" u="sng"/>
            </a:br>
            <a:r>
              <a:rPr lang="ja" sz="760" u="sng"/>
              <a:t>model ← 文章埋め込みモデル</a:t>
            </a:r>
            <a:br>
              <a:rPr lang="ja" sz="760" u="sng"/>
            </a:br>
            <a:r>
              <a:rPr lang="ja" sz="760" u="sng"/>
              <a:t>tokenizer ← 要約モデルに使用されるトークナイザー</a:t>
            </a:r>
            <a:br>
              <a:rPr lang="ja" sz="760" u="sng"/>
            </a:br>
            <a:r>
              <a:rPr lang="ja" sz="760" u="sng"/>
              <a:t>processedChunks ← turns の最初の文からなるリスト</a:t>
            </a:r>
            <a:br>
              <a:rPr lang="ja" sz="760" u="sng"/>
            </a:br>
            <a:r>
              <a:rPr lang="ja" sz="760" u="sng"/>
              <a:t>for i in range(1, len(turns)) do</a:t>
            </a:r>
            <a:br>
              <a:rPr lang="ja" sz="760" u="sng"/>
            </a:br>
            <a:r>
              <a:rPr lang="ja" sz="760" u="sng"/>
              <a:t>	turns を繰り返し処理する</a:t>
            </a:r>
            <a:br>
              <a:rPr lang="ja" sz="760" u="sng"/>
            </a:br>
            <a:r>
              <a:rPr lang="ja" sz="760" u="sng"/>
              <a:t>	currentChunkEmbedding ← model.encode(processedChunks[-1])</a:t>
            </a:r>
            <a:br>
              <a:rPr lang="ja" sz="760" u="sng"/>
            </a:br>
            <a:r>
              <a:rPr lang="ja" sz="760" u="sng"/>
              <a:t>	nextSpeakerEmbedding ← model.encode(turns[i])</a:t>
            </a:r>
            <a:br>
              <a:rPr lang="ja" sz="760" u="sng"/>
            </a:br>
            <a:r>
              <a:rPr lang="ja" sz="760" u="sng"/>
              <a:t>	similarity ← cosineSimilarity(currentChunkEmbedding, nextSpeakerEmbedding)</a:t>
            </a:r>
            <a:br>
              <a:rPr lang="ja" sz="760" u="sng"/>
            </a:br>
            <a:r>
              <a:rPr lang="ja" sz="760" u="sng"/>
              <a:t>類似度を計算する</a:t>
            </a:r>
            <a:br>
              <a:rPr lang="ja" sz="760" u="sng"/>
            </a:br>
            <a:r>
              <a:rPr lang="ja" sz="760" u="sng"/>
              <a:t>	newChunk ← processedChunks[-1] + turns[i]</a:t>
            </a:r>
            <a:br>
              <a:rPr lang="ja" sz="760" u="sng"/>
            </a:br>
            <a:r>
              <a:rPr lang="ja" sz="760" u="sng"/>
              <a:t>	newNumTokens ← tokenLen(tokenizer(newChunk))</a:t>
            </a:r>
            <a:br>
              <a:rPr lang="ja" sz="760" u="sng"/>
            </a:br>
            <a:r>
              <a:rPr lang="ja" sz="760" u="sng"/>
              <a:t>	if similarity &gt; similarityThreshold and newNumTokens ≤ maxTokens then</a:t>
            </a:r>
            <a:br>
              <a:rPr lang="ja" sz="760" u="sng"/>
            </a:br>
            <a:r>
              <a:rPr lang="ja" sz="760" u="sng"/>
              <a:t>		類似度が閾値より大きく、トークン数が最大値以下の場合</a:t>
            </a:r>
            <a:br>
              <a:rPr lang="ja" sz="760" u="sng"/>
            </a:br>
            <a:r>
              <a:rPr lang="ja" sz="760" u="sng"/>
              <a:t>		processedChunks[-1] ← newChunk</a:t>
            </a:r>
            <a:br>
              <a:rPr lang="ja" sz="760" u="sng"/>
            </a:br>
            <a:r>
              <a:rPr lang="ja" sz="760" u="sng"/>
              <a:t>		現在のチャンクにターンを追加する</a:t>
            </a:r>
            <a:br>
              <a:rPr lang="ja" sz="760" u="sng"/>
            </a:br>
            <a:r>
              <a:rPr lang="ja" sz="760" u="sng"/>
              <a:t>	else</a:t>
            </a:r>
            <a:br>
              <a:rPr lang="ja" sz="760" u="sng"/>
            </a:br>
            <a:r>
              <a:rPr lang="ja" sz="760" u="sng"/>
              <a:t>		processedChunks に turns[i] を追加する</a:t>
            </a:r>
            <a:br>
              <a:rPr lang="ja" sz="760" u="sng"/>
            </a:br>
            <a:r>
              <a:rPr lang="ja" sz="760" u="sng"/>
              <a:t>		新しいチャンクを開始する</a:t>
            </a:r>
            <a:br>
              <a:rPr lang="ja" sz="760" u="sng"/>
            </a:br>
            <a:r>
              <a:rPr lang="ja" sz="760" u="sng"/>
              <a:t>	end if</a:t>
            </a:r>
            <a:br>
              <a:rPr lang="ja" sz="760" u="sng"/>
            </a:br>
            <a:r>
              <a:rPr lang="ja" sz="760" u="sng"/>
              <a:t>	end for</a:t>
            </a:r>
            <a:br>
              <a:rPr lang="ja" sz="760" u="sng"/>
            </a:br>
            <a:r>
              <a:rPr lang="ja" sz="760" u="sng"/>
              <a:t>		return processedChunks</a:t>
            </a:r>
            <a:br>
              <a:rPr lang="ja" sz="760" u="sng"/>
            </a:br>
            <a:r>
              <a:rPr lang="ja" sz="760" u="sng"/>
              <a:t>text のトピックベースのチャンクのリストを返す</a:t>
            </a:r>
            <a:endParaRPr sz="76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4733546" y="1749471"/>
            <a:ext cx="4297650" cy="1424375"/>
          </a:xfrm>
          <a:prstGeom prst="rect">
            <a:avLst/>
          </a:prstGeom>
          <a:noFill/>
          <a:ln>
            <a:noFill/>
          </a:ln>
        </p:spPr>
      </p:pic>
      <p:sp>
        <p:nvSpPr>
          <p:cNvPr id="72" name="Google Shape;72;p15"/>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The Right Prompts for the Job: Repair Code-Review Defects with Large Language Model</a:t>
            </a:r>
            <a:r>
              <a:rPr lang="ja" sz="1200" u="sng"/>
              <a:t> 2023</a:t>
            </a:r>
            <a:r>
              <a:rPr lang="ja" sz="1269" u="sng"/>
              <a:t>  </a:t>
            </a:r>
            <a:br>
              <a:rPr lang="ja" sz="1100"/>
            </a:br>
            <a:r>
              <a:rPr lang="ja" sz="1100" u="sng"/>
              <a:t>概要</a:t>
            </a:r>
            <a:br>
              <a:rPr lang="ja" sz="722"/>
            </a:br>
            <a:r>
              <a:rPr lang="ja" sz="722"/>
              <a:t>大規模言語モデル（LLMs）を用いた自動プログラム修復（APR）を行うためのコードレビュー（CR）プロセスを探るものです。CRの過程でレビューコメントを活用し、LLMsによる修復パッチの生成を案内する半自動アプローチを提案しています。さまざまなプロンプトやLLMsの有効性を人間のレビュアーや自動チェッカーによって特定された欠陥を修復するために実施した包括的な研究を行っています。</a:t>
            </a:r>
            <a:endParaRPr sz="1100"/>
          </a:p>
          <a:p>
            <a:pPr indent="0" lvl="0" marL="0" rtl="0" algn="l">
              <a:spcBef>
                <a:spcPts val="1200"/>
              </a:spcBef>
              <a:spcAft>
                <a:spcPts val="0"/>
              </a:spcAft>
              <a:buNone/>
            </a:pPr>
            <a:r>
              <a:rPr lang="ja" sz="1100" u="sng"/>
              <a:t>新規性</a:t>
            </a:r>
            <a:br>
              <a:rPr lang="ja" sz="1100"/>
            </a:br>
            <a:r>
              <a:rPr lang="ja" sz="800"/>
              <a:t>CR中のAPRのタスクのためにレビューコメントとLLMsを組み合わせる手法にあります。</a:t>
            </a:r>
            <a:br>
              <a:rPr lang="ja" sz="800"/>
            </a:br>
            <a:r>
              <a:rPr lang="ja" sz="800"/>
              <a:t>この研究は、主要なLLMsのパフォーマンスにおけるさまざまなプロンプトとその影響を系統的に評価する点で特色を持っています。</a:t>
            </a:r>
            <a:br>
              <a:rPr lang="ja" sz="800"/>
            </a:br>
            <a:r>
              <a:rPr lang="ja" sz="800"/>
              <a:t>また、レビュアーコメントと自動チェッカーコメントを比較することで、データセットの多様性の重要性を調査しました。</a:t>
            </a:r>
            <a:endParaRPr sz="800"/>
          </a:p>
          <a:p>
            <a:pPr indent="0" lvl="0" marL="0" rtl="0" algn="l">
              <a:spcBef>
                <a:spcPts val="1200"/>
              </a:spcBef>
              <a:spcAft>
                <a:spcPts val="0"/>
              </a:spcAft>
              <a:buNone/>
            </a:pPr>
            <a:r>
              <a:rPr lang="ja" sz="1100" u="sng"/>
              <a:t>手法</a:t>
            </a:r>
            <a:br>
              <a:rPr lang="ja" sz="1100" u="sng"/>
            </a:br>
            <a:r>
              <a:rPr lang="ja" sz="800"/>
              <a:t>タスク指示、バグのコード位置、提案された修正箇所、レビューコメントなど、</a:t>
            </a:r>
            <a:br>
              <a:rPr lang="ja" sz="800"/>
            </a:br>
            <a:r>
              <a:rPr lang="ja" sz="800"/>
              <a:t>エラーに関する情報の異なるレベルを提供する異なるタイプのプロンプトを設計しました。</a:t>
            </a:r>
            <a:br>
              <a:rPr lang="ja" sz="800"/>
            </a:br>
            <a:r>
              <a:rPr lang="ja" sz="800"/>
              <a:t>ChatGPT-3.5、ChatGPT-4、LLaMA、CodeLLaMA、CodeReviewerなど、</a:t>
            </a:r>
            <a:br>
              <a:rPr lang="ja" sz="800"/>
            </a:br>
            <a:r>
              <a:rPr lang="ja" sz="800"/>
              <a:t>9つの主要なLLMsのパフォーマンスを比較、約16,000のレビューコメントと</a:t>
            </a:r>
            <a:br>
              <a:rPr lang="ja" sz="800"/>
            </a:br>
            <a:r>
              <a:rPr lang="ja" sz="800"/>
              <a:t>約15,000の自動チェッカーコメントから成る2つの異なるデータセットに対して</a:t>
            </a:r>
            <a:br>
              <a:rPr lang="ja" sz="800"/>
            </a:br>
            <a:r>
              <a:rPr lang="ja" sz="800"/>
              <a:t>ゼロショット学習設定またはファインチューニングされました。</a:t>
            </a:r>
            <a:br>
              <a:rPr lang="ja" sz="800"/>
            </a:br>
            <a:r>
              <a:rPr lang="ja" sz="800"/>
              <a:t>研究では、さまざまなLLMsがCRの欠陥を修復できる程度、異なるプロンプトの影響、</a:t>
            </a:r>
            <a:br>
              <a:rPr lang="ja" sz="800"/>
            </a:br>
            <a:r>
              <a:rPr lang="ja" sz="800"/>
              <a:t>モデルサイズとのパフォーマンスの変動、異なるデータセットを組み合わせる可能性に関する</a:t>
            </a:r>
            <a:br>
              <a:rPr lang="ja" sz="800"/>
            </a:br>
            <a:r>
              <a:rPr lang="ja" sz="800"/>
              <a:t>4つの研究問題が定式化されました。</a:t>
            </a:r>
            <a:endParaRPr sz="800"/>
          </a:p>
          <a:p>
            <a:pPr indent="0" lvl="0" marL="0" rtl="0" algn="l">
              <a:spcBef>
                <a:spcPts val="1200"/>
              </a:spcBef>
              <a:spcAft>
                <a:spcPts val="1200"/>
              </a:spcAft>
              <a:buNone/>
            </a:pPr>
            <a:r>
              <a:rPr lang="ja" sz="1122" u="sng"/>
              <a:t>結果</a:t>
            </a:r>
            <a:br>
              <a:rPr lang="ja" sz="1122"/>
            </a:br>
            <a:r>
              <a:rPr lang="ja" sz="822"/>
              <a:t>実験結果によると、最良のプロンプトは驚異的な修復率72.97%を達成しました。</a:t>
            </a:r>
            <a:br>
              <a:rPr lang="ja" sz="822"/>
            </a:br>
            <a:r>
              <a:rPr lang="ja" sz="822"/>
              <a:t>その結果、LLMsは特にレビューコメントや修正範囲を含む適切なプロンプトが提供された場合、</a:t>
            </a:r>
            <a:br>
              <a:rPr lang="ja" sz="822"/>
            </a:br>
            <a:r>
              <a:rPr lang="ja" sz="822"/>
              <a:t>パッチを生成するのに非常に効果的であることが示されました。</a:t>
            </a:r>
            <a:br>
              <a:rPr lang="ja" sz="822"/>
            </a:br>
            <a:r>
              <a:rPr lang="ja" sz="822"/>
              <a:t>研究は、モデルがレビューコメントを含むプロンプトでファインチューニングされた場合、</a:t>
            </a:r>
            <a:br>
              <a:rPr lang="ja" sz="822"/>
            </a:br>
            <a:r>
              <a:rPr lang="ja" sz="822"/>
              <a:t>実質的なパフォーマンス向上が示されました。</a:t>
            </a:r>
            <a:br>
              <a:rPr lang="ja" sz="822"/>
            </a:br>
            <a:r>
              <a:rPr lang="ja" sz="822"/>
              <a:t>また、60〜70億のパラメータを持つモデルが効率と効果のバランスを実現する</a:t>
            </a:r>
            <a:br>
              <a:rPr lang="ja" sz="822"/>
            </a:br>
            <a:r>
              <a:rPr lang="ja" sz="822"/>
              <a:t>実用的なものであることが分かりました。</a:t>
            </a:r>
            <a:br>
              <a:rPr lang="ja" sz="822"/>
            </a:br>
            <a:r>
              <a:rPr lang="ja" sz="822"/>
              <a:t>さらに、学習能力のデータセット間での転移の課題が強調され、</a:t>
            </a:r>
            <a:br>
              <a:rPr lang="ja" sz="822"/>
            </a:br>
            <a:r>
              <a:rPr lang="ja" sz="822"/>
              <a:t>ファインチューニングにおける多様なデータセットの必要性が強調されました。</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The Right Prompts for the Job: Repair Code-Review Defects with Large Language Model 2023</a:t>
            </a:r>
            <a:r>
              <a:rPr lang="ja" sz="1269" u="sng"/>
              <a:t>  </a:t>
            </a:r>
            <a:br>
              <a:rPr lang="ja" sz="1100"/>
            </a:br>
            <a:r>
              <a:rPr lang="ja" sz="1100" u="sng"/>
              <a:t>プロンプト</a:t>
            </a:r>
            <a:br>
              <a:rPr lang="ja" sz="760" u="sng"/>
            </a:br>
            <a:r>
              <a:rPr lang="ja" sz="760" u="sng"/>
              <a:t>以下のバグのあるコードスニペットを修正する...</a:t>
            </a:r>
            <a:endParaRPr sz="760" u="sng"/>
          </a:p>
          <a:p>
            <a:pPr indent="0" lvl="0" marL="0" rtl="0" algn="l">
              <a:lnSpc>
                <a:spcPct val="105000"/>
              </a:lnSpc>
              <a:spcBef>
                <a:spcPts val="1200"/>
              </a:spcBef>
              <a:spcAft>
                <a:spcPts val="0"/>
              </a:spcAft>
              <a:buNone/>
            </a:pPr>
            <a:r>
              <a:rPr lang="ja" sz="760" u="sng"/>
              <a:t>＜バグのあるコード＞</a:t>
            </a:r>
            <a:br>
              <a:rPr lang="ja" sz="760" u="sng"/>
            </a:br>
            <a:r>
              <a:rPr lang="ja" sz="760" u="sng"/>
              <a:t>public static Integer get ( String key ) {</a:t>
            </a:r>
            <a:br>
              <a:rPr lang="ja" sz="760" u="sng"/>
            </a:br>
            <a:r>
              <a:rPr lang="ja" sz="760" u="sng"/>
              <a:t>	//＜コメント＞ このキーはnullになることがあるか？</a:t>
            </a:r>
            <a:br>
              <a:rPr lang="ja" sz="760" u="sng"/>
            </a:br>
            <a:r>
              <a:rPr lang="ja" sz="760" u="sng"/>
              <a:t>	[BUG_LOCATION]</a:t>
            </a:r>
            <a:br>
              <a:rPr lang="ja" sz="760" u="sng"/>
            </a:br>
            <a:r>
              <a:rPr lang="ja" sz="760" u="sng"/>
              <a:t>	[FIX_START]</a:t>
            </a:r>
            <a:br>
              <a:rPr lang="ja" sz="760" u="sng"/>
            </a:br>
            <a:r>
              <a:rPr lang="ja" sz="760" u="sng"/>
              <a:t>	if ( key == null ) {</a:t>
            </a:r>
            <a:br>
              <a:rPr lang="ja" sz="760" u="sng"/>
            </a:br>
            <a:r>
              <a:rPr lang="ja" sz="760" u="sng"/>
              <a:t>		return R . drawable . acc_none ;</a:t>
            </a:r>
            <a:br>
              <a:rPr lang="ja" sz="760" u="sng"/>
            </a:br>
            <a:r>
              <a:rPr lang="ja" sz="760" u="sng"/>
              <a:t>	}</a:t>
            </a:r>
            <a:br>
              <a:rPr lang="ja" sz="760" u="sng"/>
            </a:br>
            <a:r>
              <a:rPr lang="ja" sz="760" u="sng"/>
              <a:t>	[FIX_END]</a:t>
            </a:r>
            <a:br>
              <a:rPr lang="ja" sz="760" u="sng"/>
            </a:br>
            <a:r>
              <a:rPr lang="ja" sz="760" u="sng"/>
              <a:t>	return ...;</a:t>
            </a:r>
            <a:endParaRPr sz="760" u="sng"/>
          </a:p>
          <a:p>
            <a:pPr indent="0" lvl="0" marL="0" rtl="0" algn="l">
              <a:lnSpc>
                <a:spcPct val="105000"/>
              </a:lnSpc>
              <a:spcBef>
                <a:spcPts val="1200"/>
              </a:spcBef>
              <a:spcAft>
                <a:spcPts val="0"/>
              </a:spcAft>
              <a:buNone/>
            </a:pPr>
            <a:r>
              <a:rPr lang="ja" sz="760" u="sng"/>
              <a:t>}</a:t>
            </a:r>
            <a:br>
              <a:rPr lang="ja" sz="760" u="sng"/>
            </a:br>
            <a:r>
              <a:rPr lang="ja" sz="760" u="sng"/>
              <a:t>＜修正されたコード＞</a:t>
            </a:r>
            <a:endParaRPr sz="760" u="sng"/>
          </a:p>
          <a:p>
            <a:pPr indent="0" lvl="0" marL="0" rtl="0" algn="l">
              <a:spcBef>
                <a:spcPts val="1200"/>
              </a:spcBef>
              <a:spcAft>
                <a:spcPts val="0"/>
              </a:spcAft>
              <a:buNone/>
            </a:pPr>
            <a:br>
              <a:rPr lang="ja" sz="722"/>
            </a:br>
            <a:r>
              <a:rPr lang="ja" sz="722"/>
              <a:t>・プロンプト1（P1）：基本情報のみを含みます。タスク指示は「</a:t>
            </a:r>
            <a:r>
              <a:rPr lang="ja" sz="722" u="sng"/>
              <a:t>次のバグのあるコードスニペットを修正してください。レスポンスには修正されたコードのみを出力してください。</a:t>
            </a:r>
            <a:r>
              <a:rPr lang="ja" sz="722"/>
              <a:t>」です。</a:t>
            </a:r>
            <a:br>
              <a:rPr lang="ja" sz="722"/>
            </a:br>
            <a:r>
              <a:rPr lang="ja" sz="722"/>
              <a:t>ChatGPTがバグやパッチについての自然言語コンテンツを生成することがよくあるため、このような説明を減らすためにタスク指示に追加の要件を加えます。</a:t>
            </a:r>
            <a:br>
              <a:rPr lang="ja" sz="722"/>
            </a:br>
            <a:r>
              <a:rPr lang="ja" sz="722"/>
              <a:t>・プロンプト2（P2）：さらに“//＜コメント＞”行の提案に従ってバグのあるコードスニペットを修正するように求めます。</a:t>
            </a:r>
            <a:br>
              <a:rPr lang="ja" sz="722"/>
            </a:br>
            <a:r>
              <a:rPr lang="ja" sz="722"/>
              <a:t>タスク指示は「</a:t>
            </a:r>
            <a:r>
              <a:rPr lang="ja" sz="722" u="sng"/>
              <a:t>"//&lt;Comment&gt; "の行にある提案に従って、次のバグのあるコードスニペットを修正してください。レスポンスには修正されたコードのみを出力してください。</a:t>
            </a:r>
            <a:r>
              <a:rPr lang="ja" sz="722"/>
              <a:t>」です。</a:t>
            </a:r>
            <a:br>
              <a:rPr lang="ja" sz="722"/>
            </a:br>
            <a:r>
              <a:rPr lang="ja" sz="722"/>
              <a:t>ChatGPTに“＜コメント＞”マーカーの後のレビューコメントに従ってバグを修正するように依頼します。</a:t>
            </a:r>
            <a:br>
              <a:rPr lang="ja" sz="722"/>
            </a:br>
            <a:r>
              <a:rPr lang="ja" sz="722"/>
              <a:t>・プロンプト3（P3）：プロンプト1のバリアントであり、欠陥に関するヒントは含まれていません。</a:t>
            </a:r>
            <a:br>
              <a:rPr lang="ja" sz="722"/>
            </a:br>
            <a:r>
              <a:rPr lang="ja" sz="722"/>
              <a:t>タスク指示は「</a:t>
            </a:r>
            <a:r>
              <a:rPr lang="ja" sz="722" u="sng"/>
              <a:t>以下のバグのあるコードスニペットを修正してください。</a:t>
            </a:r>
            <a:r>
              <a:rPr lang="ja" sz="722"/>
              <a:t>」です。ファインチューニングプロセスによりモデルは正しい振る舞い、つまりコードのみを出力することを学習するため、追加の要件は削除されています。</a:t>
            </a:r>
            <a:br>
              <a:rPr lang="ja" sz="722"/>
            </a:br>
            <a:r>
              <a:rPr lang="ja" sz="722"/>
              <a:t>・プロンプト4（P4）：欠陥の場所を追加的に提供します。レビューコメントまたはチェッカーの検査からバグのあるコード行を示します。</a:t>
            </a:r>
            <a:br>
              <a:rPr lang="ja" sz="722"/>
            </a:br>
            <a:r>
              <a:rPr lang="ja" sz="722"/>
              <a:t>この行は「[BUG_LOCATION]」で示されます。タスク指示は「</a:t>
            </a:r>
            <a:r>
              <a:rPr lang="ja" sz="722" u="sng"/>
              <a:t>以下のバグのあるコードスニペットを修正してください。[BUG_LOCATION]はバグの場所を示しています。</a:t>
            </a:r>
            <a:r>
              <a:rPr lang="ja" sz="722"/>
              <a:t>」です。</a:t>
            </a:r>
            <a:br>
              <a:rPr lang="ja" sz="722"/>
            </a:br>
            <a:r>
              <a:rPr lang="ja" sz="722"/>
              <a:t>・プロンプト5（P5）：提案された修正場所、つまり欠陥を修正するために変更する必要があるコードの行範囲を提供します。修正場所は常に欠陥場所と同じではありません。</a:t>
            </a:r>
            <a:br>
              <a:rPr lang="ja" sz="722"/>
            </a:br>
            <a:r>
              <a:rPr lang="ja" sz="722"/>
              <a:t>人間のレビューコメントは一般的に特定のコード行で修正を提案します。マーカー「[FIX_START]」と「[FIX_END]」はそれぞれパッチの開始と終了として示されています。</a:t>
            </a:r>
            <a:br>
              <a:rPr lang="ja" sz="722"/>
            </a:br>
            <a:r>
              <a:rPr lang="ja" sz="722"/>
              <a:t>タスク指示は「</a:t>
            </a:r>
            <a:r>
              <a:rPr lang="ja" sz="722" u="sng"/>
              <a:t>以下のバグのあるコードスニペットを修正してください。[FIX_START]と[FIX_END]はパッチの範囲を示しています。</a:t>
            </a:r>
            <a:r>
              <a:rPr lang="ja" sz="722"/>
              <a:t>」です。</a:t>
            </a:r>
            <a:br>
              <a:rPr lang="ja" sz="722"/>
            </a:br>
            <a:r>
              <a:rPr lang="ja" sz="722"/>
              <a:t>・プロンプト6（P6）：プロンプト4の高度なバージョンです。LLMが欠陥を理解し修正するのを助けるためにレビューコメントを提供します。</a:t>
            </a:r>
            <a:br>
              <a:rPr lang="ja" sz="722"/>
            </a:br>
            <a:r>
              <a:rPr lang="ja" sz="722"/>
              <a:t>プロンプト4と比較して、コメント行は特別なマーカーなしで欠陥の場所を示します。豊富なコメントコンテンツが単なる欠陥の場所と比較してパフォーマンスを向上させるかどうかを評価するために設計されています。タスク指示は「</a:t>
            </a:r>
            <a:r>
              <a:rPr lang="ja" sz="722" u="sng"/>
              <a:t>"//＜コメント＞"行の提案に従って、以下のバグのあるコードスニペットを修正してください。</a:t>
            </a:r>
            <a:r>
              <a:rPr lang="ja" sz="722"/>
              <a:t>」です。</a:t>
            </a:r>
            <a:br>
              <a:rPr lang="ja" sz="722"/>
            </a:br>
            <a:r>
              <a:rPr lang="ja" sz="722"/>
              <a:t>・プロンプト7（P7）：図4のすべての情報を組み合わせたものですが、「[BUG_LOCATION]」は除外されています。</a:t>
            </a:r>
            <a:br>
              <a:rPr lang="ja" sz="722"/>
            </a:br>
            <a:r>
              <a:rPr lang="ja" sz="722"/>
              <a:t>欠陥の場所はレビューコメントによく暗示されているため、それを排除しています。他のすべてのプロンプトと比較して、これは最も情報が豊富です。</a:t>
            </a:r>
            <a:br>
              <a:rPr lang="ja" sz="722"/>
            </a:br>
            <a:r>
              <a:rPr lang="ja" sz="722"/>
              <a:t>タスク指示は「</a:t>
            </a:r>
            <a:r>
              <a:rPr lang="ja" sz="722" u="sng"/>
              <a:t>"//＜コメント＞"行の提案に従って、以下のバグのあるコードスニペットを修正してください。[FIX_START]と[FIX_END]はパッチの範囲を示しています。</a:t>
            </a:r>
            <a:r>
              <a:rPr lang="ja" sz="722"/>
              <a:t>」です。</a:t>
            </a:r>
            <a:endParaRPr sz="722"/>
          </a:p>
          <a:p>
            <a:pPr indent="0" lvl="0" marL="0" rtl="0" algn="l">
              <a:spcBef>
                <a:spcPts val="1200"/>
              </a:spcBef>
              <a:spcAft>
                <a:spcPts val="0"/>
              </a:spcAft>
              <a:buNone/>
            </a:pPr>
            <a:r>
              <a:rPr lang="ja" sz="722"/>
              <a:t>この研究では、これらのプロンプトを使用して、大規模言語モデルがコード修正タスクにどのように対応するかを評価します。ゼロショット学習用プロンプトは、モデルが以前に特定のタスクに対する訓練を受けていない状況での性能をテストするために設計されています。</a:t>
            </a:r>
            <a:endParaRPr sz="722"/>
          </a:p>
          <a:p>
            <a:pPr indent="0" lvl="0" marL="0" rtl="0" algn="l">
              <a:spcBef>
                <a:spcPts val="1200"/>
              </a:spcBef>
              <a:spcAft>
                <a:spcPts val="1200"/>
              </a:spcAft>
              <a:buNone/>
            </a:pPr>
            <a:r>
              <a:rPr lang="ja" sz="722"/>
              <a:t>ちょっと実装してみたけど入力するコードのコメントが的確でないといけなく、使用できるころには全てのプロンプトが違うものになってそう</a:t>
            </a:r>
            <a:endParaRPr sz="722"/>
          </a:p>
        </p:txBody>
      </p:sp>
      <p:sp>
        <p:nvSpPr>
          <p:cNvPr id="78" name="Google Shape;78;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Navigating Uncertainty: Optimizing API Dependency for Hallucination Reduction in Closed-Book Question Answering</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特に事実に関する質問に直面したとき、LLMはパラメータに保存された知識だけに依存して真実かつ正確な答えを保証することはできません。これらのモデルにWebなどの外部情報源で検索する能力を追加することは、情報を取得するための知識を地に足をつける有望なアプローチです。しかし、大量のドキュメントの中で検索することは、追加の計算/時間コストを導入します。最適な行動は、LLMが答えに自信がない場合にのみ外部リソースを照会することです。</a:t>
            </a:r>
            <a:br>
              <a:rPr lang="ja" sz="722"/>
            </a:br>
            <a:r>
              <a:rPr lang="ja" sz="722"/>
              <a:t>LLMに直接問いに答えるか、外部情報源（ウェブ検索など）を参照するかを決定する能力を付加することを提案し、</a:t>
            </a:r>
            <a:r>
              <a:rPr lang="ja" sz="722"/>
              <a:t>LLMが外部検索を行うタイミングと自信レベルに基づいて直接回答するタイミングを決定することで、計算コストを最小限に抑えます。</a:t>
            </a:r>
            <a:endParaRPr sz="1100"/>
          </a:p>
          <a:p>
            <a:pPr indent="0" lvl="0" marL="0" rtl="0" algn="l">
              <a:spcBef>
                <a:spcPts val="1200"/>
              </a:spcBef>
              <a:spcAft>
                <a:spcPts val="0"/>
              </a:spcAft>
              <a:buNone/>
            </a:pPr>
            <a:r>
              <a:rPr lang="ja" sz="1100" u="sng"/>
              <a:t>新規性</a:t>
            </a:r>
            <a:br>
              <a:rPr lang="ja" sz="1100"/>
            </a:br>
            <a:r>
              <a:rPr lang="ja" sz="800"/>
              <a:t>LLMが自信がない場合、直接回答する代わりに外部ツール（API呼び出し）に検索をトリガーし、幻覚的な応答を提供する可能性を最小限に抑えます。この手法は、外部知識を活用すると同時に、LLMの固有の問いに答える能力をバランスよく取る微妙なアプローチを表しています。</a:t>
            </a:r>
            <a:endParaRPr sz="800"/>
          </a:p>
          <a:p>
            <a:pPr indent="0" lvl="0" marL="0" rtl="0" algn="l">
              <a:spcBef>
                <a:spcPts val="1200"/>
              </a:spcBef>
              <a:spcAft>
                <a:spcPts val="0"/>
              </a:spcAft>
              <a:buNone/>
            </a:pPr>
            <a:r>
              <a:rPr lang="ja" sz="1100" u="sng"/>
              <a:t>手法</a:t>
            </a:r>
            <a:br>
              <a:rPr lang="ja" sz="1100" u="sng"/>
            </a:br>
            <a:r>
              <a:rPr lang="ja" sz="800"/>
              <a:t>1</a:t>
            </a:r>
            <a:r>
              <a:rPr lang="ja" sz="800"/>
              <a:t>. 幻覚のマスキングメカニズム（HalM）の導入。これにより、LLMは潜在的に誤った回答の代わりに特別なトークン列（⟨search⟩）を出力することができます。</a:t>
            </a:r>
            <a:br>
              <a:rPr lang="ja" sz="800"/>
            </a:br>
            <a:r>
              <a:rPr lang="ja" sz="800"/>
              <a:t>このメカニズムは、第2段階の微調整中に適用されます。</a:t>
            </a:r>
            <a:br>
              <a:rPr lang="ja" sz="800"/>
            </a:br>
            <a:r>
              <a:rPr lang="ja" sz="800"/>
              <a:t>2. 少量のデータでモデルを訓練する教師ありアプローチの使用。主にNatural Questions（NQ）とTriviaQA（TQA）の閉書式問答タスクに焦点を当てています。</a:t>
            </a:r>
            <a:br>
              <a:rPr lang="ja" sz="800"/>
            </a:br>
            <a:r>
              <a:rPr lang="ja" sz="800"/>
              <a:t>3. ロー・ランク適応（LoRA）などのパラメータ効率的な微調整技術の活用。</a:t>
            </a:r>
            <a:br>
              <a:rPr lang="ja" sz="800"/>
            </a:br>
            <a:r>
              <a:rPr lang="ja" sz="800"/>
              <a:t>4. モデルが自信を自己評価し、直接回答を提供するか情報を外部で検索するかを決定する能力の評価。</a:t>
            </a:r>
            <a:endParaRPr sz="800"/>
          </a:p>
          <a:p>
            <a:pPr indent="0" lvl="0" marL="0" rtl="0" algn="l">
              <a:spcBef>
                <a:spcPts val="1200"/>
              </a:spcBef>
              <a:spcAft>
                <a:spcPts val="0"/>
              </a:spcAft>
              <a:buNone/>
            </a:pPr>
            <a:r>
              <a:rPr lang="ja" sz="800"/>
              <a:t>幻覚のマスキングメカニズム（HalM）は、誤った回答を隠蔽し、代わりに特定のトークン（⟨search⟩）を予測する方法で実行されています。</a:t>
            </a:r>
            <a:br>
              <a:rPr lang="ja" sz="800"/>
            </a:br>
            <a:r>
              <a:rPr lang="ja" sz="800"/>
              <a:t>このメカニズムは、以下のように形式化されています：</a:t>
            </a:r>
            <a:br>
              <a:rPr lang="ja" sz="800"/>
            </a:br>
            <a:r>
              <a:rPr lang="ja" sz="800"/>
              <a:t>- 大規模言語モデル（LMθ）が質問（q）に対して回答（â）を生成します。</a:t>
            </a:r>
            <a:br>
              <a:rPr lang="ja" sz="800"/>
            </a:br>
            <a:r>
              <a:rPr lang="ja" sz="800"/>
              <a:t>- この回答が正しい回答のセット（A）に含まれている場合、その回答（â）はそのまま使用されます（1(â)）。</a:t>
            </a:r>
            <a:br>
              <a:rPr lang="ja" sz="800"/>
            </a:br>
            <a:r>
              <a:rPr lang="ja" sz="800"/>
              <a:t>- しかし、生成された回答が正しい回答のセットに含まれていない場合（つまり幻覚である場合）、ψ（HalM）が作用して、その回答は隠蔽され、特別なトークン（⟨search⟩）に置き換えられます。このトークンは外部の知識ベースを照会するために使用されます。</a:t>
            </a:r>
            <a:br>
              <a:rPr lang="ja" sz="800"/>
            </a:br>
            <a:br>
              <a:rPr lang="ja" sz="800"/>
            </a:br>
            <a:r>
              <a:rPr lang="ja" sz="800"/>
              <a:t>このメカニズムにより、正しく回答された質問に対してはそのままの回答を使用し、幻覚に該当する回答は隠蔽して外部照会を促すことが可能になります​​。</a:t>
            </a:r>
            <a:endParaRPr sz="800"/>
          </a:p>
          <a:p>
            <a:pPr indent="0" lvl="0" marL="0" rtl="0" algn="l">
              <a:spcBef>
                <a:spcPts val="1200"/>
              </a:spcBef>
              <a:spcAft>
                <a:spcPts val="0"/>
              </a:spcAft>
              <a:buNone/>
            </a:pPr>
            <a:r>
              <a:rPr lang="ja" sz="1122" u="sng"/>
              <a:t>結果</a:t>
            </a:r>
            <a:br>
              <a:rPr lang="ja" sz="1122"/>
            </a:br>
            <a:r>
              <a:rPr lang="ja" sz="822"/>
              <a:t>モデルは既知の問いの78.2%に直接回答し、未知の問いの77.2%に検索を選択し、APIが利用されるのは62%に留まりました。提案された手法は幻覚を効果的に削減し、ベースラインモデルや困惑度のしきい値設定など他の幻覚削減戦略を上回る結果を示しました。論文では、ユーザーエクスペリエンスが検索によって提供された回答の正確さに強く影響を受けること、また、モデルの自己評価能力の重要性を強調しています。</a:t>
            </a:r>
            <a:endParaRPr sz="822"/>
          </a:p>
          <a:p>
            <a:pPr indent="0" lvl="0" marL="0" rtl="0" algn="l">
              <a:spcBef>
                <a:spcPts val="1200"/>
              </a:spcBef>
              <a:spcAft>
                <a:spcPts val="1200"/>
              </a:spcAft>
              <a:buNone/>
            </a:pPr>
            <a:r>
              <a:rPr lang="ja" sz="822"/>
              <a:t>正しい回答のセット（A）のコンテキストである大規模言語モデル（LLM）がクローズブック質問応答（CBQA: Closed Book Question Answering）タスクで使用するためのデータセットをどうやって用意するの？がなぁという感じ</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De-Hallucinator: Iterative Grounding for LLM-Based Code Completion</a:t>
            </a:r>
            <a:r>
              <a:rPr lang="ja" sz="1200" u="sng"/>
              <a:t> 2024</a:t>
            </a:r>
            <a:r>
              <a:rPr lang="ja" sz="1269" u="sng"/>
              <a:t>  </a:t>
            </a:r>
            <a:br>
              <a:rPr lang="ja" sz="1100"/>
            </a:br>
            <a:r>
              <a:rPr lang="ja" sz="1100" u="sng"/>
              <a:t>概要</a:t>
            </a:r>
            <a:br>
              <a:rPr lang="ja" sz="722"/>
            </a:br>
            <a:r>
              <a:rPr lang="ja" sz="722"/>
              <a:t>LLMsによるコード補完の改善技術を提案。De-Hallucinator技術は、LLMsの予測を反復的にクエリして適切なコンテキストを求め、プロジェクト固有のAPI参照を活用することを目指しています。</a:t>
            </a:r>
            <a:endParaRPr sz="1100"/>
          </a:p>
          <a:p>
            <a:pPr indent="0" lvl="0" marL="0" rtl="0" algn="l">
              <a:spcBef>
                <a:spcPts val="1200"/>
              </a:spcBef>
              <a:spcAft>
                <a:spcPts val="0"/>
              </a:spcAft>
              <a:buNone/>
            </a:pPr>
            <a:r>
              <a:rPr lang="ja" sz="1100" u="sng"/>
              <a:t>新規性</a:t>
            </a:r>
            <a:br>
              <a:rPr lang="ja" sz="1100"/>
            </a:br>
            <a:r>
              <a:rPr lang="ja" sz="800"/>
              <a:t>反復的なクエリとコンテキストの改善をします。プロンプトにおいてより適切なコンテキスト情報を反復的に組み込むことにより、</a:t>
            </a:r>
            <a:br>
              <a:rPr lang="ja" sz="800"/>
            </a:br>
            <a:r>
              <a:rPr lang="ja" sz="800"/>
              <a:t>モデルの予測を改善します。これにより、既存のAPIをより正確に参照するコードを生成することが可能になります。</a:t>
            </a:r>
            <a:endParaRPr sz="800"/>
          </a:p>
          <a:p>
            <a:pPr indent="0" lvl="0" marL="0" rtl="0" algn="l">
              <a:spcBef>
                <a:spcPts val="1200"/>
              </a:spcBef>
              <a:spcAft>
                <a:spcPts val="0"/>
              </a:spcAft>
              <a:buNone/>
            </a:pPr>
            <a:r>
              <a:rPr lang="ja" sz="1100" u="sng"/>
              <a:t>手法</a:t>
            </a:r>
            <a:br>
              <a:rPr lang="ja" sz="1100" u="sng"/>
            </a:br>
            <a:r>
              <a:rPr lang="ja" sz="800"/>
              <a:t>De-Hallucinator技術にはいくつかのステップが含まれています：</a:t>
            </a:r>
            <a:br>
              <a:rPr lang="ja" sz="800"/>
            </a:br>
            <a:r>
              <a:rPr lang="ja" sz="800"/>
              <a:t>1. カーソルの前のコードをLLMsに供給して初期のコード補完を生成します。</a:t>
            </a:r>
            <a:br>
              <a:rPr lang="ja" sz="800"/>
            </a:br>
            <a:r>
              <a:rPr lang="ja" sz="800"/>
              <a:t>2. その後、補完を分析して、プロジェクト固有のコンテキストに関連するAPI参照を取得します。</a:t>
            </a:r>
            <a:br>
              <a:rPr lang="ja" sz="800"/>
            </a:br>
            <a:r>
              <a:rPr lang="ja" sz="800"/>
              <a:t>3. これらのAPI参照を使用して増強プロンプトを構築し、LLMにフィードバックして補完を洗練させます。</a:t>
            </a:r>
            <a:br>
              <a:rPr lang="ja" sz="800"/>
            </a:br>
            <a:r>
              <a:rPr lang="ja" sz="800"/>
              <a:t>4. 適切な補完が見つかるか、または最大イテレーション数（k）に到達するまで反復プロセスが続きます。</a:t>
            </a:r>
            <a:br>
              <a:rPr lang="ja" sz="800"/>
            </a:br>
            <a:r>
              <a:rPr lang="ja" sz="800"/>
              <a:t>5. この技術は、事前計算されたAPI参照と効率的な検索方法を使用して、プロンプトへの応答を確実にし、コード補完ツールの実用性を維持しています。</a:t>
            </a:r>
            <a:endParaRPr sz="800"/>
          </a:p>
          <a:p>
            <a:pPr indent="0" lvl="0" marL="0" rtl="0" algn="l">
              <a:spcBef>
                <a:spcPts val="1200"/>
              </a:spcBef>
              <a:spcAft>
                <a:spcPts val="0"/>
              </a:spcAft>
              <a:buNone/>
            </a:pPr>
            <a:r>
              <a:rPr lang="ja" sz="1122" u="sng"/>
              <a:t>結果</a:t>
            </a:r>
            <a:br>
              <a:rPr lang="ja" sz="1122"/>
            </a:br>
            <a:r>
              <a:rPr lang="ja" sz="822"/>
              <a:t>De-Hallucinatorの評価は、4つの最先端のLLMsを用いてオープンソースのPythonプロジェクトでのAPI使用の予測を行いました。その結果、De-Hallucinatorは予測されるコードの品質を大幅に改善しています。編集距離を23〜51％減少させ、正しく予測されたAPI使用のリコールをベースライン手法に比べて24〜61％増加させています。これらの改善は、プロジェクト固有のAPI予測の課題に対処するアプローチの効果を検証しています。</a:t>
            </a:r>
            <a:endParaRPr sz="822"/>
          </a:p>
          <a:p>
            <a:pPr indent="0" lvl="0" marL="0" rtl="0" algn="l">
              <a:spcBef>
                <a:spcPts val="1200"/>
              </a:spcBef>
              <a:spcAft>
                <a:spcPts val="0"/>
              </a:spcAft>
              <a:buNone/>
            </a:pPr>
            <a:r>
              <a:rPr lang="ja" sz="822"/>
              <a:t>De-Hallucinatorのアルゴリズム</a:t>
            </a:r>
            <a:br>
              <a:rPr lang="ja" sz="822"/>
            </a:br>
            <a:r>
              <a:rPr lang="ja" sz="822"/>
              <a:t>1. 初期化: 不完全なコード 𝑐、モデル 𝑚、予算 𝑘 を入力として受け取ります。𝑐 は初期プロンプトとして使用されます。</a:t>
            </a:r>
            <a:br>
              <a:rPr lang="ja" sz="822"/>
            </a:br>
            <a:r>
              <a:rPr lang="ja" sz="822"/>
              <a:t>2. 最初の予測: モデル 𝑚 は初期プロンプト 𝑐 を使用して最初の補完 𝑐′ を生成します。この補完は補完リスト C に追加されます。</a:t>
            </a:r>
            <a:br>
              <a:rPr lang="ja" sz="822"/>
            </a:br>
            <a:r>
              <a:rPr lang="ja" sz="822"/>
              <a:t>3. 関連するAPI参照の取得: retrieveRelevantAPIrefs 関数を使用して、入力コード 𝑐 に関連するAPI参照を取得します。</a:t>
            </a:r>
            <a:br>
              <a:rPr lang="ja" sz="822"/>
            </a:br>
            <a:r>
              <a:rPr lang="ja" sz="822"/>
              <a:t>4. プロンプトの構築: constructPrompt 関数を使用して、元のコード 𝑐 とAPI参照を含む新しいプロンプトを構築します。</a:t>
            </a:r>
            <a:br>
              <a:rPr lang="ja" sz="822"/>
            </a:br>
            <a:r>
              <a:rPr lang="ja" sz="822"/>
              <a:t>5. 反復的な予測: 以下のステップを予算 𝑘 まで繰り返します：</a:t>
            </a:r>
            <a:br>
              <a:rPr lang="ja" sz="822"/>
            </a:br>
            <a:r>
              <a:rPr lang="ja" sz="822"/>
              <a:t>    - モデル 𝑚 を使用して新しい補完 𝑐′ を生成します。</a:t>
            </a:r>
            <a:br>
              <a:rPr lang="ja" sz="822"/>
            </a:br>
            <a:r>
              <a:rPr lang="ja" sz="822"/>
              <a:t>    - 新しい補完を補完リスト C に追加します。</a:t>
            </a:r>
            <a:br>
              <a:rPr lang="ja" sz="822"/>
            </a:br>
            <a:r>
              <a:rPr lang="ja" sz="822"/>
              <a:t>    - 前回の補完と新しい補完が同じ場合、ループを終了します。</a:t>
            </a:r>
            <a:br>
              <a:rPr lang="ja" sz="822"/>
            </a:br>
            <a:r>
              <a:rPr lang="ja" sz="822"/>
              <a:t>    - 前回の補完を更新し、新しいAPI参照を取得し、新しいプロンプトを構築します。</a:t>
            </a:r>
            <a:br>
              <a:rPr lang="ja" sz="822"/>
            </a:br>
            <a:r>
              <a:rPr lang="ja" sz="822"/>
              <a:t>    - 補完リストの返却: 最終的な補完リスト C を返します。</a:t>
            </a:r>
            <a:endParaRPr sz="822"/>
          </a:p>
          <a:p>
            <a:pPr indent="0" lvl="0" marL="0" rtl="0" algn="l">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An Open and Comprehensive Pipeline for Unified Object Grounding and Detection</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Grounding-DINOは、Open-Vocabulary Detection (OVD)、Phrase Grounding (PG)、Referring Expression Comprehension (REC)など、複数のビジョンタスクを扱う最先端のオープンセット検出モデルです。その効果により、さまざまな下流アプリケーションで広く採用されています。しかし、元のGrounding-DINOモデルは、学習コードが公開されていないため、MM-Grounding-DINOを作成しました</a:t>
            </a:r>
            <a:br>
              <a:rPr lang="ja" sz="722"/>
            </a:br>
            <a:r>
              <a:rPr lang="ja" sz="722"/>
              <a:t>プリトレーニング用の多様なビジョンデータセットと、ファインチューニング用のさまざまな検出およびグラウンディングデータセットを使用しています。</a:t>
            </a:r>
            <a:br>
              <a:rPr lang="ja" sz="722"/>
            </a:br>
            <a:r>
              <a:rPr lang="ja" sz="722"/>
              <a:t>論文では、再現性のための各結果と設定の詳細な分析を提供しています。言及されたベンチマークでの広範な実験により、MM-Grounding-DINO-TinyはGrounding-DINO-Tinyベースラインを上回ることが示されています。モデルとコードは提供されたGitHubリンクで公開されています。https://github.com/open-mmlab/mmdetection/tree/main/configs/mm_grounding_dino</a:t>
            </a:r>
            <a:endParaRPr sz="1100"/>
          </a:p>
          <a:p>
            <a:pPr indent="0" lvl="0" marL="0" rtl="0" algn="l">
              <a:spcBef>
                <a:spcPts val="1200"/>
              </a:spcBef>
              <a:spcAft>
                <a:spcPts val="0"/>
              </a:spcAft>
              <a:buNone/>
            </a:pPr>
            <a:r>
              <a:rPr lang="ja" sz="1100" u="sng"/>
              <a:t>手法</a:t>
            </a:r>
            <a:br>
              <a:rPr lang="ja" sz="1100" u="sng"/>
            </a:br>
            <a:r>
              <a:rPr lang="ja" sz="800"/>
              <a:t>MM-Grounding-DINOは、Grounding-DINOのアーキテクチャを採用し、初期化時にわずかな修正を加え、より多くのデータセットを事前トレーニングに使用しています。著者たちは、OVD、PG、およびRECの評価のためにベンチマークを拡張し、再現性を確保するための詳細な分析と設定を提供しています。彼らは、ゼロショット設定のために大規模な言語語彙の中でベースと新しいカテゴリを区別することにより、タスクに取り組んでいます。トレーニング設定とモデルのバリアントに加え、データ拡張技術とコントラスト埋め込みモジュールの初期化についても説明しています。</a:t>
            </a:r>
            <a:br>
              <a:rPr lang="ja" sz="800"/>
            </a:br>
            <a:r>
              <a:rPr lang="ja" sz="800"/>
              <a:t>Feature Enhancer Layer (特徴強化層)：</a:t>
            </a:r>
            <a:br>
              <a:rPr lang="ja" sz="800"/>
            </a:br>
            <a:r>
              <a:rPr lang="ja" sz="800"/>
              <a:t>1. BiAttentionBlock（双方向アテンションブロック）: この関数は、画像の特徴とテキストの特徴を入力として受け取ります。BiAttentionBlockはこれら二種類の</a:t>
            </a:r>
            <a:br>
              <a:rPr lang="ja" sz="800"/>
            </a:br>
            <a:r>
              <a:rPr lang="ja" sz="800"/>
              <a:t>特徴を融合させ、融合された画像とテキストの表現を作成します。このステップは、視覚的およびテキスト情報の両方を深く理解する必要があるモデルにとって重要です。</a:t>
            </a:r>
            <a:br>
              <a:rPr lang="ja" sz="800"/>
            </a:br>
            <a:r>
              <a:rPr lang="ja" sz="800"/>
              <a:t>2. 融合テキストに対するFFN（フィードフォワードネットワーク）: 融合されたテキストは、SelfAttentionLayer（自己注意層）を通じて処理されます。</a:t>
            </a:r>
            <a:br>
              <a:rPr lang="ja" sz="800"/>
            </a:br>
            <a:r>
              <a:rPr lang="ja" sz="800"/>
              <a:t>これはトランスフォーマーアーキテクチャの重要な部分で、モデルが入力テキストの異なる部分に焦点を当てるのに役立ちます。</a:t>
            </a:r>
            <a:br>
              <a:rPr lang="ja" sz="800"/>
            </a:br>
            <a:r>
              <a:rPr lang="ja" sz="800"/>
              <a:t>この自己注意層の出力は、フィードフォワードネットワーク（FFN）を通じてさらに処理されます。</a:t>
            </a:r>
            <a:br>
              <a:rPr lang="ja" sz="800"/>
            </a:br>
            <a:r>
              <a:rPr lang="ja" sz="800"/>
              <a:t>これにより、テキスト特徴が強化され、モデルがテキスト内のより複雑なパターンを捉えることができます。3. 融合画像に対するFFN: 同様に、</a:t>
            </a:r>
            <a:br>
              <a:rPr lang="ja" sz="800"/>
            </a:br>
            <a:r>
              <a:rPr lang="ja" sz="800"/>
              <a:t>融合された画像特徴はDeformableAttentionLayer（変形可能な注意層）を通じて処理されます。</a:t>
            </a:r>
            <a:br>
              <a:rPr lang="ja" sz="800"/>
            </a:br>
            <a:r>
              <a:rPr lang="ja" sz="800"/>
              <a:t>これは、画像内の特定の形状や構造に適応できる注意機構のバリアントです。その出力は別のFFNを通して処理されます。</a:t>
            </a:r>
            <a:br>
              <a:rPr lang="ja" sz="800"/>
            </a:br>
            <a:r>
              <a:rPr lang="ja" sz="800"/>
              <a:t>この過程により画像特徴が強化され、モデルが視覚データをよりよく理解し解釈することが可能になります</a:t>
            </a:r>
            <a:endParaRPr sz="800"/>
          </a:p>
          <a:p>
            <a:pPr indent="0" lvl="0" marL="0" rtl="0" algn="l">
              <a:spcBef>
                <a:spcPts val="1200"/>
              </a:spcBef>
              <a:spcAft>
                <a:spcPts val="0"/>
              </a:spcAft>
              <a:buNone/>
            </a:pPr>
            <a:r>
              <a:rPr lang="ja" sz="800"/>
              <a:t>Contrastive Embedding (コントラスティブ埋め込み) :</a:t>
            </a:r>
            <a:br>
              <a:rPr lang="ja" sz="800"/>
            </a:br>
            <a:r>
              <a:rPr lang="ja" sz="800"/>
              <a:t>1. 視覚特徴とテキスト特徴の行列乗算: アルゴリズムは、視覚特徴（visual feat）と転置されたテキスト特徴（text feat.transpose(-1, -2)）の行列乗算から。</a:t>
            </a:r>
            <a:br>
              <a:rPr lang="ja" sz="800"/>
            </a:br>
            <a:r>
              <a:rPr lang="ja" sz="800"/>
              <a:t>この操作により、視覚特徴とテキスト特徴の全ペア間のドット積が計算され、それらの類似度が効果的に測定されます。</a:t>
            </a:r>
            <a:br>
              <a:rPr lang="ja" sz="800"/>
            </a:br>
            <a:r>
              <a:rPr lang="ja" sz="800"/>
              <a:t>2. 正規化: 次に、得られた行列（res）は、視覚特徴の次元の平方根で割ることによって正規化されます。この正規化ステップは、注意機構で一般的であり、</a:t>
            </a:r>
            <a:br>
              <a:rPr lang="ja" sz="800"/>
            </a:br>
            <a:r>
              <a:rPr lang="ja" sz="800"/>
              <a:t>トレーニング中の勾配の安定化に役立ちます。</a:t>
            </a:r>
            <a:br>
              <a:rPr lang="ja" sz="800"/>
            </a:br>
            <a:r>
              <a:rPr lang="ja" sz="800"/>
              <a:t>3. バイアスの追加: 最後に、バイアス項（self.bias）が結果に加えられます。このバイアス項は、初期の損失値を減少させ、モデルの収束を加速するのに</a:t>
            </a:r>
            <a:br>
              <a:rPr lang="ja" sz="800"/>
            </a:br>
            <a:r>
              <a:rPr lang="ja" sz="800"/>
              <a:t>役立ちます。CLIPモデルに触発されたこのバイアス項の追加は、論文で使用されるコントラスティブ埋め込みの特徴的な部分です</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t/>
            </a:r>
            <a:endParaRPr sz="800"/>
          </a:p>
        </p:txBody>
      </p:sp>
      <p:pic>
        <p:nvPicPr>
          <p:cNvPr id="94" name="Google Shape;94;p19"/>
          <p:cNvPicPr preferRelativeResize="0"/>
          <p:nvPr/>
        </p:nvPicPr>
        <p:blipFill>
          <a:blip r:embed="rId3">
            <a:alphaModFix/>
          </a:blip>
          <a:stretch>
            <a:fillRect/>
          </a:stretch>
        </p:blipFill>
        <p:spPr>
          <a:xfrm>
            <a:off x="39325" y="3442525"/>
            <a:ext cx="5192300" cy="1511025"/>
          </a:xfrm>
          <a:prstGeom prst="rect">
            <a:avLst/>
          </a:prstGeom>
          <a:noFill/>
          <a:ln>
            <a:noFill/>
          </a:ln>
        </p:spPr>
      </p:pic>
      <p:pic>
        <p:nvPicPr>
          <p:cNvPr id="95" name="Google Shape;95;p19"/>
          <p:cNvPicPr preferRelativeResize="0"/>
          <p:nvPr/>
        </p:nvPicPr>
        <p:blipFill>
          <a:blip r:embed="rId4">
            <a:alphaModFix/>
          </a:blip>
          <a:stretch>
            <a:fillRect/>
          </a:stretch>
        </p:blipFill>
        <p:spPr>
          <a:xfrm>
            <a:off x="6116775" y="1952600"/>
            <a:ext cx="2994450" cy="258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SPEER: Sentence-Level Planning of Long Clinical Summaries via Embedded Entity Retrieval</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医師は、患者が病院を退院するたびに、長い要約を書かなければなりません。この作業は、入院中に扱われるユニークな臨床概念の数が多いため、時間がかかります。</a:t>
            </a:r>
            <a:br>
              <a:rPr lang="ja" sz="722"/>
            </a:br>
            <a:r>
              <a:rPr lang="ja" sz="722"/>
              <a:t>要約が臨床的に役立つためには、重要なエンティティを特定し、それらをカバーすることが不可欠です。</a:t>
            </a:r>
            <a:br>
              <a:rPr lang="ja" sz="722"/>
            </a:br>
            <a:r>
              <a:rPr lang="ja" sz="722"/>
              <a:t>オープンソースのLLM（Mistral-7B-InstructおよびZephyr-7B）をこのタスクに合わせて微調整し、不完全で信頼性のない要約を生成することがわかりました。</a:t>
            </a:r>
            <a:br>
              <a:rPr lang="ja" sz="722"/>
            </a:br>
            <a:r>
              <a:rPr lang="ja" sz="722"/>
              <a:t>エンティティのカバレッジを高めるために、我々は重要なエンティティを予測する小型のエンコーダーのみのモデルを訓練し、それらをLLMをガイドするコンテンツプランとして扱います。</a:t>
            </a:r>
            <a:br>
              <a:rPr lang="ja" sz="722"/>
            </a:br>
            <a:r>
              <a:rPr lang="ja" sz="722"/>
              <a:t>LLMにソースノート内の特定の言及に焦点を当てるよう促すために、SPEER（埋め込みエンティティ検索を利用した文レベル計画）を提案</a:t>
            </a:r>
            <a:br>
              <a:rPr lang="ja" sz="722"/>
            </a:br>
            <a:r>
              <a:rPr lang="ja" sz="722"/>
              <a:t>各重要なエンティティの範囲を特別な境界タグでマークし、LLMに各文を生成する前にマークされた範囲を取得するよう指示。</a:t>
            </a:r>
            <a:br>
              <a:rPr lang="ja" sz="722"/>
            </a:br>
            <a:r>
              <a:rPr lang="ja" sz="722"/>
              <a:t>文レベルの計画は、モデルが使用するエンティティを明示的に記録しているという意味で、状態追跡の形式として機能します。</a:t>
            </a:r>
            <a:br>
              <a:rPr lang="ja" sz="722"/>
            </a:br>
            <a:r>
              <a:rPr lang="ja" sz="722"/>
              <a:t>MistralとZephyrのバリアントを約167kの入院患者データセットで微調整し、3つのデータセットで評価。</a:t>
            </a:r>
            <a:br>
              <a:rPr lang="ja" sz="722"/>
            </a:br>
            <a:r>
              <a:rPr lang="ja" sz="722"/>
              <a:t>SPEERは、ガイドされていないベースラインとガイドされたベースラインの両方で、カバレッジと信頼性のメトリクスで向上を示しています。</a:t>
            </a:r>
            <a:endParaRPr sz="1100"/>
          </a:p>
          <a:p>
            <a:pPr indent="0" lvl="0" marL="0" rtl="0" algn="l">
              <a:spcBef>
                <a:spcPts val="1200"/>
              </a:spcBef>
              <a:spcAft>
                <a:spcPts val="0"/>
              </a:spcAft>
              <a:buNone/>
            </a:pPr>
            <a:r>
              <a:rPr lang="ja" sz="1100" u="sng"/>
              <a:t>新規性</a:t>
            </a:r>
            <a:br>
              <a:rPr lang="ja" sz="1100"/>
            </a:br>
            <a:r>
              <a:rPr lang="ja" sz="800"/>
              <a:t>SPEERは、文レベルでの埋め込みエンティティ検索の使用が、サマリープロセスのガイドとして新規性を持っています。</a:t>
            </a:r>
            <a:br>
              <a:rPr lang="ja" sz="800"/>
            </a:br>
            <a:r>
              <a:rPr lang="ja" sz="800"/>
              <a:t>顕著なエンティティのスパンに特別な境界タグを付けることで、SPEERは、各文の生成前にこれらのエンティティを回収するようLLMに促し、</a:t>
            </a:r>
            <a:br>
              <a:rPr lang="ja" sz="800"/>
            </a:br>
            <a:r>
              <a:rPr lang="ja" sz="800"/>
              <a:t>ソーステキストに基づいてサマリーが保持されるようにする形で、状態追跡の形を取るとしています。</a:t>
            </a:r>
            <a:endParaRPr sz="800"/>
          </a:p>
          <a:p>
            <a:pPr indent="0" lvl="0" marL="0" rtl="0" algn="l">
              <a:spcBef>
                <a:spcPts val="1200"/>
              </a:spcBef>
              <a:spcAft>
                <a:spcPts val="1200"/>
              </a:spcAft>
              <a:buNone/>
            </a:pPr>
            <a:r>
              <a:rPr lang="ja" sz="1100" u="sng"/>
              <a:t>手法</a:t>
            </a:r>
            <a:br>
              <a:rPr lang="ja" sz="1100" u="sng"/>
            </a:br>
            <a:r>
              <a:rPr lang="ja" sz="800"/>
              <a:t>SPEER: Sentence-level Planning via Embedded Entity Retrievalの主な特徴は次の通り</a:t>
            </a:r>
            <a:br>
              <a:rPr lang="ja" sz="800"/>
            </a:br>
            <a:r>
              <a:rPr lang="ja" sz="800"/>
              <a:t>1. エンティティの予測とマーキング:</a:t>
            </a:r>
            <a:br>
              <a:rPr lang="ja" sz="800"/>
            </a:br>
            <a:r>
              <a:rPr lang="ja" sz="800"/>
              <a:t>    - 独自のエンコーダーのみのモデルを訓練して、文書中の重要なエンティティ（臨床概念など）を予測します。</a:t>
            </a:r>
            <a:br>
              <a:rPr lang="ja" sz="800"/>
            </a:br>
            <a:r>
              <a:rPr lang="ja" sz="800"/>
              <a:t>    - 予測された各エンティティに特殊な境界タグを付け、これらをコンテンツプランとして使用します。</a:t>
            </a:r>
            <a:br>
              <a:rPr lang="ja" sz="800"/>
            </a:br>
            <a:r>
              <a:rPr lang="ja" sz="800"/>
              <a:t>2. LLM（Large Language Model）の微調整:</a:t>
            </a:r>
            <a:br>
              <a:rPr lang="ja" sz="800"/>
            </a:br>
            <a:r>
              <a:rPr lang="ja" sz="800"/>
              <a:t>    - オープンソースの大規模言語モデル（例：Mistral-7B-Instruct、Zephyr-7B）を使用します。</a:t>
            </a:r>
            <a:br>
              <a:rPr lang="ja" sz="800"/>
            </a:br>
            <a:r>
              <a:rPr lang="ja" sz="800"/>
              <a:t>    - これらのモデルを微調整して、エンティティがタグ付けされたソースノートから情報を取得し、それを基に文を生成します。</a:t>
            </a:r>
            <a:br>
              <a:rPr lang="ja" sz="800"/>
            </a:br>
            <a:r>
              <a:rPr lang="ja" sz="800"/>
              <a:t>3. 文レベルでの計画:</a:t>
            </a:r>
            <a:br>
              <a:rPr lang="ja" sz="800"/>
            </a:br>
            <a:r>
              <a:rPr lang="ja" sz="800"/>
              <a:t>    - SPEERは、生成する各文について、特定のエンティティに焦点を当てるようにLLMを導きます。</a:t>
            </a:r>
            <a:br>
              <a:rPr lang="ja" sz="800"/>
            </a:br>
            <a:r>
              <a:rPr lang="ja" sz="800"/>
              <a:t>    - これにより、モデルが生成する要約は、元の文書に含まれる重要な情報をより効果的にカバーし、信頼性の高い要約を生成できます。</a:t>
            </a:r>
            <a:br>
              <a:rPr lang="ja" sz="800"/>
            </a:br>
            <a:r>
              <a:rPr lang="ja" sz="800"/>
              <a:t>4. データセットと評価:</a:t>
            </a:r>
            <a:br>
              <a:rPr lang="ja" sz="800"/>
            </a:br>
            <a:r>
              <a:rPr lang="ja" sz="800"/>
              <a:t>    - 約167,000件の入院患者データを含む大規模で多様なデータセットでモデルを微調整しました。</a:t>
            </a:r>
            <a:br>
              <a:rPr lang="ja" sz="800"/>
            </a:br>
            <a:r>
              <a:rPr lang="ja" sz="800"/>
              <a:t>    - 3つの異なるデータセットを使用して、非ガイドおよびガイドされたベースラインと比較して、カバレッジと信頼性のメトリクスでの改善を評価しました。</a:t>
            </a:r>
            <a:br>
              <a:rPr lang="ja" sz="800"/>
            </a:b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Large Language Models for Social Networks: Applications, Challenges, and Solutions</a:t>
            </a:r>
            <a:r>
              <a:rPr lang="ja" sz="1200" u="sng"/>
              <a:t> 2024</a:t>
            </a:r>
            <a:r>
              <a:rPr lang="ja" sz="1269" u="sng"/>
              <a:t>  </a:t>
            </a:r>
            <a:br>
              <a:rPr lang="ja" sz="1100"/>
            </a:br>
            <a:r>
              <a:rPr lang="ja" sz="1100" u="sng"/>
              <a:t>概要</a:t>
            </a:r>
            <a:br>
              <a:rPr lang="ja" sz="722"/>
            </a:br>
            <a:r>
              <a:rPr lang="ja" sz="722"/>
              <a:t>米国のNextdoorでのソーシャルネットワーク向けのLLMベースの製品の展開における課題と解決策に深く踏み込んだ初の包括的概要論文</a:t>
            </a:r>
            <a:br>
              <a:rPr lang="ja" sz="722"/>
            </a:br>
            <a:r>
              <a:rPr lang="ja" sz="722"/>
              <a:t>ソーシャルネットワーク用のLLMアプリケーション開発における課題と解決策に焦点を当てています。具体的には、知識タスク、エンゲージメントタスク、基盤タスクの3つのカテゴリーに分類し、各カテゴリーにおける課題と解決策を検討しています。また、Retrieval Augmented Generation（RAG）を使用して、ソーシャルネットワークから関連する投稿やコメントを取得し、LLMの知識を最新のものに保つ方法が提案されています。</a:t>
            </a:r>
            <a:br>
              <a:rPr lang="ja" sz="722"/>
            </a:br>
            <a:r>
              <a:rPr lang="ja" sz="722"/>
              <a:t>知識タスクでは、RAGを使用してNextdoorのデータから地域特有の知識を含むLLMで、ユーザーの質問や検索クエリに答える。</a:t>
            </a:r>
            <a:br>
              <a:rPr lang="ja" sz="722"/>
            </a:br>
            <a:r>
              <a:rPr lang="ja" sz="722"/>
              <a:t>第3章では、ソーシャルネットワーク上でユーザーエンゲージメントを高めるためにLLMを利用する方法に焦点を当てています。</a:t>
            </a:r>
            <a:br>
              <a:rPr lang="ja" sz="722"/>
            </a:br>
            <a:r>
              <a:rPr lang="ja" sz="722"/>
              <a:t>具体的には、メールの件名生成など、AI生成コンテンツを使ってユーザーの関心を引き付け、エンゲージメントを高めるための生成・評価フレームワークを紹介しています。また、プッシュ通知や招待メールの作成にLLMを適用する初期の取り組みも述べられています。</a:t>
            </a:r>
            <a:br>
              <a:rPr lang="ja" sz="722"/>
            </a:br>
            <a:r>
              <a:rPr lang="ja" sz="722"/>
              <a:t>1. メール件名の生成:</a:t>
            </a:r>
            <a:br>
              <a:rPr lang="ja" sz="722"/>
            </a:br>
            <a:r>
              <a:rPr lang="ja" sz="722"/>
              <a:t>    - 生成器モデル（ChatGPTなど）でメール件名の候補を生成。</a:t>
            </a:r>
            <a:br>
              <a:rPr lang="ja" sz="722"/>
            </a:br>
            <a:r>
              <a:rPr lang="ja" sz="722"/>
              <a:t>    - 報酬モデルでこれらの候補を評価し、最良のものを選択。</a:t>
            </a:r>
            <a:br>
              <a:rPr lang="ja" sz="722"/>
            </a:br>
            <a:r>
              <a:rPr lang="ja" sz="722"/>
              <a:t>    - 生成器モデルは抽出ベースの方法でポストの最も魅力的な部分を抽出して件名として使用。</a:t>
            </a:r>
            <a:br>
              <a:rPr lang="ja" sz="722"/>
            </a:br>
            <a:r>
              <a:rPr lang="ja" sz="722"/>
              <a:t>2. プッシュ通知の最適化:</a:t>
            </a:r>
            <a:br>
              <a:rPr lang="ja" sz="722"/>
            </a:br>
            <a:r>
              <a:rPr lang="ja" sz="722"/>
              <a:t>    - プッシュ通知用にポストの件名と要約を生成。</a:t>
            </a:r>
            <a:br>
              <a:rPr lang="ja" sz="722"/>
            </a:br>
            <a:r>
              <a:rPr lang="ja" sz="722"/>
              <a:t>    - 異なる条件下での実験を実施し、最も効果的な通知方法を探索。</a:t>
            </a:r>
            <a:br>
              <a:rPr lang="ja" sz="722"/>
            </a:br>
            <a:r>
              <a:rPr lang="ja" sz="722"/>
              <a:t>3. 招待メールの改善:</a:t>
            </a:r>
            <a:br>
              <a:rPr lang="ja" sz="722"/>
            </a:br>
            <a:r>
              <a:rPr lang="ja" sz="722"/>
              <a:t>    - 招待メールの一部をLLMで書き換え、最もコメントされた投稿の要約を含む内容に。</a:t>
            </a:r>
            <a:br>
              <a:rPr lang="ja" sz="722"/>
            </a:br>
            <a:r>
              <a:rPr lang="ja" sz="722"/>
              <a:t>    - 実験を通じて、より効果的な招待方法を模索。</a:t>
            </a:r>
            <a:br>
              <a:rPr lang="ja" sz="722"/>
            </a:br>
            <a:r>
              <a:rPr lang="ja" sz="722"/>
              <a:t>第4章では、「基盤タスク」としてのアプローチについて説明しています。これには、LLMを利用してソーシャルネットワーク上の未構造化ユーザー生成コンテンツから標準化されたコンテンツデータを作成し、ローカル知識グラフを構築するプロセスが含まれます。また、LLMへのアクセスを管理するために、Nextdoor内のさまざまなLLMプロジェクトを管理するための中央集中型APIの開発についても触れています。これにより、効率的なアクセス管理、予算管理、一般的な改善、異なるサービスからのアクセシビリティが可能になります。</a:t>
            </a:r>
            <a:br>
              <a:rPr lang="ja" sz="722"/>
            </a:br>
            <a:r>
              <a:rPr lang="ja" sz="722"/>
              <a:t>1. ローカル知識グラフの構築:</a:t>
            </a:r>
            <a:br>
              <a:rPr lang="ja" sz="722"/>
            </a:br>
            <a:r>
              <a:rPr lang="ja" sz="722"/>
              <a:t>    - ソーシャルネットワークにおけるローカル知識の重要性を強調し、構造化されていないユーザー生成コンテンツ（UGC）から標準化されたコンテンツデータを作成するプロセスを説明。</a:t>
            </a:r>
            <a:br>
              <a:rPr lang="ja" sz="722"/>
            </a:br>
            <a:r>
              <a:rPr lang="ja" sz="722"/>
              <a:t>    - データラベリングにおける教師生徒フレームワークの使用を提案し、大規模なLLM（GPT-4など）から知識を転送し、コスト効率の良い小規模モデル（GPT-3.5など）に微調整する方法を説明。</a:t>
            </a:r>
            <a:br>
              <a:rPr lang="ja" sz="722"/>
            </a:br>
            <a:r>
              <a:rPr lang="ja" sz="722"/>
              <a:t>2. LLMのための中央化されたAPI:</a:t>
            </a:r>
            <a:br>
              <a:rPr lang="ja" sz="722"/>
            </a:br>
            <a:r>
              <a:rPr lang="ja" sz="722"/>
              <a:t>    - Nextdoorにおいて、多様なLLM関連プロジェクトを管理するための中央化されたAPIを導入。</a:t>
            </a:r>
            <a:br>
              <a:rPr lang="ja" sz="722"/>
            </a:br>
            <a:r>
              <a:rPr lang="ja" sz="722"/>
              <a:t>    - アクセス管理、予算管理、一般的な改善の機能性、異なるサービスからのアクセシビリティに重点を置いています。</a:t>
            </a:r>
            <a:endParaRPr sz="722"/>
          </a:p>
          <a:p>
            <a:pPr indent="0" lvl="0" marL="0" rtl="0" algn="l">
              <a:spcBef>
                <a:spcPts val="1200"/>
              </a:spcBef>
              <a:spcAft>
                <a:spcPts val="1200"/>
              </a:spcAft>
              <a:buNone/>
            </a:pPr>
            <a:r>
              <a:rPr lang="ja" sz="722"/>
              <a:t>2章までは普通、3, 4章が他になさそうかなと思ったけど定型文を使わないことよりも良くなる利点が個人的にはないかなとは思う</a:t>
            </a:r>
            <a:endParaRPr sz="7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