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b4c2e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b4c2e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fe93a6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fe93a6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de75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de75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de759e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de759e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2ccb58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2ccb58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a0e4e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a0e4e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d628b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d628b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d628b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d628b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53d0f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53d0f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b4c2e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b4c2e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SpecRover: Code Intent Extraction via LLMs SpecRover: LLMを用いたコード意図抽出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自動プログラム改善手法SpecRoverはプロジェクトの構造と動作から意図を抽出、仕様を推論、その仕様を基にパッチを生成し、そのパッチの信頼性を確認するためにレビューエージェントを使い、パッチの品質を高めるために、反復的な仕様推論とレビュー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SpecRoverのフローは以下になっています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問題設定と概要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目的は、ソフトウェアコードベースと自然言語で記述された問題の説明（例えば、GitHubの問題）を基に、コードの修正（パッチ）を自動的に生成することです。このプロセスは、コードの意図を正確に理解し、それに基づいた高品質なパッチを生成すること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プログラム仕様の推論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まず、SpecRoverはプログラム仕様を推論することに重点を置いています。これには以下のステップが含まれます。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**自然言語の問題説明を受け取る:** SpecRoverは、与えられた問題（GitHubのIssueなど）を入力として受け取り、そこに記述された要求やエラーの内容を解析します。</a:t>
            </a:r>
            <a:endParaRPr sz="791"/>
          </a:p>
          <a:p>
            <a:pPr indent="0" lvl="0" marL="0" rtl="0" algn="l">
              <a:lnSpc>
                <a:spcPct val="95000"/>
              </a:lnSpc>
              <a:spcBef>
                <a:spcPts val="1200"/>
              </a:spcBef>
              <a:spcAft>
                <a:spcPts val="0"/>
              </a:spcAft>
              <a:buNone/>
            </a:pPr>
            <a:r>
              <a:rPr lang="ja" sz="791"/>
              <a:t>- **リプロデューサエージェントによるテスト生成:** 問題説明からリプロデューサテストを生成します。このテストは、問題の再現性を確認するために使用されます。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コードコンテキストの収集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次に、SpecRoverはコードベースから必要なコンテキストを収集します。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**コンテキストリトリーバルエージェント:** SpecRoverはコンテキストリトリーバルエージェントを使用して、プログラムコード全体を探索し、問題に関連するコード部分（バグのある箇所や修正が必要な箇所）を特定します。</a:t>
            </a:r>
            <a:endParaRPr sz="791"/>
          </a:p>
          <a:p>
            <a:pPr indent="0" lvl="0" marL="0" rtl="0" algn="l">
              <a:lnSpc>
                <a:spcPct val="95000"/>
              </a:lnSpc>
              <a:spcBef>
                <a:spcPts val="1200"/>
              </a:spcBef>
              <a:spcAft>
                <a:spcPts val="0"/>
              </a:spcAft>
              <a:buNone/>
            </a:pPr>
            <a:r>
              <a:rPr lang="ja" sz="791"/>
              <a:t>- **関数レベルの仕様推論:** この段階で、SpecRoverはコードの各関数やメソッドの「意図された動作」を自然言語で要約する仕様として抽出します。これらの仕様は、後のパッチ生成に利用されます。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パッチ生成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SpecRoverは次に、推論された仕様を基にパッチを生成します。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**パッチエージェント:** コンテキストリトリーバルエージェントから受け取ったバグの位置と関数仕様を基に、パッチエージェントがコードを修正するためのパッチを作成します。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レビューとパッチの検証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生成されたパッチは、SpecRover内で厳格に検証されます。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**レビューエージェント:** パッチとリプロデューサテストを検証するために、レビューエージェントが使用されます。レビューエージェントは、パッチが正しく問題を解決しているかを判断し、正しくない場合は、その理由をフィードバックします。</a:t>
            </a:r>
            <a:endParaRPr sz="791"/>
          </a:p>
          <a:p>
            <a:pPr indent="0" lvl="0" marL="0" rtl="0" algn="l">
              <a:lnSpc>
                <a:spcPct val="95000"/>
              </a:lnSpc>
              <a:spcBef>
                <a:spcPts val="1200"/>
              </a:spcBef>
              <a:spcAft>
                <a:spcPts val="0"/>
              </a:spcAft>
              <a:buNone/>
            </a:pPr>
            <a:r>
              <a:rPr lang="ja" sz="791"/>
              <a:t>- **反復的なパッチ修正:** レビューエージェントのフィードバックを基に、必要であればパッチが再生成され、正しいパッチができるまでこのプロセスが繰り返されます。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パッチ選択と最終化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最後に、SpecRoverは生成された複数のパッチ候補の中から最適なパッチを選びます。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**パッチ選択エージェント:** このエージェントは、問題の説明とパッチ候補を比較し、最も適したパッチを選択します。また、選択理由をユーザーに説明します。</a:t>
            </a:r>
            <a:endParaRPr sz="791"/>
          </a:p>
          <a:p>
            <a:pPr indent="0" lvl="0" marL="0" rtl="0" algn="l">
              <a:lnSpc>
                <a:spcPct val="95000"/>
              </a:lnSpc>
              <a:spcBef>
                <a:spcPts val="1200"/>
              </a:spcBef>
              <a:spcAft>
                <a:spcPts val="0"/>
              </a:spcAft>
              <a:buNone/>
            </a:pPr>
            <a:r>
              <a:rPr lang="ja" sz="791"/>
              <a:t>- **エビデンスの生成:** 最終的に選ばれたパッチは、仕様推論やテスト結果などのエビデンスとともに出力され、これにより開発者が安心してパッチを採用できるようになります。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結果とパフォーマンス評価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SpecRoverは、評価用ベンチマーク（例えばSWE-Bench）に対して、問題解決の有効性を測定します。これにより、他の既存のツールと比較してどの程度効果的であるかが検証されます。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SpecRoverは問題の理解から始まり、コードの修正、パッチの生成、そしてそのパッチが正しいことを確認するという一連のフローを通じて、GitHubの問題などを自動的に解決するためのシステムです。</a:t>
            </a:r>
            <a:endParaRPr sz="791"/>
          </a:p>
          <a:p>
            <a:pPr indent="0" lvl="0" marL="0" rtl="0" algn="l">
              <a:lnSpc>
                <a:spcPct val="95000"/>
              </a:lnSpc>
              <a:spcBef>
                <a:spcPts val="1200"/>
              </a:spcBef>
              <a:spcAft>
                <a:spcPts val="1200"/>
              </a:spcAft>
              <a:buSzPts val="275"/>
              <a:buNone/>
            </a:pPr>
            <a:r>
              <a:t/>
            </a:r>
            <a:endParaRPr sz="791"/>
          </a:p>
        </p:txBody>
      </p:sp>
      <p:pic>
        <p:nvPicPr>
          <p:cNvPr id="109" name="Google Shape;109;p22"/>
          <p:cNvPicPr preferRelativeResize="0"/>
          <p:nvPr/>
        </p:nvPicPr>
        <p:blipFill>
          <a:blip r:embed="rId3">
            <a:alphaModFix/>
          </a:blip>
          <a:stretch>
            <a:fillRect/>
          </a:stretch>
        </p:blipFill>
        <p:spPr>
          <a:xfrm>
            <a:off x="92350" y="979275"/>
            <a:ext cx="8389701" cy="289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Conversational Prompt Engineering 対話型プロンプトエンジニアリング</a:t>
            </a:r>
            <a:endParaRPr sz="791"/>
          </a:p>
          <a:p>
            <a:pPr indent="0" lvl="0" marL="0" rtl="0" algn="l">
              <a:lnSpc>
                <a:spcPct val="95000"/>
              </a:lnSpc>
              <a:spcBef>
                <a:spcPts val="1200"/>
              </a:spcBef>
              <a:spcAft>
                <a:spcPts val="0"/>
              </a:spcAft>
              <a:buNone/>
            </a:pPr>
            <a:r>
              <a:rPr lang="ja" sz="791"/>
              <a:t>概要: LLMと対話しながらユーザーの出力の好み追加してタスクに応じたプロンプトを作成するConversational Prompt Engineering (CPE)を提案。 ユーザーが提供するラベルなしデータを基に質問を生成して、初期の指示を作り、その後、ユーザーのフィードバックを基にさらにプロンプトを洗練させます。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Conversational Prompt Engineering (CPE)の手法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プロンプト生成のプロセス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ユーザーからのデータ提供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のプロセスは、ユーザーがラベルなしのデータを提供するところから始まります。このデータは、後続のプロンプト生成に利用される重要な材料です。例えば、ユーザーが映画のレビューを要約したい場合、3つの映画レビューのサンプルをCPEにアップロー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データ分析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供されたラベルなしデータは、CPEによって分析されます。CPEはこのデータを用いて、ユーザーのタスクに関連する要素を特定します。例えば、映画レビューの場合、レビューの中でプロット（物語の概要）やレビュアーの意見など、要約に重要な情報が含まれているかを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データ駆動型の質問の生成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分析の結果に基づき、CPEはユーザーに対して「データ駆動型の質問」を生成します。これらの質問は、ユーザーがタスクに求める具体的な要件や出力に関するものです。例えば、「要約に映画のプロットを含めるべきか、それともレビュアーの意見を重視すべきか？」といった質問が生成されます。これにより、CPEはユーザーの意図やニーズをより明確に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初期プロンプトの生成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質問へのユーザーの回答を基に、CPEは初期のプロンプトを生成します。このプロンプトは、ユーザーが指定した要件や期待に沿った形で設計されます。例えば、ユーザーが「プロットとレビュアーの意見を含めて要約してほしい」と答えた場合、CPEは「映画のプロットとレビュアーの意見を含む要約を提供してください」という指示を含んだ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プロンプトの洗練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ユーザーのフィードバック収集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初期プロンプトは、ユーザーに提示されます。その後、CPEはプロンプトに基づいて出力された結果をユーザーに提示し、フィードバックを求めます。ユーザーが満足する出力が得られるまで、このプロセスは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フィードバックに基づくプロンプトの改善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フィードバックを受けて、CPEはプロンプトを調整します。例えば、ユーザーが「要約は箇条書きで提供してほしい」といった追加の要望をした場合、プロンプトは「映画のプロットとレビュアーの意見を箇条書きで要約してください」というように更新されます。このプロセスを通じて、プロンプトがよりユーザーの期待に沿ったものに洗練され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プロンプト出力の評価と改善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出力生成と評価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最終的なプロンプトは、ユーザーが提供したデータに対して実行され、CPEが生成した出力がユーザーに提示されます。ユーザーはこれらの出力を評価し、必要に応じてさらなるフィードバックを提供します。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出力改善のための繰り返しプロセス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しユーザーが出力に満足しない場合、CPEはフィードバックを基にプロンプトを再度調整し、出力を改善します。このプロセスは、ユーザーが最終的に満足する出力が得られるまで繰り返されます。CPEはユーザーのフィードバックを反映してプロンプトを改良し続けることで、最終的な出力がユーザーの期待に完全に一致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コンテキスト管理とメモリ制御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対話の各段階で提供するコンテキストを動的に管理する仕組みを持っています。これにより、LLM（大規模言語モデル）のコンテキスト長の制限内で効率的に動作することが可能となっています。例えば、複数のテキスト例を扱う際、それぞれの例に関する会話は独立したコンテキストで管理され、他の例に関する情報が混在しないよう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チェーン・オブ・ソート (Chain of Thought, CoT)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では、モデルがより注意深く指示を理解し、出力を改善するために、CoT技術を活用しています。CoTでは、ユーザーのコメントをまず要約し、その要約に基づいて新しいプロンプトの提案を行います。これにより、ユーザーの意図に沿った出力をより確実に生成す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エージェント型ワークフローの採用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エージェント型ワークフローとして機能します。これは、LLMを中心としたエージェントが、ユーザーのタスクを自律的に遂行するプロセスを指します。CPEでは、ユーザーのフィードバックを取り入れながら、タスクを細分化し、各サブタスクを効率的に処理することで、最適な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ユーザースタディによる効果検証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CPEの効果を実証するためにユーザースタディが実施されました。参加者はCPEを使用してプロンプトを生成し、そのプロンプトが生成する出力を評価しました。結果として、CPEによって生成されたプロンプトは、少ショットプロンプトと同等の性能を示し、ユーザーの期待に応える高品質な出力を提供できることが確認されました。</a:t>
            </a:r>
            <a:endParaRPr sz="791"/>
          </a:p>
          <a:p>
            <a:pPr indent="0" lvl="0" marL="0" rtl="0" algn="l">
              <a:lnSpc>
                <a:spcPct val="95000"/>
              </a:lnSpc>
              <a:spcBef>
                <a:spcPts val="1200"/>
              </a:spcBef>
              <a:spcAft>
                <a:spcPts val="1200"/>
              </a:spcAft>
              <a:buSzPts val="275"/>
              <a:buNone/>
            </a:pPr>
            <a:r>
              <a:t/>
            </a:r>
            <a:endParaRPr sz="791"/>
          </a:p>
        </p:txBody>
      </p:sp>
      <p:pic>
        <p:nvPicPr>
          <p:cNvPr id="115" name="Google Shape;115;p23"/>
          <p:cNvPicPr preferRelativeResize="0"/>
          <p:nvPr/>
        </p:nvPicPr>
        <p:blipFill>
          <a:blip r:embed="rId3">
            <a:alphaModFix/>
          </a:blip>
          <a:stretch>
            <a:fillRect/>
          </a:stretch>
        </p:blipFill>
        <p:spPr>
          <a:xfrm>
            <a:off x="4572001" y="700921"/>
            <a:ext cx="4356449" cy="23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RAGEval: Scenario Specific RAG Evaluation Dataset Generation Framework RAGEval: シナリオ特化型のRAG評価データセット生成フレームワーク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は、シナリオ特化型の評価データセットを生成するフレームワークで、スキーマを使い、縦割りドメインごとにドキュメントを生成、これを基に質問応答ペアを作成し、Completeness、Hallucination、Irrelevanceという指標を使用し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スキーマ要約 (Schema Summary)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固有のシナリオでは、テキストは通常、共通の知識フレームワークに従います。このフレームワークをスキーマと呼び、ドメイン固有の知識を体系的にまとめたものです。RAGEvalでは、少数の種ドキュメントを分析して、このスキーマ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**ドキュメントの選定**: ドメイン固有のいくつかのドキュメントを種として選びます。</a:t>
            </a:r>
            <a:endParaRPr sz="791"/>
          </a:p>
          <a:p>
            <a:pPr indent="0" lvl="0" marL="0" rtl="0" algn="l">
              <a:lnSpc>
                <a:spcPct val="95000"/>
              </a:lnSpc>
              <a:spcBef>
                <a:spcPts val="1200"/>
              </a:spcBef>
              <a:spcAft>
                <a:spcPts val="0"/>
              </a:spcAft>
              <a:buNone/>
            </a:pPr>
            <a:r>
              <a:rPr lang="ja" sz="791"/>
              <a:t>- **LLMを使用した帰納推論**: 選定した種ドキュメントを用いて、LLMを使用し、ドメインに特有の情報（例えば、組織名、イベント、日時、場所など）を要約します。</a:t>
            </a:r>
            <a:endParaRPr sz="791"/>
          </a:p>
          <a:p>
            <a:pPr indent="0" lvl="0" marL="0" rtl="0" algn="l">
              <a:lnSpc>
                <a:spcPct val="95000"/>
              </a:lnSpc>
              <a:spcBef>
                <a:spcPts val="1200"/>
              </a:spcBef>
              <a:spcAft>
                <a:spcPts val="0"/>
              </a:spcAft>
              <a:buNone/>
            </a:pPr>
            <a:r>
              <a:rPr lang="ja" sz="791"/>
              <a:t>- **スキーマの確立**: 上記の帰納推論の結果をまとめ、ドキュメントの基本構造を定義するスキーマを作成します。このスキーマは、そのドメインに特有の重要な情報を網羅することを目指します。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ドキュメント生成 (Document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る評価データセットの品質を高めるため、RAGEvalは仮想テキストを生成します。このテキストは、論理的な一貫性を持ち、内部的に整合性が取れた内容でなければなりません。ドキュメント生成のプロセスは、スキーマから派生した構成を作成し、それを基にドキュメントを生成することから始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**構成の生成**: スキーマで定義された各要素に対して、ルールベースおよびLLMベースの方法を組み合わせて値を割り当てます。例えば、日付やカテゴリ情報などの構造化データにはルールベースの方法を使用し、自然言語や複雑な関係情報にはLLMを利用します。</a:t>
            </a:r>
            <a:endParaRPr sz="791"/>
          </a:p>
          <a:p>
            <a:pPr indent="0" lvl="0" marL="0" rtl="0" algn="l">
              <a:lnSpc>
                <a:spcPct val="95000"/>
              </a:lnSpc>
              <a:spcBef>
                <a:spcPts val="1200"/>
              </a:spcBef>
              <a:spcAft>
                <a:spcPts val="0"/>
              </a:spcAft>
              <a:buNone/>
            </a:pPr>
            <a:r>
              <a:rPr lang="ja" sz="791"/>
              <a:t>- **ドキュメントの生成**: 構成から得られた情報を基に、ドメイン固有の文脈に適したナラティブ形式のドキュメントを生成します。例えば、金融レポートの場合、企業情報の概要を提供してから複数の章に分けてドキュメントを生成します。最終的にこれらの章を統合して、完全なドキュメントが完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質問-参照-回答 (QRA) 生成 (QRA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生成されたドキュメントと構成に基づいて、質問と回答のペア（QRA）を生成します。このプロセスでは、情報検索能力と推論能力を総合的にテストするために、様々な種類の質問が作成されます。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**質問と初期回答の生成**: 生成された構成を利用し、特定の質問とそれに対応する初期回答を作成します。質問は、事実確認、複数文書にまたがる質問、要約など、複数のタイプが含まれます。これにより、モデルの多面的な能力を評価するための基礎が作られます。</a:t>
            </a:r>
            <a:endParaRPr sz="791"/>
          </a:p>
          <a:p>
            <a:pPr indent="0" lvl="0" marL="0" rtl="0" algn="l">
              <a:lnSpc>
                <a:spcPct val="95000"/>
              </a:lnSpc>
              <a:spcBef>
                <a:spcPts val="1200"/>
              </a:spcBef>
              <a:spcAft>
                <a:spcPts val="0"/>
              </a:spcAft>
              <a:buNone/>
            </a:pPr>
            <a:r>
              <a:rPr lang="ja" sz="791"/>
              <a:t>- **参照情報の抽出**: 各質問に対して、ドキュメントから必要な参照情報を抽出します。これにより、回答の信頼性とトレーサビリティが向上します。</a:t>
            </a:r>
            <a:endParaRPr sz="791"/>
          </a:p>
          <a:p>
            <a:pPr indent="0" lvl="0" marL="0" rtl="0" algn="l">
              <a:lnSpc>
                <a:spcPct val="95000"/>
              </a:lnSpc>
              <a:spcBef>
                <a:spcPts val="1200"/>
              </a:spcBef>
              <a:spcAft>
                <a:spcPts val="0"/>
              </a:spcAft>
              <a:buNone/>
            </a:pPr>
            <a:r>
              <a:rPr lang="ja" sz="791"/>
              <a:t>- **回答の最適化**: 初期回答が参照情報に基づいているかを確認し、不足している情報があれば補完し、不要な情報があれば削除します。このプロセスを通じて、生成された回答がより正確で一貫性のあるものとなります。</a:t>
            </a:r>
            <a:endParaRPr sz="791"/>
          </a:p>
          <a:p>
            <a:pPr indent="0" lvl="0" marL="0" rtl="0" algn="l">
              <a:lnSpc>
                <a:spcPct val="95000"/>
              </a:lnSpc>
              <a:spcBef>
                <a:spcPts val="1200"/>
              </a:spcBef>
              <a:spcAft>
                <a:spcPts val="0"/>
              </a:spcAft>
              <a:buNone/>
            </a:pPr>
            <a:r>
              <a:rPr lang="ja" sz="791"/>
              <a:t>- **キーポイントの生成**: 各質問に対して回答の評価を行うため、回答の主要な情報点（キーポイント）を抽出します。このキーポイントを基に、回答の完全性や正確性を評価します。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DRAGONBallデータセットの構築 (DRAGONBall 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によって生成されたデータセットは、特定のドメインにおける評価用データとして使用されます。DRAGONBallデータセットは、財務、法律、医療の3つの重要なドメインにわたるテキストと、それに関連するRAG質問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**ドキュメントの生成**: 各ドメインにおいてランダムに選ばれたテキストが生成されます。財務、法律、医療の各ドメインでバランス良く人間評価されたドキュメントを生成します。</a:t>
            </a:r>
            <a:endParaRPr sz="791"/>
          </a:p>
          <a:p>
            <a:pPr indent="0" lvl="0" marL="0" rtl="0" algn="l">
              <a:lnSpc>
                <a:spcPct val="95000"/>
              </a:lnSpc>
              <a:spcBef>
                <a:spcPts val="1200"/>
              </a:spcBef>
              <a:spcAft>
                <a:spcPts val="0"/>
              </a:spcAft>
              <a:buNone/>
            </a:pPr>
            <a:r>
              <a:rPr lang="ja" sz="791"/>
              <a:t>- **質問の生成と評価**: 生成されたドキュメントに基づいて、様々なタイプの質問が作成され、これにより6711の質問が含まれるデータセットが完成します。生成された質問は、情報統合、事実確認、要約、数値比較、時間系列など、複数のカテゴリに分類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評価指標 (Evaluation Metrics)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RAGEvalでは、RAGシステムの性能を評価するために、特に生成された回答の質を評価するための新しい指標を導入しています。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**Completeness（完全性）**: 生成された回答が、元の情報のキーポイントをどれだけ網羅しているかを評価します。</a:t>
            </a:r>
            <a:endParaRPr sz="791"/>
          </a:p>
          <a:p>
            <a:pPr indent="0" lvl="0" marL="0" rtl="0" algn="l">
              <a:lnSpc>
                <a:spcPct val="95000"/>
              </a:lnSpc>
              <a:spcBef>
                <a:spcPts val="1200"/>
              </a:spcBef>
              <a:spcAft>
                <a:spcPts val="0"/>
              </a:spcAft>
              <a:buNone/>
            </a:pPr>
            <a:r>
              <a:rPr lang="ja" sz="791"/>
              <a:t>- **Hallucination（幻覚）**: 生成された回答が、元の情報と矛盾する箇所がないかを評価します。</a:t>
            </a:r>
            <a:endParaRPr sz="791"/>
          </a:p>
          <a:p>
            <a:pPr indent="0" lvl="0" marL="0" rtl="0" algn="l">
              <a:lnSpc>
                <a:spcPct val="95000"/>
              </a:lnSpc>
              <a:spcBef>
                <a:spcPts val="1200"/>
              </a:spcBef>
              <a:spcAft>
                <a:spcPts val="0"/>
              </a:spcAft>
              <a:buNone/>
            </a:pPr>
            <a:r>
              <a:rPr lang="ja" sz="791"/>
              <a:t>- **Irrelevance（無関係性）**: 生成された回答が、元の情報のキーポイントを無視していないかを評価します。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Completeness（完全性）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Completenessは、生成された回答が、参照すべき情報の重要なポイント（キーポイント）をどれだけ網羅しているかを評価する指標です。この指標は、回答が必要な情報をすべて含んでいるかを確認し、欠落が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参照されるべき情報の主要なポイントのセット（例えば、特定の事実、出来事、数字など）。</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Completenessスコアは、キーポイントセット K = \{k_1, k_2, \dots, k_n\} の各キーポイントが生成された回答 A 内で適切にカバーされているかを評価します。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\text{Completeness} = \frac{1}{|K|} \sum_{i=1}^{n} \mathbf{1}[A \text{ が } k_i \text{ をカバーするか}]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 \mathbf{1}[\cdot] は、生成された回答 AAA がキーポイント k_i を適切にカバーしている場合に1、そうでない場合に0を返す指標関数です。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0から1の間の数値で表されます。1に近いほど、生成された回答が必要な情報を完全に網羅していることを示します。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参照すべきキーポイントが「あるイベントの日時と場所」で、回答がそれらを正確に言及していれば、Completenessスコアは高くなります。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Hallucination（幻覚）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Hallucinationは、生成された回答が、元の情報と矛盾する、または存在しない情報を含んでいるかどうかを評価する指標です。この指標は、モデルが誤った情報や不正確な内容を生成してい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Hallucinationスコアは、生成された回答がキーポイントと矛盾するかどうかを評価します。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\text{Hallucination} = \frac{1}{|K|} \sum_{i=1}^{n} \mathbf{1}[A \text{ が } k_i \text{ と矛盾するか}]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ここで、\mathbf{1}[\cdot] は、生成された回答 A がキーポイント kik_iki と矛盾している場合に1、矛盾していない場合に0を返す指標関数です。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0から1の間の数値で表されます。0に近いほど、生成された回答が元の情報と矛盾していないことを示します。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元のドキュメントに「ある会社が2023年に設立された」と書かれているのに、生成された回答が「2022年に設立された」と言及した場合、Hallucinationスコアは高くなります。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Irrelevance（無関係性）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Irrelevanceは、生成された回答が、元の情報のキーポイントを無視している部分や、関係のない情報を含んでいるかどうかを評価する指標です。この指標は、回答が本来の問いに対して不必要な情報をどれだけ含んでい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Irrelevanceスコアは、生成された回答がキーポイントを無視していないか、または関係のない情報をどれだけ含んでいるかを評価します。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\text{Irrelevance} = 1 - \text{Completeness}(A, K) - \text{Hallucination}(A, K)</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このスコアは、CompletenessとHallucinationの両方を考慮して、回答の無関係性を評価します。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0から1の間の数値で表されます。0に近いほど、生成された回答が必要な情報を的確にカバーし、関係のない情報を含んでいないことを示します。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が特定の事実に関するものであるにもかかわらず、生成された回答がその事実に関連しない情報を含んでいた場合、Irrelevanceスコアは高くなります。例えば、「ある会社が2023年に設立された」という質問に対し、回答が「その会社の設立日」以外に、「会社の製品ライン」など無関係な情報を追加した場合、無関係性が増すため、スコアが上が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評価を正確に行うためには、事前に次の情報が必要です。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必要な事前情報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 (Key Points)**</a:t>
            </a:r>
            <a:endParaRPr sz="791"/>
          </a:p>
          <a:p>
            <a:pPr indent="0" lvl="0" marL="0" rtl="0" algn="l">
              <a:lnSpc>
                <a:spcPct val="95000"/>
              </a:lnSpc>
              <a:spcBef>
                <a:spcPts val="1200"/>
              </a:spcBef>
              <a:spcAft>
                <a:spcPts val="0"/>
              </a:spcAft>
              <a:buNone/>
            </a:pPr>
            <a:r>
              <a:rPr lang="ja" sz="791"/>
              <a:t>    - **説明**: 評価を行うためには、元のドキュメントや信頼できる情報源から抽出された重要な情報の集合が必要です。これがキーポイントと呼ばれるもので、評価対象となる回答がカバーすべき重要な事実や要点を含みます。</a:t>
            </a:r>
            <a:endParaRPr sz="791"/>
          </a:p>
          <a:p>
            <a:pPr indent="0" lvl="0" marL="0" rtl="0" algn="l">
              <a:lnSpc>
                <a:spcPct val="95000"/>
              </a:lnSpc>
              <a:spcBef>
                <a:spcPts val="1200"/>
              </a:spcBef>
              <a:spcAft>
                <a:spcPts val="0"/>
              </a:spcAft>
              <a:buNone/>
            </a:pPr>
            <a:r>
              <a:rPr lang="ja" sz="791"/>
              <a:t>    - **役割**: キーポイントは、Completeness（完全性）やHallucination（幻覚）を評価するための基準となります。回答がこれらのキーポイントをどれだけ適切に反映しているかを評価するために使用します。</a:t>
            </a:r>
            <a:endParaRPr sz="791"/>
          </a:p>
          <a:p>
            <a:pPr indent="0" lvl="0" marL="0" rtl="0" algn="l">
              <a:lnSpc>
                <a:spcPct val="95000"/>
              </a:lnSpc>
              <a:spcBef>
                <a:spcPts val="1200"/>
              </a:spcBef>
              <a:spcAft>
                <a:spcPts val="0"/>
              </a:spcAft>
              <a:buNone/>
            </a:pPr>
            <a:r>
              <a:rPr lang="ja" sz="791"/>
              <a:t>2. **参照文書 (Reference Documents)**</a:t>
            </a:r>
            <a:endParaRPr sz="791"/>
          </a:p>
          <a:p>
            <a:pPr indent="0" lvl="0" marL="0" rtl="0" algn="l">
              <a:lnSpc>
                <a:spcPct val="95000"/>
              </a:lnSpc>
              <a:spcBef>
                <a:spcPts val="1200"/>
              </a:spcBef>
              <a:spcAft>
                <a:spcPts val="0"/>
              </a:spcAft>
              <a:buNone/>
            </a:pPr>
            <a:r>
              <a:rPr lang="ja" sz="791"/>
              <a:t>    - **説明**: 評価対象の回答を生み出した元の情報源となる文書が必要です。これには、モデルが回答を生成する際に参照したドキュメント、あるいはその回答が正しいかどうかを評価するために必要なドキュメントが含まれます。</a:t>
            </a:r>
            <a:endParaRPr sz="791"/>
          </a:p>
          <a:p>
            <a:pPr indent="0" lvl="0" marL="0" rtl="0" algn="l">
              <a:lnSpc>
                <a:spcPct val="95000"/>
              </a:lnSpc>
              <a:spcBef>
                <a:spcPts val="1200"/>
              </a:spcBef>
              <a:spcAft>
                <a:spcPts val="0"/>
              </a:spcAft>
              <a:buNone/>
            </a:pPr>
            <a:r>
              <a:rPr lang="ja" sz="791"/>
              <a:t>    - **役割**: 参照文書は、生成された回答が正確であるかどうか、またはどの程度元の情報と一致しているかを評価するために不可欠です。これらの文書が無いと、回答の正確性を確認することが難しくなります。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評価に必要なプロセス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評価を行うために、以下のステップが必要です。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**キーポイントの抽出**</a:t>
            </a:r>
            <a:endParaRPr sz="791"/>
          </a:p>
          <a:p>
            <a:pPr indent="0" lvl="0" marL="0" rtl="0" algn="l">
              <a:lnSpc>
                <a:spcPct val="95000"/>
              </a:lnSpc>
              <a:spcBef>
                <a:spcPts val="1200"/>
              </a:spcBef>
              <a:spcAft>
                <a:spcPts val="0"/>
              </a:spcAft>
              <a:buNone/>
            </a:pPr>
            <a:r>
              <a:rPr lang="ja" sz="791"/>
              <a:t>    - 元の参照文書や信頼できる情報源から、質問に関連する重要な事実や情報を抽出します。これにより、キーポイントセット K が得られます。</a:t>
            </a:r>
            <a:endParaRPr sz="791"/>
          </a:p>
          <a:p>
            <a:pPr indent="0" lvl="0" marL="0" rtl="0" algn="l">
              <a:lnSpc>
                <a:spcPct val="95000"/>
              </a:lnSpc>
              <a:spcBef>
                <a:spcPts val="1200"/>
              </a:spcBef>
              <a:spcAft>
                <a:spcPts val="0"/>
              </a:spcAft>
              <a:buNone/>
            </a:pPr>
            <a:r>
              <a:rPr lang="ja" sz="791"/>
              <a:t>2. **回答の比較**</a:t>
            </a:r>
            <a:endParaRPr sz="791"/>
          </a:p>
          <a:p>
            <a:pPr indent="0" lvl="0" marL="0" rtl="0" algn="l">
              <a:lnSpc>
                <a:spcPct val="95000"/>
              </a:lnSpc>
              <a:spcBef>
                <a:spcPts val="1200"/>
              </a:spcBef>
              <a:spcAft>
                <a:spcPts val="0"/>
              </a:spcAft>
              <a:buNone/>
            </a:pPr>
            <a:r>
              <a:rPr lang="ja" sz="791"/>
              <a:t>    - 生成された回答 A と、事前に抽出されたキーポイント K を比較して、CompletenessやHallucinationを評価します。具体的には、回答がキーポイントをカバーしているか、またはそれに矛盾しているかをチェックします。</a:t>
            </a:r>
            <a:endParaRPr sz="791"/>
          </a:p>
          <a:p>
            <a:pPr indent="0" lvl="0" marL="0" rtl="0" algn="l">
              <a:lnSpc>
                <a:spcPct val="95000"/>
              </a:lnSpc>
              <a:spcBef>
                <a:spcPts val="1200"/>
              </a:spcBef>
              <a:spcAft>
                <a:spcPts val="0"/>
              </a:spcAft>
              <a:buNone/>
            </a:pPr>
            <a:r>
              <a:rPr lang="ja" sz="791"/>
              <a:t>3. **無関係情報の特定**</a:t>
            </a:r>
            <a:endParaRPr sz="791"/>
          </a:p>
          <a:p>
            <a:pPr indent="0" lvl="0" marL="0" rtl="0" algn="l">
              <a:lnSpc>
                <a:spcPct val="95000"/>
              </a:lnSpc>
              <a:spcBef>
                <a:spcPts val="1200"/>
              </a:spcBef>
              <a:spcAft>
                <a:spcPts val="0"/>
              </a:spcAft>
              <a:buNone/>
            </a:pPr>
            <a:r>
              <a:rPr lang="ja" sz="791"/>
              <a:t>    - 生成された回答が、質問に無関係な情報を含んでいないかをチェックし、Irrelevanceを評価します。これには、回答の内容をキーポイントと比較して、不要な情報が含まれていないかを確認する必要があ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From LLMs to LLM-based Agents for Software Engineering: A Survey of Current, Challenges and Future LLMからソフトウェアエンジニアリング向けLLMベースエージェントへ：現状、課題、将来に関する調査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LLMとLLMベースエージェントの能力を明確に区別し、SEにおける要件工学、コード生成、自律的意思決定、設計、テスト生成、保守という6つの主要トピックについてどのように使用されているかを調査</a:t>
            </a:r>
            <a:endParaRPr sz="791"/>
          </a:p>
          <a:p>
            <a:pPr indent="0" lvl="0" marL="0" rtl="0" algn="l">
              <a:lnSpc>
                <a:spcPct val="95000"/>
              </a:lnSpc>
              <a:spcBef>
                <a:spcPts val="1200"/>
              </a:spcBef>
              <a:spcAft>
                <a:spcPts val="0"/>
              </a:spcAft>
              <a:buNone/>
            </a:pPr>
            <a:r>
              <a:rPr lang="ja" sz="791"/>
              <a:t>それぞれのトピックにおいて、LLMは主に自動化と効率化を支援し、LLMベースエージェントはその能力をさらに拡張し、より複雑で自律的なタスクを処理する役割を果たしていました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要件工学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LLM（大規模言語モデル）は要件工学において、要件の抽出、分類、生成、曖昧性の検出、および品質評価に利用されています。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**要件抽出と分類**: LLMは自然言語で記述された要件文書から、機能要件と非機能要件を自動的に抽出し、分類することができます。これにより、開発者は要件の整理と分析を効率的に行うことができます。</a:t>
            </a:r>
            <a:endParaRPr sz="791"/>
          </a:p>
          <a:p>
            <a:pPr indent="0" lvl="0" marL="0" rtl="0" algn="l">
              <a:lnSpc>
                <a:spcPct val="95000"/>
              </a:lnSpc>
              <a:spcBef>
                <a:spcPts val="1200"/>
              </a:spcBef>
              <a:spcAft>
                <a:spcPts val="0"/>
              </a:spcAft>
              <a:buNone/>
            </a:pPr>
            <a:r>
              <a:rPr lang="ja" sz="791"/>
              <a:t>- **要件生成**: LLMを使用して、ソフトウェア要件仕様書（SRS）を自動生成することができます。例えば、ユーザーの要求やシステムの目的を自然言語で入力することで、LLMがそれを解析し、詳細な要件文書を生成します。</a:t>
            </a:r>
            <a:endParaRPr sz="791"/>
          </a:p>
          <a:p>
            <a:pPr indent="0" lvl="0" marL="0" rtl="0" algn="l">
              <a:lnSpc>
                <a:spcPct val="95000"/>
              </a:lnSpc>
              <a:spcBef>
                <a:spcPts val="1200"/>
              </a:spcBef>
              <a:spcAft>
                <a:spcPts val="0"/>
              </a:spcAft>
              <a:buNone/>
            </a:pPr>
            <a:r>
              <a:rPr lang="ja" sz="791"/>
              <a:t>- **曖昧性の検出**: LLMは、要件文書内の曖昧な表現を検出し、明確化のための提案を行います。これにより、誤解を防ぎ、要件の品質を向上させることができます。</a:t>
            </a:r>
            <a:endParaRPr sz="791"/>
          </a:p>
          <a:p>
            <a:pPr indent="0" lvl="0" marL="0" rtl="0" algn="l">
              <a:lnSpc>
                <a:spcPct val="95000"/>
              </a:lnSpc>
              <a:spcBef>
                <a:spcPts val="1200"/>
              </a:spcBef>
              <a:spcAft>
                <a:spcPts val="0"/>
              </a:spcAft>
              <a:buNone/>
            </a:pPr>
            <a:r>
              <a:rPr lang="ja" sz="791"/>
              <a:t>- **品質評価**: LLMは、要件文書の品質を評価し、不足や矛盾点を指摘することができます。これにより、要件の信頼性を向上させることが可能です。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LLMベースエージェントは、LLMの機能に加えて、自律的に要件を生成し、評価する能力を持っています。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**要件の自動生成と評価**: LLMベースエージェントは、要件文書を自律的に生成し、開発プロセスの進行に応じて必要な要件を追加・修正します。また、エージェントは生成された要件の品質を評価し、プロジェクトの進行に応じて改善します。</a:t>
            </a:r>
            <a:endParaRPr sz="791"/>
          </a:p>
          <a:p>
            <a:pPr indent="0" lvl="0" marL="0" rtl="0" algn="l">
              <a:lnSpc>
                <a:spcPct val="95000"/>
              </a:lnSpc>
              <a:spcBef>
                <a:spcPts val="1200"/>
              </a:spcBef>
              <a:spcAft>
                <a:spcPts val="0"/>
              </a:spcAft>
              <a:buNone/>
            </a:pPr>
            <a:r>
              <a:rPr lang="ja" sz="791"/>
              <a:t>- **マルチエージェント協調**: 複数のエージェントが協調して要件工学を支援し、各エージェントが特定のタスクを担当することで、より高度で包括的な要件管理が可能になります。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LLMは、コード生成やソフトウェア開発の効率化に大きな役割を果たしています。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**コード生成**: LLMは自然言語の説明からソースコードを生成します。これにより、開発者はコードの大部分を自動生成し、開発時間を大幅に短縮できます。GitHub Copilotのようなツールはこの技術を活用しています。</a:t>
            </a:r>
            <a:endParaRPr sz="791"/>
          </a:p>
          <a:p>
            <a:pPr indent="0" lvl="0" marL="0" rtl="0" algn="l">
              <a:lnSpc>
                <a:spcPct val="95000"/>
              </a:lnSpc>
              <a:spcBef>
                <a:spcPts val="1200"/>
              </a:spcBef>
              <a:spcAft>
                <a:spcPts val="0"/>
              </a:spcAft>
              <a:buNone/>
            </a:pPr>
            <a:r>
              <a:rPr lang="ja" sz="791"/>
              <a:t>- **コード補完**: 開発中のコードに対して、次に入力すべきコードをLLMが提案し、コードの記述を補完します。これにより、コーディングミスを減らし、効率的な開発が可能です。</a:t>
            </a:r>
            <a:endParaRPr sz="791"/>
          </a:p>
          <a:p>
            <a:pPr indent="0" lvl="0" marL="0" rtl="0" algn="l">
              <a:lnSpc>
                <a:spcPct val="95000"/>
              </a:lnSpc>
              <a:spcBef>
                <a:spcPts val="1200"/>
              </a:spcBef>
              <a:spcAft>
                <a:spcPts val="0"/>
              </a:spcAft>
              <a:buNone/>
            </a:pPr>
            <a:r>
              <a:rPr lang="ja" sz="791"/>
              <a:t>- **デバッグ支援**: LLMはコードのデバッグにも利用され、コード内のバグを自動的に検出し、修正提案を行います。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LLMベースエージェントは、複数のエージェントが協調してコード生成を支援し、より複雑なタスクを自律的に処理します。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**マルチエージェント協調によるコード生成**: 複数のエージェントが特定の役割を持ち、コード生成、テスト生成、コードの最適化を協調して行います。このプロセスは、特定のタスクに専門的なエージェントが対応することで、生成されるコードの品質と効率が向上します。</a:t>
            </a:r>
            <a:endParaRPr sz="791"/>
          </a:p>
          <a:p>
            <a:pPr indent="0" lvl="0" marL="0" rtl="0" algn="l">
              <a:lnSpc>
                <a:spcPct val="95000"/>
              </a:lnSpc>
              <a:spcBef>
                <a:spcPts val="1200"/>
              </a:spcBef>
              <a:spcAft>
                <a:spcPts val="0"/>
              </a:spcAft>
              <a:buNone/>
            </a:pPr>
            <a:r>
              <a:rPr lang="ja" sz="791"/>
              <a:t>- **大規模コードベースの生成**: LLMベースエージェントは、長いコンテキストを管理しながら大規模なコードベースを生成することができます。これにより、システム全体のコードを一貫して生成することが可能です。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自律的意思決定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LLMは、単純な意思決定や推論タスクに使用されますが、複雑な意思決定には限界があります。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**自動コード修正**: LLMは、コード内のエラーを自動的に修正するための提案を行いますが、提案の精度には限界があり、開発者の確認が必要です。</a:t>
            </a:r>
            <a:endParaRPr sz="791"/>
          </a:p>
          <a:p>
            <a:pPr indent="0" lvl="0" marL="0" rtl="0" algn="l">
              <a:lnSpc>
                <a:spcPct val="95000"/>
              </a:lnSpc>
              <a:spcBef>
                <a:spcPts val="1200"/>
              </a:spcBef>
              <a:spcAft>
                <a:spcPts val="0"/>
              </a:spcAft>
              <a:buNone/>
            </a:pPr>
            <a:r>
              <a:rPr lang="ja" sz="791"/>
              <a:t>- **タスクの最適化**: LLMは、特定のタスクのパフォーマンスを向上させるために、複数の解決策を提案することができます。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LLMベースエージェントは、複雑な意思決定と自律的な学習能力を持っています。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**マルチエージェント協調による意思決定**: 複数のエージェントが協力して、最適な解決策を選択し、実行します。各エージェントが異なる視点やアプローチを持つため、より精度の高い意思決定が可能です。</a:t>
            </a:r>
            <a:endParaRPr sz="791"/>
          </a:p>
          <a:p>
            <a:pPr indent="0" lvl="0" marL="0" rtl="0" algn="l">
              <a:lnSpc>
                <a:spcPct val="95000"/>
              </a:lnSpc>
              <a:spcBef>
                <a:spcPts val="1200"/>
              </a:spcBef>
              <a:spcAft>
                <a:spcPts val="0"/>
              </a:spcAft>
              <a:buNone/>
            </a:pPr>
            <a:r>
              <a:rPr lang="ja" sz="791"/>
              <a:t>- **外部ツールの統合**: LLMベースエージェントは、外部ツールを利用してリアルタイムのデータを取得し、そのデータをもとに意思決定を行います。これにより、より動的で適応性の高いタスク処理が可能になります。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ソフトウェア設計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LLMは、ソフトウェア設計においても応用されていますが、主に補助的な役割を果たしています。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**設計文書の生成**: LLMは、設計要件に基づいて設計文書を自動生成します。これにより、設計フェーズの効率が向上します。</a:t>
            </a:r>
            <a:endParaRPr sz="791"/>
          </a:p>
          <a:p>
            <a:pPr indent="0" lvl="0" marL="0" rtl="0" algn="l">
              <a:lnSpc>
                <a:spcPct val="95000"/>
              </a:lnSpc>
              <a:spcBef>
                <a:spcPts val="1200"/>
              </a:spcBef>
              <a:spcAft>
                <a:spcPts val="0"/>
              </a:spcAft>
              <a:buNone/>
            </a:pPr>
            <a:r>
              <a:rPr lang="ja" sz="791"/>
              <a:t>- **設計の評価**: LLMは、既存の設計を分析し、改善点やリスクを指摘することができます。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LLMベースエージェントは、より高度なソフトウェア設計のサポートを行い、自律的な設計プロセスを実現します。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**設計の自律的生成と評価**: エージェントは、設計要件を自律的に生成し、その設計がプロジェクト全体にどのような影響を与えるかを評価します。また、設計プロセスの中でフィードバックを収集し、設計を継続的に改善します。</a:t>
            </a:r>
            <a:endParaRPr sz="791"/>
          </a:p>
          <a:p>
            <a:pPr indent="0" lvl="0" marL="0" rtl="0" algn="l">
              <a:lnSpc>
                <a:spcPct val="95000"/>
              </a:lnSpc>
              <a:spcBef>
                <a:spcPts val="1200"/>
              </a:spcBef>
              <a:spcAft>
                <a:spcPts val="0"/>
              </a:spcAft>
              <a:buNone/>
            </a:pPr>
            <a:r>
              <a:rPr lang="ja" sz="791"/>
              <a:t>- **ソフトウェアアーキテクチャの最適化**: 複数のエージェントが協力して、最適なソフトウェアアーキテクチャを選定し、設計プロセス全体を監督します。これにより、効率的かつ柔軟な設計が可能となります。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テスト生成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LLMは、テストケースの生成とテスト自動化にも応用されています。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**テストケース生成**: LLMは、コードの仕様や機能に基づいてテストケースを自動生成します。これにより、テストの網羅性が向上し、バグの検出率が上がります。</a:t>
            </a:r>
            <a:endParaRPr sz="791"/>
          </a:p>
          <a:p>
            <a:pPr indent="0" lvl="0" marL="0" rtl="0" algn="l">
              <a:lnSpc>
                <a:spcPct val="95000"/>
              </a:lnSpc>
              <a:spcBef>
                <a:spcPts val="1200"/>
              </a:spcBef>
              <a:spcAft>
                <a:spcPts val="0"/>
              </a:spcAft>
              <a:buNone/>
            </a:pPr>
            <a:r>
              <a:rPr lang="ja" sz="791"/>
              <a:t>- **テストの自動化**: LLMを使用して、生成されたテストケースを自動的に実行し、結果を分析することが可能です。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LLMベースエージェントは、より高度なテスト生成と自動化を実現します。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**マルチエージェントによるテスト生成**: 複数のエージェントが協力して、異なる観点からテストケースを生成し、最適なテスト戦略を選定します。これにより、テストの網羅性と効率が大幅に向上します。</a:t>
            </a:r>
            <a:endParaRPr sz="791"/>
          </a:p>
          <a:p>
            <a:pPr indent="0" lvl="0" marL="0" rtl="0" algn="l">
              <a:lnSpc>
                <a:spcPct val="95000"/>
              </a:lnSpc>
              <a:spcBef>
                <a:spcPts val="1200"/>
              </a:spcBef>
              <a:spcAft>
                <a:spcPts val="0"/>
              </a:spcAft>
              <a:buNone/>
            </a:pPr>
            <a:r>
              <a:rPr lang="ja" sz="791"/>
              <a:t>- **テストの継続的実行とフィードバック**: エージェントはテストケースの実行結果をフィードバックし、必要に応じてテストケースを修正・改善します。これにより、ソフトウェアの品質が継続的に向上します。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ソフトウェア保守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LLMは、ソフトウェアの保守作業にも役立っています。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**バグの検出と修正**: LLMは、コードの変更によって生じるバグを検出し、その修正方法を提案します。これにより、保守作業の効率が向上します。</a:t>
            </a:r>
            <a:endParaRPr sz="791"/>
          </a:p>
          <a:p>
            <a:pPr indent="0" lvl="0" marL="0" rtl="0" algn="l">
              <a:lnSpc>
                <a:spcPct val="95000"/>
              </a:lnSpc>
              <a:spcBef>
                <a:spcPts val="1200"/>
              </a:spcBef>
              <a:spcAft>
                <a:spcPts val="0"/>
              </a:spcAft>
              <a:buNone/>
            </a:pPr>
            <a:r>
              <a:rPr lang="ja" sz="791"/>
              <a:t>- **コードのリファクタリング**: LLMは、既存のコードを解析し、パフォーマンスや可読性を向上させるためのリファクタリング提案を行います。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LLMベースエージェントは、より高度な保守作業を自律的に行います。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**自律的なバグ修正とパッチ生成**: エージェントは、コードの変更を監視し、自律的にバグを修正し、必要なパッチを生成します。また、保守作業の進行に応じて、新しいバグが発生した場合にも迅速に対応します。</a:t>
            </a:r>
            <a:endParaRPr sz="791"/>
          </a:p>
          <a:p>
            <a:pPr indent="0" lvl="0" marL="0" rtl="0" algn="l">
              <a:lnSpc>
                <a:spcPct val="95000"/>
              </a:lnSpc>
              <a:spcBef>
                <a:spcPts val="1200"/>
              </a:spcBef>
              <a:spcAft>
                <a:spcPts val="1200"/>
              </a:spcAft>
              <a:buNone/>
            </a:pPr>
            <a:r>
              <a:rPr lang="ja" sz="791"/>
              <a:t>- **コードの自律的改善と最適化**: エージェントは、継続的にコードを解析し、最適化の機会を見つけて自律的に実行します。これにより、コードの品質とパフォーマンスが維持され、向上します。</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Evaluating RAG-Fusion with RAGElo: an Automated Elo-based Framework RAG-Fusionの評価: RAGEloを用いた自動Eloベースフレームワ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によるQAの自動評価で企業内タスクに対するベンチマークの不足に対応するためにLLMを活用してユーザーの実際のクエリとドメイン内の文書に基づく合成クエリの大規模データセットを生成し、自動EloベースのRAGエージェントの異なるバリエーションをランク付けする包括的なRAGElo評価フレームワークを提案。</a:t>
            </a:r>
            <a:endParaRPr sz="791"/>
          </a:p>
          <a:p>
            <a:pPr indent="0" lvl="0" marL="0" rtl="0" algn="l">
              <a:lnSpc>
                <a:spcPct val="95000"/>
              </a:lnSpc>
              <a:spcBef>
                <a:spcPts val="1200"/>
              </a:spcBef>
              <a:spcAft>
                <a:spcPts val="0"/>
              </a:spcAft>
              <a:buNone/>
            </a:pPr>
            <a:r>
              <a:rPr lang="ja" sz="791"/>
              <a:t>製品QAタスクにおいてRAGとRAGFを評価し、RAGEloの評価基準によるとRAGFの方が優れた回答をすることがわかりました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 evaluation pipeline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RAGEloは、Eloランキングシステムに基づいた評価ツールキットで、RAGシステムによって生成されたドキュメントや回答を評価するために、LLMをジャッジとして使用します。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RAGEloの基本構成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RAGEloは、以下の主要なコンポーネントで構成されています。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**Retrieval Evaluator（検索評価者）**: 検索された文書の関連性を評価するコンポーネントです。ユーザーのクエリに対して、システムが返した文書がどの程度関連性が高いかを評価します。</a:t>
            </a:r>
            <a:endParaRPr sz="791"/>
          </a:p>
          <a:p>
            <a:pPr indent="0" lvl="0" marL="0" rtl="0" algn="l">
              <a:lnSpc>
                <a:spcPct val="95000"/>
              </a:lnSpc>
              <a:spcBef>
                <a:spcPts val="1200"/>
              </a:spcBef>
              <a:spcAft>
                <a:spcPts val="0"/>
              </a:spcAft>
              <a:buNone/>
            </a:pPr>
            <a:r>
              <a:rPr lang="ja" sz="791"/>
              <a:t>- **Pairwise Answer Evaluator（ペアワイズ回答評価者）**: 複数のRAGシステムが生成した回答を比較し、どちらの回答がより良いかを判断するコンポーネントです。</a:t>
            </a:r>
            <a:endParaRPr sz="791"/>
          </a:p>
          <a:p>
            <a:pPr indent="0" lvl="0" marL="0" rtl="0" algn="l">
              <a:lnSpc>
                <a:spcPct val="95000"/>
              </a:lnSpc>
              <a:spcBef>
                <a:spcPts val="1200"/>
              </a:spcBef>
              <a:spcAft>
                <a:spcPts val="0"/>
              </a:spcAft>
              <a:buNone/>
            </a:pPr>
            <a:r>
              <a:rPr lang="ja" sz="791"/>
              <a:t>- **Elo Ranking System（Eloランキングシステム）**: 上記の評価結果を基に、RAGシステムのパフォーマンスをランキングするためのシステムです。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RAGEloの評価プロセスは、以下のステップで進行します。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文書の検索と評価（Retrieval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まず、RAGシステムがユーザーのクエリに対して検索した文書の関連性を評価します。RAGEloのRetrieval Evaluatorは、各文書の関連性を「Not Relevant（関連性なし）」、「Somewhat Relevant（やや関連あり）」、「Very Relevant（非常に関連あり）」の3段階で評価します。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**Not Relevant**: 文書がクエリに対して全く関連性がない場合。</a:t>
            </a:r>
            <a:endParaRPr sz="791"/>
          </a:p>
          <a:p>
            <a:pPr indent="0" lvl="0" marL="0" rtl="0" algn="l">
              <a:lnSpc>
                <a:spcPct val="95000"/>
              </a:lnSpc>
              <a:spcBef>
                <a:spcPts val="1200"/>
              </a:spcBef>
              <a:spcAft>
                <a:spcPts val="0"/>
              </a:spcAft>
              <a:buNone/>
            </a:pPr>
            <a:r>
              <a:rPr lang="ja" sz="791"/>
              <a:t>- **Somewhat Relevant**: 文書がクエリに対してある程度関連性があるが、完全には答えていない場合。</a:t>
            </a:r>
            <a:endParaRPr sz="791"/>
          </a:p>
          <a:p>
            <a:pPr indent="0" lvl="0" marL="0" rtl="0" algn="l">
              <a:lnSpc>
                <a:spcPct val="95000"/>
              </a:lnSpc>
              <a:spcBef>
                <a:spcPts val="1200"/>
              </a:spcBef>
              <a:spcAft>
                <a:spcPts val="0"/>
              </a:spcAft>
              <a:buNone/>
            </a:pPr>
            <a:r>
              <a:rPr lang="ja" sz="791"/>
              <a:t>- **Very Relevant**: 文書がクエリに対して完全に関連し、質問に十分に答えている場合。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この評価は、LLMを使用して自動的に行われ、評価結果は後続の回答評価に利用されます。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回答の比較と評価（Pairwise Answer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RAGシステムが生成した回答の質を評価します。ここでは、異なるRAGシステムの回答をペアで比較し、どちらの回答が優れているかを判断します。この評価もLLMを「ジャッジ(**LLM-as-a-Judge**)」として使用し、以下の基準に基づい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**Relevance（関連性）**: 回答がユーザーの質問にどれだけ関連しているか。</a:t>
            </a:r>
            <a:endParaRPr sz="791"/>
          </a:p>
          <a:p>
            <a:pPr indent="0" lvl="0" marL="0" rtl="0" algn="l">
              <a:lnSpc>
                <a:spcPct val="95000"/>
              </a:lnSpc>
              <a:spcBef>
                <a:spcPts val="1200"/>
              </a:spcBef>
              <a:spcAft>
                <a:spcPts val="0"/>
              </a:spcAft>
              <a:buNone/>
            </a:pPr>
            <a:r>
              <a:rPr lang="ja" sz="791"/>
              <a:t>- **Accuracy（正確性）**: 回答が文書に基づいて事実に即しているか。</a:t>
            </a:r>
            <a:endParaRPr sz="791"/>
          </a:p>
          <a:p>
            <a:pPr indent="0" lvl="0" marL="0" rtl="0" algn="l">
              <a:lnSpc>
                <a:spcPct val="95000"/>
              </a:lnSpc>
              <a:spcBef>
                <a:spcPts val="1200"/>
              </a:spcBef>
              <a:spcAft>
                <a:spcPts val="0"/>
              </a:spcAft>
              <a:buNone/>
            </a:pPr>
            <a:r>
              <a:rPr lang="ja" sz="791"/>
              <a:t>- **Completeness（完全性）**: 回答がユーザーの質問に対してすべての必要な情報を提供しているか。</a:t>
            </a:r>
            <a:endParaRPr sz="791"/>
          </a:p>
          <a:p>
            <a:pPr indent="0" lvl="0" marL="0" rtl="0" algn="l">
              <a:lnSpc>
                <a:spcPct val="95000"/>
              </a:lnSpc>
              <a:spcBef>
                <a:spcPts val="1200"/>
              </a:spcBef>
              <a:spcAft>
                <a:spcPts val="0"/>
              </a:spcAft>
              <a:buNone/>
            </a:pPr>
            <a:r>
              <a:rPr lang="ja" sz="791"/>
              <a:t>- **Precision（精度）**: 回答が特定の商品やプロダクトラインに関連しているか。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各回答の質を評価した後、どちらの回答が優れているかを判定し、勝者を決定します。このプロセスは、クエリごとに複数回繰り返され、RAGシステム全体のパフォーマンスを評価します。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**LLM-as-a-Judge**: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LLMをジャッジとして使用し、生成された回答の品質を評価します。評価には、関連性、正確性、完全性、精度の4つの基準が使用されます。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評価基準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LLM-as-a-Judgeは、主に以下の4つの基準に基づいて回答の品質を評価します。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**関連性 (Relevance)**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連性**は、生成された回答がユーザーの質問にどれだけ関連しているかを評価する基準です。具体的には、回答が質問に対して適切な情報を提供しているか、質問の意図を正しく理解しているかを判断します。関連性が高い回答は、ユーザーの質問に直接関係する情報を含んでおり、質問の意図を満たす内容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回答が質問の主題に対して直接的に応答しているか。</a:t>
            </a:r>
            <a:endParaRPr sz="791"/>
          </a:p>
          <a:p>
            <a:pPr indent="0" lvl="0" marL="0" rtl="0" algn="l">
              <a:lnSpc>
                <a:spcPct val="95000"/>
              </a:lnSpc>
              <a:spcBef>
                <a:spcPts val="1200"/>
              </a:spcBef>
              <a:spcAft>
                <a:spcPts val="0"/>
              </a:spcAft>
              <a:buNone/>
            </a:pPr>
            <a:r>
              <a:rPr lang="ja" sz="791"/>
              <a:t>- 回答が質問に無関係な情報を含んでいないか。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**正確性 (Accuracy)**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正確性**は、生成された回答が事実に基づいて正確であるかを評価する基準です。ここでは、回答が提供された文書やデータに基づいており、誤った情報や幻覚（hallucination）を含んでいないことが求められます。LLM-as-a-Judgeは、関連するドキュメントを参照しながら回答の正確性を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回答がドキュメントに基づいて正しい情報を提供しているか。</a:t>
            </a:r>
            <a:endParaRPr sz="791"/>
          </a:p>
          <a:p>
            <a:pPr indent="0" lvl="0" marL="0" rtl="0" algn="l">
              <a:lnSpc>
                <a:spcPct val="95000"/>
              </a:lnSpc>
              <a:spcBef>
                <a:spcPts val="1200"/>
              </a:spcBef>
              <a:spcAft>
                <a:spcPts val="0"/>
              </a:spcAft>
              <a:buNone/>
            </a:pPr>
            <a:r>
              <a:rPr lang="ja" sz="791"/>
              <a:t>- 回答に誤った事実や誤解を招く情報が含まれていないか。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**完全性 (Completeness)**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完全性**は、生成された回答が質問に対して必要なすべての情報を提供しているかを評価する基準です。回答が質問の一部にしか答えていない場合は、完全性が低いと評価されます。LLM-as-a-Judgeは、回答が質問の全体に対して適切な情報を提供している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回答が質問に対するすべての重要な側面に言及しているか。</a:t>
            </a:r>
            <a:endParaRPr sz="791"/>
          </a:p>
          <a:p>
            <a:pPr indent="0" lvl="0" marL="0" rtl="0" algn="l">
              <a:lnSpc>
                <a:spcPct val="95000"/>
              </a:lnSpc>
              <a:spcBef>
                <a:spcPts val="1200"/>
              </a:spcBef>
              <a:spcAft>
                <a:spcPts val="0"/>
              </a:spcAft>
              <a:buNone/>
            </a:pPr>
            <a:r>
              <a:rPr lang="ja" sz="791"/>
              <a:t>- 情報が不足していないか、または部分的な回答になっていないか。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**精度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精度**は、生成された回答が具体的で、質問に対して正確な情報を提供しているかを評価する基準です。特に、特定のプロダクトや技術に関する質問の場合、そのプロダクトに関する正確な情報を提供できているかが重要です。LLM-as-a-Judgeは、回答が正確かつ具体的であ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回答が特定の商品や技術について正確に言及しているか。</a:t>
            </a:r>
            <a:endParaRPr sz="791"/>
          </a:p>
          <a:p>
            <a:pPr indent="0" lvl="0" marL="0" rtl="0" algn="l">
              <a:lnSpc>
                <a:spcPct val="95000"/>
              </a:lnSpc>
              <a:spcBef>
                <a:spcPts val="1200"/>
              </a:spcBef>
              <a:spcAft>
                <a:spcPts val="0"/>
              </a:spcAft>
              <a:buNone/>
            </a:pPr>
            <a:r>
              <a:rPr lang="ja" sz="791"/>
              <a:t>- 回答が質問に対して具体的で適切な情報を提供しているか。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LLM-as-a-Judgeは、上記の評価基準に基づいて次のようなプロセスで評価を行います。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**質問の理解**: LLMはまずユーザーの質問を理解し、その意図を把握します。</a:t>
            </a:r>
            <a:endParaRPr sz="791"/>
          </a:p>
          <a:p>
            <a:pPr indent="0" lvl="0" marL="0" rtl="0" algn="l">
              <a:lnSpc>
                <a:spcPct val="95000"/>
              </a:lnSpc>
              <a:spcBef>
                <a:spcPts val="1200"/>
              </a:spcBef>
              <a:spcAft>
                <a:spcPts val="0"/>
              </a:spcAft>
              <a:buNone/>
            </a:pPr>
            <a:r>
              <a:rPr lang="ja" sz="791"/>
              <a:t>2. **回答の生成**: 提供されたドキュメントやデータに基づいて、各RAGシステムが回答を生成します。</a:t>
            </a:r>
            <a:endParaRPr sz="791"/>
          </a:p>
          <a:p>
            <a:pPr indent="0" lvl="0" marL="0" rtl="0" algn="l">
              <a:lnSpc>
                <a:spcPct val="95000"/>
              </a:lnSpc>
              <a:spcBef>
                <a:spcPts val="1200"/>
              </a:spcBef>
              <a:spcAft>
                <a:spcPts val="0"/>
              </a:spcAft>
              <a:buNone/>
            </a:pPr>
            <a:r>
              <a:rPr lang="ja" sz="791"/>
              <a:t>3. **評価の実施**: LLMは生成された回答を評価し、関連性、正確性、完全性、精度の観点からスコアを付けます。</a:t>
            </a:r>
            <a:endParaRPr sz="791"/>
          </a:p>
          <a:p>
            <a:pPr indent="0" lvl="0" marL="0" rtl="0" algn="l">
              <a:lnSpc>
                <a:spcPct val="95000"/>
              </a:lnSpc>
              <a:spcBef>
                <a:spcPts val="1200"/>
              </a:spcBef>
              <a:spcAft>
                <a:spcPts val="0"/>
              </a:spcAft>
              <a:buNone/>
            </a:pPr>
            <a:r>
              <a:rPr lang="ja" sz="791"/>
              <a:t>4. **勝者の決定**: 複数の回答がある場合、LLMはこれらを比較し、最も優れた回答を選定します。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Eloランキングの計算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ペアワイズ評価の結果を基に、各RAGシステムのEloスコアを計算します。Eloスコアは、各システムが他のシステムに対してどれだけ良いパフォーマンスを発揮したかを示すもともとチェスなどの対戦型ゲームにおいてプレイヤーの強さを評価するために開発された指標です。スコアが高いほど、そのシステムが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ペアワイズ評価の概要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Eloフレームワークでは、複数のRAGシステムが同じクエリに対して生成した回答を比較し、どちらのシステムが優れた回答を生成したかを評価します。この評価はLLMを使用して行われ、各ペアワイズ評価の結果、勝者（または引き分け）が決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Eloスコアの初期設定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すべてのRAGシステムには、初期Eloスコアが設定されます。一般的に、この初期スコアは全システムに対して同じ値（たとえば1500点）が設定されます。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勝者と敗者の決定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ペアワイズ評価の結果、以下の3つの結果が考えられます：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 システムAがシステムBよりも優れた回答を生成したと評価された場合。</a:t>
            </a:r>
            <a:endParaRPr sz="791"/>
          </a:p>
          <a:p>
            <a:pPr indent="0" lvl="0" marL="0" rtl="0" algn="l">
              <a:lnSpc>
                <a:spcPct val="95000"/>
              </a:lnSpc>
              <a:spcBef>
                <a:spcPts val="1200"/>
              </a:spcBef>
              <a:spcAft>
                <a:spcPts val="0"/>
              </a:spcAft>
              <a:buNone/>
            </a:pPr>
            <a:r>
              <a:rPr lang="ja" sz="791"/>
              <a:t>- **敗北**: システムBがシステムAよりも優れた回答を生成したと評価された場合。</a:t>
            </a:r>
            <a:endParaRPr sz="791"/>
          </a:p>
          <a:p>
            <a:pPr indent="0" lvl="0" marL="0" rtl="0" algn="l">
              <a:lnSpc>
                <a:spcPct val="95000"/>
              </a:lnSpc>
              <a:spcBef>
                <a:spcPts val="1200"/>
              </a:spcBef>
              <a:spcAft>
                <a:spcPts val="0"/>
              </a:spcAft>
              <a:buNone/>
            </a:pPr>
            <a:r>
              <a:rPr lang="ja" sz="791"/>
              <a:t>- **引き分け**: 両方のシステムが同等の回答を生成したと評価された場合。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勝利期待値の計算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次に、各システムの勝利期待値を計算します。システムAとシステムBの現在のEloスコアを`Ra`と`Rb`とすると、システムAの勝利期待値`EA`は以下の式で計算されます。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E_A = \frac{1}{1 + 10^{(Rb - Ra)/400}}</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同様に、システムBの勝利期待値`EB`は次の式で計算されます。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E_B = \frac{1}{1 + 10^{(Ra - Rb)/400}} = 1 -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試合結果に基づくEloスコアの更新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実際の試合結果（ペアワイズ評価の結果）を基に、各システムのEloスコアを更新します。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勝利システムのスコアは上昇し、敗北システムのスコアは減少します。</a:t>
            </a:r>
            <a:endParaRPr sz="791"/>
          </a:p>
          <a:p>
            <a:pPr indent="0" lvl="0" marL="0" rtl="0" algn="l">
              <a:lnSpc>
                <a:spcPct val="95000"/>
              </a:lnSpc>
              <a:spcBef>
                <a:spcPts val="1200"/>
              </a:spcBef>
              <a:spcAft>
                <a:spcPts val="0"/>
              </a:spcAft>
              <a:buNone/>
            </a:pPr>
            <a:r>
              <a:rPr lang="ja" sz="791"/>
              <a:t>- スコアの更新は以下の式で計算されます。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システムAの新しいEloスコア`Ra'`は以下のように計算されます。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R_a' = R_a + K \times (S_A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システムBの新しいEloスコア`Rb'`は以下のように計算されます。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R_b' = R_b + K \times (S_B - E_B)</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ここで、`K`はスコア変動の大きさを決定する定数で、通常は32や40などの値が使われます。`SA`と`SB`は試合結果を表し、次のように設定されます。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勝利した場合は`1`</a:t>
            </a:r>
            <a:endParaRPr sz="791"/>
          </a:p>
          <a:p>
            <a:pPr indent="0" lvl="0" marL="0" rtl="0" algn="l">
              <a:lnSpc>
                <a:spcPct val="95000"/>
              </a:lnSpc>
              <a:spcBef>
                <a:spcPts val="1200"/>
              </a:spcBef>
              <a:spcAft>
                <a:spcPts val="0"/>
              </a:spcAft>
              <a:buNone/>
            </a:pPr>
            <a:r>
              <a:rPr lang="ja" sz="791"/>
              <a:t>- 敗北した場合は`0`</a:t>
            </a:r>
            <a:endParaRPr sz="791"/>
          </a:p>
          <a:p>
            <a:pPr indent="0" lvl="0" marL="0" rtl="0" algn="l">
              <a:lnSpc>
                <a:spcPct val="95000"/>
              </a:lnSpc>
              <a:spcBef>
                <a:spcPts val="1200"/>
              </a:spcBef>
              <a:spcAft>
                <a:spcPts val="0"/>
              </a:spcAft>
              <a:buNone/>
            </a:pPr>
            <a:r>
              <a:rPr lang="ja" sz="791"/>
              <a:t>- 引き分けの場合は`0.5`</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全体のスコア更新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セスを、すべてのペアワイズ評価の結果に対して繰り返し行うことで、各RAGシステムのEloスコアが更新されます。最終的に、すべてのシステムのスコアが収束することで、それぞれのRAGシステムのパフォーマンスが評価され、スコアの高いシステムほど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結果の解釈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loスコアは、各システムが他のシステムと比較してどれだけ優れているかを示す相対的な指標です。したがって、最終的なランキングは、Eloスコアが高いほど、他のシステムよりも優れた回答を生成する能力が高い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RAG-Fusion (RAGF)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RAGFは、ユーザーのクエリに対して複数のバリエーションを生成し、それらのランキングを組み合わせることで、より多様で質の高い回答を生成します。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RAGFの背景と目的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RAGシステムは、ユーザーからのクエリ（質問）に対して外部のドキュメントやデータベースから関連情報を検索し、その情報を元に回答を生成します。しかし、この方法では、単一のクエリに基づいて検索される文書に依存するため、場合によっては関連情報を見逃したり、部分的な回答しか得られない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この問題を解決するために設計されました。RAGFの目的は、単一のクエリに依存せず、クエリのバリエーションを生成して複数の検索結果を融合（Fusion）させることで、より包括的で精度の高い回答を提供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RAGFの基本的な仕組み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RAGFの基本的な動作は以下のステップに従います。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クエリの生成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RAGFは、ユーザーが入力したオリジナルのクエリに基づいて、LLM を用いて複数のクエリバリエーションを生成します。これにより、元のクエリに関連する様々な角度からの質問を自動的に作り出すことができます。例えば、元のクエリが「特定のマイクロフォンの防水機能について教えてください」というものであれば、RAGFはこれに基づいて「このマイクロフォンはどの程度の防水性を持っていますか？」や「マイクロフォンの防水性能を確認する方法は？」などの関連クエリ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複数クエリによる検索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生成された複数のクエリは、それぞれ独立して情報検索システムに送られます。これにより、元のクエリだけでは引き出せなかった関連情報を含むドキュメントを幅広く取得することが可能になります。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ランクフュージョン (Rank Fusion)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取得された複数の検索結果は、ランキングフュージョン (Rank Fusion) 手法を用いて統合されます。RAGFでは特に「Reciprocal Rank Fusion (RRF)」を使用します。この手法では、各クエリごとの検索結果のランキングを逆数化し、それを合計することで最終的なランキングを決定します。これにより、異なるクエリから得られた情報の中で最も関連性が高いものが上位にランク付けされ、結果的により質の高いドキュメントセット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は、複数の検索結果リスト（たとえば、異なるクエリやアルゴリズムから得られたリスト）から、それぞれの文書に対するランキング情報を取得し、それを統合することで最終的なランキング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2.3.1 逆数ランクの計算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RRFでは、まず各検索結果リストで文書の順位を取得し、その順位の逆数を計算します。具体的には、文書`d`が検索結果リスト`i`で順位`r_i`にランク付けされている場合、RRFスコアは次の式で計算されます。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\text{RRF}_i(d) =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定数であり、通常1や60などの値が設定されます。この定数は、上位の順位に対してスコアが過剰に高くならないように調整する役割を果たします。`r_i`は文書`d`がリスト`i`で何位にランク付けされているか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2.3.2 各リストのスコアの合算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次に、異なる検索結果リストから得られた文書の逆数ランクスコアを合計します。文書`d`が複数の検索結果リストで見つかった場合、その文書の最終スコア`S(d)`は次のように計算されます。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S(d) = \sum_{i=1}^{n}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ここで、`n`は使用されている検索結果リストの数です。文書が特定のリストに含まれていない場合、そのリストでの`r_i`は無限大と見なされ、その逆数は0として計算されます。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2.3.3 最終ランキングの決定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文書のスコアが計算された後、これらのスコアに基づいて文書が再ランク付けされます。スコアが高いほど、その文書が複数のリストで高い順位にランク付けされていることを示し、したがってその文書がユーザーのクエリに対して関連性が高いと判断されます。最終的に、これらのスコアを基にして文書の最終ランキングが決定され、ユーザーに提供される検索結果の品質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**シンプルな実装**: RRFは、複雑なアルゴリズムを使用せずに、検索結果を効果的に統合することができるため、実装が比較的容易です。</a:t>
            </a:r>
            <a:endParaRPr sz="791"/>
          </a:p>
          <a:p>
            <a:pPr indent="0" lvl="0" marL="0" rtl="0" algn="l">
              <a:lnSpc>
                <a:spcPct val="95000"/>
              </a:lnSpc>
              <a:spcBef>
                <a:spcPts val="1200"/>
              </a:spcBef>
              <a:spcAft>
                <a:spcPts val="0"/>
              </a:spcAft>
              <a:buNone/>
            </a:pPr>
            <a:r>
              <a:rPr lang="ja" sz="791"/>
              <a:t>- **多様な情報の統合**: 複数の検索アルゴリズムやクエリから得られた情報を統合することで、異なる観点からの関連性を考慮し、より包括的な検索結果を提供できます。</a:t>
            </a:r>
            <a:endParaRPr sz="791"/>
          </a:p>
          <a:p>
            <a:pPr indent="0" lvl="0" marL="0" rtl="0" algn="l">
              <a:lnSpc>
                <a:spcPct val="95000"/>
              </a:lnSpc>
              <a:spcBef>
                <a:spcPts val="1200"/>
              </a:spcBef>
              <a:spcAft>
                <a:spcPts val="0"/>
              </a:spcAft>
              <a:buNone/>
            </a:pPr>
            <a:r>
              <a:rPr lang="ja" sz="791"/>
              <a:t>- **調整可能なパラメータ**: 定数`k`を調整することで、ランキングのバランスを取ることができ、特定のランキングリストに過度に依存しない柔軟な統合が可能です。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RRFのダメな点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たとえば、リストの数が多すぎる場合や、個々のリストの品質に大きな差がある場合、RRFが最適な結果を生成しないことがあります。また、RRFはランクの逆数に基づいているため、順位の絶対的な差異を反映することは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ュージョンされたドキュメントセットを基に、LLMが最終的な回答を生成します。RAGFは、このフュージョンされた情報から回答を生成するため、従来の単一クエリに基づくRAGシステムよりも、より包括的で正確な回答を提供できる可能性が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RAGFの利点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RAGFの主な利点は以下の通りです。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**より包括的な回答**: 複数のクエリを生成し、それらを統合することで、単一クエリでは見つからなかった関連情報を含む、より充実した回答を得ることができます。</a:t>
            </a:r>
            <a:endParaRPr sz="791"/>
          </a:p>
          <a:p>
            <a:pPr indent="0" lvl="0" marL="0" rtl="0" algn="l">
              <a:lnSpc>
                <a:spcPct val="95000"/>
              </a:lnSpc>
              <a:spcBef>
                <a:spcPts val="1200"/>
              </a:spcBef>
              <a:spcAft>
                <a:spcPts val="0"/>
              </a:spcAft>
              <a:buNone/>
            </a:pPr>
            <a:r>
              <a:rPr lang="ja" sz="791"/>
              <a:t>- **幻覚の軽減**: LLMが不正確な情報を生成するリスク（幻覚）を減少させるため、関連性の高いドキュメントのみをLLMに提示し、正確な情報に基づいた回答を促進します。</a:t>
            </a:r>
            <a:endParaRPr sz="791"/>
          </a:p>
          <a:p>
            <a:pPr indent="0" lvl="0" marL="0" rtl="0" algn="l">
              <a:lnSpc>
                <a:spcPct val="95000"/>
              </a:lnSpc>
              <a:spcBef>
                <a:spcPts val="1200"/>
              </a:spcBef>
              <a:spcAft>
                <a:spcPts val="0"/>
              </a:spcAft>
              <a:buNone/>
            </a:pPr>
            <a:r>
              <a:rPr lang="ja" sz="791"/>
              <a:t>- **多角的な視点**: 複数のクエリによって、異なる角度からの情報を引き出すことで、質問に対する多角的な視点を提供します。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使用例と評価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RAGFは、特に企業内での高度なドメイン固有のQAシステムにおいて有効です。例えば、半導体メーカーのInfineon Technologiesでは、製品情報を提供する内部QAシステムにRAGFを適用し、従来のRAGシステムよりも高いパフォーマンスを発揮することが確認されています。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pic>
        <p:nvPicPr>
          <p:cNvPr id="131" name="Google Shape;131;p26"/>
          <p:cNvPicPr preferRelativeResize="0"/>
          <p:nvPr/>
        </p:nvPicPr>
        <p:blipFill>
          <a:blip r:embed="rId3">
            <a:alphaModFix/>
          </a:blip>
          <a:stretch>
            <a:fillRect/>
          </a:stretch>
        </p:blipFill>
        <p:spPr>
          <a:xfrm>
            <a:off x="95250" y="1268901"/>
            <a:ext cx="8409225" cy="21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Tulip Agent – Enabling LLM-Based Agents to Solve Tasks Using Large Tool Libraries チューリップエージェント – 大規模ツールライブラリを使用してタスクを解決するLLMベースエージェントの実現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LLMのエージェントtulip agentを紹介</a:t>
            </a:r>
            <a:endParaRPr sz="791"/>
          </a:p>
          <a:p>
            <a:pPr indent="0" lvl="0" marL="0" rtl="0" algn="l">
              <a:lnSpc>
                <a:spcPct val="95000"/>
              </a:lnSpc>
              <a:spcBef>
                <a:spcPts val="1200"/>
              </a:spcBef>
              <a:spcAft>
                <a:spcPts val="0"/>
              </a:spcAft>
              <a:buNone/>
            </a:pPr>
            <a:r>
              <a:rPr lang="ja" sz="791"/>
              <a:t>ツールの説明をシステムプロンプトにエンコードせず、また全体のプロンプトを埋め込むことなく、再帰的にツールライブラリから適切なツールを検索することで実現します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ユーザーからの自然言語クエリを受け取り、LLM（大規模言語モデル）が高レベルのタスクを理解し、細分化されたサブタスクに分解します。これにより、具体的かつ実行可能な単位でタスクを処理できます。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**ユーザークエリの受信**:</a:t>
            </a:r>
            <a:endParaRPr sz="791"/>
          </a:p>
          <a:p>
            <a:pPr indent="0" lvl="0" marL="0" rtl="0" algn="l">
              <a:lnSpc>
                <a:spcPct val="95000"/>
              </a:lnSpc>
              <a:spcBef>
                <a:spcPts val="1200"/>
              </a:spcBef>
              <a:spcAft>
                <a:spcPts val="0"/>
              </a:spcAft>
              <a:buNone/>
            </a:pPr>
            <a:r>
              <a:rPr lang="ja" sz="791"/>
              <a:t>    - エージェントはユーザーからの自然言語による質問や要求を受け取ります。</a:t>
            </a:r>
            <a:endParaRPr sz="791"/>
          </a:p>
          <a:p>
            <a:pPr indent="0" lvl="0" marL="0" rtl="0" algn="l">
              <a:lnSpc>
                <a:spcPct val="95000"/>
              </a:lnSpc>
              <a:spcBef>
                <a:spcPts val="1200"/>
              </a:spcBef>
              <a:spcAft>
                <a:spcPts val="0"/>
              </a:spcAft>
              <a:buNone/>
            </a:pPr>
            <a:r>
              <a:rPr lang="ja" sz="791"/>
              <a:t>    - 例: "What is 45342 multiplied by 23487 plus 32478?"</a:t>
            </a:r>
            <a:endParaRPr sz="791"/>
          </a:p>
          <a:p>
            <a:pPr indent="0" lvl="0" marL="0" rtl="0" algn="l">
              <a:lnSpc>
                <a:spcPct val="95000"/>
              </a:lnSpc>
              <a:spcBef>
                <a:spcPts val="1200"/>
              </a:spcBef>
              <a:spcAft>
                <a:spcPts val="0"/>
              </a:spcAft>
              <a:buNone/>
            </a:pPr>
            <a:r>
              <a:rPr lang="ja" sz="791"/>
              <a:t>2. **タスク分解モデル (Mtd)**:</a:t>
            </a:r>
            <a:endParaRPr sz="791"/>
          </a:p>
          <a:p>
            <a:pPr indent="0" lvl="0" marL="0" rtl="0" algn="l">
              <a:lnSpc>
                <a:spcPct val="95000"/>
              </a:lnSpc>
              <a:spcBef>
                <a:spcPts val="1200"/>
              </a:spcBef>
              <a:spcAft>
                <a:spcPts val="0"/>
              </a:spcAft>
              <a:buNone/>
            </a:pPr>
            <a:r>
              <a:rPr lang="ja" sz="791"/>
              <a:t>    - このモデルは、受信したクエリを解析し、それをサブタスクに分解します。</a:t>
            </a:r>
            <a:endParaRPr sz="791"/>
          </a:p>
          <a:p>
            <a:pPr indent="0" lvl="0" marL="0" rtl="0" algn="l">
              <a:lnSpc>
                <a:spcPct val="95000"/>
              </a:lnSpc>
              <a:spcBef>
                <a:spcPts val="1200"/>
              </a:spcBef>
              <a:spcAft>
                <a:spcPts val="0"/>
              </a:spcAft>
              <a:buNone/>
            </a:pPr>
            <a:r>
              <a:rPr lang="ja" sz="791"/>
              <a:t>    - 例: 上記のクエリを受け取った場合、以下のようなサブタスクに分解されます:</a:t>
            </a:r>
            <a:endParaRPr sz="791"/>
          </a:p>
          <a:p>
            <a:pPr indent="0" lvl="0" marL="0" rtl="0" algn="l">
              <a:lnSpc>
                <a:spcPct val="95000"/>
              </a:lnSpc>
              <a:spcBef>
                <a:spcPts val="1200"/>
              </a:spcBef>
              <a:spcAft>
                <a:spcPts val="0"/>
              </a:spcAft>
              <a:buNone/>
            </a:pPr>
            <a:r>
              <a:rPr lang="ja" sz="791"/>
              <a:t>        1. "Multiply 45342 by 23487."</a:t>
            </a:r>
            <a:endParaRPr sz="791"/>
          </a:p>
          <a:p>
            <a:pPr indent="0" lvl="0" marL="0" rtl="0" algn="l">
              <a:lnSpc>
                <a:spcPct val="95000"/>
              </a:lnSpc>
              <a:spcBef>
                <a:spcPts val="1200"/>
              </a:spcBef>
              <a:spcAft>
                <a:spcPts val="0"/>
              </a:spcAft>
              <a:buNone/>
            </a:pPr>
            <a:r>
              <a:rPr lang="ja" sz="791"/>
              <a:t>        2. "Add the result of step 1 to 32478."</a:t>
            </a:r>
            <a:endParaRPr sz="791"/>
          </a:p>
          <a:p>
            <a:pPr indent="0" lvl="0" marL="0" rtl="0" algn="l">
              <a:lnSpc>
                <a:spcPct val="95000"/>
              </a:lnSpc>
              <a:spcBef>
                <a:spcPts val="1200"/>
              </a:spcBef>
              <a:spcAft>
                <a:spcPts val="0"/>
              </a:spcAft>
              <a:buNone/>
            </a:pPr>
            <a:r>
              <a:rPr lang="ja" sz="791"/>
              <a:t>3. **分解結果の構造化**:</a:t>
            </a:r>
            <a:endParaRPr sz="791"/>
          </a:p>
          <a:p>
            <a:pPr indent="0" lvl="0" marL="0" rtl="0" algn="l">
              <a:lnSpc>
                <a:spcPct val="95000"/>
              </a:lnSpc>
              <a:spcBef>
                <a:spcPts val="1200"/>
              </a:spcBef>
              <a:spcAft>
                <a:spcPts val="0"/>
              </a:spcAft>
              <a:buNone/>
            </a:pPr>
            <a:r>
              <a:rPr lang="ja" sz="791"/>
              <a:t>    - 分解されたサブタスクはリスト形式で構造化され、次の処理ステップに渡されます。</a:t>
            </a:r>
            <a:endParaRPr sz="791"/>
          </a:p>
          <a:p>
            <a:pPr indent="0" lvl="0" marL="0" rtl="0" algn="l">
              <a:lnSpc>
                <a:spcPct val="95000"/>
              </a:lnSpc>
              <a:spcBef>
                <a:spcPts val="1200"/>
              </a:spcBef>
              <a:spcAft>
                <a:spcPts val="0"/>
              </a:spcAft>
              <a:buNone/>
            </a:pPr>
            <a:r>
              <a:rPr lang="ja" sz="791"/>
              <a:t>    - JSON形式で返される場合: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"subtasks": [</a:t>
            </a:r>
            <a:endParaRPr sz="791"/>
          </a:p>
          <a:p>
            <a:pPr indent="0" lvl="0" marL="0" rtl="0" algn="l">
              <a:lnSpc>
                <a:spcPct val="95000"/>
              </a:lnSpc>
              <a:spcBef>
                <a:spcPts val="1200"/>
              </a:spcBef>
              <a:spcAft>
                <a:spcPts val="0"/>
              </a:spcAft>
              <a:buNone/>
            </a:pPr>
            <a:r>
              <a:rPr lang="ja" sz="791"/>
              <a:t>            "Multiply 45342 by 23487",</a:t>
            </a:r>
            <a:endParaRPr sz="791"/>
          </a:p>
          <a:p>
            <a:pPr indent="0" lvl="0" marL="0" rtl="0" algn="l">
              <a:lnSpc>
                <a:spcPct val="95000"/>
              </a:lnSpc>
              <a:spcBef>
                <a:spcPts val="1200"/>
              </a:spcBef>
              <a:spcAft>
                <a:spcPts val="0"/>
              </a:spcAft>
              <a:buNone/>
            </a:pPr>
            <a:r>
              <a:rPr lang="ja" sz="791"/>
              <a:t>            "Add the result of step 1 to 32478"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各サブタスクに適したツールを、エージェントのツールライブラリから再帰的に検索します。これにより、最適なツールを見つけ出し、効率的にタスクを実行できます。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**ツールライブラリの初期化**:</a:t>
            </a:r>
            <a:endParaRPr sz="791"/>
          </a:p>
          <a:p>
            <a:pPr indent="0" lvl="0" marL="0" rtl="0" algn="l">
              <a:lnSpc>
                <a:spcPct val="95000"/>
              </a:lnSpc>
              <a:spcBef>
                <a:spcPts val="1200"/>
              </a:spcBef>
              <a:spcAft>
                <a:spcPts val="0"/>
              </a:spcAft>
              <a:buNone/>
            </a:pPr>
            <a:r>
              <a:rPr lang="ja" sz="791"/>
              <a:t>    - 使用可能なツール（Python関数など）の情報を、コードインスペクションを通じて収集し、ライブラリに保存します。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add(a: float, b: float) -&gt; float: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Add two numbers.</a:t>
            </a:r>
            <a:endParaRPr sz="791"/>
          </a:p>
          <a:p>
            <a:pPr indent="0" lvl="0" marL="0" rtl="0" algn="l">
              <a:lnSpc>
                <a:spcPct val="95000"/>
              </a:lnSpc>
              <a:spcBef>
                <a:spcPts val="1200"/>
              </a:spcBef>
              <a:spcAft>
                <a:spcPts val="0"/>
              </a:spcAft>
              <a:buNone/>
            </a:pPr>
            <a:r>
              <a:rPr lang="ja" sz="791"/>
              <a:t>            :param a: The first number.</a:t>
            </a:r>
            <a:endParaRPr sz="791"/>
          </a:p>
          <a:p>
            <a:pPr indent="0" lvl="0" marL="0" rtl="0" algn="l">
              <a:lnSpc>
                <a:spcPct val="95000"/>
              </a:lnSpc>
              <a:spcBef>
                <a:spcPts val="1200"/>
              </a:spcBef>
              <a:spcAft>
                <a:spcPts val="0"/>
              </a:spcAft>
              <a:buNone/>
            </a:pPr>
            <a:r>
              <a:rPr lang="ja" sz="791"/>
              <a:t>            :param b: The second number.</a:t>
            </a:r>
            <a:endParaRPr sz="791"/>
          </a:p>
          <a:p>
            <a:pPr indent="0" lvl="0" marL="0" rtl="0" algn="l">
              <a:lnSpc>
                <a:spcPct val="95000"/>
              </a:lnSpc>
              <a:spcBef>
                <a:spcPts val="1200"/>
              </a:spcBef>
              <a:spcAft>
                <a:spcPts val="0"/>
              </a:spcAft>
              <a:buNone/>
            </a:pPr>
            <a:r>
              <a:rPr lang="ja" sz="791"/>
              <a:t>            :return: The sum of a and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return a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**サブタスクの検索クエリ生成**:</a:t>
            </a:r>
            <a:endParaRPr sz="791"/>
          </a:p>
          <a:p>
            <a:pPr indent="0" lvl="0" marL="0" rtl="0" algn="l">
              <a:lnSpc>
                <a:spcPct val="95000"/>
              </a:lnSpc>
              <a:spcBef>
                <a:spcPts val="1200"/>
              </a:spcBef>
              <a:spcAft>
                <a:spcPts val="0"/>
              </a:spcAft>
              <a:buNone/>
            </a:pPr>
            <a:r>
              <a:rPr lang="ja" sz="791"/>
              <a:t>    - 分解された各サブタスクのために検索クエリを生成します。</a:t>
            </a:r>
            <a:endParaRPr sz="791"/>
          </a:p>
          <a:p>
            <a:pPr indent="0" lvl="0" marL="0" rtl="0" algn="l">
              <a:lnSpc>
                <a:spcPct val="95000"/>
              </a:lnSpc>
              <a:spcBef>
                <a:spcPts val="1200"/>
              </a:spcBef>
              <a:spcAft>
                <a:spcPts val="0"/>
              </a:spcAft>
              <a:buNone/>
            </a:pPr>
            <a:r>
              <a:rPr lang="ja" sz="791"/>
              <a:t>    - 例: "Multiply two numbers" というクエリを生成。</a:t>
            </a:r>
            <a:endParaRPr sz="791"/>
          </a:p>
          <a:p>
            <a:pPr indent="0" lvl="0" marL="0" rtl="0" algn="l">
              <a:lnSpc>
                <a:spcPct val="95000"/>
              </a:lnSpc>
              <a:spcBef>
                <a:spcPts val="1200"/>
              </a:spcBef>
              <a:spcAft>
                <a:spcPts val="0"/>
              </a:spcAft>
              <a:buNone/>
            </a:pPr>
            <a:r>
              <a:rPr lang="ja" sz="791"/>
              <a:t>3. **ツール検索モジュール (Ms)**:</a:t>
            </a:r>
            <a:endParaRPr sz="791"/>
          </a:p>
          <a:p>
            <a:pPr indent="0" lvl="0" marL="0" rtl="0" algn="l">
              <a:lnSpc>
                <a:spcPct val="95000"/>
              </a:lnSpc>
              <a:spcBef>
                <a:spcPts val="1200"/>
              </a:spcBef>
              <a:spcAft>
                <a:spcPts val="0"/>
              </a:spcAft>
              <a:buNone/>
            </a:pPr>
            <a:r>
              <a:rPr lang="ja" sz="791"/>
              <a:t>    - 生成されたクエリに基づいて、ツールライブラリ内で最も適したツールを検索します。</a:t>
            </a:r>
            <a:endParaRPr sz="791"/>
          </a:p>
          <a:p>
            <a:pPr indent="0" lvl="0" marL="0" rtl="0" algn="l">
              <a:lnSpc>
                <a:spcPct val="95000"/>
              </a:lnSpc>
              <a:spcBef>
                <a:spcPts val="1200"/>
              </a:spcBef>
              <a:spcAft>
                <a:spcPts val="0"/>
              </a:spcAft>
              <a:buNone/>
            </a:pPr>
            <a:r>
              <a:rPr lang="ja" sz="791"/>
              <a:t>    - ツールライブラリはベクトルストアとして実装され、埋め込み検索を使用してツールの説明とサブタスクの類似度を計算します。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tools = search_tools("Multiply two numbers", top_k=5)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**ツール選択**:</a:t>
            </a:r>
            <a:endParaRPr sz="791"/>
          </a:p>
          <a:p>
            <a:pPr indent="0" lvl="0" marL="0" rtl="0" algn="l">
              <a:lnSpc>
                <a:spcPct val="95000"/>
              </a:lnSpc>
              <a:spcBef>
                <a:spcPts val="1200"/>
              </a:spcBef>
              <a:spcAft>
                <a:spcPts val="0"/>
              </a:spcAft>
              <a:buNone/>
            </a:pPr>
            <a:r>
              <a:rPr lang="ja" sz="791"/>
              <a:t>    - 検索結果から最適なツールを選択し、サブタスクに割り当てます。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選択されたツールを使用してサブタスクを実行し、その結果をLLMにフィードバックします。これにより、次のステップが適切に実行され、最終的なタスクが完了します。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**ツール呼び出しの生成**:</a:t>
            </a:r>
            <a:endParaRPr sz="791"/>
          </a:p>
          <a:p>
            <a:pPr indent="0" lvl="0" marL="0" rtl="0" algn="l">
              <a:lnSpc>
                <a:spcPct val="95000"/>
              </a:lnSpc>
              <a:spcBef>
                <a:spcPts val="1200"/>
              </a:spcBef>
              <a:spcAft>
                <a:spcPts val="0"/>
              </a:spcAft>
              <a:buNone/>
            </a:pPr>
            <a:r>
              <a:rPr lang="ja" sz="791"/>
              <a:t>    - 選択されたツールに対して、必要な入力パラメータを設定し、ツール呼び出しを生成します。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"tool": "multiply",</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"a": 45342,</a:t>
            </a:r>
            <a:endParaRPr sz="791"/>
          </a:p>
          <a:p>
            <a:pPr indent="0" lvl="0" marL="0" rtl="0" algn="l">
              <a:lnSpc>
                <a:spcPct val="95000"/>
              </a:lnSpc>
              <a:spcBef>
                <a:spcPts val="1200"/>
              </a:spcBef>
              <a:spcAft>
                <a:spcPts val="0"/>
              </a:spcAft>
              <a:buNone/>
            </a:pPr>
            <a:r>
              <a:rPr lang="ja" sz="791"/>
              <a:t>            "b": 23487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**ツール実行**:</a:t>
            </a:r>
            <a:endParaRPr sz="791"/>
          </a:p>
          <a:p>
            <a:pPr indent="0" lvl="0" marL="0" rtl="0" algn="l">
              <a:lnSpc>
                <a:spcPct val="95000"/>
              </a:lnSpc>
              <a:spcBef>
                <a:spcPts val="1200"/>
              </a:spcBef>
              <a:spcAft>
                <a:spcPts val="0"/>
              </a:spcAft>
              <a:buNone/>
            </a:pPr>
            <a:r>
              <a:rPr lang="ja" sz="791"/>
              <a:t>    - ツール呼び出しを実行し、結果を取得します。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result = multiply(45342, 23487)  # 結果: 1064947554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**結果のフィードバック**:</a:t>
            </a:r>
            <a:endParaRPr sz="791"/>
          </a:p>
          <a:p>
            <a:pPr indent="0" lvl="0" marL="0" rtl="0" algn="l">
              <a:lnSpc>
                <a:spcPct val="95000"/>
              </a:lnSpc>
              <a:spcBef>
                <a:spcPts val="1200"/>
              </a:spcBef>
              <a:spcAft>
                <a:spcPts val="0"/>
              </a:spcAft>
              <a:buNone/>
            </a:pPr>
            <a:r>
              <a:rPr lang="ja" sz="791"/>
              <a:t>    - 実行結果をLLMにフィードバックし、次のサブタスクの実行に使用します。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intermediate_result = result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**最終結果の生成**:</a:t>
            </a:r>
            <a:endParaRPr sz="791"/>
          </a:p>
          <a:p>
            <a:pPr indent="0" lvl="0" marL="0" rtl="0" algn="l">
              <a:lnSpc>
                <a:spcPct val="95000"/>
              </a:lnSpc>
              <a:spcBef>
                <a:spcPts val="1200"/>
              </a:spcBef>
              <a:spcAft>
                <a:spcPts val="0"/>
              </a:spcAft>
              <a:buNone/>
            </a:pPr>
            <a:r>
              <a:rPr lang="ja" sz="791"/>
              <a:t>    - 全てのサブタスクが完了した後、LLMが最終的な結果を生成し、ユーザーに返答します。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final_result = intermediate_result + 32478  # 結果: 1064980032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自律的ツール管理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エージェントはツールライブラリに対する作成、読み取り、更新、削除（CRUD）操作を行い、自律的にツールを管理・追加します。これにより、エージェントは継続的に学習し、ツールセットを進化させ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**ツールの作成 (Create)**:</a:t>
            </a:r>
            <a:endParaRPr sz="791"/>
          </a:p>
          <a:p>
            <a:pPr indent="0" lvl="0" marL="0" rtl="0" algn="l">
              <a:lnSpc>
                <a:spcPct val="95000"/>
              </a:lnSpc>
              <a:spcBef>
                <a:spcPts val="1200"/>
              </a:spcBef>
              <a:spcAft>
                <a:spcPts val="0"/>
              </a:spcAft>
              <a:buNone/>
            </a:pPr>
            <a:r>
              <a:rPr lang="ja" sz="791"/>
              <a:t>    - 新しいタスクに対応するために、新しいツールを生成します。LLMのコード生成能力を利用します。</a:t>
            </a:r>
            <a:endParaRPr sz="791"/>
          </a:p>
          <a:p>
            <a:pPr indent="0" lvl="0" marL="0" rtl="0" algn="l">
              <a:lnSpc>
                <a:spcPct val="95000"/>
              </a:lnSpc>
              <a:spcBef>
                <a:spcPts val="1200"/>
              </a:spcBef>
              <a:spcAft>
                <a:spcPts val="0"/>
              </a:spcAft>
              <a:buNone/>
            </a:pPr>
            <a:r>
              <a:rPr lang="ja" sz="791"/>
              <a:t>    - 例: ユーザーの要求に応じて新しい数学関数を生成。</a:t>
            </a:r>
            <a:endParaRPr sz="791"/>
          </a:p>
          <a:p>
            <a:pPr indent="0" lvl="0" marL="0" rtl="0" algn="l">
              <a:lnSpc>
                <a:spcPct val="95000"/>
              </a:lnSpc>
              <a:spcBef>
                <a:spcPts val="1200"/>
              </a:spcBef>
              <a:spcAft>
                <a:spcPts val="0"/>
              </a:spcAft>
              <a:buNone/>
            </a:pPr>
            <a:r>
              <a:rPr lang="ja" sz="791"/>
              <a:t>2. **ツールの読み取り (Read)**:</a:t>
            </a:r>
            <a:endParaRPr sz="791"/>
          </a:p>
          <a:p>
            <a:pPr indent="0" lvl="0" marL="0" rtl="0" algn="l">
              <a:lnSpc>
                <a:spcPct val="95000"/>
              </a:lnSpc>
              <a:spcBef>
                <a:spcPts val="1200"/>
              </a:spcBef>
              <a:spcAft>
                <a:spcPts val="0"/>
              </a:spcAft>
              <a:buNone/>
            </a:pPr>
            <a:r>
              <a:rPr lang="ja" sz="791"/>
              <a:t>    - 既存のツールの情報を読み取り、タスクに利用します。</a:t>
            </a:r>
            <a:endParaRPr sz="791"/>
          </a:p>
          <a:p>
            <a:pPr indent="0" lvl="0" marL="0" rtl="0" algn="l">
              <a:lnSpc>
                <a:spcPct val="95000"/>
              </a:lnSpc>
              <a:spcBef>
                <a:spcPts val="1200"/>
              </a:spcBef>
              <a:spcAft>
                <a:spcPts val="0"/>
              </a:spcAft>
              <a:buNone/>
            </a:pPr>
            <a:r>
              <a:rPr lang="ja" sz="791"/>
              <a:t>    - 例: 既存の「加算」関数を呼び出し、パラメータを確認。</a:t>
            </a:r>
            <a:endParaRPr sz="791"/>
          </a:p>
          <a:p>
            <a:pPr indent="0" lvl="0" marL="0" rtl="0" algn="l">
              <a:lnSpc>
                <a:spcPct val="95000"/>
              </a:lnSpc>
              <a:spcBef>
                <a:spcPts val="1200"/>
              </a:spcBef>
              <a:spcAft>
                <a:spcPts val="0"/>
              </a:spcAft>
              <a:buNone/>
            </a:pPr>
            <a:r>
              <a:rPr lang="ja" sz="791"/>
              <a:t>3. **ツールの更新 (Update)**:</a:t>
            </a:r>
            <a:endParaRPr sz="791"/>
          </a:p>
          <a:p>
            <a:pPr indent="0" lvl="0" marL="0" rtl="0" algn="l">
              <a:lnSpc>
                <a:spcPct val="95000"/>
              </a:lnSpc>
              <a:spcBef>
                <a:spcPts val="1200"/>
              </a:spcBef>
              <a:spcAft>
                <a:spcPts val="0"/>
              </a:spcAft>
              <a:buNone/>
            </a:pPr>
            <a:r>
              <a:rPr lang="ja" sz="791"/>
              <a:t>    - 既存のツールを改良または修正します。既存のコードに追加情報を提供し、更新されたツールを生成。</a:t>
            </a:r>
            <a:endParaRPr sz="791"/>
          </a:p>
          <a:p>
            <a:pPr indent="0" lvl="0" marL="0" rtl="0" algn="l">
              <a:lnSpc>
                <a:spcPct val="95000"/>
              </a:lnSpc>
              <a:spcBef>
                <a:spcPts val="1200"/>
              </a:spcBef>
              <a:spcAft>
                <a:spcPts val="0"/>
              </a:spcAft>
              <a:buNone/>
            </a:pPr>
            <a:r>
              <a:rPr lang="ja" sz="791"/>
              <a:t>    - 例: 既存の「平方根」関数を負の数に対応するように更新。</a:t>
            </a:r>
            <a:endParaRPr sz="791"/>
          </a:p>
          <a:p>
            <a:pPr indent="0" lvl="0" marL="0" rtl="0" algn="l">
              <a:lnSpc>
                <a:spcPct val="95000"/>
              </a:lnSpc>
              <a:spcBef>
                <a:spcPts val="1200"/>
              </a:spcBef>
              <a:spcAft>
                <a:spcPts val="0"/>
              </a:spcAft>
              <a:buNone/>
            </a:pPr>
            <a:r>
              <a:rPr lang="ja" sz="791"/>
              <a:t>4. **ツールの削除 (Delete)**:</a:t>
            </a:r>
            <a:endParaRPr sz="791"/>
          </a:p>
          <a:p>
            <a:pPr indent="0" lvl="0" marL="0" rtl="0" algn="l">
              <a:lnSpc>
                <a:spcPct val="95000"/>
              </a:lnSpc>
              <a:spcBef>
                <a:spcPts val="1200"/>
              </a:spcBef>
              <a:spcAft>
                <a:spcPts val="0"/>
              </a:spcAft>
              <a:buNone/>
            </a:pPr>
            <a:r>
              <a:rPr lang="ja" sz="791"/>
              <a:t>    - 不要なツールをライブラリから削除します。</a:t>
            </a:r>
            <a:endParaRPr sz="791"/>
          </a:p>
          <a:p>
            <a:pPr indent="0" lvl="0" marL="0" rtl="0" algn="l">
              <a:lnSpc>
                <a:spcPct val="95000"/>
              </a:lnSpc>
              <a:spcBef>
                <a:spcPts val="1200"/>
              </a:spcBef>
              <a:spcAft>
                <a:spcPts val="0"/>
              </a:spcAft>
              <a:buNone/>
            </a:pPr>
            <a:r>
              <a:rPr lang="ja" sz="791"/>
              <a:t>    - 例: 使われなくなった関数を削除し、ライブラリをクリーンに保つ。</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Tree-of-Traversals: A Zero-Shot Reasoning Algorithm for Augmenting Black-box Language Models with Knowledge Graphs トラバースツリー：ブラックボックス言語モデルをナレッジグラフで拡張するゼロショット推論アルゴリズム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LLMを1つまたは複数のKGで拡張できるファインチューニングなしでゼロショットなTree-of-Traversalsを紹介KGを利用して可能な思考とアクションをツリー検索で行うことにより、高信頼の推論経路を見つけます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Tree-of-Traversals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ee-of-Traversalsは、ブラックボックスLLMを複数のナレッジグラフ（KG）で拡張するゼロショット推論アルゴリズムです。このアルゴリズムは、KGとインターフェースをとるアクションをLLMに装備し、ツリー検索を行うことで高信頼の推論経路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知識グラフインターフェース (Knowledge Graph Interface)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Knowledge Graph Interfaceは、LLMがKGと相互作用するためのメソッドを提供します。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`initialize(q) → E0`: クエリqを入力として受け取り、qからエンティティを抽出し、KGに存在するリンクされたエンティティE0を返します。</a:t>
            </a:r>
            <a:endParaRPr sz="791"/>
          </a:p>
          <a:p>
            <a:pPr indent="0" lvl="0" marL="0" rtl="0" algn="l">
              <a:lnSpc>
                <a:spcPct val="95000"/>
              </a:lnSpc>
              <a:spcBef>
                <a:spcPts val="1200"/>
              </a:spcBef>
              <a:spcAft>
                <a:spcPts val="0"/>
              </a:spcAft>
              <a:buNone/>
            </a:pPr>
            <a:r>
              <a:rPr lang="ja" sz="791"/>
              <a:t>- `get_relations(Eselected) → Roptions`: 選択されたエンティティの集合Eselectedを受け取り、KG内の利用可能なリレーションタイプRoptionsを返します。</a:t>
            </a:r>
            <a:endParaRPr sz="791"/>
          </a:p>
          <a:p>
            <a:pPr indent="0" lvl="0" marL="0" rtl="0" algn="l">
              <a:lnSpc>
                <a:spcPct val="95000"/>
              </a:lnSpc>
              <a:spcBef>
                <a:spcPts val="1200"/>
              </a:spcBef>
              <a:spcAft>
                <a:spcPts val="0"/>
              </a:spcAft>
              <a:buNone/>
            </a:pPr>
            <a:r>
              <a:rPr lang="ja" sz="791"/>
              <a:t>- `get_edges(Eselected, r) → Tadded, Eadded`: 選択されたエンティティの集合と選択されたリレーションタイプrを受け取り、そのリレーションタイプを持つエッジを返します。また、新たに追加されたエンティティEaddedも返します。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アクションステートマシン (Action State Machine)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Action State Machineは、LLMがKGを拡張するために取るべきアクションを定義する有限状態機械です。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**状態**:</a:t>
            </a:r>
            <a:endParaRPr sz="791"/>
          </a:p>
          <a:p>
            <a:pPr indent="0" lvl="0" marL="0" rtl="0" algn="l">
              <a:lnSpc>
                <a:spcPct val="95000"/>
              </a:lnSpc>
              <a:spcBef>
                <a:spcPts val="1200"/>
              </a:spcBef>
              <a:spcAft>
                <a:spcPts val="0"/>
              </a:spcAft>
              <a:buNone/>
            </a:pPr>
            <a:r>
              <a:rPr lang="ja" sz="791"/>
              <a:t>    - `default`: 初期状態。</a:t>
            </a:r>
            <a:endParaRPr sz="791"/>
          </a:p>
          <a:p>
            <a:pPr indent="0" lvl="0" marL="0" rtl="0" algn="l">
              <a:lnSpc>
                <a:spcPct val="95000"/>
              </a:lnSpc>
              <a:spcBef>
                <a:spcPts val="1200"/>
              </a:spcBef>
              <a:spcAft>
                <a:spcPts val="0"/>
              </a:spcAft>
              <a:buNone/>
            </a:pPr>
            <a:r>
              <a:rPr lang="ja" sz="791"/>
              <a:t>    - `selecting-entities`: エンティティ選択状態。</a:t>
            </a:r>
            <a:endParaRPr sz="791"/>
          </a:p>
          <a:p>
            <a:pPr indent="0" lvl="0" marL="0" rtl="0" algn="l">
              <a:lnSpc>
                <a:spcPct val="95000"/>
              </a:lnSpc>
              <a:spcBef>
                <a:spcPts val="1200"/>
              </a:spcBef>
              <a:spcAft>
                <a:spcPts val="0"/>
              </a:spcAft>
              <a:buNone/>
            </a:pPr>
            <a:r>
              <a:rPr lang="ja" sz="791"/>
              <a:t>    - `selecting-relation`: リレーション選択状態。</a:t>
            </a:r>
            <a:endParaRPr sz="791"/>
          </a:p>
          <a:p>
            <a:pPr indent="0" lvl="0" marL="0" rtl="0" algn="l">
              <a:lnSpc>
                <a:spcPct val="95000"/>
              </a:lnSpc>
              <a:spcBef>
                <a:spcPts val="1200"/>
              </a:spcBef>
              <a:spcAft>
                <a:spcPts val="0"/>
              </a:spcAft>
              <a:buNone/>
            </a:pPr>
            <a:r>
              <a:rPr lang="ja" sz="791"/>
              <a:t>    - `done`: 完了状態。</a:t>
            </a:r>
            <a:endParaRPr sz="791"/>
          </a:p>
          <a:p>
            <a:pPr indent="0" lvl="0" marL="0" rtl="0" algn="l">
              <a:lnSpc>
                <a:spcPct val="95000"/>
              </a:lnSpc>
              <a:spcBef>
                <a:spcPts val="1200"/>
              </a:spcBef>
              <a:spcAft>
                <a:spcPts val="0"/>
              </a:spcAft>
              <a:buNone/>
            </a:pPr>
            <a:r>
              <a:rPr lang="ja" sz="791"/>
              <a:t>- **アクション**:</a:t>
            </a:r>
            <a:endParaRPr sz="791"/>
          </a:p>
          <a:p>
            <a:pPr indent="0" lvl="0" marL="0" rtl="0" algn="l">
              <a:lnSpc>
                <a:spcPct val="95000"/>
              </a:lnSpc>
              <a:spcBef>
                <a:spcPts val="1200"/>
              </a:spcBef>
              <a:spcAft>
                <a:spcPts val="0"/>
              </a:spcAft>
              <a:buNone/>
            </a:pPr>
            <a:r>
              <a:rPr lang="ja" sz="791"/>
              <a:t>    - `Think`: 思考。</a:t>
            </a:r>
            <a:endParaRPr sz="791"/>
          </a:p>
          <a:p>
            <a:pPr indent="0" lvl="0" marL="0" rtl="0" algn="l">
              <a:lnSpc>
                <a:spcPct val="95000"/>
              </a:lnSpc>
              <a:spcBef>
                <a:spcPts val="1200"/>
              </a:spcBef>
              <a:spcAft>
                <a:spcPts val="0"/>
              </a:spcAft>
              <a:buNone/>
            </a:pPr>
            <a:r>
              <a:rPr lang="ja" sz="791"/>
              <a:t>    - `Answer`: 回答。</a:t>
            </a:r>
            <a:endParaRPr sz="791"/>
          </a:p>
          <a:p>
            <a:pPr indent="0" lvl="0" marL="0" rtl="0" algn="l">
              <a:lnSpc>
                <a:spcPct val="95000"/>
              </a:lnSpc>
              <a:spcBef>
                <a:spcPts val="1200"/>
              </a:spcBef>
              <a:spcAft>
                <a:spcPts val="0"/>
              </a:spcAft>
              <a:buNone/>
            </a:pPr>
            <a:r>
              <a:rPr lang="ja" sz="791"/>
              <a:t>    - `ExpandKG`: KGの拡張。</a:t>
            </a:r>
            <a:endParaRPr sz="791"/>
          </a:p>
          <a:p>
            <a:pPr indent="0" lvl="0" marL="0" rtl="0" algn="l">
              <a:lnSpc>
                <a:spcPct val="95000"/>
              </a:lnSpc>
              <a:spcBef>
                <a:spcPts val="1200"/>
              </a:spcBef>
              <a:spcAft>
                <a:spcPts val="0"/>
              </a:spcAft>
              <a:buNone/>
            </a:pPr>
            <a:r>
              <a:rPr lang="ja" sz="791"/>
              <a:t>    - `Select_Entities`: エンティティの選択。</a:t>
            </a:r>
            <a:endParaRPr sz="791"/>
          </a:p>
          <a:p>
            <a:pPr indent="0" lvl="0" marL="0" rtl="0" algn="l">
              <a:lnSpc>
                <a:spcPct val="95000"/>
              </a:lnSpc>
              <a:spcBef>
                <a:spcPts val="1200"/>
              </a:spcBef>
              <a:spcAft>
                <a:spcPts val="0"/>
              </a:spcAft>
              <a:buNone/>
            </a:pPr>
            <a:r>
              <a:rPr lang="ja" sz="791"/>
              <a:t>    - `Select_Relation`: リレーションの選択。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ツリー検索アルゴリズム (Tree Search Algorithm)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このアルゴリズムは、LLMとKGインターフェースを使用してツリー検索を行い、必要な情報を取得するまでKGを繰り返し拡張します。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rPr lang="ja" sz="791"/>
              <a:t>    1. クエリqで初期化: `initialize(q)`</a:t>
            </a:r>
            <a:endParaRPr sz="791"/>
          </a:p>
          <a:p>
            <a:pPr indent="0" lvl="0" marL="0" rtl="0" algn="l">
              <a:lnSpc>
                <a:spcPct val="95000"/>
              </a:lnSpc>
              <a:spcBef>
                <a:spcPts val="1200"/>
              </a:spcBef>
              <a:spcAft>
                <a:spcPts val="0"/>
              </a:spcAft>
              <a:buNone/>
            </a:pPr>
            <a:r>
              <a:rPr lang="ja" sz="791"/>
              <a:t>    2. 未探索ノードの選択: `choose_node(T)`</a:t>
            </a:r>
            <a:endParaRPr sz="791"/>
          </a:p>
          <a:p>
            <a:pPr indent="0" lvl="0" marL="0" rtl="0" algn="l">
              <a:lnSpc>
                <a:spcPct val="95000"/>
              </a:lnSpc>
              <a:spcBef>
                <a:spcPts val="1200"/>
              </a:spcBef>
              <a:spcAft>
                <a:spcPts val="0"/>
              </a:spcAft>
              <a:buNone/>
            </a:pPr>
            <a:r>
              <a:rPr lang="ja" sz="791"/>
              <a:t>    3. LLMからk個のアクションをサンプリング: `sample_actions(s, k, F, P)`</a:t>
            </a:r>
            <a:endParaRPr sz="791"/>
          </a:p>
          <a:p>
            <a:pPr indent="0" lvl="0" marL="0" rtl="0" algn="l">
              <a:lnSpc>
                <a:spcPct val="95000"/>
              </a:lnSpc>
              <a:spcBef>
                <a:spcPts val="1200"/>
              </a:spcBef>
              <a:spcAft>
                <a:spcPts val="0"/>
              </a:spcAft>
              <a:buNone/>
            </a:pPr>
            <a:r>
              <a:rPr lang="ja" sz="791"/>
              <a:t>    4. アクションを適用して新しい状態を生成: `transition(s, a, F)`</a:t>
            </a:r>
            <a:endParaRPr sz="791"/>
          </a:p>
          <a:p>
            <a:pPr indent="0" lvl="0" marL="0" rtl="0" algn="l">
              <a:lnSpc>
                <a:spcPct val="95000"/>
              </a:lnSpc>
              <a:spcBef>
                <a:spcPts val="1200"/>
              </a:spcBef>
              <a:spcAft>
                <a:spcPts val="0"/>
              </a:spcAft>
              <a:buNone/>
            </a:pPr>
            <a:r>
              <a:rPr lang="ja" sz="791"/>
              <a:t>    5. 新しい状態を評価: `evaluate(s', P)`</a:t>
            </a:r>
            <a:endParaRPr sz="791"/>
          </a:p>
          <a:p>
            <a:pPr indent="0" lvl="0" marL="0" rtl="0" algn="l">
              <a:lnSpc>
                <a:spcPct val="95000"/>
              </a:lnSpc>
              <a:spcBef>
                <a:spcPts val="1200"/>
              </a:spcBef>
              <a:spcAft>
                <a:spcPts val="0"/>
              </a:spcAft>
              <a:buNone/>
            </a:pPr>
            <a:r>
              <a:rPr lang="ja" sz="791"/>
              <a:t>    6. 答えが見つかるまでツリー検索を継続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プロンプトテンプレート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各状態で使用されるプロンプトテンプレートは、LLMに対して特定の指示を提供するために使用されます。これにより、LLMのタスクが簡略化されます。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```makefile</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Think, Answer, または ExpandKGを選択してください。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以下のエンティティから選択してください: {entities_list}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以下のリレーションから選択してください: {relations_list}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`default`状態では、LLMは「Think」「Answer」「ExpandKG」のいずれかのアクションを選択できます。プロンプトは以下のようになります。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Think, Answer, または ExpandKGを選択してください。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`selecting-entities`状態では、LLMはローカルKGサブグラフからエンティティを選択するよう指示されます。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以下のエンティティから選択してください: {entities_list}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`selecting-relation`状態では、LLMは選択されたエンティティに関連するリレーションを選択するよう指示されます。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以下のリレーションから選択してください: {relations_list}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 "What actor played in both Inception and Interstellar?"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**初期化**:</a:t>
            </a:r>
            <a:endParaRPr sz="791"/>
          </a:p>
          <a:p>
            <a:pPr indent="0" lvl="0" marL="0" rtl="0" algn="l">
              <a:lnSpc>
                <a:spcPct val="95000"/>
              </a:lnSpc>
              <a:spcBef>
                <a:spcPts val="1200"/>
              </a:spcBef>
              <a:spcAft>
                <a:spcPts val="0"/>
              </a:spcAft>
              <a:buNone/>
            </a:pPr>
            <a:r>
              <a:rPr lang="ja" sz="791"/>
              <a:t>    - `initialize("What actor played in both Inception and Interstellar?")` -&gt; `E0 = {"Inception", "Interstellar"}`</a:t>
            </a:r>
            <a:endParaRPr sz="791"/>
          </a:p>
          <a:p>
            <a:pPr indent="0" lvl="0" marL="0" rtl="0" algn="l">
              <a:lnSpc>
                <a:spcPct val="95000"/>
              </a:lnSpc>
              <a:spcBef>
                <a:spcPts val="1200"/>
              </a:spcBef>
              <a:spcAft>
                <a:spcPts val="0"/>
              </a:spcAft>
              <a:buNone/>
            </a:pPr>
            <a:r>
              <a:rPr lang="ja" sz="791"/>
              <a:t>2. **ノード選択とアクションのサンプリング**:</a:t>
            </a:r>
            <a:endParaRPr sz="791"/>
          </a:p>
          <a:p>
            <a:pPr indent="0" lvl="0" marL="0" rtl="0" algn="l">
              <a:lnSpc>
                <a:spcPct val="95000"/>
              </a:lnSpc>
              <a:spcBef>
                <a:spcPts val="1200"/>
              </a:spcBef>
              <a:spcAft>
                <a:spcPts val="0"/>
              </a:spcAft>
              <a:buNone/>
            </a:pPr>
            <a:r>
              <a:rPr lang="ja" sz="791"/>
              <a:t>    - `choose_node(T)` -&gt; ノード選択</a:t>
            </a:r>
            <a:endParaRPr sz="791"/>
          </a:p>
          <a:p>
            <a:pPr indent="0" lvl="0" marL="0" rtl="0" algn="l">
              <a:lnSpc>
                <a:spcPct val="95000"/>
              </a:lnSpc>
              <a:spcBef>
                <a:spcPts val="1200"/>
              </a:spcBef>
              <a:spcAft>
                <a:spcPts val="0"/>
              </a:spcAft>
              <a:buNone/>
            </a:pPr>
            <a:r>
              <a:rPr lang="ja" sz="791"/>
              <a:t>    - `sample_actions(s, 3, F, P)` -&gt; アクションサンプリング</a:t>
            </a:r>
            <a:endParaRPr sz="791"/>
          </a:p>
          <a:p>
            <a:pPr indent="0" lvl="0" marL="0" rtl="0" algn="l">
              <a:lnSpc>
                <a:spcPct val="95000"/>
              </a:lnSpc>
              <a:spcBef>
                <a:spcPts val="1200"/>
              </a:spcBef>
              <a:spcAft>
                <a:spcPts val="0"/>
              </a:spcAft>
              <a:buNone/>
            </a:pPr>
            <a:r>
              <a:rPr lang="ja" sz="791"/>
              <a:t>3. **アクションの適用と評価**:</a:t>
            </a:r>
            <a:endParaRPr sz="791"/>
          </a:p>
          <a:p>
            <a:pPr indent="0" lvl="0" marL="0" rtl="0" algn="l">
              <a:lnSpc>
                <a:spcPct val="95000"/>
              </a:lnSpc>
              <a:spcBef>
                <a:spcPts val="1200"/>
              </a:spcBef>
              <a:spcAft>
                <a:spcPts val="0"/>
              </a:spcAft>
              <a:buNone/>
            </a:pPr>
            <a:r>
              <a:rPr lang="ja" sz="791"/>
              <a:t>    - `transition(s, "ExpandKG", F)` -&gt; KGの拡張</a:t>
            </a:r>
            <a:endParaRPr sz="791"/>
          </a:p>
          <a:p>
            <a:pPr indent="0" lvl="0" marL="0" rtl="0" algn="l">
              <a:lnSpc>
                <a:spcPct val="95000"/>
              </a:lnSpc>
              <a:spcBef>
                <a:spcPts val="1200"/>
              </a:spcBef>
              <a:spcAft>
                <a:spcPts val="0"/>
              </a:spcAft>
              <a:buNone/>
            </a:pPr>
            <a:r>
              <a:rPr lang="ja" sz="791"/>
              <a:t>    - `evaluate(s', P)` -&gt; 新しい状態の評価</a:t>
            </a:r>
            <a:endParaRPr sz="791"/>
          </a:p>
          <a:p>
            <a:pPr indent="0" lvl="0" marL="0" rtl="0" algn="l">
              <a:lnSpc>
                <a:spcPct val="95000"/>
              </a:lnSpc>
              <a:spcBef>
                <a:spcPts val="1200"/>
              </a:spcBef>
              <a:spcAft>
                <a:spcPts val="0"/>
              </a:spcAft>
              <a:buNone/>
            </a:pPr>
            <a:r>
              <a:rPr lang="ja" sz="791"/>
              <a:t>4. **エンティティ選択**:</a:t>
            </a:r>
            <a:endParaRPr sz="791"/>
          </a:p>
          <a:p>
            <a:pPr indent="0" lvl="0" marL="0" rtl="0" algn="l">
              <a:lnSpc>
                <a:spcPct val="95000"/>
              </a:lnSpc>
              <a:spcBef>
                <a:spcPts val="1200"/>
              </a:spcBef>
              <a:spcAft>
                <a:spcPts val="0"/>
              </a:spcAft>
              <a:buNone/>
            </a:pPr>
            <a:r>
              <a:rPr lang="ja" sz="791"/>
              <a:t>    - `selecting-entities`プロンプトにより、エンティティを選択</a:t>
            </a:r>
            <a:endParaRPr sz="791"/>
          </a:p>
          <a:p>
            <a:pPr indent="0" lvl="0" marL="0" rtl="0" algn="l">
              <a:lnSpc>
                <a:spcPct val="95000"/>
              </a:lnSpc>
              <a:spcBef>
                <a:spcPts val="1200"/>
              </a:spcBef>
              <a:spcAft>
                <a:spcPts val="0"/>
              </a:spcAft>
              <a:buNone/>
            </a:pPr>
            <a:r>
              <a:rPr lang="ja" sz="791"/>
              <a:t>5. **リレーション選択**:</a:t>
            </a:r>
            <a:endParaRPr sz="791"/>
          </a:p>
          <a:p>
            <a:pPr indent="0" lvl="0" marL="0" rtl="0" algn="l">
              <a:lnSpc>
                <a:spcPct val="95000"/>
              </a:lnSpc>
              <a:spcBef>
                <a:spcPts val="1200"/>
              </a:spcBef>
              <a:spcAft>
                <a:spcPts val="0"/>
              </a:spcAft>
              <a:buNone/>
            </a:pPr>
            <a:r>
              <a:rPr lang="ja" sz="791"/>
              <a:t>    - `selecting-relation`プロンプトにより、リレーションを選択</a:t>
            </a:r>
            <a:endParaRPr sz="791"/>
          </a:p>
          <a:p>
            <a:pPr indent="0" lvl="0" marL="0" rtl="0" algn="l">
              <a:lnSpc>
                <a:spcPct val="95000"/>
              </a:lnSpc>
              <a:spcBef>
                <a:spcPts val="1200"/>
              </a:spcBef>
              <a:spcAft>
                <a:spcPts val="0"/>
              </a:spcAft>
              <a:buNone/>
            </a:pPr>
            <a:r>
              <a:rPr lang="ja" sz="791"/>
              <a:t>6. **答えの生成**:</a:t>
            </a:r>
            <a:endParaRPr sz="791"/>
          </a:p>
          <a:p>
            <a:pPr indent="0" lvl="0" marL="0" rtl="0" algn="l">
              <a:lnSpc>
                <a:spcPct val="95000"/>
              </a:lnSpc>
              <a:spcBef>
                <a:spcPts val="1200"/>
              </a:spcBef>
              <a:spcAft>
                <a:spcPts val="0"/>
              </a:spcAft>
              <a:buNone/>
            </a:pPr>
            <a:r>
              <a:rPr lang="ja" sz="791"/>
              <a:t>    - `Answer`アクションにより、答えが生成されるまでツリー検索を継続</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ThinkRepair: Self-Directed Automated Program Repair ThinkRepair: 自律型自動プログラム修復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プログラム修復（APR）アプローチとしてLLMを使用するThinkRepairを提案。2フェーズで構成され収集フェーズではCoTプロンプトを使い事前に固定された知識を自動収集、修正フェーズでは、few-shotのための例を提示しテスト情報のフィードバックを追加することでバグ修正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ThinkRepairアルゴリズムと手法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収集フェーズ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このフェーズは、様々な考え方のチェーン（Chain-of-Thought, CoT）を収集し、知識プールを構築することを目的としています。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**プロンプトの準備**</a:t>
            </a:r>
            <a:endParaRPr sz="791"/>
          </a:p>
          <a:p>
            <a:pPr indent="0" lvl="0" marL="0" rtl="0" algn="l">
              <a:lnSpc>
                <a:spcPct val="95000"/>
              </a:lnSpc>
              <a:spcBef>
                <a:spcPts val="1200"/>
              </a:spcBef>
              <a:spcAft>
                <a:spcPts val="0"/>
              </a:spcAft>
              <a:buNone/>
            </a:pPr>
            <a:r>
              <a:rPr lang="ja" sz="791"/>
              <a:t>    - **英語**: The prompt used in ThinkRepair involves four important components:</a:t>
            </a:r>
            <a:endParaRPr sz="791"/>
          </a:p>
          <a:p>
            <a:pPr indent="0" lvl="0" marL="0" rtl="0" algn="l">
              <a:lnSpc>
                <a:spcPct val="95000"/>
              </a:lnSpc>
              <a:spcBef>
                <a:spcPts val="1200"/>
              </a:spcBef>
              <a:spcAft>
                <a:spcPts val="0"/>
              </a:spcAft>
              <a:buNone/>
            </a:pPr>
            <a:r>
              <a:rPr lang="ja" sz="791"/>
              <a:t>        1. Role Designation: ThinkRepair starts a role for LLM with an instruction like “You are an Automated Program Repair tool”.</a:t>
            </a:r>
            <a:endParaRPr sz="791"/>
          </a:p>
          <a:p>
            <a:pPr indent="0" lvl="0" marL="0" rtl="0" algn="l">
              <a:lnSpc>
                <a:spcPct val="95000"/>
              </a:lnSpc>
              <a:spcBef>
                <a:spcPts val="1200"/>
              </a:spcBef>
              <a:spcAft>
                <a:spcPts val="0"/>
              </a:spcAft>
              <a:buNone/>
            </a:pPr>
            <a:r>
              <a:rPr lang="ja" sz="791"/>
              <a:t>        2. Task Description: LLM is provided with the description constructed as “// Provide a fix for the buggy function”. Since we illustrate an example in Java, we use the Java comment format of “//” as a prefix.</a:t>
            </a:r>
            <a:endParaRPr sz="791"/>
          </a:p>
          <a:p>
            <a:pPr indent="0" lvl="0" marL="0" rtl="0" algn="l">
              <a:lnSpc>
                <a:spcPct val="95000"/>
              </a:lnSpc>
              <a:spcBef>
                <a:spcPts val="1200"/>
              </a:spcBef>
              <a:spcAft>
                <a:spcPts val="0"/>
              </a:spcAft>
              <a:buNone/>
            </a:pPr>
            <a:r>
              <a:rPr lang="ja" sz="791"/>
              <a:t>        3. Buggy Function: ThinkRepair provides the buggy function to LLM in our single-function fixing scenario. We also prefix the buggy function with “// Buggy Function” to directly indicate LLM about the context of the function.</a:t>
            </a:r>
            <a:endParaRPr sz="791"/>
          </a:p>
          <a:p>
            <a:pPr indent="0" lvl="0" marL="0" rtl="0" algn="l">
              <a:lnSpc>
                <a:spcPct val="95000"/>
              </a:lnSpc>
              <a:spcBef>
                <a:spcPts val="1200"/>
              </a:spcBef>
              <a:spcAft>
                <a:spcPts val="0"/>
              </a:spcAft>
              <a:buNone/>
            </a:pPr>
            <a:r>
              <a:rPr lang="ja" sz="791"/>
              <a:t>        4. Chain-of-Thought Indicator: LLM is instructed to think step-by-step when fixing a bug. In this paper, we follow the best practice in previous work and adopt the same prompt named “Let’s think step by step”.</a:t>
            </a:r>
            <a:endParaRPr sz="791"/>
          </a:p>
          <a:p>
            <a:pPr indent="0" lvl="0" marL="0" rtl="0" algn="l">
              <a:lnSpc>
                <a:spcPct val="95000"/>
              </a:lnSpc>
              <a:spcBef>
                <a:spcPts val="1200"/>
              </a:spcBef>
              <a:spcAft>
                <a:spcPts val="0"/>
              </a:spcAft>
              <a:buNone/>
            </a:pPr>
            <a:r>
              <a:rPr lang="ja" sz="791"/>
              <a:t>    - **日本語**: ThinkRepairで使用されるプロンプトには、次の四つの重要なコンポーネントが含まれます。</a:t>
            </a:r>
            <a:endParaRPr sz="791"/>
          </a:p>
          <a:p>
            <a:pPr indent="0" lvl="0" marL="0" rtl="0" algn="l">
              <a:lnSpc>
                <a:spcPct val="95000"/>
              </a:lnSpc>
              <a:spcBef>
                <a:spcPts val="1200"/>
              </a:spcBef>
              <a:spcAft>
                <a:spcPts val="0"/>
              </a:spcAft>
              <a:buNone/>
            </a:pPr>
            <a:r>
              <a:rPr lang="ja" sz="791"/>
              <a:t>        1. 役割の指定: ThinkRepairは「あなたは自動プログラム修復ツールです」という指示でLLMに役割を与えます。</a:t>
            </a:r>
            <a:endParaRPr sz="791"/>
          </a:p>
          <a:p>
            <a:pPr indent="0" lvl="0" marL="0" rtl="0" algn="l">
              <a:lnSpc>
                <a:spcPct val="95000"/>
              </a:lnSpc>
              <a:spcBef>
                <a:spcPts val="1200"/>
              </a:spcBef>
              <a:spcAft>
                <a:spcPts val="0"/>
              </a:spcAft>
              <a:buNone/>
            </a:pPr>
            <a:r>
              <a:rPr lang="ja" sz="791"/>
              <a:t>        2. タスクの説明: LLMには「// バグのある関数を修正してください」といった説明が提供されます。Javaの例を示しているため、「//」を接頭辞として使用します。</a:t>
            </a:r>
            <a:endParaRPr sz="791"/>
          </a:p>
          <a:p>
            <a:pPr indent="0" lvl="0" marL="0" rtl="0" algn="l">
              <a:lnSpc>
                <a:spcPct val="95000"/>
              </a:lnSpc>
              <a:spcBef>
                <a:spcPts val="1200"/>
              </a:spcBef>
              <a:spcAft>
                <a:spcPts val="0"/>
              </a:spcAft>
              <a:buNone/>
            </a:pPr>
            <a:r>
              <a:rPr lang="ja" sz="791"/>
              <a:t>        3. バグのある関数: ThinkRepairは、バグのある関数をLLMに提供します。この関数には「// バグのある関数」という接頭辞を付けて、LLMに関数の文脈を直接示します。</a:t>
            </a:r>
            <a:endParaRPr sz="791"/>
          </a:p>
          <a:p>
            <a:pPr indent="0" lvl="0" marL="0" rtl="0" algn="l">
              <a:lnSpc>
                <a:spcPct val="95000"/>
              </a:lnSpc>
              <a:spcBef>
                <a:spcPts val="1200"/>
              </a:spcBef>
              <a:spcAft>
                <a:spcPts val="0"/>
              </a:spcAft>
              <a:buNone/>
            </a:pPr>
            <a:r>
              <a:rPr lang="ja" sz="791"/>
              <a:t>        4. 考え方のチェーンの指示: LLMにはバグを修正するときにステップバイステップで考えるよう指示されます。本論文では、前の研究のベストプラクティスに従い、「ステップバイステップで考えましょう」というプロンプトを採用しています。</a:t>
            </a:r>
            <a:endParaRPr sz="791"/>
          </a:p>
          <a:p>
            <a:pPr indent="0" lvl="0" marL="0" rtl="0" algn="l">
              <a:lnSpc>
                <a:spcPct val="95000"/>
              </a:lnSpc>
              <a:spcBef>
                <a:spcPts val="1200"/>
              </a:spcBef>
              <a:spcAft>
                <a:spcPts val="0"/>
              </a:spcAft>
              <a:buNone/>
            </a:pPr>
            <a:r>
              <a:rPr lang="ja" sz="791"/>
              <a:t>2. **Chain-of-Thoughtの収集**</a:t>
            </a:r>
            <a:endParaRPr sz="791"/>
          </a:p>
          <a:p>
            <a:pPr indent="0" lvl="0" marL="0" rtl="0" algn="l">
              <a:lnSpc>
                <a:spcPct val="95000"/>
              </a:lnSpc>
              <a:spcBef>
                <a:spcPts val="1200"/>
              </a:spcBef>
              <a:spcAft>
                <a:spcPts val="0"/>
              </a:spcAft>
              <a:buNone/>
            </a:pPr>
            <a:r>
              <a:rPr lang="ja" sz="791"/>
              <a:t>    - **英語**: Given a corpus of buggy functions, ThinkRepair uses the decorated prompt to collect chains of thoughts on fixing the buggy functions. The output of Task 2 is a collection of samples, where a sample includes a buggy function, its fixed version, and the chain of thought.</a:t>
            </a:r>
            <a:endParaRPr sz="791"/>
          </a:p>
          <a:p>
            <a:pPr indent="0" lvl="0" marL="0" rtl="0" algn="l">
              <a:lnSpc>
                <a:spcPct val="95000"/>
              </a:lnSpc>
              <a:spcBef>
                <a:spcPts val="1200"/>
              </a:spcBef>
              <a:spcAft>
                <a:spcPts val="0"/>
              </a:spcAft>
              <a:buNone/>
            </a:pPr>
            <a:r>
              <a:rPr lang="ja" sz="791"/>
              <a:t>    - **日本語**: バグのある関数のコーパスを基に、ThinkRepairは装飾されたプロンプトを使用して、バグのある関数を修正するための考え方のチェーンを収集します。タスク2の出力は、バグのある関数、その修正版、考え方のチェーンを含むサンプルのコレクションです。</a:t>
            </a:r>
            <a:endParaRPr sz="791"/>
          </a:p>
          <a:p>
            <a:pPr indent="0" lvl="0" marL="0" rtl="0" algn="l">
              <a:lnSpc>
                <a:spcPct val="95000"/>
              </a:lnSpc>
              <a:spcBef>
                <a:spcPts val="1200"/>
              </a:spcBef>
              <a:spcAft>
                <a:spcPts val="0"/>
              </a:spcAft>
              <a:buNone/>
            </a:pPr>
            <a:r>
              <a:rPr lang="ja" sz="791"/>
              <a:t>3. **関数の検証**</a:t>
            </a:r>
            <a:endParaRPr sz="791"/>
          </a:p>
          <a:p>
            <a:pPr indent="0" lvl="0" marL="0" rtl="0" algn="l">
              <a:lnSpc>
                <a:spcPct val="95000"/>
              </a:lnSpc>
              <a:spcBef>
                <a:spcPts val="1200"/>
              </a:spcBef>
              <a:spcAft>
                <a:spcPts val="0"/>
              </a:spcAft>
              <a:buNone/>
            </a:pPr>
            <a:r>
              <a:rPr lang="ja" sz="791"/>
              <a:t>    - **英語**: To get effective samples, it is imperative to filter out low-quality thought processes. ThinkRepair runs a test suite to test the fixed functions extracted from LLM’s output in Task 2, retaining only the fixed functions that successfully pass the entire test suite.</a:t>
            </a:r>
            <a:endParaRPr sz="791"/>
          </a:p>
          <a:p>
            <a:pPr indent="0" lvl="0" marL="0" rtl="0" algn="l">
              <a:lnSpc>
                <a:spcPct val="95000"/>
              </a:lnSpc>
              <a:spcBef>
                <a:spcPts val="1200"/>
              </a:spcBef>
              <a:spcAft>
                <a:spcPts val="0"/>
              </a:spcAft>
              <a:buNone/>
            </a:pPr>
            <a:r>
              <a:rPr lang="ja" sz="791"/>
              <a:t>    - **日本語**: 効果的なサンプルを得るためには、低品質な考え方のプロセスをフィルタリングすることが不可欠です。ThinkRepairはテストスイートを実行し、タスク2でLLMの出力から抽出された修正版関数をテストし、テストスイート全体を成功裏に通過した修正版関数のみを保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このフェーズでは、収集フェーズで得た知識プールから高品質なサンプルを選び、LLMに提示してバグを修正します。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**少数ショットの選択**</a:t>
            </a:r>
            <a:endParaRPr sz="791"/>
          </a:p>
          <a:p>
            <a:pPr indent="0" lvl="0" marL="0" rtl="0" algn="l">
              <a:lnSpc>
                <a:spcPct val="95000"/>
              </a:lnSpc>
              <a:spcBef>
                <a:spcPts val="1200"/>
              </a:spcBef>
              <a:spcAft>
                <a:spcPts val="0"/>
              </a:spcAft>
              <a:buNone/>
            </a:pPr>
            <a:r>
              <a:rPr lang="ja" sz="791"/>
              <a:t>    - **英語**: LLM needs a high-quality prompt to instruct itself to finish the downstream tasks, which is also the focus of prior works. Similarly, we aim to reduce labor involvement in instructing LLM by guiding it to learn from the solved problems.</a:t>
            </a:r>
            <a:endParaRPr sz="791"/>
          </a:p>
          <a:p>
            <a:pPr indent="0" lvl="0" marL="0" rtl="0" algn="l">
              <a:lnSpc>
                <a:spcPct val="95000"/>
              </a:lnSpc>
              <a:spcBef>
                <a:spcPts val="1200"/>
              </a:spcBef>
              <a:spcAft>
                <a:spcPts val="0"/>
              </a:spcAft>
              <a:buNone/>
            </a:pPr>
            <a:r>
              <a:rPr lang="ja" sz="791"/>
              <a:t>    - **日本語**: LLMは、高品質なプロンプトを必要とします。これにより、下流のタスクを完了するための指示が可能となります。同様に、解決済みの問題から学ぶように誘導することで、LLMに指示する際の労力を削減することを目指しています。</a:t>
            </a:r>
            <a:endParaRPr sz="791"/>
          </a:p>
          <a:p>
            <a:pPr indent="0" lvl="0" marL="0" rtl="0" algn="l">
              <a:lnSpc>
                <a:spcPct val="95000"/>
              </a:lnSpc>
              <a:spcBef>
                <a:spcPts val="1200"/>
              </a:spcBef>
              <a:spcAft>
                <a:spcPts val="0"/>
              </a:spcAft>
              <a:buNone/>
            </a:pPr>
            <a:r>
              <a:rPr lang="ja" sz="791"/>
              <a:t>2. **自動修正**</a:t>
            </a:r>
            <a:endParaRPr sz="791"/>
          </a:p>
          <a:p>
            <a:pPr indent="0" lvl="0" marL="0" rtl="0" algn="l">
              <a:lnSpc>
                <a:spcPct val="95000"/>
              </a:lnSpc>
              <a:spcBef>
                <a:spcPts val="1200"/>
              </a:spcBef>
              <a:spcAft>
                <a:spcPts val="0"/>
              </a:spcAft>
              <a:buNone/>
            </a:pPr>
            <a:r>
              <a:rPr lang="ja" sz="791"/>
              <a:t>    - **英語**: ThinkRepair utilizes the selected examples and the target buggy function to construct a prompt. Then, ThinkRepair uses this prompt to interact with LLM and help it to infer the bug-fixing solution. The model outputs usually contain the process of LLM’s thought and the candidate fixed function.</a:t>
            </a:r>
            <a:endParaRPr sz="791"/>
          </a:p>
          <a:p>
            <a:pPr indent="0" lvl="0" marL="0" rtl="0" algn="l">
              <a:lnSpc>
                <a:spcPct val="95000"/>
              </a:lnSpc>
              <a:spcBef>
                <a:spcPts val="1200"/>
              </a:spcBef>
              <a:spcAft>
                <a:spcPts val="0"/>
              </a:spcAft>
              <a:buNone/>
            </a:pPr>
            <a:r>
              <a:rPr lang="ja" sz="791"/>
              <a:t>    - **日本語**: ThinkRepairは、選択された例とターゲットのバグのある関数を用いてプロンプトを構築します。その後、ThinkRepairはこのプロンプトを使用してLLMと対話し、バグ修正の解決策を推測するのを助けます。モデルの出力には通常、LLMの考えの過程と候補の修正版関数が含まれます。</a:t>
            </a:r>
            <a:endParaRPr sz="791"/>
          </a:p>
          <a:p>
            <a:pPr indent="0" lvl="0" marL="0" rtl="0" algn="l">
              <a:lnSpc>
                <a:spcPct val="95000"/>
              </a:lnSpc>
              <a:spcBef>
                <a:spcPts val="1200"/>
              </a:spcBef>
              <a:spcAft>
                <a:spcPts val="0"/>
              </a:spcAft>
              <a:buNone/>
            </a:pPr>
            <a:r>
              <a:rPr lang="ja" sz="791"/>
              <a:t>3. **対話型検証**</a:t>
            </a:r>
            <a:endParaRPr sz="791"/>
          </a:p>
          <a:p>
            <a:pPr indent="0" lvl="0" marL="0" rtl="0" algn="l">
              <a:lnSpc>
                <a:spcPct val="95000"/>
              </a:lnSpc>
              <a:spcBef>
                <a:spcPts val="1200"/>
              </a:spcBef>
              <a:spcAft>
                <a:spcPts val="0"/>
              </a:spcAft>
              <a:buNone/>
            </a:pPr>
            <a:r>
              <a:rPr lang="ja" sz="791"/>
              <a:t>    - **英語**: ThinkRepair complies and runs test suite to verify all candidate fixed functions generated by LLM. In case a candidate function fails to pass all test cases, ThinkRepair collects the failing test information, which can aid LLM in understanding the failure causes and provide guidance to generate the correct fix.</a:t>
            </a:r>
            <a:endParaRPr sz="791"/>
          </a:p>
          <a:p>
            <a:pPr indent="0" lvl="0" marL="0" rtl="0" algn="l">
              <a:lnSpc>
                <a:spcPct val="95000"/>
              </a:lnSpc>
              <a:spcBef>
                <a:spcPts val="1200"/>
              </a:spcBef>
              <a:spcAft>
                <a:spcPts val="0"/>
              </a:spcAft>
              <a:buNone/>
            </a:pPr>
            <a:r>
              <a:rPr lang="ja" sz="791"/>
              <a:t>    - **日本語**: ThinkRepairは、LLMが生成したすべての候補修正版関数を検証するために、テストスイートを実行します。候補関数がすべてのテストケースを通過しない場合、ThinkRepairは失敗したテスト情報を収集し、LLMが失敗の原因を理解し、正しい修正を生成するためのガイダンスを提供するのに役立て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TestART: Improving LLM-based Unit Test via Co-evolution of Automated Generation and Repair Iteration TestART: 自動生成と修復反復の共進化によるLLMベースの単体テストの改善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単体テストをLLMを使用して生成するTestARTを提案。テンプレートベースの事前に定義された修復パターンを使用してコードのバグを自動的に修正。修正されたコードや追加の指示をプロンプトインジェクションとしてLLMに与え、次の自動生成ステップを誘導します。テストケースからカバレッジ情報を抽出し、テストフィードバック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前処理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ソースコードをLLMが処理しやすい形にする。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**コメント削除**: コード内のコメントや余分な空白行を削除します。これは、コードの冗長性を減らし、LLMが必要な情報に集中できるようにするためです。</a:t>
            </a:r>
            <a:endParaRPr sz="791"/>
          </a:p>
          <a:p>
            <a:pPr indent="0" lvl="0" marL="0" rtl="0" algn="l">
              <a:lnSpc>
                <a:spcPct val="95000"/>
              </a:lnSpc>
              <a:spcBef>
                <a:spcPts val="1200"/>
              </a:spcBef>
              <a:spcAft>
                <a:spcPts val="0"/>
              </a:spcAft>
              <a:buNone/>
            </a:pPr>
            <a:r>
              <a:rPr lang="ja" sz="791"/>
              <a:t>- **コード圧縮**: メソッド署名のみを残し、焦点となるメソッドの完全なメソッドボディを保持します。これにより、LLMが扱うテキストの長さを適切に保ち、無関係な情報の干渉を減らします。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生成と修復の共進化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LLMを用いて高品質なテストケースを生成し、修復を繰り返すことで品質を向上させる。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 LLMにより最初のテストケースを生成します。これにはChatGPT-3.5を使用します。</a:t>
            </a:r>
            <a:endParaRPr sz="791"/>
          </a:p>
          <a:p>
            <a:pPr indent="0" lvl="0" marL="0" rtl="0" algn="l">
              <a:lnSpc>
                <a:spcPct val="95000"/>
              </a:lnSpc>
              <a:spcBef>
                <a:spcPts val="1200"/>
              </a:spcBef>
              <a:spcAft>
                <a:spcPts val="0"/>
              </a:spcAft>
              <a:buNone/>
            </a:pPr>
            <a:r>
              <a:rPr lang="ja" sz="791"/>
              <a:t>- **修復テンプレートの適用**:</a:t>
            </a:r>
            <a:endParaRPr sz="791"/>
          </a:p>
          <a:p>
            <a:pPr indent="0" lvl="0" marL="0" rtl="0" algn="l">
              <a:lnSpc>
                <a:spcPct val="95000"/>
              </a:lnSpc>
              <a:spcBef>
                <a:spcPts val="1200"/>
              </a:spcBef>
              <a:spcAft>
                <a:spcPts val="0"/>
              </a:spcAft>
              <a:buNone/>
            </a:pPr>
            <a:r>
              <a:rPr lang="ja" sz="791"/>
              <a:t>    - **インポートエラー修正**: 不足しているクラスを自動的にインポートします。</a:t>
            </a:r>
            <a:endParaRPr sz="791"/>
          </a:p>
          <a:p>
            <a:pPr indent="0" lvl="0" marL="0" rtl="0" algn="l">
              <a:lnSpc>
                <a:spcPct val="95000"/>
              </a:lnSpc>
              <a:spcBef>
                <a:spcPts val="1200"/>
              </a:spcBef>
              <a:spcAft>
                <a:spcPts val="0"/>
              </a:spcAft>
              <a:buNone/>
            </a:pPr>
            <a:r>
              <a:rPr lang="ja" sz="791"/>
              <a:t>    - **アサーション修正**: `assertNull`を`assertNotNull`に変更するなど、失敗したアサーションを修正します。</a:t>
            </a:r>
            <a:endParaRPr sz="791"/>
          </a:p>
          <a:p>
            <a:pPr indent="0" lvl="0" marL="0" rtl="0" algn="l">
              <a:lnSpc>
                <a:spcPct val="95000"/>
              </a:lnSpc>
              <a:spcBef>
                <a:spcPts val="1200"/>
              </a:spcBef>
              <a:spcAft>
                <a:spcPts val="0"/>
              </a:spcAft>
              <a:buNone/>
            </a:pPr>
            <a:r>
              <a:rPr lang="ja" sz="791"/>
              <a:t>    - **例外処理の修正**: 適切な例外処理を追加して、ランタイムエラーを防ぎます。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テストフィードバック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テストケースのカバレッジ情報を収集し、次の生成ステップに反映させる。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**カバレッジ計算**: JUnitとOpenCloverを使用してテストケースのカバレッジを計算します。特に分岐カバレッジと行カバレッジに注目します。</a:t>
            </a:r>
            <a:endParaRPr sz="791"/>
          </a:p>
          <a:p>
            <a:pPr indent="0" lvl="0" marL="0" rtl="0" algn="l">
              <a:lnSpc>
                <a:spcPct val="95000"/>
              </a:lnSpc>
              <a:spcBef>
                <a:spcPts val="1200"/>
              </a:spcBef>
              <a:spcAft>
                <a:spcPts val="0"/>
              </a:spcAft>
              <a:buNone/>
            </a:pPr>
            <a:r>
              <a:rPr lang="ja" sz="791"/>
              <a:t>- **フィードバック生成**: 未カバー部分の情報を収集し、次のテストケース生成に反映させます。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プロンプトインジェクション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修正済みのテストケースをプロンプトとしてLLMに提供し、適切な文脈で次の生成ステップを行う。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**修正済みコードの注入**: 修正されたテストケースをプロンプトとしてLLMに与え、再生成時に同じエラーを繰り返さないようにします。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使用されるプロンプトとその日本語訳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以下はTestARTで使用されるプロンプトの例とその日本語訳です。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Generate a unit test for the following Java method:</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以下のJavaメソッドの単体テストを生成してください：</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修正後のテストケースをプロンプトとして注入する例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Here is a repaired test case. Use this as a basis to generate additional tests:</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修正されたテストケースを以下に示します。これを基に追加のテストを生成してください：</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修復テンプレートの例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インポートエラー修正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import java.util.HashMap;</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アサーション修正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assertNull(object);</a:t>
            </a:r>
            <a:endParaRPr sz="791"/>
          </a:p>
          <a:p>
            <a:pPr indent="0" lvl="0" marL="0" rtl="0" algn="l">
              <a:lnSpc>
                <a:spcPct val="95000"/>
              </a:lnSpc>
              <a:spcBef>
                <a:spcPts val="1200"/>
              </a:spcBef>
              <a:spcAft>
                <a:spcPts val="0"/>
              </a:spcAft>
              <a:buNone/>
            </a:pPr>
            <a:r>
              <a:rPr lang="ja" sz="791"/>
              <a:t>+ assertNotNull(object);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例外処理の修正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try {</a:t>
            </a:r>
            <a:endParaRPr sz="791"/>
          </a:p>
          <a:p>
            <a:pPr indent="0" lvl="0" marL="0" rtl="0" algn="l">
              <a:lnSpc>
                <a:spcPct val="95000"/>
              </a:lnSpc>
              <a:spcBef>
                <a:spcPts val="1200"/>
              </a:spcBef>
              <a:spcAft>
                <a:spcPts val="0"/>
              </a:spcAft>
              <a:buNone/>
            </a:pPr>
            <a:r>
              <a:rPr lang="ja" sz="791"/>
              <a:t>    obj.method();</a:t>
            </a:r>
            <a:endParaRPr sz="791"/>
          </a:p>
          <a:p>
            <a:pPr indent="0" lvl="0" marL="0" rtl="0" algn="l">
              <a:lnSpc>
                <a:spcPct val="95000"/>
              </a:lnSpc>
              <a:spcBef>
                <a:spcPts val="1200"/>
              </a:spcBef>
              <a:spcAft>
                <a:spcPts val="0"/>
              </a:spcAft>
              <a:buNone/>
            </a:pPr>
            <a:r>
              <a:rPr lang="ja" sz="791"/>
              <a:t>} catch (SpecificException e) {</a:t>
            </a:r>
            <a:endParaRPr sz="791"/>
          </a:p>
          <a:p>
            <a:pPr indent="0" lvl="0" marL="0" rtl="0" algn="l">
              <a:lnSpc>
                <a:spcPct val="95000"/>
              </a:lnSpc>
              <a:spcBef>
                <a:spcPts val="1200"/>
              </a:spcBef>
              <a:spcAft>
                <a:spcPts val="0"/>
              </a:spcAft>
              <a:buNone/>
            </a:pPr>
            <a:r>
              <a:rPr lang="ja" sz="791"/>
              <a:t>    // Expected</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pic>
        <p:nvPicPr>
          <p:cNvPr id="96" name="Google Shape;96;p20"/>
          <p:cNvPicPr preferRelativeResize="0"/>
          <p:nvPr/>
        </p:nvPicPr>
        <p:blipFill>
          <a:blip r:embed="rId3">
            <a:alphaModFix/>
          </a:blip>
          <a:stretch>
            <a:fillRect/>
          </a:stretch>
        </p:blipFill>
        <p:spPr>
          <a:xfrm>
            <a:off x="0" y="1000800"/>
            <a:ext cx="3445176" cy="1847075"/>
          </a:xfrm>
          <a:prstGeom prst="rect">
            <a:avLst/>
          </a:prstGeom>
          <a:noFill/>
          <a:ln>
            <a:noFill/>
          </a:ln>
        </p:spPr>
      </p:pic>
      <p:pic>
        <p:nvPicPr>
          <p:cNvPr id="97" name="Google Shape;97;p20"/>
          <p:cNvPicPr preferRelativeResize="0"/>
          <p:nvPr/>
        </p:nvPicPr>
        <p:blipFill>
          <a:blip r:embed="rId4">
            <a:alphaModFix/>
          </a:blip>
          <a:stretch>
            <a:fillRect/>
          </a:stretch>
        </p:blipFill>
        <p:spPr>
          <a:xfrm>
            <a:off x="3925476" y="1000800"/>
            <a:ext cx="2724727" cy="288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Defects Detection and Fix in Logging Statement ログステートメントにおける欠陥の自動検出と修正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ログステートメントは、ソフトウェアの動作を記録しますが、誤解を招くログが保守を複雑にするためLogFixerでは、合成された欠陥ログを使い、類似性に基づく4分類器を作成。この分類器は、ログステートメントを評価し、修正が必要かどうかを判断します。次に、過去のログ修正履歴を使い、LLMを使用して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LogFixerの手法については以下になります。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フレームワークの全体概要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LogFixerは、ログステートメントの欠陥を自動的に検出し、修正を提案する2段階のフレームワークです。これには「オフラインフェーズ」と「オンラインフェーズ」が含まれます。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**オフラインフェーズ**: 欠陥を識別する分類器を構築する段階です。この分類器は、合成された欠陥ログステートメントを使用して訓練されます。</a:t>
            </a:r>
            <a:endParaRPr sz="791"/>
          </a:p>
          <a:p>
            <a:pPr indent="0" lvl="0" marL="0" rtl="0" algn="l">
              <a:lnSpc>
                <a:spcPct val="95000"/>
              </a:lnSpc>
              <a:spcBef>
                <a:spcPts val="1200"/>
              </a:spcBef>
              <a:spcAft>
                <a:spcPts val="0"/>
              </a:spcAft>
              <a:buNone/>
            </a:pPr>
            <a:r>
              <a:rPr lang="ja" sz="791"/>
              <a:t>- **オンラインフェーズ**: オフラインフェーズで構築した分類器を使用して、リアルなコード内のログステートメントを評価し、修正の提案を行います。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欠陥の種類の識別と定義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LogFixerは、ログステートメントにおける以下の4種類の欠陥を識別します。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**ステートメントとコードの不一致**: ログステートメントの内容が、周囲のコードと矛盾している状態。</a:t>
            </a:r>
            <a:endParaRPr sz="791"/>
          </a:p>
          <a:p>
            <a:pPr indent="0" lvl="0" marL="0" rtl="0" algn="l">
              <a:lnSpc>
                <a:spcPct val="95000"/>
              </a:lnSpc>
              <a:spcBef>
                <a:spcPts val="1200"/>
              </a:spcBef>
              <a:spcAft>
                <a:spcPts val="0"/>
              </a:spcAft>
              <a:buNone/>
            </a:pPr>
            <a:r>
              <a:rPr lang="ja" sz="791"/>
              <a:t>    - 例: `log.info("処理が成功しました")`が、実際にはエラーが発生したときに出力される。</a:t>
            </a:r>
            <a:endParaRPr sz="791"/>
          </a:p>
          <a:p>
            <a:pPr indent="0" lvl="0" marL="0" rtl="0" algn="l">
              <a:lnSpc>
                <a:spcPct val="95000"/>
              </a:lnSpc>
              <a:spcBef>
                <a:spcPts val="1200"/>
              </a:spcBef>
              <a:spcAft>
                <a:spcPts val="0"/>
              </a:spcAft>
              <a:buNone/>
            </a:pPr>
            <a:r>
              <a:rPr lang="ja" sz="791"/>
              <a:t>2. **静的テキストと動的変数の不一致**: ログステートメントの静的部分（固定のメッセージ）と動的変数が矛盾している状態。</a:t>
            </a:r>
            <a:endParaRPr sz="791"/>
          </a:p>
          <a:p>
            <a:pPr indent="0" lvl="0" marL="0" rtl="0" algn="l">
              <a:lnSpc>
                <a:spcPct val="95000"/>
              </a:lnSpc>
              <a:spcBef>
                <a:spcPts val="1200"/>
              </a:spcBef>
              <a:spcAft>
                <a:spcPts val="0"/>
              </a:spcAft>
              <a:buNone/>
            </a:pPr>
            <a:r>
              <a:rPr lang="ja" sz="791"/>
              <a:t>    - 例: `log.info("ユーザーID: " + userId)`が、実際の変数が異なる情報（例: `username`）である場合。</a:t>
            </a:r>
            <a:endParaRPr sz="791"/>
          </a:p>
          <a:p>
            <a:pPr indent="0" lvl="0" marL="0" rtl="0" algn="l">
              <a:lnSpc>
                <a:spcPct val="95000"/>
              </a:lnSpc>
              <a:spcBef>
                <a:spcPts val="1200"/>
              </a:spcBef>
              <a:spcAft>
                <a:spcPts val="0"/>
              </a:spcAft>
              <a:buNone/>
            </a:pPr>
            <a:r>
              <a:rPr lang="ja" sz="791"/>
              <a:t>3. **時制の不一致**: ログメッセージの時制が、実際の処理の状態と一致しない状態。</a:t>
            </a:r>
            <a:endParaRPr sz="791"/>
          </a:p>
          <a:p>
            <a:pPr indent="0" lvl="0" marL="0" rtl="0" algn="l">
              <a:lnSpc>
                <a:spcPct val="95000"/>
              </a:lnSpc>
              <a:spcBef>
                <a:spcPts val="1200"/>
              </a:spcBef>
              <a:spcAft>
                <a:spcPts val="0"/>
              </a:spcAft>
              <a:buNone/>
            </a:pPr>
            <a:r>
              <a:rPr lang="ja" sz="791"/>
              <a:t>    - 例: `log.debug("処理を開始しました")`が、処理がまだ開始されていない場合。</a:t>
            </a:r>
            <a:endParaRPr sz="791"/>
          </a:p>
          <a:p>
            <a:pPr indent="0" lvl="0" marL="0" rtl="0" algn="l">
              <a:lnSpc>
                <a:spcPct val="95000"/>
              </a:lnSpc>
              <a:spcBef>
                <a:spcPts val="1200"/>
              </a:spcBef>
              <a:spcAft>
                <a:spcPts val="0"/>
              </a:spcAft>
              <a:buNone/>
            </a:pPr>
            <a:r>
              <a:rPr lang="ja" sz="791"/>
              <a:t>4. **可読性の問題**: スペルミスや誤った大文字小文字の使用など、ログメッセージが読みにくい状態。</a:t>
            </a:r>
            <a:endParaRPr sz="791"/>
          </a:p>
          <a:p>
            <a:pPr indent="0" lvl="0" marL="0" rtl="0" algn="l">
              <a:lnSpc>
                <a:spcPct val="95000"/>
              </a:lnSpc>
              <a:spcBef>
                <a:spcPts val="1200"/>
              </a:spcBef>
              <a:spcAft>
                <a:spcPts val="0"/>
              </a:spcAft>
              <a:buNone/>
            </a:pPr>
            <a:r>
              <a:rPr lang="ja" sz="791"/>
              <a:t>    - 例: `log.error("システムが異常終了しました")`が「終了」や「エラー」のスペルミスを含んでいる場合。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オフラインフェーズ: 欠陥検出モデルの構築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**データセットの準備**:</a:t>
            </a:r>
            <a:endParaRPr sz="791"/>
          </a:p>
          <a:p>
            <a:pPr indent="0" lvl="0" marL="0" rtl="0" algn="l">
              <a:lnSpc>
                <a:spcPct val="95000"/>
              </a:lnSpc>
              <a:spcBef>
                <a:spcPts val="1200"/>
              </a:spcBef>
              <a:spcAft>
                <a:spcPts val="0"/>
              </a:spcAft>
              <a:buNone/>
            </a:pPr>
            <a:r>
              <a:rPr lang="ja" sz="791"/>
              <a:t>    - **良質なリポジトリからのサンプル収集**: 高品質なコードが含まれるリポジトリから、ログステートメントを含むサンプルを収集します。</a:t>
            </a:r>
            <a:endParaRPr sz="791"/>
          </a:p>
          <a:p>
            <a:pPr indent="0" lvl="0" marL="0" rtl="0" algn="l">
              <a:lnSpc>
                <a:spcPct val="95000"/>
              </a:lnSpc>
              <a:spcBef>
                <a:spcPts val="1200"/>
              </a:spcBef>
              <a:spcAft>
                <a:spcPts val="0"/>
              </a:spcAft>
              <a:buNone/>
            </a:pPr>
            <a:r>
              <a:rPr lang="ja" sz="791"/>
              <a:t>    - **欠陥の合成**: 良質なログステートメントをベースに、特定の欠陥を持つログステートメントを合成します。この段階では、スペルミスや時制の変更など、複数の手法で欠陥を生成します。</a:t>
            </a:r>
            <a:endParaRPr sz="791"/>
          </a:p>
          <a:p>
            <a:pPr indent="0" lvl="0" marL="0" rtl="0" algn="l">
              <a:lnSpc>
                <a:spcPct val="95000"/>
              </a:lnSpc>
              <a:spcBef>
                <a:spcPts val="1200"/>
              </a:spcBef>
              <a:spcAft>
                <a:spcPts val="0"/>
              </a:spcAft>
              <a:buNone/>
            </a:pPr>
            <a:r>
              <a:rPr lang="ja" sz="791"/>
              <a:t>2. **分類器の訓練**:</a:t>
            </a:r>
            <a:endParaRPr sz="791"/>
          </a:p>
          <a:p>
            <a:pPr indent="0" lvl="0" marL="0" rtl="0" algn="l">
              <a:lnSpc>
                <a:spcPct val="95000"/>
              </a:lnSpc>
              <a:spcBef>
                <a:spcPts val="1200"/>
              </a:spcBef>
              <a:spcAft>
                <a:spcPts val="0"/>
              </a:spcAft>
              <a:buNone/>
            </a:pPr>
            <a:r>
              <a:rPr lang="ja" sz="791"/>
              <a:t>    - 合成された欠陥ログステートメントを使用し、類似性に基づく分類器を訓練します。この分類器は、ログステートメントとその周囲のコードスニペットを入力として受け取り、欠陥の有無とその種類を識別することを目的とします。</a:t>
            </a:r>
            <a:endParaRPr sz="791"/>
          </a:p>
          <a:p>
            <a:pPr indent="0" lvl="0" marL="0" rtl="0" algn="l">
              <a:lnSpc>
                <a:spcPct val="95000"/>
              </a:lnSpc>
              <a:spcBef>
                <a:spcPts val="1200"/>
              </a:spcBef>
              <a:spcAft>
                <a:spcPts val="0"/>
              </a:spcAft>
              <a:buNone/>
            </a:pPr>
            <a:r>
              <a:rPr lang="ja" sz="791"/>
              <a:t>    - この際、トークン化と埋め込みを行い、コードの意味論的な類似性を捉えることが重要です。類似性に基づく分類は、ログステートメントが周囲のコードとどれだけ一致しているかを測定します。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オンラインフェーズ: 欠陥の検出と修正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**欠陥の検出**:</a:t>
            </a:r>
            <a:endParaRPr sz="791"/>
          </a:p>
          <a:p>
            <a:pPr indent="0" lvl="0" marL="0" rtl="0" algn="l">
              <a:lnSpc>
                <a:spcPct val="95000"/>
              </a:lnSpc>
              <a:spcBef>
                <a:spcPts val="1200"/>
              </a:spcBef>
              <a:spcAft>
                <a:spcPts val="0"/>
              </a:spcAft>
              <a:buNone/>
            </a:pPr>
            <a:r>
              <a:rPr lang="ja" sz="791"/>
              <a:t>    - リアルタイムのコードスニペットを対象に、オフラインフェーズで訓練された分類器を適用します。これにより、コード内のログステートメントが欠陥を持っているかどうかを判定します。</a:t>
            </a:r>
            <a:endParaRPr sz="791"/>
          </a:p>
          <a:p>
            <a:pPr indent="0" lvl="0" marL="0" rtl="0" algn="l">
              <a:lnSpc>
                <a:spcPct val="95000"/>
              </a:lnSpc>
              <a:spcBef>
                <a:spcPts val="1200"/>
              </a:spcBef>
              <a:spcAft>
                <a:spcPts val="0"/>
              </a:spcAft>
              <a:buNone/>
            </a:pPr>
            <a:r>
              <a:rPr lang="ja" sz="791"/>
              <a:t>2. **LLM（大規模言語モデル）による修正提案**:</a:t>
            </a:r>
            <a:endParaRPr sz="791"/>
          </a:p>
          <a:p>
            <a:pPr indent="0" lvl="0" marL="0" rtl="0" algn="l">
              <a:lnSpc>
                <a:spcPct val="95000"/>
              </a:lnSpc>
              <a:spcBef>
                <a:spcPts val="1200"/>
              </a:spcBef>
              <a:spcAft>
                <a:spcPts val="0"/>
              </a:spcAft>
              <a:buNone/>
            </a:pPr>
            <a:r>
              <a:rPr lang="ja" sz="791"/>
              <a:t>    - 検出された欠陥に基づき、LogFixerは過去のログ修正履歴を活用して修正案を生成します。この過程で、LLMが利用され、文脈に応じた修正が提案されます。</a:t>
            </a:r>
            <a:endParaRPr sz="791"/>
          </a:p>
          <a:p>
            <a:pPr indent="0" lvl="0" marL="0" rtl="0" algn="l">
              <a:lnSpc>
                <a:spcPct val="95000"/>
              </a:lnSpc>
              <a:spcBef>
                <a:spcPts val="1200"/>
              </a:spcBef>
              <a:spcAft>
                <a:spcPts val="0"/>
              </a:spcAft>
              <a:buNone/>
            </a:pPr>
            <a:r>
              <a:rPr lang="ja" sz="791"/>
              <a:t>    - LLMは「チェッカー」と「アップデーター」の2つの役割を果たします。</a:t>
            </a:r>
            <a:endParaRPr sz="791"/>
          </a:p>
          <a:p>
            <a:pPr indent="0" lvl="0" marL="0" rtl="0" algn="l">
              <a:lnSpc>
                <a:spcPct val="95000"/>
              </a:lnSpc>
              <a:spcBef>
                <a:spcPts val="1200"/>
              </a:spcBef>
              <a:spcAft>
                <a:spcPts val="0"/>
              </a:spcAft>
              <a:buNone/>
            </a:pPr>
            <a:r>
              <a:rPr lang="ja" sz="791"/>
              <a:t>        - **チェッカー**: 欠陥の判定が正しいかどうかを検証し、追加の文脈情報を提供します。</a:t>
            </a:r>
            <a:endParaRPr sz="791"/>
          </a:p>
          <a:p>
            <a:pPr indent="0" lvl="0" marL="0" rtl="0" algn="l">
              <a:lnSpc>
                <a:spcPct val="95000"/>
              </a:lnSpc>
              <a:spcBef>
                <a:spcPts val="1200"/>
              </a:spcBef>
              <a:spcAft>
                <a:spcPts val="0"/>
              </a:spcAft>
              <a:buNone/>
            </a:pPr>
            <a:r>
              <a:rPr lang="ja" sz="791"/>
              <a:t>        - **アップデーター**: チェッカーの結果を基に、ログステートメントの修正を行います。具体的には、誤った静的テキストの修正や変数の整合性の調整を行います。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フレームワークの評価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**評価データセット**:</a:t>
            </a:r>
            <a:endParaRPr sz="791"/>
          </a:p>
          <a:p>
            <a:pPr indent="0" lvl="0" marL="0" rtl="0" algn="l">
              <a:lnSpc>
                <a:spcPct val="95000"/>
              </a:lnSpc>
              <a:spcBef>
                <a:spcPts val="1200"/>
              </a:spcBef>
              <a:spcAft>
                <a:spcPts val="0"/>
              </a:spcAft>
              <a:buNone/>
            </a:pPr>
            <a:r>
              <a:rPr lang="ja" sz="791"/>
              <a:t>    - LogFixerは、合成データと実際のプロジェクトデータを使用して評価されます。これにより、現実世界での有効性が検証されます。</a:t>
            </a:r>
            <a:endParaRPr sz="791"/>
          </a:p>
          <a:p>
            <a:pPr indent="0" lvl="0" marL="0" rtl="0" algn="l">
              <a:lnSpc>
                <a:spcPct val="95000"/>
              </a:lnSpc>
              <a:spcBef>
                <a:spcPts val="1200"/>
              </a:spcBef>
              <a:spcAft>
                <a:spcPts val="0"/>
              </a:spcAft>
              <a:buNone/>
            </a:pPr>
            <a:r>
              <a:rPr lang="ja" sz="791"/>
              <a:t>2. **評価結果**:</a:t>
            </a:r>
            <a:endParaRPr sz="791"/>
          </a:p>
          <a:p>
            <a:pPr indent="0" lvl="0" marL="0" rtl="0" algn="l">
              <a:lnSpc>
                <a:spcPct val="95000"/>
              </a:lnSpc>
              <a:spcBef>
                <a:spcPts val="1200"/>
              </a:spcBef>
              <a:spcAft>
                <a:spcPts val="0"/>
              </a:spcAft>
              <a:buNone/>
            </a:pPr>
            <a:r>
              <a:rPr lang="ja" sz="791"/>
              <a:t>    - LogFixerは、特に新しいプロジェクトデータにおいて61.49%の成功率を達成し、欠陥の検出と修正の両方において高い効果を示しました。</a:t>
            </a:r>
            <a:endParaRPr sz="791"/>
          </a:p>
          <a:p>
            <a:pPr indent="0" lvl="0" marL="0" rtl="0" algn="l">
              <a:lnSpc>
                <a:spcPct val="95000"/>
              </a:lnSpc>
              <a:spcBef>
                <a:spcPts val="1200"/>
              </a:spcBef>
              <a:spcAft>
                <a:spcPts val="1200"/>
              </a:spcAft>
              <a:buSzPts val="275"/>
              <a:buNone/>
            </a:pPr>
            <a:r>
              <a:t/>
            </a:r>
            <a:endParaRPr sz="791"/>
          </a:p>
        </p:txBody>
      </p:sp>
      <p:pic>
        <p:nvPicPr>
          <p:cNvPr id="103" name="Google Shape;103;p21"/>
          <p:cNvPicPr preferRelativeResize="0"/>
          <p:nvPr/>
        </p:nvPicPr>
        <p:blipFill>
          <a:blip r:embed="rId3">
            <a:alphaModFix/>
          </a:blip>
          <a:stretch>
            <a:fillRect/>
          </a:stretch>
        </p:blipFill>
        <p:spPr>
          <a:xfrm>
            <a:off x="0" y="2025544"/>
            <a:ext cx="9144002" cy="3214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