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Proxima Nov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404881fa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404881fa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404881f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404881f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ac2ae0a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ac2ae0a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ac2ae0a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ac2ae0a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ac2ae0a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ac2ae0a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ac2ae0a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ac2ae0a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ac2ae0a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ac2ae0a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ac2ae0a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ac2ae0a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ac2ae0a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ac2ae0a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ac2ae0a7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ac2ae0a7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ac2ae0a7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ac2ae0a7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b1361dbc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b1361dbc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404881f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404881f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404881f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404881f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404881f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404881f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404881f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404881f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404881f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404881f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404881fa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404881f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Evaluating and Aligning CodeLLMs on Human Preference CodeLLMsの評価と人間の好みに基づく調整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コード生成における人間の好みへの適合性を測定するための新しいベンチマークCodeArenaを提案。SynCode-Instructを使用した大規模データセットとともに、40以上のLLMを評価した結果、クローズドモデルが依然として高い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**実験設定**</a:t>
            </a:r>
            <a:endParaRPr sz="791"/>
          </a:p>
          <a:p>
            <a:pPr indent="0" lvl="0" marL="0" rtl="0" algn="l">
              <a:lnSpc>
                <a:spcPct val="95000"/>
              </a:lnSpc>
              <a:spcBef>
                <a:spcPts val="1200"/>
              </a:spcBef>
              <a:spcAft>
                <a:spcPts val="0"/>
              </a:spcAft>
              <a:buNone/>
            </a:pPr>
            <a:r>
              <a:rPr lang="ja" sz="791"/>
              <a:t>    - **対象モデル:** 7B～72Bパラメータを持つ23のLLMを評価。これには、一般的なLLM、コード専用のLLM、オープンソースモデル、クローズドソースモデルが含まれる。</a:t>
            </a:r>
            <a:endParaRPr sz="791"/>
          </a:p>
          <a:p>
            <a:pPr indent="0" lvl="0" marL="0" rtl="0" algn="l">
              <a:lnSpc>
                <a:spcPct val="95000"/>
              </a:lnSpc>
              <a:spcBef>
                <a:spcPts val="1200"/>
              </a:spcBef>
              <a:spcAft>
                <a:spcPts val="0"/>
              </a:spcAft>
              <a:buNone/>
            </a:pPr>
            <a:r>
              <a:rPr lang="ja" sz="791"/>
              <a:t>    - **データセット:** 大規模合成コーパス「SynCode-Instruct」は、19Bトークンの合成データと1Bトークンの高品質データで構成。</a:t>
            </a:r>
            <a:endParaRPr sz="791"/>
          </a:p>
          <a:p>
            <a:pPr indent="0" lvl="0" marL="0" rtl="0" algn="l">
              <a:lnSpc>
                <a:spcPct val="95000"/>
              </a:lnSpc>
              <a:spcBef>
                <a:spcPts val="1200"/>
              </a:spcBef>
              <a:spcAft>
                <a:spcPts val="0"/>
              </a:spcAft>
              <a:buNone/>
            </a:pPr>
            <a:r>
              <a:rPr lang="ja" sz="791"/>
              <a:t>2. **評価ベンチマーク**</a:t>
            </a:r>
            <a:endParaRPr sz="791"/>
          </a:p>
          <a:p>
            <a:pPr indent="0" lvl="0" marL="0" rtl="0" algn="l">
              <a:lnSpc>
                <a:spcPct val="95000"/>
              </a:lnSpc>
              <a:spcBef>
                <a:spcPts val="1200"/>
              </a:spcBef>
              <a:spcAft>
                <a:spcPts val="0"/>
              </a:spcAft>
              <a:buNone/>
            </a:pPr>
            <a:r>
              <a:rPr lang="ja" sz="791"/>
              <a:t>    - **EvalPlus:** HumanEvalとMBPPの拡張版であり、基本および追加のテストケースを使用してコード生成能力を評価。</a:t>
            </a:r>
            <a:endParaRPr sz="791"/>
          </a:p>
          <a:p>
            <a:pPr indent="0" lvl="0" marL="0" rtl="0" algn="l">
              <a:lnSpc>
                <a:spcPct val="95000"/>
              </a:lnSpc>
              <a:spcBef>
                <a:spcPts val="1200"/>
              </a:spcBef>
              <a:spcAft>
                <a:spcPts val="0"/>
              </a:spcAft>
              <a:buNone/>
            </a:pPr>
            <a:r>
              <a:rPr lang="ja" sz="791"/>
              <a:t>    - **MultiPL-E:** Python、Java、C++、Javascript、Typescriptなどの多言語コード生成能力をテスト。</a:t>
            </a:r>
            <a:endParaRPr sz="791"/>
          </a:p>
          <a:p>
            <a:pPr indent="0" lvl="0" marL="0" rtl="0" algn="l">
              <a:lnSpc>
                <a:spcPct val="95000"/>
              </a:lnSpc>
              <a:spcBef>
                <a:spcPts val="1200"/>
              </a:spcBef>
              <a:spcAft>
                <a:spcPts val="0"/>
              </a:spcAft>
              <a:buNone/>
            </a:pPr>
            <a:r>
              <a:rPr lang="ja" sz="791"/>
              <a:t>    - **CodeArena:** 実世界のQ&amp;Aに基づき、アルゴリズムではなく人間の好みに基づく評価を重視。質問ごとに2回のスコアリングを行い、勝率と引き分け率を算出。</a:t>
            </a:r>
            <a:endParaRPr sz="791"/>
          </a:p>
          <a:p>
            <a:pPr indent="0" lvl="0" marL="0" rtl="0" algn="l">
              <a:lnSpc>
                <a:spcPct val="95000"/>
              </a:lnSpc>
              <a:spcBef>
                <a:spcPts val="1200"/>
              </a:spcBef>
              <a:spcAft>
                <a:spcPts val="0"/>
              </a:spcAft>
              <a:buNone/>
            </a:pPr>
            <a:r>
              <a:rPr lang="ja" sz="791"/>
              <a:t>3. **評価指標**</a:t>
            </a:r>
            <a:endParaRPr sz="791"/>
          </a:p>
          <a:p>
            <a:pPr indent="0" lvl="0" marL="0" rtl="0" algn="l">
              <a:lnSpc>
                <a:spcPct val="95000"/>
              </a:lnSpc>
              <a:spcBef>
                <a:spcPts val="1200"/>
              </a:spcBef>
              <a:spcAft>
                <a:spcPts val="0"/>
              </a:spcAft>
              <a:buNone/>
            </a:pPr>
            <a:r>
              <a:rPr lang="ja" sz="791"/>
              <a:t>    - **Pass@k:** モデルが生成したコードの正確性をテストケースを用いて検証。EvalPlusとMultiPL-Eで使用。</a:t>
            </a:r>
            <a:endParaRPr sz="791"/>
          </a:p>
          <a:p>
            <a:pPr indent="0" lvl="0" marL="0" rtl="0" algn="l">
              <a:lnSpc>
                <a:spcPct val="95000"/>
              </a:lnSpc>
              <a:spcBef>
                <a:spcPts val="1200"/>
              </a:spcBef>
              <a:spcAft>
                <a:spcPts val="0"/>
              </a:spcAft>
              <a:buNone/>
            </a:pPr>
            <a:r>
              <a:rPr lang="ja" sz="791"/>
              <a:t>    - **LLMによる判断:** GPT-4oをジャッジとして、2つの回答を比較し、どちらが優れているかを判断。CodeArenaでは勝率と引き分け率をレポート。</a:t>
            </a:r>
            <a:endParaRPr sz="791"/>
          </a:p>
          <a:p>
            <a:pPr indent="0" lvl="0" marL="0" rtl="0" algn="l">
              <a:lnSpc>
                <a:spcPct val="95000"/>
              </a:lnSpc>
              <a:spcBef>
                <a:spcPts val="1200"/>
              </a:spcBef>
              <a:spcAft>
                <a:spcPts val="0"/>
              </a:spcAft>
              <a:buNone/>
            </a:pPr>
            <a:r>
              <a:rPr lang="ja" sz="791"/>
              <a:t>4. **実装詳細**</a:t>
            </a:r>
            <a:endParaRPr sz="791"/>
          </a:p>
          <a:p>
            <a:pPr indent="0" lvl="0" marL="0" rtl="0" algn="l">
              <a:lnSpc>
                <a:spcPct val="95000"/>
              </a:lnSpc>
              <a:spcBef>
                <a:spcPts val="1200"/>
              </a:spcBef>
              <a:spcAft>
                <a:spcPts val="0"/>
              </a:spcAft>
              <a:buNone/>
            </a:pPr>
            <a:r>
              <a:rPr lang="ja" sz="791"/>
              <a:t>    - **モデル微調整:** Qwen2.5-Coder-32BをSynCode-Instructで微調整。256台のNVIDIA A100-80GB GPUを使用。</a:t>
            </a:r>
            <a:endParaRPr sz="791"/>
          </a:p>
          <a:p>
            <a:pPr indent="0" lvl="0" marL="0" rtl="0" algn="l">
              <a:lnSpc>
                <a:spcPct val="95000"/>
              </a:lnSpc>
              <a:spcBef>
                <a:spcPts val="1200"/>
              </a:spcBef>
              <a:spcAft>
                <a:spcPts val="0"/>
              </a:spcAft>
              <a:buNone/>
            </a:pPr>
            <a:r>
              <a:rPr lang="ja" sz="791"/>
              <a:t>    - **学習設定:** Adamオプティマイザを使用し、学習率は8×10^-5で100ステップのウォームアップ後、コサイン減衰スケジューラを採用。</a:t>
            </a:r>
            <a:endParaRPr sz="791"/>
          </a:p>
          <a:p>
            <a:pPr indent="0" lvl="0" marL="0" rtl="0" algn="l">
              <a:lnSpc>
                <a:spcPct val="95000"/>
              </a:lnSpc>
              <a:spcBef>
                <a:spcPts val="1200"/>
              </a:spcBef>
              <a:spcAft>
                <a:spcPts val="0"/>
              </a:spcAft>
              <a:buNone/>
            </a:pPr>
            <a:r>
              <a:rPr lang="ja" sz="791"/>
              <a:t>    - **バッチサイズ:** グローバルバッチサイズは2048サンプル。文章は最大32Kトークンに切り詰めて処理。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主な結果と議論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**CodeArenaの結果**</a:t>
            </a:r>
            <a:endParaRPr sz="791"/>
          </a:p>
          <a:p>
            <a:pPr indent="0" lvl="0" marL="0" rtl="0" algn="l">
              <a:lnSpc>
                <a:spcPct val="95000"/>
              </a:lnSpc>
              <a:spcBef>
                <a:spcPts val="1200"/>
              </a:spcBef>
              <a:spcAft>
                <a:spcPts val="0"/>
              </a:spcAft>
              <a:buNone/>
            </a:pPr>
            <a:r>
              <a:rPr lang="ja" sz="791"/>
              <a:t>    - テーブル3に示されたリーダーボードでは、クローズドソースモデル（Claudeやo1シリーズ）が依然として高いパフォーマンスを示す。</a:t>
            </a:r>
            <a:endParaRPr sz="791"/>
          </a:p>
          <a:p>
            <a:pPr indent="0" lvl="0" marL="0" rtl="0" algn="l">
              <a:lnSpc>
                <a:spcPct val="95000"/>
              </a:lnSpc>
              <a:spcBef>
                <a:spcPts val="1200"/>
              </a:spcBef>
              <a:spcAft>
                <a:spcPts val="0"/>
              </a:spcAft>
              <a:buNone/>
            </a:pPr>
            <a:r>
              <a:rPr lang="ja" sz="791"/>
              <a:t>    - Qwen2.5-SynCoderは大規模合成データを活用し、強力なオープンソースベースラインを超える性能を発揮。</a:t>
            </a:r>
            <a:endParaRPr sz="791"/>
          </a:p>
          <a:p>
            <a:pPr indent="0" lvl="0" marL="0" rtl="0" algn="l">
              <a:lnSpc>
                <a:spcPct val="95000"/>
              </a:lnSpc>
              <a:spcBef>
                <a:spcPts val="1200"/>
              </a:spcBef>
              <a:spcAft>
                <a:spcPts val="0"/>
              </a:spcAft>
              <a:buNone/>
            </a:pPr>
            <a:r>
              <a:rPr lang="ja" sz="791"/>
              <a:t>2. **EvalPlusとMultiPL-Eの結果**</a:t>
            </a:r>
            <a:endParaRPr sz="791"/>
          </a:p>
          <a:p>
            <a:pPr indent="0" lvl="0" marL="0" rtl="0" algn="l">
              <a:lnSpc>
                <a:spcPct val="95000"/>
              </a:lnSpc>
              <a:spcBef>
                <a:spcPts val="1200"/>
              </a:spcBef>
              <a:spcAft>
                <a:spcPts val="0"/>
              </a:spcAft>
              <a:buNone/>
            </a:pPr>
            <a:r>
              <a:rPr lang="ja" sz="791"/>
              <a:t>    - Qwen2.5-SynCoderは、合成指示データを使用することで、GPT-4oやClaudeに匹敵する性能向上を達成。</a:t>
            </a:r>
            <a:endParaRPr sz="791"/>
          </a:p>
          <a:p>
            <a:pPr indent="0" lvl="0" marL="0" rtl="0" algn="l">
              <a:lnSpc>
                <a:spcPct val="95000"/>
              </a:lnSpc>
              <a:spcBef>
                <a:spcPts val="1200"/>
              </a:spcBef>
              <a:spcAft>
                <a:spcPts val="0"/>
              </a:spcAft>
              <a:buNone/>
            </a:pPr>
            <a:r>
              <a:rPr lang="ja" sz="791"/>
              <a:t>3. **CodeArenaとコード実行ベンチマークの違い**</a:t>
            </a:r>
            <a:endParaRPr sz="791"/>
          </a:p>
          <a:p>
            <a:pPr indent="0" lvl="0" marL="0" rtl="0" algn="l">
              <a:lnSpc>
                <a:spcPct val="95000"/>
              </a:lnSpc>
              <a:spcBef>
                <a:spcPts val="1200"/>
              </a:spcBef>
              <a:spcAft>
                <a:spcPts val="0"/>
              </a:spcAft>
              <a:buNone/>
            </a:pPr>
            <a:r>
              <a:rPr lang="ja" sz="791"/>
              <a:t>    - MultiPL-Eでは、コードの正確性が重要視されるのに対し、CodeArenaでは人間の好みに合った自然言語説明やコードの完全性が重視される。</a:t>
            </a:r>
            <a:endParaRPr sz="791"/>
          </a:p>
          <a:p>
            <a:pPr indent="0" lvl="0" marL="0" rtl="0" algn="l">
              <a:lnSpc>
                <a:spcPct val="95000"/>
              </a:lnSpc>
              <a:spcBef>
                <a:spcPts val="1200"/>
              </a:spcBef>
              <a:spcAft>
                <a:spcPts val="0"/>
              </a:spcAft>
              <a:buNone/>
            </a:pPr>
            <a:r>
              <a:rPr lang="ja" sz="791"/>
              <a:t>4. **データサイズの影響**</a:t>
            </a:r>
            <a:endParaRPr sz="791"/>
          </a:p>
          <a:p>
            <a:pPr indent="0" lvl="0" marL="0" rtl="0" algn="l">
              <a:lnSpc>
                <a:spcPct val="95000"/>
              </a:lnSpc>
              <a:spcBef>
                <a:spcPts val="1200"/>
              </a:spcBef>
              <a:spcAft>
                <a:spcPts val="0"/>
              </a:spcAft>
              <a:buNone/>
            </a:pPr>
            <a:r>
              <a:rPr lang="ja" sz="791"/>
              <a:t>    - SynCode-Instructのデータサイズが増加するにつれて、Qwen2.5-SynCoderの性能が大幅に向上（図9）。</a:t>
            </a:r>
            <a:endParaRPr sz="791"/>
          </a:p>
          <a:p>
            <a:pPr indent="0" lvl="0" marL="0" rtl="0" algn="l">
              <a:lnSpc>
                <a:spcPct val="95000"/>
              </a:lnSpc>
              <a:spcBef>
                <a:spcPts val="1200"/>
              </a:spcBef>
              <a:spcAft>
                <a:spcPts val="0"/>
              </a:spcAft>
              <a:buNone/>
            </a:pPr>
            <a:r>
              <a:rPr lang="ja" sz="791"/>
              <a:t>    - 高品質データを後半に組み込む2段階の学習プロセスが、1段階学習よりも優れた結果を生む。</a:t>
            </a:r>
            <a:endParaRPr sz="791"/>
          </a:p>
          <a:p>
            <a:pPr indent="0" lvl="0" marL="0" rtl="0" algn="l">
              <a:lnSpc>
                <a:spcPct val="95000"/>
              </a:lnSpc>
              <a:spcBef>
                <a:spcPts val="1200"/>
              </a:spcBef>
              <a:spcAft>
                <a:spcPts val="0"/>
              </a:spcAft>
              <a:buNone/>
            </a:pPr>
            <a:r>
              <a:rPr lang="ja" sz="791"/>
              <a:t>5. **分布の違い**</a:t>
            </a:r>
            <a:endParaRPr sz="791"/>
          </a:p>
          <a:p>
            <a:pPr indent="0" lvl="0" marL="0" rtl="0" algn="l">
              <a:lnSpc>
                <a:spcPct val="95000"/>
              </a:lnSpc>
              <a:spcBef>
                <a:spcPts val="1200"/>
              </a:spcBef>
              <a:spcAft>
                <a:spcPts val="0"/>
              </a:spcAft>
              <a:buNone/>
            </a:pPr>
            <a:r>
              <a:rPr lang="ja" sz="791"/>
              <a:t>    - t-SNEを用いた可視化により、CodeArenaのクエリ分布が多様であることが判明。これは現実のシナリオでの人間の好みを評価するのに適している。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総合評価と結論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コード生成における人間の好みへの適合性を測定するための新しいベンチマーク「CodeArena」を提案。SynCode-Instructを使用した大規模データセットとともに、40以上のLLMを評価した結果、以下が示され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クローズドソースモデルが依然としてリード。</a:t>
            </a:r>
            <a:endParaRPr sz="791"/>
          </a:p>
          <a:p>
            <a:pPr indent="0" lvl="0" marL="0" rtl="0" algn="l">
              <a:lnSpc>
                <a:spcPct val="95000"/>
              </a:lnSpc>
              <a:spcBef>
                <a:spcPts val="1200"/>
              </a:spcBef>
              <a:spcAft>
                <a:spcPts val="0"/>
              </a:spcAft>
              <a:buNone/>
            </a:pPr>
            <a:r>
              <a:rPr lang="ja" sz="791"/>
              <a:t>- オープンソースモデルの性能向上には、大規模かつ高品質なデータが不可欠。</a:t>
            </a:r>
            <a:endParaRPr sz="791"/>
          </a:p>
          <a:p>
            <a:pPr indent="0" lvl="0" marL="0" rtl="0" algn="l">
              <a:lnSpc>
                <a:spcPct val="95000"/>
              </a:lnSpc>
              <a:spcBef>
                <a:spcPts val="1200"/>
              </a:spcBef>
              <a:spcAft>
                <a:spcPts val="0"/>
              </a:spcAft>
              <a:buNone/>
            </a:pPr>
            <a:r>
              <a:rPr lang="ja" sz="791"/>
              <a:t>- CodeArenaは、コード実行ベンチマークとは異なる評価軸を提供。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この結果は、モデルが現実のプログラミングタスクに適応するための重要な洞察を提供する。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4o with canvas</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Generating Knowledge Graphs from Large Language Models: A Comparative Study of GPT-4, LLaMA 2, and BERT 大規模言語モデルからの知識グラフ生成：GPT-4、LLaMA 2、BERTの比較研究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LLMを使用して知識グラフ(KGs)を生成するために、Wikipediaからの抜粋を前処理（トークナイズ、クレンジング）し、GPT-4、LLaMA 2、BERTでエンティティと関係を抽出してグラフ化。基準グラフと比較し、精度、再現率、F1スコア、編集距離、意味的類似度で評価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**データ選定 (Data Selection)**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KGを生成するための適切なデータを選びます。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**選定基準**: 技術的に多様で、十分な情報が含まれるが、計算負荷を抑える小規模なデータセット。</a:t>
            </a:r>
            <a:endParaRPr sz="791"/>
          </a:p>
          <a:p>
            <a:pPr indent="0" lvl="0" marL="0" rtl="0" algn="l">
              <a:lnSpc>
                <a:spcPct val="95000"/>
              </a:lnSpc>
              <a:spcBef>
                <a:spcPts val="1200"/>
              </a:spcBef>
              <a:spcAft>
                <a:spcPts val="0"/>
              </a:spcAft>
              <a:buNone/>
            </a:pPr>
            <a:r>
              <a:rPr lang="ja" sz="791"/>
              <a:t>- **今回のデータ**: Wikipediaの「Cプログラミング言語」ページからの抜粋。</a:t>
            </a:r>
            <a:endParaRPr sz="791"/>
          </a:p>
          <a:p>
            <a:pPr indent="0" lvl="0" marL="0" rtl="0" algn="l">
              <a:lnSpc>
                <a:spcPct val="95000"/>
              </a:lnSpc>
              <a:spcBef>
                <a:spcPts val="1200"/>
              </a:spcBef>
              <a:spcAft>
                <a:spcPts val="0"/>
              </a:spcAft>
              <a:buNone/>
            </a:pPr>
            <a:r>
              <a:rPr lang="ja" sz="791"/>
              <a:t>    - 特徴、特性、歴史的背景などの説明が含まれ、エンティティと関係をテストするのに適しています。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**データ前処理 (Data Preprocessing)**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未構造化データをモデルが処理可能な形式に整えます。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**トークナイズ (Tokenization)**:</a:t>
            </a:r>
            <a:endParaRPr sz="791"/>
          </a:p>
          <a:p>
            <a:pPr indent="0" lvl="0" marL="0" rtl="0" algn="l">
              <a:lnSpc>
                <a:spcPct val="95000"/>
              </a:lnSpc>
              <a:spcBef>
                <a:spcPts val="1200"/>
              </a:spcBef>
              <a:spcAft>
                <a:spcPts val="0"/>
              </a:spcAft>
              <a:buNone/>
            </a:pPr>
            <a:r>
              <a:rPr lang="ja" sz="791"/>
              <a:t>    - テキストを単語やフレーズなどの小さな単位に分割。</a:t>
            </a:r>
            <a:endParaRPr sz="791"/>
          </a:p>
          <a:p>
            <a:pPr indent="0" lvl="0" marL="0" rtl="0" algn="l">
              <a:lnSpc>
                <a:spcPct val="95000"/>
              </a:lnSpc>
              <a:spcBef>
                <a:spcPts val="1200"/>
              </a:spcBef>
              <a:spcAft>
                <a:spcPts val="0"/>
              </a:spcAft>
              <a:buNone/>
            </a:pPr>
            <a:r>
              <a:rPr lang="ja" sz="791"/>
              <a:t>    - 各モデルの入力フォーマットに適合させるため。</a:t>
            </a:r>
            <a:endParaRPr sz="791"/>
          </a:p>
          <a:p>
            <a:pPr indent="0" lvl="0" marL="0" rtl="0" algn="l">
              <a:lnSpc>
                <a:spcPct val="95000"/>
              </a:lnSpc>
              <a:spcBef>
                <a:spcPts val="1200"/>
              </a:spcBef>
              <a:spcAft>
                <a:spcPts val="0"/>
              </a:spcAft>
              <a:buNone/>
            </a:pPr>
            <a:r>
              <a:rPr lang="ja" sz="791"/>
              <a:t>2. **クレンジング (Cleaning)**:</a:t>
            </a:r>
            <a:endParaRPr sz="791"/>
          </a:p>
          <a:p>
            <a:pPr indent="0" lvl="0" marL="0" rtl="0" algn="l">
              <a:lnSpc>
                <a:spcPct val="95000"/>
              </a:lnSpc>
              <a:spcBef>
                <a:spcPts val="1200"/>
              </a:spcBef>
              <a:spcAft>
                <a:spcPts val="0"/>
              </a:spcAft>
              <a:buNone/>
            </a:pPr>
            <a:r>
              <a:rPr lang="ja" sz="791"/>
              <a:t>    - 不要な記号（例: 特殊文字やフォーマットエラー）を除去。</a:t>
            </a:r>
            <a:endParaRPr sz="791"/>
          </a:p>
          <a:p>
            <a:pPr indent="0" lvl="0" marL="0" rtl="0" algn="l">
              <a:lnSpc>
                <a:spcPct val="95000"/>
              </a:lnSpc>
              <a:spcBef>
                <a:spcPts val="1200"/>
              </a:spcBef>
              <a:spcAft>
                <a:spcPts val="0"/>
              </a:spcAft>
              <a:buNone/>
            </a:pPr>
            <a:r>
              <a:rPr lang="ja" sz="791"/>
              <a:t>    - 無関係なテキストを削除。</a:t>
            </a:r>
            <a:endParaRPr sz="791"/>
          </a:p>
          <a:p>
            <a:pPr indent="0" lvl="0" marL="0" rtl="0" algn="l">
              <a:lnSpc>
                <a:spcPct val="95000"/>
              </a:lnSpc>
              <a:spcBef>
                <a:spcPts val="1200"/>
              </a:spcBef>
              <a:spcAft>
                <a:spcPts val="0"/>
              </a:spcAft>
              <a:buNone/>
            </a:pPr>
            <a:r>
              <a:rPr lang="ja" sz="791"/>
              <a:t>3. **フォーマット統一 (Formatting)**:</a:t>
            </a:r>
            <a:endParaRPr sz="791"/>
          </a:p>
          <a:p>
            <a:pPr indent="0" lvl="0" marL="0" rtl="0" algn="l">
              <a:lnSpc>
                <a:spcPct val="95000"/>
              </a:lnSpc>
              <a:spcBef>
                <a:spcPts val="1200"/>
              </a:spcBef>
              <a:spcAft>
                <a:spcPts val="0"/>
              </a:spcAft>
              <a:buNone/>
            </a:pPr>
            <a:r>
              <a:rPr lang="ja" sz="791"/>
              <a:t>    - 各モデルに公平な処理を保証するため、入力フォーマットを統一。</a:t>
            </a:r>
            <a:endParaRPr sz="791"/>
          </a:p>
          <a:p>
            <a:pPr indent="0" lvl="0" marL="0" rtl="0" algn="l">
              <a:lnSpc>
                <a:spcPct val="95000"/>
              </a:lnSpc>
              <a:spcBef>
                <a:spcPts val="1200"/>
              </a:spcBef>
              <a:spcAft>
                <a:spcPts val="0"/>
              </a:spcAft>
              <a:buNone/>
            </a:pPr>
            <a:r>
              <a:rPr lang="ja" sz="791"/>
              <a:t>    - 例: 一定の段落構造、簡潔な文書化。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**知識グラフ生成 (Knowledge Graph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各モデル（GPT-4、LLaMA 2、BERT）を使ってエンティティと関係を抽出します。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主な処理: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**エンティティ認識 (Entity Recognition)**:</a:t>
            </a:r>
            <a:endParaRPr sz="791"/>
          </a:p>
          <a:p>
            <a:pPr indent="0" lvl="0" marL="0" rtl="0" algn="l">
              <a:lnSpc>
                <a:spcPct val="95000"/>
              </a:lnSpc>
              <a:spcBef>
                <a:spcPts val="1200"/>
              </a:spcBef>
              <a:spcAft>
                <a:spcPts val="0"/>
              </a:spcAft>
              <a:buNone/>
            </a:pPr>
            <a:r>
              <a:rPr lang="ja" sz="791"/>
              <a:t>    - テキストから重要な用語を特定。</a:t>
            </a:r>
            <a:endParaRPr sz="791"/>
          </a:p>
          <a:p>
            <a:pPr indent="0" lvl="0" marL="0" rtl="0" algn="l">
              <a:lnSpc>
                <a:spcPct val="95000"/>
              </a:lnSpc>
              <a:spcBef>
                <a:spcPts val="1200"/>
              </a:spcBef>
              <a:spcAft>
                <a:spcPts val="0"/>
              </a:spcAft>
              <a:buNone/>
            </a:pPr>
            <a:r>
              <a:rPr lang="ja" sz="791"/>
              <a:t>    - 例: 「Cプログラミング言語」「Unix」など。</a:t>
            </a:r>
            <a:endParaRPr sz="791"/>
          </a:p>
          <a:p>
            <a:pPr indent="0" lvl="0" marL="0" rtl="0" algn="l">
              <a:lnSpc>
                <a:spcPct val="95000"/>
              </a:lnSpc>
              <a:spcBef>
                <a:spcPts val="1200"/>
              </a:spcBef>
              <a:spcAft>
                <a:spcPts val="0"/>
              </a:spcAft>
              <a:buNone/>
            </a:pPr>
            <a:r>
              <a:rPr lang="ja" sz="791"/>
              <a:t>2. **関係抽出 (Relationship Extraction)**:</a:t>
            </a:r>
            <a:endParaRPr sz="791"/>
          </a:p>
          <a:p>
            <a:pPr indent="0" lvl="0" marL="0" rtl="0" algn="l">
              <a:lnSpc>
                <a:spcPct val="95000"/>
              </a:lnSpc>
              <a:spcBef>
                <a:spcPts val="1200"/>
              </a:spcBef>
              <a:spcAft>
                <a:spcPts val="0"/>
              </a:spcAft>
              <a:buNone/>
            </a:pPr>
            <a:r>
              <a:rPr lang="ja" sz="791"/>
              <a:t>    - 特定したエンティティ間の関係を見つける。</a:t>
            </a:r>
            <a:endParaRPr sz="791"/>
          </a:p>
          <a:p>
            <a:pPr indent="0" lvl="0" marL="0" rtl="0" algn="l">
              <a:lnSpc>
                <a:spcPct val="95000"/>
              </a:lnSpc>
              <a:spcBef>
                <a:spcPts val="1200"/>
              </a:spcBef>
              <a:spcAft>
                <a:spcPts val="0"/>
              </a:spcAft>
              <a:buNone/>
            </a:pPr>
            <a:r>
              <a:rPr lang="ja" sz="791"/>
              <a:t>    - 例: 「Derived From（派生元）」「Supports（サポート）」など。</a:t>
            </a:r>
            <a:endParaRPr sz="791"/>
          </a:p>
          <a:p>
            <a:pPr indent="0" lvl="0" marL="0" rtl="0" algn="l">
              <a:lnSpc>
                <a:spcPct val="95000"/>
              </a:lnSpc>
              <a:spcBef>
                <a:spcPts val="1200"/>
              </a:spcBef>
              <a:spcAft>
                <a:spcPts val="0"/>
              </a:spcAft>
              <a:buNone/>
            </a:pPr>
            <a:r>
              <a:rPr lang="ja" sz="791"/>
              <a:t>3. **グラフ構造化 (Graph Structuring)**:</a:t>
            </a:r>
            <a:endParaRPr sz="791"/>
          </a:p>
          <a:p>
            <a:pPr indent="0" lvl="0" marL="0" rtl="0" algn="l">
              <a:lnSpc>
                <a:spcPct val="95000"/>
              </a:lnSpc>
              <a:spcBef>
                <a:spcPts val="1200"/>
              </a:spcBef>
              <a:spcAft>
                <a:spcPts val="0"/>
              </a:spcAft>
              <a:buNone/>
            </a:pPr>
            <a:r>
              <a:rPr lang="ja" sz="791"/>
              <a:t>    - エンティティをノードとして、関係をエッジとしてグラフ形式に変換。</a:t>
            </a:r>
            <a:endParaRPr sz="791"/>
          </a:p>
          <a:p>
            <a:pPr indent="0" lvl="0" marL="0" rtl="0" algn="l">
              <a:lnSpc>
                <a:spcPct val="95000"/>
              </a:lnSpc>
              <a:spcBef>
                <a:spcPts val="1200"/>
              </a:spcBef>
              <a:spcAft>
                <a:spcPts val="0"/>
              </a:spcAft>
              <a:buNone/>
            </a:pPr>
            <a:r>
              <a:rPr lang="ja" sz="791"/>
              <a:t>    - 各モデルが独自の能力に基づいてグラフを生成。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**基準グラフの作成 (Ground Truth Creation)**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評価のための基準となる手動で作成されたグラフを構築します。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データソースを人間が精査。</a:t>
            </a:r>
            <a:endParaRPr sz="791"/>
          </a:p>
          <a:p>
            <a:pPr indent="0" lvl="0" marL="0" rtl="0" algn="l">
              <a:lnSpc>
                <a:spcPct val="95000"/>
              </a:lnSpc>
              <a:spcBef>
                <a:spcPts val="1200"/>
              </a:spcBef>
              <a:spcAft>
                <a:spcPts val="0"/>
              </a:spcAft>
              <a:buNone/>
            </a:pPr>
            <a:r>
              <a:rPr lang="ja" sz="791"/>
              <a:t>2. 正確なエンティティと関係を特定。</a:t>
            </a:r>
            <a:endParaRPr sz="791"/>
          </a:p>
          <a:p>
            <a:pPr indent="0" lvl="0" marL="0" rtl="0" algn="l">
              <a:lnSpc>
                <a:spcPct val="95000"/>
              </a:lnSpc>
              <a:spcBef>
                <a:spcPts val="1200"/>
              </a:spcBef>
              <a:spcAft>
                <a:spcPts val="0"/>
              </a:spcAft>
              <a:buNone/>
            </a:pPr>
            <a:r>
              <a:rPr lang="ja" sz="791"/>
              <a:t>3. 手動でグラフ構造を設計。</a:t>
            </a:r>
            <a:endParaRPr sz="791"/>
          </a:p>
          <a:p>
            <a:pPr indent="0" lvl="0" marL="0" rtl="0" algn="l">
              <a:lnSpc>
                <a:spcPct val="95000"/>
              </a:lnSpc>
              <a:spcBef>
                <a:spcPts val="1200"/>
              </a:spcBef>
              <a:spcAft>
                <a:spcPts val="0"/>
              </a:spcAft>
              <a:buNone/>
            </a:pPr>
            <a:r>
              <a:rPr lang="ja" sz="791"/>
              <a:t>4. このグラフを「基準グラフ（Ground Truth）」として使用。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**評価指標 (Evaluation Metrics)**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生成されたKGを基準グラフと比較し、性能を評価します。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使用される指標: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**精度（Precision）**:Precision=True Positives (TP)+False Positives (FP)True Positives (TP)​</a:t>
            </a:r>
            <a:endParaRPr sz="791"/>
          </a:p>
          <a:p>
            <a:pPr indent="0" lvl="0" marL="0" rtl="0" algn="l">
              <a:lnSpc>
                <a:spcPct val="95000"/>
              </a:lnSpc>
              <a:spcBef>
                <a:spcPts val="1200"/>
              </a:spcBef>
              <a:spcAft>
                <a:spcPts val="0"/>
              </a:spcAft>
              <a:buNone/>
            </a:pPr>
            <a:r>
              <a:rPr lang="ja" sz="791"/>
              <a:t>    - 予測した関係のうち、正確である割合。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Precision=True Positives (TP)True Positives (TP)+False Positives (FP)\text{Precision} = \frac{\text{True Positives (TP)}}{\text{True Positives (TP)} + \text{False Positives (FP)}}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**再現率（Recall）**:Recall=True Positives (TP)+False Negatives (FN)True Positives (TP)​</a:t>
            </a:r>
            <a:endParaRPr sz="791"/>
          </a:p>
          <a:p>
            <a:pPr indent="0" lvl="0" marL="0" rtl="0" algn="l">
              <a:lnSpc>
                <a:spcPct val="95000"/>
              </a:lnSpc>
              <a:spcBef>
                <a:spcPts val="1200"/>
              </a:spcBef>
              <a:spcAft>
                <a:spcPts val="0"/>
              </a:spcAft>
              <a:buNone/>
            </a:pPr>
            <a:r>
              <a:rPr lang="ja" sz="791"/>
              <a:t>    - 実際の関係のうち、正確に予測できた割合。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Recall=True Positives (TP)True Positives (TP)+False Negatives (FN)\text{Recall} = \frac{\text{True Positives (TP)}}{\text{True Positives (TP)} + \text{False Negatives (FN)}}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**F1スコア**:F1-Score=2⋅Precision+RecallPrecision⋅Recall​</a:t>
            </a:r>
            <a:endParaRPr sz="791"/>
          </a:p>
          <a:p>
            <a:pPr indent="0" lvl="0" marL="0" rtl="0" algn="l">
              <a:lnSpc>
                <a:spcPct val="95000"/>
              </a:lnSpc>
              <a:spcBef>
                <a:spcPts val="1200"/>
              </a:spcBef>
              <a:spcAft>
                <a:spcPts val="0"/>
              </a:spcAft>
              <a:buNone/>
            </a:pPr>
            <a:r>
              <a:rPr lang="ja" sz="791"/>
              <a:t>    - 精度と再現率の調和平均。</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F1-Score=2⋅Precision⋅RecallPrecision+Recall\text{F1-Score} = 2 \cdot \frac{\text{Precision} \cdot \text{Recall}}{\text{Precision} + \text{Recall}}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**グラフ編集距離（Graph Edit Distance, GED）**:GED=i=1∑n​Edit Operations(Ggenerated​,Gground truth​)</a:t>
            </a:r>
            <a:endParaRPr sz="791"/>
          </a:p>
          <a:p>
            <a:pPr indent="0" lvl="0" marL="0" rtl="0" algn="l">
              <a:lnSpc>
                <a:spcPct val="95000"/>
              </a:lnSpc>
              <a:spcBef>
                <a:spcPts val="1200"/>
              </a:spcBef>
              <a:spcAft>
                <a:spcPts val="0"/>
              </a:spcAft>
              <a:buNone/>
            </a:pPr>
            <a:r>
              <a:rPr lang="ja" sz="791"/>
              <a:t>    - 生成グラフを基準グラフに一致させるための編集操作数。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GED=∑i=1nEdit Operations(Ggenerated,Gground truth)\text{GED} = \sum_{i=1}^{n} \text{Edit Operations}(G_{\text{generated}}, G_{\text{ground truth}})</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5. **意味的類似度（Semantic Similarity）**:Semantic Similarity=∥Vector∥⋅∥Ground Truth Vector∥∑i=1n​Vector(i)⋅Ground Truth Vector(i)​</a:t>
            </a:r>
            <a:endParaRPr sz="791"/>
          </a:p>
          <a:p>
            <a:pPr indent="0" lvl="0" marL="0" rtl="0" algn="l">
              <a:lnSpc>
                <a:spcPct val="95000"/>
              </a:lnSpc>
              <a:spcBef>
                <a:spcPts val="1200"/>
              </a:spcBef>
              <a:spcAft>
                <a:spcPts val="0"/>
              </a:spcAft>
              <a:buNone/>
            </a:pPr>
            <a:r>
              <a:rPr lang="ja" sz="791"/>
              <a:t>    - 生成された関係が基準グラフの関係とどれだけ意味的に近いかを測定（例: コサイン類似度）。</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Semantic Similarity=∑i=1nVector(i)⋅Ground Truth Vector(i)∥Vector∥⋅∥Ground Truth Vector∥\text{Semantic Similarity} = \frac{\sum_{i=1}^{n} \text{Vector}(i) \cdot \text{Ground Truth Vector}(i)}{\|\text{Vector}\| \cdot \|\text{Ground Truth Vector}\|}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**モデル比較 (Model Comparison)**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各モデルの出力を基準グラフと比較し、性能を分析します。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評価項目:</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抽出した関係の正確性。</a:t>
            </a:r>
            <a:endParaRPr sz="791"/>
          </a:p>
          <a:p>
            <a:pPr indent="0" lvl="0" marL="0" rtl="0" algn="l">
              <a:lnSpc>
                <a:spcPct val="95000"/>
              </a:lnSpc>
              <a:spcBef>
                <a:spcPts val="1200"/>
              </a:spcBef>
              <a:spcAft>
                <a:spcPts val="0"/>
              </a:spcAft>
              <a:buNone/>
            </a:pPr>
            <a:r>
              <a:rPr lang="ja" sz="791"/>
              <a:t>- テキスト内のエンティティの網羅性。</a:t>
            </a:r>
            <a:endParaRPr sz="791"/>
          </a:p>
          <a:p>
            <a:pPr indent="0" lvl="0" marL="0" rtl="0" algn="l">
              <a:lnSpc>
                <a:spcPct val="95000"/>
              </a:lnSpc>
              <a:spcBef>
                <a:spcPts val="1200"/>
              </a:spcBef>
              <a:spcAft>
                <a:spcPts val="0"/>
              </a:spcAft>
              <a:buNone/>
            </a:pPr>
            <a:r>
              <a:rPr lang="ja" sz="791"/>
              <a:t>- グラフの構造的忠実性と意味的整合性。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結果概要: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GPT-4: 最も高い精度と意味的類似度を示し、全体的な性能が優秀。</a:t>
            </a:r>
            <a:endParaRPr sz="791"/>
          </a:p>
          <a:p>
            <a:pPr indent="0" lvl="0" marL="0" rtl="0" algn="l">
              <a:lnSpc>
                <a:spcPct val="95000"/>
              </a:lnSpc>
              <a:spcBef>
                <a:spcPts val="1200"/>
              </a:spcBef>
              <a:spcAft>
                <a:spcPts val="0"/>
              </a:spcAft>
              <a:buNone/>
            </a:pPr>
            <a:r>
              <a:rPr lang="ja" sz="791"/>
              <a:t>- LLaMA 2: 中程度の性能で、リソース制約下での利用に適する可能性。</a:t>
            </a:r>
            <a:endParaRPr sz="791"/>
          </a:p>
          <a:p>
            <a:pPr indent="0" lvl="0" marL="0" rtl="0" algn="l">
              <a:lnSpc>
                <a:spcPct val="95000"/>
              </a:lnSpc>
              <a:spcBef>
                <a:spcPts val="1200"/>
              </a:spcBef>
              <a:spcAft>
                <a:spcPts val="0"/>
              </a:spcAft>
              <a:buNone/>
            </a:pPr>
            <a:r>
              <a:rPr lang="ja" sz="791"/>
              <a:t>- BERT: 限られた文脈理解力のため、複雑なタスクでは性能が劣る。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この方法論により、未構造化データから効率的かつ自動的に高品質な知識グラフを生成できます。各ステップを確実に実行することで、結果の精度と一貫性が向上します。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AutoDCWorkflow: LLM-based Data Cleaning Workflow Auto-Generation and Benchmark AutoDCWorkflow: LLMベースのデータクリーニングワークフロー自動生成とベンチマーク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LLMを使用したデータクリーニングワークフローAutoDCWorkflowを提案</a:t>
            </a:r>
            <a:endParaRPr sz="791"/>
          </a:p>
          <a:p>
            <a:pPr indent="0" lvl="0" marL="0" rtl="0" algn="l">
              <a:lnSpc>
                <a:spcPct val="95000"/>
              </a:lnSpc>
              <a:spcBef>
                <a:spcPts val="1200"/>
              </a:spcBef>
              <a:spcAft>
                <a:spcPts val="0"/>
              </a:spcAft>
              <a:buNone/>
            </a:pPr>
            <a:r>
              <a:rPr lang="ja" sz="791"/>
              <a:t>目的変数の選定、各列の品質レポートの作成</a:t>
            </a:r>
            <a:endParaRPr sz="791"/>
          </a:p>
          <a:p>
            <a:pPr indent="0" lvl="0" marL="0" rtl="0" algn="l">
              <a:lnSpc>
                <a:spcPct val="95000"/>
              </a:lnSpc>
              <a:spcBef>
                <a:spcPts val="1200"/>
              </a:spcBef>
              <a:spcAft>
                <a:spcPts val="0"/>
              </a:spcAft>
              <a:buNone/>
            </a:pPr>
            <a:r>
              <a:rPr lang="ja" sz="791"/>
              <a:t>レポートに基づいた適切なクリーニング操作の選択をOpenRefineのAPIを使用して実行Llama 3よりも良い結果が得られました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本論文で説明されている「AutoDCWorkflow」は、大規模言語モデル（LLMs）を利用してデータクリーニングを自動化するためのパイプラインです。その技術や手法について順を追って詳細に説明します。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AutoDCWorkflowのアーキテクチャ**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AutoDCWorkflowは、以下の2つの主要なセッションから構成されています：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**LLMエージェントによるプランニングセッション**</a:t>
            </a:r>
            <a:endParaRPr sz="791"/>
          </a:p>
          <a:p>
            <a:pPr indent="0" lvl="0" marL="0" rtl="0" algn="l">
              <a:lnSpc>
                <a:spcPct val="95000"/>
              </a:lnSpc>
              <a:spcBef>
                <a:spcPts val="1200"/>
              </a:spcBef>
              <a:spcAft>
                <a:spcPts val="0"/>
              </a:spcAft>
              <a:buNone/>
            </a:pPr>
            <a:r>
              <a:rPr lang="ja" sz="791"/>
              <a:t>2. **OpenRefine APIを使用したデータクリーニング実行セッション**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LLMエージェントは、データクリーニングの計画と実行を自動化する役割を果たします。以下の3つの主要コンポーネントを段階的に実行します：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LLMエージェントによるプランニングセッション**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対象列の選択**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 クリーンアップの対象となる列を選定し、クリーニングの対象を絞ることで効率化を図る。</a:t>
            </a:r>
            <a:endParaRPr sz="791"/>
          </a:p>
          <a:p>
            <a:pPr indent="0" lvl="0" marL="0" rtl="0" algn="l">
              <a:lnSpc>
                <a:spcPct val="95000"/>
              </a:lnSpc>
              <a:spcBef>
                <a:spcPts val="1200"/>
              </a:spcBef>
              <a:spcAft>
                <a:spcPts val="0"/>
              </a:spcAft>
              <a:buNone/>
            </a:pPr>
            <a:r>
              <a:rPr lang="ja" sz="791"/>
              <a:t>- **手法**:</a:t>
            </a:r>
            <a:endParaRPr sz="791"/>
          </a:p>
          <a:p>
            <a:pPr indent="0" lvl="0" marL="0" rtl="0" algn="l">
              <a:lnSpc>
                <a:spcPct val="95000"/>
              </a:lnSpc>
              <a:spcBef>
                <a:spcPts val="1200"/>
              </a:spcBef>
              <a:spcAft>
                <a:spcPts val="0"/>
              </a:spcAft>
              <a:buNone/>
            </a:pPr>
            <a:r>
              <a:rPr lang="ja" sz="791"/>
              <a:t>    - テーブル情報（列名、最初の15セルの値など）と分析目的をLLMに入力。</a:t>
            </a:r>
            <a:endParaRPr sz="791"/>
          </a:p>
          <a:p>
            <a:pPr indent="0" lvl="0" marL="0" rtl="0" algn="l">
              <a:lnSpc>
                <a:spcPct val="95000"/>
              </a:lnSpc>
              <a:spcBef>
                <a:spcPts val="1200"/>
              </a:spcBef>
              <a:spcAft>
                <a:spcPts val="0"/>
              </a:spcAft>
              <a:buNone/>
            </a:pPr>
            <a:r>
              <a:rPr lang="ja" sz="791"/>
              <a:t>    - LLMは分析目的に基づいて「対象列」を特定。</a:t>
            </a:r>
            <a:endParaRPr sz="791"/>
          </a:p>
          <a:p>
            <a:pPr indent="0" lvl="0" marL="0" rtl="0" algn="l">
              <a:lnSpc>
                <a:spcPct val="95000"/>
              </a:lnSpc>
              <a:spcBef>
                <a:spcPts val="1200"/>
              </a:spcBef>
              <a:spcAft>
                <a:spcPts val="0"/>
              </a:spcAft>
              <a:buNone/>
            </a:pPr>
            <a:r>
              <a:rPr lang="ja" sz="791"/>
              <a:t>- **例**: Chicago Food Inspectionデータセットで「合格した施設名をリストする」という目的がある場合、`DBA_Name`列と`Results`列を対象列として選択。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 列品質の評価**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 対象列のデータ品質（正確性、関連性、完全性、簡潔性）を評価し、具体的な修正目標を設定する。</a:t>
            </a:r>
            <a:endParaRPr sz="791"/>
          </a:p>
          <a:p>
            <a:pPr indent="0" lvl="0" marL="0" rtl="0" algn="l">
              <a:lnSpc>
                <a:spcPct val="95000"/>
              </a:lnSpc>
              <a:spcBef>
                <a:spcPts val="1200"/>
              </a:spcBef>
              <a:spcAft>
                <a:spcPts val="0"/>
              </a:spcAft>
              <a:buNone/>
            </a:pPr>
            <a:r>
              <a:rPr lang="ja" sz="791"/>
              <a:t>- **手法**:</a:t>
            </a:r>
            <a:endParaRPr sz="791"/>
          </a:p>
          <a:p>
            <a:pPr indent="0" lvl="0" marL="0" rtl="0" algn="l">
              <a:lnSpc>
                <a:spcPct val="95000"/>
              </a:lnSpc>
              <a:spcBef>
                <a:spcPts val="1200"/>
              </a:spcBef>
              <a:spcAft>
                <a:spcPts val="0"/>
              </a:spcAft>
              <a:buNone/>
            </a:pPr>
            <a:r>
              <a:rPr lang="ja" sz="791"/>
              <a:t>    - 各列について以下の4つの品質基準を評価：</a:t>
            </a:r>
            <a:endParaRPr sz="791"/>
          </a:p>
          <a:p>
            <a:pPr indent="0" lvl="0" marL="0" rtl="0" algn="l">
              <a:lnSpc>
                <a:spcPct val="95000"/>
              </a:lnSpc>
              <a:spcBef>
                <a:spcPts val="1200"/>
              </a:spcBef>
              <a:spcAft>
                <a:spcPts val="0"/>
              </a:spcAft>
              <a:buNone/>
            </a:pPr>
            <a:r>
              <a:rPr lang="ja" sz="791"/>
              <a:t>        - **正確性**: 明らかなエラーや矛盾がないか。</a:t>
            </a:r>
            <a:endParaRPr sz="791"/>
          </a:p>
          <a:p>
            <a:pPr indent="0" lvl="0" marL="0" rtl="0" algn="l">
              <a:lnSpc>
                <a:spcPct val="95000"/>
              </a:lnSpc>
              <a:spcBef>
                <a:spcPts val="1200"/>
              </a:spcBef>
              <a:spcAft>
                <a:spcPts val="0"/>
              </a:spcAft>
              <a:buNone/>
            </a:pPr>
            <a:r>
              <a:rPr lang="ja" sz="791"/>
              <a:t>        - **関連性**: 目的達成に必要な列であるか。</a:t>
            </a:r>
            <a:endParaRPr sz="791"/>
          </a:p>
          <a:p>
            <a:pPr indent="0" lvl="0" marL="0" rtl="0" algn="l">
              <a:lnSpc>
                <a:spcPct val="95000"/>
              </a:lnSpc>
              <a:spcBef>
                <a:spcPts val="1200"/>
              </a:spcBef>
              <a:spcAft>
                <a:spcPts val="0"/>
              </a:spcAft>
              <a:buNone/>
            </a:pPr>
            <a:r>
              <a:rPr lang="ja" sz="791"/>
              <a:t>        - **完全性**: 欠損値が少なく十分なサンプルがあるか。</a:t>
            </a:r>
            <a:endParaRPr sz="791"/>
          </a:p>
          <a:p>
            <a:pPr indent="0" lvl="0" marL="0" rtl="0" algn="l">
              <a:lnSpc>
                <a:spcPct val="95000"/>
              </a:lnSpc>
              <a:spcBef>
                <a:spcPts val="1200"/>
              </a:spcBef>
              <a:spcAft>
                <a:spcPts val="0"/>
              </a:spcAft>
              <a:buNone/>
            </a:pPr>
            <a:r>
              <a:rPr lang="ja" sz="791"/>
              <a:t>        - **簡潔性**: 同じ概念が異なる表現で記載されていないか。</a:t>
            </a:r>
            <a:endParaRPr sz="791"/>
          </a:p>
          <a:p>
            <a:pPr indent="0" lvl="0" marL="0" rtl="0" algn="l">
              <a:lnSpc>
                <a:spcPct val="95000"/>
              </a:lnSpc>
              <a:spcBef>
                <a:spcPts val="1200"/>
              </a:spcBef>
              <a:spcAft>
                <a:spcPts val="0"/>
              </a:spcAft>
              <a:buNone/>
            </a:pPr>
            <a:r>
              <a:rPr lang="ja" sz="791"/>
              <a:t>    - 各基準が満たされない場合、修正目標を生成。</a:t>
            </a:r>
            <a:endParaRPr sz="791"/>
          </a:p>
          <a:p>
            <a:pPr indent="0" lvl="0" marL="0" rtl="0" algn="l">
              <a:lnSpc>
                <a:spcPct val="95000"/>
              </a:lnSpc>
              <a:spcBef>
                <a:spcPts val="1200"/>
              </a:spcBef>
              <a:spcAft>
                <a:spcPts val="0"/>
              </a:spcAft>
              <a:buNone/>
            </a:pPr>
            <a:r>
              <a:rPr lang="ja" sz="791"/>
              <a:t>- **例**: `DBA_Name`列で`Starbucks`と`Star Bucks`が混在する場合、簡潔性を改善するための「値の標準化」が目標になる。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**(3) 操作と引数の生成**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 修正目標に基づいて、適切なデータ操作とその引数を生成する。</a:t>
            </a:r>
            <a:endParaRPr sz="791"/>
          </a:p>
          <a:p>
            <a:pPr indent="0" lvl="0" marL="0" rtl="0" algn="l">
              <a:lnSpc>
                <a:spcPct val="95000"/>
              </a:lnSpc>
              <a:spcBef>
                <a:spcPts val="1200"/>
              </a:spcBef>
              <a:spcAft>
                <a:spcPts val="0"/>
              </a:spcAft>
              <a:buNone/>
            </a:pPr>
            <a:r>
              <a:rPr lang="ja" sz="791"/>
              <a:t>- **手法**:</a:t>
            </a:r>
            <a:endParaRPr sz="791"/>
          </a:p>
          <a:p>
            <a:pPr indent="0" lvl="0" marL="0" rtl="0" algn="l">
              <a:lnSpc>
                <a:spcPct val="95000"/>
              </a:lnSpc>
              <a:spcBef>
                <a:spcPts val="1200"/>
              </a:spcBef>
              <a:spcAft>
                <a:spcPts val="0"/>
              </a:spcAft>
              <a:buNone/>
            </a:pPr>
            <a:r>
              <a:rPr lang="ja" sz="791"/>
              <a:t>    - 操作プール（例: `upper`, `trim`, `mass_edit`, `regexr_transform`, `numeric`, `date`）から適切な操作をLLMが選択。</a:t>
            </a:r>
            <a:endParaRPr sz="791"/>
          </a:p>
          <a:p>
            <a:pPr indent="0" lvl="0" marL="0" rtl="0" algn="l">
              <a:lnSpc>
                <a:spcPct val="95000"/>
              </a:lnSpc>
              <a:spcBef>
                <a:spcPts val="1200"/>
              </a:spcBef>
              <a:spcAft>
                <a:spcPts val="0"/>
              </a:spcAft>
              <a:buNone/>
            </a:pPr>
            <a:r>
              <a:rPr lang="ja" sz="791"/>
              <a:t>    - 一部の操作（`mass_edit`や`regexr_transform`）では、LLMが引数を自動生成する。</a:t>
            </a:r>
            <a:endParaRPr sz="791"/>
          </a:p>
          <a:p>
            <a:pPr indent="0" lvl="0" marL="0" rtl="0" algn="l">
              <a:lnSpc>
                <a:spcPct val="95000"/>
              </a:lnSpc>
              <a:spcBef>
                <a:spcPts val="1200"/>
              </a:spcBef>
              <a:spcAft>
                <a:spcPts val="0"/>
              </a:spcAft>
              <a:buNone/>
            </a:pPr>
            <a:r>
              <a:rPr lang="ja" sz="791"/>
              <a:t>    - 修正目標に従い、各列について操作を段階的に適用。</a:t>
            </a:r>
            <a:endParaRPr sz="791"/>
          </a:p>
          <a:p>
            <a:pPr indent="0" lvl="0" marL="0" rtl="0" algn="l">
              <a:lnSpc>
                <a:spcPct val="95000"/>
              </a:lnSpc>
              <a:spcBef>
                <a:spcPts val="1200"/>
              </a:spcBef>
              <a:spcAft>
                <a:spcPts val="0"/>
              </a:spcAft>
              <a:buNone/>
            </a:pPr>
            <a:r>
              <a:rPr lang="ja" sz="791"/>
              <a:t>- **例**:</a:t>
            </a:r>
            <a:endParaRPr sz="791"/>
          </a:p>
          <a:p>
            <a:pPr indent="0" lvl="0" marL="0" rtl="0" algn="l">
              <a:lnSpc>
                <a:spcPct val="95000"/>
              </a:lnSpc>
              <a:spcBef>
                <a:spcPts val="1200"/>
              </a:spcBef>
              <a:spcAft>
                <a:spcPts val="0"/>
              </a:spcAft>
              <a:buNone/>
            </a:pPr>
            <a:r>
              <a:rPr lang="ja" sz="791"/>
              <a:t>    - `upper`: 文字列をすべて大文字に変換して形式を統一。</a:t>
            </a:r>
            <a:endParaRPr sz="791"/>
          </a:p>
          <a:p>
            <a:pPr indent="0" lvl="0" marL="0" rtl="0" algn="l">
              <a:lnSpc>
                <a:spcPct val="95000"/>
              </a:lnSpc>
              <a:spcBef>
                <a:spcPts val="1200"/>
              </a:spcBef>
              <a:spcAft>
                <a:spcPts val="0"/>
              </a:spcAft>
              <a:buNone/>
            </a:pPr>
            <a:r>
              <a:rPr lang="ja" sz="791"/>
              <a:t>    - `mass_edit`: セマンティックに類似する値をグループ化し、標準化。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OpenRefine APIを使用したデータクリーニング**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LLMが生成したデータ操作は、OpenRefineのAPIを通じて実行されます。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各操作は順次適用され、テーブルが段階的にクリーンアップされます。</a:t>
            </a:r>
            <a:endParaRPr sz="791"/>
          </a:p>
          <a:p>
            <a:pPr indent="0" lvl="0" marL="0" rtl="0" algn="l">
              <a:lnSpc>
                <a:spcPct val="95000"/>
              </a:lnSpc>
              <a:spcBef>
                <a:spcPts val="1200"/>
              </a:spcBef>
              <a:spcAft>
                <a:spcPts val="0"/>
              </a:spcAft>
              <a:buNone/>
            </a:pPr>
            <a:r>
              <a:rPr lang="ja" sz="791"/>
              <a:t>2. 修正が完了した列は対象リストから削除。</a:t>
            </a:r>
            <a:endParaRPr sz="791"/>
          </a:p>
          <a:p>
            <a:pPr indent="0" lvl="0" marL="0" rtl="0" algn="l">
              <a:lnSpc>
                <a:spcPct val="95000"/>
              </a:lnSpc>
              <a:spcBef>
                <a:spcPts val="1200"/>
              </a:spcBef>
              <a:spcAft>
                <a:spcPts val="0"/>
              </a:spcAft>
              <a:buNone/>
            </a:pPr>
            <a:r>
              <a:rPr lang="ja" sz="791"/>
              <a:t>3. 全ての列がクリーニングされるまで、このプロセスを繰り返します。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提案されたベンチマーク**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研究では、LLMの性能を評価するためのデータクリーニングベンチマークを提案しています。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**ベンチマークデータセット**: 4つのデータセット（Menu, Dish, Chicago Food Inspection, PPP Loan Data）。</a:t>
            </a:r>
            <a:endParaRPr sz="791"/>
          </a:p>
          <a:p>
            <a:pPr indent="0" lvl="0" marL="0" rtl="0" algn="l">
              <a:lnSpc>
                <a:spcPct val="95000"/>
              </a:lnSpc>
              <a:spcBef>
                <a:spcPts val="1200"/>
              </a:spcBef>
              <a:spcAft>
                <a:spcPts val="0"/>
              </a:spcAft>
              <a:buNone/>
            </a:pPr>
            <a:r>
              <a:rPr lang="ja" sz="791"/>
              <a:t>- **目的**: データクリーニングの難易度に応じた多様な目的を設定。</a:t>
            </a:r>
            <a:endParaRPr sz="791"/>
          </a:p>
          <a:p>
            <a:pPr indent="0" lvl="0" marL="0" rtl="0" algn="l">
              <a:lnSpc>
                <a:spcPct val="95000"/>
              </a:lnSpc>
              <a:spcBef>
                <a:spcPts val="1200"/>
              </a:spcBef>
              <a:spcAft>
                <a:spcPts val="0"/>
              </a:spcAft>
              <a:buNone/>
            </a:pPr>
            <a:r>
              <a:rPr lang="ja" sz="791"/>
              <a:t>- **評価基準**:</a:t>
            </a:r>
            <a:endParaRPr sz="791"/>
          </a:p>
          <a:p>
            <a:pPr indent="0" lvl="0" marL="0" rtl="0" algn="l">
              <a:lnSpc>
                <a:spcPct val="95000"/>
              </a:lnSpc>
              <a:spcBef>
                <a:spcPts val="1200"/>
              </a:spcBef>
              <a:spcAft>
                <a:spcPts val="0"/>
              </a:spcAft>
              <a:buNone/>
            </a:pPr>
            <a:r>
              <a:rPr lang="ja" sz="791"/>
              <a:t>    - **目的回答次元**: クリーンアップされたデータから正しい回答が得られるか。</a:t>
            </a:r>
            <a:endParaRPr sz="791"/>
          </a:p>
          <a:p>
            <a:pPr indent="0" lvl="0" marL="0" rtl="0" algn="l">
              <a:lnSpc>
                <a:spcPct val="95000"/>
              </a:lnSpc>
              <a:spcBef>
                <a:spcPts val="1200"/>
              </a:spcBef>
              <a:spcAft>
                <a:spcPts val="0"/>
              </a:spcAft>
              <a:buNone/>
            </a:pPr>
            <a:r>
              <a:rPr lang="ja" sz="791"/>
              <a:t>    - **列値次元**: LLM生成のデータと人間の作成したデータがどれだけ一致するか。</a:t>
            </a:r>
            <a:endParaRPr sz="791"/>
          </a:p>
          <a:p>
            <a:pPr indent="0" lvl="0" marL="0" rtl="0" algn="l">
              <a:lnSpc>
                <a:spcPct val="95000"/>
              </a:lnSpc>
              <a:spcBef>
                <a:spcPts val="1200"/>
              </a:spcBef>
              <a:spcAft>
                <a:spcPts val="0"/>
              </a:spcAft>
              <a:buNone/>
            </a:pPr>
            <a:r>
              <a:rPr lang="ja" sz="791"/>
              <a:t>    - **ワークフロー次元**: 生成されたデータ操作が適切かどうか。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**LLMモデルの比較**</a:t>
            </a:r>
            <a:endParaRPr sz="791"/>
          </a:p>
          <a:p>
            <a:pPr indent="0" lvl="0" marL="0" rtl="0" algn="l">
              <a:lnSpc>
                <a:spcPct val="95000"/>
              </a:lnSpc>
              <a:spcBef>
                <a:spcPts val="1200"/>
              </a:spcBef>
              <a:spcAft>
                <a:spcPts val="0"/>
              </a:spcAft>
              <a:buNone/>
            </a:pPr>
            <a:r>
              <a:rPr lang="ja" sz="791"/>
              <a:t>- Llama 3.1が他のモデル（Mistral, Gemma 2）よりも高いパフォーマンスを示しました。</a:t>
            </a:r>
            <a:endParaRPr sz="791"/>
          </a:p>
          <a:p>
            <a:pPr indent="0" lvl="0" marL="0" rtl="0" algn="l">
              <a:lnSpc>
                <a:spcPct val="95000"/>
              </a:lnSpc>
              <a:spcBef>
                <a:spcPts val="1200"/>
              </a:spcBef>
              <a:spcAft>
                <a:spcPts val="0"/>
              </a:spcAft>
              <a:buNone/>
            </a:pPr>
            <a:r>
              <a:rPr lang="ja" sz="791"/>
              <a:t>    - **目的回答次元**: 精度（0.6153）、再現率（0.6227）、F1スコア（0.6105）。</a:t>
            </a:r>
            <a:endParaRPr sz="791"/>
          </a:p>
          <a:p>
            <a:pPr indent="0" lvl="0" marL="0" rtl="0" algn="l">
              <a:lnSpc>
                <a:spcPct val="95000"/>
              </a:lnSpc>
              <a:spcBef>
                <a:spcPts val="1200"/>
              </a:spcBef>
              <a:spcAft>
                <a:spcPts val="0"/>
              </a:spcAft>
              <a:buNone/>
            </a:pPr>
            <a:r>
              <a:rPr lang="ja" sz="791"/>
              <a:t>    - **列値次元**: 最も高い平均一致率（0.8460）を達成。</a:t>
            </a:r>
            <a:endParaRPr sz="791"/>
          </a:p>
          <a:p>
            <a:pPr indent="0" lvl="0" marL="0" rtl="0" algn="l">
              <a:lnSpc>
                <a:spcPct val="95000"/>
              </a:lnSpc>
              <a:spcBef>
                <a:spcPts val="1200"/>
              </a:spcBef>
              <a:spcAft>
                <a:spcPts val="0"/>
              </a:spcAft>
              <a:buNone/>
            </a:pPr>
            <a:r>
              <a:rPr lang="ja" sz="791"/>
              <a:t>    - **ワークフロー次元**: 適切かつ効率的なワークフローを生成。</a:t>
            </a:r>
            <a:endParaRPr sz="791"/>
          </a:p>
          <a:p>
            <a:pPr indent="0" lvl="0" marL="0" rtl="0" algn="l">
              <a:lnSpc>
                <a:spcPct val="95000"/>
              </a:lnSpc>
              <a:spcBef>
                <a:spcPts val="1200"/>
              </a:spcBef>
              <a:spcAft>
                <a:spcPts val="0"/>
              </a:spcAft>
              <a:buNone/>
            </a:pPr>
            <a:r>
              <a:rPr lang="ja" sz="791"/>
              <a:t>1. **ケーススタディ**</a:t>
            </a:r>
            <a:endParaRPr sz="791"/>
          </a:p>
          <a:p>
            <a:pPr indent="0" lvl="0" marL="0" rtl="0" algn="l">
              <a:lnSpc>
                <a:spcPct val="95000"/>
              </a:lnSpc>
              <a:spcBef>
                <a:spcPts val="1200"/>
              </a:spcBef>
              <a:spcAft>
                <a:spcPts val="0"/>
              </a:spcAft>
              <a:buNone/>
            </a:pPr>
            <a:r>
              <a:rPr lang="ja" sz="791"/>
              <a:t>- Chicago Food Inspectionデータセットでは、Llama 3.1がエラー修正の精度と効率性で最も優れていました。</a:t>
            </a:r>
            <a:endParaRPr sz="791"/>
          </a:p>
          <a:p>
            <a:pPr indent="0" lvl="0" marL="0" rtl="0" algn="l">
              <a:lnSpc>
                <a:spcPct val="95000"/>
              </a:lnSpc>
              <a:spcBef>
                <a:spcPts val="1200"/>
              </a:spcBef>
              <a:spcAft>
                <a:spcPts val="0"/>
              </a:spcAft>
              <a:buNone/>
            </a:pPr>
            <a:r>
              <a:rPr lang="ja" sz="791"/>
              <a:t>    - 他のモデルより少ない操作で、同等またはそれ以上の品質を達成。</a:t>
            </a:r>
            <a:endParaRPr sz="791"/>
          </a:p>
          <a:p>
            <a:pPr indent="0" lvl="0" marL="0" rtl="0" algn="l">
              <a:lnSpc>
                <a:spcPct val="95000"/>
              </a:lnSpc>
              <a:spcBef>
                <a:spcPts val="1200"/>
              </a:spcBef>
              <a:spcAft>
                <a:spcPts val="0"/>
              </a:spcAft>
              <a:buNone/>
            </a:pPr>
            <a:r>
              <a:rPr lang="ja" sz="791"/>
              <a:t>1. **全体の結論**</a:t>
            </a:r>
            <a:endParaRPr sz="791"/>
          </a:p>
          <a:p>
            <a:pPr indent="0" lvl="0" marL="0" rtl="0" algn="l">
              <a:lnSpc>
                <a:spcPct val="95000"/>
              </a:lnSpc>
              <a:spcBef>
                <a:spcPts val="1200"/>
              </a:spcBef>
              <a:spcAft>
                <a:spcPts val="0"/>
              </a:spcAft>
              <a:buNone/>
            </a:pPr>
            <a:r>
              <a:rPr lang="ja" sz="791"/>
              <a:t>- AutoDCWorkflowは、目的達成に必要なデータクリーニング操作を効率的に生成できることを実証。</a:t>
            </a:r>
            <a:endParaRPr sz="791"/>
          </a:p>
          <a:p>
            <a:pPr indent="0" lvl="0" marL="0" rtl="0" algn="l">
              <a:lnSpc>
                <a:spcPct val="95000"/>
              </a:lnSpc>
              <a:spcBef>
                <a:spcPts val="1200"/>
              </a:spcBef>
              <a:spcAft>
                <a:spcPts val="0"/>
              </a:spcAft>
              <a:buNone/>
            </a:pPr>
            <a:r>
              <a:rPr lang="ja" sz="791"/>
              <a:t>- モデルの改善余地として、列間の依存関係や複雑なデータエラーへの対応が挙げられる。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LLMs as Research Tools: A Large Scale Survey of Researchers' Usage and Perceptions 研究ツールとしてのLLM: 研究者の利用状況と認識に関する大規模調査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研究者816名を対象にLLMの実際の活用状況と、その影響について調査 研究者の81%が情報収集や文章の編集のためにLLMを使用。 非白人は有用性を感じ頻繁に使用し非英語話者は編集で使用、特に若いほど利点を評価する一方、高年次の研究者や女性は倫理的懸念を抱く傾向になった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調査設計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**調査項目**:</a:t>
            </a:r>
            <a:endParaRPr sz="791"/>
          </a:p>
          <a:p>
            <a:pPr indent="0" lvl="0" marL="0" rtl="0" algn="l">
              <a:lnSpc>
                <a:spcPct val="95000"/>
              </a:lnSpc>
              <a:spcBef>
                <a:spcPts val="1200"/>
              </a:spcBef>
              <a:spcAft>
                <a:spcPts val="0"/>
              </a:spcAft>
              <a:buNone/>
            </a:pPr>
            <a:r>
              <a:rPr lang="ja" sz="791"/>
              <a:t>    - LLMの使用頻度と目的を6カテゴリ（例: 情報収集、データ生成）で分類。</a:t>
            </a:r>
            <a:endParaRPr sz="791"/>
          </a:p>
          <a:p>
            <a:pPr indent="0" lvl="0" marL="0" rtl="0" algn="l">
              <a:lnSpc>
                <a:spcPct val="95000"/>
              </a:lnSpc>
              <a:spcBef>
                <a:spcPts val="1200"/>
              </a:spcBef>
              <a:spcAft>
                <a:spcPts val="0"/>
              </a:spcAft>
              <a:buNone/>
            </a:pPr>
            <a:r>
              <a:rPr lang="ja" sz="791"/>
              <a:t>    - 回答者の背景情報（人種、ジェンダー、経歴）を収集。</a:t>
            </a:r>
            <a:endParaRPr sz="791"/>
          </a:p>
          <a:p>
            <a:pPr indent="0" lvl="0" marL="0" rtl="0" algn="l">
              <a:lnSpc>
                <a:spcPct val="95000"/>
              </a:lnSpc>
              <a:spcBef>
                <a:spcPts val="1200"/>
              </a:spcBef>
              <a:spcAft>
                <a:spcPts val="0"/>
              </a:spcAft>
              <a:buNone/>
            </a:pPr>
            <a:r>
              <a:rPr lang="ja" sz="791"/>
              <a:t>    - 倫理的懸念や利益認識に関する自由記述も含む。</a:t>
            </a:r>
            <a:endParaRPr sz="791"/>
          </a:p>
          <a:p>
            <a:pPr indent="0" lvl="0" marL="0" rtl="0" algn="l">
              <a:lnSpc>
                <a:spcPct val="95000"/>
              </a:lnSpc>
              <a:spcBef>
                <a:spcPts val="1200"/>
              </a:spcBef>
              <a:spcAft>
                <a:spcPts val="0"/>
              </a:spcAft>
              <a:buNone/>
            </a:pPr>
            <a:r>
              <a:rPr lang="ja" sz="791"/>
              <a:t>2. **データ分析**:</a:t>
            </a:r>
            <a:endParaRPr sz="791"/>
          </a:p>
          <a:p>
            <a:pPr indent="0" lvl="0" marL="0" rtl="0" algn="l">
              <a:lnSpc>
                <a:spcPct val="95000"/>
              </a:lnSpc>
              <a:spcBef>
                <a:spcPts val="1200"/>
              </a:spcBef>
              <a:spcAft>
                <a:spcPts val="0"/>
              </a:spcAft>
              <a:buNone/>
            </a:pPr>
            <a:r>
              <a:rPr lang="ja" sz="791"/>
              <a:t>    - リッカート尺度（1-5）を用いた評価。</a:t>
            </a:r>
            <a:endParaRPr sz="791"/>
          </a:p>
          <a:p>
            <a:pPr indent="0" lvl="0" marL="0" rtl="0" algn="l">
              <a:lnSpc>
                <a:spcPct val="95000"/>
              </a:lnSpc>
              <a:spcBef>
                <a:spcPts val="1200"/>
              </a:spcBef>
              <a:spcAft>
                <a:spcPts val="0"/>
              </a:spcAft>
              <a:buNone/>
            </a:pPr>
            <a:r>
              <a:rPr lang="ja" sz="791"/>
              <a:t>    - **線形混合モデル**: 個人ごとのバイアスを除外し、背景要因とLLM利用パターンの関連を解析。</a:t>
            </a:r>
            <a:endParaRPr sz="791"/>
          </a:p>
          <a:p>
            <a:pPr indent="0" lvl="0" marL="0" rtl="0" algn="l">
              <a:lnSpc>
                <a:spcPct val="95000"/>
              </a:lnSpc>
              <a:spcBef>
                <a:spcPts val="1200"/>
              </a:spcBef>
              <a:spcAft>
                <a:spcPts val="0"/>
              </a:spcAft>
              <a:buNone/>
            </a:pPr>
            <a:r>
              <a:rPr lang="ja" sz="791"/>
              <a:t>    - **質的分析**: 自由記述データをテーマごとに分類。</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主な技術成果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人種や研究キャリアがLLM利用と認識にどのように影響を及ぼすかを統計的に検証。</a:t>
            </a:r>
            <a:endParaRPr sz="791"/>
          </a:p>
          <a:p>
            <a:pPr indent="0" lvl="0" marL="0" rtl="0" algn="l">
              <a:lnSpc>
                <a:spcPct val="95000"/>
              </a:lnSpc>
              <a:spcBef>
                <a:spcPts val="1200"/>
              </a:spcBef>
              <a:spcAft>
                <a:spcPts val="0"/>
              </a:spcAft>
              <a:buNone/>
            </a:pPr>
            <a:r>
              <a:rPr lang="ja" sz="791"/>
              <a:t>- オープンソースと商用モデルの評価を比較。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**論文作成**: 編集やリフレーズで英語力を補完。</a:t>
            </a:r>
            <a:endParaRPr sz="791"/>
          </a:p>
          <a:p>
            <a:pPr indent="0" lvl="0" marL="0" rtl="0" algn="l">
              <a:lnSpc>
                <a:spcPct val="95000"/>
              </a:lnSpc>
              <a:spcBef>
                <a:spcPts val="1200"/>
              </a:spcBef>
              <a:spcAft>
                <a:spcPts val="0"/>
              </a:spcAft>
              <a:buNone/>
            </a:pPr>
            <a:r>
              <a:rPr lang="ja" sz="791"/>
              <a:t>2. **情報収集**: 文献レビューやデータ整理に利用。</a:t>
            </a:r>
            <a:endParaRPr sz="791"/>
          </a:p>
          <a:p>
            <a:pPr indent="0" lvl="0" marL="0" rtl="0" algn="l">
              <a:lnSpc>
                <a:spcPct val="95000"/>
              </a:lnSpc>
              <a:spcBef>
                <a:spcPts val="1200"/>
              </a:spcBef>
              <a:spcAft>
                <a:spcPts val="0"/>
              </a:spcAft>
              <a:buNone/>
            </a:pPr>
            <a:r>
              <a:rPr lang="ja" sz="791"/>
              <a:t>3. **データ分析**: パイプライン構築や仮説生成の補助。</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Densing Law of LLMs LLMの密度化法則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LLMのコストやリソースを考慮した「能力密度」を評価指標として提案</a:t>
            </a:r>
            <a:endParaRPr sz="791"/>
          </a:p>
          <a:p>
            <a:pPr indent="0" lvl="0" marL="0" rtl="0" algn="l">
              <a:lnSpc>
                <a:spcPct val="95000"/>
              </a:lnSpc>
              <a:spcBef>
                <a:spcPts val="1200"/>
              </a:spcBef>
              <a:spcAft>
                <a:spcPts val="0"/>
              </a:spcAft>
              <a:buNone/>
            </a:pPr>
            <a:r>
              <a:rPr lang="ja" sz="791"/>
              <a:t>モデルの有効なパラメータ数を実際のパラメータ数で割ることで算出し、単なる性能に加えてコストやリソースを呼応慮した効率性の評価ができるようにし、これまでのモデルは約3.3か月ごとに能力密度が倍増していることが示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**Scaling Lawとの関係性:** 従来のScaling Lawはモデルの性能がパラメータ数やデータ量の増加により向上することを示していたが、本研究は効率性を重視した新たな視点を提供。</a:t>
            </a:r>
            <a:endParaRPr sz="791"/>
          </a:p>
          <a:p>
            <a:pPr indent="0" lvl="0" marL="0" rtl="0" algn="l">
              <a:lnSpc>
                <a:spcPct val="95000"/>
              </a:lnSpc>
              <a:spcBef>
                <a:spcPts val="1200"/>
              </a:spcBef>
              <a:spcAft>
                <a:spcPts val="0"/>
              </a:spcAft>
              <a:buNone/>
            </a:pPr>
            <a:r>
              <a:rPr lang="ja" sz="791"/>
              <a:t>2. **圧縮技術の評価:** 既存のプルーニングや蒸留などのモデル圧縮技術では、必ずしも能力密度が向上しないことを示唆。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**能力密度の定義と計算方法:**</a:t>
            </a:r>
            <a:endParaRPr sz="791"/>
          </a:p>
          <a:p>
            <a:pPr indent="0" lvl="0" marL="0" rtl="0" algn="l">
              <a:lnSpc>
                <a:spcPct val="95000"/>
              </a:lnSpc>
              <a:spcBef>
                <a:spcPts val="1200"/>
              </a:spcBef>
              <a:spcAft>
                <a:spcPts val="0"/>
              </a:spcAft>
              <a:buNone/>
            </a:pPr>
            <a:r>
              <a:rPr lang="ja" sz="791"/>
              <a:t>    - 有効パラメータ数：基準モデルが同等の性能を達成するのに必要なパラメータ数。</a:t>
            </a:r>
            <a:endParaRPr sz="791"/>
          </a:p>
          <a:p>
            <a:pPr indent="0" lvl="0" marL="0" rtl="0" algn="l">
              <a:lnSpc>
                <a:spcPct val="95000"/>
              </a:lnSpc>
              <a:spcBef>
                <a:spcPts val="1200"/>
              </a:spcBef>
              <a:spcAft>
                <a:spcPts val="0"/>
              </a:spcAft>
              <a:buNone/>
            </a:pPr>
            <a:r>
              <a:rPr lang="ja" sz="791"/>
              <a:t>    - 密度計算式:</a:t>
            </a:r>
            <a:endParaRPr sz="791"/>
          </a:p>
          <a:p>
            <a:pPr indent="0" lvl="0" marL="0" rtl="0" algn="l">
              <a:lnSpc>
                <a:spcPct val="95000"/>
              </a:lnSpc>
              <a:spcBef>
                <a:spcPts val="1200"/>
              </a:spcBef>
              <a:spcAft>
                <a:spcPts val="0"/>
              </a:spcAft>
              <a:buNone/>
            </a:pPr>
            <a:r>
              <a:rPr lang="ja" sz="791"/>
              <a:t>    ρ(M)=NM​N^(SM​)​N^(SM​): 有効パラメータ数、NM​: 実際のパラメータ数。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ρ(M)=N^(SM)NM\rho(M) = \frac{\hat{N}(S_M)}{N_M}</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N^(SM)\hat{N}(S_M)</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NMN_M</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**密度化法則の提案:**</a:t>
            </a:r>
            <a:endParaRPr sz="791"/>
          </a:p>
          <a:p>
            <a:pPr indent="0" lvl="0" marL="0" rtl="0" algn="l">
              <a:lnSpc>
                <a:spcPct val="95000"/>
              </a:lnSpc>
              <a:spcBef>
                <a:spcPts val="1200"/>
              </a:spcBef>
              <a:spcAft>
                <a:spcPts val="0"/>
              </a:spcAft>
              <a:buNone/>
            </a:pPr>
            <a:r>
              <a:rPr lang="ja" sz="791"/>
              <a:t>    - 最大能力密度が時間とともに指数関数的に増加。</a:t>
            </a:r>
            <a:endParaRPr sz="791"/>
          </a:p>
          <a:p>
            <a:pPr indent="0" lvl="0" marL="0" rtl="0" algn="l">
              <a:lnSpc>
                <a:spcPct val="95000"/>
              </a:lnSpc>
              <a:spcBef>
                <a:spcPts val="1200"/>
              </a:spcBef>
              <a:spcAft>
                <a:spcPts val="0"/>
              </a:spcAft>
              <a:buNone/>
            </a:pPr>
            <a:r>
              <a:rPr lang="ja" sz="791"/>
              <a:t>    - 式:</a:t>
            </a:r>
            <a:endParaRPr sz="791"/>
          </a:p>
          <a:p>
            <a:pPr indent="0" lvl="0" marL="0" rtl="0" algn="l">
              <a:lnSpc>
                <a:spcPct val="95000"/>
              </a:lnSpc>
              <a:spcBef>
                <a:spcPts val="1200"/>
              </a:spcBef>
              <a:spcAft>
                <a:spcPts val="0"/>
              </a:spcAft>
              <a:buNone/>
            </a:pPr>
            <a:r>
              <a:rPr lang="ja" sz="791"/>
              <a:t>    ln(ρmax​)=A⋅t+BA≈0.007, R2≈0.93 で密度が約3.3ヶ月ごとに倍増。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ln⁡(ρmax)=A⋅t+B\ln(\rho_{\text{max}}) = A \cdot t +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A≈0.007A ≈ 0.007</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R2≈0.93R^2 ≈ 0.93</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**損失と性能の二段階推定:**</a:t>
            </a:r>
            <a:endParaRPr sz="791"/>
          </a:p>
          <a:p>
            <a:pPr indent="0" lvl="0" marL="0" rtl="0" algn="l">
              <a:lnSpc>
                <a:spcPct val="95000"/>
              </a:lnSpc>
              <a:spcBef>
                <a:spcPts val="1200"/>
              </a:spcBef>
              <a:spcAft>
                <a:spcPts val="0"/>
              </a:spcAft>
              <a:buNone/>
            </a:pPr>
            <a:r>
              <a:rPr lang="ja" sz="791"/>
              <a:t>    - 損失推定: モデルパラメータ数と損失のスケーリング関係を推定。</a:t>
            </a:r>
            <a:endParaRPr sz="791"/>
          </a:p>
          <a:p>
            <a:pPr indent="0" lvl="0" marL="0" rtl="0" algn="l">
              <a:lnSpc>
                <a:spcPct val="95000"/>
              </a:lnSpc>
              <a:spcBef>
                <a:spcPts val="1200"/>
              </a:spcBef>
              <a:spcAft>
                <a:spcPts val="0"/>
              </a:spcAft>
              <a:buNone/>
            </a:pPr>
            <a:r>
              <a:rPr lang="ja" sz="791"/>
              <a:t>    - 性能推定: 損失値をもとに下流タスク性能をシグモイド関数で近似。</a:t>
            </a:r>
            <a:endParaRPr sz="791"/>
          </a:p>
          <a:p>
            <a:pPr indent="0" lvl="0" marL="0" rtl="0" algn="l">
              <a:lnSpc>
                <a:spcPct val="95000"/>
              </a:lnSpc>
              <a:spcBef>
                <a:spcPts val="1200"/>
              </a:spcBef>
              <a:spcAft>
                <a:spcPts val="0"/>
              </a:spcAft>
              <a:buNone/>
            </a:pPr>
            <a:r>
              <a:rPr lang="ja" sz="791"/>
              <a:t>4. **評価方法:**</a:t>
            </a:r>
            <a:endParaRPr sz="791"/>
          </a:p>
          <a:p>
            <a:pPr indent="0" lvl="0" marL="0" rtl="0" algn="l">
              <a:lnSpc>
                <a:spcPct val="95000"/>
              </a:lnSpc>
              <a:spcBef>
                <a:spcPts val="1200"/>
              </a:spcBef>
              <a:spcAft>
                <a:spcPts val="0"/>
              </a:spcAft>
              <a:buNone/>
            </a:pPr>
            <a:r>
              <a:rPr lang="ja" sz="791"/>
              <a:t>    - 5つのベンチマーク（MMLU、BBH、MATH、HumanEval、MBPP）を使用し、オープンソースモデルの能力密度を評価。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**効率的なモデル設計:** モデルの性能向上を追求しつつ、計算コストや推論効率を最適化するための指針を提供。</a:t>
            </a:r>
            <a:endParaRPr sz="791"/>
          </a:p>
          <a:p>
            <a:pPr indent="0" lvl="0" marL="0" rtl="0" algn="l">
              <a:lnSpc>
                <a:spcPct val="95000"/>
              </a:lnSpc>
              <a:spcBef>
                <a:spcPts val="1200"/>
              </a:spcBef>
              <a:spcAft>
                <a:spcPts val="0"/>
              </a:spcAft>
              <a:buNone/>
            </a:pPr>
            <a:r>
              <a:rPr lang="ja" sz="791"/>
              <a:t>- **環境に優しいAI開発:** エネルギー消費の削減と計算資源の効率的な利用を目指す。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C3oT: Generating Shorter Chain-of-Thought without Compromising Effectiveness C3oT: 効果を損なうことなく短いChain-of-Thoughtの生成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Chain-of-Thought（CoT）は生成結果が長すぎ、短くすると結果が悪くなるため CoTを圧縮して短く長いCoTと短いCoTを同時に学習し短いCoTを生成するC3oTフレームワークを提案</a:t>
            </a:r>
            <a:endParaRPr sz="791"/>
          </a:p>
          <a:p>
            <a:pPr indent="0" lvl="0" marL="0" rtl="0" algn="l">
              <a:lnSpc>
                <a:spcPct val="95000"/>
              </a:lnSpc>
              <a:spcBef>
                <a:spcPts val="1200"/>
              </a:spcBef>
              <a:spcAft>
                <a:spcPts val="0"/>
              </a:spcAft>
              <a:buNone/>
            </a:pPr>
            <a:r>
              <a:rPr lang="ja" sz="791"/>
              <a:t>CoTの長さを最大50%以上削減しながら性能を維持できることを確認</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問題設定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**データセット構成**: `(xi, r_long, y)`で表され、`xi`は指示文、`r_long`は長いCoT、`y`は解答。</a:t>
            </a:r>
            <a:endParaRPr sz="791"/>
          </a:p>
          <a:p>
            <a:pPr indent="0" lvl="0" marL="0" rtl="0" algn="l">
              <a:lnSpc>
                <a:spcPct val="95000"/>
              </a:lnSpc>
              <a:spcBef>
                <a:spcPts val="1200"/>
              </a:spcBef>
              <a:spcAft>
                <a:spcPts val="0"/>
              </a:spcAft>
              <a:buNone/>
            </a:pPr>
            <a:r>
              <a:rPr lang="ja" sz="791"/>
              <a:t>- **目標**: 圧縮後の短いCoT (`r_short`) でも解答の正確性を維持するモデルを学習。</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C3oTフレームワークの構成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**圧縮器（Compressor）**:</a:t>
            </a:r>
            <a:endParaRPr sz="791"/>
          </a:p>
          <a:p>
            <a:pPr indent="0" lvl="0" marL="0" rtl="0" algn="l">
              <a:lnSpc>
                <a:spcPct val="95000"/>
              </a:lnSpc>
              <a:spcBef>
                <a:spcPts val="1200"/>
              </a:spcBef>
              <a:spcAft>
                <a:spcPts val="0"/>
              </a:spcAft>
              <a:buNone/>
            </a:pPr>
            <a:r>
              <a:rPr lang="ja" sz="791"/>
              <a:t>    - GPT-4を使用して長いCoTを圧縮し、冗長な部分を削減。</a:t>
            </a:r>
            <a:endParaRPr sz="791"/>
          </a:p>
          <a:p>
            <a:pPr indent="0" lvl="0" marL="0" rtl="0" algn="l">
              <a:lnSpc>
                <a:spcPct val="95000"/>
              </a:lnSpc>
              <a:spcBef>
                <a:spcPts val="1200"/>
              </a:spcBef>
              <a:spcAft>
                <a:spcPts val="0"/>
              </a:spcAft>
              <a:buNone/>
            </a:pPr>
            <a:r>
              <a:rPr lang="ja" sz="791"/>
              <a:t>2. **条件付き学習（Conditioned Training）**:</a:t>
            </a:r>
            <a:endParaRPr sz="791"/>
          </a:p>
          <a:p>
            <a:pPr indent="0" lvl="0" marL="0" rtl="0" algn="l">
              <a:lnSpc>
                <a:spcPct val="95000"/>
              </a:lnSpc>
              <a:spcBef>
                <a:spcPts val="1200"/>
              </a:spcBef>
              <a:spcAft>
                <a:spcPts val="0"/>
              </a:spcAft>
              <a:buNone/>
            </a:pPr>
            <a:r>
              <a:rPr lang="ja" sz="791"/>
              <a:t>    - 長いCoTと短いCoTを条件付きトークンで区別し、それらの関係を学習。</a:t>
            </a:r>
            <a:endParaRPr sz="791"/>
          </a:p>
          <a:p>
            <a:pPr indent="0" lvl="0" marL="0" rtl="0" algn="l">
              <a:lnSpc>
                <a:spcPct val="95000"/>
              </a:lnSpc>
              <a:spcBef>
                <a:spcPts val="1200"/>
              </a:spcBef>
              <a:spcAft>
                <a:spcPts val="0"/>
              </a:spcAft>
              <a:buNone/>
            </a:pPr>
            <a:r>
              <a:rPr lang="ja" sz="791"/>
              <a:t>3. **条件付き推論（Conditioned Inference）**:</a:t>
            </a:r>
            <a:endParaRPr sz="791"/>
          </a:p>
          <a:p>
            <a:pPr indent="0" lvl="0" marL="0" rtl="0" algn="l">
              <a:lnSpc>
                <a:spcPct val="95000"/>
              </a:lnSpc>
              <a:spcBef>
                <a:spcPts val="1200"/>
              </a:spcBef>
              <a:spcAft>
                <a:spcPts val="0"/>
              </a:spcAft>
              <a:buNone/>
            </a:pPr>
            <a:r>
              <a:rPr lang="ja" sz="791"/>
              <a:t>    - 推論時に短いCoT生成用の特定トークンを使用して推論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データ準備**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論文では以下のデータセットを使用しています。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**数学的推論**: GSM8K、MathQA</a:t>
            </a:r>
            <a:endParaRPr sz="791"/>
          </a:p>
          <a:p>
            <a:pPr indent="0" lvl="0" marL="0" rtl="0" algn="l">
              <a:lnSpc>
                <a:spcPct val="95000"/>
              </a:lnSpc>
              <a:spcBef>
                <a:spcPts val="1200"/>
              </a:spcBef>
              <a:spcAft>
                <a:spcPts val="0"/>
              </a:spcAft>
              <a:buNone/>
            </a:pPr>
            <a:r>
              <a:rPr lang="ja" sz="791"/>
              <a:t>- **常識推論**: ECQA、StrategyQA</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データ形式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データセットは以下の形式に準備します。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**Instruction**: 問題の指示文</a:t>
            </a:r>
            <a:endParaRPr sz="791"/>
          </a:p>
          <a:p>
            <a:pPr indent="0" lvl="0" marL="0" rtl="0" algn="l">
              <a:lnSpc>
                <a:spcPct val="95000"/>
              </a:lnSpc>
              <a:spcBef>
                <a:spcPts val="1200"/>
              </a:spcBef>
              <a:spcAft>
                <a:spcPts val="0"/>
              </a:spcAft>
              <a:buNone/>
            </a:pPr>
            <a:r>
              <a:rPr lang="ja" sz="791"/>
              <a:t>- **Long CoT**: 長いChain-of-Thought（詳細な推論プロセス）</a:t>
            </a:r>
            <a:endParaRPr sz="791"/>
          </a:p>
          <a:p>
            <a:pPr indent="0" lvl="0" marL="0" rtl="0" algn="l">
              <a:lnSpc>
                <a:spcPct val="95000"/>
              </a:lnSpc>
              <a:spcBef>
                <a:spcPts val="1200"/>
              </a:spcBef>
              <a:spcAft>
                <a:spcPts val="0"/>
              </a:spcAft>
              <a:buNone/>
            </a:pPr>
            <a:r>
              <a:rPr lang="ja" sz="791"/>
              <a:t>- **Answer**: 解答</a:t>
            </a:r>
            <a:endParaRPr sz="791"/>
          </a:p>
          <a:p>
            <a:pPr indent="0" lvl="0" marL="0" rtl="0" algn="l">
              <a:lnSpc>
                <a:spcPct val="95000"/>
              </a:lnSpc>
              <a:spcBef>
                <a:spcPts val="1200"/>
              </a:spcBef>
              <a:spcAft>
                <a:spcPts val="0"/>
              </a:spcAft>
              <a:buNone/>
            </a:pPr>
            <a:r>
              <a:rPr lang="ja" sz="791"/>
              <a:t>- **Short CoT**: 圧縮された短いChain-of-Thought（後で生成）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plaintext</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Instruction: Natalia sold clips ... How many clips did Natalia sell altogether in April and May?</a:t>
            </a:r>
            <a:endParaRPr sz="791"/>
          </a:p>
          <a:p>
            <a:pPr indent="0" lvl="0" marL="0" rtl="0" algn="l">
              <a:lnSpc>
                <a:spcPct val="95000"/>
              </a:lnSpc>
              <a:spcBef>
                <a:spcPts val="1200"/>
              </a:spcBef>
              <a:spcAft>
                <a:spcPts val="0"/>
              </a:spcAft>
              <a:buNone/>
            </a:pPr>
            <a:r>
              <a:rPr lang="ja" sz="791"/>
              <a:t>Long CoT: Natalia sold 48+24 = 72 clips altogether in April and May.</a:t>
            </a:r>
            <a:endParaRPr sz="791"/>
          </a:p>
          <a:p>
            <a:pPr indent="0" lvl="0" marL="0" rtl="0" algn="l">
              <a:lnSpc>
                <a:spcPct val="95000"/>
              </a:lnSpc>
              <a:spcBef>
                <a:spcPts val="1200"/>
              </a:spcBef>
              <a:spcAft>
                <a:spcPts val="0"/>
              </a:spcAft>
              <a:buNone/>
            </a:pPr>
            <a:r>
              <a:rPr lang="ja" sz="791"/>
              <a:t>Answer: 72</a:t>
            </a:r>
            <a:endParaRPr sz="791"/>
          </a:p>
          <a:p>
            <a:pPr indent="0" lvl="0" marL="0" rtl="0" algn="l">
              <a:lnSpc>
                <a:spcPct val="95000"/>
              </a:lnSpc>
              <a:spcBef>
                <a:spcPts val="1200"/>
              </a:spcBef>
              <a:spcAft>
                <a:spcPts val="0"/>
              </a:spcAft>
              <a:buNone/>
            </a:pPr>
            <a:r>
              <a:rPr lang="ja" sz="791"/>
              <a:t>Short CoT: She sold 72 clips in April and May.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圧縮器（Compressor）の準備**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**GPT-4** などのモデルを利用して、長いCoTを圧縮して短いCoTを生成します。以下のプロンプトを使用します。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プロンプト例（圧縮用）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plaintext</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You have a question now: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QUESTION:</a:t>
            </a:r>
            <a:endParaRPr sz="791"/>
          </a:p>
          <a:p>
            <a:pPr indent="0" lvl="0" marL="0" rtl="0" algn="l">
              <a:lnSpc>
                <a:spcPct val="95000"/>
              </a:lnSpc>
              <a:spcBef>
                <a:spcPts val="1200"/>
              </a:spcBef>
              <a:spcAft>
                <a:spcPts val="0"/>
              </a:spcAft>
              <a:buNone/>
            </a:pPr>
            <a:r>
              <a:rPr lang="ja" sz="791"/>
              <a:t>&lt;Instruction&gt;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THOUGHT PROCESS:</a:t>
            </a:r>
            <a:endParaRPr sz="791"/>
          </a:p>
          <a:p>
            <a:pPr indent="0" lvl="0" marL="0" rtl="0" algn="l">
              <a:lnSpc>
                <a:spcPct val="95000"/>
              </a:lnSpc>
              <a:spcBef>
                <a:spcPts val="1200"/>
              </a:spcBef>
              <a:spcAft>
                <a:spcPts val="0"/>
              </a:spcAft>
              <a:buNone/>
            </a:pPr>
            <a:r>
              <a:rPr lang="ja" sz="791"/>
              <a:t>&lt;Long CoT&gt;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ANSWER:</a:t>
            </a:r>
            <a:endParaRPr sz="791"/>
          </a:p>
          <a:p>
            <a:pPr indent="0" lvl="0" marL="0" rtl="0" algn="l">
              <a:lnSpc>
                <a:spcPct val="95000"/>
              </a:lnSpc>
              <a:spcBef>
                <a:spcPts val="1200"/>
              </a:spcBef>
              <a:spcAft>
                <a:spcPts val="0"/>
              </a:spcAft>
              <a:buNone/>
            </a:pPr>
            <a:r>
              <a:rPr lang="ja" sz="791"/>
              <a:t>&lt;Answer&gt;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Now you need to simplify the THOUGHT PROCESS as short as possible to only include the key information needed to solve the question.</a:t>
            </a:r>
            <a:endParaRPr sz="791"/>
          </a:p>
          <a:p>
            <a:pPr indent="0" lvl="0" marL="0" rtl="0" algn="l">
              <a:lnSpc>
                <a:spcPct val="95000"/>
              </a:lnSpc>
              <a:spcBef>
                <a:spcPts val="1200"/>
              </a:spcBef>
              <a:spcAft>
                <a:spcPts val="0"/>
              </a:spcAft>
              <a:buNone/>
            </a:pPr>
            <a:r>
              <a:rPr lang="ja" sz="791"/>
              <a:t>And do not add additional information that is not included in the original THOUGHT PROCESS.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SIMPLIFIED THOUGHT PROCESS: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これにより、長いCoTを圧縮して短いCoTを生成します。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モデルの学習**</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論文で使用されているモデルは **LLaMA-2-Chat（7Bまたは13B）** 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学習の手順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**条件付きデータセットの構築**:</a:t>
            </a:r>
            <a:endParaRPr sz="791"/>
          </a:p>
          <a:p>
            <a:pPr indent="0" lvl="0" marL="0" rtl="0" algn="l">
              <a:lnSpc>
                <a:spcPct val="95000"/>
              </a:lnSpc>
              <a:spcBef>
                <a:spcPts val="1200"/>
              </a:spcBef>
              <a:spcAft>
                <a:spcPts val="0"/>
              </a:spcAft>
              <a:buNone/>
            </a:pPr>
            <a:r>
              <a:rPr lang="ja" sz="791"/>
              <a:t>    - 長いCoTと短いCoTを条件付きトークンで区別します。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plaintext</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[Long Condition] Answer and provide a detailed thought process:</a:t>
            </a:r>
            <a:endParaRPr sz="791"/>
          </a:p>
          <a:p>
            <a:pPr indent="0" lvl="0" marL="0" rtl="0" algn="l">
              <a:lnSpc>
                <a:spcPct val="95000"/>
              </a:lnSpc>
              <a:spcBef>
                <a:spcPts val="1200"/>
              </a:spcBef>
              <a:spcAft>
                <a:spcPts val="0"/>
              </a:spcAft>
              <a:buNone/>
            </a:pPr>
            <a:r>
              <a:rPr lang="ja" sz="791"/>
              <a:t>        Instruction: Natalia sold clips ...</a:t>
            </a:r>
            <a:endParaRPr sz="791"/>
          </a:p>
          <a:p>
            <a:pPr indent="0" lvl="0" marL="0" rtl="0" algn="l">
              <a:lnSpc>
                <a:spcPct val="95000"/>
              </a:lnSpc>
              <a:spcBef>
                <a:spcPts val="1200"/>
              </a:spcBef>
              <a:spcAft>
                <a:spcPts val="0"/>
              </a:spcAft>
              <a:buNone/>
            </a:pPr>
            <a:r>
              <a:rPr lang="ja" sz="791"/>
              <a:t>        Rationale: Natalia sold 48+24 = 72 clips altogether in April and May.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plaintext</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[Short Condition] Answer and provide as brief a thought process as possible:</a:t>
            </a:r>
            <a:endParaRPr sz="791"/>
          </a:p>
          <a:p>
            <a:pPr indent="0" lvl="0" marL="0" rtl="0" algn="l">
              <a:lnSpc>
                <a:spcPct val="95000"/>
              </a:lnSpc>
              <a:spcBef>
                <a:spcPts val="1200"/>
              </a:spcBef>
              <a:spcAft>
                <a:spcPts val="0"/>
              </a:spcAft>
              <a:buNone/>
            </a:pPr>
            <a:r>
              <a:rPr lang="ja" sz="791"/>
              <a:t>        Instruction: Natalia sold clips ...</a:t>
            </a:r>
            <a:endParaRPr sz="791"/>
          </a:p>
          <a:p>
            <a:pPr indent="0" lvl="0" marL="0" rtl="0" algn="l">
              <a:lnSpc>
                <a:spcPct val="95000"/>
              </a:lnSpc>
              <a:spcBef>
                <a:spcPts val="1200"/>
              </a:spcBef>
              <a:spcAft>
                <a:spcPts val="0"/>
              </a:spcAft>
              <a:buNone/>
            </a:pPr>
            <a:r>
              <a:rPr lang="ja" sz="791"/>
              <a:t>        Rationale: She sold 72 clips in April and May.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**データセットのシャッフル**:</a:t>
            </a:r>
            <a:endParaRPr sz="791"/>
          </a:p>
          <a:p>
            <a:pPr indent="0" lvl="0" marL="0" rtl="0" algn="l">
              <a:lnSpc>
                <a:spcPct val="95000"/>
              </a:lnSpc>
              <a:spcBef>
                <a:spcPts val="1200"/>
              </a:spcBef>
              <a:spcAft>
                <a:spcPts val="0"/>
              </a:spcAft>
              <a:buNone/>
            </a:pPr>
            <a:r>
              <a:rPr lang="ja" sz="791"/>
              <a:t>    - 長いCoTと短いCoTをシャッフルし、一般的な教師あり学習（SFT）としてモデルを学習。</a:t>
            </a:r>
            <a:endParaRPr sz="791"/>
          </a:p>
          <a:p>
            <a:pPr indent="0" lvl="0" marL="0" rtl="0" algn="l">
              <a:lnSpc>
                <a:spcPct val="95000"/>
              </a:lnSpc>
              <a:spcBef>
                <a:spcPts val="1200"/>
              </a:spcBef>
              <a:spcAft>
                <a:spcPts val="0"/>
              </a:spcAft>
              <a:buNone/>
            </a:pPr>
            <a:r>
              <a:rPr lang="ja" sz="791"/>
              <a:t>3. **トレーニング設定**:</a:t>
            </a:r>
            <a:endParaRPr sz="791"/>
          </a:p>
          <a:p>
            <a:pPr indent="0" lvl="0" marL="0" rtl="0" algn="l">
              <a:lnSpc>
                <a:spcPct val="95000"/>
              </a:lnSpc>
              <a:spcBef>
                <a:spcPts val="1200"/>
              </a:spcBef>
              <a:spcAft>
                <a:spcPts val="0"/>
              </a:spcAft>
              <a:buNone/>
            </a:pPr>
            <a:r>
              <a:rPr lang="ja" sz="791"/>
              <a:t>    - **オプティマイザ**: AdamW</a:t>
            </a:r>
            <a:endParaRPr sz="791"/>
          </a:p>
          <a:p>
            <a:pPr indent="0" lvl="0" marL="0" rtl="0" algn="l">
              <a:lnSpc>
                <a:spcPct val="95000"/>
              </a:lnSpc>
              <a:spcBef>
                <a:spcPts val="1200"/>
              </a:spcBef>
              <a:spcAft>
                <a:spcPts val="0"/>
              </a:spcAft>
              <a:buNone/>
            </a:pPr>
            <a:r>
              <a:rPr lang="ja" sz="791"/>
              <a:t>    - **学習率スケジュール**: コサインスケジュール</a:t>
            </a:r>
            <a:endParaRPr sz="791"/>
          </a:p>
          <a:p>
            <a:pPr indent="0" lvl="0" marL="0" rtl="0" algn="l">
              <a:lnSpc>
                <a:spcPct val="95000"/>
              </a:lnSpc>
              <a:spcBef>
                <a:spcPts val="1200"/>
              </a:spcBef>
              <a:spcAft>
                <a:spcPts val="0"/>
              </a:spcAft>
              <a:buNone/>
            </a:pPr>
            <a:r>
              <a:rPr lang="ja" sz="791"/>
              <a:t>    - **ハイパーパラメータ**:</a:t>
            </a:r>
            <a:endParaRPr sz="791"/>
          </a:p>
          <a:p>
            <a:pPr indent="0" lvl="0" marL="0" rtl="0" algn="l">
              <a:lnSpc>
                <a:spcPct val="95000"/>
              </a:lnSpc>
              <a:spcBef>
                <a:spcPts val="1200"/>
              </a:spcBef>
              <a:spcAft>
                <a:spcPts val="0"/>
              </a:spcAft>
              <a:buNone/>
            </a:pPr>
            <a:r>
              <a:rPr lang="ja" sz="791"/>
              <a:t>        - 学習率: `1×10^-5`</a:t>
            </a:r>
            <a:endParaRPr sz="791"/>
          </a:p>
          <a:p>
            <a:pPr indent="0" lvl="0" marL="0" rtl="0" algn="l">
              <a:lnSpc>
                <a:spcPct val="95000"/>
              </a:lnSpc>
              <a:spcBef>
                <a:spcPts val="1200"/>
              </a:spcBef>
              <a:spcAft>
                <a:spcPts val="0"/>
              </a:spcAft>
              <a:buNone/>
            </a:pPr>
            <a:r>
              <a:rPr lang="ja" sz="791"/>
              <a:t>        - β1=0.9, β2=0.999, weight decay=0.001</a:t>
            </a:r>
            <a:endParaRPr sz="791"/>
          </a:p>
          <a:p>
            <a:pPr indent="0" lvl="0" marL="0" rtl="0" algn="l">
              <a:lnSpc>
                <a:spcPct val="95000"/>
              </a:lnSpc>
              <a:spcBef>
                <a:spcPts val="1200"/>
              </a:spcBef>
              <a:spcAft>
                <a:spcPts val="0"/>
              </a:spcAft>
              <a:buNone/>
            </a:pPr>
            <a:r>
              <a:rPr lang="ja" sz="791"/>
              <a:t>        - バッチサイズ: 128</a:t>
            </a:r>
            <a:endParaRPr sz="791"/>
          </a:p>
          <a:p>
            <a:pPr indent="0" lvl="0" marL="0" rtl="0" algn="l">
              <a:lnSpc>
                <a:spcPct val="95000"/>
              </a:lnSpc>
              <a:spcBef>
                <a:spcPts val="1200"/>
              </a:spcBef>
              <a:spcAft>
                <a:spcPts val="0"/>
              </a:spcAft>
              <a:buNone/>
            </a:pPr>
            <a:r>
              <a:rPr lang="ja" sz="791"/>
              <a:t>        - シーケンス長: 2048トークン</a:t>
            </a:r>
            <a:endParaRPr sz="791"/>
          </a:p>
          <a:p>
            <a:pPr indent="0" lvl="0" marL="0" rtl="0" algn="l">
              <a:lnSpc>
                <a:spcPct val="95000"/>
              </a:lnSpc>
              <a:spcBef>
                <a:spcPts val="1200"/>
              </a:spcBef>
              <a:spcAft>
                <a:spcPts val="0"/>
              </a:spcAft>
              <a:buNone/>
            </a:pPr>
            <a:r>
              <a:rPr lang="ja" sz="791"/>
              <a:t>        - エポック数: 2</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**条件付き推論**を使用して短いCoTを生成します。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プロンプト例（推論用）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plaintext</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[Inference Prompt] Answer and provide as brief a thought process as possible:</a:t>
            </a:r>
            <a:endParaRPr sz="791"/>
          </a:p>
          <a:p>
            <a:pPr indent="0" lvl="0" marL="0" rtl="0" algn="l">
              <a:lnSpc>
                <a:spcPct val="95000"/>
              </a:lnSpc>
              <a:spcBef>
                <a:spcPts val="1200"/>
              </a:spcBef>
              <a:spcAft>
                <a:spcPts val="0"/>
              </a:spcAft>
              <a:buNone/>
            </a:pPr>
            <a:r>
              <a:rPr lang="ja" sz="791"/>
              <a:t>&lt;Question&gt;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このプロンプトを使用して、短いCoTを生成し、解答を出力します。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メトリクス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**Accuracy**: 解答の正確性（生成された解答と正解の一致率）。</a:t>
            </a:r>
            <a:endParaRPr sz="791"/>
          </a:p>
          <a:p>
            <a:pPr indent="0" lvl="0" marL="0" rtl="0" algn="l">
              <a:lnSpc>
                <a:spcPct val="95000"/>
              </a:lnSpc>
              <a:spcBef>
                <a:spcPts val="1200"/>
              </a:spcBef>
              <a:spcAft>
                <a:spcPts val="0"/>
              </a:spcAft>
              <a:buNone/>
            </a:pPr>
            <a:r>
              <a:rPr lang="ja" sz="791"/>
              <a:t>- **Compression Rate**: 圧縮率（長いCoTの長さに対する短いCoTの長さの削減率）。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圧縮率の算出:ここで、`L`は長いCoTの長さ、`L̃`は短いCoTの長さ。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```scss</a:t>
            </a:r>
            <a:endParaRPr sz="791"/>
          </a:p>
          <a:p>
            <a:pPr indent="0" lvl="0" marL="0" rtl="0" algn="l">
              <a:lnSpc>
                <a:spcPct val="95000"/>
              </a:lnSpc>
              <a:spcBef>
                <a:spcPts val="1200"/>
              </a:spcBef>
              <a:spcAft>
                <a:spcPts val="0"/>
              </a:spcAft>
              <a:buNone/>
            </a:pPr>
            <a:r>
              <a:rPr lang="ja" sz="791"/>
              <a:t>    scss</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ρ = (L - L̃) / 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拡張（オプション）**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圧縮器を他のモデル（例: LLaMA-2-Chat）に切り替える。</a:t>
            </a:r>
            <a:endParaRPr sz="791"/>
          </a:p>
          <a:p>
            <a:pPr indent="0" lvl="0" marL="0" rtl="0" algn="l">
              <a:lnSpc>
                <a:spcPct val="95000"/>
              </a:lnSpc>
              <a:spcBef>
                <a:spcPts val="1200"/>
              </a:spcBef>
              <a:spcAft>
                <a:spcPts val="0"/>
              </a:spcAft>
              <a:buNone/>
            </a:pPr>
            <a:r>
              <a:rPr lang="ja" sz="791"/>
              <a:t>- CoTの拡張を実施して、さらに長いCoTを生成し、それを圧縮する。</a:t>
            </a:r>
            <a:endParaRPr sz="791"/>
          </a:p>
          <a:p>
            <a:pPr indent="0" lvl="0" marL="0" rtl="0" algn="l">
              <a:lnSpc>
                <a:spcPct val="95000"/>
              </a:lnSpc>
              <a:spcBef>
                <a:spcPts val="1200"/>
              </a:spcBef>
              <a:spcAft>
                <a:spcPts val="0"/>
              </a:spcAft>
              <a:buNone/>
            </a:pPr>
            <a:r>
              <a:rPr lang="ja" sz="791"/>
              <a:t>- Mixed Conditions（異なる圧縮率を持つデータセットの混合学習）を試す。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実行コード例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以下は、トレーニングと推論の実行例です。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トレーニング用Pythonコード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from transformers import AutoModelForCausalLM, AutoTokenizer, Trainer, TrainingArguments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モデルとトークナイザーのロード</a:t>
            </a:r>
            <a:endParaRPr sz="791"/>
          </a:p>
          <a:p>
            <a:pPr indent="0" lvl="0" marL="0" rtl="0" algn="l">
              <a:lnSpc>
                <a:spcPct val="95000"/>
              </a:lnSpc>
              <a:spcBef>
                <a:spcPts val="1200"/>
              </a:spcBef>
              <a:spcAft>
                <a:spcPts val="0"/>
              </a:spcAft>
              <a:buNone/>
            </a:pPr>
            <a:r>
              <a:rPr lang="ja" sz="791"/>
              <a:t>model_name = "LLaMA-2-Chat-7B"</a:t>
            </a:r>
            <a:endParaRPr sz="791"/>
          </a:p>
          <a:p>
            <a:pPr indent="0" lvl="0" marL="0" rtl="0" algn="l">
              <a:lnSpc>
                <a:spcPct val="95000"/>
              </a:lnSpc>
              <a:spcBef>
                <a:spcPts val="1200"/>
              </a:spcBef>
              <a:spcAft>
                <a:spcPts val="0"/>
              </a:spcAft>
              <a:buNone/>
            </a:pPr>
            <a:r>
              <a:rPr lang="ja" sz="791"/>
              <a:t>model = AutoModelForCausalLM.from_pretrained(model_name)</a:t>
            </a:r>
            <a:endParaRPr sz="791"/>
          </a:p>
          <a:p>
            <a:pPr indent="0" lvl="0" marL="0" rtl="0" algn="l">
              <a:lnSpc>
                <a:spcPct val="95000"/>
              </a:lnSpc>
              <a:spcBef>
                <a:spcPts val="1200"/>
              </a:spcBef>
              <a:spcAft>
                <a:spcPts val="0"/>
              </a:spcAft>
              <a:buNone/>
            </a:pPr>
            <a:r>
              <a:rPr lang="ja" sz="791"/>
              <a:t>tokenizer = AutoTokenizer.from_pretrained(model_name)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データセットの準備</a:t>
            </a:r>
            <a:endParaRPr sz="791"/>
          </a:p>
          <a:p>
            <a:pPr indent="0" lvl="0" marL="0" rtl="0" algn="l">
              <a:lnSpc>
                <a:spcPct val="95000"/>
              </a:lnSpc>
              <a:spcBef>
                <a:spcPts val="1200"/>
              </a:spcBef>
              <a:spcAft>
                <a:spcPts val="0"/>
              </a:spcAft>
              <a:buNone/>
            </a:pPr>
            <a:r>
              <a:rPr lang="ja" sz="791"/>
              <a:t># Dataset形式: (instruction, long_cot, short_cot, answer)</a:t>
            </a:r>
            <a:endParaRPr sz="791"/>
          </a:p>
          <a:p>
            <a:pPr indent="0" lvl="0" marL="0" rtl="0" algn="l">
              <a:lnSpc>
                <a:spcPct val="95000"/>
              </a:lnSpc>
              <a:spcBef>
                <a:spcPts val="1200"/>
              </a:spcBef>
              <a:spcAft>
                <a:spcPts val="0"/>
              </a:spcAft>
              <a:buNone/>
            </a:pPr>
            <a:r>
              <a:rPr lang="ja" sz="791"/>
              <a:t>dataset = load_dataset("path_to_your_dataset")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トレーニング設定</a:t>
            </a:r>
            <a:endParaRPr sz="791"/>
          </a:p>
          <a:p>
            <a:pPr indent="0" lvl="0" marL="0" rtl="0" algn="l">
              <a:lnSpc>
                <a:spcPct val="95000"/>
              </a:lnSpc>
              <a:spcBef>
                <a:spcPts val="1200"/>
              </a:spcBef>
              <a:spcAft>
                <a:spcPts val="0"/>
              </a:spcAft>
              <a:buNone/>
            </a:pPr>
            <a:r>
              <a:rPr lang="ja" sz="791"/>
              <a:t>training_args = TrainingArguments(</a:t>
            </a:r>
            <a:endParaRPr sz="791"/>
          </a:p>
          <a:p>
            <a:pPr indent="0" lvl="0" marL="0" rtl="0" algn="l">
              <a:lnSpc>
                <a:spcPct val="95000"/>
              </a:lnSpc>
              <a:spcBef>
                <a:spcPts val="1200"/>
              </a:spcBef>
              <a:spcAft>
                <a:spcPts val="0"/>
              </a:spcAft>
              <a:buNone/>
            </a:pPr>
            <a:r>
              <a:rPr lang="ja" sz="791"/>
              <a:t>    output_dir="./c3ot_model",</a:t>
            </a:r>
            <a:endParaRPr sz="791"/>
          </a:p>
          <a:p>
            <a:pPr indent="0" lvl="0" marL="0" rtl="0" algn="l">
              <a:lnSpc>
                <a:spcPct val="95000"/>
              </a:lnSpc>
              <a:spcBef>
                <a:spcPts val="1200"/>
              </a:spcBef>
              <a:spcAft>
                <a:spcPts val="0"/>
              </a:spcAft>
              <a:buNone/>
            </a:pPr>
            <a:r>
              <a:rPr lang="ja" sz="791"/>
              <a:t>    per_device_train_batch_size=8,</a:t>
            </a:r>
            <a:endParaRPr sz="791"/>
          </a:p>
          <a:p>
            <a:pPr indent="0" lvl="0" marL="0" rtl="0" algn="l">
              <a:lnSpc>
                <a:spcPct val="95000"/>
              </a:lnSpc>
              <a:spcBef>
                <a:spcPts val="1200"/>
              </a:spcBef>
              <a:spcAft>
                <a:spcPts val="0"/>
              </a:spcAft>
              <a:buNone/>
            </a:pPr>
            <a:r>
              <a:rPr lang="ja" sz="791"/>
              <a:t>    gradient_accumulation_steps=16,</a:t>
            </a:r>
            <a:endParaRPr sz="791"/>
          </a:p>
          <a:p>
            <a:pPr indent="0" lvl="0" marL="0" rtl="0" algn="l">
              <a:lnSpc>
                <a:spcPct val="95000"/>
              </a:lnSpc>
              <a:spcBef>
                <a:spcPts val="1200"/>
              </a:spcBef>
              <a:spcAft>
                <a:spcPts val="0"/>
              </a:spcAft>
              <a:buNone/>
            </a:pPr>
            <a:r>
              <a:rPr lang="ja" sz="791"/>
              <a:t>    num_train_epochs=2,</a:t>
            </a:r>
            <a:endParaRPr sz="791"/>
          </a:p>
          <a:p>
            <a:pPr indent="0" lvl="0" marL="0" rtl="0" algn="l">
              <a:lnSpc>
                <a:spcPct val="95000"/>
              </a:lnSpc>
              <a:spcBef>
                <a:spcPts val="1200"/>
              </a:spcBef>
              <a:spcAft>
                <a:spcPts val="0"/>
              </a:spcAft>
              <a:buNone/>
            </a:pPr>
            <a:r>
              <a:rPr lang="ja" sz="791"/>
              <a:t>    learning_rate=1e-5,</a:t>
            </a:r>
            <a:endParaRPr sz="791"/>
          </a:p>
          <a:p>
            <a:pPr indent="0" lvl="0" marL="0" rtl="0" algn="l">
              <a:lnSpc>
                <a:spcPct val="95000"/>
              </a:lnSpc>
              <a:spcBef>
                <a:spcPts val="1200"/>
              </a:spcBef>
              <a:spcAft>
                <a:spcPts val="0"/>
              </a:spcAft>
              <a:buNone/>
            </a:pPr>
            <a:r>
              <a:rPr lang="ja" sz="791"/>
              <a:t>    weight_decay=0.01,</a:t>
            </a:r>
            <a:endParaRPr sz="791"/>
          </a:p>
          <a:p>
            <a:pPr indent="0" lvl="0" marL="0" rtl="0" algn="l">
              <a:lnSpc>
                <a:spcPct val="95000"/>
              </a:lnSpc>
              <a:spcBef>
                <a:spcPts val="1200"/>
              </a:spcBef>
              <a:spcAft>
                <a:spcPts val="0"/>
              </a:spcAft>
              <a:buNone/>
            </a:pPr>
            <a:r>
              <a:rPr lang="ja" sz="791"/>
              <a:t>    save_total_limit=2,</a:t>
            </a:r>
            <a:endParaRPr sz="791"/>
          </a:p>
          <a:p>
            <a:pPr indent="0" lvl="0" marL="0" rtl="0" algn="l">
              <a:lnSpc>
                <a:spcPct val="95000"/>
              </a:lnSpc>
              <a:spcBef>
                <a:spcPts val="1200"/>
              </a:spcBef>
              <a:spcAft>
                <a:spcPts val="0"/>
              </a:spcAft>
              <a:buNone/>
            </a:pPr>
            <a:r>
              <a:rPr lang="ja" sz="791"/>
              <a:t>    logging_dir="./logs",</a:t>
            </a:r>
            <a:endParaRPr sz="791"/>
          </a:p>
          <a:p>
            <a:pPr indent="0" lvl="0" marL="0" rtl="0" algn="l">
              <a:lnSpc>
                <a:spcPct val="95000"/>
              </a:lnSpc>
              <a:spcBef>
                <a:spcPts val="1200"/>
              </a:spcBef>
              <a:spcAft>
                <a:spcPts val="0"/>
              </a:spcAft>
              <a:buNone/>
            </a:pPr>
            <a:r>
              <a:rPr lang="ja" sz="791"/>
              <a:t>    logging_steps=100,</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トレーナーの初期化と学習</a:t>
            </a:r>
            <a:endParaRPr sz="791"/>
          </a:p>
          <a:p>
            <a:pPr indent="0" lvl="0" marL="0" rtl="0" algn="l">
              <a:lnSpc>
                <a:spcPct val="95000"/>
              </a:lnSpc>
              <a:spcBef>
                <a:spcPts val="1200"/>
              </a:spcBef>
              <a:spcAft>
                <a:spcPts val="0"/>
              </a:spcAft>
              <a:buNone/>
            </a:pPr>
            <a:r>
              <a:rPr lang="ja" sz="791"/>
              <a:t>trainer = Trainer(</a:t>
            </a:r>
            <a:endParaRPr sz="791"/>
          </a:p>
          <a:p>
            <a:pPr indent="0" lvl="0" marL="0" rtl="0" algn="l">
              <a:lnSpc>
                <a:spcPct val="95000"/>
              </a:lnSpc>
              <a:spcBef>
                <a:spcPts val="1200"/>
              </a:spcBef>
              <a:spcAft>
                <a:spcPts val="0"/>
              </a:spcAft>
              <a:buNone/>
            </a:pPr>
            <a:r>
              <a:rPr lang="ja" sz="791"/>
              <a:t>    model=model,</a:t>
            </a:r>
            <a:endParaRPr sz="791"/>
          </a:p>
          <a:p>
            <a:pPr indent="0" lvl="0" marL="0" rtl="0" algn="l">
              <a:lnSpc>
                <a:spcPct val="95000"/>
              </a:lnSpc>
              <a:spcBef>
                <a:spcPts val="1200"/>
              </a:spcBef>
              <a:spcAft>
                <a:spcPts val="0"/>
              </a:spcAft>
              <a:buNone/>
            </a:pPr>
            <a:r>
              <a:rPr lang="ja" sz="791"/>
              <a:t>    args=training_args,</a:t>
            </a:r>
            <a:endParaRPr sz="791"/>
          </a:p>
          <a:p>
            <a:pPr indent="0" lvl="0" marL="0" rtl="0" algn="l">
              <a:lnSpc>
                <a:spcPct val="95000"/>
              </a:lnSpc>
              <a:spcBef>
                <a:spcPts val="1200"/>
              </a:spcBef>
              <a:spcAft>
                <a:spcPts val="0"/>
              </a:spcAft>
              <a:buNone/>
            </a:pPr>
            <a:r>
              <a:rPr lang="ja" sz="791"/>
              <a:t>    train_dataset=dataset["train"],</a:t>
            </a:r>
            <a:endParaRPr sz="791"/>
          </a:p>
          <a:p>
            <a:pPr indent="0" lvl="0" marL="0" rtl="0" algn="l">
              <a:lnSpc>
                <a:spcPct val="95000"/>
              </a:lnSpc>
              <a:spcBef>
                <a:spcPts val="1200"/>
              </a:spcBef>
              <a:spcAft>
                <a:spcPts val="0"/>
              </a:spcAft>
              <a:buNone/>
            </a:pPr>
            <a:r>
              <a:rPr lang="ja" sz="791"/>
              <a:t>    eval_dataset=dataset["test"],</a:t>
            </a:r>
            <a:endParaRPr sz="791"/>
          </a:p>
          <a:p>
            <a:pPr indent="0" lvl="0" marL="0" rtl="0" algn="l">
              <a:lnSpc>
                <a:spcPct val="95000"/>
              </a:lnSpc>
              <a:spcBef>
                <a:spcPts val="1200"/>
              </a:spcBef>
              <a:spcAft>
                <a:spcPts val="0"/>
              </a:spcAft>
              <a:buNone/>
            </a:pPr>
            <a:r>
              <a:rPr lang="ja" sz="791"/>
              <a:t>    tokenizer=tokenizer,</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trainer.train()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推論用Pythonコード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 推論プロンプトの作成</a:t>
            </a:r>
            <a:endParaRPr sz="791"/>
          </a:p>
          <a:p>
            <a:pPr indent="0" lvl="0" marL="0" rtl="0" algn="l">
              <a:lnSpc>
                <a:spcPct val="95000"/>
              </a:lnSpc>
              <a:spcBef>
                <a:spcPts val="1200"/>
              </a:spcBef>
              <a:spcAft>
                <a:spcPts val="0"/>
              </a:spcAft>
              <a:buNone/>
            </a:pPr>
            <a:r>
              <a:rPr lang="ja" sz="791"/>
              <a:t>prompt = "[Inference Prompt] Answer and provide as brief a thought process as possible: " + question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推論の実行</a:t>
            </a:r>
            <a:endParaRPr sz="791"/>
          </a:p>
          <a:p>
            <a:pPr indent="0" lvl="0" marL="0" rtl="0" algn="l">
              <a:lnSpc>
                <a:spcPct val="95000"/>
              </a:lnSpc>
              <a:spcBef>
                <a:spcPts val="1200"/>
              </a:spcBef>
              <a:spcAft>
                <a:spcPts val="0"/>
              </a:spcAft>
              <a:buNone/>
            </a:pPr>
            <a:r>
              <a:rPr lang="ja" sz="791"/>
              <a:t>inputs = tokenizer(prompt, return_tensors="pt").to("cuda")</a:t>
            </a:r>
            <a:endParaRPr sz="791"/>
          </a:p>
          <a:p>
            <a:pPr indent="0" lvl="0" marL="0" rtl="0" algn="l">
              <a:lnSpc>
                <a:spcPct val="95000"/>
              </a:lnSpc>
              <a:spcBef>
                <a:spcPts val="1200"/>
              </a:spcBef>
              <a:spcAft>
                <a:spcPts val="0"/>
              </a:spcAft>
              <a:buNone/>
            </a:pPr>
            <a:r>
              <a:rPr lang="ja" sz="791"/>
              <a:t>outputs = model.generate(**inputs, max_length=100)</a:t>
            </a:r>
            <a:endParaRPr sz="791"/>
          </a:p>
          <a:p>
            <a:pPr indent="0" lvl="0" marL="0" rtl="0" algn="l">
              <a:lnSpc>
                <a:spcPct val="95000"/>
              </a:lnSpc>
              <a:spcBef>
                <a:spcPts val="1200"/>
              </a:spcBef>
              <a:spcAft>
                <a:spcPts val="0"/>
              </a:spcAft>
              <a:buNone/>
            </a:pPr>
            <a:r>
              <a:rPr lang="ja" sz="791"/>
              <a:t>answer = tokenizer.decode(outputs[0], skip_special_tokens=True)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print("Generated Answer:", 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実行時の注意点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高性能なGPUが必要です（例: A100やV100）。</a:t>
            </a:r>
            <a:endParaRPr sz="791"/>
          </a:p>
          <a:p>
            <a:pPr indent="0" lvl="0" marL="0" rtl="0" algn="l">
              <a:lnSpc>
                <a:spcPct val="95000"/>
              </a:lnSpc>
              <a:spcBef>
                <a:spcPts val="1200"/>
              </a:spcBef>
              <a:spcAft>
                <a:spcPts val="0"/>
              </a:spcAft>
              <a:buNone/>
            </a:pPr>
            <a:r>
              <a:rPr lang="ja" sz="791"/>
              <a:t>- 圧縮器としてGPT-4を利用する際、APIの利用制限を考慮する必要があります。</a:t>
            </a:r>
            <a:endParaRPr sz="791"/>
          </a:p>
          <a:p>
            <a:pPr indent="0" lvl="0" marL="0" rtl="0" algn="l">
              <a:lnSpc>
                <a:spcPct val="95000"/>
              </a:lnSpc>
              <a:spcBef>
                <a:spcPts val="1200"/>
              </a:spcBef>
              <a:spcAft>
                <a:spcPts val="0"/>
              </a:spcAft>
              <a:buNone/>
            </a:pPr>
            <a:r>
              <a:rPr lang="ja" sz="791"/>
              <a:t>- データセットの前処理と正確なラベル付けが性能に大きく影響します。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C3oT: Generating Shorter Chain-of-Thought without Compromising Effectiveness C3oT: 効果を損なうことなく短いChain-of-Thoughtの生成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Chain-of-Thought（CoT）は生成結果が長すぎ、短くすると結果が悪くなるため CoTを圧縮して短く長いCoTと短いCoTを同時に学習し短いCoTを生成するC3oTフレームワークを提案</a:t>
            </a:r>
            <a:endParaRPr sz="791"/>
          </a:p>
          <a:p>
            <a:pPr indent="0" lvl="0" marL="0" rtl="0" algn="l">
              <a:lnSpc>
                <a:spcPct val="95000"/>
              </a:lnSpc>
              <a:spcBef>
                <a:spcPts val="1200"/>
              </a:spcBef>
              <a:spcAft>
                <a:spcPts val="0"/>
              </a:spcAft>
              <a:buNone/>
            </a:pPr>
            <a:r>
              <a:rPr lang="ja" sz="791"/>
              <a:t>CoTの長さを最大50%以上削減しながら性能を維持できることを確認</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問題設定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**データセット構成**: `(xi, r_long, y)`で表され、`xi`は指示文、`r_long`は長いCoT、`y`は解答。</a:t>
            </a:r>
            <a:endParaRPr sz="791"/>
          </a:p>
          <a:p>
            <a:pPr indent="0" lvl="0" marL="0" rtl="0" algn="l">
              <a:lnSpc>
                <a:spcPct val="95000"/>
              </a:lnSpc>
              <a:spcBef>
                <a:spcPts val="1200"/>
              </a:spcBef>
              <a:spcAft>
                <a:spcPts val="0"/>
              </a:spcAft>
              <a:buNone/>
            </a:pPr>
            <a:r>
              <a:rPr lang="ja" sz="791"/>
              <a:t>- **目標**: 圧縮後の短いCoT (`r_short`) でも解答の正確性を維持するモデルを学習。</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C3oTフレームワークの構成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**圧縮器（Compressor）**:</a:t>
            </a:r>
            <a:endParaRPr sz="791"/>
          </a:p>
          <a:p>
            <a:pPr indent="0" lvl="0" marL="0" rtl="0" algn="l">
              <a:lnSpc>
                <a:spcPct val="95000"/>
              </a:lnSpc>
              <a:spcBef>
                <a:spcPts val="1200"/>
              </a:spcBef>
              <a:spcAft>
                <a:spcPts val="0"/>
              </a:spcAft>
              <a:buNone/>
            </a:pPr>
            <a:r>
              <a:rPr lang="ja" sz="791"/>
              <a:t>    - GPT-4を使用して長いCoTを圧縮し、冗長な部分を削減。</a:t>
            </a:r>
            <a:endParaRPr sz="791"/>
          </a:p>
          <a:p>
            <a:pPr indent="0" lvl="0" marL="0" rtl="0" algn="l">
              <a:lnSpc>
                <a:spcPct val="95000"/>
              </a:lnSpc>
              <a:spcBef>
                <a:spcPts val="1200"/>
              </a:spcBef>
              <a:spcAft>
                <a:spcPts val="0"/>
              </a:spcAft>
              <a:buNone/>
            </a:pPr>
            <a:r>
              <a:rPr lang="ja" sz="791"/>
              <a:t>2. **条件付き学習（Conditioned Training）**:</a:t>
            </a:r>
            <a:endParaRPr sz="791"/>
          </a:p>
          <a:p>
            <a:pPr indent="0" lvl="0" marL="0" rtl="0" algn="l">
              <a:lnSpc>
                <a:spcPct val="95000"/>
              </a:lnSpc>
              <a:spcBef>
                <a:spcPts val="1200"/>
              </a:spcBef>
              <a:spcAft>
                <a:spcPts val="0"/>
              </a:spcAft>
              <a:buNone/>
            </a:pPr>
            <a:r>
              <a:rPr lang="ja" sz="791"/>
              <a:t>    - 長いCoTと短いCoTを条件付きトークンで区別し、それらの関係を学習。</a:t>
            </a:r>
            <a:endParaRPr sz="791"/>
          </a:p>
          <a:p>
            <a:pPr indent="0" lvl="0" marL="0" rtl="0" algn="l">
              <a:lnSpc>
                <a:spcPct val="95000"/>
              </a:lnSpc>
              <a:spcBef>
                <a:spcPts val="1200"/>
              </a:spcBef>
              <a:spcAft>
                <a:spcPts val="0"/>
              </a:spcAft>
              <a:buNone/>
            </a:pPr>
            <a:r>
              <a:rPr lang="ja" sz="791"/>
              <a:t>3. **条件付き推論（Conditioned Inference）**:</a:t>
            </a:r>
            <a:endParaRPr sz="791"/>
          </a:p>
          <a:p>
            <a:pPr indent="0" lvl="0" marL="0" rtl="0" algn="l">
              <a:lnSpc>
                <a:spcPct val="95000"/>
              </a:lnSpc>
              <a:spcBef>
                <a:spcPts val="1200"/>
              </a:spcBef>
              <a:spcAft>
                <a:spcPts val="0"/>
              </a:spcAft>
              <a:buNone/>
            </a:pPr>
            <a:r>
              <a:rPr lang="ja" sz="791"/>
              <a:t>    - 推論時に短いCoT生成用の特定トークンを使用して推論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データ準備**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論文では以下のデータセットを使用しています。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**数学的推論**: GSM8K、MathQA</a:t>
            </a:r>
            <a:endParaRPr sz="791"/>
          </a:p>
          <a:p>
            <a:pPr indent="0" lvl="0" marL="0" rtl="0" algn="l">
              <a:lnSpc>
                <a:spcPct val="95000"/>
              </a:lnSpc>
              <a:spcBef>
                <a:spcPts val="1200"/>
              </a:spcBef>
              <a:spcAft>
                <a:spcPts val="0"/>
              </a:spcAft>
              <a:buNone/>
            </a:pPr>
            <a:r>
              <a:rPr lang="ja" sz="791"/>
              <a:t>- **常識推論**: ECQA、StrategyQA</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データ形式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データセットは以下の形式に準備します。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**Instruction**: 問題の指示文</a:t>
            </a:r>
            <a:endParaRPr sz="791"/>
          </a:p>
          <a:p>
            <a:pPr indent="0" lvl="0" marL="0" rtl="0" algn="l">
              <a:lnSpc>
                <a:spcPct val="95000"/>
              </a:lnSpc>
              <a:spcBef>
                <a:spcPts val="1200"/>
              </a:spcBef>
              <a:spcAft>
                <a:spcPts val="0"/>
              </a:spcAft>
              <a:buNone/>
            </a:pPr>
            <a:r>
              <a:rPr lang="ja" sz="791"/>
              <a:t>- **Long CoT**: 長いChain-of-Thought（詳細な推論プロセス）</a:t>
            </a:r>
            <a:endParaRPr sz="791"/>
          </a:p>
          <a:p>
            <a:pPr indent="0" lvl="0" marL="0" rtl="0" algn="l">
              <a:lnSpc>
                <a:spcPct val="95000"/>
              </a:lnSpc>
              <a:spcBef>
                <a:spcPts val="1200"/>
              </a:spcBef>
              <a:spcAft>
                <a:spcPts val="0"/>
              </a:spcAft>
              <a:buNone/>
            </a:pPr>
            <a:r>
              <a:rPr lang="ja" sz="791"/>
              <a:t>- **Answer**: 解答</a:t>
            </a:r>
            <a:endParaRPr sz="791"/>
          </a:p>
          <a:p>
            <a:pPr indent="0" lvl="0" marL="0" rtl="0" algn="l">
              <a:lnSpc>
                <a:spcPct val="95000"/>
              </a:lnSpc>
              <a:spcBef>
                <a:spcPts val="1200"/>
              </a:spcBef>
              <a:spcAft>
                <a:spcPts val="0"/>
              </a:spcAft>
              <a:buNone/>
            </a:pPr>
            <a:r>
              <a:rPr lang="ja" sz="791"/>
              <a:t>- **Short CoT**: 圧縮された短いChain-of-Thought（後で生成）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plaintext</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Instruction: Natalia sold clips ... How many clips did Natalia sell altogether in April and May?</a:t>
            </a:r>
            <a:endParaRPr sz="791"/>
          </a:p>
          <a:p>
            <a:pPr indent="0" lvl="0" marL="0" rtl="0" algn="l">
              <a:lnSpc>
                <a:spcPct val="95000"/>
              </a:lnSpc>
              <a:spcBef>
                <a:spcPts val="1200"/>
              </a:spcBef>
              <a:spcAft>
                <a:spcPts val="0"/>
              </a:spcAft>
              <a:buNone/>
            </a:pPr>
            <a:r>
              <a:rPr lang="ja" sz="791"/>
              <a:t>Long CoT: Natalia sold 48+24 = 72 clips altogether in April and May.</a:t>
            </a:r>
            <a:endParaRPr sz="791"/>
          </a:p>
          <a:p>
            <a:pPr indent="0" lvl="0" marL="0" rtl="0" algn="l">
              <a:lnSpc>
                <a:spcPct val="95000"/>
              </a:lnSpc>
              <a:spcBef>
                <a:spcPts val="1200"/>
              </a:spcBef>
              <a:spcAft>
                <a:spcPts val="0"/>
              </a:spcAft>
              <a:buNone/>
            </a:pPr>
            <a:r>
              <a:rPr lang="ja" sz="791"/>
              <a:t>Answer: 72</a:t>
            </a:r>
            <a:endParaRPr sz="791"/>
          </a:p>
          <a:p>
            <a:pPr indent="0" lvl="0" marL="0" rtl="0" algn="l">
              <a:lnSpc>
                <a:spcPct val="95000"/>
              </a:lnSpc>
              <a:spcBef>
                <a:spcPts val="1200"/>
              </a:spcBef>
              <a:spcAft>
                <a:spcPts val="0"/>
              </a:spcAft>
              <a:buNone/>
            </a:pPr>
            <a:r>
              <a:rPr lang="ja" sz="791"/>
              <a:t>Short CoT: She sold 72 clips in April and May.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圧縮器（Compressor）の準備**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**GPT-4** などのモデルを利用して、長いCoTを圧縮して短いCoTを生成します。以下のプロンプトを使用します。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プロンプト例（圧縮用）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plaintext</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You have a question now: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QUESTION:</a:t>
            </a:r>
            <a:endParaRPr sz="791"/>
          </a:p>
          <a:p>
            <a:pPr indent="0" lvl="0" marL="0" rtl="0" algn="l">
              <a:lnSpc>
                <a:spcPct val="95000"/>
              </a:lnSpc>
              <a:spcBef>
                <a:spcPts val="1200"/>
              </a:spcBef>
              <a:spcAft>
                <a:spcPts val="0"/>
              </a:spcAft>
              <a:buNone/>
            </a:pPr>
            <a:r>
              <a:rPr lang="ja" sz="791"/>
              <a:t>&lt;Instruction&gt;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THOUGHT PROCESS:</a:t>
            </a:r>
            <a:endParaRPr sz="791"/>
          </a:p>
          <a:p>
            <a:pPr indent="0" lvl="0" marL="0" rtl="0" algn="l">
              <a:lnSpc>
                <a:spcPct val="95000"/>
              </a:lnSpc>
              <a:spcBef>
                <a:spcPts val="1200"/>
              </a:spcBef>
              <a:spcAft>
                <a:spcPts val="0"/>
              </a:spcAft>
              <a:buNone/>
            </a:pPr>
            <a:r>
              <a:rPr lang="ja" sz="791"/>
              <a:t>&lt;Long CoT&gt;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ANSWER:</a:t>
            </a:r>
            <a:endParaRPr sz="791"/>
          </a:p>
          <a:p>
            <a:pPr indent="0" lvl="0" marL="0" rtl="0" algn="l">
              <a:lnSpc>
                <a:spcPct val="95000"/>
              </a:lnSpc>
              <a:spcBef>
                <a:spcPts val="1200"/>
              </a:spcBef>
              <a:spcAft>
                <a:spcPts val="0"/>
              </a:spcAft>
              <a:buNone/>
            </a:pPr>
            <a:r>
              <a:rPr lang="ja" sz="791"/>
              <a:t>&lt;Answer&gt;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Now you need to simplify the THOUGHT PROCESS as short as possible to only include the key information needed to solve the question.</a:t>
            </a:r>
            <a:endParaRPr sz="791"/>
          </a:p>
          <a:p>
            <a:pPr indent="0" lvl="0" marL="0" rtl="0" algn="l">
              <a:lnSpc>
                <a:spcPct val="95000"/>
              </a:lnSpc>
              <a:spcBef>
                <a:spcPts val="1200"/>
              </a:spcBef>
              <a:spcAft>
                <a:spcPts val="0"/>
              </a:spcAft>
              <a:buNone/>
            </a:pPr>
            <a:r>
              <a:rPr lang="ja" sz="791"/>
              <a:t>And do not add additional information that is not included in the original THOUGHT PROCESS.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SIMPLIFIED THOUGHT PROCESS: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これにより、長いCoTを圧縮して短いCoTを生成します。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モデルの学習**</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論文で使用されているモデルは **LLaMA-2-Chat（7Bまたは13B）** 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学習の手順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**条件付きデータセットの構築**:</a:t>
            </a:r>
            <a:endParaRPr sz="791"/>
          </a:p>
          <a:p>
            <a:pPr indent="0" lvl="0" marL="0" rtl="0" algn="l">
              <a:lnSpc>
                <a:spcPct val="95000"/>
              </a:lnSpc>
              <a:spcBef>
                <a:spcPts val="1200"/>
              </a:spcBef>
              <a:spcAft>
                <a:spcPts val="0"/>
              </a:spcAft>
              <a:buNone/>
            </a:pPr>
            <a:r>
              <a:rPr lang="ja" sz="791"/>
              <a:t>    - 長いCoTと短いCoTを条件付きトークンで区別します。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plaintext</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[Long Condition] Answer and provide a detailed thought process:</a:t>
            </a:r>
            <a:endParaRPr sz="791"/>
          </a:p>
          <a:p>
            <a:pPr indent="0" lvl="0" marL="0" rtl="0" algn="l">
              <a:lnSpc>
                <a:spcPct val="95000"/>
              </a:lnSpc>
              <a:spcBef>
                <a:spcPts val="1200"/>
              </a:spcBef>
              <a:spcAft>
                <a:spcPts val="0"/>
              </a:spcAft>
              <a:buNone/>
            </a:pPr>
            <a:r>
              <a:rPr lang="ja" sz="791"/>
              <a:t>        Instruction: Natalia sold clips ...</a:t>
            </a:r>
            <a:endParaRPr sz="791"/>
          </a:p>
          <a:p>
            <a:pPr indent="0" lvl="0" marL="0" rtl="0" algn="l">
              <a:lnSpc>
                <a:spcPct val="95000"/>
              </a:lnSpc>
              <a:spcBef>
                <a:spcPts val="1200"/>
              </a:spcBef>
              <a:spcAft>
                <a:spcPts val="0"/>
              </a:spcAft>
              <a:buNone/>
            </a:pPr>
            <a:r>
              <a:rPr lang="ja" sz="791"/>
              <a:t>        Rationale: Natalia sold 48+24 = 72 clips altogether in April and May.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plaintext</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[Short Condition] Answer and provide as brief a thought process as possible:</a:t>
            </a:r>
            <a:endParaRPr sz="791"/>
          </a:p>
          <a:p>
            <a:pPr indent="0" lvl="0" marL="0" rtl="0" algn="l">
              <a:lnSpc>
                <a:spcPct val="95000"/>
              </a:lnSpc>
              <a:spcBef>
                <a:spcPts val="1200"/>
              </a:spcBef>
              <a:spcAft>
                <a:spcPts val="0"/>
              </a:spcAft>
              <a:buNone/>
            </a:pPr>
            <a:r>
              <a:rPr lang="ja" sz="791"/>
              <a:t>        Instruction: Natalia sold clips ...</a:t>
            </a:r>
            <a:endParaRPr sz="791"/>
          </a:p>
          <a:p>
            <a:pPr indent="0" lvl="0" marL="0" rtl="0" algn="l">
              <a:lnSpc>
                <a:spcPct val="95000"/>
              </a:lnSpc>
              <a:spcBef>
                <a:spcPts val="1200"/>
              </a:spcBef>
              <a:spcAft>
                <a:spcPts val="0"/>
              </a:spcAft>
              <a:buNone/>
            </a:pPr>
            <a:r>
              <a:rPr lang="ja" sz="791"/>
              <a:t>        Rationale: She sold 72 clips in April and May.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**データセットのシャッフル**:</a:t>
            </a:r>
            <a:endParaRPr sz="791"/>
          </a:p>
          <a:p>
            <a:pPr indent="0" lvl="0" marL="0" rtl="0" algn="l">
              <a:lnSpc>
                <a:spcPct val="95000"/>
              </a:lnSpc>
              <a:spcBef>
                <a:spcPts val="1200"/>
              </a:spcBef>
              <a:spcAft>
                <a:spcPts val="0"/>
              </a:spcAft>
              <a:buNone/>
            </a:pPr>
            <a:r>
              <a:rPr lang="ja" sz="791"/>
              <a:t>    - 長いCoTと短いCoTをシャッフルし、一般的な教師あり学習（SFT）としてモデルを学習。</a:t>
            </a:r>
            <a:endParaRPr sz="791"/>
          </a:p>
          <a:p>
            <a:pPr indent="0" lvl="0" marL="0" rtl="0" algn="l">
              <a:lnSpc>
                <a:spcPct val="95000"/>
              </a:lnSpc>
              <a:spcBef>
                <a:spcPts val="1200"/>
              </a:spcBef>
              <a:spcAft>
                <a:spcPts val="0"/>
              </a:spcAft>
              <a:buNone/>
            </a:pPr>
            <a:r>
              <a:rPr lang="ja" sz="791"/>
              <a:t>3. **トレーニング設定**:</a:t>
            </a:r>
            <a:endParaRPr sz="791"/>
          </a:p>
          <a:p>
            <a:pPr indent="0" lvl="0" marL="0" rtl="0" algn="l">
              <a:lnSpc>
                <a:spcPct val="95000"/>
              </a:lnSpc>
              <a:spcBef>
                <a:spcPts val="1200"/>
              </a:spcBef>
              <a:spcAft>
                <a:spcPts val="0"/>
              </a:spcAft>
              <a:buNone/>
            </a:pPr>
            <a:r>
              <a:rPr lang="ja" sz="791"/>
              <a:t>    - **オプティマイザ**: AdamW</a:t>
            </a:r>
            <a:endParaRPr sz="791"/>
          </a:p>
          <a:p>
            <a:pPr indent="0" lvl="0" marL="0" rtl="0" algn="l">
              <a:lnSpc>
                <a:spcPct val="95000"/>
              </a:lnSpc>
              <a:spcBef>
                <a:spcPts val="1200"/>
              </a:spcBef>
              <a:spcAft>
                <a:spcPts val="0"/>
              </a:spcAft>
              <a:buNone/>
            </a:pPr>
            <a:r>
              <a:rPr lang="ja" sz="791"/>
              <a:t>    - **学習率スケジュール**: コサインスケジュール</a:t>
            </a:r>
            <a:endParaRPr sz="791"/>
          </a:p>
          <a:p>
            <a:pPr indent="0" lvl="0" marL="0" rtl="0" algn="l">
              <a:lnSpc>
                <a:spcPct val="95000"/>
              </a:lnSpc>
              <a:spcBef>
                <a:spcPts val="1200"/>
              </a:spcBef>
              <a:spcAft>
                <a:spcPts val="0"/>
              </a:spcAft>
              <a:buNone/>
            </a:pPr>
            <a:r>
              <a:rPr lang="ja" sz="791"/>
              <a:t>    - **ハイパーパラメータ**:</a:t>
            </a:r>
            <a:endParaRPr sz="791"/>
          </a:p>
          <a:p>
            <a:pPr indent="0" lvl="0" marL="0" rtl="0" algn="l">
              <a:lnSpc>
                <a:spcPct val="95000"/>
              </a:lnSpc>
              <a:spcBef>
                <a:spcPts val="1200"/>
              </a:spcBef>
              <a:spcAft>
                <a:spcPts val="0"/>
              </a:spcAft>
              <a:buNone/>
            </a:pPr>
            <a:r>
              <a:rPr lang="ja" sz="791"/>
              <a:t>        - 学習率: `1×10^-5`</a:t>
            </a:r>
            <a:endParaRPr sz="791"/>
          </a:p>
          <a:p>
            <a:pPr indent="0" lvl="0" marL="0" rtl="0" algn="l">
              <a:lnSpc>
                <a:spcPct val="95000"/>
              </a:lnSpc>
              <a:spcBef>
                <a:spcPts val="1200"/>
              </a:spcBef>
              <a:spcAft>
                <a:spcPts val="0"/>
              </a:spcAft>
              <a:buNone/>
            </a:pPr>
            <a:r>
              <a:rPr lang="ja" sz="791"/>
              <a:t>        - β1=0.9, β2=0.999, weight decay=0.001</a:t>
            </a:r>
            <a:endParaRPr sz="791"/>
          </a:p>
          <a:p>
            <a:pPr indent="0" lvl="0" marL="0" rtl="0" algn="l">
              <a:lnSpc>
                <a:spcPct val="95000"/>
              </a:lnSpc>
              <a:spcBef>
                <a:spcPts val="1200"/>
              </a:spcBef>
              <a:spcAft>
                <a:spcPts val="0"/>
              </a:spcAft>
              <a:buNone/>
            </a:pPr>
            <a:r>
              <a:rPr lang="ja" sz="791"/>
              <a:t>        - バッチサイズ: 128</a:t>
            </a:r>
            <a:endParaRPr sz="791"/>
          </a:p>
          <a:p>
            <a:pPr indent="0" lvl="0" marL="0" rtl="0" algn="l">
              <a:lnSpc>
                <a:spcPct val="95000"/>
              </a:lnSpc>
              <a:spcBef>
                <a:spcPts val="1200"/>
              </a:spcBef>
              <a:spcAft>
                <a:spcPts val="0"/>
              </a:spcAft>
              <a:buNone/>
            </a:pPr>
            <a:r>
              <a:rPr lang="ja" sz="791"/>
              <a:t>        - シーケンス長: 2048トークン</a:t>
            </a:r>
            <a:endParaRPr sz="791"/>
          </a:p>
          <a:p>
            <a:pPr indent="0" lvl="0" marL="0" rtl="0" algn="l">
              <a:lnSpc>
                <a:spcPct val="95000"/>
              </a:lnSpc>
              <a:spcBef>
                <a:spcPts val="1200"/>
              </a:spcBef>
              <a:spcAft>
                <a:spcPts val="0"/>
              </a:spcAft>
              <a:buNone/>
            </a:pPr>
            <a:r>
              <a:rPr lang="ja" sz="791"/>
              <a:t>        - エポック数: 2</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**条件付き推論**を使用して短いCoTを生成します。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プロンプト例（推論用）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plaintext</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[Inference Prompt] Answer and provide as brief a thought process as possible:</a:t>
            </a:r>
            <a:endParaRPr sz="791"/>
          </a:p>
          <a:p>
            <a:pPr indent="0" lvl="0" marL="0" rtl="0" algn="l">
              <a:lnSpc>
                <a:spcPct val="95000"/>
              </a:lnSpc>
              <a:spcBef>
                <a:spcPts val="1200"/>
              </a:spcBef>
              <a:spcAft>
                <a:spcPts val="0"/>
              </a:spcAft>
              <a:buNone/>
            </a:pPr>
            <a:r>
              <a:rPr lang="ja" sz="791"/>
              <a:t>&lt;Question&gt;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このプロンプトを使用して、短いCoTを生成し、解答を出力します。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メトリクス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**Accuracy**: 解答の正確性（生成された解答と正解の一致率）。</a:t>
            </a:r>
            <a:endParaRPr sz="791"/>
          </a:p>
          <a:p>
            <a:pPr indent="0" lvl="0" marL="0" rtl="0" algn="l">
              <a:lnSpc>
                <a:spcPct val="95000"/>
              </a:lnSpc>
              <a:spcBef>
                <a:spcPts val="1200"/>
              </a:spcBef>
              <a:spcAft>
                <a:spcPts val="0"/>
              </a:spcAft>
              <a:buNone/>
            </a:pPr>
            <a:r>
              <a:rPr lang="ja" sz="791"/>
              <a:t>- **Compression Rate**: 圧縮率（長いCoTの長さに対する短いCoTの長さの削減率）。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圧縮率の算出:ここで、`L`は長いCoTの長さ、`L̃`は短いCoTの長さ。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```scss</a:t>
            </a:r>
            <a:endParaRPr sz="791"/>
          </a:p>
          <a:p>
            <a:pPr indent="0" lvl="0" marL="0" rtl="0" algn="l">
              <a:lnSpc>
                <a:spcPct val="95000"/>
              </a:lnSpc>
              <a:spcBef>
                <a:spcPts val="1200"/>
              </a:spcBef>
              <a:spcAft>
                <a:spcPts val="0"/>
              </a:spcAft>
              <a:buNone/>
            </a:pPr>
            <a:r>
              <a:rPr lang="ja" sz="791"/>
              <a:t>    scss</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ρ = (L - L̃) / 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拡張（オプション）**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圧縮器を他のモデル（例: LLaMA-2-Chat）に切り替える。</a:t>
            </a:r>
            <a:endParaRPr sz="791"/>
          </a:p>
          <a:p>
            <a:pPr indent="0" lvl="0" marL="0" rtl="0" algn="l">
              <a:lnSpc>
                <a:spcPct val="95000"/>
              </a:lnSpc>
              <a:spcBef>
                <a:spcPts val="1200"/>
              </a:spcBef>
              <a:spcAft>
                <a:spcPts val="0"/>
              </a:spcAft>
              <a:buNone/>
            </a:pPr>
            <a:r>
              <a:rPr lang="ja" sz="791"/>
              <a:t>- CoTの拡張を実施して、さらに長いCoTを生成し、それを圧縮する。</a:t>
            </a:r>
            <a:endParaRPr sz="791"/>
          </a:p>
          <a:p>
            <a:pPr indent="0" lvl="0" marL="0" rtl="0" algn="l">
              <a:lnSpc>
                <a:spcPct val="95000"/>
              </a:lnSpc>
              <a:spcBef>
                <a:spcPts val="1200"/>
              </a:spcBef>
              <a:spcAft>
                <a:spcPts val="0"/>
              </a:spcAft>
              <a:buNone/>
            </a:pPr>
            <a:r>
              <a:rPr lang="ja" sz="791"/>
              <a:t>- Mixed Conditions（異なる圧縮率を持つデータセットの混合学習）を試す。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実行コード例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以下は、トレーニングと推論の実行例です。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トレーニング用Pythonコード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from transformers import AutoModelForCausalLM, AutoTokenizer, Trainer, TrainingArguments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モデルとトークナイザーのロード</a:t>
            </a:r>
            <a:endParaRPr sz="791"/>
          </a:p>
          <a:p>
            <a:pPr indent="0" lvl="0" marL="0" rtl="0" algn="l">
              <a:lnSpc>
                <a:spcPct val="95000"/>
              </a:lnSpc>
              <a:spcBef>
                <a:spcPts val="1200"/>
              </a:spcBef>
              <a:spcAft>
                <a:spcPts val="0"/>
              </a:spcAft>
              <a:buNone/>
            </a:pPr>
            <a:r>
              <a:rPr lang="ja" sz="791"/>
              <a:t>model_name = "LLaMA-2-Chat-7B"</a:t>
            </a:r>
            <a:endParaRPr sz="791"/>
          </a:p>
          <a:p>
            <a:pPr indent="0" lvl="0" marL="0" rtl="0" algn="l">
              <a:lnSpc>
                <a:spcPct val="95000"/>
              </a:lnSpc>
              <a:spcBef>
                <a:spcPts val="1200"/>
              </a:spcBef>
              <a:spcAft>
                <a:spcPts val="0"/>
              </a:spcAft>
              <a:buNone/>
            </a:pPr>
            <a:r>
              <a:rPr lang="ja" sz="791"/>
              <a:t>model = AutoModelForCausalLM.from_pretrained(model_name)</a:t>
            </a:r>
            <a:endParaRPr sz="791"/>
          </a:p>
          <a:p>
            <a:pPr indent="0" lvl="0" marL="0" rtl="0" algn="l">
              <a:lnSpc>
                <a:spcPct val="95000"/>
              </a:lnSpc>
              <a:spcBef>
                <a:spcPts val="1200"/>
              </a:spcBef>
              <a:spcAft>
                <a:spcPts val="0"/>
              </a:spcAft>
              <a:buNone/>
            </a:pPr>
            <a:r>
              <a:rPr lang="ja" sz="791"/>
              <a:t>tokenizer = AutoTokenizer.from_pretrained(model_name)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データセットの準備</a:t>
            </a:r>
            <a:endParaRPr sz="791"/>
          </a:p>
          <a:p>
            <a:pPr indent="0" lvl="0" marL="0" rtl="0" algn="l">
              <a:lnSpc>
                <a:spcPct val="95000"/>
              </a:lnSpc>
              <a:spcBef>
                <a:spcPts val="1200"/>
              </a:spcBef>
              <a:spcAft>
                <a:spcPts val="0"/>
              </a:spcAft>
              <a:buNone/>
            </a:pPr>
            <a:r>
              <a:rPr lang="ja" sz="791"/>
              <a:t># Dataset形式: (instruction, long_cot, short_cot, answer)</a:t>
            </a:r>
            <a:endParaRPr sz="791"/>
          </a:p>
          <a:p>
            <a:pPr indent="0" lvl="0" marL="0" rtl="0" algn="l">
              <a:lnSpc>
                <a:spcPct val="95000"/>
              </a:lnSpc>
              <a:spcBef>
                <a:spcPts val="1200"/>
              </a:spcBef>
              <a:spcAft>
                <a:spcPts val="0"/>
              </a:spcAft>
              <a:buNone/>
            </a:pPr>
            <a:r>
              <a:rPr lang="ja" sz="791"/>
              <a:t>dataset = load_dataset("path_to_your_dataset")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トレーニング設定</a:t>
            </a:r>
            <a:endParaRPr sz="791"/>
          </a:p>
          <a:p>
            <a:pPr indent="0" lvl="0" marL="0" rtl="0" algn="l">
              <a:lnSpc>
                <a:spcPct val="95000"/>
              </a:lnSpc>
              <a:spcBef>
                <a:spcPts val="1200"/>
              </a:spcBef>
              <a:spcAft>
                <a:spcPts val="0"/>
              </a:spcAft>
              <a:buNone/>
            </a:pPr>
            <a:r>
              <a:rPr lang="ja" sz="791"/>
              <a:t>training_args = TrainingArguments(</a:t>
            </a:r>
            <a:endParaRPr sz="791"/>
          </a:p>
          <a:p>
            <a:pPr indent="0" lvl="0" marL="0" rtl="0" algn="l">
              <a:lnSpc>
                <a:spcPct val="95000"/>
              </a:lnSpc>
              <a:spcBef>
                <a:spcPts val="1200"/>
              </a:spcBef>
              <a:spcAft>
                <a:spcPts val="0"/>
              </a:spcAft>
              <a:buNone/>
            </a:pPr>
            <a:r>
              <a:rPr lang="ja" sz="791"/>
              <a:t>    output_dir="./c3ot_model",</a:t>
            </a:r>
            <a:endParaRPr sz="791"/>
          </a:p>
          <a:p>
            <a:pPr indent="0" lvl="0" marL="0" rtl="0" algn="l">
              <a:lnSpc>
                <a:spcPct val="95000"/>
              </a:lnSpc>
              <a:spcBef>
                <a:spcPts val="1200"/>
              </a:spcBef>
              <a:spcAft>
                <a:spcPts val="0"/>
              </a:spcAft>
              <a:buNone/>
            </a:pPr>
            <a:r>
              <a:rPr lang="ja" sz="791"/>
              <a:t>    per_device_train_batch_size=8,</a:t>
            </a:r>
            <a:endParaRPr sz="791"/>
          </a:p>
          <a:p>
            <a:pPr indent="0" lvl="0" marL="0" rtl="0" algn="l">
              <a:lnSpc>
                <a:spcPct val="95000"/>
              </a:lnSpc>
              <a:spcBef>
                <a:spcPts val="1200"/>
              </a:spcBef>
              <a:spcAft>
                <a:spcPts val="0"/>
              </a:spcAft>
              <a:buNone/>
            </a:pPr>
            <a:r>
              <a:rPr lang="ja" sz="791"/>
              <a:t>    gradient_accumulation_steps=16,</a:t>
            </a:r>
            <a:endParaRPr sz="791"/>
          </a:p>
          <a:p>
            <a:pPr indent="0" lvl="0" marL="0" rtl="0" algn="l">
              <a:lnSpc>
                <a:spcPct val="95000"/>
              </a:lnSpc>
              <a:spcBef>
                <a:spcPts val="1200"/>
              </a:spcBef>
              <a:spcAft>
                <a:spcPts val="0"/>
              </a:spcAft>
              <a:buNone/>
            </a:pPr>
            <a:r>
              <a:rPr lang="ja" sz="791"/>
              <a:t>    num_train_epochs=2,</a:t>
            </a:r>
            <a:endParaRPr sz="791"/>
          </a:p>
          <a:p>
            <a:pPr indent="0" lvl="0" marL="0" rtl="0" algn="l">
              <a:lnSpc>
                <a:spcPct val="95000"/>
              </a:lnSpc>
              <a:spcBef>
                <a:spcPts val="1200"/>
              </a:spcBef>
              <a:spcAft>
                <a:spcPts val="0"/>
              </a:spcAft>
              <a:buNone/>
            </a:pPr>
            <a:r>
              <a:rPr lang="ja" sz="791"/>
              <a:t>    learning_rate=1e-5,</a:t>
            </a:r>
            <a:endParaRPr sz="791"/>
          </a:p>
          <a:p>
            <a:pPr indent="0" lvl="0" marL="0" rtl="0" algn="l">
              <a:lnSpc>
                <a:spcPct val="95000"/>
              </a:lnSpc>
              <a:spcBef>
                <a:spcPts val="1200"/>
              </a:spcBef>
              <a:spcAft>
                <a:spcPts val="0"/>
              </a:spcAft>
              <a:buNone/>
            </a:pPr>
            <a:r>
              <a:rPr lang="ja" sz="791"/>
              <a:t>    weight_decay=0.01,</a:t>
            </a:r>
            <a:endParaRPr sz="791"/>
          </a:p>
          <a:p>
            <a:pPr indent="0" lvl="0" marL="0" rtl="0" algn="l">
              <a:lnSpc>
                <a:spcPct val="95000"/>
              </a:lnSpc>
              <a:spcBef>
                <a:spcPts val="1200"/>
              </a:spcBef>
              <a:spcAft>
                <a:spcPts val="0"/>
              </a:spcAft>
              <a:buNone/>
            </a:pPr>
            <a:r>
              <a:rPr lang="ja" sz="791"/>
              <a:t>    save_total_limit=2,</a:t>
            </a:r>
            <a:endParaRPr sz="791"/>
          </a:p>
          <a:p>
            <a:pPr indent="0" lvl="0" marL="0" rtl="0" algn="l">
              <a:lnSpc>
                <a:spcPct val="95000"/>
              </a:lnSpc>
              <a:spcBef>
                <a:spcPts val="1200"/>
              </a:spcBef>
              <a:spcAft>
                <a:spcPts val="0"/>
              </a:spcAft>
              <a:buNone/>
            </a:pPr>
            <a:r>
              <a:rPr lang="ja" sz="791"/>
              <a:t>    logging_dir="./logs",</a:t>
            </a:r>
            <a:endParaRPr sz="791"/>
          </a:p>
          <a:p>
            <a:pPr indent="0" lvl="0" marL="0" rtl="0" algn="l">
              <a:lnSpc>
                <a:spcPct val="95000"/>
              </a:lnSpc>
              <a:spcBef>
                <a:spcPts val="1200"/>
              </a:spcBef>
              <a:spcAft>
                <a:spcPts val="0"/>
              </a:spcAft>
              <a:buNone/>
            </a:pPr>
            <a:r>
              <a:rPr lang="ja" sz="791"/>
              <a:t>    logging_steps=100,</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トレーナーの初期化と学習</a:t>
            </a:r>
            <a:endParaRPr sz="791"/>
          </a:p>
          <a:p>
            <a:pPr indent="0" lvl="0" marL="0" rtl="0" algn="l">
              <a:lnSpc>
                <a:spcPct val="95000"/>
              </a:lnSpc>
              <a:spcBef>
                <a:spcPts val="1200"/>
              </a:spcBef>
              <a:spcAft>
                <a:spcPts val="0"/>
              </a:spcAft>
              <a:buNone/>
            </a:pPr>
            <a:r>
              <a:rPr lang="ja" sz="791"/>
              <a:t>trainer = Trainer(</a:t>
            </a:r>
            <a:endParaRPr sz="791"/>
          </a:p>
          <a:p>
            <a:pPr indent="0" lvl="0" marL="0" rtl="0" algn="l">
              <a:lnSpc>
                <a:spcPct val="95000"/>
              </a:lnSpc>
              <a:spcBef>
                <a:spcPts val="1200"/>
              </a:spcBef>
              <a:spcAft>
                <a:spcPts val="0"/>
              </a:spcAft>
              <a:buNone/>
            </a:pPr>
            <a:r>
              <a:rPr lang="ja" sz="791"/>
              <a:t>    model=model,</a:t>
            </a:r>
            <a:endParaRPr sz="791"/>
          </a:p>
          <a:p>
            <a:pPr indent="0" lvl="0" marL="0" rtl="0" algn="l">
              <a:lnSpc>
                <a:spcPct val="95000"/>
              </a:lnSpc>
              <a:spcBef>
                <a:spcPts val="1200"/>
              </a:spcBef>
              <a:spcAft>
                <a:spcPts val="0"/>
              </a:spcAft>
              <a:buNone/>
            </a:pPr>
            <a:r>
              <a:rPr lang="ja" sz="791"/>
              <a:t>    args=training_args,</a:t>
            </a:r>
            <a:endParaRPr sz="791"/>
          </a:p>
          <a:p>
            <a:pPr indent="0" lvl="0" marL="0" rtl="0" algn="l">
              <a:lnSpc>
                <a:spcPct val="95000"/>
              </a:lnSpc>
              <a:spcBef>
                <a:spcPts val="1200"/>
              </a:spcBef>
              <a:spcAft>
                <a:spcPts val="0"/>
              </a:spcAft>
              <a:buNone/>
            </a:pPr>
            <a:r>
              <a:rPr lang="ja" sz="791"/>
              <a:t>    train_dataset=dataset["train"],</a:t>
            </a:r>
            <a:endParaRPr sz="791"/>
          </a:p>
          <a:p>
            <a:pPr indent="0" lvl="0" marL="0" rtl="0" algn="l">
              <a:lnSpc>
                <a:spcPct val="95000"/>
              </a:lnSpc>
              <a:spcBef>
                <a:spcPts val="1200"/>
              </a:spcBef>
              <a:spcAft>
                <a:spcPts val="0"/>
              </a:spcAft>
              <a:buNone/>
            </a:pPr>
            <a:r>
              <a:rPr lang="ja" sz="791"/>
              <a:t>    eval_dataset=dataset["test"],</a:t>
            </a:r>
            <a:endParaRPr sz="791"/>
          </a:p>
          <a:p>
            <a:pPr indent="0" lvl="0" marL="0" rtl="0" algn="l">
              <a:lnSpc>
                <a:spcPct val="95000"/>
              </a:lnSpc>
              <a:spcBef>
                <a:spcPts val="1200"/>
              </a:spcBef>
              <a:spcAft>
                <a:spcPts val="0"/>
              </a:spcAft>
              <a:buNone/>
            </a:pPr>
            <a:r>
              <a:rPr lang="ja" sz="791"/>
              <a:t>    tokenizer=tokenizer,</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trainer.train()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推論用Pythonコード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コードをコピーする</a:t>
            </a:r>
            <a:endParaRPr sz="791"/>
          </a:p>
          <a:p>
            <a:pPr indent="0" lvl="0" marL="0" rtl="0" algn="l">
              <a:lnSpc>
                <a:spcPct val="95000"/>
              </a:lnSpc>
              <a:spcBef>
                <a:spcPts val="1200"/>
              </a:spcBef>
              <a:spcAft>
                <a:spcPts val="0"/>
              </a:spcAft>
              <a:buNone/>
            </a:pPr>
            <a:r>
              <a:rPr lang="ja" sz="791"/>
              <a:t># 推論プロンプトの作成</a:t>
            </a:r>
            <a:endParaRPr sz="791"/>
          </a:p>
          <a:p>
            <a:pPr indent="0" lvl="0" marL="0" rtl="0" algn="l">
              <a:lnSpc>
                <a:spcPct val="95000"/>
              </a:lnSpc>
              <a:spcBef>
                <a:spcPts val="1200"/>
              </a:spcBef>
              <a:spcAft>
                <a:spcPts val="0"/>
              </a:spcAft>
              <a:buNone/>
            </a:pPr>
            <a:r>
              <a:rPr lang="ja" sz="791"/>
              <a:t>prompt = "[Inference Prompt] Answer and provide as brief a thought process as possible: " + question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推論の実行</a:t>
            </a:r>
            <a:endParaRPr sz="791"/>
          </a:p>
          <a:p>
            <a:pPr indent="0" lvl="0" marL="0" rtl="0" algn="l">
              <a:lnSpc>
                <a:spcPct val="95000"/>
              </a:lnSpc>
              <a:spcBef>
                <a:spcPts val="1200"/>
              </a:spcBef>
              <a:spcAft>
                <a:spcPts val="0"/>
              </a:spcAft>
              <a:buNone/>
            </a:pPr>
            <a:r>
              <a:rPr lang="ja" sz="791"/>
              <a:t>inputs = tokenizer(prompt, return_tensors="pt").to("cuda")</a:t>
            </a:r>
            <a:endParaRPr sz="791"/>
          </a:p>
          <a:p>
            <a:pPr indent="0" lvl="0" marL="0" rtl="0" algn="l">
              <a:lnSpc>
                <a:spcPct val="95000"/>
              </a:lnSpc>
              <a:spcBef>
                <a:spcPts val="1200"/>
              </a:spcBef>
              <a:spcAft>
                <a:spcPts val="0"/>
              </a:spcAft>
              <a:buNone/>
            </a:pPr>
            <a:r>
              <a:rPr lang="ja" sz="791"/>
              <a:t>outputs = model.generate(**inputs, max_length=100)</a:t>
            </a:r>
            <a:endParaRPr sz="791"/>
          </a:p>
          <a:p>
            <a:pPr indent="0" lvl="0" marL="0" rtl="0" algn="l">
              <a:lnSpc>
                <a:spcPct val="95000"/>
              </a:lnSpc>
              <a:spcBef>
                <a:spcPts val="1200"/>
              </a:spcBef>
              <a:spcAft>
                <a:spcPts val="0"/>
              </a:spcAft>
              <a:buNone/>
            </a:pPr>
            <a:r>
              <a:rPr lang="ja" sz="791"/>
              <a:t>answer = tokenizer.decode(outputs[0], skip_special_tokens=True)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print("Generated Answer:", 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実行時の注意点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高性能なGPUが必要です（例: A100やV100）。</a:t>
            </a:r>
            <a:endParaRPr sz="791"/>
          </a:p>
          <a:p>
            <a:pPr indent="0" lvl="0" marL="0" rtl="0" algn="l">
              <a:lnSpc>
                <a:spcPct val="95000"/>
              </a:lnSpc>
              <a:spcBef>
                <a:spcPts val="1200"/>
              </a:spcBef>
              <a:spcAft>
                <a:spcPts val="0"/>
              </a:spcAft>
              <a:buNone/>
            </a:pPr>
            <a:r>
              <a:rPr lang="ja" sz="791"/>
              <a:t>- 圧縮器としてGPT-4を利用する際、APIの利用制限を考慮する必要があります。</a:t>
            </a:r>
            <a:endParaRPr sz="791"/>
          </a:p>
          <a:p>
            <a:pPr indent="0" lvl="0" marL="0" rtl="0" algn="l">
              <a:lnSpc>
                <a:spcPct val="95000"/>
              </a:lnSpc>
              <a:spcBef>
                <a:spcPts val="1200"/>
              </a:spcBef>
              <a:spcAft>
                <a:spcPts val="0"/>
              </a:spcAft>
              <a:buNone/>
            </a:pPr>
            <a:r>
              <a:rPr lang="ja" sz="791"/>
              <a:t>- データセットの前処理と正確なラベル付けが性能に大きく影響します。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Apollo: An Exploration of Video Understanding in Large Multimodal Models Apollo: 大規模マルチモーダルモデルにおける動画理解の探究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Apolloは、動画理解のためのLLM。この設計の過程でスケーリングの一貫性という小規模モデルで得られた知見がLLMでも有効である性質を発見</a:t>
            </a:r>
            <a:endParaRPr sz="791"/>
          </a:p>
          <a:p>
            <a:pPr indent="0" lvl="0" marL="0" rtl="0" algn="l">
              <a:lnSpc>
                <a:spcPct val="95000"/>
              </a:lnSpc>
              <a:spcBef>
                <a:spcPts val="1200"/>
              </a:spcBef>
              <a:spcAft>
                <a:spcPts val="0"/>
              </a:spcAft>
              <a:buNone/>
            </a:pPr>
            <a:r>
              <a:rPr lang="ja" sz="791"/>
              <a:t>Apolloを設計中に学習時にfps（フレーム毎秒）サンプリングが有効であり適切なエンコーダを選択しトークン処理をっ最適化することで設計の最適化ができることがわかりました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**スケーリングの一貫性**</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小規模モデル（~2-4Bパラメータ）での設計決定が大規模モデル（7B以上）にも転移する現象を発見。これにより、少ない計算資源で効率的に設計を検証可能に。</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**動画サンプリング**</a:t>
            </a:r>
            <a:endParaRPr sz="791"/>
          </a:p>
          <a:p>
            <a:pPr indent="0" lvl="0" marL="0" rtl="0" algn="l">
              <a:lnSpc>
                <a:spcPct val="95000"/>
              </a:lnSpc>
              <a:spcBef>
                <a:spcPts val="1200"/>
              </a:spcBef>
              <a:spcAft>
                <a:spcPts val="0"/>
              </a:spcAft>
              <a:buNone/>
            </a:pPr>
            <a:r>
              <a:rPr lang="ja" sz="791"/>
              <a:t>    - fpsサンプリングが従来の均一サンプリングより性能を向上。</a:t>
            </a:r>
            <a:endParaRPr sz="791"/>
          </a:p>
          <a:p>
            <a:pPr indent="0" lvl="0" marL="0" rtl="0" algn="l">
              <a:lnSpc>
                <a:spcPct val="95000"/>
              </a:lnSpc>
              <a:spcBef>
                <a:spcPts val="1200"/>
              </a:spcBef>
              <a:spcAft>
                <a:spcPts val="0"/>
              </a:spcAft>
              <a:buNone/>
            </a:pPr>
            <a:r>
              <a:rPr lang="ja" sz="791"/>
              <a:t>    - トークン数とfpsのトレードオフを最適化することで、長短動画の双方に対応。</a:t>
            </a:r>
            <a:endParaRPr sz="791"/>
          </a:p>
          <a:p>
            <a:pPr indent="0" lvl="0" marL="0" rtl="0" algn="l">
              <a:lnSpc>
                <a:spcPct val="95000"/>
              </a:lnSpc>
              <a:spcBef>
                <a:spcPts val="1200"/>
              </a:spcBef>
              <a:spcAft>
                <a:spcPts val="0"/>
              </a:spcAft>
              <a:buNone/>
            </a:pPr>
            <a:r>
              <a:rPr lang="ja" sz="791"/>
              <a:t>3. **エンコーダ選択**</a:t>
            </a:r>
            <a:endParaRPr sz="791"/>
          </a:p>
          <a:p>
            <a:pPr indent="0" lvl="0" marL="0" rtl="0" algn="l">
              <a:lnSpc>
                <a:spcPct val="95000"/>
              </a:lnSpc>
              <a:spcBef>
                <a:spcPts val="1200"/>
              </a:spcBef>
              <a:spcAft>
                <a:spcPts val="0"/>
              </a:spcAft>
              <a:buNone/>
            </a:pPr>
            <a:r>
              <a:rPr lang="ja" sz="791"/>
              <a:t>    - SigLIP-SO400Mが最適な単体エンコーダ。</a:t>
            </a:r>
            <a:endParaRPr sz="791"/>
          </a:p>
          <a:p>
            <a:pPr indent="0" lvl="0" marL="0" rtl="0" algn="l">
              <a:lnSpc>
                <a:spcPct val="95000"/>
              </a:lnSpc>
              <a:spcBef>
                <a:spcPts val="1200"/>
              </a:spcBef>
              <a:spcAft>
                <a:spcPts val="0"/>
              </a:spcAft>
              <a:buNone/>
            </a:pPr>
            <a:r>
              <a:rPr lang="ja" sz="791"/>
              <a:t>    - InternVideo2との組み合わせでさらに精度向上。</a:t>
            </a:r>
            <a:endParaRPr sz="791"/>
          </a:p>
          <a:p>
            <a:pPr indent="0" lvl="0" marL="0" rtl="0" algn="l">
              <a:lnSpc>
                <a:spcPct val="95000"/>
              </a:lnSpc>
              <a:spcBef>
                <a:spcPts val="1200"/>
              </a:spcBef>
              <a:spcAft>
                <a:spcPts val="0"/>
              </a:spcAft>
              <a:buNone/>
            </a:pPr>
            <a:r>
              <a:rPr lang="ja" sz="791"/>
              <a:t>4. **トークンリサンプリング**</a:t>
            </a:r>
            <a:endParaRPr sz="791"/>
          </a:p>
          <a:p>
            <a:pPr indent="0" lvl="0" marL="0" rtl="0" algn="l">
              <a:lnSpc>
                <a:spcPct val="95000"/>
              </a:lnSpc>
              <a:spcBef>
                <a:spcPts val="1200"/>
              </a:spcBef>
              <a:spcAft>
                <a:spcPts val="0"/>
              </a:spcAft>
              <a:buNone/>
            </a:pPr>
            <a:r>
              <a:rPr lang="ja" sz="791"/>
              <a:t>    - Perceiver Resamplerを利用することで、情報損失を最小化。</a:t>
            </a:r>
            <a:endParaRPr sz="791"/>
          </a:p>
          <a:p>
            <a:pPr indent="0" lvl="0" marL="0" rtl="0" algn="l">
              <a:lnSpc>
                <a:spcPct val="95000"/>
              </a:lnSpc>
              <a:spcBef>
                <a:spcPts val="1200"/>
              </a:spcBef>
              <a:spcAft>
                <a:spcPts val="0"/>
              </a:spcAft>
              <a:buNone/>
            </a:pPr>
            <a:r>
              <a:rPr lang="ja" sz="791"/>
              <a:t>5. **トレーニングスケジュール**</a:t>
            </a:r>
            <a:endParaRPr sz="791"/>
          </a:p>
          <a:p>
            <a:pPr indent="0" lvl="0" marL="0" rtl="0" algn="l">
              <a:lnSpc>
                <a:spcPct val="95000"/>
              </a:lnSpc>
              <a:spcBef>
                <a:spcPts val="1200"/>
              </a:spcBef>
              <a:spcAft>
                <a:spcPts val="0"/>
              </a:spcAft>
              <a:buNone/>
            </a:pPr>
            <a:r>
              <a:rPr lang="ja" sz="791"/>
              <a:t>    - 3段階の段階的トレーニングが最適。</a:t>
            </a:r>
            <a:endParaRPr sz="791"/>
          </a:p>
          <a:p>
            <a:pPr indent="0" lvl="0" marL="0" rtl="0" algn="l">
              <a:lnSpc>
                <a:spcPct val="95000"/>
              </a:lnSpc>
              <a:spcBef>
                <a:spcPts val="1200"/>
              </a:spcBef>
              <a:spcAft>
                <a:spcPts val="0"/>
              </a:spcAft>
              <a:buNone/>
            </a:pPr>
            <a:r>
              <a:rPr lang="ja" sz="791"/>
              <a:t>    - ビデオエンコーダを動画データのみで微調整することで、特定のタスク性能を向上。</a:t>
            </a:r>
            <a:endParaRPr sz="791"/>
          </a:p>
          <a:p>
            <a:pPr indent="0" lvl="0" marL="0" rtl="0" algn="l">
              <a:lnSpc>
                <a:spcPct val="95000"/>
              </a:lnSpc>
              <a:spcBef>
                <a:spcPts val="1200"/>
              </a:spcBef>
              <a:spcAft>
                <a:spcPts val="0"/>
              </a:spcAft>
              <a:buNone/>
            </a:pPr>
            <a:r>
              <a:rPr lang="ja" sz="791"/>
              <a:t>6. **データ構成**</a:t>
            </a:r>
            <a:endParaRPr sz="791"/>
          </a:p>
          <a:p>
            <a:pPr indent="0" lvl="0" marL="0" rtl="0" algn="l">
              <a:lnSpc>
                <a:spcPct val="95000"/>
              </a:lnSpc>
              <a:spcBef>
                <a:spcPts val="1200"/>
              </a:spcBef>
              <a:spcAft>
                <a:spcPts val="0"/>
              </a:spcAft>
              <a:buNone/>
            </a:pPr>
            <a:r>
              <a:rPr lang="ja" sz="791"/>
              <a:t>    - テキストデータを10〜14%含むデータ混合が最適。</a:t>
            </a:r>
            <a:endParaRPr sz="791"/>
          </a:p>
          <a:p>
            <a:pPr indent="0" lvl="0" marL="0" rtl="0" algn="l">
              <a:lnSpc>
                <a:spcPct val="95000"/>
              </a:lnSpc>
              <a:spcBef>
                <a:spcPts val="1200"/>
              </a:spcBef>
              <a:spcAft>
                <a:spcPts val="0"/>
              </a:spcAft>
              <a:buNone/>
            </a:pPr>
            <a:r>
              <a:rPr lang="ja" sz="791"/>
              <a:t>    - 動画データ比率をやや高めることで性能が向上。</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Nano-ESG: Extracting Corporate Sustainability Information from News Articles Nano-ESG: ニュース記事から企業の持続可能性情報を抽出する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Nano-ESGは、企業の持続可能性（ESG）情報をニュースから抽出するアプローチ 約84万から重要な記事をLLM（特にGPT-4o）で要約、ESGの感情、環境、社会、ガバナンスのどれに関するかを抽出、要約や分類の正確性を評価した結果は感情分類の正確性79.9%、ESG要素分類78.5%でした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独自性: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**ESGデータの収集方法:**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従来のESGスコアリングは外部の評価機関に依存しており、再現性が難しいとされてきました。一方、この研究はニュース記事を情報源として活用し、リアルタイムでのESGイベント追跡を可能にしています。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**データの詳細度:**</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公開されるデータセットには、記事の要約やESG感情、関連要素が含まれており、タイムスタンプ付きで時系列分析が可能です。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**技術的アプローチ:**</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最新のNLP技術やLLM（特にGPT-4o）を使用し、記事の関連性、要約、感情、ESG要素を高精度で抽出しています。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**データ収集:**</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英語とドイツ語の主要ニュースサイトから約84万の記事を収集し、企業名を含む記事を選別。</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**フィルタリングと重複排除:**</a:t>
            </a:r>
            <a:endParaRPr sz="791"/>
          </a:p>
          <a:p>
            <a:pPr indent="0" lvl="0" marL="0" rtl="0" algn="l">
              <a:lnSpc>
                <a:spcPct val="95000"/>
              </a:lnSpc>
              <a:spcBef>
                <a:spcPts val="1200"/>
              </a:spcBef>
              <a:spcAft>
                <a:spcPts val="0"/>
              </a:spcAft>
              <a:buNone/>
            </a:pPr>
            <a:r>
              <a:rPr lang="ja" sz="791"/>
              <a:t>    - 記事内容の類似度を計算して重複を排除。</a:t>
            </a:r>
            <a:endParaRPr sz="791"/>
          </a:p>
          <a:p>
            <a:pPr indent="0" lvl="0" marL="0" rtl="0" algn="l">
              <a:lnSpc>
                <a:spcPct val="95000"/>
              </a:lnSpc>
              <a:spcBef>
                <a:spcPts val="1200"/>
              </a:spcBef>
              <a:spcAft>
                <a:spcPts val="0"/>
              </a:spcAft>
              <a:buNone/>
            </a:pPr>
            <a:r>
              <a:rPr lang="ja" sz="791"/>
              <a:t>    - 名前付きエンティティ認識（GLiNER）を使用し、企業に直接関連しない記事を除外。</a:t>
            </a:r>
            <a:endParaRPr sz="791"/>
          </a:p>
          <a:p>
            <a:pPr indent="0" lvl="0" marL="0" rtl="0" algn="l">
              <a:lnSpc>
                <a:spcPct val="95000"/>
              </a:lnSpc>
              <a:spcBef>
                <a:spcPts val="1200"/>
              </a:spcBef>
              <a:spcAft>
                <a:spcPts val="0"/>
              </a:spcAft>
              <a:buNone/>
            </a:pPr>
            <a:r>
              <a:rPr lang="ja" sz="791"/>
              <a:t>3. **LLMの活用:**</a:t>
            </a:r>
            <a:endParaRPr sz="791"/>
          </a:p>
          <a:p>
            <a:pPr indent="0" lvl="0" marL="0" rtl="0" algn="l">
              <a:lnSpc>
                <a:spcPct val="95000"/>
              </a:lnSpc>
              <a:spcBef>
                <a:spcPts val="1200"/>
              </a:spcBef>
              <a:spcAft>
                <a:spcPts val="0"/>
              </a:spcAft>
              <a:buNone/>
            </a:pPr>
            <a:r>
              <a:rPr lang="ja" sz="791"/>
              <a:t>    - OpenAIのGPT-3.5およびGPT-4oを使用して記事の要約、感情、ESG要素を抽出。</a:t>
            </a:r>
            <a:endParaRPr sz="791"/>
          </a:p>
          <a:p>
            <a:pPr indent="0" lvl="0" marL="0" rtl="0" algn="l">
              <a:lnSpc>
                <a:spcPct val="95000"/>
              </a:lnSpc>
              <a:spcBef>
                <a:spcPts val="1200"/>
              </a:spcBef>
              <a:spcAft>
                <a:spcPts val="0"/>
              </a:spcAft>
              <a:buNone/>
            </a:pPr>
            <a:r>
              <a:rPr lang="ja" sz="791"/>
              <a:t>    - GPTモデルの出力を用いてさらに類似記事を除外。</a:t>
            </a:r>
            <a:endParaRPr sz="791"/>
          </a:p>
          <a:p>
            <a:pPr indent="0" lvl="0" marL="0" rtl="0" algn="l">
              <a:lnSpc>
                <a:spcPct val="95000"/>
              </a:lnSpc>
              <a:spcBef>
                <a:spcPts val="1200"/>
              </a:spcBef>
              <a:spcAft>
                <a:spcPts val="0"/>
              </a:spcAft>
              <a:buNone/>
            </a:pPr>
            <a:r>
              <a:rPr lang="ja" sz="791"/>
              <a:t>4. **データ評価:**</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専門家によるアノテーションを通じて、モデルによる要約や分類の正確性を評価（感情分類の正確性79.9%、ESG要素分類78.5%）。</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**ESGイベントのモニタリング:**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企業の持続可能性に関連する重要なイベントをタイムリーに追跡可能。</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**投資分析:**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ESG感情を基に投資判断や企業パフォーマンス評価を支援。</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**研究目的:**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ESGデータセットを利用した機械学習モデルの訓練や、新しい分類モデルの構築。</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**Multi-Lingual ESG Issue Identification**</a:t>
            </a:r>
            <a:endParaRPr sz="791"/>
          </a:p>
          <a:p>
            <a:pPr indent="0" lvl="0" marL="0" rtl="0" algn="l">
              <a:lnSpc>
                <a:spcPct val="95000"/>
              </a:lnSpc>
              <a:spcBef>
                <a:spcPts val="1200"/>
              </a:spcBef>
              <a:spcAft>
                <a:spcPts val="0"/>
              </a:spcAft>
              <a:buNone/>
            </a:pPr>
            <a:r>
              <a:rPr lang="ja" sz="791"/>
              <a:t>    - ESG課題の多言語識別に関する研究【引用: 6】。</a:t>
            </a:r>
            <a:endParaRPr sz="791"/>
          </a:p>
          <a:p>
            <a:pPr indent="0" lvl="0" marL="0" rtl="0" algn="l">
              <a:lnSpc>
                <a:spcPct val="95000"/>
              </a:lnSpc>
              <a:spcBef>
                <a:spcPts val="1200"/>
              </a:spcBef>
              <a:spcAft>
                <a:spcPts val="0"/>
              </a:spcAft>
              <a:buNone/>
            </a:pPr>
            <a:r>
              <a:rPr lang="ja" sz="791"/>
              <a:t>2. **ESG-FTSE: A corpus of news articles with ESG relevance labels and use cases**</a:t>
            </a:r>
            <a:endParaRPr sz="791"/>
          </a:p>
          <a:p>
            <a:pPr indent="0" lvl="0" marL="0" rtl="0" algn="l">
              <a:lnSpc>
                <a:spcPct val="95000"/>
              </a:lnSpc>
              <a:spcBef>
                <a:spcPts val="1200"/>
              </a:spcBef>
              <a:spcAft>
                <a:spcPts val="0"/>
              </a:spcAft>
              <a:buNone/>
            </a:pPr>
            <a:r>
              <a:rPr lang="ja" sz="791"/>
              <a:t>    - ESGラベル付きニュース記事コーパスの構築に関する研究【引用: 6】。</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LongBench v2: Towards Deeper Understanding and Reasoning on Realistic Long-context Multitasks LongBench v2: 実際の長文マルチタスクにおける深い理解と推論を目指して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LongBench v2は、長文のマルチタスクを評価するためのベンチマークで以下の6つの主要タスクカテゴリーに分類された選択問題があります</a:t>
            </a:r>
            <a:endParaRPr sz="791"/>
          </a:p>
          <a:p>
            <a:pPr indent="0" lvl="0" marL="0" rtl="0" algn="l">
              <a:lnSpc>
                <a:spcPct val="95000"/>
              </a:lnSpc>
              <a:spcBef>
                <a:spcPts val="1200"/>
              </a:spcBef>
              <a:spcAft>
                <a:spcPts val="0"/>
              </a:spcAft>
              <a:buNone/>
            </a:pPr>
            <a:r>
              <a:rPr lang="ja" sz="791"/>
              <a:t>単一文書QA</a:t>
            </a:r>
            <a:endParaRPr sz="791"/>
          </a:p>
          <a:p>
            <a:pPr indent="0" lvl="0" marL="0" rtl="0" algn="l">
              <a:lnSpc>
                <a:spcPct val="95000"/>
              </a:lnSpc>
              <a:spcBef>
                <a:spcPts val="1200"/>
              </a:spcBef>
              <a:spcAft>
                <a:spcPts val="0"/>
              </a:spcAft>
              <a:buNone/>
            </a:pPr>
            <a:r>
              <a:rPr lang="ja" sz="791"/>
              <a:t>複数文書QA</a:t>
            </a:r>
            <a:endParaRPr sz="791"/>
          </a:p>
          <a:p>
            <a:pPr indent="0" lvl="0" marL="0" rtl="0" algn="l">
              <a:lnSpc>
                <a:spcPct val="95000"/>
              </a:lnSpc>
              <a:spcBef>
                <a:spcPts val="1200"/>
              </a:spcBef>
              <a:spcAft>
                <a:spcPts val="0"/>
              </a:spcAft>
              <a:buNone/>
            </a:pPr>
            <a:r>
              <a:rPr lang="ja" sz="791"/>
              <a:t>長いコンテキスト学習</a:t>
            </a:r>
            <a:endParaRPr sz="791"/>
          </a:p>
          <a:p>
            <a:pPr indent="0" lvl="0" marL="0" rtl="0" algn="l">
              <a:lnSpc>
                <a:spcPct val="95000"/>
              </a:lnSpc>
              <a:spcBef>
                <a:spcPts val="1200"/>
              </a:spcBef>
              <a:spcAft>
                <a:spcPts val="0"/>
              </a:spcAft>
              <a:buNone/>
            </a:pPr>
            <a:r>
              <a:rPr lang="ja" sz="791"/>
              <a:t>長い対話履歴の理解</a:t>
            </a:r>
            <a:endParaRPr sz="791"/>
          </a:p>
          <a:p>
            <a:pPr indent="0" lvl="0" marL="0" rtl="0" algn="l">
              <a:lnSpc>
                <a:spcPct val="95000"/>
              </a:lnSpc>
              <a:spcBef>
                <a:spcPts val="1200"/>
              </a:spcBef>
              <a:spcAft>
                <a:spcPts val="0"/>
              </a:spcAft>
              <a:buNone/>
            </a:pPr>
            <a:r>
              <a:rPr lang="ja" sz="791"/>
              <a:t>コードリポジトリの理解</a:t>
            </a:r>
            <a:endParaRPr sz="791"/>
          </a:p>
          <a:p>
            <a:pPr indent="0" lvl="0" marL="0" rtl="0" algn="l">
              <a:lnSpc>
                <a:spcPct val="95000"/>
              </a:lnSpc>
              <a:spcBef>
                <a:spcPts val="1200"/>
              </a:spcBef>
              <a:spcAft>
                <a:spcPts val="0"/>
              </a:spcAft>
              <a:buNone/>
            </a:pPr>
            <a:r>
              <a:rPr lang="ja" sz="791"/>
              <a:t>長い構造化データの理解</a:t>
            </a:r>
            <a:endParaRPr sz="791"/>
          </a:p>
          <a:p>
            <a:pPr indent="0" lvl="0" marL="0" rtl="0" algn="l">
              <a:lnSpc>
                <a:spcPct val="95000"/>
              </a:lnSpc>
              <a:spcBef>
                <a:spcPts val="1200"/>
              </a:spcBef>
              <a:spcAft>
                <a:spcPts val="0"/>
              </a:spcAft>
              <a:buNone/>
            </a:pPr>
            <a:r>
              <a:rPr lang="ja" sz="791"/>
              <a:t>これは人間の専門家が15分以内に回答した場合でも平均53.7%の正答率なのに対して最良だったo1-preview では57.7%の正答率を達成。しかし、現在のLLMが長い文脈での深い理解や推論においてまだ課題を抱えていることを強調しており、推論能力をさらに強化することが今後の重要な方向性であるとしています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LONG2RAG: Evaluating Long-Context &amp; Long-Form Retrieval-Augmented Generation with Key Point Recall LONG2RAG: 長文コンテキストおよび長文形式の検索強化生成の評価とキーポイントリコールによる評価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ONG2RAGは、長文コンテキストでのLLMのRAG性能を評価するためのベンチマークです。280の質問に5つの関連文書を設定し、検索された文書から抽出されたキーポイントをどれだけ含んでいるかを測定するKPRで評価。GPT-4oが最高スコアの0.579を記録</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RAG評価で主に長文コンテキストに対応するLLM評価ベンチマークLONG2RAGを提案。280の質問が10の領域で設定され各質問に対して5つの関連文書を設定。評価指標にはKPR（Key Point Recall）を設定し検索された文書から抽出されたキーポイントをどれだけ含んでいるかを測定する方法（各スコアは0から1の範囲で、高いほど良い性能を示します）を使用。質問は8つのカテゴリ（事実、説明、比較、主観、因果関係、仮定、予測、方法論）に分類して評価、GPT-4oのKPRは 0.579、Claude-3-SonnetのKPRは 0.477、Qwen2-72B（オープンソースモデルの大規模版）: KPRは、0.449、Phi-3-mini-128K: KPRは 0.434と商用モデルであるGPT-4oが最も優れた結果を示しました。</a:t>
            </a:r>
            <a:endParaRPr sz="791"/>
          </a:p>
          <a:p>
            <a:pPr indent="0" lvl="0" marL="0" rtl="0" algn="l">
              <a:lnSpc>
                <a:spcPct val="95000"/>
              </a:lnSpc>
              <a:spcBef>
                <a:spcPts val="1200"/>
              </a:spcBef>
              <a:spcAft>
                <a:spcPts val="0"/>
              </a:spcAft>
              <a:buNone/>
            </a:pPr>
            <a:r>
              <a:rPr lang="ja" sz="791"/>
              <a:t>また、KPRは長文生成を好む傾向もあるため、生成の質と長さのバランスが重要であることもわかっています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**LONG2RAGベンチマーク**: 280の質問を使用し、各質問に対して平均2444語の5つの検索文書が関連付けられています。これにより、モデルが長文の検索情報を取り込む能力を評価します。</a:t>
            </a:r>
            <a:endParaRPr sz="791"/>
          </a:p>
          <a:p>
            <a:pPr indent="0" lvl="0" marL="0" rtl="0" algn="l">
              <a:lnSpc>
                <a:spcPct val="95000"/>
              </a:lnSpc>
              <a:spcBef>
                <a:spcPts val="1200"/>
              </a:spcBef>
              <a:spcAft>
                <a:spcPts val="0"/>
              </a:spcAft>
              <a:buNone/>
            </a:pPr>
            <a:r>
              <a:rPr lang="ja" sz="791"/>
              <a:t>- **キーポイントリコール（KPR）**: 検索された文書から抽出されたキーポイントが生成された回答にどの程度含まれているかを評価する手法です。この評価を通じて、モデルが検索情報を活用しているかどうかを測定します。</a:t>
            </a:r>
            <a:endParaRPr sz="791"/>
          </a:p>
          <a:p>
            <a:pPr indent="0" lvl="0" marL="0" rtl="0" algn="l">
              <a:lnSpc>
                <a:spcPct val="95000"/>
              </a:lnSpc>
              <a:spcBef>
                <a:spcPts val="1200"/>
              </a:spcBef>
              <a:spcAft>
                <a:spcPts val="0"/>
              </a:spcAft>
              <a:buNone/>
            </a:pPr>
            <a:r>
              <a:rPr lang="ja" sz="791"/>
              <a:t>- **データセットの構築方法**: 自動パイプラインを用いて質問を生成し、関連する文書を検索してキーポイントを抽出。その後、LLMと人間の協力によりキーとなるポイントの検証を行い、データセットを構築しました。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評価手法とパフォーマンス指標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論文では、LONG2RAGベンチマークを用いて9つの最新のLLM（大規模言語モデル）を評価しました。評価に用いられた指標は以下の通りです。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**KPR（Key Point Recall）**:</a:t>
            </a:r>
            <a:endParaRPr sz="791"/>
          </a:p>
          <a:p>
            <a:pPr indent="0" lvl="0" marL="0" rtl="0" algn="l">
              <a:lnSpc>
                <a:spcPct val="95000"/>
              </a:lnSpc>
              <a:spcBef>
                <a:spcPts val="1200"/>
              </a:spcBef>
              <a:spcAft>
                <a:spcPts val="0"/>
              </a:spcAft>
              <a:buNone/>
            </a:pPr>
            <a:r>
              <a:rPr lang="ja" sz="791"/>
              <a:t>    - 各質問に対してモデルが生成した回答の中で、検索された文書から抽出された「キーポイント」をどれだけ含んでいるかを測定します。</a:t>
            </a:r>
            <a:endParaRPr sz="791"/>
          </a:p>
          <a:p>
            <a:pPr indent="0" lvl="0" marL="0" rtl="0" algn="l">
              <a:lnSpc>
                <a:spcPct val="95000"/>
              </a:lnSpc>
              <a:spcBef>
                <a:spcPts val="1200"/>
              </a:spcBef>
              <a:spcAft>
                <a:spcPts val="0"/>
              </a:spcAft>
              <a:buNone/>
            </a:pPr>
            <a:r>
              <a:rPr lang="ja" sz="791"/>
              <a:t>    - KPRは、モデルが検索した情報をどの程度効果的に利用しているかを示すリコールの指標として、より包括的な評価を提供します。</a:t>
            </a:r>
            <a:endParaRPr sz="791"/>
          </a:p>
          <a:p>
            <a:pPr indent="0" lvl="0" marL="0" rtl="0" algn="l">
              <a:lnSpc>
                <a:spcPct val="95000"/>
              </a:lnSpc>
              <a:spcBef>
                <a:spcPts val="1200"/>
              </a:spcBef>
              <a:spcAft>
                <a:spcPts val="0"/>
              </a:spcAft>
              <a:buNone/>
            </a:pPr>
            <a:r>
              <a:rPr lang="ja" sz="791"/>
              <a:t>2. **カテゴリおよびドメインごとの評価**:</a:t>
            </a:r>
            <a:endParaRPr sz="791"/>
          </a:p>
          <a:p>
            <a:pPr indent="0" lvl="0" marL="0" rtl="0" algn="l">
              <a:lnSpc>
                <a:spcPct val="95000"/>
              </a:lnSpc>
              <a:spcBef>
                <a:spcPts val="1200"/>
              </a:spcBef>
              <a:spcAft>
                <a:spcPts val="0"/>
              </a:spcAft>
              <a:buNone/>
            </a:pPr>
            <a:r>
              <a:rPr lang="ja" sz="791"/>
              <a:t>    - 質問は8つのカテゴリ（事実、説明、比較、主観、因果関係、仮定、予測、方法論）に分類され、各カテゴリごとにモデルのパフォーマンスを評価しました。</a:t>
            </a:r>
            <a:endParaRPr sz="791"/>
          </a:p>
          <a:p>
            <a:pPr indent="0" lvl="0" marL="0" rtl="0" algn="l">
              <a:lnSpc>
                <a:spcPct val="95000"/>
              </a:lnSpc>
              <a:spcBef>
                <a:spcPts val="1200"/>
              </a:spcBef>
              <a:spcAft>
                <a:spcPts val="0"/>
              </a:spcAft>
              <a:buNone/>
            </a:pPr>
            <a:r>
              <a:rPr lang="ja" sz="791"/>
              <a:t>    - 質問のドメインも、AI、経済、音楽、スポーツ、歴史、映画、技術、生物学、宗教などに分けて評価しました。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パフォーマンス結果の具体的な値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以下に各モデルの具体的なKPRスコアや評価の結果を示します。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モデルごとのKPRスコア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評価された代表的なモデルと、そのKPRスコアの結果は以下の通りです（各スコアは0から1の範囲で、高いほど良い性能を示します）。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**GPT-4o**: KPRスコアは **0.579** で、全体的に最も優れたパフォーマンスを発揮しました。</a:t>
            </a:r>
            <a:endParaRPr sz="791"/>
          </a:p>
          <a:p>
            <a:pPr indent="0" lvl="0" marL="0" rtl="0" algn="l">
              <a:lnSpc>
                <a:spcPct val="95000"/>
              </a:lnSpc>
              <a:spcBef>
                <a:spcPts val="1200"/>
              </a:spcBef>
              <a:spcAft>
                <a:spcPts val="0"/>
              </a:spcAft>
              <a:buNone/>
            </a:pPr>
            <a:r>
              <a:rPr lang="ja" sz="791"/>
              <a:t>- **Claude-3-Sonnet**: KPRスコアは **0.477**。</a:t>
            </a:r>
            <a:endParaRPr sz="791"/>
          </a:p>
          <a:p>
            <a:pPr indent="0" lvl="0" marL="0" rtl="0" algn="l">
              <a:lnSpc>
                <a:spcPct val="95000"/>
              </a:lnSpc>
              <a:spcBef>
                <a:spcPts val="1200"/>
              </a:spcBef>
              <a:spcAft>
                <a:spcPts val="0"/>
              </a:spcAft>
              <a:buNone/>
            </a:pPr>
            <a:r>
              <a:rPr lang="ja" sz="791"/>
              <a:t>- **GPT-4-Turbo**: KPRスコアは **0.469**。</a:t>
            </a:r>
            <a:endParaRPr sz="791"/>
          </a:p>
          <a:p>
            <a:pPr indent="0" lvl="0" marL="0" rtl="0" algn="l">
              <a:lnSpc>
                <a:spcPct val="95000"/>
              </a:lnSpc>
              <a:spcBef>
                <a:spcPts val="1200"/>
              </a:spcBef>
              <a:spcAft>
                <a:spcPts val="0"/>
              </a:spcAft>
              <a:buNone/>
            </a:pPr>
            <a:r>
              <a:rPr lang="ja" sz="791"/>
              <a:t>- **Qwen2-72B**（オープンソースモデルの大規模版）: KPRスコアは **0.449**。</a:t>
            </a:r>
            <a:endParaRPr sz="791"/>
          </a:p>
          <a:p>
            <a:pPr indent="0" lvl="0" marL="0" rtl="0" algn="l">
              <a:lnSpc>
                <a:spcPct val="95000"/>
              </a:lnSpc>
              <a:spcBef>
                <a:spcPts val="1200"/>
              </a:spcBef>
              <a:spcAft>
                <a:spcPts val="0"/>
              </a:spcAft>
              <a:buNone/>
            </a:pPr>
            <a:r>
              <a:rPr lang="ja" sz="791"/>
              <a:t>- **Phi-3-mini-128K**: KPRスコアは **0.434** で、サイズが小さいながらも他の大型モデルと比較して良好な結果を示しました。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これらの結果から、商用モデルであるGPT-4oが最も優れた結果を示し、オープンソースモデルではQwen2-72Bが高い性能を発揮しましたが、小型のPhi-3も比較的高いスコアを出していることが分かります。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カテゴリごとのKPRスコア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**比較質問（Comparative Questions）**:</a:t>
            </a:r>
            <a:endParaRPr sz="791"/>
          </a:p>
          <a:p>
            <a:pPr indent="0" lvl="0" marL="0" rtl="0" algn="l">
              <a:lnSpc>
                <a:spcPct val="95000"/>
              </a:lnSpc>
              <a:spcBef>
                <a:spcPts val="1200"/>
              </a:spcBef>
              <a:spcAft>
                <a:spcPts val="0"/>
              </a:spcAft>
              <a:buNone/>
            </a:pPr>
            <a:r>
              <a:rPr lang="ja" sz="791"/>
              <a:t>    - 多くのモデルが比較質問に対して高いスコアを示し、GPT-4oは **0.658** という高いスコアを出しています。</a:t>
            </a:r>
            <a:endParaRPr sz="791"/>
          </a:p>
          <a:p>
            <a:pPr indent="0" lvl="0" marL="0" rtl="0" algn="l">
              <a:lnSpc>
                <a:spcPct val="95000"/>
              </a:lnSpc>
              <a:spcBef>
                <a:spcPts val="1200"/>
              </a:spcBef>
              <a:spcAft>
                <a:spcPts val="0"/>
              </a:spcAft>
              <a:buNone/>
            </a:pPr>
            <a:r>
              <a:rPr lang="ja" sz="791"/>
              <a:t>- **事実質問（Factual Questions）**:</a:t>
            </a:r>
            <a:endParaRPr sz="791"/>
          </a:p>
          <a:p>
            <a:pPr indent="0" lvl="0" marL="0" rtl="0" algn="l">
              <a:lnSpc>
                <a:spcPct val="95000"/>
              </a:lnSpc>
              <a:spcBef>
                <a:spcPts val="1200"/>
              </a:spcBef>
              <a:spcAft>
                <a:spcPts val="0"/>
              </a:spcAft>
              <a:buNone/>
            </a:pPr>
            <a:r>
              <a:rPr lang="ja" sz="791"/>
              <a:t>    - GPT-4oは **0.621** のスコアを記録しており、他のモデルに対して優位性を持っています。</a:t>
            </a:r>
            <a:endParaRPr sz="791"/>
          </a:p>
          <a:p>
            <a:pPr indent="0" lvl="0" marL="0" rtl="0" algn="l">
              <a:lnSpc>
                <a:spcPct val="95000"/>
              </a:lnSpc>
              <a:spcBef>
                <a:spcPts val="1200"/>
              </a:spcBef>
              <a:spcAft>
                <a:spcPts val="0"/>
              </a:spcAft>
              <a:buNone/>
            </a:pPr>
            <a:r>
              <a:rPr lang="ja" sz="791"/>
              <a:t>- **主観質問（Subjective Questions）**:</a:t>
            </a:r>
            <a:endParaRPr sz="791"/>
          </a:p>
          <a:p>
            <a:pPr indent="0" lvl="0" marL="0" rtl="0" algn="l">
              <a:lnSpc>
                <a:spcPct val="95000"/>
              </a:lnSpc>
              <a:spcBef>
                <a:spcPts val="1200"/>
              </a:spcBef>
              <a:spcAft>
                <a:spcPts val="0"/>
              </a:spcAft>
              <a:buNone/>
            </a:pPr>
            <a:r>
              <a:rPr lang="ja" sz="791"/>
              <a:t>    - Claude-3-Sonnetが **0.513**、GPT-4oが **0.658** という結果で、特にGPT-4oが優れていることがわかります。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ドメインごとのKPRスコア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**AI関連質問**:</a:t>
            </a:r>
            <a:endParaRPr sz="791"/>
          </a:p>
          <a:p>
            <a:pPr indent="0" lvl="0" marL="0" rtl="0" algn="l">
              <a:lnSpc>
                <a:spcPct val="95000"/>
              </a:lnSpc>
              <a:spcBef>
                <a:spcPts val="1200"/>
              </a:spcBef>
              <a:spcAft>
                <a:spcPts val="0"/>
              </a:spcAft>
              <a:buNone/>
            </a:pPr>
            <a:r>
              <a:rPr lang="ja" sz="791"/>
              <a:t>    - GPT-4oはAIドメインの質問に対しても他のモデルに対し大きくリードしており、KPRスコアは **0.6** 前後を記録しています。</a:t>
            </a:r>
            <a:endParaRPr sz="791"/>
          </a:p>
          <a:p>
            <a:pPr indent="0" lvl="0" marL="0" rtl="0" algn="l">
              <a:lnSpc>
                <a:spcPct val="95000"/>
              </a:lnSpc>
              <a:spcBef>
                <a:spcPts val="1200"/>
              </a:spcBef>
              <a:spcAft>
                <a:spcPts val="0"/>
              </a:spcAft>
              <a:buNone/>
            </a:pPr>
            <a:r>
              <a:rPr lang="ja" sz="791"/>
              <a:t>- **映画関連質問**:</a:t>
            </a:r>
            <a:endParaRPr sz="791"/>
          </a:p>
          <a:p>
            <a:pPr indent="0" lvl="0" marL="0" rtl="0" algn="l">
              <a:lnSpc>
                <a:spcPct val="95000"/>
              </a:lnSpc>
              <a:spcBef>
                <a:spcPts val="1200"/>
              </a:spcBef>
              <a:spcAft>
                <a:spcPts val="0"/>
              </a:spcAft>
              <a:buNone/>
            </a:pPr>
            <a:r>
              <a:rPr lang="ja" sz="791"/>
              <a:t>    - 映画ドメインにおいては、多くのモデルが低いスコアを示しており、GPT-4oでも他ドメインと比較してパフォーマンスが低下しています。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文書長とパフォーマンスの関係</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文書の長さが短い場合（8Kトークン未満）では全般的に高いKPRスコアを示しましたが、25Kトークン以上に文書長が増えるとパフォーマンスは低下しました。特に、GPT-4oは25Kトークンを超えると顕著な性能低下が見られましたが、それでも他のモデルと比較しては優れていました。</a:t>
            </a:r>
            <a:endParaRPr sz="791"/>
          </a:p>
          <a:p>
            <a:pPr indent="0" lvl="0" marL="0" rtl="0" algn="l">
              <a:lnSpc>
                <a:spcPct val="95000"/>
              </a:lnSpc>
              <a:spcBef>
                <a:spcPts val="1200"/>
              </a:spcBef>
              <a:spcAft>
                <a:spcPts val="0"/>
              </a:spcAft>
              <a:buNone/>
            </a:pPr>
            <a:r>
              <a:rPr lang="ja" sz="791"/>
              <a:t>- 興味深い点として、入力文書が16-25Kトークンの長さになると、若干のスコア向上が見られるモデルもありました。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トランケーションの影響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長すぎる文書をトランケートして512、1024、2048トークンのサイズで評価を行った結果、トランケート後の入力ではKPRスコアが全てのモデルで低下しました。</a:t>
            </a:r>
            <a:endParaRPr sz="791"/>
          </a:p>
          <a:p>
            <a:pPr indent="0" lvl="0" marL="0" rtl="0" algn="l">
              <a:lnSpc>
                <a:spcPct val="95000"/>
              </a:lnSpc>
              <a:spcBef>
                <a:spcPts val="1200"/>
              </a:spcBef>
              <a:spcAft>
                <a:spcPts val="0"/>
              </a:spcAft>
              <a:buNone/>
            </a:pPr>
            <a:r>
              <a:rPr lang="ja" sz="791"/>
              <a:t>- GPT-4oは、文書を1024トークンにトランケートした際には **0.568** というスコアでしたが、トランケーションなしでは **0.579** でした。このことから、長文全体を保持することが性能向上に寄与していることがわかります。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**商用LLMが優勢**</a:t>
            </a:r>
            <a:endParaRPr sz="791"/>
          </a:p>
          <a:p>
            <a:pPr indent="0" lvl="0" marL="0" rtl="0" algn="l">
              <a:lnSpc>
                <a:spcPct val="95000"/>
              </a:lnSpc>
              <a:spcBef>
                <a:spcPts val="1200"/>
              </a:spcBef>
              <a:spcAft>
                <a:spcPts val="0"/>
              </a:spcAft>
              <a:buNone/>
            </a:pPr>
            <a:r>
              <a:rPr lang="ja" sz="791"/>
              <a:t>    - 閉鎖型の商用モデル（GPT-4oなど）は、オープンソースのモデルよりも全体的に優れたパフォーマンスを示しました。特に、GPT-4oは最も優れた性能を発揮し、他のモデルを大きく上回りました。</a:t>
            </a:r>
            <a:endParaRPr sz="791"/>
          </a:p>
          <a:p>
            <a:pPr indent="0" lvl="0" marL="0" rtl="0" algn="l">
              <a:lnSpc>
                <a:spcPct val="95000"/>
              </a:lnSpc>
              <a:spcBef>
                <a:spcPts val="1200"/>
              </a:spcBef>
              <a:spcAft>
                <a:spcPts val="0"/>
              </a:spcAft>
              <a:buNone/>
            </a:pPr>
            <a:r>
              <a:rPr lang="ja" sz="791"/>
              <a:t>2. **モデルのサイズとパフォーマンスの相関**</a:t>
            </a:r>
            <a:endParaRPr sz="791"/>
          </a:p>
          <a:p>
            <a:pPr indent="0" lvl="0" marL="0" rtl="0" algn="l">
              <a:lnSpc>
                <a:spcPct val="95000"/>
              </a:lnSpc>
              <a:spcBef>
                <a:spcPts val="1200"/>
              </a:spcBef>
              <a:spcAft>
                <a:spcPts val="0"/>
              </a:spcAft>
              <a:buNone/>
            </a:pPr>
            <a:r>
              <a:rPr lang="ja" sz="791"/>
              <a:t>    - 一般的に、モデルサイズが大きくなるとパフォーマンスが向上する傾向が見られました。ただし、小型のオープンソースモデル（例えば、Phi-3-mini）は一部の大型モデル（72BのQwen2モデル）と比較しても同等かそれ以上の性能を発揮しました。</a:t>
            </a:r>
            <a:endParaRPr sz="791"/>
          </a:p>
          <a:p>
            <a:pPr indent="0" lvl="0" marL="0" rtl="0" algn="l">
              <a:lnSpc>
                <a:spcPct val="95000"/>
              </a:lnSpc>
              <a:spcBef>
                <a:spcPts val="1200"/>
              </a:spcBef>
              <a:spcAft>
                <a:spcPts val="0"/>
              </a:spcAft>
              <a:buNone/>
            </a:pPr>
            <a:r>
              <a:rPr lang="ja" sz="791"/>
              <a:t>3. **入力文書の長さと性能の関係**</a:t>
            </a:r>
            <a:endParaRPr sz="791"/>
          </a:p>
          <a:p>
            <a:pPr indent="0" lvl="0" marL="0" rtl="0" algn="l">
              <a:lnSpc>
                <a:spcPct val="95000"/>
              </a:lnSpc>
              <a:spcBef>
                <a:spcPts val="1200"/>
              </a:spcBef>
              <a:spcAft>
                <a:spcPts val="0"/>
              </a:spcAft>
              <a:buNone/>
            </a:pPr>
            <a:r>
              <a:rPr lang="ja" sz="791"/>
              <a:t>    - 長文の検索文書を入力として処理する際、モデルの性能は文書が長くなるにつれて低下する傾向が見られました。特に入力文書の長さが25Kトークンを超えると、パフォーマンスが劣化しましたが、一部のモデルにおいては16-25Kトークンの範囲でわずかなパフォーマンス向上が見られたのも興味深い点です。</a:t>
            </a:r>
            <a:endParaRPr sz="791"/>
          </a:p>
          <a:p>
            <a:pPr indent="0" lvl="0" marL="0" rtl="0" algn="l">
              <a:lnSpc>
                <a:spcPct val="95000"/>
              </a:lnSpc>
              <a:spcBef>
                <a:spcPts val="1200"/>
              </a:spcBef>
              <a:spcAft>
                <a:spcPts val="0"/>
              </a:spcAft>
              <a:buNone/>
            </a:pPr>
            <a:r>
              <a:rPr lang="ja" sz="791"/>
              <a:t>4. **質問のカテゴリ別のパフォーマンス**</a:t>
            </a:r>
            <a:endParaRPr sz="791"/>
          </a:p>
          <a:p>
            <a:pPr indent="0" lvl="0" marL="0" rtl="0" algn="l">
              <a:lnSpc>
                <a:spcPct val="95000"/>
              </a:lnSpc>
              <a:spcBef>
                <a:spcPts val="1200"/>
              </a:spcBef>
              <a:spcAft>
                <a:spcPts val="0"/>
              </a:spcAft>
              <a:buNone/>
            </a:pPr>
            <a:r>
              <a:rPr lang="ja" sz="791"/>
              <a:t>    - 質問は8つのカテゴリに分類され、それぞれで評価が行われました。特に「比較に関する質問」については、ほぼ全てのモデルが優れたパフォーマンスを示しました。一方で、映画関連の質問に対しては、ほとんどのモデルが比較的低いパフォーマンスを示しました。</a:t>
            </a:r>
            <a:endParaRPr sz="791"/>
          </a:p>
          <a:p>
            <a:pPr indent="0" lvl="0" marL="0" rtl="0" algn="l">
              <a:lnSpc>
                <a:spcPct val="95000"/>
              </a:lnSpc>
              <a:spcBef>
                <a:spcPts val="1200"/>
              </a:spcBef>
              <a:spcAft>
                <a:spcPts val="0"/>
              </a:spcAft>
              <a:buNone/>
            </a:pPr>
            <a:r>
              <a:rPr lang="ja" sz="791"/>
              <a:t>5. **入力側のトランケーションの影響**</a:t>
            </a:r>
            <a:endParaRPr sz="791"/>
          </a:p>
          <a:p>
            <a:pPr indent="0" lvl="0" marL="0" rtl="0" algn="l">
              <a:lnSpc>
                <a:spcPct val="95000"/>
              </a:lnSpc>
              <a:spcBef>
                <a:spcPts val="1200"/>
              </a:spcBef>
              <a:spcAft>
                <a:spcPts val="0"/>
              </a:spcAft>
              <a:buNone/>
            </a:pPr>
            <a:r>
              <a:rPr lang="ja" sz="791"/>
              <a:t>    - 長すぎる文書はトランケーション（切り捨て）されるため、その処理方法がモデルの性能に大きな影響を及ぼしました。例えば、文書をスニペットや要約に置き換えると、パフォーマンスが著しく低下しました。このことから、長文のコンテキスト全体を活用できることがRAG（検索強化生成）での優れた生成結果に貢献することが示されています。</a:t>
            </a:r>
            <a:endParaRPr sz="791"/>
          </a:p>
          <a:p>
            <a:pPr indent="0" lvl="0" marL="0" rtl="0" algn="l">
              <a:lnSpc>
                <a:spcPct val="95000"/>
              </a:lnSpc>
              <a:spcBef>
                <a:spcPts val="1200"/>
              </a:spcBef>
              <a:spcAft>
                <a:spcPts val="0"/>
              </a:spcAft>
              <a:buNone/>
            </a:pPr>
            <a:r>
              <a:rPr lang="ja" sz="791"/>
              <a:t>6. **KPR（Key Point Recall）のパフォーマンス評価**</a:t>
            </a:r>
            <a:endParaRPr sz="791"/>
          </a:p>
          <a:p>
            <a:pPr indent="0" lvl="0" marL="0" rtl="0" algn="l">
              <a:lnSpc>
                <a:spcPct val="95000"/>
              </a:lnSpc>
              <a:spcBef>
                <a:spcPts val="1200"/>
              </a:spcBef>
              <a:spcAft>
                <a:spcPts val="0"/>
              </a:spcAft>
              <a:buNone/>
            </a:pPr>
            <a:r>
              <a:rPr lang="ja" sz="791"/>
              <a:t>    - 全体として、GPT-4oが他のモデルよりも高いKPRスコアを示し、検索された情報を効果的に取り入れて回答を生成する能力が高いことが確認されました。しかし、KPRが長文生成を好む傾向もあるため、生成の質と長さのバランスが重要であることが分かりました。</a:t>
            </a:r>
            <a:endParaRPr sz="791"/>
          </a:p>
          <a:p>
            <a:pPr indent="0" lvl="0" marL="0" rtl="0" algn="l">
              <a:lnSpc>
                <a:spcPct val="95000"/>
              </a:lnSpc>
              <a:spcBef>
                <a:spcPts val="1200"/>
              </a:spcBef>
              <a:spcAft>
                <a:spcPts val="0"/>
              </a:spcAft>
              <a:buNone/>
            </a:pPr>
            <a:r>
              <a:rPr lang="ja" sz="791"/>
              <a:t>7. **異なるドメインにおけるモデルの特化**</a:t>
            </a:r>
            <a:endParaRPr sz="791"/>
          </a:p>
          <a:p>
            <a:pPr indent="0" lvl="0" marL="0" rtl="0" algn="l">
              <a:lnSpc>
                <a:spcPct val="95000"/>
              </a:lnSpc>
              <a:spcBef>
                <a:spcPts val="1200"/>
              </a:spcBef>
              <a:spcAft>
                <a:spcPts val="0"/>
              </a:spcAft>
              <a:buNone/>
            </a:pPr>
            <a:r>
              <a:rPr lang="ja" sz="791"/>
              <a:t>    - 各モデルは異なるドメインにおいて特化した性能を発揮しました。例えば、GPT-4oとClaude-3-SonnetはAI関連の質問に対して特に優れたパフォーマンスを示した一方で、Phi-3とMixtralはAI関連の質問で劣っ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**閉鎖型のLLMの優位性**: 商用LLMが全般的に優れた結果を示しましたが、オープンソースモデルも一部では商用モデルに匹敵する性能を示しました。</a:t>
            </a:r>
            <a:endParaRPr sz="791"/>
          </a:p>
          <a:p>
            <a:pPr indent="0" lvl="0" marL="0" rtl="0" algn="l">
              <a:lnSpc>
                <a:spcPct val="95000"/>
              </a:lnSpc>
              <a:spcBef>
                <a:spcPts val="1200"/>
              </a:spcBef>
              <a:spcAft>
                <a:spcPts val="0"/>
              </a:spcAft>
              <a:buNone/>
            </a:pPr>
            <a:r>
              <a:rPr lang="ja" sz="791"/>
              <a:t>- **長文コンテキストの課題**: 長いコンテキストを効果的に扱うことは現在のLLMにとって依然として課題であり、長文入力の処理方法によっては性能が大きく変動します。</a:t>
            </a:r>
            <a:endParaRPr sz="791"/>
          </a:p>
          <a:p>
            <a:pPr indent="0" lvl="0" marL="0" rtl="0" algn="l">
              <a:lnSpc>
                <a:spcPct val="95000"/>
              </a:lnSpc>
              <a:spcBef>
                <a:spcPts val="1200"/>
              </a:spcBef>
              <a:spcAft>
                <a:spcPts val="0"/>
              </a:spcAft>
              <a:buNone/>
            </a:pPr>
            <a:r>
              <a:rPr lang="ja" sz="791"/>
              <a:t>- **カテゴリとドメインの特化**: モデルごとに得意な質問のカテゴリやドメインが異なり、特に複雑な比較や説明を要する質問に対して優れた結果が見られました。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似たような評価指標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**FActScore**（Min et al., 2023）</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FActScoreは、長文生成においてどれだけ事実が正確に保持されているかを評価する手法です。具体的には、生成されたテキスト内の事実が外部の知識ベースに基づいて正確かどうかを判断します。</a:t>
            </a:r>
            <a:endParaRPr sz="791"/>
          </a:p>
          <a:p>
            <a:pPr indent="0" lvl="0" marL="0" rtl="0" algn="l">
              <a:lnSpc>
                <a:spcPct val="95000"/>
              </a:lnSpc>
              <a:spcBef>
                <a:spcPts val="1200"/>
              </a:spcBef>
              <a:spcAft>
                <a:spcPts val="0"/>
              </a:spcAft>
              <a:buNone/>
            </a:pPr>
            <a:r>
              <a:rPr lang="ja" sz="791"/>
              <a:t>- **違い**: FActScoreは、生成されたテキストの**事実の正確性**に焦点を当てており、検索文書からのキーポイントの**包括性**を測るKPRとは異なります。KPRは検索文書の利用度を測るためのリコール指標であり、情報の**網羅性**を評価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**BERTScore**（Zhang et al., 2020）</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BERTScoreは、生成されたテキストと参照テキストとの間の意味的な一致度を測る評価指標です。トランスフォーマーモデル（BERTなど）を用いて、単語レベルで類似度を計算します。</a:t>
            </a:r>
            <a:endParaRPr sz="791"/>
          </a:p>
          <a:p>
            <a:pPr indent="0" lvl="0" marL="0" rtl="0" algn="l">
              <a:lnSpc>
                <a:spcPct val="95000"/>
              </a:lnSpc>
              <a:spcBef>
                <a:spcPts val="1200"/>
              </a:spcBef>
              <a:spcAft>
                <a:spcPts val="0"/>
              </a:spcAft>
              <a:buNone/>
            </a:pPr>
            <a:r>
              <a:rPr lang="ja" sz="791"/>
              <a:t>- **違い**: BERTScoreは参照テキストとの**意味的な一致**を評価するもので、KPRのように検索文書の情報がどれだけ反映されているかといった**リコール指標**としての役割とは異なります。BERTScoreは生成物の質を広く捉えますが、検索されたキーポイントの具体的な反映度を測るには不向き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**ROUGE**（Lin, 2004）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ROUGEは主に要約の評価で使用される指標で、生成された要約がどれだけ参照要約と一致しているかをリコールベースで測定します。特にROUGE-1やROUGE-Lは単語の一致や最長共通部分列を基に評価します。</a:t>
            </a:r>
            <a:endParaRPr sz="791"/>
          </a:p>
          <a:p>
            <a:pPr indent="0" lvl="0" marL="0" rtl="0" algn="l">
              <a:lnSpc>
                <a:spcPct val="95000"/>
              </a:lnSpc>
              <a:spcBef>
                <a:spcPts val="1200"/>
              </a:spcBef>
              <a:spcAft>
                <a:spcPts val="0"/>
              </a:spcAft>
              <a:buNone/>
            </a:pPr>
            <a:r>
              <a:rPr lang="ja" sz="791"/>
              <a:t>- **違い**: KPRと同様にリコールに注目しますが、ROUGEは**生成物と参照テキスト**との表面的な一致を測ります。一方でKPRは、検索した文書からの重要なポイントがどれだけ反映されているかという**具体的な情報の利用**に焦点を当て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**Precision vs. Recall-based Metrics**（例：CRUD、Stolfo,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CRUD（Comprehensive Retrieval-augmented Generation Evaluation）は、検索強化生成（RAG）の中で生成された回答の**精度**や**リコール**を評価します。特に、リコールに基づくメトリクスでは生成内容にどれだけ多くの正確な要素が含まれているかを測定します。</a:t>
            </a:r>
            <a:endParaRPr sz="791"/>
          </a:p>
          <a:p>
            <a:pPr indent="0" lvl="0" marL="0" rtl="0" algn="l">
              <a:lnSpc>
                <a:spcPct val="95000"/>
              </a:lnSpc>
              <a:spcBef>
                <a:spcPts val="1200"/>
              </a:spcBef>
              <a:spcAft>
                <a:spcPts val="0"/>
              </a:spcAft>
              <a:buNone/>
            </a:pPr>
            <a:r>
              <a:rPr lang="ja" sz="791"/>
              <a:t>- **違い**: KPRは特に**キーポイントのリコール**にフォーカスし、検索文書から抽出された重要な情報が生成された回答にどれだけ含まれているかを直接測定します。CRUDはより広い意味での精度とリコールを同時に評価しており、特定のキーポイントに対するリコールとは異なるアプロー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**ProxyQA**（Tan et al.,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ProxyQAは長文生成に対して代理的な質問を用いることで、生成物の**関連性と完全性**を評価します。専門家がデザインした質問を用いて評価を行うのが特徴です。</a:t>
            </a:r>
            <a:endParaRPr sz="791"/>
          </a:p>
          <a:p>
            <a:pPr indent="0" lvl="0" marL="0" rtl="0" algn="l">
              <a:lnSpc>
                <a:spcPct val="95000"/>
              </a:lnSpc>
              <a:spcBef>
                <a:spcPts val="1200"/>
              </a:spcBef>
              <a:spcAft>
                <a:spcPts val="0"/>
              </a:spcAft>
              <a:buNone/>
            </a:pPr>
            <a:r>
              <a:rPr lang="ja" sz="791"/>
              <a:t>- **違い**: ProxyQAは生成物の**質問に対する回答としての完全性**を測りますが、KPRは検索した文書からの情報がどれだけ反映されているかという観点で、**文書利用の効率性**を評価しています。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The Only Way is Ethics: A Guide to Ethical Research with Large Language Models 唯一の道は倫理: 大規模言語モデルを用いた倫理的研究のためのガイド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LLMの倫理的考慮に関してNLPの研究者やLLMアプリケーション開発者が倫理的影響を評価するための実践的なリソースとしてLLM ETHICS WHITEPAPERを導入「簡潔なDo's and Don'ts」に基づいて「やるべきこと」と「やるべきでないこと」を明確にしつつプロジェクトの進行段階ごとに実践的な倫理ガイドが作成できます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**倫理シート:** AIプロジェクト開始前に考慮すべき質問（例: 「なぜこのタスクを自動化する必要があるのか？」）を提供。</a:t>
            </a:r>
            <a:endParaRPr sz="791"/>
          </a:p>
          <a:p>
            <a:pPr indent="0" lvl="0" marL="0" rtl="0" algn="l">
              <a:lnSpc>
                <a:spcPct val="95000"/>
              </a:lnSpc>
              <a:spcBef>
                <a:spcPts val="1200"/>
              </a:spcBef>
              <a:spcAft>
                <a:spcPts val="0"/>
              </a:spcAft>
              <a:buNone/>
            </a:pPr>
            <a:r>
              <a:rPr lang="ja" sz="791"/>
              <a:t>2. **ALTAI（Assessment List for Trustworthy AI）:** AIシステムの信頼性を自己評価するためのリスト。</a:t>
            </a:r>
            <a:endParaRPr sz="791"/>
          </a:p>
          <a:p>
            <a:pPr indent="0" lvl="0" marL="0" rtl="0" algn="l">
              <a:lnSpc>
                <a:spcPct val="95000"/>
              </a:lnSpc>
              <a:spcBef>
                <a:spcPts val="1200"/>
              </a:spcBef>
              <a:spcAft>
                <a:spcPts val="0"/>
              </a:spcAft>
              <a:buNone/>
            </a:pPr>
            <a:r>
              <a:rPr lang="ja" sz="791"/>
              <a:t>3. **内部監査フレームワーク:** アルゴリズム開発のプロセスを評価するフレームワーク。</a:t>
            </a:r>
            <a:endParaRPr sz="791"/>
          </a:p>
          <a:p>
            <a:pPr indent="0" lvl="0" marL="0" rtl="0" algn="l">
              <a:lnSpc>
                <a:spcPct val="95000"/>
              </a:lnSpc>
              <a:spcBef>
                <a:spcPts val="1200"/>
              </a:spcBef>
              <a:spcAft>
                <a:spcPts val="0"/>
              </a:spcAft>
              <a:buNone/>
            </a:pPr>
            <a:r>
              <a:rPr lang="ja" sz="791"/>
              <a:t>4. **モデルカード:** モデルの使用目的や制限を明確にするためのドキュメントテンプレート。</a:t>
            </a:r>
            <a:endParaRPr sz="791"/>
          </a:p>
          <a:p>
            <a:pPr indent="0" lvl="0" marL="0" rtl="0" algn="l">
              <a:lnSpc>
                <a:spcPct val="95000"/>
              </a:lnSpc>
              <a:spcBef>
                <a:spcPts val="1200"/>
              </a:spcBef>
              <a:spcAft>
                <a:spcPts val="0"/>
              </a:spcAft>
              <a:buNone/>
            </a:pPr>
            <a:r>
              <a:rPr lang="ja" sz="791"/>
              <a:t>5. **参加型設計:** 関係者（特に影響を受けるコミュニティ）との協力を促進するためのツール。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**プロジェクトのライフサイクルに基づいた構造**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論文では、プロジェクトの進行を以下の段階に分けています: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プロジェクトの開始</a:t>
            </a:r>
            <a:endParaRPr sz="791"/>
          </a:p>
          <a:p>
            <a:pPr indent="0" lvl="0" marL="0" rtl="0" algn="l">
              <a:lnSpc>
                <a:spcPct val="95000"/>
              </a:lnSpc>
              <a:spcBef>
                <a:spcPts val="1200"/>
              </a:spcBef>
              <a:spcAft>
                <a:spcPts val="0"/>
              </a:spcAft>
              <a:buNone/>
            </a:pPr>
            <a:r>
              <a:rPr lang="ja" sz="791"/>
              <a:t>2. データ収集</a:t>
            </a:r>
            <a:endParaRPr sz="791"/>
          </a:p>
          <a:p>
            <a:pPr indent="0" lvl="0" marL="0" rtl="0" algn="l">
              <a:lnSpc>
                <a:spcPct val="95000"/>
              </a:lnSpc>
              <a:spcBef>
                <a:spcPts val="1200"/>
              </a:spcBef>
              <a:spcAft>
                <a:spcPts val="0"/>
              </a:spcAft>
              <a:buNone/>
            </a:pPr>
            <a:r>
              <a:rPr lang="ja" sz="791"/>
              <a:t>3. データ準備</a:t>
            </a:r>
            <a:endParaRPr sz="791"/>
          </a:p>
          <a:p>
            <a:pPr indent="0" lvl="0" marL="0" rtl="0" algn="l">
              <a:lnSpc>
                <a:spcPct val="95000"/>
              </a:lnSpc>
              <a:spcBef>
                <a:spcPts val="1200"/>
              </a:spcBef>
              <a:spcAft>
                <a:spcPts val="0"/>
              </a:spcAft>
              <a:buNone/>
            </a:pPr>
            <a:r>
              <a:rPr lang="ja" sz="791"/>
              <a:t>4. モデル開発と選定</a:t>
            </a:r>
            <a:endParaRPr sz="791"/>
          </a:p>
          <a:p>
            <a:pPr indent="0" lvl="0" marL="0" rtl="0" algn="l">
              <a:lnSpc>
                <a:spcPct val="95000"/>
              </a:lnSpc>
              <a:spcBef>
                <a:spcPts val="1200"/>
              </a:spcBef>
              <a:spcAft>
                <a:spcPts val="0"/>
              </a:spcAft>
              <a:buNone/>
            </a:pPr>
            <a:r>
              <a:rPr lang="ja" sz="791"/>
              <a:t>5. 評価</a:t>
            </a:r>
            <a:endParaRPr sz="791"/>
          </a:p>
          <a:p>
            <a:pPr indent="0" lvl="0" marL="0" rtl="0" algn="l">
              <a:lnSpc>
                <a:spcPct val="95000"/>
              </a:lnSpc>
              <a:spcBef>
                <a:spcPts val="1200"/>
              </a:spcBef>
              <a:spcAft>
                <a:spcPts val="0"/>
              </a:spcAft>
              <a:buNone/>
            </a:pPr>
            <a:r>
              <a:rPr lang="ja" sz="791"/>
              <a:t>6. 展開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各段階において、具体的なDo's and Don'tsが提示されており、必要な倫理的考慮事項が明確に記載されています。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**Do's and Don'tsの例**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各ステージでの具体的な行動指針を以下に示します。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**プロジェクトの開始**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**Do:** 利害関係者と協力し、初期段階から関与させる。</a:t>
            </a:r>
            <a:endParaRPr sz="791"/>
          </a:p>
          <a:p>
            <a:pPr indent="0" lvl="0" marL="0" rtl="0" algn="l">
              <a:lnSpc>
                <a:spcPct val="95000"/>
              </a:lnSpc>
              <a:spcBef>
                <a:spcPts val="1200"/>
              </a:spcBef>
              <a:spcAft>
                <a:spcPts val="0"/>
              </a:spcAft>
              <a:buNone/>
            </a:pPr>
            <a:r>
              <a:rPr lang="ja" sz="791"/>
              <a:t>- **Don't:** 関係者のニーズを仮定で決めつける。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**データ収集**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**Do:** データ収集方法を文書化し、倫理的影響を反映する。</a:t>
            </a:r>
            <a:endParaRPr sz="791"/>
          </a:p>
          <a:p>
            <a:pPr indent="0" lvl="0" marL="0" rtl="0" algn="l">
              <a:lnSpc>
                <a:spcPct val="95000"/>
              </a:lnSpc>
              <a:spcBef>
                <a:spcPts val="1200"/>
              </a:spcBef>
              <a:spcAft>
                <a:spcPts val="0"/>
              </a:spcAft>
              <a:buNone/>
            </a:pPr>
            <a:r>
              <a:rPr lang="ja" sz="791"/>
              <a:t>- **Don't:** ウェブからデータを無断で収集する（例: robots.txtを無視しない）。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**データ準備**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**Do:** データのクリーニングが特定のグループに害を及ぼさないように配慮する。</a:t>
            </a:r>
            <a:endParaRPr sz="791"/>
          </a:p>
          <a:p>
            <a:pPr indent="0" lvl="0" marL="0" rtl="0" algn="l">
              <a:lnSpc>
                <a:spcPct val="95000"/>
              </a:lnSpc>
              <a:spcBef>
                <a:spcPts val="1200"/>
              </a:spcBef>
              <a:spcAft>
                <a:spcPts val="0"/>
              </a:spcAft>
              <a:buNone/>
            </a:pPr>
            <a:r>
              <a:rPr lang="ja" sz="791"/>
              <a:t>- **Don't:** 公共のデータを低品質のまま共有しない。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**モデル開発**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**Do:** モデルカードを作成し、意図された使用目的と制限を明確化する。</a:t>
            </a:r>
            <a:endParaRPr sz="791"/>
          </a:p>
          <a:p>
            <a:pPr indent="0" lvl="0" marL="0" rtl="0" algn="l">
              <a:lnSpc>
                <a:spcPct val="95000"/>
              </a:lnSpc>
              <a:spcBef>
                <a:spcPts val="1200"/>
              </a:spcBef>
              <a:spcAft>
                <a:spcPts val="0"/>
              </a:spcAft>
              <a:buNone/>
            </a:pPr>
            <a:r>
              <a:rPr lang="ja" sz="791"/>
              <a:t>- **Don't:** バイアスがデータ不均衡だけに起因すると決めつけない。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**Do:** バイアス評価には、定量的指標と人間による評価を組み合わせる。</a:t>
            </a:r>
            <a:endParaRPr sz="791"/>
          </a:p>
          <a:p>
            <a:pPr indent="0" lvl="0" marL="0" rtl="0" algn="l">
              <a:lnSpc>
                <a:spcPct val="95000"/>
              </a:lnSpc>
              <a:spcBef>
                <a:spcPts val="1200"/>
              </a:spcBef>
              <a:spcAft>
                <a:spcPts val="0"/>
              </a:spcAft>
              <a:buNone/>
            </a:pPr>
            <a:r>
              <a:rPr lang="ja" sz="791"/>
              <a:t>- **Don't:** 単一のベンチマーク結果を進歩の指標と見なさない。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**展開**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**Do:** 展開後も継続的に監視を行い、新たなリスクに対応する。</a:t>
            </a:r>
            <a:endParaRPr sz="791"/>
          </a:p>
          <a:p>
            <a:pPr indent="0" lvl="0" marL="0" rtl="0" algn="l">
              <a:lnSpc>
                <a:spcPct val="95000"/>
              </a:lnSpc>
              <a:spcBef>
                <a:spcPts val="1200"/>
              </a:spcBef>
              <a:spcAft>
                <a:spcPts val="0"/>
              </a:spcAft>
              <a:buNone/>
            </a:pPr>
            <a:r>
              <a:rPr lang="ja" sz="791"/>
              <a:t>- **Don't:** モデルが自己修正可能だと過信しない。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**利便性を高めるための工夫**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**簡潔性:** 各セクションで具体的かつ短いアクションリストを提供。</a:t>
            </a:r>
            <a:endParaRPr sz="791"/>
          </a:p>
          <a:p>
            <a:pPr indent="0" lvl="0" marL="0" rtl="0" algn="l">
              <a:lnSpc>
                <a:spcPct val="95000"/>
              </a:lnSpc>
              <a:spcBef>
                <a:spcPts val="1200"/>
              </a:spcBef>
              <a:spcAft>
                <a:spcPts val="0"/>
              </a:spcAft>
              <a:buNone/>
            </a:pPr>
            <a:r>
              <a:rPr lang="ja" sz="791"/>
              <a:t>- **汎用性:** 様々なプロジェクトやモデルに適用可能なガイドライン。</a:t>
            </a:r>
            <a:endParaRPr sz="791"/>
          </a:p>
          <a:p>
            <a:pPr indent="0" lvl="0" marL="0" rtl="0" algn="l">
              <a:lnSpc>
                <a:spcPct val="95000"/>
              </a:lnSpc>
              <a:spcBef>
                <a:spcPts val="1200"/>
              </a:spcBef>
              <a:spcAft>
                <a:spcPts val="0"/>
              </a:spcAft>
              <a:buNone/>
            </a:pPr>
            <a:r>
              <a:rPr lang="ja" sz="791"/>
              <a:t>- **ツールの提案:** 各段階で利用可能なツールやリソースを推奨。</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VERBOSITY ≠ VERACITY: DEMYSTIFY VERBOSITY COMPENSATION BEHAVIOR OF LARGE LANGUAGE MODELS 冗長性 ≠ 真実性: 大規模言語モデルの冗長性補償行動の解明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LLMは応答に自信がないほど冗長な回答をする傾向冗長性補償（Verbosity Compensation, VC）があり、対応方法として</a:t>
            </a:r>
            <a:endParaRPr sz="791"/>
          </a:p>
          <a:p>
            <a:pPr indent="0" lvl="0" marL="0" rtl="0" algn="l">
              <a:lnSpc>
                <a:spcPct val="95000"/>
              </a:lnSpc>
              <a:spcBef>
                <a:spcPts val="1200"/>
              </a:spcBef>
              <a:spcAft>
                <a:spcPts val="0"/>
              </a:spcAft>
              <a:buNone/>
            </a:pPr>
            <a:r>
              <a:rPr lang="ja" sz="791"/>
              <a:t>冗長性補償の定義と定量化: 冗長性補償行動は、本来不要な冗長な情報を過剰に生成する行動を指します。この行動を検出するための「冗長性検出器」を提案し、応答が情報の圧縮なしに保持できるかを評価しています。</a:t>
            </a:r>
            <a:endParaRPr sz="791"/>
          </a:p>
          <a:p>
            <a:pPr indent="0" lvl="0" marL="0" rtl="0" algn="l">
              <a:lnSpc>
                <a:spcPct val="95000"/>
              </a:lnSpc>
              <a:spcBef>
                <a:spcPts val="1200"/>
              </a:spcBef>
              <a:spcAft>
                <a:spcPts val="0"/>
              </a:spcAft>
              <a:buNone/>
            </a:pPr>
            <a:r>
              <a:rPr lang="ja" sz="791"/>
              <a:t>パフォーマンスと冗長性の関係の分析: 冗長な応答と簡潔な応答のパフォーマンスを比較する評価指標を導入し、冗長な応答がしばしばパフォーマンス低下を招くことを示しています。</a:t>
            </a:r>
            <a:endParaRPr sz="791"/>
          </a:p>
          <a:p>
            <a:pPr indent="0" lvl="0" marL="0" rtl="0" algn="l">
              <a:lnSpc>
                <a:spcPct val="95000"/>
              </a:lnSpc>
              <a:spcBef>
                <a:spcPts val="1200"/>
              </a:spcBef>
              <a:spcAft>
                <a:spcPts val="0"/>
              </a:spcAft>
              <a:buNone/>
            </a:pPr>
            <a:r>
              <a:rPr lang="ja" sz="791"/>
              <a:t>冗長性と不確実性の関係の分析: 冗長な応答はモデルの不確実性の高さと関連しており、データセットを用いた実験によりこの関連性を明らかにしています。</a:t>
            </a:r>
            <a:endParaRPr sz="791"/>
          </a:p>
          <a:p>
            <a:pPr indent="0" lvl="0" marL="0" rtl="0" algn="l">
              <a:lnSpc>
                <a:spcPct val="95000"/>
              </a:lnSpc>
              <a:spcBef>
                <a:spcPts val="1200"/>
              </a:spcBef>
              <a:spcAft>
                <a:spcPts val="0"/>
              </a:spcAft>
              <a:buNone/>
            </a:pPr>
            <a:r>
              <a:rPr lang="ja" sz="791"/>
              <a:t>冗長性軽減のためのカスケードアルゴリズム: 冗長な応答を強いモデルによる応答で置き換える「カスケードアルゴリズム」により、冗長性を効果的に軽減しています。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**冗長性補償の定義と定量化**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冗長性補償行動**とは、LLMが確信がない際に余計な情報を多く生成する行動のことです。この行動はしばしば無駄なトークンの生成を伴い、情報をユーザーに効果的に伝達する上で障害となります。冗長性補償行動は、重要な情報にたどり着くまでに時間がかかることでユーザーの混乱を招き、生成にかかるリソースを無駄にする原因とも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研究者らはこの冗長性補償行動を検出するために「冗長性検出器（Verbosity Detector）」を開発しました。これは、生成された応答が冗長でないかどうかを判断し、圧縮しても情報が失われない場合にはその応答を冗長と見なします。具体的には、与えられた応答が簡潔な形で同じ内容を保持できるかを基準に評価されます。検出器は、入力されたデータと生成された応答を比較し、冗長であると判断された場合は「1」、そうでなければ「0」を出力します。この仕組みにより、冗長性補償の頻度を定量的に測定することが可能となりました。</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**パフォーマンスと冗長性の関係の分析**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冗長性とパフォーマンスの関係を分析するために、新たに**パフォーマンス差（Δ）**という指標が導入されました。この指標は、簡潔な応答と冗長な応答の間のパフォーマンス差を定量化するものであり、LLMが生成した全ての回答について計算されます。もし冗長性がパフォーマンスに影響を与えない場合、Δは「0」になるべき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結果として、多くのデータセットにおいて、冗長な応答が簡潔な応答に比べてパフォーマンスが低いことが観察されました。例えば、あるデータセットでは、簡潔な応答に比べて冗長な応答が27.61%もパフォーマンスが低下することが示されています。冗長な応答は情報過多であるため、回答の焦点がぼやけ、情報が正確に伝わらない傾向があります。このことから、冗長性はモデルのパフォーマンスにマイナスの影響を与えると結論づけられ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**冗長性と不確実性の関係の分析**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モデルが冗長な応答を生成する際には、**不確実性が高まる**ことが実験によって示されています。この研究では、モデルの応答の不確実性を測定するために、パープレキシティ（Perplexity）やラプラシアンスコアなどの指標を用い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具体的には、冗長な応答は単語やフレーズの選択において明確な方向性を欠いており、不確実性の高い応答を生成する際に、モデルが質問に対して冗長な情報を繰り返し生成する傾向があることが観察されました。例えば、複数のデータセットで、冗長な応答が高い不確実性を示すことが確認されました。この関連性は、冗長な応答を生成する場合、モデルは自信がないために安全な方法として過剰に情報を生成している可能性があることを示唆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**冗長性軽減のためのカスケードアルゴリズム**</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カスケードアルゴリズム**は、冗長性補償行動を軽減するための効果的な手法として提案されています。このアルゴリズムは、まず弱いモデルから応答を生成し、それが冗長であると判断された場合には、次に強いモデルを使用して新たに応答を生成するという方法を取ります。この手法により、より少ない冗長性でかつより適切な応答を生成することが可能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実際の実験では、例えばMistralモデルに対してこのカスケードアルゴリズムを適用したところ、冗長性の頻度が63.81%から16.16%に減少しました。また、他のモデル間でもこの手法を用いることで、冗長性を大幅に軽減することが確認されています。このアルゴリズムは、複数のモデルを組み合わせることで冗長な応答を減少させると同時に、応答の品質も向上させる効果が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カスケードアルゴリズムの仕組みは非常にシンプルですが、多様なLLMを使い分けることで冗長性を最小化し、適切な長さの応答を生成することを目指しています。これにより、ユーザーに対して効果的でわかりやすい情報伝達が可能となり、モデルのパフォーマンスとコスト効率の両立が期待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Cross-Domain Recommendation Meets Large Language Models クロスドメイン推薦と大規模言語モデルの出会い</a:t>
            </a:r>
            <a:endParaRPr sz="791"/>
          </a:p>
          <a:p>
            <a:pPr indent="0" lvl="0" marL="0" rtl="0" algn="l">
              <a:lnSpc>
                <a:spcPct val="95000"/>
              </a:lnSpc>
              <a:spcBef>
                <a:spcPts val="1200"/>
              </a:spcBef>
              <a:spcAft>
                <a:spcPts val="0"/>
              </a:spcAft>
              <a:buNone/>
            </a:pPr>
            <a:r>
              <a:rPr lang="ja" sz="791"/>
              <a:t>概要: LLMとクロスドメイン推薦（CDR）を使い、プロンプト設計を情報の明確化とタスク定義を工夫し、データ不足のシナリオに対してよい結果に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**新しいプロンプト設計**: CDRに特化した2種類のプロンプト（ターゲットドメイン行動の注入あり/なし）を設計し、それによりLLMsが異なるドメイン間の関係を学習できることを確認しました。</a:t>
            </a:r>
            <a:endParaRPr sz="791"/>
          </a:p>
          <a:p>
            <a:pPr indent="0" lvl="0" marL="0" rtl="0" algn="l">
              <a:lnSpc>
                <a:spcPct val="95000"/>
              </a:lnSpc>
              <a:spcBef>
                <a:spcPts val="1200"/>
              </a:spcBef>
              <a:spcAft>
                <a:spcPts val="0"/>
              </a:spcAft>
              <a:buNone/>
            </a:pPr>
            <a:r>
              <a:rPr lang="ja" sz="791"/>
              <a:t>- **LLMsの適応力**: LLMsが異なるドメインペアでのランキングと評価予測タスクにおいて、既存の最先端CDRモデルを上回るパフォーマンスを示しました。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使用している技術や手法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**プロンプト設計**:</a:t>
            </a:r>
            <a:endParaRPr sz="791"/>
          </a:p>
          <a:p>
            <a:pPr indent="0" lvl="0" marL="0" rtl="0" algn="l">
              <a:lnSpc>
                <a:spcPct val="95000"/>
              </a:lnSpc>
              <a:spcBef>
                <a:spcPts val="1200"/>
              </a:spcBef>
              <a:spcAft>
                <a:spcPts val="0"/>
              </a:spcAft>
              <a:buNone/>
            </a:pPr>
            <a:r>
              <a:rPr lang="ja" sz="791"/>
              <a:t>    - **ターゲットドメイン行動注入プロンプト**: ソースおよびターゲットドメインの両方のユーザーインタラクション履歴を含むプロンプトを使用して、ウォームスタートシナリオをシミュレートします。これにより、LLMsがターゲットドメインに対するユーザーの嗜好をより効果的に学習できることが示されています。</a:t>
            </a:r>
            <a:endParaRPr sz="791"/>
          </a:p>
          <a:p>
            <a:pPr indent="0" lvl="0" marL="0" rtl="0" algn="l">
              <a:lnSpc>
                <a:spcPct val="95000"/>
              </a:lnSpc>
              <a:spcBef>
                <a:spcPts val="1200"/>
              </a:spcBef>
              <a:spcAft>
                <a:spcPts val="0"/>
              </a:spcAft>
              <a:buNone/>
            </a:pPr>
            <a:r>
              <a:rPr lang="ja" sz="791"/>
              <a:t>    - **ターゲットドメイン行動注入なしプロンプト**: ソースドメインのみのユーザーインタラクション履歴を含むプロンプトを使用し、コールドスタートシナリオをシミュレートします。このプロンプトは、LLMsがターゲットドメインのデータなしでどの程度適応できるかを評価するためのものです。</a:t>
            </a:r>
            <a:endParaRPr sz="791"/>
          </a:p>
          <a:p>
            <a:pPr indent="0" lvl="0" marL="0" rtl="0" algn="l">
              <a:lnSpc>
                <a:spcPct val="95000"/>
              </a:lnSpc>
              <a:spcBef>
                <a:spcPts val="1200"/>
              </a:spcBef>
              <a:spcAft>
                <a:spcPts val="0"/>
              </a:spcAft>
              <a:buNone/>
            </a:pPr>
            <a:r>
              <a:rPr lang="ja" sz="791"/>
              <a:t>2. **プロンプトの重要な要素**:</a:t>
            </a:r>
            <a:endParaRPr sz="791"/>
          </a:p>
          <a:p>
            <a:pPr indent="0" lvl="0" marL="0" rtl="0" algn="l">
              <a:lnSpc>
                <a:spcPct val="95000"/>
              </a:lnSpc>
              <a:spcBef>
                <a:spcPts val="1200"/>
              </a:spcBef>
              <a:spcAft>
                <a:spcPts val="0"/>
              </a:spcAft>
              <a:buNone/>
            </a:pPr>
            <a:r>
              <a:rPr lang="ja" sz="791"/>
              <a:t>    - **LLMsの役割定義**: 「クロスドメイン推薦システムとして振る舞う」という明確な役割を設定し、LLMの推論フレームワークを構築します。</a:t>
            </a:r>
            <a:endParaRPr sz="791"/>
          </a:p>
          <a:p>
            <a:pPr indent="0" lvl="0" marL="0" rtl="0" algn="l">
              <a:lnSpc>
                <a:spcPct val="95000"/>
              </a:lnSpc>
              <a:spcBef>
                <a:spcPts val="1200"/>
              </a:spcBef>
              <a:spcAft>
                <a:spcPts val="0"/>
              </a:spcAft>
              <a:buNone/>
            </a:pPr>
            <a:r>
              <a:rPr lang="ja" sz="791"/>
              <a:t>    - **情報の明確な分離**: 入力データとタスク定義を明確に分け、各ドメインの項目とユーザーの評価をリスト化します。</a:t>
            </a:r>
            <a:endParaRPr sz="791"/>
          </a:p>
          <a:p>
            <a:pPr indent="0" lvl="0" marL="0" rtl="0" algn="l">
              <a:lnSpc>
                <a:spcPct val="95000"/>
              </a:lnSpc>
              <a:spcBef>
                <a:spcPts val="1200"/>
              </a:spcBef>
              <a:spcAft>
                <a:spcPts val="0"/>
              </a:spcAft>
              <a:buNone/>
            </a:pPr>
            <a:r>
              <a:rPr lang="ja" sz="791"/>
              <a:t>    - **タスクの明確な定義**: 推薦タスクの具体的な説明を行い、出力形式を指定することで一貫性を持たせます。</a:t>
            </a:r>
            <a:endParaRPr sz="791"/>
          </a:p>
          <a:p>
            <a:pPr indent="0" lvl="0" marL="0" rtl="0" algn="l">
              <a:lnSpc>
                <a:spcPct val="95000"/>
              </a:lnSpc>
              <a:spcBef>
                <a:spcPts val="1200"/>
              </a:spcBef>
              <a:spcAft>
                <a:spcPts val="0"/>
              </a:spcAft>
              <a:buNone/>
            </a:pPr>
            <a:r>
              <a:rPr lang="ja" sz="791"/>
              <a:t>3. **評価指標**:</a:t>
            </a:r>
            <a:endParaRPr sz="791"/>
          </a:p>
          <a:p>
            <a:pPr indent="0" lvl="0" marL="0" rtl="0" algn="l">
              <a:lnSpc>
                <a:spcPct val="95000"/>
              </a:lnSpc>
              <a:spcBef>
                <a:spcPts val="1200"/>
              </a:spcBef>
              <a:spcAft>
                <a:spcPts val="0"/>
              </a:spcAft>
              <a:buNone/>
            </a:pPr>
            <a:r>
              <a:rPr lang="ja" sz="791"/>
              <a:t>    - **ランキングタスク**: 各ユーザーのターゲットドメインにおけるアイテムのランキングを実施し、NDCGとMRRを使用して結果を評価します。</a:t>
            </a:r>
            <a:endParaRPr sz="791"/>
          </a:p>
          <a:p>
            <a:pPr indent="0" lvl="0" marL="0" rtl="0" algn="l">
              <a:lnSpc>
                <a:spcPct val="95000"/>
              </a:lnSpc>
              <a:spcBef>
                <a:spcPts val="1200"/>
              </a:spcBef>
              <a:spcAft>
                <a:spcPts val="0"/>
              </a:spcAft>
              <a:buNone/>
            </a:pPr>
            <a:r>
              <a:rPr lang="ja" sz="791"/>
              <a:t>    - **評価予測タスク**: 可能性のある評価をテキストラベルとして与え、それを数値にマッピングする形でMAEおよびRMSEを用いて評価を行います。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タスク定義において工夫した点は以下の通りです：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**明確な役割定義**: プロンプト内でLLMに「クロスドメイン推薦システム」としての具体的な役割を与え、これによりモデルが推奨タスクを正しく認識し、推論に適切に取り組むようにしました。例えば、「あなたはクロスドメイン推薦システムとして行動します」という形で、モデルに期待される行動を明示しました。</a:t>
            </a:r>
            <a:endParaRPr sz="791"/>
          </a:p>
          <a:p>
            <a:pPr indent="0" lvl="0" marL="0" rtl="0" algn="l">
              <a:lnSpc>
                <a:spcPct val="95000"/>
              </a:lnSpc>
              <a:spcBef>
                <a:spcPts val="1200"/>
              </a:spcBef>
              <a:spcAft>
                <a:spcPts val="0"/>
              </a:spcAft>
              <a:buNone/>
            </a:pPr>
            <a:r>
              <a:rPr lang="ja" sz="791"/>
              <a:t>2. **入力データとタスクの分離**: タスクの定義と入力データ（ユーザーの過去の評価や推薦候補）を明確に分離し、それぞれがどう関わるかをはっきりさせました。これにより、モデルが必要な情報を適切に解釈し、混乱を減らすことができるようにしました。</a:t>
            </a:r>
            <a:endParaRPr sz="791"/>
          </a:p>
          <a:p>
            <a:pPr indent="0" lvl="0" marL="0" rtl="0" algn="l">
              <a:lnSpc>
                <a:spcPct val="95000"/>
              </a:lnSpc>
              <a:spcBef>
                <a:spcPts val="1200"/>
              </a:spcBef>
              <a:spcAft>
                <a:spcPts val="0"/>
              </a:spcAft>
              <a:buNone/>
            </a:pPr>
            <a:r>
              <a:rPr lang="ja" sz="791"/>
              <a:t>3. **出力形式の具体化**: タスクを「どのように実行するか」をはっきりと示し、例えば「評価を 'Very Unlikely', 'Likely' などのラベルで出力する」や「与えられたリストの項目をランキング順に並べる」といった具体的な出力形式を定義しました。これにより、モデルの回答がより一貫性を持ち、望ましい形式で返されるように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これらの工夫によって、LLMはより効率的に情報を利用し、クロスドメインでのユーザー嗜好の推論に成功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AIDetx: a compression-based method for identification of machine-learning generated text AIDetx: 機械学習で生成されたテキストを識別するための圧縮ベースの手法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AIDetxは圧縮技術を用いてAI生成テキストを検出する手法で,人間とAIそれぞれの圧縮モデルを作成し、圧縮率に基づき分類し、高精度に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AIDetxは、情報理論の一部であるデータ圧縮技術を用いてテキストを分類する手法である。主に以下の手順で動作する：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**モデル構築**: 人間が書いたテキストとAI生成テキスト、それぞれに対し圧縮モデルを構築する。この圧縮プロセスは、分類器の「トレーニング」に相当し、各クラスを代表する文書を圧縮することで、そのクラスの統計的な特徴を学習する。</a:t>
            </a:r>
            <a:endParaRPr sz="791"/>
          </a:p>
          <a:p>
            <a:pPr indent="0" lvl="0" marL="0" rtl="0" algn="l">
              <a:lnSpc>
                <a:spcPct val="95000"/>
              </a:lnSpc>
              <a:spcBef>
                <a:spcPts val="1200"/>
              </a:spcBef>
              <a:spcAft>
                <a:spcPts val="0"/>
              </a:spcAft>
              <a:buNone/>
            </a:pPr>
            <a:r>
              <a:rPr lang="ja" sz="791"/>
              <a:t>2. **分類プロセス**:</a:t>
            </a:r>
            <a:endParaRPr sz="791"/>
          </a:p>
          <a:p>
            <a:pPr indent="0" lvl="0" marL="0" rtl="0" algn="l">
              <a:lnSpc>
                <a:spcPct val="95000"/>
              </a:lnSpc>
              <a:spcBef>
                <a:spcPts val="1200"/>
              </a:spcBef>
              <a:spcAft>
                <a:spcPts val="0"/>
              </a:spcAft>
              <a:buNone/>
            </a:pPr>
            <a:r>
              <a:rPr lang="ja" sz="791"/>
              <a:t>    - 新しいテキストが与えられると、人間が書いたテキストとAI生成テキストの両方に対応する圧縮モデルを使ってそのテキストを圧縮する。</a:t>
            </a:r>
            <a:endParaRPr sz="791"/>
          </a:p>
          <a:p>
            <a:pPr indent="0" lvl="0" marL="0" rtl="0" algn="l">
              <a:lnSpc>
                <a:spcPct val="95000"/>
              </a:lnSpc>
              <a:spcBef>
                <a:spcPts val="1200"/>
              </a:spcBef>
              <a:spcAft>
                <a:spcPts val="0"/>
              </a:spcAft>
              <a:buNone/>
            </a:pPr>
            <a:r>
              <a:rPr lang="ja" sz="791"/>
              <a:t>    - 圧縮比が高い方のモデルにテキストを分類する。</a:t>
            </a:r>
            <a:endParaRPr sz="791"/>
          </a:p>
          <a:p>
            <a:pPr indent="0" lvl="0" marL="0" rtl="0" algn="l">
              <a:lnSpc>
                <a:spcPct val="95000"/>
              </a:lnSpc>
              <a:spcBef>
                <a:spcPts val="1200"/>
              </a:spcBef>
              <a:spcAft>
                <a:spcPts val="0"/>
              </a:spcAft>
              <a:buNone/>
            </a:pPr>
            <a:r>
              <a:rPr lang="ja" sz="791"/>
              <a:t>3. **有限コンテキストモデル (FCM)**: 圧縮モデルとして、マルコフモデルの一種である有限コンテキストモデル（FCM）を使用する。FCMは、コンテキストの深さに基づき次に来るシンボルの確率を予測する確率モデルであり、これにより効率的な圧縮が可能となる。</a:t>
            </a:r>
            <a:endParaRPr sz="791"/>
          </a:p>
          <a:p>
            <a:pPr indent="0" lvl="0" marL="0" rtl="0" algn="l">
              <a:lnSpc>
                <a:spcPct val="95000"/>
              </a:lnSpc>
              <a:spcBef>
                <a:spcPts val="1200"/>
              </a:spcBef>
              <a:spcAft>
                <a:spcPts val="0"/>
              </a:spcAft>
              <a:buNone/>
            </a:pPr>
            <a:r>
              <a:rPr lang="ja" sz="791"/>
              <a:t>    - 圧縮に必要なビット数は次の式で表される：</a:t>
            </a:r>
            <a:endParaRPr sz="791"/>
          </a:p>
          <a:p>
            <a:pPr indent="0" lvl="0" marL="0" rtl="0" algn="l">
              <a:lnSpc>
                <a:spcPct val="95000"/>
              </a:lnSpc>
              <a:spcBef>
                <a:spcPts val="1200"/>
              </a:spcBef>
              <a:spcAft>
                <a:spcPts val="0"/>
              </a:spcAft>
              <a:buNone/>
            </a:pPr>
            <a:r>
              <a:rPr lang="ja" sz="791"/>
              <a:t>    i=1∑n​−log2​P(xi​∣xi−1​,xi−2​,…,xi−k​)</a:t>
            </a:r>
            <a:endParaRPr sz="791"/>
          </a:p>
          <a:p>
            <a:pPr indent="0" lvl="0" marL="0" rtl="0" algn="l">
              <a:lnSpc>
                <a:spcPct val="95000"/>
              </a:lnSpc>
              <a:spcBef>
                <a:spcPts val="1200"/>
              </a:spcBef>
              <a:spcAft>
                <a:spcPts val="0"/>
              </a:spcAft>
              <a:buNone/>
            </a:pPr>
            <a:r>
              <a:rPr lang="ja" sz="791"/>
              <a:t>    ここで、xi​はテキストの位置iにあるシンボルであり、nはテキストの長さを示す。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∑i=1n−log⁡2P(xi∣xi−1,xi−2,…,xi−k)\sum_{i=1}^{n} -\log_2 P(x_i | x_{i-1}, x_{i-2}, \ldots, x_{i-k})</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xix_i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ii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**ハイパーパラメータの最適化**: FCMには、次のような3つの主要なパラメータがある：</a:t>
            </a:r>
            <a:endParaRPr sz="791"/>
          </a:p>
          <a:p>
            <a:pPr indent="0" lvl="0" marL="0" rtl="0" algn="l">
              <a:lnSpc>
                <a:spcPct val="95000"/>
              </a:lnSpc>
              <a:spcBef>
                <a:spcPts val="1200"/>
              </a:spcBef>
              <a:spcAft>
                <a:spcPts val="0"/>
              </a:spcAft>
              <a:buNone/>
            </a:pPr>
            <a:r>
              <a:rPr lang="ja" sz="791"/>
              <a:t>    - kkk（コンテキストの深さ）</a:t>
            </a:r>
            <a:endParaRPr sz="791"/>
          </a:p>
          <a:p>
            <a:pPr indent="0" lvl="0" marL="0" rtl="0" algn="l">
              <a:lnSpc>
                <a:spcPct val="95000"/>
              </a:lnSpc>
              <a:spcBef>
                <a:spcPts val="1200"/>
              </a:spcBef>
              <a:spcAft>
                <a:spcPts val="0"/>
              </a:spcAft>
              <a:buNone/>
            </a:pPr>
            <a:r>
              <a:rPr lang="ja" sz="791"/>
              <a:t>    - α\alphaα（スムージングファクタ）</a:t>
            </a:r>
            <a:endParaRPr sz="791"/>
          </a:p>
          <a:p>
            <a:pPr indent="0" lvl="0" marL="0" rtl="0" algn="l">
              <a:lnSpc>
                <a:spcPct val="95000"/>
              </a:lnSpc>
              <a:spcBef>
                <a:spcPts val="1200"/>
              </a:spcBef>
              <a:spcAft>
                <a:spcPts val="0"/>
              </a:spcAft>
              <a:buNone/>
            </a:pPr>
            <a:r>
              <a:rPr lang="ja" sz="791"/>
              <a:t>    - アルファベットセット Σ</a:t>
            </a:r>
            <a:endParaRPr sz="791"/>
          </a:p>
          <a:p>
            <a:pPr indent="0" lvl="0" marL="0" rtl="0" algn="l">
              <a:lnSpc>
                <a:spcPct val="95000"/>
              </a:lnSpc>
              <a:spcBef>
                <a:spcPts val="1200"/>
              </a:spcBef>
              <a:spcAft>
                <a:spcPts val="0"/>
              </a:spcAft>
              <a:buNone/>
            </a:pPr>
            <a:r>
              <a:rPr lang="ja" sz="791"/>
              <a:t>    パラメータのチューニングは、グリッドサーチを用いて最適化された。</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Σ\Sigma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5. **実装と評価**: AIDetxはC++とPythonで実装されており、GitHubで公開されている。HC3データセットおよびAI-human-textデータセットを使用して評価され、それぞれ97%と99%の高いF1スコアを達成した。また、BERTなどの大規模モデルと比較して、少ないリソースで同等以上のパフォーマンスを発揮してい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Multi-Facet Blending for Faceted Query-by-Example Retrieval 多面的クエリによるサンプル検索のための多面ブレンディング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FaBleは文書をファセット（背景、手法、結果など）に分解し、ファセットごとに類似・非類似ペアを生成。この手法により、特定のファセットに基づく検索性能が向上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ファセット分解 (Facet Decomposition)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文書を「ファセット」（特定の側面）に分解します。ファセットとは、文書内の特定の要素（例：背景、手法、結果）を指します。FaBleは公開されているLLM（LLaMA2-13Bモデル）を用いて、文書をこれらのファセットに分解するプロンプトを使用し、それぞれのファセットの要約を生成します。分解のプロセスはゼロショットプロンプトを使って行われます。このゼロショットプロンプトにより、モデルが指定されたファセットについての要約を生成し、その要約を通して文書の構成をモジュール化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書のファセットを特定して分解するためのプロンプトは以下のような形式です：`{facet}`の部分には「背景」「手法」「結果」などのファセット名が挿入され、モデルはその部分を要約します。この要約が、次のファセット生成プロセスの基準と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```csharp</a:t>
            </a:r>
            <a:endParaRPr sz="791"/>
          </a:p>
          <a:p>
            <a:pPr indent="0" lvl="0" marL="0" rtl="0" algn="l">
              <a:lnSpc>
                <a:spcPct val="95000"/>
              </a:lnSpc>
              <a:spcBef>
                <a:spcPts val="1200"/>
              </a:spcBef>
              <a:spcAft>
                <a:spcPts val="0"/>
              </a:spcAft>
              <a:buNone/>
            </a:pPr>
            <a:r>
              <a:rPr lang="ja" sz="791"/>
              <a:t>    csharp</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This is the paper abstract: {document}</a:t>
            </a:r>
            <a:endParaRPr sz="791"/>
          </a:p>
          <a:p>
            <a:pPr indent="0" lvl="0" marL="0" rtl="0" algn="l">
              <a:lnSpc>
                <a:spcPct val="95000"/>
              </a:lnSpc>
              <a:spcBef>
                <a:spcPts val="1200"/>
              </a:spcBef>
              <a:spcAft>
                <a:spcPts val="0"/>
              </a:spcAft>
              <a:buNone/>
            </a:pPr>
            <a:r>
              <a:rPr lang="ja" sz="791"/>
              <a:t>    Summarize the {facet} of the above abstract in three sentences or less.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ファセット生成 (Facet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分解されたファセットごとに、類似したファセット要素（Positive）と非類似のファセット要素（Negative）を生成します。この過程では自己入力（self-feeding）の手法を使い、まず分解プロセスで生成された要約を使用し、その要約に基づいてファセットの内容を生成します。LLaMA2モデルのゼロショット生成能力を活用して、ファセットごとに似ている要素や異なる要素を構築します。この自己入力プロセスにより、モデルが特定のファセットにフォーカスしたコンテンツを生成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類似ファセットを生成するためのプロンプト：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```csharp</a:t>
            </a:r>
            <a:endParaRPr sz="791"/>
          </a:p>
          <a:p>
            <a:pPr indent="0" lvl="0" marL="0" rtl="0" algn="l">
              <a:lnSpc>
                <a:spcPct val="95000"/>
              </a:lnSpc>
              <a:spcBef>
                <a:spcPts val="1200"/>
              </a:spcBef>
              <a:spcAft>
                <a:spcPts val="0"/>
              </a:spcAft>
              <a:buNone/>
            </a:pPr>
            <a:r>
              <a:rPr lang="ja" sz="791"/>
              <a:t>    csharp</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This is the paper abstract: {document}</a:t>
            </a:r>
            <a:endParaRPr sz="791"/>
          </a:p>
          <a:p>
            <a:pPr indent="0" lvl="0" marL="0" rtl="0" algn="l">
              <a:lnSpc>
                <a:spcPct val="95000"/>
              </a:lnSpc>
              <a:spcBef>
                <a:spcPts val="1200"/>
              </a:spcBef>
              <a:spcAft>
                <a:spcPts val="0"/>
              </a:spcAft>
              <a:buNone/>
            </a:pPr>
            <a:r>
              <a:rPr lang="ja" sz="791"/>
              <a:t>    Write a similar {facet} of the above abstract.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非類似ファセットを生成するためのプロンプト：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```csharp</a:t>
            </a:r>
            <a:endParaRPr sz="791"/>
          </a:p>
          <a:p>
            <a:pPr indent="0" lvl="0" marL="0" rtl="0" algn="l">
              <a:lnSpc>
                <a:spcPct val="95000"/>
              </a:lnSpc>
              <a:spcBef>
                <a:spcPts val="1200"/>
              </a:spcBef>
              <a:spcAft>
                <a:spcPts val="0"/>
              </a:spcAft>
              <a:buNone/>
            </a:pPr>
            <a:r>
              <a:rPr lang="ja" sz="791"/>
              <a:t>    csharp</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This is the paper abstract: {document}</a:t>
            </a:r>
            <a:endParaRPr sz="791"/>
          </a:p>
          <a:p>
            <a:pPr indent="0" lvl="0" marL="0" rtl="0" algn="l">
              <a:lnSpc>
                <a:spcPct val="95000"/>
              </a:lnSpc>
              <a:spcBef>
                <a:spcPts val="1200"/>
              </a:spcBef>
              <a:spcAft>
                <a:spcPts val="0"/>
              </a:spcAft>
              <a:buNone/>
            </a:pPr>
            <a:r>
              <a:rPr lang="ja" sz="791"/>
              <a:t>    Write a new {facet} of a different topic.</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こで、ファセット生成には、最初に生成したファセット要約（例：「背景」）を使い、その要約に関連するか異なるトピックのコンテンツを生成するようにプロンプトを与えます。このようにして、特定のファセットに関連する類似および非類似の要素を作り出すことが可能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ファセット再構成 (Facet Recomposition)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ァセットを生成した後、それらを再構成して、新たなファセット条件付きのポジティブおよびネガティブ文書を作成します。この再構成では、異なるファセットの断片を組み合わせて、新しい文書を作り、学習に使うトリプレットペア（クエリ文書、ポジティブ文書、ネガティブ文書）を作成します。これにより、ファセット条件に応じたトリプレットペアを用いて、モデルの精度を高めるためのファセット別の学習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**数式例**: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ポジティブおよびネガティブ文書の再構成:ここで、`[;]`はファセット断片の結合を示しており、各ファセットごとに再構成された文書が作られます。</a:t>
            </a:r>
            <a:endParaRPr sz="791"/>
          </a:p>
          <a:p>
            <a:pPr indent="0" lvl="0" marL="0" rtl="0" algn="l">
              <a:lnSpc>
                <a:spcPct val="95000"/>
              </a:lnSpc>
              <a:spcBef>
                <a:spcPts val="1200"/>
              </a:spcBef>
              <a:spcAft>
                <a:spcPts val="0"/>
              </a:spcAft>
              <a:buNone/>
            </a:pPr>
            <a:r>
              <a:rPr lang="ja" sz="791"/>
              <a:t>    - ポジティブ文書 Df+​：</a:t>
            </a:r>
            <a:endParaRPr sz="791"/>
          </a:p>
          <a:p>
            <a:pPr indent="0" lvl="0" marL="0" rtl="0" algn="l">
              <a:lnSpc>
                <a:spcPct val="95000"/>
              </a:lnSpc>
              <a:spcBef>
                <a:spcPts val="1200"/>
              </a:spcBef>
              <a:spcAft>
                <a:spcPts val="0"/>
              </a:spcAft>
              <a:buNone/>
            </a:pPr>
            <a:r>
              <a:rPr lang="ja" sz="791"/>
              <a:t>    Df+​=[Cfsim​;Cfi​∈F−fsim∣dis​;…;Cfn​∈F−fsim∣dis​]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Df+D_f^+</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Df+=[Cfsim;Cfi∈F−fsim∣dis;…;Cfn∈F−fsim∣dis]D_f^+ = [C_f^{sim}; C_{f_i \in F-f}^{sim|dis}; \ldots; C_{f_n \in F-f}^{sim|dis}]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ネガティブ文書 Df−​：</a:t>
            </a:r>
            <a:endParaRPr sz="791"/>
          </a:p>
          <a:p>
            <a:pPr indent="0" lvl="0" marL="0" rtl="0" algn="l">
              <a:lnSpc>
                <a:spcPct val="95000"/>
              </a:lnSpc>
              <a:spcBef>
                <a:spcPts val="1200"/>
              </a:spcBef>
              <a:spcAft>
                <a:spcPts val="0"/>
              </a:spcAft>
              <a:buNone/>
            </a:pPr>
            <a:r>
              <a:rPr lang="ja" sz="791"/>
              <a:t>    Df−​=[Cfdis​;Cfi​∈F−fsim∣dis​;…;Cfn​∈F−fsim∣dis​]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Df−D_f^-</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Df−=[Cfdis;Cfi∈F−fsim∣dis;…;Cfn∈F−fsim∣dis]D_f^- = [C_f^{dis}; C_{f_i \in F-f}^{sim|dis}; \ldots; C_{f_n \in F-f}^{sim|dis}]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ハードネガティブ生成 (Hard Negative Generation)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ファセット生成の次のステップとして、難易度の高いネガティブサンプルを生成します。これにより、モデルがより精緻な学習を行うことができ、文書の類似性を正確に判断できるようになります。この手法では、LLMを用いて異なるトピックのファセットを生成するように明示的に指示し、ファセットの異なる側面を含むネガティブな内容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には、生成したファセットの要約と非類似ファセットの内容を入力し、それらの間の類似性スコアを測定します。この類似性スコアが0.25以下のネガティブサンプルを「簡単なネガティブ」、0.25〜0.5の範囲のスコアを持つものを「ハードネガティブ」として再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ハードネガティブを生成するプロンプト：このプロンプトは、特定の類似性スコアの範囲内で異なるファセットを生成するように指示しており、これにより難易度の高いネガティブサンプルが作られます。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```csharp</a:t>
            </a:r>
            <a:endParaRPr sz="791"/>
          </a:p>
          <a:p>
            <a:pPr indent="0" lvl="0" marL="0" rtl="0" algn="l">
              <a:lnSpc>
                <a:spcPct val="95000"/>
              </a:lnSpc>
              <a:spcBef>
                <a:spcPts val="1200"/>
              </a:spcBef>
              <a:spcAft>
                <a:spcPts val="0"/>
              </a:spcAft>
              <a:buNone/>
            </a:pPr>
            <a:r>
              <a:rPr lang="ja" sz="791"/>
              <a:t>    csharp</a:t>
            </a:r>
            <a:endParaRPr sz="791"/>
          </a:p>
          <a:p>
            <a:pPr indent="0" lvl="0" marL="0" rtl="0" algn="l">
              <a:lnSpc>
                <a:spcPct val="95000"/>
              </a:lnSpc>
              <a:spcBef>
                <a:spcPts val="1200"/>
              </a:spcBef>
              <a:spcAft>
                <a:spcPts val="0"/>
              </a:spcAft>
              <a:buNone/>
            </a:pPr>
            <a:r>
              <a:rPr lang="ja" sz="791"/>
              <a:t>    コードをコピーする</a:t>
            </a:r>
            <a:endParaRPr sz="791"/>
          </a:p>
          <a:p>
            <a:pPr indent="0" lvl="0" marL="0" rtl="0" algn="l">
              <a:lnSpc>
                <a:spcPct val="95000"/>
              </a:lnSpc>
              <a:spcBef>
                <a:spcPts val="1200"/>
              </a:spcBef>
              <a:spcAft>
                <a:spcPts val="0"/>
              </a:spcAft>
              <a:buNone/>
            </a:pPr>
            <a:r>
              <a:rPr lang="ja" sz="791"/>
              <a:t>    This is the original {facet} of the paper abstract: {SUMMARIZED_FACET}</a:t>
            </a:r>
            <a:endParaRPr sz="791"/>
          </a:p>
          <a:p>
            <a:pPr indent="0" lvl="0" marL="0" rtl="0" algn="l">
              <a:lnSpc>
                <a:spcPct val="95000"/>
              </a:lnSpc>
              <a:spcBef>
                <a:spcPts val="1200"/>
              </a:spcBef>
              <a:spcAft>
                <a:spcPts val="0"/>
              </a:spcAft>
              <a:buNone/>
            </a:pPr>
            <a:r>
              <a:rPr lang="ja" sz="791"/>
              <a:t>    Write a {facet} that has a similarity score greater than 0.25 and less than 0.75 with the original.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ファセットQBEのためのファインチューニング (Fine-tuning for Faceted QBE)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これらのファセットに基づいて生成されたトリプレットペアを使用し、対比学習（Contrastive Learning）によりモデルをファインチューニングします。特にSciBERTベースのSPECTERモデルを使用し、トリプレット損失を用いてファセット条件に基づく埋め込みを学習させます。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**損失関数**: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トリプレット損失は以下のように定義されます：</a:t>
            </a:r>
            <a:endParaRPr sz="791"/>
          </a:p>
          <a:p>
            <a:pPr indent="0" lvl="0" marL="0" rtl="0" algn="l">
              <a:lnSpc>
                <a:spcPct val="95000"/>
              </a:lnSpc>
              <a:spcBef>
                <a:spcPts val="1200"/>
              </a:spcBef>
              <a:spcAft>
                <a:spcPts val="0"/>
              </a:spcAft>
              <a:buNone/>
            </a:pPr>
            <a:r>
              <a:rPr lang="ja" sz="791"/>
              <a:t>L(DfQ​,Df+​,Df−​)=max{d(DfQ​,Df+​)−d(DfQ​,Df−​)+m,0}</a:t>
            </a:r>
            <a:endParaRPr sz="791"/>
          </a:p>
          <a:p>
            <a:pPr indent="0" lvl="0" marL="0" rtl="0" algn="l">
              <a:lnSpc>
                <a:spcPct val="95000"/>
              </a:lnSpc>
              <a:spcBef>
                <a:spcPts val="1200"/>
              </a:spcBef>
              <a:spcAft>
                <a:spcPts val="0"/>
              </a:spcAft>
              <a:buNone/>
            </a:pPr>
            <a:r>
              <a:rPr lang="ja" sz="791"/>
              <a:t>ここで、dは距離関数、mは損失マージンです。これにより、クエリとポジティブサンプル間の距離を短く、クエリとネガティブサンプル間の距離を長くするようにモデルが学習されます。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L(DfQ,Df+,Df−)=max⁡{d(DfQ,Df+)−d(DfQ,Df−)+m,0}L(D_f^Q, D_f^+, D_f^-) = \max \{ d(D_f^Q, D_f^+) - d(D_f^Q, D_f^-) + m, 0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dd</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mm</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ように、FaBleは文書をファセットに分解し、それらを生成および再構成することで、特定のファセットに基づく文書検索を可能にしています。特に難易度の高いネガティブサンプルを生成するプロセスが、より精緻な学習を促し、科学論文や教育データセットにおいても有効性が示されています。この手法により、ファセットレベルでの精度の高い検索が可能となり、従来の文書全体での検索と比較して大きな進化を遂げ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Long Context RAG Performance of Large Language Models 長いコンテキストにおけるRAG性能の大規模言語モデル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20の主要なLLMを使用して、コンテキスト長とRAG性能を検証</a:t>
            </a:r>
            <a:endParaRPr sz="791"/>
          </a:p>
          <a:p>
            <a:pPr indent="0" lvl="0" marL="0" rtl="0" algn="l">
              <a:lnSpc>
                <a:spcPct val="95000"/>
              </a:lnSpc>
              <a:spcBef>
                <a:spcPts val="1200"/>
              </a:spcBef>
              <a:spcAft>
                <a:spcPts val="0"/>
              </a:spcAft>
              <a:buNone/>
            </a:pPr>
            <a:r>
              <a:rPr lang="ja" sz="791"/>
              <a:t>多くのモデルは16k-32kトークン付近でピークを迎え、その後性能が低下するものの、o1、GPT-4o、Claude 3.5などの商用モデルは64k以上のコンテキスト長でも一貫して高く100kトークンまでは性能の向上を確認</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検証結果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長い文脈の利用がRAGの性能を一様に向上させるわけではない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長い文脈が全てのモデルに対して有益ではない**長いコンテキストを使用したRAGの性能について、全てのモデルで一様に向上するわけではないことが明らかになりました。多くのモデルでは、文脈長を増やすと最初は性能が向上するものの、あるポイント（一般的に16k〜32kトークン付近）で頭打ちとなり、さらに文脈長を増やすと逆に性能が低下することが観察されています。例えば、Llama 3.1 405Bモデルでは、32kトークンを超えると性能が徐々に低下することが確認されました。</a:t>
            </a:r>
            <a:endParaRPr sz="791"/>
          </a:p>
          <a:p>
            <a:pPr indent="0" lvl="0" marL="0" rtl="0" algn="l">
              <a:lnSpc>
                <a:spcPct val="95000"/>
              </a:lnSpc>
              <a:spcBef>
                <a:spcPts val="1200"/>
              </a:spcBef>
              <a:spcAft>
                <a:spcPts val="0"/>
              </a:spcAft>
              <a:buNone/>
            </a:pPr>
            <a:r>
              <a:rPr lang="ja" sz="791"/>
              <a:t>- **一部の最新商用モデルのみが高いコンテキスト長で一貫した性能を発揮**一方で、特に性能の良いモデル、例えばOpenAIのo1シリーズやClaude 3.5、Gemini 1.5 Proといった最新の商用モデルは、128,000トークンやさらに長いコンテキストに対しても比較的高い性能を維持しました。これらのモデルは、特に最大100kトークン程度までは一貫して性能が向上する傾向に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モデルの失敗モードとその特定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**モデルによって異なる失敗の傾向**各モデルは長いコンテキストを使用する際に異なる失敗モードを示しました。この研究では、次のような失敗パターンが特定されています。</a:t>
            </a:r>
            <a:endParaRPr sz="791"/>
          </a:p>
          <a:p>
            <a:pPr indent="0" lvl="0" marL="0" rtl="0" algn="l">
              <a:lnSpc>
                <a:spcPct val="95000"/>
              </a:lnSpc>
              <a:spcBef>
                <a:spcPts val="1200"/>
              </a:spcBef>
              <a:spcAft>
                <a:spcPts val="0"/>
              </a:spcAft>
              <a:buNone/>
            </a:pPr>
            <a:r>
              <a:rPr lang="ja" sz="791"/>
              <a:t>    - **誤回答**: 一部のモデルは長い文脈を扱う際に間違った回答を出すことが多くなります。これは、適切な文脈情報を選択できずに誤った文脈から回答を生成してしまうためです。</a:t>
            </a:r>
            <a:endParaRPr sz="791"/>
          </a:p>
          <a:p>
            <a:pPr indent="0" lvl="0" marL="0" rtl="0" algn="l">
              <a:lnSpc>
                <a:spcPct val="95000"/>
              </a:lnSpc>
              <a:spcBef>
                <a:spcPts val="1200"/>
              </a:spcBef>
              <a:spcAft>
                <a:spcPts val="0"/>
              </a:spcAft>
              <a:buNone/>
            </a:pPr>
            <a:r>
              <a:rPr lang="ja" sz="791"/>
              <a:t>    - **指示の無視**: Claude 3 Sonnetのようなモデルでは、文脈が長くなるにつれて指示を正確に理解せずに無視したり、正しく実行しないケースが増加しました。このケースでは、指示に従わずに要約を行ったり、回答を拒否したりするパターンが確認されています。</a:t>
            </a:r>
            <a:endParaRPr sz="791"/>
          </a:p>
          <a:p>
            <a:pPr indent="0" lvl="0" marL="0" rtl="0" algn="l">
              <a:lnSpc>
                <a:spcPct val="95000"/>
              </a:lnSpc>
              <a:spcBef>
                <a:spcPts val="1200"/>
              </a:spcBef>
              <a:spcAft>
                <a:spcPts val="0"/>
              </a:spcAft>
              <a:buNone/>
            </a:pPr>
            <a:r>
              <a:rPr lang="ja" sz="791"/>
              <a:t>    - **著作権上の懸念による回答拒否**: Claude 3 Sonnetでは、長い文脈に対して回答を行わず、特に著作権に関する懸念を理由に回答を拒否することが多く見られました。このような挙動は、モデルが文脈の長さによる不確実性を避けるためと考えられます。</a:t>
            </a:r>
            <a:endParaRPr sz="791"/>
          </a:p>
          <a:p>
            <a:pPr indent="0" lvl="0" marL="0" rtl="0" algn="l">
              <a:lnSpc>
                <a:spcPct val="95000"/>
              </a:lnSpc>
              <a:spcBef>
                <a:spcPts val="1200"/>
              </a:spcBef>
              <a:spcAft>
                <a:spcPts val="0"/>
              </a:spcAft>
              <a:buNone/>
            </a:pPr>
            <a:r>
              <a:rPr lang="ja" sz="791"/>
              <a:t>    - **過剰なフィルタリングによるタスク失敗**: 特にGemini 1.5 Proでは、セーフティフィルターが過剰に作動し、長いコンテキストでの質問に対して回答を拒否することが頻繁に見られました。このことは、特にWikipediaに基づいたデータセットで顕著でした。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長いコンテキストを直接LLMに入力することの利点と課題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ンテキストサイズが小さい場合にはRAGなしでも対応可能**対象とするコーパスが128kトークン以下（またはGeminiの場合は2百万トークン以下）である場合、RAGの取得ステップを省略し、全てのデータをLLMのコンテキストウィンドウに直接入力することが可能であるという結果が示されています。これは、モデル開発者にとっては、取得処理を省略してよりシンプルな開発が可能になる可能性を意味します。しかし、この方法は非常にコストがかかるため、現状では効率的とは言えません。</a:t>
            </a:r>
            <a:endParaRPr sz="791"/>
          </a:p>
          <a:p>
            <a:pPr indent="0" lvl="0" marL="0" rtl="0" algn="l">
              <a:lnSpc>
                <a:spcPct val="95000"/>
              </a:lnSpc>
              <a:spcBef>
                <a:spcPts val="1200"/>
              </a:spcBef>
              <a:spcAft>
                <a:spcPts val="0"/>
              </a:spcAft>
              <a:buNone/>
            </a:pPr>
            <a:r>
              <a:rPr lang="ja" sz="791"/>
              <a:t>- **高コストの問題**長い文脈を使用することは、通常のRAGに比べて非常に高コストです。例えば、128kトークンを入力する場合、GPT-4oでは$0.32、o1-previewでは$1.92といったコストがかかります。これに対して、従来のRAGワークフローでは関連する数個の文書のみを取得して使用するため、コスト効率がはるかに良好です。バッチ推論やコーパスキャッシュを活用することでコストを削減する余地があるものの、実用面での課題が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各モデルの性能比較と特徴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**OpenAI o1の卓越した性能**OpenAI o1モデルは特に高い性能を示し、GPT-4やGPT-4oを上回る結果を達成しました。この成功の要因として、o1が持つテスト時の計算能力の向上が挙げられており、これにより、紛らわしい質問にも対応し、無関係な文書に惑わされにくくなったと考えられています。</a:t>
            </a:r>
            <a:endParaRPr sz="791"/>
          </a:p>
          <a:p>
            <a:pPr indent="0" lvl="0" marL="0" rtl="0" algn="l">
              <a:lnSpc>
                <a:spcPct val="95000"/>
              </a:lnSpc>
              <a:spcBef>
                <a:spcPts val="1200"/>
              </a:spcBef>
              <a:spcAft>
                <a:spcPts val="0"/>
              </a:spcAft>
              <a:buNone/>
            </a:pPr>
            <a:r>
              <a:rPr lang="ja" sz="791"/>
              <a:t>- **他モデルとの比較**Gemini 1.5 ProおよびFlashモデルは、128,000トークンまでの範囲ではo1やGPT-4oに比べて回答の正確性が低いものの、2百万トークンという非常に長い文脈長に対しても一貫した性能を維持しました。これにより、将来的な長いコンテキスト対応におけるLLMの可能性が示唆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考察と今後の方向性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長いコンテキストの有効性の限界**この研究の結果は、長いコンテキストが必ずしも全てのモデルやデータセットに対して有効とは限らないことを示唆しています。多くのモデルは、16k〜32kトークンを超えると性能が低下するため、長いコンテキストを無制限に使用するのではなく、適切な長さを見極める必要があります。</a:t>
            </a:r>
            <a:endParaRPr sz="791"/>
          </a:p>
          <a:p>
            <a:pPr indent="0" lvl="0" marL="0" rtl="0" algn="l">
              <a:lnSpc>
                <a:spcPct val="95000"/>
              </a:lnSpc>
              <a:spcBef>
                <a:spcPts val="1200"/>
              </a:spcBef>
              <a:spcAft>
                <a:spcPts val="0"/>
              </a:spcAft>
              <a:buNone/>
            </a:pPr>
            <a:r>
              <a:rPr lang="ja" sz="791"/>
              <a:t>- **モデルのトレーニングとコンテキストの相関**Claude 3 SonnetやGemini 1.5 Proが長いコンテキストで失敗する原因として、これらのモデルのトレーニングが短いコンテキストに焦点を当てて行われた可能性が挙げられます。特に、短いコンテキストでのヘルプフルネス（有用性）に対するトレーニングが、長いコンテキストでのヘルプフルネスにうまく適用されなかったことが考えられます。このような挙動は、異なるプロンプト長におけるモデルの調整が必要であることを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では、長いコンテキストを使用したRAGの可能性と限界を詳細に検証し、各モデルの異なる性能や失敗モードを具体的に明らかにしました。長いコンテキストを持つLLMの開発においては、性能向上のための最適なコンテキスト長を理解し、コストと精度のバランスを考慮することが重要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Leveraging Large Language Models to Generate Course-specific Semantically Annotated Learning Objects 大規模言語モデルを活用したコース固有の意味的注釈付き学習オブジェクトの生成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自動採点可能なクイズ生成にLLMのRAGの利用を調査</a:t>
            </a:r>
            <a:endParaRPr sz="791"/>
          </a:p>
          <a:p>
            <a:pPr indent="0" lvl="0" marL="0" rtl="0" algn="l">
              <a:lnSpc>
                <a:spcPct val="95000"/>
              </a:lnSpc>
              <a:spcBef>
                <a:spcPts val="1200"/>
              </a:spcBef>
              <a:spcAft>
                <a:spcPts val="0"/>
              </a:spcAft>
              <a:buNone/>
            </a:pPr>
            <a:r>
              <a:rPr lang="ja" sz="791"/>
              <a:t>結果、構造的な注釈の生成は効果的であった一方で、関係的注釈には限界があり、生成された問題の品質は大学レベルのコンピュータサイエンス教育的基準を満たすには不十分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**ターゲットの具体性**: 以前の研究では、記憶に関する問題の生成が主流でしたが、本研究では「理解」や「適用」を対象とした問題の生成を目指しています。</a:t>
            </a:r>
            <a:endParaRPr sz="791"/>
          </a:p>
          <a:p>
            <a:pPr indent="0" lvl="0" marL="0" rtl="0" algn="l">
              <a:lnSpc>
                <a:spcPct val="95000"/>
              </a:lnSpc>
              <a:spcBef>
                <a:spcPts val="1200"/>
              </a:spcBef>
              <a:spcAft>
                <a:spcPts val="0"/>
              </a:spcAft>
              <a:buNone/>
            </a:pPr>
            <a:r>
              <a:rPr lang="ja" sz="791"/>
              <a:t>2. **RAG技術の利用**: 一般的なプロンプトエンジニアリングに依存せず、リトリーバル強化生成を活用してコース固有の文脈を加味しています。</a:t>
            </a:r>
            <a:endParaRPr sz="791"/>
          </a:p>
          <a:p>
            <a:pPr indent="0" lvl="0" marL="0" rtl="0" algn="l">
              <a:lnSpc>
                <a:spcPct val="95000"/>
              </a:lnSpc>
              <a:spcBef>
                <a:spcPts val="1200"/>
              </a:spcBef>
              <a:spcAft>
                <a:spcPts val="0"/>
              </a:spcAft>
              <a:buNone/>
            </a:pPr>
            <a:r>
              <a:rPr lang="ja" sz="791"/>
              <a:t>3. **意味的注釈の導入**: 問題の内容と学習者モデルをリンクするための意味的注釈の生成を目指している点で、従来のAQG（自動問題生成）研究を超えています。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**リトリーバル強化生成（RAG）**:</a:t>
            </a:r>
            <a:endParaRPr sz="791"/>
          </a:p>
          <a:p>
            <a:pPr indent="0" lvl="0" marL="0" rtl="0" algn="l">
              <a:lnSpc>
                <a:spcPct val="95000"/>
              </a:lnSpc>
              <a:spcBef>
                <a:spcPts val="1200"/>
              </a:spcBef>
              <a:spcAft>
                <a:spcPts val="0"/>
              </a:spcAft>
              <a:buNone/>
            </a:pPr>
            <a:r>
              <a:rPr lang="ja" sz="791"/>
              <a:t>    - 外部知識ベースや学習資料をクエリし、その結果をモデルの入力プロンプトに追加することで、文脈に合ったクイズ問題を生成。</a:t>
            </a:r>
            <a:endParaRPr sz="791"/>
          </a:p>
          <a:p>
            <a:pPr indent="0" lvl="0" marL="0" rtl="0" algn="l">
              <a:lnSpc>
                <a:spcPct val="95000"/>
              </a:lnSpc>
              <a:spcBef>
                <a:spcPts val="1200"/>
              </a:spcBef>
              <a:spcAft>
                <a:spcPts val="0"/>
              </a:spcAft>
              <a:buNone/>
            </a:pPr>
            <a:r>
              <a:rPr lang="ja" sz="791"/>
              <a:t>    - コース資料（講義ノート、スライドなど）を活用し、トピックに関連するテキスト断片を抽出。</a:t>
            </a:r>
            <a:endParaRPr sz="791"/>
          </a:p>
          <a:p>
            <a:pPr indent="0" lvl="0" marL="0" rtl="0" algn="l">
              <a:lnSpc>
                <a:spcPct val="95000"/>
              </a:lnSpc>
              <a:spcBef>
                <a:spcPts val="1200"/>
              </a:spcBef>
              <a:spcAft>
                <a:spcPts val="0"/>
              </a:spcAft>
              <a:buNone/>
            </a:pPr>
            <a:r>
              <a:rPr lang="ja" sz="791"/>
              <a:t>2. **意味的注釈の生成**:</a:t>
            </a:r>
            <a:endParaRPr sz="791"/>
          </a:p>
          <a:p>
            <a:pPr indent="0" lvl="0" marL="0" rtl="0" algn="l">
              <a:lnSpc>
                <a:spcPct val="95000"/>
              </a:lnSpc>
              <a:spcBef>
                <a:spcPts val="1200"/>
              </a:spcBef>
              <a:spcAft>
                <a:spcPts val="0"/>
              </a:spcAft>
              <a:buNone/>
            </a:pPr>
            <a:r>
              <a:rPr lang="ja" sz="791"/>
              <a:t>    - 学習オブジェクトに対して、概念、認知次元（Bloomの分類に基づく）、事前知識を示す注釈を付与。</a:t>
            </a:r>
            <a:endParaRPr sz="791"/>
          </a:p>
          <a:p>
            <a:pPr indent="0" lvl="0" marL="0" rtl="0" algn="l">
              <a:lnSpc>
                <a:spcPct val="95000"/>
              </a:lnSpc>
              <a:spcBef>
                <a:spcPts val="1200"/>
              </a:spcBef>
              <a:spcAft>
                <a:spcPts val="0"/>
              </a:spcAft>
              <a:buNone/>
            </a:pPr>
            <a:r>
              <a:rPr lang="ja" sz="791"/>
              <a:t>    - STEXパッケージを使用して、注釈をLaTeXコード内で表現。</a:t>
            </a:r>
            <a:endParaRPr sz="791"/>
          </a:p>
          <a:p>
            <a:pPr indent="0" lvl="0" marL="0" rtl="0" algn="l">
              <a:lnSpc>
                <a:spcPct val="95000"/>
              </a:lnSpc>
              <a:spcBef>
                <a:spcPts val="1200"/>
              </a:spcBef>
              <a:spcAft>
                <a:spcPts val="0"/>
              </a:spcAft>
              <a:buNone/>
            </a:pPr>
            <a:r>
              <a:rPr lang="ja" sz="791"/>
              <a:t>3. **評価フレームワーク**:</a:t>
            </a:r>
            <a:endParaRPr sz="791"/>
          </a:p>
          <a:p>
            <a:pPr indent="0" lvl="0" marL="0" rtl="0" algn="l">
              <a:lnSpc>
                <a:spcPct val="95000"/>
              </a:lnSpc>
              <a:spcBef>
                <a:spcPts val="1200"/>
              </a:spcBef>
              <a:spcAft>
                <a:spcPts val="0"/>
              </a:spcAft>
              <a:buNone/>
            </a:pPr>
            <a:r>
              <a:rPr lang="ja" sz="791"/>
              <a:t>    - 専門家を対象に設計したアンケートを通じて、生成された問題の品質を評価。</a:t>
            </a:r>
            <a:endParaRPr sz="791"/>
          </a:p>
          <a:p>
            <a:pPr indent="0" lvl="0" marL="0" rtl="0" algn="l">
              <a:lnSpc>
                <a:spcPct val="95000"/>
              </a:lnSpc>
              <a:spcBef>
                <a:spcPts val="1200"/>
              </a:spcBef>
              <a:spcAft>
                <a:spcPts val="0"/>
              </a:spcAft>
              <a:buNone/>
            </a:pPr>
            <a:r>
              <a:rPr lang="ja" sz="791"/>
              <a:t>    - 質問の適合性、明確性、関連性、フィードバックの有用性などを7段階のLikertスケールで評価。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大学レベルのコースにおける適応学習システム（例: 個別学習支援アシスタント）において、学習者の能力に応じた問題を自動生成。</a:t>
            </a:r>
            <a:endParaRPr sz="791"/>
          </a:p>
          <a:p>
            <a:pPr indent="0" lvl="0" marL="0" rtl="0" algn="l">
              <a:lnSpc>
                <a:spcPct val="95000"/>
              </a:lnSpc>
              <a:spcBef>
                <a:spcPts val="1200"/>
              </a:spcBef>
              <a:spcAft>
                <a:spcPts val="0"/>
              </a:spcAft>
              <a:buNone/>
            </a:pPr>
            <a:r>
              <a:rPr lang="ja" sz="791"/>
              <a:t>- 自動採点可能なクイズ問題を用いた学習進捗の把握。</a:t>
            </a:r>
            <a:endParaRPr sz="791"/>
          </a:p>
          <a:p>
            <a:pPr indent="0" lvl="0" marL="0" rtl="0" algn="l">
              <a:lnSpc>
                <a:spcPct val="95000"/>
              </a:lnSpc>
              <a:spcBef>
                <a:spcPts val="1200"/>
              </a:spcBef>
              <a:spcAft>
                <a:spcPts val="0"/>
              </a:spcAft>
              <a:buNone/>
            </a:pPr>
            <a:r>
              <a:rPr lang="ja" sz="791"/>
              <a:t>- 教材開発者や教育者が効率的に学習資料を準備するための支援。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**Kurdi et al. (2020)**: "A Systematic Review of Automatic Question Generation for Educational Purposes"</a:t>
            </a:r>
            <a:endParaRPr sz="791"/>
          </a:p>
          <a:p>
            <a:pPr indent="0" lvl="0" marL="0" rtl="0" algn="l">
              <a:lnSpc>
                <a:spcPct val="95000"/>
              </a:lnSpc>
              <a:spcBef>
                <a:spcPts val="1200"/>
              </a:spcBef>
              <a:spcAft>
                <a:spcPts val="0"/>
              </a:spcAft>
              <a:buNone/>
            </a:pPr>
            <a:r>
              <a:rPr lang="ja" sz="791"/>
              <a:t>    - 教育分野での自動問題生成の体系的レビュー。</a:t>
            </a:r>
            <a:endParaRPr sz="791"/>
          </a:p>
          <a:p>
            <a:pPr indent="0" lvl="0" marL="0" rtl="0" algn="l">
              <a:lnSpc>
                <a:spcPct val="95000"/>
              </a:lnSpc>
              <a:spcBef>
                <a:spcPts val="1200"/>
              </a:spcBef>
              <a:spcAft>
                <a:spcPts val="0"/>
              </a:spcAft>
              <a:buNone/>
            </a:pPr>
            <a:r>
              <a:rPr lang="ja" sz="791"/>
              <a:t>2. **Sarsa et al. (2022)**: "Automatic Generation of Programming Exercises and Code Explanations Using Large Language Models"</a:t>
            </a:r>
            <a:endParaRPr sz="791"/>
          </a:p>
          <a:p>
            <a:pPr indent="0" lvl="0" marL="0" rtl="0" algn="l">
              <a:lnSpc>
                <a:spcPct val="95000"/>
              </a:lnSpc>
              <a:spcBef>
                <a:spcPts val="1200"/>
              </a:spcBef>
              <a:spcAft>
                <a:spcPts val="0"/>
              </a:spcAft>
              <a:buNone/>
            </a:pPr>
            <a:r>
              <a:rPr lang="ja" sz="791"/>
              <a:t>    - プログラミング教育における自動問題生成の手法を検証。</a:t>
            </a:r>
            <a:endParaRPr sz="791"/>
          </a:p>
          <a:p>
            <a:pPr indent="0" lvl="0" marL="0" rtl="0" algn="l">
              <a:lnSpc>
                <a:spcPct val="95000"/>
              </a:lnSpc>
              <a:spcBef>
                <a:spcPts val="1200"/>
              </a:spcBef>
              <a:spcAft>
                <a:spcPts val="0"/>
              </a:spcAft>
              <a:buNone/>
            </a:pPr>
            <a:r>
              <a:rPr lang="ja" sz="791"/>
              <a:t>3. **Tran et al. (2023)**: "Generating Multiple Choice Questions for Computing Courses Using Large Language Models"</a:t>
            </a:r>
            <a:endParaRPr sz="791"/>
          </a:p>
          <a:p>
            <a:pPr indent="0" lvl="0" marL="0" rtl="0" algn="l">
              <a:lnSpc>
                <a:spcPct val="95000"/>
              </a:lnSpc>
              <a:spcBef>
                <a:spcPts val="1200"/>
              </a:spcBef>
              <a:spcAft>
                <a:spcPts val="0"/>
              </a:spcAft>
              <a:buNone/>
            </a:pPr>
            <a:r>
              <a:rPr lang="ja" sz="791"/>
              <a:t>    - GPTを活用した複数選択問題生成の可能性を探る研究。</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Retrieval-Augmented Machine Translation with Unstructured Knowledge 非構造化知識を用いた検索強化型機械翻訳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非構造化文書を活用した検索強化型機械翻訳（RAGtrans）を提案</a:t>
            </a:r>
            <a:endParaRPr sz="791"/>
          </a:p>
          <a:p>
            <a:pPr indent="0" lvl="0" marL="0" rtl="0" algn="l">
              <a:lnSpc>
                <a:spcPct val="95000"/>
              </a:lnSpc>
              <a:spcBef>
                <a:spcPts val="1200"/>
              </a:spcBef>
              <a:spcAft>
                <a:spcPts val="0"/>
              </a:spcAft>
              <a:buNone/>
            </a:pPr>
            <a:r>
              <a:rPr lang="ja" sz="791"/>
              <a:t>GPT-4oや人間の翻訳者によって収集されたWikipediaのリード文と関連文書を使用した79,000件の多言語形式の翻訳サンプル非構造化データセットRAGtransを作成</a:t>
            </a:r>
            <a:endParaRPr sz="791"/>
          </a:p>
          <a:p>
            <a:pPr indent="0" lvl="0" marL="0" rtl="0" algn="l">
              <a:lnSpc>
                <a:spcPct val="95000"/>
              </a:lnSpc>
              <a:spcBef>
                <a:spcPts val="1200"/>
              </a:spcBef>
              <a:spcAft>
                <a:spcPts val="0"/>
              </a:spcAft>
              <a:buNone/>
            </a:pPr>
            <a:r>
              <a:rPr lang="ja" sz="791"/>
              <a:t>マルチタスクトレーニングに基づき、LLMが多言語の文書を利用して翻訳する方法を学習。この方法により、BLEUスコアが1.58〜3.09、COMETスコアが1.00〜2.03向上。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独自性: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**非構造化知識の活用**:</a:t>
            </a:r>
            <a:endParaRPr sz="791"/>
          </a:p>
          <a:p>
            <a:pPr indent="0" lvl="0" marL="0" rtl="0" algn="l">
              <a:lnSpc>
                <a:spcPct val="95000"/>
              </a:lnSpc>
              <a:spcBef>
                <a:spcPts val="1200"/>
              </a:spcBef>
              <a:spcAft>
                <a:spcPts val="0"/>
              </a:spcAft>
              <a:buNone/>
            </a:pPr>
            <a:r>
              <a:rPr lang="ja" sz="791"/>
              <a:t>    - これまでの研究は、構造化された対訳文や知識グラフに依存していたのに対し、本研究は非構造化文書を活用。</a:t>
            </a:r>
            <a:endParaRPr sz="791"/>
          </a:p>
          <a:p>
            <a:pPr indent="0" lvl="0" marL="0" rtl="0" algn="l">
              <a:lnSpc>
                <a:spcPct val="95000"/>
              </a:lnSpc>
              <a:spcBef>
                <a:spcPts val="1200"/>
              </a:spcBef>
              <a:spcAft>
                <a:spcPts val="0"/>
              </a:spcAft>
              <a:buNone/>
            </a:pPr>
            <a:r>
              <a:rPr lang="ja" sz="791"/>
              <a:t>    - 多言語文書間の不完全な整合性を考慮し、異なる言語間での情報補完を実現。</a:t>
            </a:r>
            <a:endParaRPr sz="791"/>
          </a:p>
          <a:p>
            <a:pPr indent="0" lvl="0" marL="0" rtl="0" algn="l">
              <a:lnSpc>
                <a:spcPct val="95000"/>
              </a:lnSpc>
              <a:spcBef>
                <a:spcPts val="1200"/>
              </a:spcBef>
              <a:spcAft>
                <a:spcPts val="0"/>
              </a:spcAft>
              <a:buNone/>
            </a:pPr>
            <a:r>
              <a:rPr lang="ja" sz="791"/>
              <a:t>2. **データセット「RAGtrans」**:</a:t>
            </a:r>
            <a:endParaRPr sz="791"/>
          </a:p>
          <a:p>
            <a:pPr indent="0" lvl="0" marL="0" rtl="0" algn="l">
              <a:lnSpc>
                <a:spcPct val="95000"/>
              </a:lnSpc>
              <a:spcBef>
                <a:spcPts val="1200"/>
              </a:spcBef>
              <a:spcAft>
                <a:spcPts val="0"/>
              </a:spcAft>
              <a:buNone/>
            </a:pPr>
            <a:r>
              <a:rPr lang="ja" sz="791"/>
              <a:t>    - Wikipediaのリード文と関連文書を使用。</a:t>
            </a:r>
            <a:endParaRPr sz="791"/>
          </a:p>
          <a:p>
            <a:pPr indent="0" lvl="0" marL="0" rtl="0" algn="l">
              <a:lnSpc>
                <a:spcPct val="95000"/>
              </a:lnSpc>
              <a:spcBef>
                <a:spcPts val="1200"/>
              </a:spcBef>
              <a:spcAft>
                <a:spcPts val="0"/>
              </a:spcAft>
              <a:buNone/>
            </a:pPr>
            <a:r>
              <a:rPr lang="ja" sz="791"/>
              <a:t>    - 多言語対応を実現し、中国語、ドイツ語、フランス語、チェコ語も含む。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**データセット作成（RAGtrans）**:</a:t>
            </a:r>
            <a:endParaRPr sz="791"/>
          </a:p>
          <a:p>
            <a:pPr indent="0" lvl="0" marL="0" rtl="0" algn="l">
              <a:lnSpc>
                <a:spcPct val="95000"/>
              </a:lnSpc>
              <a:spcBef>
                <a:spcPts val="1200"/>
              </a:spcBef>
              <a:spcAft>
                <a:spcPts val="0"/>
              </a:spcAft>
              <a:buNone/>
            </a:pPr>
            <a:r>
              <a:rPr lang="ja" sz="791"/>
              <a:t>    - Wikipediaのリード段落を翻訳のソースとして選択。</a:t>
            </a:r>
            <a:endParaRPr sz="791"/>
          </a:p>
          <a:p>
            <a:pPr indent="0" lvl="0" marL="0" rtl="0" algn="l">
              <a:lnSpc>
                <a:spcPct val="95000"/>
              </a:lnSpc>
              <a:spcBef>
                <a:spcPts val="1200"/>
              </a:spcBef>
              <a:spcAft>
                <a:spcPts val="0"/>
              </a:spcAft>
              <a:buNone/>
            </a:pPr>
            <a:r>
              <a:rPr lang="ja" sz="791"/>
              <a:t>    - ソース文に対応する関連文書を、多言語形式で収集。</a:t>
            </a:r>
            <a:endParaRPr sz="791"/>
          </a:p>
          <a:p>
            <a:pPr indent="0" lvl="0" marL="0" rtl="0" algn="l">
              <a:lnSpc>
                <a:spcPct val="95000"/>
              </a:lnSpc>
              <a:spcBef>
                <a:spcPts val="1200"/>
              </a:spcBef>
              <a:spcAft>
                <a:spcPts val="0"/>
              </a:spcAft>
              <a:buNone/>
            </a:pPr>
            <a:r>
              <a:rPr lang="ja" sz="791"/>
              <a:t>    - GPT-4oを使用してトレーニング・検証データを作成し、テストセットでは専門翻訳者による翻訳を実施。</a:t>
            </a:r>
            <a:endParaRPr sz="791"/>
          </a:p>
          <a:p>
            <a:pPr indent="0" lvl="0" marL="0" rtl="0" algn="l">
              <a:lnSpc>
                <a:spcPct val="95000"/>
              </a:lnSpc>
              <a:spcBef>
                <a:spcPts val="1200"/>
              </a:spcBef>
              <a:spcAft>
                <a:spcPts val="0"/>
              </a:spcAft>
              <a:buNone/>
            </a:pPr>
            <a:r>
              <a:rPr lang="ja" sz="791"/>
              <a:t>2. **マルチタスクトレーニング（CSC）**:</a:t>
            </a:r>
            <a:endParaRPr sz="791"/>
          </a:p>
          <a:p>
            <a:pPr indent="0" lvl="0" marL="0" rtl="0" algn="l">
              <a:lnSpc>
                <a:spcPct val="95000"/>
              </a:lnSpc>
              <a:spcBef>
                <a:spcPts val="1200"/>
              </a:spcBef>
              <a:spcAft>
                <a:spcPts val="0"/>
              </a:spcAft>
              <a:buNone/>
            </a:pPr>
            <a:r>
              <a:rPr lang="ja" sz="791"/>
              <a:t>    - **クロスリンガル情報補完**:</a:t>
            </a:r>
            <a:endParaRPr sz="791"/>
          </a:p>
          <a:p>
            <a:pPr indent="0" lvl="0" marL="0" rtl="0" algn="l">
              <a:lnSpc>
                <a:spcPct val="95000"/>
              </a:lnSpc>
              <a:spcBef>
                <a:spcPts val="1200"/>
              </a:spcBef>
              <a:spcAft>
                <a:spcPts val="0"/>
              </a:spcAft>
              <a:buNone/>
            </a:pPr>
            <a:r>
              <a:rPr lang="ja" sz="791"/>
              <a:t>        - 多言語文書の要約を補完し、完全な要約を生成するタスク。</a:t>
            </a:r>
            <a:endParaRPr sz="791"/>
          </a:p>
          <a:p>
            <a:pPr indent="0" lvl="0" marL="0" rtl="0" algn="l">
              <a:lnSpc>
                <a:spcPct val="95000"/>
              </a:lnSpc>
              <a:spcBef>
                <a:spcPts val="1200"/>
              </a:spcBef>
              <a:spcAft>
                <a:spcPts val="0"/>
              </a:spcAft>
              <a:buNone/>
            </a:pPr>
            <a:r>
              <a:rPr lang="ja" sz="791"/>
              <a:t>    - **自己知識強化型翻訳**:</a:t>
            </a:r>
            <a:endParaRPr sz="791"/>
          </a:p>
          <a:p>
            <a:pPr indent="0" lvl="0" marL="0" rtl="0" algn="l">
              <a:lnSpc>
                <a:spcPct val="95000"/>
              </a:lnSpc>
              <a:spcBef>
                <a:spcPts val="1200"/>
              </a:spcBef>
              <a:spcAft>
                <a:spcPts val="0"/>
              </a:spcAft>
              <a:buNone/>
            </a:pPr>
            <a:r>
              <a:rPr lang="ja" sz="791"/>
              <a:t>        - モデル自身が生成した関連情報を用いて翻訳を行う。</a:t>
            </a:r>
            <a:endParaRPr sz="791"/>
          </a:p>
          <a:p>
            <a:pPr indent="0" lvl="0" marL="0" rtl="0" algn="l">
              <a:lnSpc>
                <a:spcPct val="95000"/>
              </a:lnSpc>
              <a:spcBef>
                <a:spcPts val="1200"/>
              </a:spcBef>
              <a:spcAft>
                <a:spcPts val="0"/>
              </a:spcAft>
              <a:buNone/>
            </a:pPr>
            <a:r>
              <a:rPr lang="ja" sz="791"/>
              <a:t>    - **クロスリンガル関連性判定**:</a:t>
            </a:r>
            <a:endParaRPr sz="791"/>
          </a:p>
          <a:p>
            <a:pPr indent="0" lvl="0" marL="0" rtl="0" algn="l">
              <a:lnSpc>
                <a:spcPct val="95000"/>
              </a:lnSpc>
              <a:spcBef>
                <a:spcPts val="1200"/>
              </a:spcBef>
              <a:spcAft>
                <a:spcPts val="0"/>
              </a:spcAft>
              <a:buNone/>
            </a:pPr>
            <a:r>
              <a:rPr lang="ja" sz="791"/>
              <a:t>        - 異なる言語の文書間の関連性を評価。</a:t>
            </a:r>
            <a:endParaRPr sz="791"/>
          </a:p>
          <a:p>
            <a:pPr indent="0" lvl="0" marL="0" rtl="0" algn="l">
              <a:lnSpc>
                <a:spcPct val="95000"/>
              </a:lnSpc>
              <a:spcBef>
                <a:spcPts val="1200"/>
              </a:spcBef>
              <a:spcAft>
                <a:spcPts val="0"/>
              </a:spcAft>
              <a:buNone/>
            </a:pPr>
            <a:r>
              <a:rPr lang="ja" sz="791"/>
              <a:t>3. **評価設定**:</a:t>
            </a:r>
            <a:endParaRPr sz="791"/>
          </a:p>
          <a:p>
            <a:pPr indent="0" lvl="0" marL="0" rtl="0" algn="l">
              <a:lnSpc>
                <a:spcPct val="95000"/>
              </a:lnSpc>
              <a:spcBef>
                <a:spcPts val="1200"/>
              </a:spcBef>
              <a:spcAft>
                <a:spcPts val="0"/>
              </a:spcAft>
              <a:buNone/>
            </a:pPr>
            <a:r>
              <a:rPr lang="ja" sz="791"/>
              <a:t>    - ゴールデン評価: 完全に関連する文書を提供して性能を測定。</a:t>
            </a:r>
            <a:endParaRPr sz="791"/>
          </a:p>
          <a:p>
            <a:pPr indent="0" lvl="0" marL="0" rtl="0" algn="l">
              <a:lnSpc>
                <a:spcPct val="95000"/>
              </a:lnSpc>
              <a:spcBef>
                <a:spcPts val="1200"/>
              </a:spcBef>
              <a:spcAft>
                <a:spcPts val="0"/>
              </a:spcAft>
              <a:buNone/>
            </a:pPr>
            <a:r>
              <a:rPr lang="ja" sz="791"/>
              <a:t>    - ロバスト性評価: 無関係な文書を与えてモデルの耐性を評価。</a:t>
            </a:r>
            <a:endParaRPr sz="791"/>
          </a:p>
          <a:p>
            <a:pPr indent="0" lvl="0" marL="0" rtl="0" algn="l">
              <a:lnSpc>
                <a:spcPct val="95000"/>
              </a:lnSpc>
              <a:spcBef>
                <a:spcPts val="1200"/>
              </a:spcBef>
              <a:spcAft>
                <a:spcPts val="0"/>
              </a:spcAft>
              <a:buNone/>
            </a:pPr>
            <a:r>
              <a:rPr lang="ja" sz="791"/>
              <a:t>    - フルウィキ評価: Wikipedia全体を検索して関連文書を取得。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多言語翻訳システムの精度向上。</a:t>
            </a:r>
            <a:endParaRPr sz="791"/>
          </a:p>
          <a:p>
            <a:pPr indent="0" lvl="0" marL="0" rtl="0" algn="l">
              <a:lnSpc>
                <a:spcPct val="95000"/>
              </a:lnSpc>
              <a:spcBef>
                <a:spcPts val="1200"/>
              </a:spcBef>
              <a:spcAft>
                <a:spcPts val="0"/>
              </a:spcAft>
              <a:buNone/>
            </a:pPr>
            <a:r>
              <a:rPr lang="ja" sz="791"/>
              <a:t>- 非構造化知識ベースを活用した情報補完。</a:t>
            </a:r>
            <a:endParaRPr sz="791"/>
          </a:p>
          <a:p>
            <a:pPr indent="0" lvl="0" marL="0" rtl="0" algn="l">
              <a:lnSpc>
                <a:spcPct val="95000"/>
              </a:lnSpc>
              <a:spcBef>
                <a:spcPts val="1200"/>
              </a:spcBef>
              <a:spcAft>
                <a:spcPts val="0"/>
              </a:spcAft>
              <a:buNone/>
            </a:pPr>
            <a:r>
              <a:rPr lang="ja" sz="791"/>
              <a:t>- マルチリンガル知識の翻訳応用。</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