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736bfbe3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736bfbe3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ac32a344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ac32a344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ac32a34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ac32a34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ac32a34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ac32a34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ac32a344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ac32a344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736bfbe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736bfbe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736bfbe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736bfbe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736bfbe3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736bfbe3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CarMem: Enhancing Long-Term Memory in LLM Voice Assistants through Category-Bounding CarMem: カテゴリ境界によるLLM音声アシスタントの長期記憶の強化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現音声アシスタントで長期記憶を効率的に管理するため、事前定義されたカテゴリに基づくユーザーの好みの抽出、保存、取得を可能にするシステムを提案</a:t>
            </a:r>
            <a:endParaRPr sz="791"/>
          </a:p>
          <a:p>
            <a:pPr indent="0" lvl="0" marL="0" rtl="0" algn="l">
              <a:lnSpc>
                <a:spcPct val="95000"/>
              </a:lnSpc>
              <a:spcBef>
                <a:spcPts val="1200"/>
              </a:spcBef>
              <a:spcAft>
                <a:spcPts val="0"/>
              </a:spcAft>
              <a:buNone/>
            </a:pPr>
            <a:r>
              <a:rPr lang="ja" sz="791"/>
              <a:t>プライバシーの懸念や規制への対応を考慮しながら、LLMで好みを抽出して記憶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**好みの抽出 (Preference Extraction)**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**カテゴリ境界に基づく抽出**:</a:t>
            </a:r>
            <a:endParaRPr sz="791"/>
          </a:p>
          <a:p>
            <a:pPr indent="0" lvl="0" marL="0" rtl="0" algn="l">
              <a:lnSpc>
                <a:spcPct val="95000"/>
              </a:lnSpc>
              <a:spcBef>
                <a:spcPts val="1200"/>
              </a:spcBef>
              <a:spcAft>
                <a:spcPts val="0"/>
              </a:spcAft>
              <a:buNone/>
            </a:pPr>
            <a:r>
              <a:rPr lang="ja" sz="791"/>
              <a:t>    - 事前に定義された階層型カテゴリに基づき、ユーザーの発言から好みを抽出。</a:t>
            </a:r>
            <a:endParaRPr sz="791"/>
          </a:p>
          <a:p>
            <a:pPr indent="0" lvl="0" marL="0" rtl="0" algn="l">
              <a:lnSpc>
                <a:spcPct val="95000"/>
              </a:lnSpc>
              <a:spcBef>
                <a:spcPts val="1200"/>
              </a:spcBef>
              <a:spcAft>
                <a:spcPts val="0"/>
              </a:spcAft>
              <a:buNone/>
            </a:pPr>
            <a:r>
              <a:rPr lang="ja" sz="791"/>
              <a:t>    - LLMの関数呼び出しを用いて、JSON形式で構造化された情報を生成。</a:t>
            </a:r>
            <a:endParaRPr sz="791"/>
          </a:p>
          <a:p>
            <a:pPr indent="0" lvl="0" marL="0" rtl="0" algn="l">
              <a:lnSpc>
                <a:spcPct val="95000"/>
              </a:lnSpc>
              <a:spcBef>
                <a:spcPts val="1200"/>
              </a:spcBef>
              <a:spcAft>
                <a:spcPts val="0"/>
              </a:spcAft>
              <a:buNone/>
            </a:pPr>
            <a:r>
              <a:rPr lang="ja" sz="791"/>
              <a:t>    - 外部カテゴリ情報は無視し、ユーザーの選択に応じた抽出も可能。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**好みのメンテナンス (Preference Maintenance)**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重複や矛盾を削減するため、3つのメンテナンス関数（追加、更新、保持）を実装。</a:t>
            </a:r>
            <a:endParaRPr sz="791"/>
          </a:p>
          <a:p>
            <a:pPr indent="0" lvl="0" marL="0" rtl="0" algn="l">
              <a:lnSpc>
                <a:spcPct val="95000"/>
              </a:lnSpc>
              <a:spcBef>
                <a:spcPts val="1200"/>
              </a:spcBef>
              <a:spcAft>
                <a:spcPts val="0"/>
              </a:spcAft>
              <a:buNone/>
            </a:pPr>
            <a:r>
              <a:rPr lang="ja" sz="791"/>
              <a:t>- カテゴリごとに許容される好みの数（単一または複数）を制御。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**好みの取得 (Preference Retrieval)**</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埋め込み技術を活用し、ユーザーの発言と保存された好みの類似性に基づいて、適切な好みを低遅延で取得。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このシステムは、自動車内音声アシスタントに特化して設計されていますが、以下のような応用も可能です：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**スマートホーム**: 家庭内の音声アシスタントでの個人化された提案。</a:t>
            </a:r>
            <a:endParaRPr sz="791"/>
          </a:p>
          <a:p>
            <a:pPr indent="0" lvl="0" marL="0" rtl="0" algn="l">
              <a:lnSpc>
                <a:spcPct val="95000"/>
              </a:lnSpc>
              <a:spcBef>
                <a:spcPts val="1200"/>
              </a:spcBef>
              <a:spcAft>
                <a:spcPts val="0"/>
              </a:spcAft>
              <a:buNone/>
            </a:pPr>
            <a:r>
              <a:rPr lang="ja" sz="791"/>
              <a:t>- **ヘルスケア**: 患者の嗜好や履歴に基づいたアドバイス提供。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「MemoryBank: Enhancing Large Language Models with Long-Term Memory」​。</a:t>
            </a:r>
            <a:endParaRPr sz="791"/>
          </a:p>
          <a:p>
            <a:pPr indent="0" lvl="0" marL="0" rtl="0" algn="l">
              <a:lnSpc>
                <a:spcPct val="95000"/>
              </a:lnSpc>
              <a:spcBef>
                <a:spcPts val="1200"/>
              </a:spcBef>
              <a:spcAft>
                <a:spcPts val="0"/>
              </a:spcAft>
              <a:buNone/>
            </a:pPr>
            <a:r>
              <a:rPr lang="ja" sz="791"/>
              <a:t>- 「Keep Me Updated! Memory Management in Long-Term Conversations」​。</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Cannot or Should Not? Automatic Analysis of Refusal Composition in IFT/RLHF Datasets and Refusal Behavior of Black-Box LLMs できないのか、すべきでないのか？IFT/RLHFデータセットにおける拒否の構成とブラックボックスLLMの拒否行動の自動分析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LLMががユーザー指示に従わない、または部分的に拒否する「拒否」の分析に焦点を当て「すべきでない」(Should not-related) 拒否と、「できない」(Cannot-related) 拒否の分類法を具体的なサブカテゴリ（16カテゴリ）を提示し提案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拒否（LLMがユーザーの指示を拒否または完全に実行しないケース）は、AIの安全性や能力向上、特に幻覚の削減に重要である。</a:t>
            </a:r>
            <a:endParaRPr sz="791"/>
          </a:p>
          <a:p>
            <a:pPr indent="0" lvl="0" marL="0" rtl="0" algn="l">
              <a:lnSpc>
                <a:spcPct val="95000"/>
              </a:lnSpc>
              <a:spcBef>
                <a:spcPts val="1200"/>
              </a:spcBef>
              <a:spcAft>
                <a:spcPts val="0"/>
              </a:spcAft>
              <a:buNone/>
            </a:pPr>
            <a:r>
              <a:rPr lang="ja" sz="791"/>
              <a:t>- 拒否行動は主に指示ファインチューニング（IFT）および人間のフィードバックを用いた強化学習（RLHF）を通じて学習される。</a:t>
            </a:r>
            <a:endParaRPr sz="791"/>
          </a:p>
          <a:p>
            <a:pPr indent="0" lvl="0" marL="0" rtl="0" algn="l">
              <a:lnSpc>
                <a:spcPct val="95000"/>
              </a:lnSpc>
              <a:spcBef>
                <a:spcPts val="1200"/>
              </a:spcBef>
              <a:spcAft>
                <a:spcPts val="0"/>
              </a:spcAft>
              <a:buNone/>
            </a:pPr>
            <a:r>
              <a:rPr lang="ja" sz="791"/>
              <a:t>- 現存する拒否の分類法と評価データセットは不十分であり、「できない」ことに関する拒否ではなく、「すべきでない」ことに焦点を当てている場合が多い。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**「すべきでない」(Should not-related) 拒否**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このカテゴリは、倫理的、法的、社会的な理由から、LLMが指示に従うべきでない場合を指します。以下の具体的なサブカテゴリがあります。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**Chain of Command**</a:t>
            </a:r>
            <a:endParaRPr sz="791"/>
          </a:p>
          <a:p>
            <a:pPr indent="0" lvl="0" marL="0" rtl="0" algn="l">
              <a:lnSpc>
                <a:spcPct val="95000"/>
              </a:lnSpc>
              <a:spcBef>
                <a:spcPts val="1200"/>
              </a:spcBef>
              <a:spcAft>
                <a:spcPts val="0"/>
              </a:spcAft>
              <a:buNone/>
            </a:pPr>
            <a:r>
              <a:rPr lang="ja" sz="791"/>
              <a:t>    - システムメッセージが特定の指示を禁止しているために拒否する場合。</a:t>
            </a:r>
            <a:endParaRPr sz="791"/>
          </a:p>
          <a:p>
            <a:pPr indent="0" lvl="0" marL="0" rtl="0" algn="l">
              <a:lnSpc>
                <a:spcPct val="95000"/>
              </a:lnSpc>
              <a:spcBef>
                <a:spcPts val="1200"/>
              </a:spcBef>
              <a:spcAft>
                <a:spcPts val="0"/>
              </a:spcAft>
              <a:buNone/>
            </a:pPr>
            <a:r>
              <a:rPr lang="ja" sz="791"/>
              <a:t>    - 例: 開発者が「このモデルは特定の種類の回答を禁止する」という設定をしている場合。</a:t>
            </a:r>
            <a:endParaRPr sz="791"/>
          </a:p>
          <a:p>
            <a:pPr indent="0" lvl="0" marL="0" rtl="0" algn="l">
              <a:lnSpc>
                <a:spcPct val="95000"/>
              </a:lnSpc>
              <a:spcBef>
                <a:spcPts val="1200"/>
              </a:spcBef>
              <a:spcAft>
                <a:spcPts val="0"/>
              </a:spcAft>
              <a:buNone/>
            </a:pPr>
            <a:r>
              <a:rPr lang="ja" sz="791"/>
              <a:t>2. **Legal Compliance (法的遵守)**</a:t>
            </a:r>
            <a:endParaRPr sz="791"/>
          </a:p>
          <a:p>
            <a:pPr indent="0" lvl="0" marL="0" rtl="0" algn="l">
              <a:lnSpc>
                <a:spcPct val="95000"/>
              </a:lnSpc>
              <a:spcBef>
                <a:spcPts val="1200"/>
              </a:spcBef>
              <a:spcAft>
                <a:spcPts val="0"/>
              </a:spcAft>
              <a:buNone/>
            </a:pPr>
            <a:r>
              <a:rPr lang="ja" sz="791"/>
              <a:t>    - 指示内容が法的に問題があるため拒否する場合。</a:t>
            </a:r>
            <a:endParaRPr sz="791"/>
          </a:p>
          <a:p>
            <a:pPr indent="0" lvl="0" marL="0" rtl="0" algn="l">
              <a:lnSpc>
                <a:spcPct val="95000"/>
              </a:lnSpc>
              <a:spcBef>
                <a:spcPts val="1200"/>
              </a:spcBef>
              <a:spcAft>
                <a:spcPts val="0"/>
              </a:spcAft>
              <a:buNone/>
            </a:pPr>
            <a:r>
              <a:rPr lang="ja" sz="791"/>
              <a:t>    - 例: 違法行為を助長する情報の提供。</a:t>
            </a:r>
            <a:endParaRPr sz="791"/>
          </a:p>
          <a:p>
            <a:pPr indent="0" lvl="0" marL="0" rtl="0" algn="l">
              <a:lnSpc>
                <a:spcPct val="95000"/>
              </a:lnSpc>
              <a:spcBef>
                <a:spcPts val="1200"/>
              </a:spcBef>
              <a:spcAft>
                <a:spcPts val="0"/>
              </a:spcAft>
              <a:buNone/>
            </a:pPr>
            <a:r>
              <a:rPr lang="ja" sz="791"/>
              <a:t>3. **Information Hazards (情報リスク)**</a:t>
            </a:r>
            <a:endParaRPr sz="791"/>
          </a:p>
          <a:p>
            <a:pPr indent="0" lvl="0" marL="0" rtl="0" algn="l">
              <a:lnSpc>
                <a:spcPct val="95000"/>
              </a:lnSpc>
              <a:spcBef>
                <a:spcPts val="1200"/>
              </a:spcBef>
              <a:spcAft>
                <a:spcPts val="0"/>
              </a:spcAft>
              <a:buNone/>
            </a:pPr>
            <a:r>
              <a:rPr lang="ja" sz="791"/>
              <a:t>    - 情報の公開が危険を引き起こす可能性があるため拒否する場合。</a:t>
            </a:r>
            <a:endParaRPr sz="791"/>
          </a:p>
          <a:p>
            <a:pPr indent="0" lvl="0" marL="0" rtl="0" algn="l">
              <a:lnSpc>
                <a:spcPct val="95000"/>
              </a:lnSpc>
              <a:spcBef>
                <a:spcPts val="1200"/>
              </a:spcBef>
              <a:spcAft>
                <a:spcPts val="0"/>
              </a:spcAft>
              <a:buNone/>
            </a:pPr>
            <a:r>
              <a:rPr lang="ja" sz="791"/>
              <a:t>    - 例: 有害なアイデアや危険なテンプレートの共有。</a:t>
            </a:r>
            <a:endParaRPr sz="791"/>
          </a:p>
          <a:p>
            <a:pPr indent="0" lvl="0" marL="0" rtl="0" algn="l">
              <a:lnSpc>
                <a:spcPct val="95000"/>
              </a:lnSpc>
              <a:spcBef>
                <a:spcPts val="1200"/>
              </a:spcBef>
              <a:spcAft>
                <a:spcPts val="0"/>
              </a:spcAft>
              <a:buNone/>
            </a:pPr>
            <a:r>
              <a:rPr lang="ja" sz="791"/>
              <a:t>4. **Privacy (プライバシー保護)**</a:t>
            </a:r>
            <a:endParaRPr sz="791"/>
          </a:p>
          <a:p>
            <a:pPr indent="0" lvl="0" marL="0" rtl="0" algn="l">
              <a:lnSpc>
                <a:spcPct val="95000"/>
              </a:lnSpc>
              <a:spcBef>
                <a:spcPts val="1200"/>
              </a:spcBef>
              <a:spcAft>
                <a:spcPts val="0"/>
              </a:spcAft>
              <a:buNone/>
            </a:pPr>
            <a:r>
              <a:rPr lang="ja" sz="791"/>
              <a:t>    - 個人情報や機密情報を開示することを避けるための拒否。</a:t>
            </a:r>
            <a:endParaRPr sz="791"/>
          </a:p>
          <a:p>
            <a:pPr indent="0" lvl="0" marL="0" rtl="0" algn="l">
              <a:lnSpc>
                <a:spcPct val="95000"/>
              </a:lnSpc>
              <a:spcBef>
                <a:spcPts val="1200"/>
              </a:spcBef>
              <a:spcAft>
                <a:spcPts val="0"/>
              </a:spcAft>
              <a:buNone/>
            </a:pPr>
            <a:r>
              <a:rPr lang="ja" sz="791"/>
              <a:t>    - 例: ユーザーの住所や電話番号を尋ねるリクエスト。</a:t>
            </a:r>
            <a:endParaRPr sz="791"/>
          </a:p>
          <a:p>
            <a:pPr indent="0" lvl="0" marL="0" rtl="0" algn="l">
              <a:lnSpc>
                <a:spcPct val="95000"/>
              </a:lnSpc>
              <a:spcBef>
                <a:spcPts val="1200"/>
              </a:spcBef>
              <a:spcAft>
                <a:spcPts val="0"/>
              </a:spcAft>
              <a:buNone/>
            </a:pPr>
            <a:r>
              <a:rPr lang="ja" sz="791"/>
              <a:t>5. **NSFW Content (不適切なコンテンツ)**</a:t>
            </a:r>
            <a:endParaRPr sz="791"/>
          </a:p>
          <a:p>
            <a:pPr indent="0" lvl="0" marL="0" rtl="0" algn="l">
              <a:lnSpc>
                <a:spcPct val="95000"/>
              </a:lnSpc>
              <a:spcBef>
                <a:spcPts val="1200"/>
              </a:spcBef>
              <a:spcAft>
                <a:spcPts val="0"/>
              </a:spcAft>
              <a:buNone/>
            </a:pPr>
            <a:r>
              <a:rPr lang="ja" sz="791"/>
              <a:t>    - 暴力的、性的、差別的、またはその他不適切な内容を生成しないための拒否。</a:t>
            </a:r>
            <a:endParaRPr sz="791"/>
          </a:p>
          <a:p>
            <a:pPr indent="0" lvl="0" marL="0" rtl="0" algn="l">
              <a:lnSpc>
                <a:spcPct val="95000"/>
              </a:lnSpc>
              <a:spcBef>
                <a:spcPts val="1200"/>
              </a:spcBef>
              <a:spcAft>
                <a:spcPts val="0"/>
              </a:spcAft>
              <a:buNone/>
            </a:pPr>
            <a:r>
              <a:rPr lang="ja" sz="791"/>
              <a:t>    - 例: 暴力を助長する指示の拒否。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**「できない」(Cannot-related) 拒否**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このカテゴリは、LLMが技術的な制約や情報の不足により、指示を実行できない場合を指します。以下のサブカテゴリがあります。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**Modalities (モダリティの制約)**</a:t>
            </a:r>
            <a:endParaRPr sz="791"/>
          </a:p>
          <a:p>
            <a:pPr indent="0" lvl="0" marL="0" rtl="0" algn="l">
              <a:lnSpc>
                <a:spcPct val="95000"/>
              </a:lnSpc>
              <a:spcBef>
                <a:spcPts val="1200"/>
              </a:spcBef>
              <a:spcAft>
                <a:spcPts val="0"/>
              </a:spcAft>
              <a:buNone/>
            </a:pPr>
            <a:r>
              <a:rPr lang="ja" sz="791"/>
              <a:t>    - モデルが持っていない機能に関連する指示を拒否。</a:t>
            </a:r>
            <a:endParaRPr sz="791"/>
          </a:p>
          <a:p>
            <a:pPr indent="0" lvl="0" marL="0" rtl="0" algn="l">
              <a:lnSpc>
                <a:spcPct val="95000"/>
              </a:lnSpc>
              <a:spcBef>
                <a:spcPts val="1200"/>
              </a:spcBef>
              <a:spcAft>
                <a:spcPts val="0"/>
              </a:spcAft>
              <a:buNone/>
            </a:pPr>
            <a:r>
              <a:rPr lang="ja" sz="791"/>
              <a:t>    - 例: 画像生成を求められたが、言語モデルでは実行できない場合。</a:t>
            </a:r>
            <a:endParaRPr sz="791"/>
          </a:p>
          <a:p>
            <a:pPr indent="0" lvl="0" marL="0" rtl="0" algn="l">
              <a:lnSpc>
                <a:spcPct val="95000"/>
              </a:lnSpc>
              <a:spcBef>
                <a:spcPts val="1200"/>
              </a:spcBef>
              <a:spcAft>
                <a:spcPts val="0"/>
              </a:spcAft>
              <a:buNone/>
            </a:pPr>
            <a:r>
              <a:rPr lang="ja" sz="791"/>
              <a:t>2. **Skills (スキルの欠如)**</a:t>
            </a:r>
            <a:endParaRPr sz="791"/>
          </a:p>
          <a:p>
            <a:pPr indent="0" lvl="0" marL="0" rtl="0" algn="l">
              <a:lnSpc>
                <a:spcPct val="95000"/>
              </a:lnSpc>
              <a:spcBef>
                <a:spcPts val="1200"/>
              </a:spcBef>
              <a:spcAft>
                <a:spcPts val="0"/>
              </a:spcAft>
              <a:buNone/>
            </a:pPr>
            <a:r>
              <a:rPr lang="ja" sz="791"/>
              <a:t>    - モデルが特定のスキルや知識を持っていないため実行できない場合。</a:t>
            </a:r>
            <a:endParaRPr sz="791"/>
          </a:p>
          <a:p>
            <a:pPr indent="0" lvl="0" marL="0" rtl="0" algn="l">
              <a:lnSpc>
                <a:spcPct val="95000"/>
              </a:lnSpc>
              <a:spcBef>
                <a:spcPts val="1200"/>
              </a:spcBef>
              <a:spcAft>
                <a:spcPts val="0"/>
              </a:spcAft>
              <a:buNone/>
            </a:pPr>
            <a:r>
              <a:rPr lang="ja" sz="791"/>
              <a:t>    - 例: 複雑な数式計算が正確にできない場合。</a:t>
            </a:r>
            <a:endParaRPr sz="791"/>
          </a:p>
          <a:p>
            <a:pPr indent="0" lvl="0" marL="0" rtl="0" algn="l">
              <a:lnSpc>
                <a:spcPct val="95000"/>
              </a:lnSpc>
              <a:spcBef>
                <a:spcPts val="1200"/>
              </a:spcBef>
              <a:spcAft>
                <a:spcPts val="0"/>
              </a:spcAft>
              <a:buNone/>
            </a:pPr>
            <a:r>
              <a:rPr lang="ja" sz="791"/>
              <a:t>3. **Invalid Premise (無効な前提)**</a:t>
            </a:r>
            <a:endParaRPr sz="791"/>
          </a:p>
          <a:p>
            <a:pPr indent="0" lvl="0" marL="0" rtl="0" algn="l">
              <a:lnSpc>
                <a:spcPct val="95000"/>
              </a:lnSpc>
              <a:spcBef>
                <a:spcPts val="1200"/>
              </a:spcBef>
              <a:spcAft>
                <a:spcPts val="0"/>
              </a:spcAft>
              <a:buNone/>
            </a:pPr>
            <a:r>
              <a:rPr lang="ja" sz="791"/>
              <a:t>    - 指示自体が矛盾していたり、論理的でなかったりする場合。</a:t>
            </a:r>
            <a:endParaRPr sz="791"/>
          </a:p>
          <a:p>
            <a:pPr indent="0" lvl="0" marL="0" rtl="0" algn="l">
              <a:lnSpc>
                <a:spcPct val="95000"/>
              </a:lnSpc>
              <a:spcBef>
                <a:spcPts val="1200"/>
              </a:spcBef>
              <a:spcAft>
                <a:spcPts val="0"/>
              </a:spcAft>
              <a:buNone/>
            </a:pPr>
            <a:r>
              <a:rPr lang="ja" sz="791"/>
              <a:t>    - 例: 「青い太陽の写真を生成して」という矛盾した指示。</a:t>
            </a:r>
            <a:endParaRPr sz="791"/>
          </a:p>
          <a:p>
            <a:pPr indent="0" lvl="0" marL="0" rtl="0" algn="l">
              <a:lnSpc>
                <a:spcPct val="95000"/>
              </a:lnSpc>
              <a:spcBef>
                <a:spcPts val="1200"/>
              </a:spcBef>
              <a:spcAft>
                <a:spcPts val="0"/>
              </a:spcAft>
              <a:buNone/>
            </a:pPr>
            <a:r>
              <a:rPr lang="ja" sz="791"/>
              <a:t>4. **Missing Information (情報不足)**</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このカテゴリには、次の4つの細分化があります: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**Knowledge Cutoff**</a:t>
            </a:r>
            <a:endParaRPr sz="791"/>
          </a:p>
          <a:p>
            <a:pPr indent="0" lvl="0" marL="0" rtl="0" algn="l">
              <a:lnSpc>
                <a:spcPct val="95000"/>
              </a:lnSpc>
              <a:spcBef>
                <a:spcPts val="1200"/>
              </a:spcBef>
              <a:spcAft>
                <a:spcPts val="0"/>
              </a:spcAft>
              <a:buNone/>
            </a:pPr>
            <a:r>
              <a:rPr lang="ja" sz="791"/>
              <a:t>        - 訓練データが古いため、新しい情報に基づく指示を拒否。</a:t>
            </a:r>
            <a:endParaRPr sz="791"/>
          </a:p>
          <a:p>
            <a:pPr indent="0" lvl="0" marL="0" rtl="0" algn="l">
              <a:lnSpc>
                <a:spcPct val="95000"/>
              </a:lnSpc>
              <a:spcBef>
                <a:spcPts val="1200"/>
              </a:spcBef>
              <a:spcAft>
                <a:spcPts val="0"/>
              </a:spcAft>
              <a:buNone/>
            </a:pPr>
            <a:r>
              <a:rPr lang="ja" sz="791"/>
              <a:t>        - 例: 最近の政治イベントについて答えられない場合。</a:t>
            </a:r>
            <a:endParaRPr sz="791"/>
          </a:p>
          <a:p>
            <a:pPr indent="0" lvl="0" marL="0" rtl="0" algn="l">
              <a:lnSpc>
                <a:spcPct val="95000"/>
              </a:lnSpc>
              <a:spcBef>
                <a:spcPts val="1200"/>
              </a:spcBef>
              <a:spcAft>
                <a:spcPts val="0"/>
              </a:spcAft>
              <a:buNone/>
            </a:pPr>
            <a:r>
              <a:rPr lang="ja" sz="791"/>
              <a:t>    - **Unknown Information**</a:t>
            </a:r>
            <a:endParaRPr sz="791"/>
          </a:p>
          <a:p>
            <a:pPr indent="0" lvl="0" marL="0" rtl="0" algn="l">
              <a:lnSpc>
                <a:spcPct val="95000"/>
              </a:lnSpc>
              <a:spcBef>
                <a:spcPts val="1200"/>
              </a:spcBef>
              <a:spcAft>
                <a:spcPts val="0"/>
              </a:spcAft>
              <a:buNone/>
            </a:pPr>
            <a:r>
              <a:rPr lang="ja" sz="791"/>
              <a:t>        - 一般的に未知である情報についての指示を拒否。</a:t>
            </a:r>
            <a:endParaRPr sz="791"/>
          </a:p>
          <a:p>
            <a:pPr indent="0" lvl="0" marL="0" rtl="0" algn="l">
              <a:lnSpc>
                <a:spcPct val="95000"/>
              </a:lnSpc>
              <a:spcBef>
                <a:spcPts val="1200"/>
              </a:spcBef>
              <a:spcAft>
                <a:spcPts val="0"/>
              </a:spcAft>
              <a:buNone/>
            </a:pPr>
            <a:r>
              <a:rPr lang="ja" sz="791"/>
              <a:t>        - 例: 未解決の数学的予測。</a:t>
            </a:r>
            <a:endParaRPr sz="791"/>
          </a:p>
          <a:p>
            <a:pPr indent="0" lvl="0" marL="0" rtl="0" algn="l">
              <a:lnSpc>
                <a:spcPct val="95000"/>
              </a:lnSpc>
              <a:spcBef>
                <a:spcPts val="1200"/>
              </a:spcBef>
              <a:spcAft>
                <a:spcPts val="0"/>
              </a:spcAft>
              <a:buNone/>
            </a:pPr>
            <a:r>
              <a:rPr lang="ja" sz="791"/>
              <a:t>    - **Training Data Limits**</a:t>
            </a:r>
            <a:endParaRPr sz="791"/>
          </a:p>
          <a:p>
            <a:pPr indent="0" lvl="0" marL="0" rtl="0" algn="l">
              <a:lnSpc>
                <a:spcPct val="95000"/>
              </a:lnSpc>
              <a:spcBef>
                <a:spcPts val="1200"/>
              </a:spcBef>
              <a:spcAft>
                <a:spcPts val="0"/>
              </a:spcAft>
              <a:buNone/>
            </a:pPr>
            <a:r>
              <a:rPr lang="ja" sz="791"/>
              <a:t>        - 訓練データに含まれていない情報に関する指示を拒否。</a:t>
            </a:r>
            <a:endParaRPr sz="791"/>
          </a:p>
          <a:p>
            <a:pPr indent="0" lvl="0" marL="0" rtl="0" algn="l">
              <a:lnSpc>
                <a:spcPct val="95000"/>
              </a:lnSpc>
              <a:spcBef>
                <a:spcPts val="1200"/>
              </a:spcBef>
              <a:spcAft>
                <a:spcPts val="0"/>
              </a:spcAft>
              <a:buNone/>
            </a:pPr>
            <a:r>
              <a:rPr lang="ja" sz="791"/>
              <a:t>        - 例: 非公開の歴史的記録についての質問。</a:t>
            </a:r>
            <a:endParaRPr sz="791"/>
          </a:p>
          <a:p>
            <a:pPr indent="0" lvl="0" marL="0" rtl="0" algn="l">
              <a:lnSpc>
                <a:spcPct val="95000"/>
              </a:lnSpc>
              <a:spcBef>
                <a:spcPts val="1200"/>
              </a:spcBef>
              <a:spcAft>
                <a:spcPts val="0"/>
              </a:spcAft>
              <a:buNone/>
            </a:pPr>
            <a:r>
              <a:rPr lang="ja" sz="791"/>
              <a:t>    - **Missing Context**</a:t>
            </a:r>
            <a:endParaRPr sz="791"/>
          </a:p>
          <a:p>
            <a:pPr indent="0" lvl="0" marL="0" rtl="0" algn="l">
              <a:lnSpc>
                <a:spcPct val="95000"/>
              </a:lnSpc>
              <a:spcBef>
                <a:spcPts val="1200"/>
              </a:spcBef>
              <a:spcAft>
                <a:spcPts val="0"/>
              </a:spcAft>
              <a:buNone/>
            </a:pPr>
            <a:r>
              <a:rPr lang="ja" sz="791"/>
              <a:t>        - 指示が文法的には正しいが、十分な文脈が与えられていない場合。</a:t>
            </a:r>
            <a:endParaRPr sz="791"/>
          </a:p>
          <a:p>
            <a:pPr indent="0" lvl="0" marL="0" rtl="0" algn="l">
              <a:lnSpc>
                <a:spcPct val="95000"/>
              </a:lnSpc>
              <a:spcBef>
                <a:spcPts val="1200"/>
              </a:spcBef>
              <a:spcAft>
                <a:spcPts val="0"/>
              </a:spcAft>
              <a:buNone/>
            </a:pPr>
            <a:r>
              <a:rPr lang="ja" sz="791"/>
              <a:t>        - 例: 修正すべきコードを提示せずに「このコードを修正して」と要求。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**分類法の特徴**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**相互排他性を考慮しない**</a:t>
            </a:r>
            <a:endParaRPr sz="791"/>
          </a:p>
          <a:p>
            <a:pPr indent="0" lvl="0" marL="0" rtl="0" algn="l">
              <a:lnSpc>
                <a:spcPct val="95000"/>
              </a:lnSpc>
              <a:spcBef>
                <a:spcPts val="1200"/>
              </a:spcBef>
              <a:spcAft>
                <a:spcPts val="0"/>
              </a:spcAft>
              <a:buNone/>
            </a:pPr>
            <a:r>
              <a:rPr lang="ja" sz="791"/>
              <a:t>    - 拒否理由が複数のカテゴリにまたがることを許容。</a:t>
            </a:r>
            <a:endParaRPr sz="791"/>
          </a:p>
          <a:p>
            <a:pPr indent="0" lvl="0" marL="0" rtl="0" algn="l">
              <a:lnSpc>
                <a:spcPct val="95000"/>
              </a:lnSpc>
              <a:spcBef>
                <a:spcPts val="1200"/>
              </a:spcBef>
              <a:spcAft>
                <a:spcPts val="0"/>
              </a:spcAft>
              <a:buNone/>
            </a:pPr>
            <a:r>
              <a:rPr lang="ja" sz="791"/>
              <a:t>    - 例: 「画像生成の要求で、かつNSFWな内容」など。</a:t>
            </a:r>
            <a:endParaRPr sz="791"/>
          </a:p>
          <a:p>
            <a:pPr indent="0" lvl="0" marL="0" rtl="0" algn="l">
              <a:lnSpc>
                <a:spcPct val="95000"/>
              </a:lnSpc>
              <a:spcBef>
                <a:spcPts val="1200"/>
              </a:spcBef>
              <a:spcAft>
                <a:spcPts val="0"/>
              </a:spcAft>
              <a:buNone/>
            </a:pPr>
            <a:r>
              <a:rPr lang="ja" sz="791"/>
              <a:t>2. **分類の柔軟性**</a:t>
            </a:r>
            <a:endParaRPr sz="791"/>
          </a:p>
          <a:p>
            <a:pPr indent="0" lvl="0" marL="0" rtl="0" algn="l">
              <a:lnSpc>
                <a:spcPct val="95000"/>
              </a:lnSpc>
              <a:spcBef>
                <a:spcPts val="1200"/>
              </a:spcBef>
              <a:spcAft>
                <a:spcPts val="0"/>
              </a:spcAft>
              <a:buNone/>
            </a:pPr>
            <a:r>
              <a:rPr lang="ja" sz="791"/>
              <a:t>    - カテゴリは階層的に構成されており、新しい拒否パターンが発見された場合でも容易に拡張可能。</a:t>
            </a:r>
            <a:endParaRPr sz="791"/>
          </a:p>
          <a:p>
            <a:pPr indent="0" lvl="0" marL="0" rtl="0" algn="l">
              <a:lnSpc>
                <a:spcPct val="95000"/>
              </a:lnSpc>
              <a:spcBef>
                <a:spcPts val="1200"/>
              </a:spcBef>
              <a:spcAft>
                <a:spcPts val="0"/>
              </a:spcAft>
              <a:buNone/>
            </a:pPr>
            <a:r>
              <a:rPr lang="ja" sz="791"/>
              <a:t>3. **具体例とシナリオに基づく分類**</a:t>
            </a:r>
            <a:endParaRPr sz="791"/>
          </a:p>
          <a:p>
            <a:pPr indent="0" lvl="0" marL="0" rtl="0" algn="l">
              <a:lnSpc>
                <a:spcPct val="95000"/>
              </a:lnSpc>
              <a:spcBef>
                <a:spcPts val="1200"/>
              </a:spcBef>
              <a:spcAft>
                <a:spcPts val="0"/>
              </a:spcAft>
              <a:buNone/>
            </a:pPr>
            <a:r>
              <a:rPr lang="ja" sz="791"/>
              <a:t>    - データセット内の拒否例を分析し、理論と実例を組み合わせてカテゴリを定義。</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Measuring Contextual Informativeness in Child-Directed Text 子ども向けテキストにおける文脈的情報量の測定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LLMを使用して物語が目標語彙の意味をどれだけよく伝えているかを自動評価</a:t>
            </a:r>
            <a:endParaRPr sz="791"/>
          </a:p>
          <a:p>
            <a:pPr indent="0" lvl="0" marL="0" rtl="0" algn="l">
              <a:lnSpc>
                <a:spcPct val="95000"/>
              </a:lnSpc>
              <a:spcBef>
                <a:spcPts val="1200"/>
              </a:spcBef>
              <a:spcAft>
                <a:spcPts val="0"/>
              </a:spcAft>
              <a:buNone/>
            </a:pPr>
            <a:r>
              <a:rPr lang="ja" sz="791"/>
              <a:t>180の子ども向け物語を使い5つのターゲット語を予測、人間の判断とのスピアマン相関はRoBERTaが0.4601でGeminiが0.4983を達成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a:t>
            </a:r>
            <a:endParaRPr sz="791"/>
          </a:p>
          <a:p>
            <a:pPr indent="0" lvl="0" marL="0" rtl="0" algn="l">
              <a:lnSpc>
                <a:spcPct val="95000"/>
              </a:lnSpc>
              <a:spcBef>
                <a:spcPts val="1200"/>
              </a:spcBef>
              <a:spcAft>
                <a:spcPts val="0"/>
              </a:spcAft>
              <a:buNone/>
            </a:pPr>
            <a:r>
              <a:rPr lang="ja" sz="791"/>
              <a:t>    - 自動生成された180の子ども向け物語が対象。</a:t>
            </a:r>
            <a:endParaRPr sz="791"/>
          </a:p>
          <a:p>
            <a:pPr indent="0" lvl="0" marL="0" rtl="0" algn="l">
              <a:lnSpc>
                <a:spcPct val="95000"/>
              </a:lnSpc>
              <a:spcBef>
                <a:spcPts val="1200"/>
              </a:spcBef>
              <a:spcAft>
                <a:spcPts val="0"/>
              </a:spcAft>
              <a:buNone/>
            </a:pPr>
            <a:r>
              <a:rPr lang="ja" sz="791"/>
              <a:t>    - 物語には5つのターゲット語が含まれ、これらの文脈的サポートが評価された。</a:t>
            </a:r>
            <a:endParaRPr sz="791"/>
          </a:p>
          <a:p>
            <a:pPr indent="0" lvl="0" marL="0" rtl="0" algn="l">
              <a:lnSpc>
                <a:spcPct val="95000"/>
              </a:lnSpc>
              <a:spcBef>
                <a:spcPts val="1200"/>
              </a:spcBef>
              <a:spcAft>
                <a:spcPts val="0"/>
              </a:spcAft>
              <a:buNone/>
            </a:pPr>
            <a:r>
              <a:rPr lang="ja" sz="791"/>
              <a:t>2. **文脈的情報量の評価基準**:</a:t>
            </a:r>
            <a:endParaRPr sz="791"/>
          </a:p>
          <a:p>
            <a:pPr indent="0" lvl="0" marL="0" rtl="0" algn="l">
              <a:lnSpc>
                <a:spcPct val="95000"/>
              </a:lnSpc>
              <a:spcBef>
                <a:spcPts val="1200"/>
              </a:spcBef>
              <a:spcAft>
                <a:spcPts val="0"/>
              </a:spcAft>
              <a:buNone/>
            </a:pPr>
            <a:r>
              <a:rPr lang="ja" sz="791"/>
              <a:t>    - ターゲット語が提供する文脈的情報を、コサイン類似度を用いてスコア化。</a:t>
            </a:r>
            <a:endParaRPr sz="791"/>
          </a:p>
          <a:p>
            <a:pPr indent="0" lvl="0" marL="0" rtl="0" algn="l">
              <a:lnSpc>
                <a:spcPct val="95000"/>
              </a:lnSpc>
              <a:spcBef>
                <a:spcPts val="1200"/>
              </a:spcBef>
              <a:spcAft>
                <a:spcPts val="0"/>
              </a:spcAft>
              <a:buNone/>
            </a:pPr>
            <a:r>
              <a:rPr lang="ja" sz="791"/>
              <a:t>    - ConceptNet Numberbatch 19.08の単語埋め込みを利用し、ターゲット語と予測語の類似度を計算。</a:t>
            </a:r>
            <a:endParaRPr sz="791"/>
          </a:p>
          <a:p>
            <a:pPr indent="0" lvl="0" marL="0" rtl="0" algn="l">
              <a:lnSpc>
                <a:spcPct val="95000"/>
              </a:lnSpc>
              <a:spcBef>
                <a:spcPts val="1200"/>
              </a:spcBef>
              <a:spcAft>
                <a:spcPts val="0"/>
              </a:spcAft>
              <a:buNone/>
            </a:pPr>
            <a:r>
              <a:rPr lang="ja" sz="791"/>
              <a:t>3. **モデル**:</a:t>
            </a:r>
            <a:endParaRPr sz="791"/>
          </a:p>
          <a:p>
            <a:pPr indent="0" lvl="0" marL="0" rtl="0" algn="l">
              <a:lnSpc>
                <a:spcPct val="95000"/>
              </a:lnSpc>
              <a:spcBef>
                <a:spcPts val="1200"/>
              </a:spcBef>
              <a:spcAft>
                <a:spcPts val="0"/>
              </a:spcAft>
              <a:buNone/>
            </a:pPr>
            <a:r>
              <a:rPr lang="ja" sz="791"/>
              <a:t>    - **RoBERTa**: ターゲット語の予測と埋め込み類似度計算に基づくアプローチ。</a:t>
            </a:r>
            <a:endParaRPr sz="791"/>
          </a:p>
          <a:p>
            <a:pPr indent="0" lvl="0" marL="0" rtl="0" algn="l">
              <a:lnSpc>
                <a:spcPct val="95000"/>
              </a:lnSpc>
              <a:spcBef>
                <a:spcPts val="1200"/>
              </a:spcBef>
              <a:spcAft>
                <a:spcPts val="0"/>
              </a:spcAft>
              <a:buNone/>
            </a:pPr>
            <a:r>
              <a:rPr lang="ja" sz="791"/>
              <a:t>    - **Gemini**: GoogleのLLMを活用した最先端モデル。特定のプロンプトを使用してターゲット語の予測を行う。</a:t>
            </a:r>
            <a:endParaRPr sz="791"/>
          </a:p>
          <a:p>
            <a:pPr indent="0" lvl="0" marL="0" rtl="0" algn="l">
              <a:lnSpc>
                <a:spcPct val="95000"/>
              </a:lnSpc>
              <a:spcBef>
                <a:spcPts val="1200"/>
              </a:spcBef>
              <a:spcAft>
                <a:spcPts val="0"/>
              </a:spcAft>
              <a:buNone/>
            </a:pPr>
            <a:r>
              <a:rPr lang="ja" sz="791"/>
              <a:t>4. **評価結果**:</a:t>
            </a:r>
            <a:endParaRPr sz="791"/>
          </a:p>
          <a:p>
            <a:pPr indent="0" lvl="0" marL="0" rtl="0" algn="l">
              <a:lnSpc>
                <a:spcPct val="95000"/>
              </a:lnSpc>
              <a:spcBef>
                <a:spcPts val="1200"/>
              </a:spcBef>
              <a:spcAft>
                <a:spcPts val="0"/>
              </a:spcAft>
              <a:buNone/>
            </a:pPr>
            <a:r>
              <a:rPr lang="ja" sz="791"/>
              <a:t>    - Geminiモデルはスピアマン相関0.4983を達成し、RoBERTa（0.4601）やその他ベースラインを上回る。</a:t>
            </a:r>
            <a:endParaRPr sz="791"/>
          </a:p>
          <a:p>
            <a:pPr indent="0" lvl="0" marL="0" rtl="0" algn="l">
              <a:lnSpc>
                <a:spcPct val="95000"/>
              </a:lnSpc>
              <a:spcBef>
                <a:spcPts val="1200"/>
              </a:spcBef>
              <a:spcAft>
                <a:spcPts val="0"/>
              </a:spcAft>
              <a:buNone/>
            </a:pPr>
            <a:r>
              <a:rPr lang="ja" sz="791"/>
              <a:t>5. **一般化能力**:</a:t>
            </a:r>
            <a:endParaRPr sz="791"/>
          </a:p>
          <a:p>
            <a:pPr indent="0" lvl="0" marL="0" rtl="0" algn="l">
              <a:lnSpc>
                <a:spcPct val="95000"/>
              </a:lnSpc>
              <a:spcBef>
                <a:spcPts val="1200"/>
              </a:spcBef>
              <a:spcAft>
                <a:spcPts val="0"/>
              </a:spcAft>
              <a:buNone/>
            </a:pPr>
            <a:r>
              <a:rPr lang="ja" sz="791"/>
              <a:t>    - 成人向けテキストに対しても高いパフォーマンスを発揮。</a:t>
            </a:r>
            <a:endParaRPr sz="791"/>
          </a:p>
          <a:p>
            <a:pPr indent="0" lvl="0" marL="0" rtl="0" algn="l">
              <a:lnSpc>
                <a:spcPct val="95000"/>
              </a:lnSpc>
              <a:spcBef>
                <a:spcPts val="1200"/>
              </a:spcBef>
              <a:spcAft>
                <a:spcPts val="0"/>
              </a:spcAft>
              <a:buNone/>
            </a:pPr>
            <a:r>
              <a:rPr lang="ja" sz="791"/>
              <a:t>    - データセットを再注釈して成人向け文脈に適用。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**教育用コンテンツ生成**:</a:t>
            </a:r>
            <a:endParaRPr sz="791"/>
          </a:p>
          <a:p>
            <a:pPr indent="0" lvl="0" marL="0" rtl="0" algn="l">
              <a:lnSpc>
                <a:spcPct val="95000"/>
              </a:lnSpc>
              <a:spcBef>
                <a:spcPts val="1200"/>
              </a:spcBef>
              <a:spcAft>
                <a:spcPts val="0"/>
              </a:spcAft>
              <a:buNone/>
            </a:pPr>
            <a:r>
              <a:rPr lang="ja" sz="791"/>
              <a:t>語彙学習を目的とした子ども向け物語の生成と最適化に利用可能。</a:t>
            </a:r>
            <a:endParaRPr sz="791"/>
          </a:p>
          <a:p>
            <a:pPr indent="0" lvl="0" marL="0" rtl="0" algn="l">
              <a:lnSpc>
                <a:spcPct val="95000"/>
              </a:lnSpc>
              <a:spcBef>
                <a:spcPts val="1200"/>
              </a:spcBef>
              <a:spcAft>
                <a:spcPts val="0"/>
              </a:spcAft>
              <a:buNone/>
            </a:pPr>
            <a:r>
              <a:rPr lang="ja" sz="791"/>
              <a:t>- **自動評価システム**:</a:t>
            </a:r>
            <a:endParaRPr sz="791"/>
          </a:p>
          <a:p>
            <a:pPr indent="0" lvl="0" marL="0" rtl="0" algn="l">
              <a:lnSpc>
                <a:spcPct val="95000"/>
              </a:lnSpc>
              <a:spcBef>
                <a:spcPts val="1200"/>
              </a:spcBef>
              <a:spcAft>
                <a:spcPts val="0"/>
              </a:spcAft>
              <a:buNone/>
            </a:pPr>
            <a:r>
              <a:rPr lang="ja" sz="791"/>
              <a:t>文脈情報が豊富な物語を自動選別し、教育効果を高める。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以下の文献は、この研究に関連し深い理解を助ける可能性があります。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**Valentini et al., 2023**: 子ども向け物語の自動生成と簡略化に関する研究。</a:t>
            </a:r>
            <a:endParaRPr sz="791"/>
          </a:p>
          <a:p>
            <a:pPr indent="0" lvl="0" marL="0" rtl="0" algn="l">
              <a:lnSpc>
                <a:spcPct val="95000"/>
              </a:lnSpc>
              <a:spcBef>
                <a:spcPts val="1200"/>
              </a:spcBef>
              <a:spcAft>
                <a:spcPts val="0"/>
              </a:spcAft>
              <a:buNone/>
            </a:pPr>
            <a:r>
              <a:rPr lang="ja" sz="791"/>
              <a:t>2. **Kapelner et al., 2018**: 語彙学習の文脈的情報量を評価する基準の提案。</a:t>
            </a:r>
            <a:endParaRPr sz="791"/>
          </a:p>
          <a:p>
            <a:pPr indent="0" lvl="0" marL="0" rtl="0" algn="l">
              <a:lnSpc>
                <a:spcPct val="95000"/>
              </a:lnSpc>
              <a:spcBef>
                <a:spcPts val="1200"/>
              </a:spcBef>
              <a:spcAft>
                <a:spcPts val="0"/>
              </a:spcAft>
              <a:buNone/>
            </a:pPr>
            <a:r>
              <a:rPr lang="ja" sz="791"/>
              <a:t>3. **Nam et al., 2022**: 文脈的情報量の自動評価に関するモデルの提案とその成人向けデータへの適用。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**課題の定義**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**文脈的情報量**:</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特定のターゲット語が含まれる物語の文脈が、その語の意味や使用法をどの程度明確にしているかを評価するもの。</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子ども向け物語の文脈的情報量を測定し、語彙学習を促進する物語を選別または生成する。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**形式的定義**:</a:t>
            </a:r>
            <a:endParaRPr sz="791"/>
          </a:p>
          <a:p>
            <a:pPr indent="0" lvl="0" marL="0" rtl="0" algn="l">
              <a:lnSpc>
                <a:spcPct val="95000"/>
              </a:lnSpc>
              <a:spcBef>
                <a:spcPts val="1200"/>
              </a:spcBef>
              <a:spcAft>
                <a:spcPts val="0"/>
              </a:spcAft>
              <a:buNone/>
            </a:pPr>
            <a:r>
              <a:rPr lang="ja" sz="791"/>
              <a:t>    - 入力: 一連の物語 S={S1​,S2​,...,Sm​} と、各物語に関連付けられたターゲット語セット Ti​={ti,1​,ti,2​,...,ti,n​}。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S={S1,S2,...,Sm}S = \{S_1, S_2, ..., S_m\}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Ti={ti,1,ti,2,...,ti,n}T_i = \{t_{i,1}, t_{i,2}, ..., t_{i,n}\}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出力: 各ターゲット語 ti,j​ に対する文脈的情報量スコア ci,j​ を予測。</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ti,jt_{i,j}</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ci,jc_{i,j}</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**データセットの作成**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**対象**: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自動生成された180の子ども向け物語を使用し、それぞれに5つのターゲット語が含まれる。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**注釈手法**:</a:t>
            </a:r>
            <a:endParaRPr sz="791"/>
          </a:p>
          <a:p>
            <a:pPr indent="0" lvl="0" marL="0" rtl="0" algn="l">
              <a:lnSpc>
                <a:spcPct val="95000"/>
              </a:lnSpc>
              <a:spcBef>
                <a:spcPts val="1200"/>
              </a:spcBef>
              <a:spcAft>
                <a:spcPts val="0"/>
              </a:spcAft>
              <a:buNone/>
            </a:pPr>
            <a:r>
              <a:rPr lang="ja" sz="791"/>
              <a:t>    1. 各ターゲット語を空白に置き換える（クローズタスク形式）。</a:t>
            </a:r>
            <a:endParaRPr sz="791"/>
          </a:p>
          <a:p>
            <a:pPr indent="0" lvl="0" marL="0" rtl="0" algn="l">
              <a:lnSpc>
                <a:spcPct val="95000"/>
              </a:lnSpc>
              <a:spcBef>
                <a:spcPts val="1200"/>
              </a:spcBef>
              <a:spcAft>
                <a:spcPts val="0"/>
              </a:spcAft>
              <a:buNone/>
            </a:pPr>
            <a:r>
              <a:rPr lang="ja" sz="791"/>
              <a:t>    2. 注釈者は文脈を基に空白を埋める単語を推測。</a:t>
            </a:r>
            <a:endParaRPr sz="791"/>
          </a:p>
          <a:p>
            <a:pPr indent="0" lvl="0" marL="0" rtl="0" algn="l">
              <a:lnSpc>
                <a:spcPct val="95000"/>
              </a:lnSpc>
              <a:spcBef>
                <a:spcPts val="1200"/>
              </a:spcBef>
              <a:spcAft>
                <a:spcPts val="0"/>
              </a:spcAft>
              <a:buNone/>
            </a:pPr>
            <a:r>
              <a:rPr lang="ja" sz="791"/>
              <a:t>    3. 推測した単語と正解の単語のコサイン類似度を計算し、スコア化。</a:t>
            </a:r>
            <a:endParaRPr sz="791"/>
          </a:p>
          <a:p>
            <a:pPr indent="0" lvl="0" marL="0" rtl="0" algn="l">
              <a:lnSpc>
                <a:spcPct val="95000"/>
              </a:lnSpc>
              <a:spcBef>
                <a:spcPts val="1200"/>
              </a:spcBef>
              <a:spcAft>
                <a:spcPts val="0"/>
              </a:spcAft>
              <a:buNone/>
            </a:pPr>
            <a:r>
              <a:rPr lang="ja" sz="791"/>
              <a:t>    4. 注釈者3名のスコアを平均化してゴールドスタンダードスコアを決定。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RoBERTaを用いた手法**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**RoBERTaの利用**:</a:t>
            </a:r>
            <a:endParaRPr sz="791"/>
          </a:p>
          <a:p>
            <a:pPr indent="0" lvl="0" marL="0" rtl="0" algn="l">
              <a:lnSpc>
                <a:spcPct val="95000"/>
              </a:lnSpc>
              <a:spcBef>
                <a:spcPts val="1200"/>
              </a:spcBef>
              <a:spcAft>
                <a:spcPts val="0"/>
              </a:spcAft>
              <a:buNone/>
            </a:pPr>
            <a:r>
              <a:rPr lang="ja" sz="791"/>
              <a:t>    - Transformerアーキテクチャを基にしたマスクド言語モデル（MLM）。</a:t>
            </a:r>
            <a:endParaRPr sz="791"/>
          </a:p>
          <a:p>
            <a:pPr indent="0" lvl="0" marL="0" rtl="0" algn="l">
              <a:lnSpc>
                <a:spcPct val="95000"/>
              </a:lnSpc>
              <a:spcBef>
                <a:spcPts val="1200"/>
              </a:spcBef>
              <a:spcAft>
                <a:spcPts val="0"/>
              </a:spcAft>
              <a:buNone/>
            </a:pPr>
            <a:r>
              <a:rPr lang="ja" sz="791"/>
              <a:t>    - ターゲット語をマスクし、その語を予測。</a:t>
            </a:r>
            <a:endParaRPr sz="791"/>
          </a:p>
          <a:p>
            <a:pPr indent="0" lvl="0" marL="0" rtl="0" algn="l">
              <a:lnSpc>
                <a:spcPct val="95000"/>
              </a:lnSpc>
              <a:spcBef>
                <a:spcPts val="1200"/>
              </a:spcBef>
              <a:spcAft>
                <a:spcPts val="0"/>
              </a:spcAft>
              <a:buNone/>
            </a:pPr>
            <a:r>
              <a:rPr lang="ja" sz="791"/>
              <a:t>2. **手順**:</a:t>
            </a:r>
            <a:endParaRPr sz="791"/>
          </a:p>
          <a:p>
            <a:pPr indent="0" lvl="0" marL="0" rtl="0" algn="l">
              <a:lnSpc>
                <a:spcPct val="95000"/>
              </a:lnSpc>
              <a:spcBef>
                <a:spcPts val="1200"/>
              </a:spcBef>
              <a:spcAft>
                <a:spcPts val="0"/>
              </a:spcAft>
              <a:buNone/>
            </a:pPr>
            <a:r>
              <a:rPr lang="ja" sz="791"/>
              <a:t>    - 物語内のターゲット語をすべてマスク。</a:t>
            </a:r>
            <a:endParaRPr sz="791"/>
          </a:p>
          <a:p>
            <a:pPr indent="0" lvl="0" marL="0" rtl="0" algn="l">
              <a:lnSpc>
                <a:spcPct val="95000"/>
              </a:lnSpc>
              <a:spcBef>
                <a:spcPts val="1200"/>
              </a:spcBef>
              <a:spcAft>
                <a:spcPts val="0"/>
              </a:spcAft>
              <a:buNone/>
            </a:pPr>
            <a:r>
              <a:rPr lang="ja" sz="791"/>
              <a:t>    - モデルが予測した単語とターゲット語の埋め込みベクトル間のコサイン類似度を計算。</a:t>
            </a:r>
            <a:endParaRPr sz="791"/>
          </a:p>
          <a:p>
            <a:pPr indent="0" lvl="0" marL="0" rtl="0" algn="l">
              <a:lnSpc>
                <a:spcPct val="95000"/>
              </a:lnSpc>
              <a:spcBef>
                <a:spcPts val="1200"/>
              </a:spcBef>
              <a:spcAft>
                <a:spcPts val="0"/>
              </a:spcAft>
              <a:buNone/>
            </a:pPr>
            <a:r>
              <a:rPr lang="ja" sz="791"/>
              <a:t>    - 同一ターゲット語が複数回出現する場合、予測結果を集約（同じ語形を持つ予測を統合しスコアを合算）。</a:t>
            </a:r>
            <a:endParaRPr sz="791"/>
          </a:p>
          <a:p>
            <a:pPr indent="0" lvl="0" marL="0" rtl="0" algn="l">
              <a:lnSpc>
                <a:spcPct val="95000"/>
              </a:lnSpc>
              <a:spcBef>
                <a:spcPts val="1200"/>
              </a:spcBef>
              <a:spcAft>
                <a:spcPts val="0"/>
              </a:spcAft>
              <a:buNone/>
            </a:pPr>
            <a:r>
              <a:rPr lang="ja" sz="791"/>
              <a:t>3. **特徴**:</a:t>
            </a:r>
            <a:endParaRPr sz="791"/>
          </a:p>
          <a:p>
            <a:pPr indent="0" lvl="0" marL="0" rtl="0" algn="l">
              <a:lnSpc>
                <a:spcPct val="95000"/>
              </a:lnSpc>
              <a:spcBef>
                <a:spcPts val="1200"/>
              </a:spcBef>
              <a:spcAft>
                <a:spcPts val="0"/>
              </a:spcAft>
              <a:buNone/>
            </a:pPr>
            <a:r>
              <a:rPr lang="ja" sz="791"/>
              <a:t>    - 複数のターゲット語を持つ文脈に対応。</a:t>
            </a:r>
            <a:endParaRPr sz="791"/>
          </a:p>
          <a:p>
            <a:pPr indent="0" lvl="0" marL="0" rtl="0" algn="l">
              <a:lnSpc>
                <a:spcPct val="95000"/>
              </a:lnSpc>
              <a:spcBef>
                <a:spcPts val="1200"/>
              </a:spcBef>
              <a:spcAft>
                <a:spcPts val="0"/>
              </a:spcAft>
              <a:buNone/>
            </a:pPr>
            <a:r>
              <a:rPr lang="ja" sz="791"/>
              <a:t>    - 他のターゲット語を「未知語」としてマスクすることで子どもの視点をシミュレーション。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Geminiモデルを用いた手法**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**Geminiの特徴**:</a:t>
            </a:r>
            <a:endParaRPr sz="791"/>
          </a:p>
          <a:p>
            <a:pPr indent="0" lvl="0" marL="0" rtl="0" algn="l">
              <a:lnSpc>
                <a:spcPct val="95000"/>
              </a:lnSpc>
              <a:spcBef>
                <a:spcPts val="1200"/>
              </a:spcBef>
              <a:spcAft>
                <a:spcPts val="0"/>
              </a:spcAft>
              <a:buNone/>
            </a:pPr>
            <a:r>
              <a:rPr lang="ja" sz="791"/>
              <a:t>    - Googleが開発した最先端の大規模言語モデル。</a:t>
            </a:r>
            <a:endParaRPr sz="791"/>
          </a:p>
          <a:p>
            <a:pPr indent="0" lvl="0" marL="0" rtl="0" algn="l">
              <a:lnSpc>
                <a:spcPct val="95000"/>
              </a:lnSpc>
              <a:spcBef>
                <a:spcPts val="1200"/>
              </a:spcBef>
              <a:spcAft>
                <a:spcPts val="0"/>
              </a:spcAft>
              <a:buNone/>
            </a:pPr>
            <a:r>
              <a:rPr lang="ja" sz="791"/>
              <a:t>    - より多くの前処理データを活用でき、文脈理解能力が向上。</a:t>
            </a:r>
            <a:endParaRPr sz="791"/>
          </a:p>
          <a:p>
            <a:pPr indent="0" lvl="0" marL="0" rtl="0" algn="l">
              <a:lnSpc>
                <a:spcPct val="95000"/>
              </a:lnSpc>
              <a:spcBef>
                <a:spcPts val="1200"/>
              </a:spcBef>
              <a:spcAft>
                <a:spcPts val="0"/>
              </a:spcAft>
              <a:buNone/>
            </a:pPr>
            <a:r>
              <a:rPr lang="ja" sz="791"/>
              <a:t>2. **プロンプト形式**:</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```vbnet</a:t>
            </a:r>
            <a:endParaRPr sz="791"/>
          </a:p>
          <a:p>
            <a:pPr indent="0" lvl="0" marL="0" rtl="0" algn="l">
              <a:lnSpc>
                <a:spcPct val="95000"/>
              </a:lnSpc>
              <a:spcBef>
                <a:spcPts val="1200"/>
              </a:spcBef>
              <a:spcAft>
                <a:spcPts val="0"/>
              </a:spcAft>
              <a:buNone/>
            </a:pPr>
            <a:r>
              <a:rPr lang="ja" sz="791"/>
              <a:t>    vbnet</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In the following story, guess the word that is replaced by '&lt;mask&gt;'.</a:t>
            </a:r>
            <a:endParaRPr sz="791"/>
          </a:p>
          <a:p>
            <a:pPr indent="0" lvl="0" marL="0" rtl="0" algn="l">
              <a:lnSpc>
                <a:spcPct val="95000"/>
              </a:lnSpc>
              <a:spcBef>
                <a:spcPts val="1200"/>
              </a:spcBef>
              <a:spcAft>
                <a:spcPts val="0"/>
              </a:spcAft>
              <a:buNone/>
            </a:pPr>
            <a:r>
              <a:rPr lang="ja" sz="791"/>
              <a:t>    Ignore any other blanks (____) and ONLY try to guess the word replaced by '&lt;mask&gt;'.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明確な指示でターゲット語のみを予測。</a:t>
            </a:r>
            <a:endParaRPr sz="791"/>
          </a:p>
          <a:p>
            <a:pPr indent="0" lvl="0" marL="0" rtl="0" algn="l">
              <a:lnSpc>
                <a:spcPct val="95000"/>
              </a:lnSpc>
              <a:spcBef>
                <a:spcPts val="1200"/>
              </a:spcBef>
              <a:spcAft>
                <a:spcPts val="0"/>
              </a:spcAft>
              <a:buNone/>
            </a:pPr>
            <a:r>
              <a:rPr lang="ja" sz="791"/>
              <a:t>3. **手順**:</a:t>
            </a:r>
            <a:endParaRPr sz="791"/>
          </a:p>
          <a:p>
            <a:pPr indent="0" lvl="0" marL="0" rtl="0" algn="l">
              <a:lnSpc>
                <a:spcPct val="95000"/>
              </a:lnSpc>
              <a:spcBef>
                <a:spcPts val="1200"/>
              </a:spcBef>
              <a:spcAft>
                <a:spcPts val="0"/>
              </a:spcAft>
              <a:buNone/>
            </a:pPr>
            <a:r>
              <a:rPr lang="ja" sz="791"/>
              <a:t>    - 同様にターゲット語をマスク。</a:t>
            </a:r>
            <a:endParaRPr sz="791"/>
          </a:p>
          <a:p>
            <a:pPr indent="0" lvl="0" marL="0" rtl="0" algn="l">
              <a:lnSpc>
                <a:spcPct val="95000"/>
              </a:lnSpc>
              <a:spcBef>
                <a:spcPts val="1200"/>
              </a:spcBef>
              <a:spcAft>
                <a:spcPts val="0"/>
              </a:spcAft>
              <a:buNone/>
            </a:pPr>
            <a:r>
              <a:rPr lang="ja" sz="791"/>
              <a:t>    - Geminiが予測した単語とターゲット語の埋め込みベクトル間のコサイン類似度を計算。</a:t>
            </a:r>
            <a:endParaRPr sz="791"/>
          </a:p>
          <a:p>
            <a:pPr indent="0" lvl="0" marL="0" rtl="0" algn="l">
              <a:lnSpc>
                <a:spcPct val="95000"/>
              </a:lnSpc>
              <a:spcBef>
                <a:spcPts val="1200"/>
              </a:spcBef>
              <a:spcAft>
                <a:spcPts val="0"/>
              </a:spcAft>
              <a:buNone/>
            </a:pPr>
            <a:r>
              <a:rPr lang="ja" sz="791"/>
              <a:t>    - 結果を集約してスコアを算出。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**ベースラインと比較**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比較対象として以下のベースラインを使用：</a:t>
            </a:r>
            <a:endParaRPr sz="791"/>
          </a:p>
          <a:p>
            <a:pPr indent="0" lvl="0" marL="0" rtl="0" algn="l">
              <a:lnSpc>
                <a:spcPct val="95000"/>
              </a:lnSpc>
              <a:spcBef>
                <a:spcPts val="1200"/>
              </a:spcBef>
              <a:spcAft>
                <a:spcPts val="0"/>
              </a:spcAft>
              <a:buNone/>
            </a:pPr>
            <a:r>
              <a:rPr lang="ja" sz="791"/>
              <a:t>    1. **文脈類似度**: ターゲット語と物語内の各単語の平均コサイン類似度を計算。</a:t>
            </a:r>
            <a:endParaRPr sz="791"/>
          </a:p>
          <a:p>
            <a:pPr indent="0" lvl="0" marL="0" rtl="0" algn="l">
              <a:lnSpc>
                <a:spcPct val="95000"/>
              </a:lnSpc>
              <a:spcBef>
                <a:spcPts val="1200"/>
              </a:spcBef>
              <a:spcAft>
                <a:spcPts val="0"/>
              </a:spcAft>
              <a:buNone/>
            </a:pPr>
            <a:r>
              <a:rPr lang="ja" sz="791"/>
              <a:t>    2. **文脈ウィンドウ**: ターゲット語の周囲5語以内の単語とターゲット語の類似度を計算。</a:t>
            </a:r>
            <a:endParaRPr sz="791"/>
          </a:p>
          <a:p>
            <a:pPr indent="0" lvl="0" marL="0" rtl="0" algn="l">
              <a:lnSpc>
                <a:spcPct val="95000"/>
              </a:lnSpc>
              <a:spcBef>
                <a:spcPts val="1200"/>
              </a:spcBef>
              <a:spcAft>
                <a:spcPts val="0"/>
              </a:spcAft>
              <a:buNone/>
            </a:pPr>
            <a:r>
              <a:rPr lang="ja" sz="791"/>
              <a:t>    3. **関連語数**: ターゲット語と一定の類似度を超える語の数をカウント。</a:t>
            </a:r>
            <a:endParaRPr sz="791"/>
          </a:p>
          <a:p>
            <a:pPr indent="0" lvl="0" marL="0" rtl="0" algn="l">
              <a:lnSpc>
                <a:spcPct val="95000"/>
              </a:lnSpc>
              <a:spcBef>
                <a:spcPts val="1200"/>
              </a:spcBef>
              <a:spcAft>
                <a:spcPts val="0"/>
              </a:spcAft>
              <a:buNone/>
            </a:pPr>
            <a:r>
              <a:rPr lang="ja" sz="791"/>
              <a:t>- 提案手法（RoBERTaとGemini）は、これらのベースラインおよび他の既存モデル（Nam et al., 2022）を大きく上回るスコアを達成。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**指標**:</a:t>
            </a:r>
            <a:endParaRPr sz="791"/>
          </a:p>
          <a:p>
            <a:pPr indent="0" lvl="0" marL="0" rtl="0" algn="l">
              <a:lnSpc>
                <a:spcPct val="95000"/>
              </a:lnSpc>
              <a:spcBef>
                <a:spcPts val="1200"/>
              </a:spcBef>
              <a:spcAft>
                <a:spcPts val="0"/>
              </a:spcAft>
              <a:buNone/>
            </a:pPr>
            <a:r>
              <a:rPr lang="ja" sz="791"/>
              <a:t>    - スピアマン相関係数（ρ）: モデルの予測スコアとゴールドスタンダードスコアの順位相関。</a:t>
            </a:r>
            <a:endParaRPr sz="791"/>
          </a:p>
          <a:p>
            <a:pPr indent="0" lvl="0" marL="0" rtl="0" algn="l">
              <a:lnSpc>
                <a:spcPct val="95000"/>
              </a:lnSpc>
              <a:spcBef>
                <a:spcPts val="1200"/>
              </a:spcBef>
              <a:spcAft>
                <a:spcPts val="0"/>
              </a:spcAft>
              <a:buNone/>
            </a:pPr>
            <a:r>
              <a:rPr lang="ja" sz="791"/>
              <a:t>    - ピアソン相関係数（r）: スコア間の線形相関。</a:t>
            </a:r>
            <a:endParaRPr sz="791"/>
          </a:p>
          <a:p>
            <a:pPr indent="0" lvl="0" marL="0" rtl="0" algn="l">
              <a:lnSpc>
                <a:spcPct val="95000"/>
              </a:lnSpc>
              <a:spcBef>
                <a:spcPts val="1200"/>
              </a:spcBef>
              <a:spcAft>
                <a:spcPts val="0"/>
              </a:spcAft>
              <a:buNone/>
            </a:pPr>
            <a:r>
              <a:rPr lang="ja" sz="791"/>
              <a:t>    - RMSE: スコアの平均二乗誤差。</a:t>
            </a:r>
            <a:endParaRPr sz="791"/>
          </a:p>
          <a:p>
            <a:pPr indent="0" lvl="0" marL="0" rtl="0" algn="l">
              <a:lnSpc>
                <a:spcPct val="95000"/>
              </a:lnSpc>
              <a:spcBef>
                <a:spcPts val="1200"/>
              </a:spcBef>
              <a:spcAft>
                <a:spcPts val="0"/>
              </a:spcAft>
              <a:buNone/>
            </a:pPr>
            <a:r>
              <a:rPr lang="ja" sz="791"/>
              <a:t>- **結果**:</a:t>
            </a:r>
            <a:endParaRPr sz="791"/>
          </a:p>
          <a:p>
            <a:pPr indent="0" lvl="0" marL="0" rtl="0" algn="l">
              <a:lnSpc>
                <a:spcPct val="95000"/>
              </a:lnSpc>
              <a:spcBef>
                <a:spcPts val="1200"/>
              </a:spcBef>
              <a:spcAft>
                <a:spcPts val="0"/>
              </a:spcAft>
              <a:buNone/>
            </a:pPr>
            <a:r>
              <a:rPr lang="ja" sz="791"/>
              <a:t>    - Gemini: ρ = 0.4983（最高性能）</a:t>
            </a:r>
            <a:endParaRPr sz="791"/>
          </a:p>
          <a:p>
            <a:pPr indent="0" lvl="0" marL="0" rtl="0" algn="l">
              <a:lnSpc>
                <a:spcPct val="95000"/>
              </a:lnSpc>
              <a:spcBef>
                <a:spcPts val="1200"/>
              </a:spcBef>
              <a:spcAft>
                <a:spcPts val="0"/>
              </a:spcAft>
              <a:buNone/>
            </a:pPr>
            <a:r>
              <a:rPr lang="ja" sz="791"/>
              <a:t>    - RoBERTa: ρ = 0.4601</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**一般化能力の確認**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子ども向けだけでなく、成人向けテキストに対してもモデルのパフォーマンスを検証。</a:t>
            </a:r>
            <a:endParaRPr sz="791"/>
          </a:p>
          <a:p>
            <a:pPr indent="0" lvl="0" marL="0" rtl="0" algn="l">
              <a:lnSpc>
                <a:spcPct val="95000"/>
              </a:lnSpc>
              <a:spcBef>
                <a:spcPts val="1200"/>
              </a:spcBef>
              <a:spcAft>
                <a:spcPts val="0"/>
              </a:spcAft>
              <a:buNone/>
            </a:pPr>
            <a:r>
              <a:rPr lang="ja" sz="791"/>
              <a:t>- GeminiとRoBERTaは成人向けデータでも高い相関を示し、ベースラインを上回る。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Condor: A Code Discriminator Integrating General Semantics with Code Details Condor: 一般的なセマンティクスとコードの詳細を統合したコード識別器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LLMで生成した複数のコードから正確なコード選択するためのコード識別器であるCondorを提案</a:t>
            </a:r>
            <a:endParaRPr sz="791"/>
          </a:p>
          <a:p>
            <a:pPr indent="0" lvl="0" marL="0" rtl="0" algn="l">
              <a:lnSpc>
                <a:spcPct val="95000"/>
              </a:lnSpc>
              <a:spcBef>
                <a:spcPts val="1200"/>
              </a:spcBef>
              <a:spcAft>
                <a:spcPts val="0"/>
              </a:spcAft>
              <a:buNone/>
            </a:pPr>
            <a:r>
              <a:rPr lang="ja" sz="791"/>
              <a:t>テキスト的には類似していても機能的に異なるコードの差異を埋め込みレベルのコントラスト学習で識別。バグ修正プロセスで得られる部分的な修正データを使い中間コード拡張を行うこと得dコードの違いを捉え識別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**埋め込みレベルのコントラスト学習**</a:t>
            </a:r>
            <a:endParaRPr sz="791"/>
          </a:p>
          <a:p>
            <a:pPr indent="0" lvl="0" marL="0" rtl="0" algn="l">
              <a:lnSpc>
                <a:spcPct val="95000"/>
              </a:lnSpc>
              <a:spcBef>
                <a:spcPts val="1200"/>
              </a:spcBef>
              <a:spcAft>
                <a:spcPts val="0"/>
              </a:spcAft>
              <a:buNone/>
            </a:pPr>
            <a:r>
              <a:rPr lang="ja" sz="791"/>
              <a:t>    - テキスト的に類似しているコードペア（正解/不正解）を利用。</a:t>
            </a:r>
            <a:endParaRPr sz="791"/>
          </a:p>
          <a:p>
            <a:pPr indent="0" lvl="0" marL="0" rtl="0" algn="l">
              <a:lnSpc>
                <a:spcPct val="95000"/>
              </a:lnSpc>
              <a:spcBef>
                <a:spcPts val="1200"/>
              </a:spcBef>
              <a:spcAft>
                <a:spcPts val="0"/>
              </a:spcAft>
              <a:buNone/>
            </a:pPr>
            <a:r>
              <a:rPr lang="ja" sz="791"/>
              <a:t>    - ユークリッド距離に基づく損失関数を設計し、正しいコードの埋め込み間の距離を縮小し、不正なコードとの差異を拡大。</a:t>
            </a:r>
            <a:endParaRPr sz="791"/>
          </a:p>
          <a:p>
            <a:pPr indent="0" lvl="0" marL="0" rtl="0" algn="l">
              <a:lnSpc>
                <a:spcPct val="95000"/>
              </a:lnSpc>
              <a:spcBef>
                <a:spcPts val="1200"/>
              </a:spcBef>
              <a:spcAft>
                <a:spcPts val="0"/>
              </a:spcAft>
              <a:buNone/>
            </a:pPr>
            <a:r>
              <a:rPr lang="ja" sz="791"/>
              <a:t>    - 損失関数:</a:t>
            </a:r>
            <a:endParaRPr sz="791"/>
          </a:p>
          <a:p>
            <a:pPr indent="0" lvl="0" marL="0" rtl="0" algn="l">
              <a:lnSpc>
                <a:spcPct val="95000"/>
              </a:lnSpc>
              <a:spcBef>
                <a:spcPts val="1200"/>
              </a:spcBef>
              <a:spcAft>
                <a:spcPts val="0"/>
              </a:spcAft>
              <a:buNone/>
            </a:pPr>
            <a:r>
              <a:rPr lang="ja" sz="791"/>
              <a:t>    L=N1​i=1∑N​[la,b​⋅d(xa​,xb​)2+(1−la,b​)⋅max(0,m−d(xa​,xb​))2]</a:t>
            </a:r>
            <a:endParaRPr sz="791"/>
          </a:p>
          <a:p>
            <a:pPr indent="0" lvl="0" marL="0" rtl="0" algn="l">
              <a:lnSpc>
                <a:spcPct val="95000"/>
              </a:lnSpc>
              <a:spcBef>
                <a:spcPts val="1200"/>
              </a:spcBef>
              <a:spcAft>
                <a:spcPts val="0"/>
              </a:spcAft>
              <a:buNone/>
            </a:pPr>
            <a:r>
              <a:rPr lang="ja" sz="791"/>
              <a:t>    ここで la,b​ はラベル、d(xa​,xb​) はユークリッド距離、m はマージン。</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L=1N∑i=1N[la,b⋅d(xa,xb)2+(1−la,b)⋅max⁡(0,m−d(xa,xb))2]L = \frac{1}{N} \sum_{i=1}^N \left[ l_{a,b} \cdot d(x_a, x_b)^2 + (1 - l_{a,b}) \cdot \max(0, m - d(x_a, x_b))^2 \right]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la,bl_{a,b}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d(xa,xb)d(x_a, x_b)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**データレベルの中間コード拡張**</a:t>
            </a:r>
            <a:endParaRPr sz="791"/>
          </a:p>
          <a:p>
            <a:pPr indent="0" lvl="0" marL="0" rtl="0" algn="l">
              <a:lnSpc>
                <a:spcPct val="95000"/>
              </a:lnSpc>
              <a:spcBef>
                <a:spcPts val="1200"/>
              </a:spcBef>
              <a:spcAft>
                <a:spcPts val="0"/>
              </a:spcAft>
              <a:buNone/>
            </a:pPr>
            <a:r>
              <a:rPr lang="ja" sz="791"/>
              <a:t>    - バグ修正の途中段階で生成される中間データを抽出し、学習データを拡張。</a:t>
            </a:r>
            <a:endParaRPr sz="791"/>
          </a:p>
          <a:p>
            <a:pPr indent="0" lvl="0" marL="0" rtl="0" algn="l">
              <a:lnSpc>
                <a:spcPct val="95000"/>
              </a:lnSpc>
              <a:spcBef>
                <a:spcPts val="1200"/>
              </a:spcBef>
              <a:spcAft>
                <a:spcPts val="0"/>
              </a:spcAft>
              <a:buNone/>
            </a:pPr>
            <a:r>
              <a:rPr lang="ja" sz="791"/>
              <a:t>    - diff操作を用いてコードの修正過程を分解し、部分修正済みコードを生成。</a:t>
            </a:r>
            <a:endParaRPr sz="791"/>
          </a:p>
          <a:p>
            <a:pPr indent="0" lvl="0" marL="0" rtl="0" algn="l">
              <a:lnSpc>
                <a:spcPct val="95000"/>
              </a:lnSpc>
              <a:spcBef>
                <a:spcPts val="1200"/>
              </a:spcBef>
              <a:spcAft>
                <a:spcPts val="0"/>
              </a:spcAft>
              <a:buNone/>
            </a:pPr>
            <a:r>
              <a:rPr lang="ja" sz="791"/>
              <a:t>3. **CodeNanoFixデータセット**</a:t>
            </a:r>
            <a:endParaRPr sz="791"/>
          </a:p>
          <a:p>
            <a:pPr indent="0" lvl="0" marL="0" rtl="0" algn="l">
              <a:lnSpc>
                <a:spcPct val="95000"/>
              </a:lnSpc>
              <a:spcBef>
                <a:spcPts val="1200"/>
              </a:spcBef>
              <a:spcAft>
                <a:spcPts val="0"/>
              </a:spcAft>
              <a:buNone/>
            </a:pPr>
            <a:r>
              <a:rPr lang="ja" sz="791"/>
              <a:t>    - 修正が必要な細かいコード変更を含む新規データセットを構築。</a:t>
            </a:r>
            <a:endParaRPr sz="791"/>
          </a:p>
          <a:p>
            <a:pPr indent="0" lvl="0" marL="0" rtl="0" algn="l">
              <a:lnSpc>
                <a:spcPct val="95000"/>
              </a:lnSpc>
              <a:spcBef>
                <a:spcPts val="1200"/>
              </a:spcBef>
              <a:spcAft>
                <a:spcPts val="0"/>
              </a:spcAft>
              <a:buNone/>
            </a:pPr>
            <a:r>
              <a:rPr lang="ja" sz="791"/>
              <a:t>    - 平均編集距離を用いて修正が最小限のコードペアを選択。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**コード生成:** 複数の候補から正しいコードを選択し、生成の信頼性を向上。</a:t>
            </a:r>
            <a:endParaRPr sz="791"/>
          </a:p>
          <a:p>
            <a:pPr indent="0" lvl="0" marL="0" rtl="0" algn="l">
              <a:lnSpc>
                <a:spcPct val="95000"/>
              </a:lnSpc>
              <a:spcBef>
                <a:spcPts val="1200"/>
              </a:spcBef>
              <a:spcAft>
                <a:spcPts val="0"/>
              </a:spcAft>
              <a:buNone/>
            </a:pPr>
            <a:r>
              <a:rPr lang="ja" sz="791"/>
              <a:t>- **コード修正:** 細かいコード変更を必要とするタスクで高精度の修正を実現。</a:t>
            </a:r>
            <a:endParaRPr sz="791"/>
          </a:p>
          <a:p>
            <a:pPr indent="0" lvl="0" marL="0" rtl="0" algn="l">
              <a:lnSpc>
                <a:spcPct val="95000"/>
              </a:lnSpc>
              <a:spcBef>
                <a:spcPts val="1200"/>
              </a:spcBef>
              <a:spcAft>
                <a:spcPts val="0"/>
              </a:spcAft>
              <a:buNone/>
            </a:pPr>
            <a:r>
              <a:rPr lang="ja" sz="791"/>
              <a:t>- **LLM評価:** 様々なコード生成タスク（APPS、MBPPなど）における性能向上。</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REFOCUS: Visual Editing as a Chain of Thought for Structured Image Understanding REFOCUS: 構造化画像理解のための思考の連鎖としての視覚的編集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構造化画像理解は、画像内の異なる構造やテキスト間で戦略的に焦点を移し、推論のシーケンスを形成して最終的な答えるために、REFOCUSフレームワークを提案。LLMに画像編集ツールを使用して「視覚的思考」を生成させる能力を付与。画像を編集して視覚的推論プロセスを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**選択的注意と多段階推論の欠如を補完**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既存のLLMはテキスト形式でのみ推論を行うが、REFOCUSは画像編集を通じて選択的注意を視覚的に実現する。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**視覚的推論プロセスの改良**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従来の手法（Visual Sketchpadなど）は自然画像や外部情報に依存しているが、REFOCUSは構造化画像を対象とし、追加の情報を必要とせずに推論能力を向上させる。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提案手法と技術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**REFOCUSフレームワークの概要:**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**視覚的編集アクションの導入:**</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Pythonコードを生成し、画像の特定の部分をハイライト、マスク、ボックス描画などで編集する。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**マルチモーダルLLMの視覚的推論能力の拡張:**</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編集された画像を使用して再帰的に推論を行い、答えに到達する。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**ターゲットデータセット:**</a:t>
            </a:r>
            <a:endParaRPr sz="791"/>
          </a:p>
          <a:p>
            <a:pPr indent="0" lvl="0" marL="0" rtl="0" algn="l">
              <a:lnSpc>
                <a:spcPct val="95000"/>
              </a:lnSpc>
              <a:spcBef>
                <a:spcPts val="1200"/>
              </a:spcBef>
              <a:spcAft>
                <a:spcPts val="0"/>
              </a:spcAft>
              <a:buNone/>
            </a:pPr>
            <a:r>
              <a:rPr lang="ja" sz="791"/>
              <a:t>    - TableVQA: 様々な表形式データ</a:t>
            </a:r>
            <a:endParaRPr sz="791"/>
          </a:p>
          <a:p>
            <a:pPr indent="0" lvl="0" marL="0" rtl="0" algn="l">
              <a:lnSpc>
                <a:spcPct val="95000"/>
              </a:lnSpc>
              <a:spcBef>
                <a:spcPts val="1200"/>
              </a:spcBef>
              <a:spcAft>
                <a:spcPts val="0"/>
              </a:spcAft>
              <a:buNone/>
            </a:pPr>
            <a:r>
              <a:rPr lang="ja" sz="791"/>
              <a:t>    - ChartQA: 水平および垂直棒グラフを含むチャートデータ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**表形式データの理解:**</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REFOCUSは、不要な列や行をマスクし、関連する情報に焦点を当てて解析を行う。</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**チャートの解析:**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棒グラフの特定の要素に焦点を当てることで、正確な回答を導き出す。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**"ChartQA: A benchmark for question answering about charts with visual and logical reasoning"**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チャートデータの解析と論理推論に関するベンチマークデータセットに焦点を当てた研究。</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**"TabFact: A large-scale dataset for table-based fact verification"**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表データを用いた事実確認タスクのためのデータセット。</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FairCode: Evaluating Social Bias of LLMs in Code Generation FairCode: コード生成におけるLLMの社会的バイアスの評価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FairCodeは、コード生成におけるLLMの社会的バイアスを評価する新たなベンチマークです。2つの主要なタスク（関数実装とテストケース生成）を通じて、さまざまなシナリオでモデルのバイアスを評価します。この研究では、モデルのバイアスを定量的に評価する新しい指標「FairScore」を提案しました。複数のLLMを用いた実験では、全てのモデルがバイアスを示しており、社会的属性（性別、年齢、人種など）に依存する結果が観察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**先行研究の限界:** 既存の研究は、差別的なプロンプトや、識別モデル向けのデータセットを再利用する方法に依存していました。しかし、生成モデルの進化に伴い、これらの方法では効果的にバイアスを評価できません。</a:t>
            </a:r>
            <a:endParaRPr sz="791"/>
          </a:p>
          <a:p>
            <a:pPr indent="0" lvl="0" marL="0" rtl="0" algn="l">
              <a:lnSpc>
                <a:spcPct val="95000"/>
              </a:lnSpc>
              <a:spcBef>
                <a:spcPts val="1200"/>
              </a:spcBef>
              <a:spcAft>
                <a:spcPts val="0"/>
              </a:spcAft>
              <a:buNone/>
            </a:pPr>
            <a:r>
              <a:rPr lang="ja" sz="791"/>
              <a:t>- **新規性:** FairCodeは、生成モデル特有の課題を考慮した専用のベンチマークと指標を提供し、より包括的な評価を可能にしています。また、テストケース生成におけるバイアスの評価は本研究が初めてです。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**FairCodeの構造と評価タスク**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FairCodeは以下の2つの主要タスクから構成されます。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関数実装**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このタスクでは、LLMに与えたプロンプトに基づき関数を生成させ、その中で社会的に敏感な属性（性別、年齢、人種など）が結果に影響を及ぼすかを評価します。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**プロンプト設計:**</a:t>
            </a:r>
            <a:endParaRPr sz="791"/>
          </a:p>
          <a:p>
            <a:pPr indent="0" lvl="0" marL="0" rtl="0" algn="l">
              <a:lnSpc>
                <a:spcPct val="95000"/>
              </a:lnSpc>
              <a:spcBef>
                <a:spcPts val="1200"/>
              </a:spcBef>
              <a:spcAft>
                <a:spcPts val="0"/>
              </a:spcAft>
              <a:buNone/>
            </a:pPr>
            <a:r>
              <a:rPr lang="ja" sz="791"/>
              <a:t>    - プロンプトは、**非敏感な属性**（例: GPA、スキル、経験）を評価するコードデモを含むものから始まります。</a:t>
            </a:r>
            <a:endParaRPr sz="791"/>
          </a:p>
          <a:p>
            <a:pPr indent="0" lvl="0" marL="0" rtl="0" algn="l">
              <a:lnSpc>
                <a:spcPct val="95000"/>
              </a:lnSpc>
              <a:spcBef>
                <a:spcPts val="1200"/>
              </a:spcBef>
              <a:spcAft>
                <a:spcPts val="0"/>
              </a:spcAft>
              <a:buNone/>
            </a:pPr>
            <a:r>
              <a:rPr lang="ja" sz="791"/>
              <a:t>    - 次に、モデルに関数のヘッダーとドキュメンテーションを提示し、敏感な属性を含むリクエストを行います。</a:t>
            </a:r>
            <a:endParaRPr sz="791"/>
          </a:p>
          <a:p>
            <a:pPr indent="0" lvl="0" marL="0" rtl="0" algn="l">
              <a:lnSpc>
                <a:spcPct val="95000"/>
              </a:lnSpc>
              <a:spcBef>
                <a:spcPts val="1200"/>
              </a:spcBef>
              <a:spcAft>
                <a:spcPts val="0"/>
              </a:spcAft>
              <a:buNone/>
            </a:pPr>
            <a:r>
              <a:rPr lang="ja" sz="791"/>
              <a:t>2. **評価シナリオ:**</a:t>
            </a:r>
            <a:endParaRPr sz="791"/>
          </a:p>
          <a:p>
            <a:pPr indent="0" lvl="0" marL="0" rtl="0" algn="l">
              <a:lnSpc>
                <a:spcPct val="95000"/>
              </a:lnSpc>
              <a:spcBef>
                <a:spcPts val="1200"/>
              </a:spcBef>
              <a:spcAft>
                <a:spcPts val="0"/>
              </a:spcAft>
              <a:buNone/>
            </a:pPr>
            <a:r>
              <a:rPr lang="ja" sz="791"/>
              <a:t>    - **職業採用:** 性別、年齢、人種に基づく偏りを検出。</a:t>
            </a:r>
            <a:endParaRPr sz="791"/>
          </a:p>
          <a:p>
            <a:pPr indent="0" lvl="0" marL="0" rtl="0" algn="l">
              <a:lnSpc>
                <a:spcPct val="95000"/>
              </a:lnSpc>
              <a:spcBef>
                <a:spcPts val="1200"/>
              </a:spcBef>
              <a:spcAft>
                <a:spcPts val="0"/>
              </a:spcAft>
              <a:buNone/>
            </a:pPr>
            <a:r>
              <a:rPr lang="ja" sz="791"/>
              <a:t>    - **大学入試:** 両親の学歴や収入などの属性が評価に影響するかを分析。</a:t>
            </a:r>
            <a:endParaRPr sz="791"/>
          </a:p>
          <a:p>
            <a:pPr indent="0" lvl="0" marL="0" rtl="0" algn="l">
              <a:lnSpc>
                <a:spcPct val="95000"/>
              </a:lnSpc>
              <a:spcBef>
                <a:spcPts val="1200"/>
              </a:spcBef>
              <a:spcAft>
                <a:spcPts val="0"/>
              </a:spcAft>
              <a:buNone/>
            </a:pPr>
            <a:r>
              <a:rPr lang="ja" sz="791"/>
              <a:t>    - **医療:** 保険ステータスや収入レベルなどに基づく治療優先度の偏りを調査。</a:t>
            </a:r>
            <a:endParaRPr sz="791"/>
          </a:p>
          <a:p>
            <a:pPr indent="0" lvl="0" marL="0" rtl="0" algn="l">
              <a:lnSpc>
                <a:spcPct val="95000"/>
              </a:lnSpc>
              <a:spcBef>
                <a:spcPts val="1200"/>
              </a:spcBef>
              <a:spcAft>
                <a:spcPts val="0"/>
              </a:spcAft>
              <a:buNone/>
            </a:pPr>
            <a:r>
              <a:rPr lang="ja" sz="791"/>
              <a:t>3. **結果の分析:**</a:t>
            </a:r>
            <a:endParaRPr sz="791"/>
          </a:p>
          <a:p>
            <a:pPr indent="0" lvl="0" marL="0" rtl="0" algn="l">
              <a:lnSpc>
                <a:spcPct val="95000"/>
              </a:lnSpc>
              <a:spcBef>
                <a:spcPts val="1200"/>
              </a:spcBef>
              <a:spcAft>
                <a:spcPts val="0"/>
              </a:spcAft>
              <a:buNone/>
            </a:pPr>
            <a:r>
              <a:rPr lang="ja" sz="791"/>
              <a:t>    - 提案されたアルゴリズム`get_score(·)`を使用して、生成されたコード内で敏感な属性に基づいてスコアが増減されているかを検出。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テストケース生成**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このタスクでは、モデルに特定の関数のテストケースを生成させ、その出力が社会的バイアスを示しているかを評価します。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**プロンプト設計:**</a:t>
            </a:r>
            <a:endParaRPr sz="791"/>
          </a:p>
          <a:p>
            <a:pPr indent="0" lvl="0" marL="0" rtl="0" algn="l">
              <a:lnSpc>
                <a:spcPct val="95000"/>
              </a:lnSpc>
              <a:spcBef>
                <a:spcPts val="1200"/>
              </a:spcBef>
              <a:spcAft>
                <a:spcPts val="0"/>
              </a:spcAft>
              <a:buNone/>
            </a:pPr>
            <a:r>
              <a:rPr lang="ja" sz="791"/>
              <a:t>    - モデルに提供するコードデモは、非敏感な属性を評価する基本的な関数から成ります。</a:t>
            </a:r>
            <a:endParaRPr sz="791"/>
          </a:p>
          <a:p>
            <a:pPr indent="0" lvl="0" marL="0" rtl="0" algn="l">
              <a:lnSpc>
                <a:spcPct val="95000"/>
              </a:lnSpc>
              <a:spcBef>
                <a:spcPts val="1200"/>
              </a:spcBef>
              <a:spcAft>
                <a:spcPts val="0"/>
              </a:spcAft>
              <a:buNone/>
            </a:pPr>
            <a:r>
              <a:rPr lang="ja" sz="791"/>
              <a:t>    - テストケースの生成に際して、モデルが敏感な属性を組み込むかどうかを観察します。</a:t>
            </a:r>
            <a:endParaRPr sz="791"/>
          </a:p>
          <a:p>
            <a:pPr indent="0" lvl="0" marL="0" rtl="0" algn="l">
              <a:lnSpc>
                <a:spcPct val="95000"/>
              </a:lnSpc>
              <a:spcBef>
                <a:spcPts val="1200"/>
              </a:spcBef>
              <a:spcAft>
                <a:spcPts val="0"/>
              </a:spcAft>
              <a:buNone/>
            </a:pPr>
            <a:r>
              <a:rPr lang="ja" sz="791"/>
              <a:t>2. **トピック:**</a:t>
            </a:r>
            <a:endParaRPr sz="791"/>
          </a:p>
          <a:p>
            <a:pPr indent="0" lvl="0" marL="0" rtl="0" algn="l">
              <a:lnSpc>
                <a:spcPct val="95000"/>
              </a:lnSpc>
              <a:spcBef>
                <a:spcPts val="1200"/>
              </a:spcBef>
              <a:spcAft>
                <a:spcPts val="0"/>
              </a:spcAft>
              <a:buNone/>
            </a:pPr>
            <a:r>
              <a:rPr lang="ja" sz="791"/>
              <a:t>    - **性格特性:** 野心、感受性、思いやりなどの性格特性が特定の性別や人種に関連付けられるか。</a:t>
            </a:r>
            <a:endParaRPr sz="791"/>
          </a:p>
          <a:p>
            <a:pPr indent="0" lvl="0" marL="0" rtl="0" algn="l">
              <a:lnSpc>
                <a:spcPct val="95000"/>
              </a:lnSpc>
              <a:spcBef>
                <a:spcPts val="1200"/>
              </a:spcBef>
              <a:spcAft>
                <a:spcPts val="0"/>
              </a:spcAft>
              <a:buNone/>
            </a:pPr>
            <a:r>
              <a:rPr lang="ja" sz="791"/>
              <a:t>    - **病気:** 特定の病気（例: HIV、糖尿病）が特定の属性（例: 黒人男性）に偏って関連付けられるか。</a:t>
            </a:r>
            <a:endParaRPr sz="791"/>
          </a:p>
          <a:p>
            <a:pPr indent="0" lvl="0" marL="0" rtl="0" algn="l">
              <a:lnSpc>
                <a:spcPct val="95000"/>
              </a:lnSpc>
              <a:spcBef>
                <a:spcPts val="1200"/>
              </a:spcBef>
              <a:spcAft>
                <a:spcPts val="0"/>
              </a:spcAft>
              <a:buNone/>
            </a:pPr>
            <a:r>
              <a:rPr lang="ja" sz="791"/>
              <a:t>    - **社会的特徴:** 社会的地位、結婚問題、不動産所有などの特定のトピックで偏りを検出。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**評価指標**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FairCodeでは、3つの主要な指標を用いてモデルのバイアスを評価します。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Refusal Rate**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**定義:** モデルが敏感な属性を含む出力を拒否する頻度。</a:t>
            </a:r>
            <a:endParaRPr sz="791"/>
          </a:p>
          <a:p>
            <a:pPr indent="0" lvl="0" marL="0" rtl="0" algn="l">
              <a:lnSpc>
                <a:spcPct val="95000"/>
              </a:lnSpc>
              <a:spcBef>
                <a:spcPts val="1200"/>
              </a:spcBef>
              <a:spcAft>
                <a:spcPts val="0"/>
              </a:spcAft>
              <a:buNone/>
            </a:pPr>
            <a:r>
              <a:rPr lang="ja" sz="791"/>
              <a:t>- **計算方法:**R=全応答数敏感な属性を含まない応答数​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R=敏感な属性を含まない応答数全応答数R = \frac{\text{敏感な属性を含まない応答数}}{\text{全応答数}}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**意図:** モデルが倫理的に問題のあるプロンプトを無視する能力を評価。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Preference Entropy**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**定義:** モデルが異なるサブグループに対してどれだけ平等に振る舞うかを示す。</a:t>
            </a:r>
            <a:endParaRPr sz="791"/>
          </a:p>
          <a:p>
            <a:pPr indent="0" lvl="0" marL="0" rtl="0" algn="l">
              <a:lnSpc>
                <a:spcPct val="95000"/>
              </a:lnSpc>
              <a:spcBef>
                <a:spcPts val="1200"/>
              </a:spcBef>
              <a:spcAft>
                <a:spcPts val="0"/>
              </a:spcAft>
              <a:buNone/>
            </a:pPr>
            <a:r>
              <a:rPr lang="ja" sz="791"/>
              <a:t>- **計算方法:**E=−g∈G∑​p(sg​)log(p(sg​))</a:t>
            </a:r>
            <a:endParaRPr sz="791"/>
          </a:p>
          <a:p>
            <a:pPr indent="0" lvl="0" marL="0" rtl="0" algn="l">
              <a:lnSpc>
                <a:spcPct val="95000"/>
              </a:lnSpc>
              <a:spcBef>
                <a:spcPts val="1200"/>
              </a:spcBef>
              <a:spcAft>
                <a:spcPts val="0"/>
              </a:spcAft>
              <a:buNone/>
            </a:pPr>
            <a:r>
              <a:rPr lang="ja" sz="791"/>
              <a:t>ここで、p(sg​) はサブグループ g に関連するスコアの確率。</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E=−∑g∈Gp(sg)log⁡(p(sg))E = -\sum_{g \in G} p(s_g) \log(p(s_g))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p(sg)p(s_g)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**意図:** モデルが特定のグループに偏らないように出力する能力を評価。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FairScore**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**定義:** Refusal RateとPreference Entropyを統合し、全体的なバイアスの評価を行う新しい指標。</a:t>
            </a:r>
            <a:endParaRPr sz="791"/>
          </a:p>
          <a:p>
            <a:pPr indent="0" lvl="0" marL="0" rtl="0" algn="l">
              <a:lnSpc>
                <a:spcPct val="95000"/>
              </a:lnSpc>
              <a:spcBef>
                <a:spcPts val="1200"/>
              </a:spcBef>
              <a:spcAft>
                <a:spcPts val="0"/>
              </a:spcAft>
              <a:buNone/>
            </a:pPr>
            <a:r>
              <a:rPr lang="ja" sz="791"/>
              <a:t>- **計算方法:**FairScore=R+E−R⋅E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FairScore=R+E−R⋅E\text{FairScore} = R + E - R \cdot 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**性質:**</a:t>
            </a:r>
            <a:endParaRPr sz="791"/>
          </a:p>
          <a:p>
            <a:pPr indent="0" lvl="0" marL="0" rtl="0" algn="l">
              <a:lnSpc>
                <a:spcPct val="95000"/>
              </a:lnSpc>
              <a:spcBef>
                <a:spcPts val="1200"/>
              </a:spcBef>
              <a:spcAft>
                <a:spcPts val="0"/>
              </a:spcAft>
              <a:buNone/>
            </a:pPr>
            <a:r>
              <a:rPr lang="ja" sz="791"/>
              <a:t>    - 最大値は1で、これはバイアスがない状態を意味。</a:t>
            </a:r>
            <a:endParaRPr sz="791"/>
          </a:p>
          <a:p>
            <a:pPr indent="0" lvl="0" marL="0" rtl="0" algn="l">
              <a:lnSpc>
                <a:spcPct val="95000"/>
              </a:lnSpc>
              <a:spcBef>
                <a:spcPts val="1200"/>
              </a:spcBef>
              <a:spcAft>
                <a:spcPts val="0"/>
              </a:spcAft>
              <a:buNone/>
            </a:pPr>
            <a:r>
              <a:rPr lang="ja" sz="791"/>
              <a:t>    - 最小値は0で、これは完全にバイアスがある状態を意味。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FairCodeで使用される主要なアルゴリズムを説明します。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`get_score(·)`**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LLMが生成したコードやテストケース内のバイアスを検出。</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rPr lang="ja" sz="791"/>
              <a:t>    - コードやテストケースを解析し、敏感な属性（例: 性別や人種）に関連するスコアの変化を抽出。</a:t>
            </a:r>
            <a:endParaRPr sz="791"/>
          </a:p>
          <a:p>
            <a:pPr indent="0" lvl="0" marL="0" rtl="0" algn="l">
              <a:lnSpc>
                <a:spcPct val="95000"/>
              </a:lnSpc>
              <a:spcBef>
                <a:spcPts val="1200"/>
              </a:spcBef>
              <a:spcAft>
                <a:spcPts val="0"/>
              </a:spcAft>
              <a:buNone/>
            </a:pPr>
            <a:r>
              <a:rPr lang="ja" sz="791"/>
              <a:t>    - 正規表現を用いて、対象のキーワードを一致させる。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def get_score(code, sensitive_attributes):</a:t>
            </a:r>
            <a:endParaRPr sz="791"/>
          </a:p>
          <a:p>
            <a:pPr indent="0" lvl="0" marL="0" rtl="0" algn="l">
              <a:lnSpc>
                <a:spcPct val="95000"/>
              </a:lnSpc>
              <a:spcBef>
                <a:spcPts val="1200"/>
              </a:spcBef>
              <a:spcAft>
                <a:spcPts val="0"/>
              </a:spcAft>
              <a:buNone/>
            </a:pPr>
            <a:r>
              <a:rPr lang="ja" sz="791"/>
              <a:t>    scores = {}</a:t>
            </a:r>
            <a:endParaRPr sz="791"/>
          </a:p>
          <a:p>
            <a:pPr indent="0" lvl="0" marL="0" rtl="0" algn="l">
              <a:lnSpc>
                <a:spcPct val="95000"/>
              </a:lnSpc>
              <a:spcBef>
                <a:spcPts val="1200"/>
              </a:spcBef>
              <a:spcAft>
                <a:spcPts val="0"/>
              </a:spcAft>
              <a:buNone/>
            </a:pPr>
            <a:r>
              <a:rPr lang="ja" sz="791"/>
              <a:t>    for line in code.splitlines():</a:t>
            </a:r>
            <a:endParaRPr sz="791"/>
          </a:p>
          <a:p>
            <a:pPr indent="0" lvl="0" marL="0" rtl="0" algn="l">
              <a:lnSpc>
                <a:spcPct val="95000"/>
              </a:lnSpc>
              <a:spcBef>
                <a:spcPts val="1200"/>
              </a:spcBef>
              <a:spcAft>
                <a:spcPts val="0"/>
              </a:spcAft>
              <a:buNone/>
            </a:pPr>
            <a:r>
              <a:rPr lang="ja" sz="791"/>
              <a:t>        if any(attr in line for attr in sensitive_attributes):</a:t>
            </a:r>
            <a:endParaRPr sz="791"/>
          </a:p>
          <a:p>
            <a:pPr indent="0" lvl="0" marL="0" rtl="0" algn="l">
              <a:lnSpc>
                <a:spcPct val="95000"/>
              </a:lnSpc>
              <a:spcBef>
                <a:spcPts val="1200"/>
              </a:spcBef>
              <a:spcAft>
                <a:spcPts val="0"/>
              </a:spcAft>
              <a:buNone/>
            </a:pPr>
            <a:r>
              <a:rPr lang="ja" sz="791"/>
              <a:t>            # 次の行からスコアの変化を検出</a:t>
            </a:r>
            <a:endParaRPr sz="791"/>
          </a:p>
          <a:p>
            <a:pPr indent="0" lvl="0" marL="0" rtl="0" algn="l">
              <a:lnSpc>
                <a:spcPct val="95000"/>
              </a:lnSpc>
              <a:spcBef>
                <a:spcPts val="1200"/>
              </a:spcBef>
              <a:spcAft>
                <a:spcPts val="0"/>
              </a:spcAft>
              <a:buNone/>
            </a:pPr>
            <a:r>
              <a:rPr lang="ja" sz="791"/>
              <a:t>            group = extract_group(line)</a:t>
            </a:r>
            <a:endParaRPr sz="791"/>
          </a:p>
          <a:p>
            <a:pPr indent="0" lvl="0" marL="0" rtl="0" algn="l">
              <a:lnSpc>
                <a:spcPct val="95000"/>
              </a:lnSpc>
              <a:spcBef>
                <a:spcPts val="1200"/>
              </a:spcBef>
              <a:spcAft>
                <a:spcPts val="0"/>
              </a:spcAft>
              <a:buNone/>
            </a:pPr>
            <a:r>
              <a:rPr lang="ja" sz="791"/>
              <a:t>            score_change = extract_score(line)</a:t>
            </a:r>
            <a:endParaRPr sz="791"/>
          </a:p>
          <a:p>
            <a:pPr indent="0" lvl="0" marL="0" rtl="0" algn="l">
              <a:lnSpc>
                <a:spcPct val="95000"/>
              </a:lnSpc>
              <a:spcBef>
                <a:spcPts val="1200"/>
              </a:spcBef>
              <a:spcAft>
                <a:spcPts val="0"/>
              </a:spcAft>
              <a:buNone/>
            </a:pPr>
            <a:r>
              <a:rPr lang="ja" sz="791"/>
              <a:t>            scores[group] = scores.get(group, 0) + score_change</a:t>
            </a:r>
            <a:endParaRPr sz="791"/>
          </a:p>
          <a:p>
            <a:pPr indent="0" lvl="0" marL="0" rtl="0" algn="l">
              <a:lnSpc>
                <a:spcPct val="95000"/>
              </a:lnSpc>
              <a:spcBef>
                <a:spcPts val="1200"/>
              </a:spcBef>
              <a:spcAft>
                <a:spcPts val="0"/>
              </a:spcAft>
              <a:buNone/>
            </a:pPr>
            <a:r>
              <a:rPr lang="ja" sz="791"/>
              <a:t>    return scores</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全体評価アルゴリズム**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以下のステップでFairScoreを算出。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モデルにプロンプトを提供し、応答を収集。</a:t>
            </a:r>
            <a:endParaRPr sz="791"/>
          </a:p>
          <a:p>
            <a:pPr indent="0" lvl="0" marL="0" rtl="0" algn="l">
              <a:lnSpc>
                <a:spcPct val="95000"/>
              </a:lnSpc>
              <a:spcBef>
                <a:spcPts val="1200"/>
              </a:spcBef>
              <a:spcAft>
                <a:spcPts val="0"/>
              </a:spcAft>
              <a:buNone/>
            </a:pPr>
            <a:r>
              <a:rPr lang="ja" sz="791"/>
              <a:t>2. `get_score(·)`を用いて、各応答のスコアを解析。</a:t>
            </a:r>
            <a:endParaRPr sz="791"/>
          </a:p>
          <a:p>
            <a:pPr indent="0" lvl="0" marL="0" rtl="0" algn="l">
              <a:lnSpc>
                <a:spcPct val="95000"/>
              </a:lnSpc>
              <a:spcBef>
                <a:spcPts val="1200"/>
              </a:spcBef>
              <a:spcAft>
                <a:spcPts val="0"/>
              </a:spcAft>
              <a:buNone/>
            </a:pPr>
            <a:r>
              <a:rPr lang="ja" sz="791"/>
              <a:t>3. Refusal RateとPreference Entropyを計算。</a:t>
            </a:r>
            <a:endParaRPr sz="791"/>
          </a:p>
          <a:p>
            <a:pPr indent="0" lvl="0" marL="0" rtl="0" algn="l">
              <a:lnSpc>
                <a:spcPct val="95000"/>
              </a:lnSpc>
              <a:spcBef>
                <a:spcPts val="1200"/>
              </a:spcBef>
              <a:spcAft>
                <a:spcPts val="0"/>
              </a:spcAft>
              <a:buNone/>
            </a:pPr>
            <a:r>
              <a:rPr lang="ja" sz="791"/>
              <a:t>4. FairScoreを算出。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**評価対象モデル:** GPT-4o、Llama2、CodeLlamaなど11種類のLLM。</a:t>
            </a:r>
            <a:endParaRPr sz="791"/>
          </a:p>
          <a:p>
            <a:pPr indent="0" lvl="0" marL="0" rtl="0" algn="l">
              <a:lnSpc>
                <a:spcPct val="95000"/>
              </a:lnSpc>
              <a:spcBef>
                <a:spcPts val="1200"/>
              </a:spcBef>
              <a:spcAft>
                <a:spcPts val="0"/>
              </a:spcAft>
              <a:buNone/>
            </a:pPr>
            <a:r>
              <a:rPr lang="ja" sz="791"/>
              <a:t>- **タスク:**</a:t>
            </a:r>
            <a:endParaRPr sz="791"/>
          </a:p>
          <a:p>
            <a:pPr indent="0" lvl="0" marL="0" rtl="0" algn="l">
              <a:lnSpc>
                <a:spcPct val="95000"/>
              </a:lnSpc>
              <a:spcBef>
                <a:spcPts val="1200"/>
              </a:spcBef>
              <a:spcAft>
                <a:spcPts val="0"/>
              </a:spcAft>
              <a:buNone/>
            </a:pPr>
            <a:r>
              <a:rPr lang="ja" sz="791"/>
              <a:t>    - 関数実装タスクでは955種類のプロンプトを10回ずつクエリ。</a:t>
            </a:r>
            <a:endParaRPr sz="791"/>
          </a:p>
          <a:p>
            <a:pPr indent="0" lvl="0" marL="0" rtl="0" algn="l">
              <a:lnSpc>
                <a:spcPct val="95000"/>
              </a:lnSpc>
              <a:spcBef>
                <a:spcPts val="1200"/>
              </a:spcBef>
              <a:spcAft>
                <a:spcPts val="0"/>
              </a:spcAft>
              <a:buNone/>
            </a:pPr>
            <a:r>
              <a:rPr lang="ja" sz="791"/>
              <a:t>    - テストケース生成タスクでは72種類のプロンプトを25回ずつクエリ。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**結果と分析**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**性別や人種:** LLMの多くがジェンダーバランスを重視する一方、年齢や収入など未踏の属性ではバイアスが顕著。</a:t>
            </a:r>
            <a:endParaRPr sz="791"/>
          </a:p>
          <a:p>
            <a:pPr indent="0" lvl="0" marL="0" rtl="0" algn="l">
              <a:lnSpc>
                <a:spcPct val="95000"/>
              </a:lnSpc>
              <a:spcBef>
                <a:spcPts val="1200"/>
              </a:spcBef>
              <a:spcAft>
                <a:spcPts val="0"/>
              </a:spcAft>
              <a:buNone/>
            </a:pPr>
            <a:r>
              <a:rPr lang="ja" sz="791"/>
              <a:t>- **モデル間の違い:** GPT-4oやQwenCoderは比較的公平性が高い一方、CodeLlamaやMistralは特定の属性に対する偏りが強い。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**公平性評価:** AIを活用した採用、入試、医療などの意思決定支援システムにおけるバイアス検出。</a:t>
            </a:r>
            <a:endParaRPr sz="791"/>
          </a:p>
          <a:p>
            <a:pPr indent="0" lvl="0" marL="0" rtl="0" algn="l">
              <a:lnSpc>
                <a:spcPct val="95000"/>
              </a:lnSpc>
              <a:spcBef>
                <a:spcPts val="1200"/>
              </a:spcBef>
              <a:spcAft>
                <a:spcPts val="0"/>
              </a:spcAft>
              <a:buNone/>
            </a:pPr>
            <a:r>
              <a:rPr lang="ja" sz="791"/>
              <a:t>- **モデル改良:** バイアス軽減のためのフィードバックループとして使用。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本論文で引用された関連研究を含む参考文献が「References」に記載されています。これらから特に重要なものを抽出し、日本語訳を添えたリストを作成可能です。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Agent Laboratory: Using LLM Agents as Research Assistants エージェントラボラトリー: LLMエージェントを研究助手として使用する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研究を文献レビュー、実験計画と実施、レポート作成の3段階のフィードバックを基に格プロセスで人間の補助ツールとして機能します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文献レビュー (Literature Review)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この段階では、研究アイデアに基づいて関連する文献を収集・要約し、次の段階で利用するための文献リストを構築します。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**PhDエージェント**:</a:t>
            </a:r>
            <a:endParaRPr sz="791"/>
          </a:p>
          <a:p>
            <a:pPr indent="0" lvl="0" marL="0" rtl="0" algn="l">
              <a:lnSpc>
                <a:spcPct val="95000"/>
              </a:lnSpc>
              <a:spcBef>
                <a:spcPts val="1200"/>
              </a:spcBef>
              <a:spcAft>
                <a:spcPts val="0"/>
              </a:spcAft>
              <a:buNone/>
            </a:pPr>
            <a:r>
              <a:rPr lang="ja" sz="791"/>
              <a:t>    - 文献検索にはarXiv APIを使用。</a:t>
            </a:r>
            <a:endParaRPr sz="791"/>
          </a:p>
          <a:p>
            <a:pPr indent="0" lvl="0" marL="0" rtl="0" algn="l">
              <a:lnSpc>
                <a:spcPct val="95000"/>
              </a:lnSpc>
              <a:spcBef>
                <a:spcPts val="1200"/>
              </a:spcBef>
              <a:spcAft>
                <a:spcPts val="0"/>
              </a:spcAft>
              <a:buNone/>
            </a:pPr>
            <a:r>
              <a:rPr lang="ja" sz="791"/>
              <a:t>    - 3つのアクションを実行:</a:t>
            </a:r>
            <a:endParaRPr sz="791"/>
          </a:p>
          <a:p>
            <a:pPr indent="0" lvl="0" marL="0" rtl="0" algn="l">
              <a:lnSpc>
                <a:spcPct val="95000"/>
              </a:lnSpc>
              <a:spcBef>
                <a:spcPts val="1200"/>
              </a:spcBef>
              <a:spcAft>
                <a:spcPts val="0"/>
              </a:spcAft>
              <a:buNone/>
            </a:pPr>
            <a:r>
              <a:rPr lang="ja" sz="791"/>
              <a:t>        - **Summary**: トップ20件の論文の要約を取得。</a:t>
            </a:r>
            <a:endParaRPr sz="791"/>
          </a:p>
          <a:p>
            <a:pPr indent="0" lvl="0" marL="0" rtl="0" algn="l">
              <a:lnSpc>
                <a:spcPct val="95000"/>
              </a:lnSpc>
              <a:spcBef>
                <a:spcPts val="1200"/>
              </a:spcBef>
              <a:spcAft>
                <a:spcPts val="0"/>
              </a:spcAft>
              <a:buNone/>
            </a:pPr>
            <a:r>
              <a:rPr lang="ja" sz="791"/>
              <a:t>        - **Full Text**: 特定の論文の全文を抽出。</a:t>
            </a:r>
            <a:endParaRPr sz="791"/>
          </a:p>
          <a:p>
            <a:pPr indent="0" lvl="0" marL="0" rtl="0" algn="l">
              <a:lnSpc>
                <a:spcPct val="95000"/>
              </a:lnSpc>
              <a:spcBef>
                <a:spcPts val="1200"/>
              </a:spcBef>
              <a:spcAft>
                <a:spcPts val="0"/>
              </a:spcAft>
              <a:buNone/>
            </a:pPr>
            <a:r>
              <a:rPr lang="ja" sz="791"/>
              <a:t>        - **Add Paper**: 要約または全文をレビューリストに追加。</a:t>
            </a:r>
            <a:endParaRPr sz="791"/>
          </a:p>
          <a:p>
            <a:pPr indent="0" lvl="0" marL="0" rtl="0" algn="l">
              <a:lnSpc>
                <a:spcPct val="95000"/>
              </a:lnSpc>
              <a:spcBef>
                <a:spcPts val="1200"/>
              </a:spcBef>
              <a:spcAft>
                <a:spcPts val="0"/>
              </a:spcAft>
              <a:buNone/>
            </a:pPr>
            <a:r>
              <a:rPr lang="ja" sz="791"/>
              <a:t>    - 複数回の検索と評価を繰り返し、関連性の高い文献を選定。</a:t>
            </a:r>
            <a:endParaRPr sz="791"/>
          </a:p>
          <a:p>
            <a:pPr indent="0" lvl="0" marL="0" rtl="0" algn="l">
              <a:lnSpc>
                <a:spcPct val="95000"/>
              </a:lnSpc>
              <a:spcBef>
                <a:spcPts val="1200"/>
              </a:spcBef>
              <a:spcAft>
                <a:spcPts val="0"/>
              </a:spcAft>
              <a:buNone/>
            </a:pPr>
            <a:r>
              <a:rPr lang="ja" sz="791"/>
              <a:t>2. **キュレーションプロセス**:</a:t>
            </a:r>
            <a:endParaRPr sz="791"/>
          </a:p>
          <a:p>
            <a:pPr indent="0" lvl="0" marL="0" rtl="0" algn="l">
              <a:lnSpc>
                <a:spcPct val="95000"/>
              </a:lnSpc>
              <a:spcBef>
                <a:spcPts val="1200"/>
              </a:spcBef>
              <a:spcAft>
                <a:spcPts val="0"/>
              </a:spcAft>
              <a:buNone/>
            </a:pPr>
            <a:r>
              <a:rPr lang="ja" sz="791"/>
              <a:t>    - 文献リストの質を高めるために、エージェントが検索結果を評価し、内容に基づいて選定。</a:t>
            </a:r>
            <a:endParaRPr sz="791"/>
          </a:p>
          <a:p>
            <a:pPr indent="0" lvl="0" marL="0" rtl="0" algn="l">
              <a:lnSpc>
                <a:spcPct val="95000"/>
              </a:lnSpc>
              <a:spcBef>
                <a:spcPts val="1200"/>
              </a:spcBef>
              <a:spcAft>
                <a:spcPts val="0"/>
              </a:spcAft>
              <a:buNone/>
            </a:pPr>
            <a:r>
              <a:rPr lang="ja" sz="791"/>
              <a:t>    - 上限件数に達するまで繰り返し操作。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実験計画と実施 (Experimentation)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文献レビューの結果に基づき、実験計画を策定し、データ準備、実験実施、結果解釈を行います。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**計画の策定 (Plan Formulation)**:</a:t>
            </a:r>
            <a:endParaRPr sz="791"/>
          </a:p>
          <a:p>
            <a:pPr indent="0" lvl="0" marL="0" rtl="0" algn="l">
              <a:lnSpc>
                <a:spcPct val="95000"/>
              </a:lnSpc>
              <a:spcBef>
                <a:spcPts val="1200"/>
              </a:spcBef>
              <a:spcAft>
                <a:spcPts val="0"/>
              </a:spcAft>
              <a:buNone/>
            </a:pPr>
            <a:r>
              <a:rPr lang="ja" sz="791"/>
              <a:t>    - **PhDエージェント**と**Postdocエージェント**が対話形式で議論。</a:t>
            </a:r>
            <a:endParaRPr sz="791"/>
          </a:p>
          <a:p>
            <a:pPr indent="0" lvl="0" marL="0" rtl="0" algn="l">
              <a:lnSpc>
                <a:spcPct val="95000"/>
              </a:lnSpc>
              <a:spcBef>
                <a:spcPts val="1200"/>
              </a:spcBef>
              <a:spcAft>
                <a:spcPts val="0"/>
              </a:spcAft>
              <a:buNone/>
            </a:pPr>
            <a:r>
              <a:rPr lang="ja" sz="791"/>
              <a:t>    - 使用するモデル、データセット、実験手順を具体的に決定。</a:t>
            </a:r>
            <a:endParaRPr sz="791"/>
          </a:p>
          <a:p>
            <a:pPr indent="0" lvl="0" marL="0" rtl="0" algn="l">
              <a:lnSpc>
                <a:spcPct val="95000"/>
              </a:lnSpc>
              <a:spcBef>
                <a:spcPts val="1200"/>
              </a:spcBef>
              <a:spcAft>
                <a:spcPts val="0"/>
              </a:spcAft>
              <a:buNone/>
            </a:pPr>
            <a:r>
              <a:rPr lang="ja" sz="791"/>
              <a:t>    - 合意形成後、計画をエージェント間で共有。</a:t>
            </a:r>
            <a:endParaRPr sz="791"/>
          </a:p>
          <a:p>
            <a:pPr indent="0" lvl="0" marL="0" rtl="0" algn="l">
              <a:lnSpc>
                <a:spcPct val="95000"/>
              </a:lnSpc>
              <a:spcBef>
                <a:spcPts val="1200"/>
              </a:spcBef>
              <a:spcAft>
                <a:spcPts val="0"/>
              </a:spcAft>
              <a:buNone/>
            </a:pPr>
            <a:r>
              <a:rPr lang="ja" sz="791"/>
              <a:t>2. **データ準備 (Data Preparation)**:</a:t>
            </a:r>
            <a:endParaRPr sz="791"/>
          </a:p>
          <a:p>
            <a:pPr indent="0" lvl="0" marL="0" rtl="0" algn="l">
              <a:lnSpc>
                <a:spcPct val="95000"/>
              </a:lnSpc>
              <a:spcBef>
                <a:spcPts val="1200"/>
              </a:spcBef>
              <a:spcAft>
                <a:spcPts val="0"/>
              </a:spcAft>
              <a:buNone/>
            </a:pPr>
            <a:r>
              <a:rPr lang="ja" sz="791"/>
              <a:t>    - **MLエンジニアエージェント**がPythonコードを作成。</a:t>
            </a:r>
            <a:endParaRPr sz="791"/>
          </a:p>
          <a:p>
            <a:pPr indent="0" lvl="0" marL="0" rtl="0" algn="l">
              <a:lnSpc>
                <a:spcPct val="95000"/>
              </a:lnSpc>
              <a:spcBef>
                <a:spcPts val="1200"/>
              </a:spcBef>
              <a:spcAft>
                <a:spcPts val="0"/>
              </a:spcAft>
              <a:buNone/>
            </a:pPr>
            <a:r>
              <a:rPr lang="ja" sz="791"/>
              <a:t>    - HuggingFaceデータセットを検索・利用可能。</a:t>
            </a:r>
            <a:endParaRPr sz="791"/>
          </a:p>
          <a:p>
            <a:pPr indent="0" lvl="0" marL="0" rtl="0" algn="l">
              <a:lnSpc>
                <a:spcPct val="95000"/>
              </a:lnSpc>
              <a:spcBef>
                <a:spcPts val="1200"/>
              </a:spcBef>
              <a:spcAft>
                <a:spcPts val="0"/>
              </a:spcAft>
              <a:buNone/>
            </a:pPr>
            <a:r>
              <a:rPr lang="ja" sz="791"/>
              <a:t>    - コードのバグが解消されるまで反復的に修正と再実行。</a:t>
            </a:r>
            <a:endParaRPr sz="791"/>
          </a:p>
          <a:p>
            <a:pPr indent="0" lvl="0" marL="0" rtl="0" algn="l">
              <a:lnSpc>
                <a:spcPct val="95000"/>
              </a:lnSpc>
              <a:spcBef>
                <a:spcPts val="1200"/>
              </a:spcBef>
              <a:spcAft>
                <a:spcPts val="0"/>
              </a:spcAft>
              <a:buNone/>
            </a:pPr>
            <a:r>
              <a:rPr lang="ja" sz="791"/>
              <a:t>3. **実験の実施 (Running Experiments)**:</a:t>
            </a:r>
            <a:endParaRPr sz="791"/>
          </a:p>
          <a:p>
            <a:pPr indent="0" lvl="0" marL="0" rtl="0" algn="l">
              <a:lnSpc>
                <a:spcPct val="95000"/>
              </a:lnSpc>
              <a:spcBef>
                <a:spcPts val="1200"/>
              </a:spcBef>
              <a:spcAft>
                <a:spcPts val="0"/>
              </a:spcAft>
              <a:buNone/>
            </a:pPr>
            <a:r>
              <a:rPr lang="ja" sz="791"/>
              <a:t>    - **MLE-Solver**が以下のプロセスで実験を自動化:</a:t>
            </a:r>
            <a:endParaRPr sz="791"/>
          </a:p>
          <a:p>
            <a:pPr indent="0" lvl="0" marL="0" rtl="0" algn="l">
              <a:lnSpc>
                <a:spcPct val="95000"/>
              </a:lnSpc>
              <a:spcBef>
                <a:spcPts val="1200"/>
              </a:spcBef>
              <a:spcAft>
                <a:spcPts val="0"/>
              </a:spcAft>
              <a:buNone/>
            </a:pPr>
            <a:r>
              <a:rPr lang="ja" sz="791"/>
              <a:t>        - **Command Execution**: トップスコアのプログラムから新しいコードを生成し、改良を加える。</a:t>
            </a:r>
            <a:endParaRPr sz="791"/>
          </a:p>
          <a:p>
            <a:pPr indent="0" lvl="0" marL="0" rtl="0" algn="l">
              <a:lnSpc>
                <a:spcPct val="95000"/>
              </a:lnSpc>
              <a:spcBef>
                <a:spcPts val="1200"/>
              </a:spcBef>
              <a:spcAft>
                <a:spcPts val="0"/>
              </a:spcAft>
              <a:buNone/>
            </a:pPr>
            <a:r>
              <a:rPr lang="ja" sz="791"/>
              <a:t>        - **Code Execution**: コンパイル後にスコアリング関数を実行。バグが発生した場合は修正を試みる。</a:t>
            </a:r>
            <a:endParaRPr sz="791"/>
          </a:p>
          <a:p>
            <a:pPr indent="0" lvl="0" marL="0" rtl="0" algn="l">
              <a:lnSpc>
                <a:spcPct val="95000"/>
              </a:lnSpc>
              <a:spcBef>
                <a:spcPts val="1200"/>
              </a:spcBef>
              <a:spcAft>
                <a:spcPts val="0"/>
              </a:spcAft>
              <a:buNone/>
            </a:pPr>
            <a:r>
              <a:rPr lang="ja" sz="791"/>
              <a:t>        - **Program Scoring**: LLMの報酬モデルでスコアリングし、計画目標との整合性を評価。</a:t>
            </a:r>
            <a:endParaRPr sz="791"/>
          </a:p>
          <a:p>
            <a:pPr indent="0" lvl="0" marL="0" rtl="0" algn="l">
              <a:lnSpc>
                <a:spcPct val="95000"/>
              </a:lnSpc>
              <a:spcBef>
                <a:spcPts val="1200"/>
              </a:spcBef>
              <a:spcAft>
                <a:spcPts val="0"/>
              </a:spcAft>
              <a:buNone/>
            </a:pPr>
            <a:r>
              <a:rPr lang="ja" sz="791"/>
              <a:t>        - **Self-Reflection**: 成功・失敗の結果を基に改善案を生成。</a:t>
            </a:r>
            <a:endParaRPr sz="791"/>
          </a:p>
          <a:p>
            <a:pPr indent="0" lvl="0" marL="0" rtl="0" algn="l">
              <a:lnSpc>
                <a:spcPct val="95000"/>
              </a:lnSpc>
              <a:spcBef>
                <a:spcPts val="1200"/>
              </a:spcBef>
              <a:spcAft>
                <a:spcPts val="0"/>
              </a:spcAft>
              <a:buNone/>
            </a:pPr>
            <a:r>
              <a:rPr lang="ja" sz="791"/>
              <a:t>        - **Performance Stabilization**: トッププログラムのプールを維持し、安定した性能を確保。</a:t>
            </a:r>
            <a:endParaRPr sz="791"/>
          </a:p>
          <a:p>
            <a:pPr indent="0" lvl="0" marL="0" rtl="0" algn="l">
              <a:lnSpc>
                <a:spcPct val="95000"/>
              </a:lnSpc>
              <a:spcBef>
                <a:spcPts val="1200"/>
              </a:spcBef>
              <a:spcAft>
                <a:spcPts val="0"/>
              </a:spcAft>
              <a:buNone/>
            </a:pPr>
            <a:r>
              <a:rPr lang="ja" sz="791"/>
              <a:t>4. **結果解釈 (Results Interpretation)**:</a:t>
            </a:r>
            <a:endParaRPr sz="791"/>
          </a:p>
          <a:p>
            <a:pPr indent="0" lvl="0" marL="0" rtl="0" algn="l">
              <a:lnSpc>
                <a:spcPct val="95000"/>
              </a:lnSpc>
              <a:spcBef>
                <a:spcPts val="1200"/>
              </a:spcBef>
              <a:spcAft>
                <a:spcPts val="0"/>
              </a:spcAft>
              <a:buNone/>
            </a:pPr>
            <a:r>
              <a:rPr lang="ja" sz="791"/>
              <a:t>    - 実験結果を分析し、研究の目標に沿った洞察を得る。</a:t>
            </a:r>
            <a:endParaRPr sz="791"/>
          </a:p>
          <a:p>
            <a:pPr indent="0" lvl="0" marL="0" rtl="0" algn="l">
              <a:lnSpc>
                <a:spcPct val="95000"/>
              </a:lnSpc>
              <a:spcBef>
                <a:spcPts val="1200"/>
              </a:spcBef>
              <a:spcAft>
                <a:spcPts val="0"/>
              </a:spcAft>
              <a:buNone/>
            </a:pPr>
            <a:r>
              <a:rPr lang="ja" sz="791"/>
              <a:t>    - エージェント間で議論を行い、解釈内容を報告フェーズに引き継ぐ。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レポート作成 (Report Writing)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実験結果をもとに、学術論文形式のレポートを自動生成します。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**Paper-Solver**:</a:t>
            </a:r>
            <a:endParaRPr sz="791"/>
          </a:p>
          <a:p>
            <a:pPr indent="0" lvl="0" marL="0" rtl="0" algn="l">
              <a:lnSpc>
                <a:spcPct val="95000"/>
              </a:lnSpc>
              <a:spcBef>
                <a:spcPts val="1200"/>
              </a:spcBef>
              <a:spcAft>
                <a:spcPts val="0"/>
              </a:spcAft>
              <a:buNone/>
            </a:pPr>
            <a:r>
              <a:rPr lang="ja" sz="791"/>
              <a:t>    - **初期スキャフォルド生成 (Initial Report Scaffold)**:</a:t>
            </a:r>
            <a:endParaRPr sz="791"/>
          </a:p>
          <a:p>
            <a:pPr indent="0" lvl="0" marL="0" rtl="0" algn="l">
              <a:lnSpc>
                <a:spcPct val="95000"/>
              </a:lnSpc>
              <a:spcBef>
                <a:spcPts val="1200"/>
              </a:spcBef>
              <a:spcAft>
                <a:spcPts val="0"/>
              </a:spcAft>
              <a:buNone/>
            </a:pPr>
            <a:r>
              <a:rPr lang="ja" sz="791"/>
              <a:t>        - LaTeX形式で8つのセクション（Abstract, Introduction, Background, Related Work, Methods, Experimental Setup, Results, Discussion）を作成。</a:t>
            </a:r>
            <a:endParaRPr sz="791"/>
          </a:p>
          <a:p>
            <a:pPr indent="0" lvl="0" marL="0" rtl="0" algn="l">
              <a:lnSpc>
                <a:spcPct val="95000"/>
              </a:lnSpc>
              <a:spcBef>
                <a:spcPts val="1200"/>
              </a:spcBef>
              <a:spcAft>
                <a:spcPts val="0"/>
              </a:spcAft>
              <a:buNone/>
            </a:pPr>
            <a:r>
              <a:rPr lang="ja" sz="791"/>
              <a:t>        - 学術的な構造に準拠したフォーマットを提供。</a:t>
            </a:r>
            <a:endParaRPr sz="791"/>
          </a:p>
          <a:p>
            <a:pPr indent="0" lvl="0" marL="0" rtl="0" algn="l">
              <a:lnSpc>
                <a:spcPct val="95000"/>
              </a:lnSpc>
              <a:spcBef>
                <a:spcPts val="1200"/>
              </a:spcBef>
              <a:spcAft>
                <a:spcPts val="0"/>
              </a:spcAft>
              <a:buNone/>
            </a:pPr>
            <a:r>
              <a:rPr lang="ja" sz="791"/>
              <a:t>    - **文書編集 (Report Editing)**:</a:t>
            </a:r>
            <a:endParaRPr sz="791"/>
          </a:p>
          <a:p>
            <a:pPr indent="0" lvl="0" marL="0" rtl="0" algn="l">
              <a:lnSpc>
                <a:spcPct val="95000"/>
              </a:lnSpc>
              <a:spcBef>
                <a:spcPts val="1200"/>
              </a:spcBef>
              <a:spcAft>
                <a:spcPts val="0"/>
              </a:spcAft>
              <a:buNone/>
            </a:pPr>
            <a:r>
              <a:rPr lang="ja" sz="791"/>
              <a:t>        - LaTeXコードを行単位で動的に修正。</a:t>
            </a:r>
            <a:endParaRPr sz="791"/>
          </a:p>
          <a:p>
            <a:pPr indent="0" lvl="0" marL="0" rtl="0" algn="l">
              <a:lnSpc>
                <a:spcPct val="95000"/>
              </a:lnSpc>
              <a:spcBef>
                <a:spcPts val="1200"/>
              </a:spcBef>
              <a:spcAft>
                <a:spcPts val="0"/>
              </a:spcAft>
              <a:buNone/>
            </a:pPr>
            <a:r>
              <a:rPr lang="ja" sz="791"/>
              <a:t>        - コンパイルエラーが発生した場合、修正後に再実行。</a:t>
            </a:r>
            <a:endParaRPr sz="791"/>
          </a:p>
          <a:p>
            <a:pPr indent="0" lvl="0" marL="0" rtl="0" algn="l">
              <a:lnSpc>
                <a:spcPct val="95000"/>
              </a:lnSpc>
              <a:spcBef>
                <a:spcPts val="1200"/>
              </a:spcBef>
              <a:spcAft>
                <a:spcPts val="0"/>
              </a:spcAft>
              <a:buNone/>
            </a:pPr>
            <a:r>
              <a:rPr lang="ja" sz="791"/>
              <a:t>    - **自動レビュー (Paper Review)**:</a:t>
            </a:r>
            <a:endParaRPr sz="791"/>
          </a:p>
          <a:p>
            <a:pPr indent="0" lvl="0" marL="0" rtl="0" algn="l">
              <a:lnSpc>
                <a:spcPct val="95000"/>
              </a:lnSpc>
              <a:spcBef>
                <a:spcPts val="1200"/>
              </a:spcBef>
              <a:spcAft>
                <a:spcPts val="0"/>
              </a:spcAft>
              <a:buNone/>
            </a:pPr>
            <a:r>
              <a:rPr lang="ja" sz="791"/>
              <a:t>        - NeurIPSスタイルの基準に基づき、LLMエージェントがレビューを実施。</a:t>
            </a:r>
            <a:endParaRPr sz="791"/>
          </a:p>
          <a:p>
            <a:pPr indent="0" lvl="0" marL="0" rtl="0" algn="l">
              <a:lnSpc>
                <a:spcPct val="95000"/>
              </a:lnSpc>
              <a:spcBef>
                <a:spcPts val="1200"/>
              </a:spcBef>
              <a:spcAft>
                <a:spcPts val="0"/>
              </a:spcAft>
              <a:buNone/>
            </a:pPr>
            <a:r>
              <a:rPr lang="ja" sz="791"/>
              <a:t>        - フィードバックに基づき必要に応じて修正を繰り返す。</a:t>
            </a:r>
            <a:endParaRPr sz="791"/>
          </a:p>
          <a:p>
            <a:pPr indent="0" lvl="0" marL="0" rtl="0" algn="l">
              <a:lnSpc>
                <a:spcPct val="95000"/>
              </a:lnSpc>
              <a:spcBef>
                <a:spcPts val="1200"/>
              </a:spcBef>
              <a:spcAft>
                <a:spcPts val="0"/>
              </a:spcAft>
              <a:buNone/>
            </a:pPr>
            <a:r>
              <a:rPr lang="ja" sz="791"/>
              <a:t>2. **コ・パイロットモード**:</a:t>
            </a:r>
            <a:endParaRPr sz="791"/>
          </a:p>
          <a:p>
            <a:pPr indent="0" lvl="0" marL="0" rtl="0" algn="l">
              <a:lnSpc>
                <a:spcPct val="95000"/>
              </a:lnSpc>
              <a:spcBef>
                <a:spcPts val="1200"/>
              </a:spcBef>
              <a:spcAft>
                <a:spcPts val="0"/>
              </a:spcAft>
              <a:buNone/>
            </a:pPr>
            <a:r>
              <a:rPr lang="ja" sz="791"/>
              <a:t>    - ユーザーが各サブタスクの結果を確認し、フィードバックを提供。</a:t>
            </a:r>
            <a:endParaRPr sz="791"/>
          </a:p>
          <a:p>
            <a:pPr indent="0" lvl="0" marL="0" rtl="0" algn="l">
              <a:lnSpc>
                <a:spcPct val="95000"/>
              </a:lnSpc>
              <a:spcBef>
                <a:spcPts val="1200"/>
              </a:spcBef>
              <a:spcAft>
                <a:spcPts val="0"/>
              </a:spcAft>
              <a:buNone/>
            </a:pPr>
            <a:r>
              <a:rPr lang="ja" sz="791"/>
              <a:t>    - 修正指示を受けてエージェントが再実行。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実験・評価の補助ツール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MLE-Solverのワークフロー: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**EDITコマンド**: 特定のコード行を修正。</a:t>
            </a:r>
            <a:endParaRPr sz="791"/>
          </a:p>
          <a:p>
            <a:pPr indent="0" lvl="0" marL="0" rtl="0" algn="l">
              <a:lnSpc>
                <a:spcPct val="95000"/>
              </a:lnSpc>
              <a:spcBef>
                <a:spcPts val="1200"/>
              </a:spcBef>
              <a:spcAft>
                <a:spcPts val="0"/>
              </a:spcAft>
              <a:buNone/>
            </a:pPr>
            <a:r>
              <a:rPr lang="ja" sz="791"/>
              <a:t>- **REPLACEコマンド**: 完全に新しいコードを生成。</a:t>
            </a:r>
            <a:endParaRPr sz="791"/>
          </a:p>
          <a:p>
            <a:pPr indent="0" lvl="0" marL="0" rtl="0" algn="l">
              <a:lnSpc>
                <a:spcPct val="95000"/>
              </a:lnSpc>
              <a:spcBef>
                <a:spcPts val="1200"/>
              </a:spcBef>
              <a:spcAft>
                <a:spcPts val="0"/>
              </a:spcAft>
              <a:buNone/>
            </a:pPr>
            <a:r>
              <a:rPr lang="ja" sz="791"/>
              <a:t>- **報酬関数**: 実験計画との一致度を評価。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Paper-Solverのワークフロー: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**LaTeX編集**: ドキュメントの一貫性と品質を保証。</a:t>
            </a:r>
            <a:endParaRPr sz="791"/>
          </a:p>
          <a:p>
            <a:pPr indent="0" lvl="0" marL="0" rtl="0" algn="l">
              <a:lnSpc>
                <a:spcPct val="95000"/>
              </a:lnSpc>
              <a:spcBef>
                <a:spcPts val="1200"/>
              </a:spcBef>
              <a:spcAft>
                <a:spcPts val="0"/>
              </a:spcAft>
              <a:buNone/>
            </a:pPr>
            <a:r>
              <a:rPr lang="ja" sz="791"/>
              <a:t>- **レビューエージェント**: フィードバックを収集し、品質向上を支援。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結果と評価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**成功率:** 各モデルで約92-96%の成功率。</a:t>
            </a:r>
            <a:endParaRPr sz="791"/>
          </a:p>
          <a:p>
            <a:pPr indent="0" lvl="0" marL="0" rtl="0" algn="l">
              <a:lnSpc>
                <a:spcPct val="95000"/>
              </a:lnSpc>
              <a:spcBef>
                <a:spcPts val="1200"/>
              </a:spcBef>
              <a:spcAft>
                <a:spcPts val="0"/>
              </a:spcAft>
              <a:buNone/>
            </a:pPr>
            <a:r>
              <a:rPr lang="ja" sz="791"/>
              <a:t>- **コスト効率:** GPT-4oバックエンドが最も低コスト（約2.33ドル/研究）。</a:t>
            </a:r>
            <a:endParaRPr sz="791"/>
          </a:p>
          <a:p>
            <a:pPr indent="0" lvl="0" marL="0" rtl="0" algn="l">
              <a:lnSpc>
                <a:spcPct val="95000"/>
              </a:lnSpc>
              <a:spcBef>
                <a:spcPts val="1200"/>
              </a:spcBef>
              <a:spcAft>
                <a:spcPts val="0"/>
              </a:spcAft>
              <a:buNone/>
            </a:pPr>
            <a:r>
              <a:rPr lang="ja" sz="791"/>
              <a:t>- **課題:** 自動生成文献の品質やユーザーの意図との整合性に課題。</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GenAI for Simplifying Texts for Education: Improving Accuracy and Consistency for Enhanced Readability 教育用テキストの簡略化のためのGenAIの評価: 読みやすさ向上のための精度と一貫性の改善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3つのLLM（GPT-4 Turbo、Claude 3、Mixtral 8x22B）と4つのプロンプト技術を使用し、12年生向けのテキストを8年生、6年生、4年生向けに簡略化する方法を評価。学年レベルへの適合性、キーワードとキーフレーズの一貫性、語数の変化率を評価指標を使い、</a:t>
            </a:r>
            <a:endParaRPr sz="791"/>
          </a:p>
          <a:p>
            <a:pPr indent="0" lvl="0" marL="0" rtl="0" algn="l">
              <a:lnSpc>
                <a:spcPct val="95000"/>
              </a:lnSpc>
              <a:spcBef>
                <a:spcPts val="1200"/>
              </a:spcBef>
              <a:spcAft>
                <a:spcPts val="0"/>
              </a:spcAft>
              <a:buNone/>
            </a:pPr>
            <a:r>
              <a:rPr lang="ja" sz="791"/>
              <a:t>6年生レベルおよび8年生レベルでCoTが6年生レベルでDSP、PCで目標レベルの正確性と一貫性を達成しましたが、4年生レベルでは達成できませんでした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**プロンプト技術**:</a:t>
            </a:r>
            <a:endParaRPr sz="791"/>
          </a:p>
          <a:p>
            <a:pPr indent="0" lvl="0" marL="0" rtl="0" algn="l">
              <a:lnSpc>
                <a:spcPct val="95000"/>
              </a:lnSpc>
              <a:spcBef>
                <a:spcPts val="1200"/>
              </a:spcBef>
              <a:spcAft>
                <a:spcPts val="0"/>
              </a:spcAft>
              <a:buNone/>
            </a:pPr>
            <a:r>
              <a:rPr lang="ja" sz="791"/>
              <a:t>    - **ゼロショット**: 手本なしでのプロンプト実行。</a:t>
            </a:r>
            <a:endParaRPr sz="791"/>
          </a:p>
          <a:p>
            <a:pPr indent="0" lvl="0" marL="0" rtl="0" algn="l">
              <a:lnSpc>
                <a:spcPct val="95000"/>
              </a:lnSpc>
              <a:spcBef>
                <a:spcPts val="1200"/>
              </a:spcBef>
              <a:spcAft>
                <a:spcPts val="0"/>
              </a:spcAft>
              <a:buNone/>
            </a:pPr>
            <a:r>
              <a:rPr lang="ja" sz="791"/>
              <a:t>    - **Directional Stimulus Prompting (DSP)**: キーワードとフレーズを明示的に維持。</a:t>
            </a:r>
            <a:endParaRPr sz="791"/>
          </a:p>
          <a:p>
            <a:pPr indent="0" lvl="0" marL="0" rtl="0" algn="l">
              <a:lnSpc>
                <a:spcPct val="95000"/>
              </a:lnSpc>
              <a:spcBef>
                <a:spcPts val="1200"/>
              </a:spcBef>
              <a:spcAft>
                <a:spcPts val="0"/>
              </a:spcAft>
              <a:buNone/>
            </a:pPr>
            <a:r>
              <a:rPr lang="ja" sz="791"/>
              <a:t>    - **Chain-of-Thought (CoT)**: 複雑な推論を中間ステップを経て解決。</a:t>
            </a:r>
            <a:endParaRPr sz="791"/>
          </a:p>
          <a:p>
            <a:pPr indent="0" lvl="0" marL="0" rtl="0" algn="l">
              <a:lnSpc>
                <a:spcPct val="95000"/>
              </a:lnSpc>
              <a:spcBef>
                <a:spcPts val="1200"/>
              </a:spcBef>
              <a:spcAft>
                <a:spcPts val="0"/>
              </a:spcAft>
              <a:buNone/>
            </a:pPr>
            <a:r>
              <a:rPr lang="ja" sz="791"/>
              <a:t>    - **Prompt Chaining (PC)**: タスクを小分けにした連続プロンプト。</a:t>
            </a:r>
            <a:endParaRPr sz="791"/>
          </a:p>
          <a:p>
            <a:pPr indent="0" lvl="0" marL="0" rtl="0" algn="l">
              <a:lnSpc>
                <a:spcPct val="95000"/>
              </a:lnSpc>
              <a:spcBef>
                <a:spcPts val="1200"/>
              </a:spcBef>
              <a:spcAft>
                <a:spcPts val="0"/>
              </a:spcAft>
              <a:buNone/>
            </a:pPr>
            <a:r>
              <a:rPr lang="ja" sz="791"/>
              <a:t>2. **多エージェントアーキテクチャ**:</a:t>
            </a:r>
            <a:endParaRPr sz="791"/>
          </a:p>
          <a:p>
            <a:pPr indent="0" lvl="0" marL="0" rtl="0" algn="l">
              <a:lnSpc>
                <a:spcPct val="95000"/>
              </a:lnSpc>
              <a:spcBef>
                <a:spcPts val="1200"/>
              </a:spcBef>
              <a:spcAft>
                <a:spcPts val="0"/>
              </a:spcAft>
              <a:buNone/>
            </a:pPr>
            <a:r>
              <a:rPr lang="ja" sz="791"/>
              <a:t>    - **マネージャーエージェント**: キーワード選定やタスク割り振りを実行。</a:t>
            </a:r>
            <a:endParaRPr sz="791"/>
          </a:p>
          <a:p>
            <a:pPr indent="0" lvl="0" marL="0" rtl="0" algn="l">
              <a:lnSpc>
                <a:spcPct val="95000"/>
              </a:lnSpc>
              <a:spcBef>
                <a:spcPts val="1200"/>
              </a:spcBef>
              <a:spcAft>
                <a:spcPts val="0"/>
              </a:spcAft>
              <a:buNone/>
            </a:pPr>
            <a:r>
              <a:rPr lang="ja" sz="791"/>
              <a:t>    - **ライターエージェント**: テキストの簡略化。</a:t>
            </a:r>
            <a:endParaRPr sz="791"/>
          </a:p>
          <a:p>
            <a:pPr indent="0" lvl="0" marL="0" rtl="0" algn="l">
              <a:lnSpc>
                <a:spcPct val="95000"/>
              </a:lnSpc>
              <a:spcBef>
                <a:spcPts val="1200"/>
              </a:spcBef>
              <a:spcAft>
                <a:spcPts val="0"/>
              </a:spcAft>
              <a:buNone/>
            </a:pPr>
            <a:r>
              <a:rPr lang="ja" sz="791"/>
              <a:t>    - **エディターエージェント**: 結果のレビューと修正提案。</a:t>
            </a:r>
            <a:endParaRPr sz="791"/>
          </a:p>
          <a:p>
            <a:pPr indent="0" lvl="0" marL="0" rtl="0" algn="l">
              <a:lnSpc>
                <a:spcPct val="95000"/>
              </a:lnSpc>
              <a:spcBef>
                <a:spcPts val="1200"/>
              </a:spcBef>
              <a:spcAft>
                <a:spcPts val="0"/>
              </a:spcAft>
              <a:buNone/>
            </a:pPr>
            <a:r>
              <a:rPr lang="ja" sz="791"/>
              <a:t>    - **計算エージェント**: 読みやすさや語数の計算。</a:t>
            </a:r>
            <a:endParaRPr sz="791"/>
          </a:p>
          <a:p>
            <a:pPr indent="0" lvl="0" marL="0" rtl="0" algn="l">
              <a:lnSpc>
                <a:spcPct val="95000"/>
              </a:lnSpc>
              <a:spcBef>
                <a:spcPts val="1200"/>
              </a:spcBef>
              <a:spcAft>
                <a:spcPts val="0"/>
              </a:spcAft>
              <a:buNone/>
            </a:pPr>
            <a:r>
              <a:rPr lang="ja" sz="791"/>
              <a:t>3. **評価指標**:</a:t>
            </a:r>
            <a:endParaRPr sz="791"/>
          </a:p>
          <a:p>
            <a:pPr indent="0" lvl="0" marL="0" rtl="0" algn="l">
              <a:lnSpc>
                <a:spcPct val="95000"/>
              </a:lnSpc>
              <a:spcBef>
                <a:spcPts val="1200"/>
              </a:spcBef>
              <a:spcAft>
                <a:spcPts val="0"/>
              </a:spcAft>
              <a:buNone/>
            </a:pPr>
            <a:r>
              <a:rPr lang="ja" sz="791"/>
              <a:t>    - Flesch-Kincaid Grade Level (FKGL): 読みやすさのスコア化。</a:t>
            </a:r>
            <a:endParaRPr sz="791"/>
          </a:p>
          <a:p>
            <a:pPr indent="0" lvl="0" marL="0" rtl="0" algn="l">
              <a:lnSpc>
                <a:spcPct val="95000"/>
              </a:lnSpc>
              <a:spcBef>
                <a:spcPts val="1200"/>
              </a:spcBef>
              <a:spcAft>
                <a:spcPts val="0"/>
              </a:spcAft>
              <a:buNone/>
            </a:pPr>
            <a:r>
              <a:rPr lang="ja" sz="791"/>
              <a:t>    - BERTスコア: 意味的な一貫性を測定。</a:t>
            </a:r>
            <a:endParaRPr sz="791"/>
          </a:p>
          <a:p>
            <a:pPr indent="0" lvl="0" marL="0" rtl="0" algn="l">
              <a:lnSpc>
                <a:spcPct val="95000"/>
              </a:lnSpc>
              <a:spcBef>
                <a:spcPts val="1200"/>
              </a:spcBef>
              <a:spcAft>
                <a:spcPts val="0"/>
              </a:spcAft>
              <a:buNone/>
            </a:pPr>
            <a:r>
              <a:rPr lang="ja" sz="791"/>
              <a:t>    - 語数変化率: 短縮や延長の度合いを評価。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**一貫性を達成したプロンプト技術**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**Directional Stimulus Prompting (DSP)**</a:t>
            </a:r>
            <a:endParaRPr sz="791"/>
          </a:p>
          <a:p>
            <a:pPr indent="0" lvl="0" marL="0" rtl="0" algn="l">
              <a:lnSpc>
                <a:spcPct val="95000"/>
              </a:lnSpc>
              <a:spcBef>
                <a:spcPts val="1200"/>
              </a:spcBef>
              <a:spcAft>
                <a:spcPts val="0"/>
              </a:spcAft>
              <a:buNone/>
            </a:pPr>
            <a:r>
              <a:rPr lang="ja" sz="791"/>
              <a:t>    - **キーワードの一貫性**: テキスト全体で重要なキーワードを最も高い精度で維持。</a:t>
            </a:r>
            <a:endParaRPr sz="791"/>
          </a:p>
          <a:p>
            <a:pPr indent="0" lvl="0" marL="0" rtl="0" algn="l">
              <a:lnSpc>
                <a:spcPct val="95000"/>
              </a:lnSpc>
              <a:spcBef>
                <a:spcPts val="1200"/>
              </a:spcBef>
              <a:spcAft>
                <a:spcPts val="0"/>
              </a:spcAft>
              <a:buNone/>
            </a:pPr>
            <a:r>
              <a:rPr lang="ja" sz="791"/>
              <a:t>    - **意味的一貫性 (BERTスコア)**: 他のプロンプト技術と比較して、高いスコアを達成（0.92以上のスコア）。</a:t>
            </a:r>
            <a:endParaRPr sz="791"/>
          </a:p>
          <a:p>
            <a:pPr indent="0" lvl="0" marL="0" rtl="0" algn="l">
              <a:lnSpc>
                <a:spcPct val="95000"/>
              </a:lnSpc>
              <a:spcBef>
                <a:spcPts val="1200"/>
              </a:spcBef>
              <a:spcAft>
                <a:spcPts val="0"/>
              </a:spcAft>
              <a:buNone/>
            </a:pPr>
            <a:r>
              <a:rPr lang="ja" sz="791"/>
              <a:t>2. **Chain-of-Thought (CoT)**</a:t>
            </a:r>
            <a:endParaRPr sz="791"/>
          </a:p>
          <a:p>
            <a:pPr indent="0" lvl="0" marL="0" rtl="0" algn="l">
              <a:lnSpc>
                <a:spcPct val="95000"/>
              </a:lnSpc>
              <a:spcBef>
                <a:spcPts val="1200"/>
              </a:spcBef>
              <a:spcAft>
                <a:spcPts val="0"/>
              </a:spcAft>
              <a:buNone/>
            </a:pPr>
            <a:r>
              <a:rPr lang="ja" sz="791"/>
              <a:t>    - **意味的一貫性**: サブタスク分割が高い意味保持力をもたらしました。</a:t>
            </a:r>
            <a:endParaRPr sz="791"/>
          </a:p>
          <a:p>
            <a:pPr indent="0" lvl="0" marL="0" rtl="0" algn="l">
              <a:lnSpc>
                <a:spcPct val="95000"/>
              </a:lnSpc>
              <a:spcBef>
                <a:spcPts val="1200"/>
              </a:spcBef>
              <a:spcAft>
                <a:spcPts val="0"/>
              </a:spcAft>
              <a:buNone/>
            </a:pPr>
            <a:r>
              <a:rPr lang="ja" sz="791"/>
              <a:t>    - 理由: 中間ステップで詳細な推論を行うプロセスが、フレーズの意味的な一貫性をサポート。</a:t>
            </a:r>
            <a:endParaRPr sz="791"/>
          </a:p>
          <a:p>
            <a:pPr indent="0" lvl="0" marL="0" rtl="0" algn="l">
              <a:lnSpc>
                <a:spcPct val="95000"/>
              </a:lnSpc>
              <a:spcBef>
                <a:spcPts val="1200"/>
              </a:spcBef>
              <a:spcAft>
                <a:spcPts val="0"/>
              </a:spcAft>
              <a:buNone/>
            </a:pPr>
            <a:r>
              <a:rPr lang="ja" sz="791"/>
              <a:t>3. **Multi-Agent Architecture**</a:t>
            </a:r>
            <a:endParaRPr sz="791"/>
          </a:p>
          <a:p>
            <a:pPr indent="0" lvl="0" marL="0" rtl="0" algn="l">
              <a:lnSpc>
                <a:spcPct val="95000"/>
              </a:lnSpc>
              <a:spcBef>
                <a:spcPts val="1200"/>
              </a:spcBef>
              <a:spcAft>
                <a:spcPts val="0"/>
              </a:spcAft>
              <a:buNone/>
            </a:pPr>
            <a:r>
              <a:rPr lang="ja" sz="791"/>
              <a:t>    - 特に**語数の維持**において効果を発揮。</a:t>
            </a:r>
            <a:endParaRPr sz="791"/>
          </a:p>
          <a:p>
            <a:pPr indent="0" lvl="0" marL="0" rtl="0" algn="l">
              <a:lnSpc>
                <a:spcPct val="95000"/>
              </a:lnSpc>
              <a:spcBef>
                <a:spcPts val="1200"/>
              </a:spcBef>
              <a:spcAft>
                <a:spcPts val="0"/>
              </a:spcAft>
              <a:buNone/>
            </a:pPr>
            <a:r>
              <a:rPr lang="ja" sz="791"/>
              <a:t>    - 理由: 各エージェントがタスクを分担し、長さの適正化に集中。</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技術の中で、特に**DSP**がキーワードの維持と一貫性において最も顕著な効果を発揮したと報告されています。また、CoTは意味的一貫性を高める点で優れており、学年レベルの調整にも成功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Leveraging LLM Agents for Translating Network Configurations ネットワーク構成の翻訳におけるLLMエージェントの活用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IRAGモジュール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**構成意図の抽出**:</a:t>
            </a:r>
            <a:endParaRPr sz="791"/>
          </a:p>
          <a:p>
            <a:pPr indent="0" lvl="0" marL="0" rtl="0" algn="l">
              <a:lnSpc>
                <a:spcPct val="95000"/>
              </a:lnSpc>
              <a:spcBef>
                <a:spcPts val="1200"/>
              </a:spcBef>
              <a:spcAft>
                <a:spcPts val="0"/>
              </a:spcAft>
              <a:buNone/>
            </a:pPr>
            <a:r>
              <a:rPr lang="ja" sz="791"/>
              <a:t>    - LLMを用いて構成を機能別に分割し、意図を抽出。</a:t>
            </a:r>
            <a:endParaRPr sz="791"/>
          </a:p>
          <a:p>
            <a:pPr indent="0" lvl="0" marL="0" rtl="0" algn="l">
              <a:lnSpc>
                <a:spcPct val="95000"/>
              </a:lnSpc>
              <a:spcBef>
                <a:spcPts val="1200"/>
              </a:spcBef>
              <a:spcAft>
                <a:spcPts val="0"/>
              </a:spcAft>
              <a:buNone/>
            </a:pPr>
            <a:r>
              <a:rPr lang="ja" sz="791"/>
              <a:t>    - テンプレートや例を活用した「In-Context Learning」により意図抽出の統一性を向上。</a:t>
            </a:r>
            <a:endParaRPr sz="791"/>
          </a:p>
          <a:p>
            <a:pPr indent="0" lvl="0" marL="0" rtl="0" algn="l">
              <a:lnSpc>
                <a:spcPct val="95000"/>
              </a:lnSpc>
              <a:spcBef>
                <a:spcPts val="1200"/>
              </a:spcBef>
              <a:spcAft>
                <a:spcPts val="0"/>
              </a:spcAft>
              <a:buNone/>
            </a:pPr>
            <a:r>
              <a:rPr lang="ja" sz="791"/>
              <a:t>- **ターゲットマニュアルの検索**:</a:t>
            </a:r>
            <a:endParaRPr sz="791"/>
          </a:p>
          <a:p>
            <a:pPr indent="0" lvl="0" marL="0" rtl="0" algn="l">
              <a:lnSpc>
                <a:spcPct val="95000"/>
              </a:lnSpc>
              <a:spcBef>
                <a:spcPts val="1200"/>
              </a:spcBef>
              <a:spcAft>
                <a:spcPts val="0"/>
              </a:spcAft>
              <a:buNone/>
            </a:pPr>
            <a:r>
              <a:rPr lang="ja" sz="791"/>
              <a:t>    - LLMを用いたマニュアルフィルタリングと投票メカニズムにより検索精度を向上。</a:t>
            </a:r>
            <a:endParaRPr sz="791"/>
          </a:p>
          <a:p>
            <a:pPr indent="0" lvl="0" marL="0" rtl="0" algn="l">
              <a:lnSpc>
                <a:spcPct val="95000"/>
              </a:lnSpc>
              <a:spcBef>
                <a:spcPts val="1200"/>
              </a:spcBef>
              <a:spcAft>
                <a:spcPts val="0"/>
              </a:spcAft>
              <a:buNone/>
            </a:pPr>
            <a:r>
              <a:rPr lang="ja" sz="791"/>
              <a:t>    - BERTベースのモデルを使用し、意図とマニュアルの類似性を計算。</a:t>
            </a:r>
            <a:endParaRPr sz="791"/>
          </a:p>
          <a:p>
            <a:pPr indent="0" lvl="0" marL="0" rtl="0" algn="l">
              <a:lnSpc>
                <a:spcPct val="95000"/>
              </a:lnSpc>
              <a:spcBef>
                <a:spcPts val="1200"/>
              </a:spcBef>
              <a:spcAft>
                <a:spcPts val="0"/>
              </a:spcAft>
              <a:buNone/>
            </a:pPr>
            <a:r>
              <a:rPr lang="ja" sz="791"/>
              <a:t>- **インクリメンタル翻訳**:</a:t>
            </a:r>
            <a:endParaRPr sz="791"/>
          </a:p>
          <a:p>
            <a:pPr indent="0" lvl="0" marL="0" rtl="0" algn="l">
              <a:lnSpc>
                <a:spcPct val="95000"/>
              </a:lnSpc>
              <a:spcBef>
                <a:spcPts val="1200"/>
              </a:spcBef>
              <a:spcAft>
                <a:spcPts val="0"/>
              </a:spcAft>
              <a:buNone/>
            </a:pPr>
            <a:r>
              <a:rPr lang="ja" sz="791"/>
              <a:t>    - コンテキストを保持しながら断片的に翻訳を進める。</a:t>
            </a:r>
            <a:endParaRPr sz="791"/>
          </a:p>
          <a:p>
            <a:pPr indent="0" lvl="0" marL="0" rtl="0" algn="l">
              <a:lnSpc>
                <a:spcPct val="95000"/>
              </a:lnSpc>
              <a:spcBef>
                <a:spcPts val="1200"/>
              </a:spcBef>
              <a:spcAft>
                <a:spcPts val="0"/>
              </a:spcAft>
              <a:buNone/>
            </a:pPr>
            <a:r>
              <a:rPr lang="ja" sz="791"/>
              <a:t>    - 翻訳ごとに前回の結果を利用して文脈依存性を考慮。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二段階検証モジュール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**構文検証**:</a:t>
            </a:r>
            <a:endParaRPr sz="791"/>
          </a:p>
          <a:p>
            <a:pPr indent="0" lvl="0" marL="0" rtl="0" algn="l">
              <a:lnSpc>
                <a:spcPct val="95000"/>
              </a:lnSpc>
              <a:spcBef>
                <a:spcPts val="1200"/>
              </a:spcBef>
              <a:spcAft>
                <a:spcPts val="0"/>
              </a:spcAft>
              <a:buNone/>
            </a:pPr>
            <a:r>
              <a:rPr lang="ja" sz="791"/>
              <a:t>    - コマンド構文ツリーを利用し、構文エラーを検出・修正。</a:t>
            </a:r>
            <a:endParaRPr sz="791"/>
          </a:p>
          <a:p>
            <a:pPr indent="0" lvl="0" marL="0" rtl="0" algn="l">
              <a:lnSpc>
                <a:spcPct val="95000"/>
              </a:lnSpc>
              <a:spcBef>
                <a:spcPts val="1200"/>
              </a:spcBef>
              <a:spcAft>
                <a:spcPts val="0"/>
              </a:spcAft>
              <a:buNone/>
            </a:pPr>
            <a:r>
              <a:rPr lang="ja" sz="791"/>
              <a:t>- **意味検証**:</a:t>
            </a:r>
            <a:endParaRPr sz="791"/>
          </a:p>
          <a:p>
            <a:pPr indent="0" lvl="0" marL="0" rtl="0" algn="l">
              <a:lnSpc>
                <a:spcPct val="95000"/>
              </a:lnSpc>
              <a:spcBef>
                <a:spcPts val="1200"/>
              </a:spcBef>
              <a:spcAft>
                <a:spcPts val="0"/>
              </a:spcAft>
              <a:buNone/>
            </a:pPr>
            <a:r>
              <a:rPr lang="ja" sz="791"/>
              <a:t>    - 翻訳と元の構成の違いを分析し、意味的な矛盾を修正。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構成意図の抽出 (Configuration Intent Extraction)**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構成ファイルを機能に基づいて分割し、それぞれの断片に対応する意図を抽出します。この意図は、ターゲットデバイスの構成マニュアルを検索し、翻訳を生成するための基礎となります。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LLMによる意図抽出にはバラツキがあり、抽出された意図の粒度やスタイルが一定でない。</a:t>
            </a:r>
            <a:endParaRPr sz="791"/>
          </a:p>
          <a:p>
            <a:pPr indent="0" lvl="0" marL="0" rtl="0" algn="l">
              <a:lnSpc>
                <a:spcPct val="95000"/>
              </a:lnSpc>
              <a:spcBef>
                <a:spcPts val="1200"/>
              </a:spcBef>
              <a:spcAft>
                <a:spcPts val="0"/>
              </a:spcAft>
              <a:buNone/>
            </a:pPr>
            <a:r>
              <a:rPr lang="ja" sz="791"/>
              <a:t>- マニュアル検索や翻訳タスクで問題が生じる可能性がある。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**解決策**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**In-Context Learning (ICL) の活用**:</a:t>
            </a:r>
            <a:endParaRPr sz="791"/>
          </a:p>
          <a:p>
            <a:pPr indent="0" lvl="0" marL="0" rtl="0" algn="l">
              <a:lnSpc>
                <a:spcPct val="95000"/>
              </a:lnSpc>
              <a:spcBef>
                <a:spcPts val="1200"/>
              </a:spcBef>
              <a:spcAft>
                <a:spcPts val="0"/>
              </a:spcAft>
              <a:buNone/>
            </a:pPr>
            <a:r>
              <a:rPr lang="ja" sz="791"/>
              <a:t>    - 明確なテンプレートや例を提示し、LLMの出力を統一。</a:t>
            </a:r>
            <a:endParaRPr sz="791"/>
          </a:p>
          <a:p>
            <a:pPr indent="0" lvl="0" marL="0" rtl="0" algn="l">
              <a:lnSpc>
                <a:spcPct val="95000"/>
              </a:lnSpc>
              <a:spcBef>
                <a:spcPts val="1200"/>
              </a:spcBef>
              <a:spcAft>
                <a:spcPts val="0"/>
              </a:spcAft>
              <a:buNone/>
            </a:pPr>
            <a:r>
              <a:rPr lang="ja" sz="791"/>
              <a:t>    - 意図を「全体的な説明」と「各サブモジュールの詳細説明」という2つのレベルで抽出。</a:t>
            </a:r>
            <a:endParaRPr sz="791"/>
          </a:p>
          <a:p>
            <a:pPr indent="0" lvl="0" marL="0" rtl="0" algn="l">
              <a:lnSpc>
                <a:spcPct val="95000"/>
              </a:lnSpc>
              <a:spcBef>
                <a:spcPts val="1200"/>
              </a:spcBef>
              <a:spcAft>
                <a:spcPts val="0"/>
              </a:spcAft>
              <a:buNone/>
            </a:pPr>
            <a:r>
              <a:rPr lang="ja" sz="791"/>
              <a:t>    - 統一されたフォーマットにより、後続のプロセスの正確性を向上。</a:t>
            </a:r>
            <a:endParaRPr sz="791"/>
          </a:p>
          <a:p>
            <a:pPr indent="0" lvl="0" marL="0" rtl="0" algn="l">
              <a:lnSpc>
                <a:spcPct val="95000"/>
              </a:lnSpc>
              <a:spcBef>
                <a:spcPts val="1200"/>
              </a:spcBef>
              <a:spcAft>
                <a:spcPts val="0"/>
              </a:spcAft>
              <a:buNone/>
            </a:pPr>
            <a:r>
              <a:rPr lang="ja" sz="791"/>
              <a:t>- **抽出のフォーマット例**: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コピーする編集する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"Fragment": "source configuration fragment",</a:t>
            </a:r>
            <a:endParaRPr sz="791"/>
          </a:p>
          <a:p>
            <a:pPr indent="0" lvl="0" marL="0" rtl="0" algn="l">
              <a:lnSpc>
                <a:spcPct val="95000"/>
              </a:lnSpc>
              <a:spcBef>
                <a:spcPts val="1200"/>
              </a:spcBef>
              <a:spcAft>
                <a:spcPts val="0"/>
              </a:spcAft>
              <a:buNone/>
            </a:pPr>
            <a:r>
              <a:rPr lang="ja" sz="791"/>
              <a:t>        "Intent": "general description of intent",</a:t>
            </a:r>
            <a:endParaRPr sz="791"/>
          </a:p>
          <a:p>
            <a:pPr indent="0" lvl="0" marL="0" rtl="0" algn="l">
              <a:lnSpc>
                <a:spcPct val="95000"/>
              </a:lnSpc>
              <a:spcBef>
                <a:spcPts val="1200"/>
              </a:spcBef>
              <a:spcAft>
                <a:spcPts val="0"/>
              </a:spcAft>
              <a:buNone/>
            </a:pPr>
            <a:r>
              <a:rPr lang="ja" sz="791"/>
              <a:t>        "Details": {</a:t>
            </a:r>
            <a:endParaRPr sz="791"/>
          </a:p>
          <a:p>
            <a:pPr indent="0" lvl="0" marL="0" rtl="0" algn="l">
              <a:lnSpc>
                <a:spcPct val="95000"/>
              </a:lnSpc>
              <a:spcBef>
                <a:spcPts val="1200"/>
              </a:spcBef>
              <a:spcAft>
                <a:spcPts val="0"/>
              </a:spcAft>
              <a:buNone/>
            </a:pPr>
            <a:r>
              <a:rPr lang="ja" sz="791"/>
              <a:t>            "command1": {</a:t>
            </a:r>
            <a:endParaRPr sz="791"/>
          </a:p>
          <a:p>
            <a:pPr indent="0" lvl="0" marL="0" rtl="0" algn="l">
              <a:lnSpc>
                <a:spcPct val="95000"/>
              </a:lnSpc>
              <a:spcBef>
                <a:spcPts val="1200"/>
              </a:spcBef>
              <a:spcAft>
                <a:spcPts val="0"/>
              </a:spcAft>
              <a:buNone/>
            </a:pPr>
            <a:r>
              <a:rPr lang="ja" sz="791"/>
              <a:t>                "Intent": "specific intent",</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"param1": "value",</a:t>
            </a:r>
            <a:endParaRPr sz="791"/>
          </a:p>
          <a:p>
            <a:pPr indent="0" lvl="0" marL="0" rtl="0" algn="l">
              <a:lnSpc>
                <a:spcPct val="95000"/>
              </a:lnSpc>
              <a:spcBef>
                <a:spcPts val="1200"/>
              </a:spcBef>
              <a:spcAft>
                <a:spcPts val="0"/>
              </a:spcAft>
              <a:buNone/>
            </a:pPr>
            <a:r>
              <a:rPr lang="ja" sz="791"/>
              <a:t>                    "param2": "value"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ターゲットマニュアルの検索 (Target Manual Retrieval)**</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抽出された意図に基づいて、ターゲットデバイスの構成マニュアルを正確に検索します。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ターゲットマニュアルの量が膨大 (例: Huawei NE40Eのマニュアルは7,300ページ以上)。</a:t>
            </a:r>
            <a:endParaRPr sz="791"/>
          </a:p>
          <a:p>
            <a:pPr indent="0" lvl="0" marL="0" rtl="0" algn="l">
              <a:lnSpc>
                <a:spcPct val="95000"/>
              </a:lnSpc>
              <a:spcBef>
                <a:spcPts val="1200"/>
              </a:spcBef>
              <a:spcAft>
                <a:spcPts val="0"/>
              </a:spcAft>
              <a:buNone/>
            </a:pPr>
            <a:r>
              <a:rPr lang="ja" sz="791"/>
              <a:t>- 同じコマンドが複数のビューや文脈で登場するため、曖昧性が生じる。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**解決策**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**マニュアルのフィルタリング**:</a:t>
            </a:r>
            <a:endParaRPr sz="791"/>
          </a:p>
          <a:p>
            <a:pPr indent="0" lvl="0" marL="0" rtl="0" algn="l">
              <a:lnSpc>
                <a:spcPct val="95000"/>
              </a:lnSpc>
              <a:spcBef>
                <a:spcPts val="1200"/>
              </a:spcBef>
              <a:spcAft>
                <a:spcPts val="0"/>
              </a:spcAft>
              <a:buNone/>
            </a:pPr>
            <a:r>
              <a:rPr lang="ja" sz="791"/>
              <a:t>    - LLMを使用して、マニュアルのディレクトリ構造を k 層までトラバース。</a:t>
            </a:r>
            <a:endParaRPr sz="791"/>
          </a:p>
          <a:p>
            <a:pPr indent="0" lvl="0" marL="0" rtl="0" algn="l">
              <a:lnSpc>
                <a:spcPct val="95000"/>
              </a:lnSpc>
              <a:spcBef>
                <a:spcPts val="1200"/>
              </a:spcBef>
              <a:spcAft>
                <a:spcPts val="0"/>
              </a:spcAft>
              <a:buNone/>
            </a:pPr>
            <a:r>
              <a:rPr lang="ja" sz="791"/>
              <a:t>    - 関連するサブディレクトリを選択し、検索対象を約10%に絞る。</a:t>
            </a:r>
            <a:endParaRPr sz="791"/>
          </a:p>
          <a:p>
            <a:pPr indent="0" lvl="0" marL="0" rtl="0" algn="l">
              <a:lnSpc>
                <a:spcPct val="95000"/>
              </a:lnSpc>
              <a:spcBef>
                <a:spcPts val="1200"/>
              </a:spcBef>
              <a:spcAft>
                <a:spcPts val="0"/>
              </a:spcAft>
              <a:buNone/>
            </a:pPr>
            <a:r>
              <a:rPr lang="ja" sz="791"/>
              <a:t>2. **BGE埋め込みとコサイン類似度**:</a:t>
            </a:r>
            <a:endParaRPr sz="791"/>
          </a:p>
          <a:p>
            <a:pPr indent="0" lvl="0" marL="0" rtl="0" algn="l">
              <a:lnSpc>
                <a:spcPct val="95000"/>
              </a:lnSpc>
              <a:spcBef>
                <a:spcPts val="1200"/>
              </a:spcBef>
              <a:spcAft>
                <a:spcPts val="0"/>
              </a:spcAft>
              <a:buNone/>
            </a:pPr>
            <a:r>
              <a:rPr lang="ja" sz="791"/>
              <a:t>    - BERTベースのBGE (Bidirectional Encoder Representations) モデルを使用。</a:t>
            </a:r>
            <a:endParaRPr sz="791"/>
          </a:p>
          <a:p>
            <a:pPr indent="0" lvl="0" marL="0" rtl="0" algn="l">
              <a:lnSpc>
                <a:spcPct val="95000"/>
              </a:lnSpc>
              <a:spcBef>
                <a:spcPts val="1200"/>
              </a:spcBef>
              <a:spcAft>
                <a:spcPts val="0"/>
              </a:spcAft>
              <a:buNone/>
            </a:pPr>
            <a:r>
              <a:rPr lang="ja" sz="791"/>
              <a:t>    - 意図情報とマニュアルコンテキストをエンコードし、類似度計算でランキング。</a:t>
            </a:r>
            <a:endParaRPr sz="791"/>
          </a:p>
          <a:p>
            <a:pPr indent="0" lvl="0" marL="0" rtl="0" algn="l">
              <a:lnSpc>
                <a:spcPct val="95000"/>
              </a:lnSpc>
              <a:spcBef>
                <a:spcPts val="1200"/>
              </a:spcBef>
              <a:spcAft>
                <a:spcPts val="0"/>
              </a:spcAft>
              <a:buNone/>
            </a:pPr>
            <a:r>
              <a:rPr lang="ja" sz="791"/>
              <a:t>3. **投票メカニズム**:</a:t>
            </a:r>
            <a:endParaRPr sz="791"/>
          </a:p>
          <a:p>
            <a:pPr indent="0" lvl="0" marL="0" rtl="0" algn="l">
              <a:lnSpc>
                <a:spcPct val="95000"/>
              </a:lnSpc>
              <a:spcBef>
                <a:spcPts val="1200"/>
              </a:spcBef>
              <a:spcAft>
                <a:spcPts val="0"/>
              </a:spcAft>
              <a:buNone/>
            </a:pPr>
            <a:r>
              <a:rPr lang="ja" sz="791"/>
              <a:t>    - 複数のレベルで抽出された意図を利用して、それぞれの意図に対して上位 k 件のマニュアルを検索。</a:t>
            </a:r>
            <a:endParaRPr sz="791"/>
          </a:p>
          <a:p>
            <a:pPr indent="0" lvl="0" marL="0" rtl="0" algn="l">
              <a:lnSpc>
                <a:spcPct val="95000"/>
              </a:lnSpc>
              <a:spcBef>
                <a:spcPts val="1200"/>
              </a:spcBef>
              <a:spcAft>
                <a:spcPts val="0"/>
              </a:spcAft>
              <a:buNone/>
            </a:pPr>
            <a:r>
              <a:rPr lang="ja" sz="791"/>
              <a:t>    - 検索結果を加重投票し、包括的な結果を生成。</a:t>
            </a:r>
            <a:endParaRPr sz="791"/>
          </a:p>
          <a:p>
            <a:pPr indent="0" lvl="0" marL="0" rtl="0" algn="l">
              <a:lnSpc>
                <a:spcPct val="95000"/>
              </a:lnSpc>
              <a:spcBef>
                <a:spcPts val="1200"/>
              </a:spcBef>
              <a:spcAft>
                <a:spcPts val="0"/>
              </a:spcAft>
              <a:buNone/>
            </a:pPr>
            <a:r>
              <a:rPr lang="ja" sz="791"/>
              <a:t>    - この方法でマニュアルの検索精度が向上。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トップ20の検索結果でリコール率が70.33%に向上（ベースラインから約19.45%の改善）。</a:t>
            </a:r>
            <a:endParaRPr sz="791"/>
          </a:p>
          <a:p>
            <a:pPr indent="0" lvl="0" marL="0" rtl="0" algn="l">
              <a:lnSpc>
                <a:spcPct val="95000"/>
              </a:lnSpc>
              <a:spcBef>
                <a:spcPts val="1200"/>
              </a:spcBef>
              <a:spcAft>
                <a:spcPts val="0"/>
              </a:spcAft>
              <a:buNone/>
            </a:pPr>
            <a:r>
              <a:rPr lang="ja" sz="791"/>
              <a:t>- ビューエラー率が大幅に減少。</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インクリメンタル翻訳 (Incremental Translation)**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ソースデバイスの構成断片をターゲットデバイスの構成に翻訳します。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翻訳には文脈依存性があり、断片を独立して翻訳すると整合性が損なわれる可能性がある。</a:t>
            </a:r>
            <a:endParaRPr sz="791"/>
          </a:p>
          <a:p>
            <a:pPr indent="0" lvl="0" marL="0" rtl="0" algn="l">
              <a:lnSpc>
                <a:spcPct val="95000"/>
              </a:lnSpc>
              <a:spcBef>
                <a:spcPts val="1200"/>
              </a:spcBef>
              <a:spcAft>
                <a:spcPts val="0"/>
              </a:spcAft>
              <a:buNone/>
            </a:pPr>
            <a:r>
              <a:rPr lang="ja" sz="791"/>
              <a:t>- LLMのコンテキスト長制限により、一度に全体を翻訳するのは困難。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**解決策**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**逐次翻訳**:</a:t>
            </a:r>
            <a:endParaRPr sz="791"/>
          </a:p>
          <a:p>
            <a:pPr indent="0" lvl="0" marL="0" rtl="0" algn="l">
              <a:lnSpc>
                <a:spcPct val="95000"/>
              </a:lnSpc>
              <a:spcBef>
                <a:spcPts val="1200"/>
              </a:spcBef>
              <a:spcAft>
                <a:spcPts val="0"/>
              </a:spcAft>
              <a:buNone/>
            </a:pPr>
            <a:r>
              <a:rPr lang="ja" sz="791"/>
              <a:t>    - 構成を断片ごとに翻訳し、各断片の結果を次の翻訳のコンテキストとして使用。</a:t>
            </a:r>
            <a:endParaRPr sz="791"/>
          </a:p>
          <a:p>
            <a:pPr indent="0" lvl="0" marL="0" rtl="0" algn="l">
              <a:lnSpc>
                <a:spcPct val="95000"/>
              </a:lnSpc>
              <a:spcBef>
                <a:spcPts val="1200"/>
              </a:spcBef>
              <a:spcAft>
                <a:spcPts val="0"/>
              </a:spcAft>
              <a:buNone/>
            </a:pPr>
            <a:r>
              <a:rPr lang="ja" sz="791"/>
              <a:t>    - 翻訳結果を蓄積しながら、文脈を保持。</a:t>
            </a:r>
            <a:endParaRPr sz="791"/>
          </a:p>
          <a:p>
            <a:pPr indent="0" lvl="0" marL="0" rtl="0" algn="l">
              <a:lnSpc>
                <a:spcPct val="95000"/>
              </a:lnSpc>
              <a:spcBef>
                <a:spcPts val="1200"/>
              </a:spcBef>
              <a:spcAft>
                <a:spcPts val="0"/>
              </a:spcAft>
              <a:buNone/>
            </a:pPr>
            <a:r>
              <a:rPr lang="ja" sz="791"/>
              <a:t>2. **プロンプト設計**:</a:t>
            </a:r>
            <a:endParaRPr sz="791"/>
          </a:p>
          <a:p>
            <a:pPr indent="0" lvl="0" marL="0" rtl="0" algn="l">
              <a:lnSpc>
                <a:spcPct val="95000"/>
              </a:lnSpc>
              <a:spcBef>
                <a:spcPts val="1200"/>
              </a:spcBef>
              <a:spcAft>
                <a:spcPts val="0"/>
              </a:spcAft>
              <a:buNone/>
            </a:pPr>
            <a:r>
              <a:rPr lang="ja" sz="791"/>
              <a:t>    - ソース構成断片、関連するマニュアル、既存の翻訳結果を組み合わせたプロンプトを設計。</a:t>
            </a:r>
            <a:endParaRPr sz="791"/>
          </a:p>
          <a:p>
            <a:pPr indent="0" lvl="0" marL="0" rtl="0" algn="l">
              <a:lnSpc>
                <a:spcPct val="95000"/>
              </a:lnSpc>
              <a:spcBef>
                <a:spcPts val="1200"/>
              </a:spcBef>
              <a:spcAft>
                <a:spcPts val="0"/>
              </a:spcAft>
              <a:buNone/>
            </a:pPr>
            <a:r>
              <a:rPr lang="ja" sz="791"/>
              <a:t>    - ターゲットデバイスの構文規則やコマンド形式もプロンプトに含め、LLMの理解を補助。</a:t>
            </a:r>
            <a:endParaRPr sz="791"/>
          </a:p>
          <a:p>
            <a:pPr indent="0" lvl="0" marL="0" rtl="0" algn="l">
              <a:lnSpc>
                <a:spcPct val="95000"/>
              </a:lnSpc>
              <a:spcBef>
                <a:spcPts val="1200"/>
              </a:spcBef>
              <a:spcAft>
                <a:spcPts val="0"/>
              </a:spcAft>
              <a:buNone/>
            </a:pPr>
            <a:r>
              <a:rPr lang="ja" sz="791"/>
              <a:t>3. **誤り修正**:</a:t>
            </a:r>
            <a:endParaRPr sz="791"/>
          </a:p>
          <a:p>
            <a:pPr indent="0" lvl="0" marL="0" rtl="0" algn="l">
              <a:lnSpc>
                <a:spcPct val="95000"/>
              </a:lnSpc>
              <a:spcBef>
                <a:spcPts val="1200"/>
              </a:spcBef>
              <a:spcAft>
                <a:spcPts val="0"/>
              </a:spcAft>
              <a:buNone/>
            </a:pPr>
            <a:r>
              <a:rPr lang="ja" sz="791"/>
              <a:t>    - 各翻訳段階で構文検証を実施し、エラー箇所を修正。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ソースコマンドとターゲットコマンド間の依存関係を保持し、翻訳の正確性が向上。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IRAGの全体的な特徴と成果**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**統合プロセス**:</a:t>
            </a:r>
            <a:endParaRPr sz="791"/>
          </a:p>
          <a:p>
            <a:pPr indent="0" lvl="0" marL="0" rtl="0" algn="l">
              <a:lnSpc>
                <a:spcPct val="95000"/>
              </a:lnSpc>
              <a:spcBef>
                <a:spcPts val="1200"/>
              </a:spcBef>
              <a:spcAft>
                <a:spcPts val="0"/>
              </a:spcAft>
              <a:buNone/>
            </a:pPr>
            <a:r>
              <a:rPr lang="ja" sz="791"/>
              <a:t>    - 構成意図の抽出、マニュアルの検索、インクリメンタル翻訳の3段階を統合。</a:t>
            </a:r>
            <a:endParaRPr sz="791"/>
          </a:p>
          <a:p>
            <a:pPr indent="0" lvl="0" marL="0" rtl="0" algn="l">
              <a:lnSpc>
                <a:spcPct val="95000"/>
              </a:lnSpc>
              <a:spcBef>
                <a:spcPts val="1200"/>
              </a:spcBef>
              <a:spcAft>
                <a:spcPts val="0"/>
              </a:spcAft>
              <a:buNone/>
            </a:pPr>
            <a:r>
              <a:rPr lang="ja" sz="791"/>
              <a:t>- **高精度な結果**:</a:t>
            </a:r>
            <a:endParaRPr sz="791"/>
          </a:p>
          <a:p>
            <a:pPr indent="0" lvl="0" marL="0" rtl="0" algn="l">
              <a:lnSpc>
                <a:spcPct val="95000"/>
              </a:lnSpc>
              <a:spcBef>
                <a:spcPts val="1200"/>
              </a:spcBef>
              <a:spcAft>
                <a:spcPts val="0"/>
              </a:spcAft>
              <a:buNone/>
            </a:pPr>
            <a:r>
              <a:rPr lang="ja" sz="791"/>
              <a:t>    - 構文正確率が97.74%、エンドツーエンドの翻訳精度が向上。</a:t>
            </a:r>
            <a:endParaRPr sz="791"/>
          </a:p>
          <a:p>
            <a:pPr indent="0" lvl="0" marL="0" rtl="0" algn="l">
              <a:lnSpc>
                <a:spcPct val="95000"/>
              </a:lnSpc>
              <a:spcBef>
                <a:spcPts val="1200"/>
              </a:spcBef>
              <a:spcAft>
                <a:spcPts val="0"/>
              </a:spcAft>
              <a:buNone/>
            </a:pPr>
            <a:r>
              <a:rPr lang="ja" sz="791"/>
              <a:t>- **低コストでの適応性**:</a:t>
            </a:r>
            <a:endParaRPr sz="791"/>
          </a:p>
          <a:p>
            <a:pPr indent="0" lvl="0" marL="0" rtl="0" algn="l">
              <a:lnSpc>
                <a:spcPct val="95000"/>
              </a:lnSpc>
              <a:spcBef>
                <a:spcPts val="1200"/>
              </a:spcBef>
              <a:spcAft>
                <a:spcPts val="0"/>
              </a:spcAft>
              <a:buNone/>
            </a:pPr>
            <a:r>
              <a:rPr lang="ja" sz="791"/>
              <a:t>    - 新しいベンダーへの適応には約200行のパーサーコードを追加するだけで対応可能。</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