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5143500" cx="9144000"/>
  <p:notesSz cx="6858000" cy="9144000"/>
  <p:embeddedFontLst>
    <p:embeddedFont>
      <p:font typeface="Proxima Nova"/>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ProximaNova-bold.fntdata"/><Relationship Id="rId32" Type="http://schemas.openxmlformats.org/officeDocument/2006/relationships/slide" Target="slides/slide27.xml"/><Relationship Id="rId76" Type="http://schemas.openxmlformats.org/officeDocument/2006/relationships/font" Target="fonts/ProximaNova-regular.fntdata"/><Relationship Id="rId35" Type="http://schemas.openxmlformats.org/officeDocument/2006/relationships/slide" Target="slides/slide30.xml"/><Relationship Id="rId79" Type="http://schemas.openxmlformats.org/officeDocument/2006/relationships/font" Target="fonts/ProximaNova-boldItalic.fntdata"/><Relationship Id="rId34" Type="http://schemas.openxmlformats.org/officeDocument/2006/relationships/slide" Target="slides/slide29.xml"/><Relationship Id="rId78" Type="http://schemas.openxmlformats.org/officeDocument/2006/relationships/font" Target="fonts/ProximaNova-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2711cf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2711cf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c02711cf4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c02711cf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b0c429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b0c429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0f41a34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0f41a34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0f41a344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0f41a344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0f41a34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0f41a34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0f41a34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0f41a34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c11bfe69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c11bfe69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11bfe694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11bfe69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c11bfe694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c11bfe694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d9f0529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d9f0529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b3588cc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b3588cc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6b3cca1e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6b3cca1e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b3cca1e6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b3cca1e6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6b3cca1e6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6b3cca1e6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b3cca1e6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6b3cca1e6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b3cca1e6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6b3cca1e6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b3cca1e6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b3cca1e6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b3cca1e64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b3cca1e6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b415fd8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6b415fd8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6b4a0001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6b4a0001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e83ae08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e83ae08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b4a0001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6b4a0001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b4a0001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b4a0001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6b6e57fa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6b6e57fa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6b6e57fa2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6b6e57fa2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c354f277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c354f277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1f78a2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c1f78a2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c1f78a21a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c1f78a21a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6ba007fa1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6ba007fa1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6ba007fa1e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6ba007fa1e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ba007fa1e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ba007fa1e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eb210b8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eb210b8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ba007fa1e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ba007fa1e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6ba007fa1e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6ba007fa1e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6ba007fa1e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6ba007fa1e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354a686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c354a686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6bbe1118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6bbe1118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c354a6862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c354a6862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c354a6862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c354a6862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354f277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354f277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6bd1bccf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6bd1bccf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6bd1bccf8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6bd1bccf8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beb210b80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beb210b80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bd1bccf8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bd1bccf8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bd1bccf8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bd1bccf8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6bd1bccf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6bd1bccf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c4549830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c4549830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6c16077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6c16077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c14f49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c14f49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c52de195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c52de195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c52de1956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c52de1956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c59323da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c59323da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59323dab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59323dab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bf459a1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bf459a1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c5eb85bc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c5eb85bc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5eb85bcc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5eb85bcc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5eb85bcc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c5eb85bcc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c5eb85bc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c5eb85bc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c6374909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c6374909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c63749098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c63749098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63749098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c63749098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697edc4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c697edc4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697edc4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c697edc4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c697edc4f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2c697edc4f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ace6b44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ace6b44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ace6b44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ace6b44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ace6b44b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ace6b44b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CatCode: A Comprehensive Evaluation Framework for LLMs On the Mixture of Code and Text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のコーディング問題解決能力を包括的に評価するために、カテゴリー理論を評価フレームワークを提案。現在の評価方法がタスクの範囲に限られているか、標準化されていない問題を解決するために、カテゴリー理論を用いてこの問題に取り組みます。提案されたフレームワークは、コードデバッグ、コード変換、コード生成説明などのタスクをカテゴリー理論の観点から評価するもの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カテゴリ理論を用いて、コードと自然言語の混合を扱うための標準化された評価フレームワークを構築します。この枠組みでは、コード関連のタスクをカテゴリ的な観点から再定義し、モデルの能力を、オブジェクト（コードスニペット）、射（コード変換）、関手（言語間の翻訳や説明）を用いて評価します。データセット、タスク、モデルに適応可能な自動評価プラットフォームを提示し、これを使用して複数のLLMのコーディング能力を量的に評価します。標準化されたAPIとプロンプトセレクタを通じて、異なるデータセットとモデルに対する評価を容易に行う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atCodeは、カテゴリ理論に基づいてLLMがコードとテキストの混合を理解し生成する能力を評価するための新しい視点を導入します。この包括的かつ数学的に抽象的なアプローチを用いることで、新しいデータセット、タスク、モデルに適応する標準化された自動評価プラットフォームを提供します。LLMを評価する際、現在のモデルが機能的に等価なコードを認識し、コードの機能に関する情報をコードとその説明の間で保持する能力に欠けていることが明らかになりました。このプラットフォームをオープンソース化することで、LLMの包括的かつ標準化された評価に貢献し、コードとテキストの混合を扱うためのカテゴリ的観点を提供することを目指します。</a:t>
            </a:r>
            <a:endParaRPr sz="822"/>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Improving LLM Code Generation with Grammar Augmentation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プログラム言語の文法を利用し、</a:t>
            </a:r>
            <a:r>
              <a:rPr lang="ja" sz="764"/>
              <a:t>LLM</a:t>
            </a:r>
            <a:r>
              <a:rPr lang="ja" sz="764"/>
              <a:t>によるコード生成の効率と一般性を向上させる新しいフレームワーク、SynCodeを提案。このフレームワークは、オフラインで構築された効率的なルックアップテーブルであるDFAマスクストアを使用して、文法のターミナルに基づいています。SynCodeは、文法的に有効なトークンのみを保持し、無効なものを排除することにより、PythonやGoなどのCFG（文脈自由文法）に基づく任意の言語での使用を実証しました。実験により、SynCodeを最先端のLLMと組み合わせることで、構文エラーを96.07％削減し、コード生成の文法的精度を大幅に向上させることができ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SynCodeは、文法のターミナルを表現する正規表現から派生したルックアップテーブルであるDFAマスクストアを核としています。このストアを利用し、LLMのデコード段階で次のトークンを選択する際に、文法的に有効なトークンのみを考慮することができます。</a:t>
            </a:r>
            <a:endParaRPr sz="764"/>
          </a:p>
          <a:p>
            <a:pPr indent="0" lvl="0" marL="0" rtl="0" algn="l">
              <a:lnSpc>
                <a:spcPct val="100000"/>
              </a:lnSpc>
              <a:spcBef>
                <a:spcPts val="1200"/>
              </a:spcBef>
              <a:spcAft>
                <a:spcPts val="0"/>
              </a:spcAft>
              <a:buNone/>
            </a:pPr>
            <a:r>
              <a:rPr lang="ja" sz="764"/>
              <a:t>SynCodeのアルゴリズムについての説明は以下の通りです。</a:t>
            </a:r>
            <a:endParaRPr sz="764"/>
          </a:p>
          <a:p>
            <a:pPr indent="0" lvl="0" marL="0" rtl="0" algn="l">
              <a:lnSpc>
                <a:spcPct val="100000"/>
              </a:lnSpc>
              <a:spcBef>
                <a:spcPts val="1200"/>
              </a:spcBef>
              <a:spcAft>
                <a:spcPts val="0"/>
              </a:spcAft>
              <a:buNone/>
            </a:pPr>
            <a:r>
              <a:rPr lang="ja" sz="764"/>
              <a:t>入力:</a:t>
            </a:r>
            <a:br>
              <a:rPr lang="ja" sz="764"/>
            </a:br>
            <a:r>
              <a:rPr lang="ja" sz="764"/>
              <a:t>- LLM（M）</a:t>
            </a:r>
            <a:br>
              <a:rPr lang="ja" sz="764"/>
            </a:br>
            <a:r>
              <a:rPr lang="ja" sz="764"/>
              <a:t>- トークナイザ（T）</a:t>
            </a:r>
            <a:br>
              <a:rPr lang="ja" sz="764"/>
            </a:br>
            <a:r>
              <a:rPr lang="ja" sz="764"/>
              <a:t>- 入力プロンプト文字列（C0）</a:t>
            </a:r>
            <a:br>
              <a:rPr lang="ja" sz="764"/>
            </a:br>
            <a:r>
              <a:rPr lang="ja" sz="764"/>
              <a:t>- 生成されるトークンの最大数（nmax）</a:t>
            </a:r>
            <a:br>
              <a:rPr lang="ja" sz="764"/>
            </a:br>
            <a:r>
              <a:rPr lang="ja" sz="764"/>
              <a:t>- デコーディング戦略（D）</a:t>
            </a:r>
            <a:endParaRPr sz="764"/>
          </a:p>
          <a:p>
            <a:pPr indent="0" lvl="0" marL="0" rtl="0" algn="l">
              <a:lnSpc>
                <a:spcPct val="100000"/>
              </a:lnSpc>
              <a:spcBef>
                <a:spcPts val="1200"/>
              </a:spcBef>
              <a:spcAft>
                <a:spcPts val="0"/>
              </a:spcAft>
              <a:buNone/>
            </a:pPr>
            <a:r>
              <a:rPr lang="ja" sz="764"/>
              <a:t>手順:</a:t>
            </a:r>
            <a:br>
              <a:rPr lang="ja" sz="764"/>
            </a:br>
            <a:r>
              <a:rPr lang="ja" sz="764"/>
              <a:t>1. 入力プロンプトをトークナイズして、現在のトークン列（Tcur）を初期化します。</a:t>
            </a:r>
            <a:br>
              <a:rPr lang="ja" sz="764"/>
            </a:br>
            <a:r>
              <a:rPr lang="ja" sz="764"/>
              <a:t>2. 最大nmaxトークンが生成されるまで、または終端トークン（EOS）が選択されるまで以下のステップを繰り返します。</a:t>
            </a:r>
            <a:br>
              <a:rPr lang="ja" sz="764"/>
            </a:br>
            <a:r>
              <a:rPr lang="ja" sz="764"/>
              <a:t>    - 現在のトークン列（Tcur）を基に、LLM（M）を用いてスコアを生成します。</a:t>
            </a:r>
            <a:br>
              <a:rPr lang="ja" sz="764"/>
            </a:br>
            <a:r>
              <a:rPr lang="ja" sz="764"/>
              <a:t>    - 現在のトークン列をデコードして、部分的なコード（Ck）を取得します。</a:t>
            </a:r>
            <a:br>
              <a:rPr lang="ja" sz="764"/>
            </a:br>
            <a:r>
              <a:rPr lang="ja" sz="764"/>
              <a:t>    - 部分的なコード（Ck）を解析して、受け入れ可能な終端シーケンス（A）と残りの部分（r）を取得します。</a:t>
            </a:r>
            <a:br>
              <a:rPr lang="ja" sz="764"/>
            </a:br>
            <a:r>
              <a:rPr lang="ja" sz="764"/>
              <a:t>    - 文法マスク（m）を適用して、スコアに基づいて次のトークン（ti）を選択します。</a:t>
            </a:r>
            <a:br>
              <a:rPr lang="ja" sz="764"/>
            </a:br>
            <a:r>
              <a:rPr lang="ja" sz="764"/>
              <a:t>    - 選択されたトークンが終端シーケンストークン（EOS）である場合は、プロセスを終了します。</a:t>
            </a:r>
            <a:br>
              <a:rPr lang="ja" sz="764"/>
            </a:br>
            <a:r>
              <a:rPr lang="ja" sz="764"/>
              <a:t>    - そうでない場合は、現在のトークン列（Tcur）に選択されたトークンを追加します。</a:t>
            </a:r>
            <a:br>
              <a:rPr lang="ja" sz="764"/>
            </a:br>
            <a:r>
              <a:rPr lang="ja" sz="764"/>
              <a:t>3. 最終的なデコードされた出力を取得し、生成プロセスの結果として返します。</a:t>
            </a:r>
            <a:endParaRPr sz="764"/>
          </a:p>
          <a:p>
            <a:pPr indent="0" lvl="0" marL="0" rtl="0" algn="l">
              <a:lnSpc>
                <a:spcPct val="100000"/>
              </a:lnSpc>
              <a:spcBef>
                <a:spcPts val="1200"/>
              </a:spcBef>
              <a:spcAft>
                <a:spcPts val="0"/>
              </a:spcAft>
              <a:buNone/>
            </a:pPr>
            <a:r>
              <a:rPr lang="ja" sz="764"/>
              <a:t>このアルゴリズムは、文法に基づいてLLMの出力を制約することにより、文法的に有効なトークンのみを選択することを目的としています。文法マスク（m）は、文法に従って許可されるトークンのみを選択するために使用されるブールマスクです。このプロセスを通じて、生成されたコードの文法的正確さを向上させることができ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PythonおよびGo言語における簡略化されたCFGを用いた実験では、SynCodeを用いることで構文エラーを96.07％削減できることが確認されました。</a:t>
            </a:r>
            <a:endParaRPr sz="82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Infusing Knowledge into Large Language Models with Contextual Prompts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関連する文書や情報から直接抽出した知識を用いて、LLMを特定のタスクに対してより適切に機能させるために微調整することで与えられたタスクに対してより正確で、有用な出力を提供します。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入力プロンプトに入っている外部文章などのコンテキストから重要なポイントやキーワードに基づいてプロンプトを生成。このプロンプトは、入力に関する事前に知っておくべき背景知識を持って過程できます。次にこの生成下プロンプトを塩牛てLLMを微調整することでプロンプトに関連する情報を基に学習を深め、より正確な要約を生成できるよう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Benchmarking Hallucination in Large Language Models based on Unanswerable Math Word Problem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特に、解答不可能な数学の文章問題（MWP）に基づいてLLMの幻覚を評価する新しい方法を提示。</a:t>
            </a:r>
            <a:br>
              <a:rPr lang="ja" sz="764"/>
            </a:br>
            <a:r>
              <a:rPr lang="ja" sz="764"/>
              <a:t>このアプローチをサポートするために、解答不可能な数学の文章問題（UMWP）という5200の質問からなるデータセットを革新的に開発。</a:t>
            </a:r>
            <a:br>
              <a:rPr lang="ja" sz="764"/>
            </a:br>
            <a:r>
              <a:rPr lang="ja" sz="764"/>
              <a:t>テキストの類似性と数学的表現の検出を組み合わせる評価方法を開発し、LLMが質問を解答不可能と考えるかどうかを判断しました。31のLLMに対して広範な実験を行い、その結果、コンテキスト内学習と人間のフィードバックによる強化学習(RLHF)の訓練が、モデルの幻覚回避能力を顕著に向上させることを示しました。MWPを使用することは、幻覚を評価するための信頼性の高い効果的なアプローチであることを示しています。</a:t>
            </a:r>
            <a:r>
              <a:rPr lang="ja" sz="764"/>
              <a:t>https://github.com/Yuki-Asuuna/UMWP</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UMWPデータセットの開発、テキスト類似性と数学的表現検出に基づく評価方法の開発、31のLLMsに対する実験。</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コンテキスト内学習とRLHFの訓練がモデルの幻覚回避能力を向上させることを実証。特にGPT-3, InstructGPT, LLaMA, Claudeにおいて有効であることが示されました。</a:t>
            </a:r>
            <a:endParaRPr sz="822"/>
          </a:p>
        </p:txBody>
      </p:sp>
      <p:pic>
        <p:nvPicPr>
          <p:cNvPr id="123" name="Google Shape;123;p25"/>
          <p:cNvPicPr preferRelativeResize="0"/>
          <p:nvPr/>
        </p:nvPicPr>
        <p:blipFill>
          <a:blip r:embed="rId3">
            <a:alphaModFix/>
          </a:blip>
          <a:stretch>
            <a:fillRect/>
          </a:stretch>
        </p:blipFill>
        <p:spPr>
          <a:xfrm>
            <a:off x="4024717" y="2631624"/>
            <a:ext cx="5043082" cy="23417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Generative Explanations for Program Synthesizers プログラム合成器のための生成的説明</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ムの合成が成功して実装が仕様を満たしていることが保証されても実装の動作方法や仕様がどのように実現されているかの説明についての追加情報は提供されません。この問題についてLLMを使用して人間が読める説明を構築するアプローチを開発。</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生成されたプログラム実装の理解を促進するために、LLMを使用して人間が理解しやすい説明を生成しています。このアプローチの中心的な要素は以下の2つです。</a:t>
            </a:r>
            <a:endParaRPr sz="764"/>
          </a:p>
          <a:p>
            <a:pPr indent="0" lvl="0" marL="0" rtl="0" algn="l">
              <a:lnSpc>
                <a:spcPct val="100000"/>
              </a:lnSpc>
              <a:spcBef>
                <a:spcPts val="1200"/>
              </a:spcBef>
              <a:spcAft>
                <a:spcPts val="0"/>
              </a:spcAft>
              <a:buNone/>
            </a:pPr>
            <a:r>
              <a:rPr lang="ja" sz="764"/>
              <a:t>サブスペシフィケーションを使用したプロンプトの拡張：</a:t>
            </a:r>
            <a:endParaRPr sz="764"/>
          </a:p>
          <a:p>
            <a:pPr indent="0" lvl="0" marL="0" rtl="0" algn="l">
              <a:lnSpc>
                <a:spcPct val="100000"/>
              </a:lnSpc>
              <a:spcBef>
                <a:spcPts val="1200"/>
              </a:spcBef>
              <a:spcAft>
                <a:spcPts val="0"/>
              </a:spcAft>
              <a:buNone/>
            </a:pPr>
            <a:r>
              <a:rPr lang="ja" sz="764"/>
              <a:t>プログラムの各部分（サブルーチン）がどのように動作するかを詳細に記述したサブすぺしふぃケーションを使用し、生成されたプログラムの各部分（サブルーチン）がどのように動作するかを確認、</a:t>
            </a:r>
            <a:br>
              <a:rPr lang="ja" sz="764"/>
            </a:br>
            <a:r>
              <a:rPr lang="ja" sz="764"/>
              <a:t>その情報を基にプログラムの各部分が何をするのかを説明する名称をLLMに提案させることでプログラムの動作を人が理解できるようになります。※ プロンプトの拡張はLLMがプログラムのサブルーチンの動作を正確に理解し、それを基に人が理解しやすい動作を説明した関数名を生成させることを意味してインした。</a:t>
            </a:r>
            <a:endParaRPr sz="764"/>
          </a:p>
          <a:p>
            <a:pPr indent="0" lvl="0" marL="0" rtl="0" algn="l">
              <a:lnSpc>
                <a:spcPct val="100000"/>
              </a:lnSpc>
              <a:spcBef>
                <a:spcPts val="1200"/>
              </a:spcBef>
              <a:spcAft>
                <a:spcPts val="0"/>
              </a:spcAft>
              <a:buNone/>
            </a:pPr>
            <a:r>
              <a:rPr lang="ja" sz="764"/>
              <a:t>アルゴリズミックサニティチェック：</a:t>
            </a:r>
            <a:endParaRPr sz="764"/>
          </a:p>
          <a:p>
            <a:pPr indent="0" lvl="0" marL="0" rtl="0" algn="l">
              <a:lnSpc>
                <a:spcPct val="100000"/>
              </a:lnSpc>
              <a:spcBef>
                <a:spcPts val="1200"/>
              </a:spcBef>
              <a:spcAft>
                <a:spcPts val="0"/>
              </a:spcAft>
              <a:buNone/>
            </a:pPr>
            <a:r>
              <a:rPr lang="ja" sz="764"/>
              <a:t>LLMによって生成されたプログラムのサブルーチンの名称とサブすぺしふぃケーションを使用して、それまでとは別のLLMモデルを使い、生成されたプログラムのサブルーチンを再合成します。</a:t>
            </a:r>
            <a:br>
              <a:rPr lang="ja" sz="764"/>
            </a:br>
            <a:r>
              <a:rPr lang="ja" sz="764"/>
              <a:t>この再合成されたサブルーチンを元の実装に代替してみて、グローバルな仕様を満たすかどうかを検証します。</a:t>
            </a:r>
            <a:endParaRPr sz="764"/>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Generative News Recommendation 生成型ニュース推奨</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オンラインでニュースを読むときに、読者が興味のあるニュースをもっと簡単に、より深く理解できるようにする生成型ニュース推薦パラダイム（GNR）を提案。</a:t>
            </a:r>
            <a:br>
              <a:rPr lang="ja" sz="764"/>
            </a:br>
            <a:r>
              <a:rPr lang="ja" sz="764"/>
              <a:t>普通のニュース推薦システムが単に関連する記事を示すのとは違い、この方法は読者が興味を持つ可能性のある様々なニュース記事を結びつけて、一つのつながりのある話として提示します。これにより、読者はニュースの背後にある大きな話や事件をもっと早く、包括的に理解すること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てニュースと読者の両方についての詳細な情報を、ニュースについては記事の内容からテーマや関連性、重要な要素などを抽出します。読者については、過去の読書歴や興味関心から、読者のプロファイルの詳細な情報を作ります。</a:t>
            </a:r>
            <a:br>
              <a:rPr lang="ja" sz="764"/>
            </a:br>
            <a:r>
              <a:rPr lang="ja" sz="764"/>
              <a:t>この情報を使い、読者の関心にあったニュースを見つけ出し、それらを一つの物語のように結びつける訓練方法(UIFT)を実行します。</a:t>
            </a:r>
            <a:br>
              <a:rPr lang="ja" sz="764"/>
            </a:br>
            <a:r>
              <a:rPr lang="ja" sz="764"/>
              <a:t>具体的には、読者が興味を持ちそうなニュースを選び出し、それらを論理的で一貫性のあるストーリーにまとめあげることで、読者がニュースをより深く理解しやすくすることを目指しています。</a:t>
            </a:r>
            <a:br>
              <a:rPr lang="ja" sz="764"/>
            </a:br>
            <a:r>
              <a:rPr lang="ja" sz="764"/>
              <a:t>このアプローチにより、ここの読者に合わせたニュース推奨を実現できているつもりらしい</a:t>
            </a:r>
            <a:endParaRPr sz="764"/>
          </a:p>
          <a:p>
            <a:pPr indent="0" lvl="0" marL="0" rtl="0" algn="l">
              <a:lnSpc>
                <a:spcPct val="100000"/>
              </a:lnSpc>
              <a:spcBef>
                <a:spcPts val="1200"/>
              </a:spcBef>
              <a:spcAft>
                <a:spcPts val="0"/>
              </a:spcAft>
              <a:buNone/>
            </a:pPr>
            <a:r>
              <a:rPr lang="ja" sz="764"/>
              <a:t>UIFT (User Interest Alignment Fine-Tuning) :</a:t>
            </a:r>
            <a:br>
              <a:rPr lang="ja" sz="764"/>
            </a:br>
            <a:r>
              <a:rPr lang="ja" sz="764"/>
              <a:t>1. 前処理段階:</a:t>
            </a:r>
            <a:br>
              <a:rPr lang="ja" sz="764"/>
            </a:br>
            <a:r>
              <a:rPr lang="ja" sz="764"/>
              <a:t>LLM を利用して、ニュースとユーザーのテーマレベルの表現を生成します。これにはニュースの内容やユーザーのプロファイル（過去のクリック履歴など）を入力として使用します。</a:t>
            </a:r>
            <a:br>
              <a:rPr lang="ja" sz="764"/>
            </a:br>
            <a:r>
              <a:rPr lang="ja" sz="764"/>
              <a:t>これらのテーマレベルの表現とセマンティックレベルの表現（直接的な内容に基づく表現）を組み合わせて、デュアルレベルの表現を形成します。</a:t>
            </a:r>
            <a:endParaRPr sz="764"/>
          </a:p>
          <a:p>
            <a:pPr indent="0" lvl="0" marL="0" rtl="0" algn="l">
              <a:lnSpc>
                <a:spcPct val="100000"/>
              </a:lnSpc>
              <a:spcBef>
                <a:spcPts val="1200"/>
              </a:spcBef>
              <a:spcAft>
                <a:spcPts val="0"/>
              </a:spcAft>
              <a:buNone/>
            </a:pPr>
            <a:r>
              <a:rPr lang="ja" sz="764"/>
              <a:t>2. パーソナライズされた関連ニュースの探索:</a:t>
            </a:r>
            <a:br>
              <a:rPr lang="ja" sz="764"/>
            </a:br>
            <a:r>
              <a:rPr lang="ja" sz="764"/>
              <a:t>ニュースセットからユーザーの関心事に合致するニュースとその関連ニュースを特定し、これらを用いて一貫性のある物語を生成するための準備を行います。</a:t>
            </a:r>
            <a:br>
              <a:rPr lang="ja" sz="764"/>
            </a:br>
            <a:r>
              <a:rPr lang="ja" sz="764"/>
              <a:t>まず、デュアルレベルの表現に基づいてニュースをランキングし、ユーザーの好みに最も合致するニュース（焦点ニュース）を選択します。</a:t>
            </a:r>
            <a:br>
              <a:rPr lang="ja" sz="764"/>
            </a:br>
            <a:r>
              <a:rPr lang="ja" sz="764"/>
              <a:t>次に、ニュース間の論理的関連を探索し、焦点ニュースに関連するさらに多くのニュース記事を見つけます。</a:t>
            </a:r>
            <a:br>
              <a:rPr lang="ja" sz="764"/>
            </a:br>
            <a:r>
              <a:rPr lang="ja" sz="764"/>
              <a:t>最後に、ユーザーの興味に合わない可能性のあるニュースをフィルタリングし、焦点ニュースの主なイベントの文脈を考慮しつつ、ユーザーの好みを反映した参照ニュースセットを取得します。</a:t>
            </a:r>
            <a:endParaRPr sz="764"/>
          </a:p>
          <a:p>
            <a:pPr indent="0" lvl="0" marL="0" rtl="0" algn="l">
              <a:lnSpc>
                <a:spcPct val="100000"/>
              </a:lnSpc>
              <a:spcBef>
                <a:spcPts val="1200"/>
              </a:spcBef>
              <a:spcAft>
                <a:spcPts val="0"/>
              </a:spcAft>
              <a:buNone/>
            </a:pPr>
            <a:r>
              <a:rPr lang="ja" sz="764"/>
              <a:t>3. 興味に基づく複数ニュースの物語統合 (Interest-aware Multi-news Narrative Fusion):</a:t>
            </a:r>
            <a:br>
              <a:rPr lang="ja" sz="764"/>
            </a:br>
            <a:r>
              <a:rPr lang="ja" sz="764"/>
              <a:t>参照ニュースセットの中心テーマを包括する一貫性と論理的に構造化された物語を作成します。これにより、生成された物語とユーザーの興味との整合性を高め、ユーザーがコンテンツにさらに関与するように促します。</a:t>
            </a:r>
            <a:br>
              <a:rPr lang="ja" sz="764"/>
            </a:br>
            <a:r>
              <a:rPr lang="ja" sz="764"/>
              <a:t>ここで UIFT を導入し、複数のニュース物語の確率を最適化することでランキング損失を調整します。このプロセスを通じて、モデルはユーザーの関心により密接に合わせた物語を生成するよう微調整されます。</a:t>
            </a:r>
            <a:endParaRPr sz="764"/>
          </a:p>
          <a:p>
            <a:pPr indent="0" lvl="0" marL="0" rtl="0" algn="l">
              <a:lnSpc>
                <a:spcPct val="100000"/>
              </a:lnSpc>
              <a:spcBef>
                <a:spcPts val="1200"/>
              </a:spcBef>
              <a:spcAft>
                <a:spcPts val="0"/>
              </a:spcAft>
              <a:buNone/>
            </a:pPr>
            <a:r>
              <a:rPr lang="ja" sz="764"/>
              <a:t>4. 微調整と評価:</a:t>
            </a:r>
            <a:br>
              <a:rPr lang="ja" sz="764"/>
            </a:br>
            <a:r>
              <a:rPr lang="ja" sz="764"/>
              <a:t>LLMを使用して多ニュース物語を生成し、その後、我々の多ニュース物語生成器を監視されたファインチューニングを通じて訓練し、LLMの能力と知識を蒸留します。</a:t>
            </a:r>
            <a:br>
              <a:rPr lang="ja" sz="764"/>
            </a:br>
            <a:r>
              <a:rPr lang="ja" sz="764"/>
              <a:t>UIFTはランキング損失を取り入れることにより、我々の生成器が複数のニュース物語をユーザーの興味に基づいてランキングし、よりパーソナライズされた物語を生成できるように訓練します。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従来の知識注入手法と比較して、この研究のアプローチは知識グラフに依存せず、文書から直接関連するコンテキストを利用する点で新規性があります。これにより、一般化が容易で、さまざまなドメインやエンティティに適用可能な方法です</a:t>
            </a:r>
            <a:endParaRPr sz="822"/>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Magic Markup: Maintaining Document-External Markup with an LLM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文書の外部にメタデータを保持する新しい手法を提案。特に、プログラムが変更された後にアノテーションがコードに自動的に追従するように、インテリジェントエージェントを使用して変更されたプログラムを再タグ付けするシステムを開発。この方法は、文書アノテーションの応用範囲を拡大し、プログラムの作成、デバッグ、保守、およびプレゼンテーションにおける基本的な操作を可能にします。私たちのシステムは、ベンチマークで90%の精度を達成し、ドキュメントのタグを並行して5秒ごとに置き換えることができます。性能はさらなる改善の余地があるものの、信頼性が十分に高いことから、アプリケーションのさらなる探求を正当化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a:t>
            </a:r>
            <a:r>
              <a:rPr lang="ja" sz="764"/>
              <a:t>に基づいた再タグ付けシステムを構築し、合成されたベンチマークスイートを用いてこのシステムを評価しました。このベンチマークは、5つのプログラミング言語で90のコード更新をカバーしています。</a:t>
            </a:r>
            <a:endParaRPr sz="764"/>
          </a:p>
          <a:p>
            <a:pPr indent="0" lvl="0" marL="0" rtl="0" algn="l">
              <a:lnSpc>
                <a:spcPct val="100000"/>
              </a:lnSpc>
              <a:spcBef>
                <a:spcPts val="1200"/>
              </a:spcBef>
              <a:spcAft>
                <a:spcPts val="0"/>
              </a:spcAft>
              <a:buNone/>
            </a:pPr>
            <a:r>
              <a:rPr lang="ja" sz="764"/>
              <a:t>1. LLM（大規模言語モデル）に基づいた再タグ付けシステムの構築: このシステムは、プログラミング言語における90のコード更新をカバーする合成ベンチマークスイートを使用して評価されました。これらのベンチマークは、タグ付けされたエンティティが再配置または変更されるシナリオを表しています。</a:t>
            </a:r>
            <a:endParaRPr sz="764"/>
          </a:p>
          <a:p>
            <a:pPr indent="0" lvl="0" marL="0" rtl="0" algn="l">
              <a:lnSpc>
                <a:spcPct val="100000"/>
              </a:lnSpc>
              <a:spcBef>
                <a:spcPts val="1200"/>
              </a:spcBef>
              <a:spcAft>
                <a:spcPts val="0"/>
              </a:spcAft>
              <a:buNone/>
            </a:pPr>
            <a:r>
              <a:rPr lang="ja" sz="764"/>
              <a:t>2. 合成ベンチマークスイートの生成: 特定のプログラミングタスクとその更新に関するシナリオを表現するために、異なるプログラミング言語でのコードの例を生成し、これらの例に基づいてベンチマークを構築しました。これには、LLMが生成したコードに対して手動でタグを配置し、次にこれらのコードがどのように更新されたか（例えば、リファクタリングや機能の追加によって）を示すプロセスが含まれます。</a:t>
            </a:r>
            <a:endParaRPr sz="764"/>
          </a:p>
          <a:p>
            <a:pPr indent="0" lvl="0" marL="0" rtl="0" algn="l">
              <a:lnSpc>
                <a:spcPct val="100000"/>
              </a:lnSpc>
              <a:spcBef>
                <a:spcPts val="1200"/>
              </a:spcBef>
              <a:spcAft>
                <a:spcPts val="0"/>
              </a:spcAft>
              <a:buNone/>
            </a:pPr>
            <a:r>
              <a:rPr lang="ja" sz="764"/>
              <a:t>3. 再タグ付けプロセス: 更新されたコードに対して正確なセグメントの開始と終了のテキストポイントを特定し、これらのポイントに基づいてアノテーションを再配置します。このプロセスは、文書の更新後もタグが関連するコンテキストに正しく残ることを保証することを目指しています。</a:t>
            </a:r>
            <a:endParaRPr sz="764"/>
          </a:p>
          <a:p>
            <a:pPr indent="0" lvl="0" marL="0" rtl="0" algn="l">
              <a:lnSpc>
                <a:spcPct val="100000"/>
              </a:lnSpc>
              <a:spcBef>
                <a:spcPts val="1200"/>
              </a:spcBef>
              <a:spcAft>
                <a:spcPts val="0"/>
              </a:spcAft>
              <a:buNone/>
            </a:pPr>
            <a:r>
              <a:rPr lang="ja" sz="764"/>
              <a:t>4. プロンプトの調整と評価: 再タグ付けシステムの効率と精度を評価するために、特定のプロンプト形式を使用してモデルがテキストと行番号を参照し、更新されたセグメント内の正しい位置を特定できるようにしました。これは、更新されたファイル内でのセグメントの正確な配置を特定するために重要です。</a:t>
            </a:r>
            <a:endParaRPr sz="764"/>
          </a:p>
          <a:p>
            <a:pPr indent="0" lvl="0" marL="0" rtl="0" algn="l">
              <a:lnSpc>
                <a:spcPct val="100000"/>
              </a:lnSpc>
              <a:spcBef>
                <a:spcPts val="1200"/>
              </a:spcBef>
              <a:spcAft>
                <a:spcPts val="0"/>
              </a:spcAft>
              <a:buNone/>
            </a:pPr>
            <a:r>
              <a:rPr lang="ja" sz="764"/>
              <a:t>この手法は、文書外のマークアップを自動的に維持するためのアプローチで、言語モデルがプログラムのセマンティクスを理解し、コードの変更に伴ってアノテーションを適切に追跡できる能力を利用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提案システムはベンチマークで90%の精度を達成しました。特に、ドキュメントのタグを5秒ごとに並行して置き換えることが可能であることを示しました。</a:t>
            </a:r>
            <a:endParaRPr sz="822"/>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Towards General Computer Control: A Multimodal Agent for Red Dead Redemption II as a Case Study (汎用コンピュータ制御に向けて：ケーススタディとしてのRed Dead Redemption IIのためのマルチモーダルエージェント)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基礎エージェントが特定のタスクやシナリオで成功しているにも関わらず、シナリオ間での一般化が困難であるという問題を解決するために、General Computer Control (GCC)設定を提案します。GCCは、コンピュータの画面画像（および可能であればオーディオ）のみを入力として受け取り、キーボードとマウス操作を出力とすることで、任意のコンピュータタスクをマスターする基礎エージェントを構築することを目指します。CRADLEというエージェントフレームワークを紹介し、複雑なAAAゲームであるRed Dead Redemption IIにデプロイすることによって、GCCへの初期の試みを行います。CRADLEは、情報収集、自己反映、タスク推論、スキルカリキュレーション、アクションプランニング、メモリの6つの主要なモジュールを含んでいます。</a:t>
            </a:r>
            <a:br>
              <a:rPr lang="ja" sz="764"/>
            </a:br>
            <a:r>
              <a:rPr lang="ja" sz="764"/>
              <a:t>最小限の事前知識を使用することで複雑なゲーム操作を行わせることがk脳になります</a:t>
            </a:r>
            <a:br>
              <a:rPr lang="ja" sz="764"/>
            </a:br>
            <a:r>
              <a:rPr lang="ja" sz="764"/>
              <a:t>https://baai-agents.github.io/Cradle/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CC設定を提案し、情報収集、自己反映、タスク推論、スキルカリキュレーション、アクションプランニング、メモリの6つの主要モジュールを備えたCRADLEフレームワークを開発しました。CRADLEは、スクリーンからのビデオを入力として受け取り、キーボードとマウス操作を出力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CRADLEをRed Dead Redemption IIに適用し、このゲームで主要なストーリーラインをフォローし、実任務を完了することができました。</a:t>
            </a:r>
            <a:endParaRPr sz="822"/>
          </a:p>
        </p:txBody>
      </p:sp>
      <p:pic>
        <p:nvPicPr>
          <p:cNvPr id="144" name="Google Shape;144;p29"/>
          <p:cNvPicPr preferRelativeResize="0"/>
          <p:nvPr/>
        </p:nvPicPr>
        <p:blipFill>
          <a:blip r:embed="rId3">
            <a:alphaModFix/>
          </a:blip>
          <a:stretch>
            <a:fillRect/>
          </a:stretch>
        </p:blipFill>
        <p:spPr>
          <a:xfrm>
            <a:off x="152400" y="3030326"/>
            <a:ext cx="3999427" cy="1943076"/>
          </a:xfrm>
          <a:prstGeom prst="rect">
            <a:avLst/>
          </a:prstGeom>
          <a:noFill/>
          <a:ln>
            <a:noFill/>
          </a:ln>
        </p:spPr>
      </p:pic>
      <p:pic>
        <p:nvPicPr>
          <p:cNvPr id="145" name="Google Shape;145;p29"/>
          <p:cNvPicPr preferRelativeResize="0"/>
          <p:nvPr/>
        </p:nvPicPr>
        <p:blipFill>
          <a:blip r:embed="rId4">
            <a:alphaModFix/>
          </a:blip>
          <a:stretch>
            <a:fillRect/>
          </a:stretch>
        </p:blipFill>
        <p:spPr>
          <a:xfrm>
            <a:off x="5404079" y="3030325"/>
            <a:ext cx="3576146" cy="194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Preventing Reward Hacking with Occupancy Measure Regularization 報酬ハッキングの防止における占有測度正則化</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報酬ハッキングは、設計者が意図した「真の」目標や報酬ではなく、より簡単に達成できる「代理」の目標や報酬を追求してしまう現象のことをいい、システムが本来の目的を達成する代わりに、設計上の欠陥や盲点を利用して、見かけ上の成果を挙げる行動を取ることを指します。これは、システムが真に望ましい行動を学習するのではなく、手っ取り早く報酬を稼ぐための「抜け道」を見つけ出してしまうことにより発生します。本研究では、報酬ハッキングを防ぐために、行動分布（AD）の発散ではなく、ポリシー間の占有測度（OM）の発散に基づいて正則化する方法を提案します。理論的には、OM正則化が真の報酬の大幅な低下をより効果的に避けることができることを証明し、実験的には、OM発散がAD発散よりも報酬ハッキングを防ぐのに優れていることを示します。</a:t>
            </a:r>
            <a:br>
              <a:rPr lang="ja" sz="764"/>
            </a:br>
            <a:r>
              <a:rPr lang="ja" sz="764"/>
              <a:t>https://github.com/cassidylaidlaw/orpo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報酬ハッキングを防ぐための新しいアプローチを取り入れています。具体的には、報酬関数に対するエージェントの行動を制御するために、「占有測度（OM）発散」という概念を用いています。以下にそのアルゴリズムの概要を説明します。</a:t>
            </a:r>
            <a:endParaRPr sz="764"/>
          </a:p>
          <a:p>
            <a:pPr indent="0" lvl="0" marL="0" rtl="0" algn="l">
              <a:lnSpc>
                <a:spcPct val="100000"/>
              </a:lnSpc>
              <a:spcBef>
                <a:spcPts val="1200"/>
              </a:spcBef>
              <a:spcAft>
                <a:spcPts val="0"/>
              </a:spcAft>
              <a:buNone/>
            </a:pPr>
            <a:r>
              <a:rPr lang="ja" sz="764"/>
              <a:t>1. 占有測度（OM）の定義: エージェントがある方針（ポリシー）に従って環境内を動く際に、各状態に存在する時間の割合を表します。これにより、エージェントの行動パターンを数値化し、分析することが可能になります。</a:t>
            </a:r>
            <a:endParaRPr sz="764"/>
          </a:p>
          <a:p>
            <a:pPr indent="0" lvl="0" marL="0" rtl="0" algn="l">
              <a:lnSpc>
                <a:spcPct val="100000"/>
              </a:lnSpc>
              <a:spcBef>
                <a:spcPts val="1200"/>
              </a:spcBef>
              <a:spcAft>
                <a:spcPts val="0"/>
              </a:spcAft>
              <a:buNone/>
            </a:pPr>
            <a:r>
              <a:rPr lang="ja" sz="764"/>
              <a:t>2. OM発散の計算: エージェントが異なるポリシーに従った場合の占有測度の違いを計算します。これは、エージェントが学習過程で採用したポリシーが、どの程度元の目的から逸脱しているかを測定するために用いられます。</a:t>
            </a:r>
            <a:endParaRPr sz="764"/>
          </a:p>
          <a:p>
            <a:pPr indent="0" lvl="0" marL="0" rtl="0" algn="l">
              <a:lnSpc>
                <a:spcPct val="100000"/>
              </a:lnSpc>
              <a:spcBef>
                <a:spcPts val="1200"/>
              </a:spcBef>
              <a:spcAft>
                <a:spcPts val="0"/>
              </a:spcAft>
              <a:buNone/>
            </a:pPr>
            <a:r>
              <a:rPr lang="ja" sz="764"/>
              <a:t>3. 正則化の適用: OM発散を利用して、エージェントの学習プロセスに正則化項を導入します。この正則化は、エージェントが代理報酬関数に過剰に適応するのを防ぐことを目的としており、真の報酬関数により良く適合するよう促します。</a:t>
            </a:r>
            <a:endParaRPr sz="764"/>
          </a:p>
          <a:p>
            <a:pPr indent="0" lvl="0" marL="0" rtl="0" algn="l">
              <a:lnSpc>
                <a:spcPct val="100000"/>
              </a:lnSpc>
              <a:spcBef>
                <a:spcPts val="1200"/>
              </a:spcBef>
              <a:spcAft>
                <a:spcPts val="0"/>
              </a:spcAft>
              <a:buNone/>
            </a:pPr>
            <a:r>
              <a:rPr lang="ja" sz="764"/>
              <a:t>4. 学習アルゴリズムの適用: 正則化された報酬関数を使用して、エージェントは環境内での行動を学習します。この過程で、OM発散に基づく正則化が適用されることで、エージェントは報酬ハッキングを避け、より望ましい行動パターンを学習することが期待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複数の現実的な環境において、OM発散がAD発散よりも報酬ハッキングを防ぐのに優れていることを実証します。OM発散を使用した正則化は、安全ポリシーに対する性能の向上を可能にしながら報酬ハッキングを防ぎます。</a:t>
            </a:r>
            <a:endParaRPr sz="822"/>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Reaching Consensus in Cooperative Multi-Agent Reinforcement Learning with Goal Imagination ゴール想像による協調型マルチエージェント強化学習における合意形成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には、複数のエージェントが共通の目標に向かって協力する際、エージェント間で行動や意思決定において適切な調整が行われず、効率的な合意に達することができない状況が起こる非調整問題があります。これは、エージェントが独立して行動を選択することで、全体としての最適な成果が得られない可能性がある問題です。既存の協調型マルチエージェント強化学習(MARL)方法は通常、合意形成を明示的に考慮しておらず、非調整問題を引き起こす可能性があります。</a:t>
            </a:r>
            <a:br>
              <a:rPr lang="ja" sz="764"/>
            </a:br>
            <a:r>
              <a:rPr lang="ja" sz="764"/>
              <a:t>マルチエージェントを明示的に調整するためのモデルベースの合意形成メカニズムMulti-agent Goal Imagination (MAGI) を提案し、モデルベースの長期目標想像メカニズムを提案。</a:t>
            </a:r>
            <a:br>
              <a:rPr lang="ja" sz="764"/>
            </a:br>
            <a:r>
              <a:rPr lang="ja" sz="764"/>
              <a:t>生成された目標を用いてエージェント間の合意形成とモデルフリーなマルチエージェント学習を調整します。具体的には、CVAEを使用して将来の状態分布をモデル化し、この分布から高価値の将来の状態を目標としてサンプリング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MAGIフレームワークのアルゴリズムの処理の流れは以下になります。</a:t>
            </a:r>
            <a:br>
              <a:rPr lang="ja" sz="764"/>
            </a:br>
            <a:r>
              <a:rPr lang="ja" sz="764"/>
              <a:t>1. 目標の想像: まず、このフレームワークは「共通の目標」を想像することから始めます。つまり、エージェントたちが協力して達成しようとする、未来のある状態（ゴール）を決めます。</a:t>
            </a:r>
            <a:br>
              <a:rPr lang="ja" sz="764"/>
            </a:br>
            <a:r>
              <a:rPr lang="ja" sz="764"/>
              <a:t>2. 目標の選択: 想像した目標の中から、実際に達成可能で価値の高い目標を選択します。</a:t>
            </a:r>
            <a:br>
              <a:rPr lang="ja" sz="764"/>
            </a:br>
            <a:r>
              <a:rPr lang="ja" sz="764"/>
              <a:t>3. 行動: 各エージェントは、共通の目標達成に向けて最適な行動を選択し、実行します。</a:t>
            </a:r>
            <a:br>
              <a:rPr lang="ja" sz="764"/>
            </a:br>
            <a:r>
              <a:rPr lang="ja" sz="764"/>
              <a:t>4. 学習と調整: 行動の結果を見て、エージェントたちは何がうまくいったか、何がうまくいかなかったかを学びます。</a:t>
            </a:r>
            <a:br>
              <a:rPr lang="ja" sz="764"/>
            </a:br>
            <a:r>
              <a:rPr lang="ja" sz="764"/>
              <a:t>そして、次回の目標達成のために、さらに良い協力の仕方や行動の選択方法を更新します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Multi-agent Particle-EnvironmentsおよびGoogle Research Football環境における結果から、MAGIはサンプル効率と性能の両方において既存の方法よりも優れていることがわかりました。</a:t>
            </a:r>
            <a:endParaRPr sz="822"/>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How to think step-by-step: A mechanistic understanding of chain-of-thought reasoning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LLMステップバイステップの推論をどのように実現しているかを、機械的な観点から調査</a:t>
            </a:r>
            <a:br>
              <a:rPr lang="ja" sz="764"/>
            </a:br>
            <a:r>
              <a:rPr lang="ja" sz="764"/>
              <a:t>LLMsがステップバイステップ推論のために複数の並行する解答生成パスを展開していることを示します。これらのパスは、入力質問のコンテキストと生成された思考の連鎖から順次的に解答を提供します。LLMの中間層において顕著な機能的断裂を観察します。初期の半分のトークン表現は、訓練前の事前知識に強く偏っており、後半では突然コンテキストが支配的になります。この内部のフェーズシフトは、答えのトークンを主に書き込む注意ヘッドが後半に現れ、オントロジカルな関係に沿って情報を移動する注意ヘッドが初期半分にのみ現れるなど、異なる機能コンポーネントに現れます。我々の知識によると、これはLLMsにおける思考の連鎖推論の機械的調査における最初の試み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LLaMA-2 7Bを用いて、架空のオントロジーに基づく多段階推論におけるCoTの生成を分析します。特に、PrOntoQAデータセットを使用して、モデルが提供されたコンテキストから推論することに焦点を当てます。</a:t>
            </a:r>
            <a:endParaRPr sz="764"/>
          </a:p>
          <a:p>
            <a:pPr indent="0" lvl="0" marL="0" rtl="0" algn="l">
              <a:lnSpc>
                <a:spcPct val="100000"/>
              </a:lnSpc>
              <a:spcBef>
                <a:spcPts val="1200"/>
              </a:spcBef>
              <a:spcAft>
                <a:spcPts val="0"/>
              </a:spcAft>
              <a:buNone/>
            </a:pPr>
            <a:r>
              <a:rPr lang="ja" sz="764"/>
              <a:t>ステップバイステップ推論の実現を確認する方法として、以下の主な手法が用いられました：</a:t>
            </a:r>
            <a:br>
              <a:rPr lang="ja" sz="764"/>
            </a:br>
            <a:r>
              <a:rPr lang="ja" sz="764"/>
              <a:t>1. サブタスクごとの回答生成の調査：LLM内の注目ヘッドが、特定のサブタスクに対する回答を最終的な残差ストリームに直接書き込むことにより、ステップバイステップでの回答を生成する過程を探りました。これにより、複数の回答生成パスが存在し、それぞれが生成された出力を強化することが示されました​​。</a:t>
            </a:r>
            <a:br>
              <a:rPr lang="ja" sz="764"/>
            </a:br>
            <a:r>
              <a:rPr lang="ja" sz="764"/>
              <a:t>2. 情報の伝播経路の追跡：回答を直接書き込む注目ヘッドから始めて、これらのヘッドが注目している残差ストリームを特定し、その残差ストリームの内容を逆埋め込み投影を通じて特定しました。これにより、回答を書き込むヘッドに根ざした注目ヘッドのツリーを構築し、ステップバイステップの答えの生成に至る情報の流れを追跡しました​​。</a:t>
            </a:r>
            <a:br>
              <a:rPr lang="ja" sz="764"/>
            </a:br>
            <a:r>
              <a:rPr lang="ja" sz="764"/>
              <a:t>3. コンテキストに基づく回答の収集：生成されたコンテキスト、質問コンテキスト、および数ショットコンテキストから回答を収集する注目ヘッドを調査しました。これにより、異なるサブタスクで回答トークンを異なるセグメントから収集する複数のパラレルパスウェイが明らかになりました​​。</a:t>
            </a:r>
            <a:endParaRPr sz="764"/>
          </a:p>
          <a:p>
            <a:pPr indent="0" lvl="0" marL="0" rtl="0" algn="l">
              <a:lnSpc>
                <a:spcPct val="100000"/>
              </a:lnSpc>
              <a:spcBef>
                <a:spcPts val="1200"/>
              </a:spcBef>
              <a:spcAft>
                <a:spcPts val="0"/>
              </a:spcAft>
              <a:buNone/>
            </a:pPr>
            <a:r>
              <a:rPr lang="ja" sz="764"/>
              <a:t>これらの手法により、LLMがステップバイステップ推論を実現するために、複数のパラレルパスウェイを利用し、それぞれが異なるメカニズムを通じて入力から回答を処理していることが確認されました。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LLMsがステップバイステップ推論のために複数の並行する解答生成パスを展開していること、および中間層における機能的断裂の存在が確認されました。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Design2Code: Automating Front-End Engineering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マルチモーダルLLMが視覚デザインを直接コード実装に変換し、フロントエンドエンジニアリングパイプラインを自動化する新しいパラダイムが可能になりました。</a:t>
            </a:r>
            <a:br>
              <a:rPr lang="ja" sz="764"/>
            </a:br>
            <a:r>
              <a:rPr lang="ja" sz="764"/>
              <a:t>この視覚デザインからコード実装へのタスク（Design2Codeと称する）について初めて体系的に検討を行い、実世界のウェブページ484件をテストケースとして手動でキュレートし、スクリーンショットを入力として与えた際に、現在のマルチモーダルLLMがどれくらいうまく参照ウェブページを直接レンダリングするコード実装を生成できるかを評価するための自動評価指標セットを開発しました。GPT-4VとGemini Vision Proに対するマルチモーダルプロンプトメソッドのスイートを開発し、その有効性を示しています。人間の評価と自動評価の両方で、GPT-4Vが良かったらしい</a:t>
            </a:r>
            <a:br>
              <a:rPr lang="ja" sz="764"/>
            </a:br>
            <a:r>
              <a:rPr lang="ja" sz="764"/>
              <a:t>https://salt-nlp.github.io/Design2Code/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の手法セクションでは、多様なモデルと手法のベンチマーク評価に焦点を当てています。具体的には、商業APIモデルのプロンプトとオープンソースモデルのファインチューニングを含む、さまざまなモデルと手法のパフォーマンスを比較しています。</a:t>
            </a:r>
            <a:endParaRPr sz="764"/>
          </a:p>
          <a:p>
            <a:pPr indent="0" lvl="0" marL="0" rtl="0" algn="l">
              <a:lnSpc>
                <a:spcPct val="100000"/>
              </a:lnSpc>
              <a:spcBef>
                <a:spcPts val="1200"/>
              </a:spcBef>
              <a:spcAft>
                <a:spcPts val="0"/>
              </a:spcAft>
              <a:buNone/>
            </a:pPr>
            <a:r>
              <a:rPr lang="ja" sz="764"/>
              <a:t>1. 多モーダルプロンプト手法 (Multimodal Prompting Methods)</a:t>
            </a:r>
            <a:br>
              <a:rPr lang="ja" sz="764"/>
            </a:br>
            <a:r>
              <a:rPr lang="ja" sz="764"/>
              <a:t>直接プロンプト(Direct Prompting): 最もシンプルなベースラインとして、参照ウェブページのスクリーンショットとともに、HTMLとCSSを使用して指定されたウェブサイトを再現するようモデルに指示します。全てのCSSコードをHTMLファイル内に含め、画像が関わる場合は"rick.jpg"をプレースホルダーとして使用します。JavaScriptスクリプトや動的なインタラクションは含めず、要素のサイズ、テキストの位置、色、および全体のレイアウトに注意を払うよう求めます。</a:t>
            </a:r>
            <a:endParaRPr sz="764"/>
          </a:p>
          <a:p>
            <a:pPr indent="0" lvl="0" marL="0" rtl="0" algn="l">
              <a:lnSpc>
                <a:spcPct val="100000"/>
              </a:lnSpc>
              <a:spcBef>
                <a:spcPts val="1200"/>
              </a:spcBef>
              <a:spcAft>
                <a:spcPts val="0"/>
              </a:spcAft>
              <a:buNone/>
            </a:pPr>
            <a:r>
              <a:rPr lang="ja" sz="764"/>
              <a:t>2. テキスト強化プロンプト(Text-Augmented Prompting): モデルに全てを一度に実行させる代わりに、元のウェブページからテキスト要素を抽出して、指示プロンプトとスクリーンショット入力の後にこれらのテキストを追加します。この設定ではOCRの難しさを軽減し、モデルがレイアウトデザインにより集中できるようにします。</a:t>
            </a:r>
            <a:endParaRPr sz="764"/>
          </a:p>
          <a:p>
            <a:pPr indent="0" lvl="0" marL="0" rtl="0" algn="l">
              <a:lnSpc>
                <a:spcPct val="100000"/>
              </a:lnSpc>
              <a:spcBef>
                <a:spcPts val="1200"/>
              </a:spcBef>
              <a:spcAft>
                <a:spcPts val="0"/>
              </a:spcAft>
              <a:buNone/>
            </a:pPr>
            <a:r>
              <a:rPr lang="ja" sz="764"/>
              <a:t>3. 自己修正プロンプト(Self-Revision Prompting): モデルが自分の生成物を自己改善することを促す手法です。入力として、入力ウェブページのスクリーンショット、テキスト強化プロンプトから生成されたウェブページのスクリーンショット、テキスト強化プロンプトから生成されたコードの初期解を提供し、参照ウェブページにより近づくように生成実装コードを改善するようモデルに依頼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GPT-4Vで生成されたウェブページは、見た目と内容の面で元の参照ウェブページと交換可能であると考えられているケースが49%あり、64%のケースではGPT-4Vで生成されたウェブページの方が元の参照ウェブページよりも優れていると考えられています。</a:t>
            </a:r>
            <a:endParaRPr sz="822"/>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 iScore: Visual Analytics for Interpreting How Language Models Automatically Score Summaries 言語モデルが要約を自動採点する方法を解釈するためのビジュアルアナリティクス</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要約採点LLMを構築するiScoreというインタラクティブなビジュアルアナリティクスツールを開発しました。このツールを用いることで、複数の要約を同時にアップロードし、採点し、比較することができます。統合されたビューを使用して、要約の言語を反復的に修正し、結果として得られるLLMスコアの変化を追跡し、複数レベルの抽象化でモデルの重みを視覚化できます。</a:t>
            </a:r>
            <a:br>
              <a:rPr lang="ja" sz="764"/>
            </a:br>
            <a:r>
              <a:rPr lang="ja" sz="764"/>
              <a:t>https://github.com/AdamCoscia/iScore</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要約採点LLMのビルドと展開に携わる学習エンジニアとの共同設計プロセスを通じて実施されました。</a:t>
            </a:r>
            <a:br>
              <a:rPr lang="ja" sz="764"/>
            </a:br>
            <a:r>
              <a:rPr lang="ja" sz="764"/>
              <a:t>このプロセスは、モデルの解釈に関する設計課題を特定し、これらの課題に対処するためにiScoreというビジュアルアナリティクスツールを開発することを目的としています。</a:t>
            </a:r>
            <a:br>
              <a:rPr lang="ja" sz="764"/>
            </a:br>
            <a:r>
              <a:rPr lang="ja" sz="764"/>
              <a:t>具体的な評価方法は次のようになります。</a:t>
            </a:r>
            <a:endParaRPr sz="764"/>
          </a:p>
          <a:p>
            <a:pPr indent="0" lvl="0" marL="0" rtl="0" algn="l">
              <a:lnSpc>
                <a:spcPct val="100000"/>
              </a:lnSpc>
              <a:spcBef>
                <a:spcPts val="1200"/>
              </a:spcBef>
              <a:spcAft>
                <a:spcPts val="0"/>
              </a:spcAft>
              <a:buNone/>
            </a:pPr>
            <a:r>
              <a:rPr lang="ja" sz="764"/>
              <a:t>1. 共同設計プロセス: 学習エンジニアと密接に連携し、彼らが直面している課題とニーズを理解します。このステップでは、学習エンジニアのワークフローを観察し、彼らが求めるツールの機能について議論します。</a:t>
            </a:r>
            <a:endParaRPr sz="764"/>
          </a:p>
          <a:p>
            <a:pPr indent="0" lvl="0" marL="0" rtl="0" algn="l">
              <a:lnSpc>
                <a:spcPct val="100000"/>
              </a:lnSpc>
              <a:spcBef>
                <a:spcPts val="1200"/>
              </a:spcBef>
              <a:spcAft>
                <a:spcPts val="0"/>
              </a:spcAft>
              <a:buNone/>
            </a:pPr>
            <a:r>
              <a:rPr lang="ja" sz="764"/>
              <a:t>2. iScoreの開発: 学習エンジニアとの共同設計プロセスから得られたフィードバックを基に、iScoreビジュアルアナリティクスツールを開発します。iScoreは、複数の要約を同時にアップロードし、採点し、比較する機能、要約の言語を反復的に修正しLLMスコアの変化を追跡する機能、そしてモデルの重みを複数レベルの抽象化で視覚化する機能を提供します。</a:t>
            </a:r>
            <a:endParaRPr sz="764"/>
          </a:p>
          <a:p>
            <a:pPr indent="0" lvl="0" marL="0" rtl="0" algn="l">
              <a:lnSpc>
                <a:spcPct val="100000"/>
              </a:lnSpc>
              <a:spcBef>
                <a:spcPts val="1200"/>
              </a:spcBef>
              <a:spcAft>
                <a:spcPts val="0"/>
              </a:spcAft>
              <a:buNone/>
            </a:pPr>
            <a:r>
              <a:rPr lang="ja" sz="764"/>
              <a:t>3. iScoreの展開と評価: 学習エンジニア3名と共にiScoreを1か月間展開し、その使用経験を評価します。この期間中、ツールの効果、特にLLMスコアの精度向上に対する影響を検証します。</a:t>
            </a:r>
            <a:endParaRPr sz="764"/>
          </a:p>
          <a:p>
            <a:pPr indent="0" lvl="0" marL="0" rtl="0" algn="l">
              <a:lnSpc>
                <a:spcPct val="100000"/>
              </a:lnSpc>
              <a:spcBef>
                <a:spcPts val="1200"/>
              </a:spcBef>
              <a:spcAft>
                <a:spcPts val="0"/>
              </a:spcAft>
              <a:buNone/>
            </a:pPr>
            <a:r>
              <a:rPr lang="ja" sz="764"/>
              <a:t>4. 質的インタビュー: 学習エンジニアとの質的インタビューを実施し、iScoreがLLMを理解、評価、そして信頼を構築する過程でどのように役立ったかについてフィードバックを収集します。</a:t>
            </a:r>
            <a:endParaRPr sz="764"/>
          </a:p>
          <a:p>
            <a:pPr indent="0" lvl="0" marL="0" rtl="0" algn="l">
              <a:lnSpc>
                <a:spcPct val="100000"/>
              </a:lnSpc>
              <a:spcBef>
                <a:spcPts val="1200"/>
              </a:spcBef>
              <a:spcAft>
                <a:spcPts val="0"/>
              </a:spcAft>
              <a:buNone/>
            </a:pPr>
            <a:r>
              <a:rPr lang="ja" sz="764"/>
              <a:t>この方法論は、ビジュアルアナリティクスツールが教育ツールとしてのLLMの理解と評価をどのようにサポートできるかを探るためのものです。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iScoreの開発と展開を通じて、学習エンジニアは複数の要約を同時にアップロードし、採点し、比較することが可能になりました。また、要約の言語を反復的に修正し、LLMスコアの変化を追跡し、モデルの重みを複数レベルの抽象化で視覚化する機能が提供されました。</a:t>
            </a:r>
            <a:endParaRPr sz="822"/>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Wiki-TabNER: Advancing Table Interpretation Through Named Entity Recognition Wiki-TabNER: 名前付きエンティティ認識を通じて表の解釈を進化させる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 Web表に含まれる豊富な知識と、表解釈(TI)タスクに取り組むために目指された表形式の言語モデルに着想を得て、この論文では、特にエンティティリンクタスクに焦点を当てたTIタスクの評価のために広く使用されるベンチマークデータセットを分析。そして、セル内の名前付きエンティティ認識タスクとして、表のセルに含まれるテキストから人名や地名などのエンティティを特定し、それらを適切なカテゴリーに分類するタスクを実行するためにLLMのプロンプトフレームワークを提案。例を選択するためにランダム選択と類似性ベースの選択の両方を使用するさまざまな設定でLLMにプロンプトを行う実験も実行、</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現実世界のWikipediaの表を反映し、セル内のエンティティに7つのDbpediaエンティティタイプで注釈を付ける新しいベンチマークデータセットWiki-TabNERを提案しています。</a:t>
            </a:r>
            <a:br>
              <a:rPr lang="ja" sz="764"/>
            </a:br>
            <a:r>
              <a:rPr lang="ja" sz="764"/>
              <a:t>さらに、セル内の名前付きエンティティ認識に焦点を当てた新しい問題を導入し、新しいデータセット上での大規模言語モデル(LLM)の評価フレームワークを提案しています。</a:t>
            </a:r>
            <a:endParaRPr sz="764"/>
          </a:p>
          <a:p>
            <a:pPr indent="0" lvl="0" marL="0" rtl="0" algn="l">
              <a:lnSpc>
                <a:spcPct val="100000"/>
              </a:lnSpc>
              <a:spcBef>
                <a:spcPts val="1200"/>
              </a:spcBef>
              <a:spcAft>
                <a:spcPts val="0"/>
              </a:spcAft>
              <a:buNone/>
            </a:pPr>
            <a:r>
              <a:rPr lang="ja" sz="764"/>
              <a:t>1. 指示部分: タスクを説明し、モデルが出力をどのようにフォーマットするかを指示します。</a:t>
            </a:r>
            <a:br>
              <a:rPr lang="ja" sz="764"/>
            </a:br>
            <a:r>
              <a:rPr lang="ja" sz="764"/>
              <a:t>2. 例示部分: モデルにk-shotの例を提供します。ここでのkは{0, 1, 3}のいずれかです。各例は表と、この表から注釈されたエンティティの出力で構成されます。0-shot評価の場合、この部分を空にする代わりに、1行の表と2つの注釈付きエンティティを強化指示としてモデルに示します。例がない場合、モデルはランダムに構造化された出力を生成するため、このアプローチが採用されています。</a:t>
            </a:r>
            <a:br>
              <a:rPr lang="ja" sz="764"/>
            </a:br>
            <a:r>
              <a:rPr lang="ja" sz="764"/>
              <a:t>3. 入力表: モデルがサブセルエンティティを抽出し、それらのエンティティタイプを識別するための入力表です。</a:t>
            </a:r>
            <a:endParaRPr sz="764"/>
          </a:p>
          <a:p>
            <a:pPr indent="0" lvl="0" marL="0" rtl="0" algn="l">
              <a:lnSpc>
                <a:spcPct val="100000"/>
              </a:lnSpc>
              <a:spcBef>
                <a:spcPts val="1200"/>
              </a:spcBef>
              <a:spcAft>
                <a:spcPts val="0"/>
              </a:spcAft>
              <a:buNone/>
            </a:pPr>
            <a:r>
              <a:rPr lang="ja" sz="764"/>
              <a:t>入力プロンプトが生成された後、LLMは入力プロンプトを受け取り、実行されます。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表からの名前付きエンティティ認識のタスクが、現在の最先端の技術でも難しいことを示しています。しかし、例を提供することでモデルの性能を向上させる方法があることも示しています​​。</a:t>
            </a:r>
            <a:endParaRPr sz="822"/>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5"/>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PEARL: A Review-driven Persona-Knowledge grounded Conversational Recommendation Dataset PEARL: レビュー駆動型パーソナ知識に基づく会話推薦データセット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会話推薦システム(CRS)は、インタラクティブな会話を通じてユーザーの好みを引き出し、パーソナライズされた推薦を提供することを目指す。</a:t>
            </a:r>
            <a:br>
              <a:rPr lang="ja" sz="764"/>
            </a:br>
            <a:r>
              <a:rPr lang="ja" sz="764"/>
              <a:t>ここでは特定のユーザーの嗜好や推薦の説明を考慮した会話推薦データセットPEARLを提案。57k以上の対話を含む大規模データセットを、実世界のレビューから得られた詳細なパーソナと知識を用いて構築し、PEARLの発話は以前のデータセットよりも特定のユーザー嗜好をより多く含み、対象ドメインにおける専門知識を示し、対話コンテキストにより関連性の高い推薦を提供す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手法は、実世界のレビューからユーザーのパーソナ（個人の特徴や好み）とアイテムに関する知識を抽出し、これらの情報を基に拡張された大規模言語モデル(LLM)を用いて会話推薦データセットを合成するアプローチです。具体的には、パーソナとアイテム知識を組み込んだユーザーシミュレーターとレコメンダーシミュレーターを使用して、リアルな対話を生成します。</a:t>
            </a:r>
            <a:endParaRPr sz="764"/>
          </a:p>
          <a:p>
            <a:pPr indent="0" lvl="0" marL="0" rtl="0" algn="l">
              <a:lnSpc>
                <a:spcPct val="100000"/>
              </a:lnSpc>
              <a:spcBef>
                <a:spcPts val="1200"/>
              </a:spcBef>
              <a:spcAft>
                <a:spcPts val="0"/>
              </a:spcAft>
              <a:buNone/>
            </a:pPr>
            <a:r>
              <a:rPr lang="ja" sz="764"/>
              <a:t>この論文では、会話推薦システムのためのデータセット「PEARL」を構築するために、GPT-3.5などの大規模言語モデルを使用しています。</a:t>
            </a:r>
            <a:endParaRPr sz="764"/>
          </a:p>
          <a:p>
            <a:pPr indent="0" lvl="0" marL="0" rtl="0" algn="l">
              <a:lnSpc>
                <a:spcPct val="100000"/>
              </a:lnSpc>
              <a:spcBef>
                <a:spcPts val="1200"/>
              </a:spcBef>
              <a:spcAft>
                <a:spcPts val="0"/>
              </a:spcAft>
              <a:buNone/>
            </a:pPr>
            <a:r>
              <a:rPr lang="ja" sz="764"/>
              <a:t>プロンプト1</a:t>
            </a:r>
            <a:br>
              <a:rPr lang="ja" sz="764"/>
            </a:br>
            <a:r>
              <a:rPr lang="ja" sz="764"/>
              <a:t>あなたが書いたレビューを元に、映画について気に入った点と気に入らなかった点を、それぞれ[Like]と[Dislike]の下にまとめてください。気に入った点/気に入らなかった点について言及することがなければ、対応するタグの下に「None.」と記載してください。</a:t>
            </a:r>
            <a:br>
              <a:rPr lang="ja" sz="764"/>
            </a:br>
            <a:r>
              <a:rPr lang="ja" sz="764"/>
              <a:t>こちらがあなたによって書かれた映画レビューです：</a:t>
            </a:r>
            <a:br>
              <a:rPr lang="ja" sz="764"/>
            </a:br>
            <a:r>
              <a:rPr lang="ja" sz="764"/>
              <a:t>{review}</a:t>
            </a:r>
            <a:br>
              <a:rPr lang="ja" sz="764"/>
            </a:br>
            <a:r>
              <a:rPr lang="ja" sz="764"/>
              <a:t>表11：ユーザーのレビューをまとめるためのプロンプト。</a:t>
            </a:r>
            <a:endParaRPr sz="764"/>
          </a:p>
          <a:p>
            <a:pPr indent="0" lvl="0" marL="0" rtl="0" algn="l">
              <a:lnSpc>
                <a:spcPct val="100000"/>
              </a:lnSpc>
              <a:spcBef>
                <a:spcPts val="1200"/>
              </a:spcBef>
              <a:spcAft>
                <a:spcPts val="0"/>
              </a:spcAft>
              <a:buNone/>
            </a:pPr>
            <a:r>
              <a:rPr lang="ja" sz="764"/>
              <a:t>プロンプト2</a:t>
            </a:r>
            <a:br>
              <a:rPr lang="ja" sz="764"/>
            </a:br>
            <a:r>
              <a:rPr lang="ja" sz="764"/>
              <a:t>{movie title}についての人気のあるレビューを元に、人々が映画について気に入った点と気に入らなかった点を、それぞれ[Like]と[Dislike]の下に記述してください。気に入った点/気に入らなかった点について言及することがなければ、対応するタグの下に「None.」と記載してください。</a:t>
            </a:r>
            <a:br>
              <a:rPr lang="ja" sz="764"/>
            </a:br>
            <a:r>
              <a:rPr lang="ja" sz="764"/>
              <a:t>こちらが映画とそれについてのレビューに関する基本情報です：</a:t>
            </a:r>
            <a:br>
              <a:rPr lang="ja" sz="764"/>
            </a:br>
            <a:r>
              <a:rPr lang="ja" sz="764"/>
              <a:t>映画タイトル：{movie title}</a:t>
            </a:r>
            <a:br>
              <a:rPr lang="ja" sz="764"/>
            </a:br>
            <a:r>
              <a:rPr lang="ja" sz="764"/>
              <a:t>ジャンル：{genre}</a:t>
            </a:r>
            <a:br>
              <a:rPr lang="ja" sz="764"/>
            </a:br>
            <a:r>
              <a:rPr lang="ja" sz="764"/>
              <a:t>監督：{director}</a:t>
            </a:r>
            <a:br>
              <a:rPr lang="ja" sz="764"/>
            </a:br>
            <a:r>
              <a:rPr lang="ja" sz="764"/>
              <a:t>キャスト：{cast}</a:t>
            </a:r>
            <a:br>
              <a:rPr lang="ja" sz="764"/>
            </a:br>
            <a:r>
              <a:rPr lang="ja" sz="764"/>
              <a:t>レビュー：</a:t>
            </a:r>
            <a:br>
              <a:rPr lang="ja" sz="764"/>
            </a:br>
            <a:r>
              <a:rPr lang="ja" sz="764"/>
              <a:t>{reviews}</a:t>
            </a:r>
            <a:br>
              <a:rPr lang="ja" sz="764"/>
            </a:br>
            <a:r>
              <a:rPr lang="ja" sz="764"/>
              <a:t>表12：ある映画の人気レビューをまとめるためのプロンプト。</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PEARLデータセットには、4k以上のユーザーを模擬し、9k以上のアイテムをカバーする57.2k以上の対話が含まれている。人間の評価者による比較では、PEARLが生成した対話は、他のクラウドソース対話よりも好まれ、より広範なユーザーのニーズをカバーしている</a:t>
            </a:r>
            <a:endParaRPr sz="822"/>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研究アイデアの創出を支援するため、「Acceleron」という研究ライフサイクルの異なる段階を加速するためのツールを提案。</a:t>
            </a:r>
            <a:br>
              <a:rPr lang="ja" sz="764"/>
            </a:br>
            <a:r>
              <a:rPr lang="ja" sz="764"/>
              <a:t>Acceleronは、新しい研究問題を含む包括的な研究提案の策定を通じて研究者を導きます。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celeronは、研究アイデアの創出を模倣するために、大規模言語モデル(LLM)の推論能力とドメイン固有のスキルを活用します。これは、研究者が対話的に研究提案を開発できるようにするエージェントベースのアーキテクチャを採用しています。特に、LLMエージェントは研究プロセスを模倣します。</a:t>
            </a:r>
            <a:endParaRPr sz="764"/>
          </a:p>
          <a:p>
            <a:pPr indent="0" lvl="0" marL="0" rtl="0" algn="l">
              <a:lnSpc>
                <a:spcPct val="100000"/>
              </a:lnSpc>
              <a:spcBef>
                <a:spcPts val="1200"/>
              </a:spcBef>
              <a:spcAft>
                <a:spcPts val="0"/>
              </a:spcAft>
              <a:buNone/>
            </a:pPr>
            <a:r>
              <a:rPr lang="ja" sz="764"/>
              <a:t>Acceleronは、研究提案の動機検証と方法合成ワークフローを以下のステップで実行します：</a:t>
            </a:r>
            <a:br>
              <a:rPr lang="ja" sz="764"/>
            </a:br>
            <a:r>
              <a:rPr lang="ja" sz="764"/>
              <a:t>1. 研究提案の段階: 研究提案はまず、文献レビューに基づいてその動機が検証され、研究者に受け入れられます。</a:t>
            </a:r>
            <a:br>
              <a:rPr lang="ja" sz="764"/>
            </a:br>
            <a:r>
              <a:rPr lang="ja" sz="764"/>
              <a:t>2. 同僚エージェントの役割: 同僚エージェントが提案を入力として受け取り、提案内で定義された問題を抽出します。</a:t>
            </a:r>
            <a:br>
              <a:rPr lang="ja" sz="764"/>
            </a:br>
            <a:r>
              <a:rPr lang="ja" sz="764"/>
              <a:t>3. メンターエージェントの役割: この問題を入力としてメンターエージェントが受け取り、そのパラメトリック知識を使用して、類似の研究問題の妥当なセットを生成します。例えば、「質問応答タスクのための参照フリー評価メトリックを設計する」という提案に対して、類似の問題として「複数の可能な参照要約を持つテキスト要約のための評価メトリックを考案する」といった問題を生成することができます。</a:t>
            </a:r>
            <a:br>
              <a:rPr lang="ja" sz="764"/>
            </a:br>
            <a:r>
              <a:rPr lang="ja" sz="764"/>
              <a:t>4. 問題のサブタスクへの分解: 提案された問題は、必要に応じてサブタスクに分解されます。たとえば、「科学論文における質問応答」の問題は、「科学論文のPDFドキュメントからのテキストの抽出」「論文のセグメント化と効率的な検索のための保存」「質問に関連する論文のパラグラフの検索」「検索されたパラグラフをコンテキストとして使用した質問の回答」など、複数のサブタスクに分解されます。</a:t>
            </a:r>
            <a:br>
              <a:rPr lang="ja" sz="764"/>
            </a:br>
            <a:r>
              <a:rPr lang="ja" sz="764"/>
              <a:t>5. 科学論文の検索と解析: 編集された類似の問題やサブ問題は、それぞれの問題に対処する科学論文をグローバルコーパスから検索するクエリとして使用されます。検索された科学論文は解析され、チャンク化されてユーザーコーパスに保存されます。</a:t>
            </a:r>
            <a:br>
              <a:rPr lang="ja" sz="764"/>
            </a:br>
            <a:r>
              <a:rPr lang="ja" sz="764"/>
              <a:t>6. 方法の合成: メンターエージェントは、提案された問題を解決するための妥当な方法のリストを合成します。このリストは研究者に提示され、彼らは最も妥当だと思われる方法のサブセットを選択し、必要に応じてこれらをさらに編集することができます。</a:t>
            </a:r>
            <a:br>
              <a:rPr lang="ja" sz="764"/>
            </a:br>
            <a:r>
              <a:rPr lang="ja" sz="764"/>
              <a:t>7. 提案の再構成: メンターエージェントは、選択された方法を含む提案を再構成します。この更新された提案は研究者に示され、さらに編集や最終化が行われます​​。</a:t>
            </a:r>
            <a:endParaRPr sz="764"/>
          </a:p>
          <a:p>
            <a:pPr indent="0" lvl="0" marL="0" rtl="0" algn="l">
              <a:lnSpc>
                <a:spcPct val="100000"/>
              </a:lnSpc>
              <a:spcBef>
                <a:spcPts val="1200"/>
              </a:spcBef>
              <a:spcAft>
                <a:spcPts val="0"/>
              </a:spcAft>
              <a:buNone/>
            </a:pPr>
            <a:r>
              <a:rPr lang="ja" sz="764"/>
              <a:t>このプロセスは、研究者が適切な入力を得ることにより、時間効率を向上させることができるように設計されています。研究提案の開発における動機検証と方法合成の各段階で、Acceleronは関連する出力を提供し、研究者が時間を節約できるように支援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Acceleronは、機械学習と自然言語処理ドメインからの提案に対して、動機検証と方法合成ワークフローの実行を示します。研究者による観察と評価は、研究者が異なる段階で適切な入力を得ることによって、時間効率が向上したことを示しています。</a:t>
            </a:r>
            <a:endParaRPr sz="822"/>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7"/>
          <p:cNvSpPr txBox="1"/>
          <p:nvPr>
            <p:ph idx="1" type="body"/>
          </p:nvPr>
        </p:nvSpPr>
        <p:spPr>
          <a:xfrm>
            <a:off x="0" y="0"/>
            <a:ext cx="9144000" cy="50496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1 動機抽出プロンプト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2. 動機質問生成プロンプト</a:t>
            </a:r>
            <a:br>
              <a:rPr lang="ja" sz="764"/>
            </a:br>
            <a:r>
              <a:rPr lang="ja" sz="764"/>
              <a:t>System Message:</a:t>
            </a:r>
            <a:br>
              <a:rPr lang="ja" sz="764"/>
            </a:br>
            <a:r>
              <a:rPr lang="ja" sz="764"/>
              <a:t>You are a researcher and trying to understand the following proposal written by another researcher:{proposal}</a:t>
            </a:r>
            <a:endParaRPr sz="764"/>
          </a:p>
          <a:p>
            <a:pPr indent="0" lvl="0" marL="0" rtl="0" algn="l">
              <a:lnSpc>
                <a:spcPct val="100000"/>
              </a:lnSpc>
              <a:spcBef>
                <a:spcPts val="1200"/>
              </a:spcBef>
              <a:spcAft>
                <a:spcPts val="0"/>
              </a:spcAft>
              <a:buNone/>
            </a:pPr>
            <a:r>
              <a:rPr lang="ja" sz="764"/>
              <a:t>Human Message:</a:t>
            </a:r>
            <a:br>
              <a:rPr lang="ja" sz="764"/>
            </a:br>
            <a:r>
              <a:rPr lang="ja" sz="764"/>
              <a:t>Describe in a bulleted list what is not addressed in the current literature which serves as the Motivation behind solving</a:t>
            </a:r>
            <a:br>
              <a:rPr lang="ja" sz="764"/>
            </a:br>
            <a:r>
              <a:rPr lang="ja" sz="764"/>
              <a:t>the above research problem proposed in the Proposal. Answer without a heading line and just the bullet points. Each</a:t>
            </a:r>
            <a:br>
              <a:rPr lang="ja" sz="764"/>
            </a:br>
            <a:r>
              <a:rPr lang="ja" sz="764"/>
              <a:t>bullet should mention one gap in the literature as a bullet point and not a sentence.</a:t>
            </a:r>
            <a:endParaRPr sz="764"/>
          </a:p>
          <a:p>
            <a:pPr indent="0" lvl="0" marL="0" rtl="0" algn="l">
              <a:lnSpc>
                <a:spcPct val="100000"/>
              </a:lnSpc>
              <a:spcBef>
                <a:spcPts val="1200"/>
              </a:spcBef>
              <a:spcAft>
                <a:spcPts val="0"/>
              </a:spcAft>
              <a:buNone/>
            </a:pPr>
            <a:r>
              <a:rPr lang="ja" sz="764"/>
              <a:t>AI Message:</a:t>
            </a:r>
            <a:br>
              <a:rPr lang="ja" sz="764"/>
            </a:br>
            <a:r>
              <a:rPr lang="ja" sz="764"/>
              <a:t>{motivation}</a:t>
            </a:r>
            <a:endParaRPr sz="764"/>
          </a:p>
          <a:p>
            <a:pPr indent="0" lvl="0" marL="0" rtl="0" algn="l">
              <a:lnSpc>
                <a:spcPct val="100000"/>
              </a:lnSpc>
              <a:spcBef>
                <a:spcPts val="1200"/>
              </a:spcBef>
              <a:spcAft>
                <a:spcPts val="0"/>
              </a:spcAft>
              <a:buNone/>
            </a:pPr>
            <a:r>
              <a:rPr lang="ja" sz="764"/>
              <a:t>Human Message: Convert each of the above bullets in to a binary question. The question should begin with ’Is </a:t>
            </a:r>
            <a:br>
              <a:rPr lang="ja" sz="764"/>
            </a:br>
            <a:r>
              <a:rPr lang="ja" sz="764"/>
              <a:t>the research paper’.</a:t>
            </a:r>
            <a:endParaRPr sz="764"/>
          </a:p>
          <a:p>
            <a:pPr indent="0" lvl="0" marL="0" rtl="0" algn="l">
              <a:lnSpc>
                <a:spcPct val="100000"/>
              </a:lnSpc>
              <a:spcBef>
                <a:spcPts val="1200"/>
              </a:spcBef>
              <a:spcAft>
                <a:spcPts val="0"/>
              </a:spcAft>
              <a:buNone/>
            </a:pPr>
            <a:r>
              <a:rPr lang="ja" sz="764"/>
              <a:t>3. 動機検証のための質問プロンプト</a:t>
            </a:r>
            <a:br>
              <a:rPr lang="ja" sz="764"/>
            </a:br>
            <a:r>
              <a:rPr lang="ja" sz="764"/>
              <a:t>System Message:</a:t>
            </a:r>
            <a:br>
              <a:rPr lang="ja" sz="764"/>
            </a:br>
            <a:r>
              <a:rPr lang="ja" sz="764"/>
              <a:t>You are a researcher. You have been given a context, which are paragraphs from a research paper. You have been given</a:t>
            </a:r>
            <a:br>
              <a:rPr lang="ja" sz="764"/>
            </a:br>
            <a:r>
              <a:rPr lang="ja" sz="764"/>
              <a:t>a question. Answer the given Question in ’Yes’ OR ’No’ OR ’Unanswerable’. Answer solely based on the provided</a:t>
            </a:r>
            <a:br>
              <a:rPr lang="ja" sz="764"/>
            </a:br>
            <a:r>
              <a:rPr lang="ja" sz="764"/>
              <a:t>context of the research paper. If the question can not be answered with the facts mentioned in the available context or</a:t>
            </a:r>
            <a:br>
              <a:rPr lang="ja" sz="764"/>
            </a:br>
            <a:r>
              <a:rPr lang="ja" sz="764"/>
              <a:t>there is any ambiguity in answering the question answer as ’Unanswerable’.</a:t>
            </a:r>
            <a:br>
              <a:rPr lang="ja" sz="764"/>
            </a:br>
            <a:r>
              <a:rPr lang="ja" sz="764"/>
              <a:t>Answer as ’Yes’ only when the question can be very clearly answered considering the facts in the research paper</a:t>
            </a:r>
            <a:br>
              <a:rPr lang="ja" sz="764"/>
            </a:br>
            <a:r>
              <a:rPr lang="ja" sz="764"/>
              <a:t>provided in the context. Do not repeat the question as the part of the answer.</a:t>
            </a:r>
            <a:br>
              <a:rPr lang="ja" sz="764"/>
            </a:br>
            <a:r>
              <a:rPr lang="ja" sz="764"/>
              <a:t>Provide a concise explanation about how the answer to the question is ’Yes’ mentioning the paragraphs used in</a:t>
            </a:r>
            <a:br>
              <a:rPr lang="ja" sz="764"/>
            </a:br>
            <a:r>
              <a:rPr lang="ja" sz="764"/>
              <a:t>the context to answer it as ‘Yes’. If the answer is ’No’ or ’Unanswerable’ only output that with NO description or</a:t>
            </a:r>
            <a:br>
              <a:rPr lang="ja" sz="764"/>
            </a:br>
            <a:r>
              <a:rPr lang="ja" sz="764"/>
              <a:t>elaboration.</a:t>
            </a:r>
            <a:endParaRPr sz="764"/>
          </a:p>
          <a:p>
            <a:pPr indent="0" lvl="0" marL="0" rtl="0" algn="l">
              <a:lnSpc>
                <a:spcPct val="100000"/>
              </a:lnSpc>
              <a:spcBef>
                <a:spcPts val="1200"/>
              </a:spcBef>
              <a:spcAft>
                <a:spcPts val="0"/>
              </a:spcAft>
              <a:buNone/>
            </a:pPr>
            <a:r>
              <a:rPr lang="ja" sz="764"/>
              <a:t>Human Message:</a:t>
            </a:r>
            <a:br>
              <a:rPr lang="ja" sz="764"/>
            </a:br>
            <a:r>
              <a:rPr lang="ja" sz="764"/>
              <a:t>Question: {question}</a:t>
            </a:r>
            <a:endParaRPr sz="764"/>
          </a:p>
          <a:p>
            <a:pPr indent="0" lvl="0" marL="0" rtl="0" algn="l">
              <a:lnSpc>
                <a:spcPct val="100000"/>
              </a:lnSpc>
              <a:spcBef>
                <a:spcPts val="1200"/>
              </a:spcBef>
              <a:spcAft>
                <a:spcPts val="0"/>
              </a:spcAft>
              <a:buNone/>
            </a:pPr>
            <a:r>
              <a:rPr lang="ja" sz="764"/>
              <a:t>Research Paper Context: {paper chunks}</a:t>
            </a:r>
            <a:endParaRPr sz="764"/>
          </a:p>
          <a:p>
            <a:pPr indent="0" lvl="0" marL="0" rtl="0" algn="l">
              <a:lnSpc>
                <a:spcPct val="100000"/>
              </a:lnSpc>
              <a:spcBef>
                <a:spcPts val="1200"/>
              </a:spcBef>
              <a:spcAft>
                <a:spcPts val="0"/>
              </a:spcAft>
              <a:buNone/>
            </a:pPr>
            <a:r>
              <a:rPr lang="ja" sz="764"/>
              <a:t>4. 制限抽出プロンプト</a:t>
            </a:r>
            <a:br>
              <a:rPr lang="ja" sz="764"/>
            </a:br>
            <a:r>
              <a:rPr lang="ja" sz="764"/>
              <a:t>System Message:</a:t>
            </a:r>
            <a:br>
              <a:rPr lang="ja" sz="764"/>
            </a:br>
            <a:r>
              <a:rPr lang="ja" sz="764"/>
              <a:t>You are a researcher. You have been given the following proposal: {proposal}</a:t>
            </a:r>
            <a:br>
              <a:rPr lang="ja" sz="764"/>
            </a:br>
            <a:r>
              <a:rPr lang="ja" sz="764"/>
              <a:t>A different research paper provided in the context already addresses the gap mentioned as the motivation behind the proposal.</a:t>
            </a:r>
            <a:br>
              <a:rPr lang="ja" sz="764"/>
            </a:br>
            <a:r>
              <a:rPr lang="ja" sz="764"/>
              <a:t>{descriptions}|</a:t>
            </a:r>
            <a:endParaRPr sz="764"/>
          </a:p>
          <a:p>
            <a:pPr indent="0" lvl="0" marL="0" rtl="0" algn="l">
              <a:lnSpc>
                <a:spcPct val="100000"/>
              </a:lnSpc>
              <a:spcBef>
                <a:spcPts val="1200"/>
              </a:spcBef>
              <a:spcAft>
                <a:spcPts val="1200"/>
              </a:spcAft>
              <a:buNone/>
            </a:pPr>
            <a:r>
              <a:rPr lang="ja" sz="764"/>
              <a:t>Human Message:</a:t>
            </a:r>
            <a:br>
              <a:rPr lang="ja" sz="764"/>
            </a:br>
            <a:r>
              <a:rPr lang="ja" sz="764"/>
              <a:t>Research Paper: {paper chunks}</a:t>
            </a:r>
            <a:br>
              <a:rPr lang="ja" sz="764"/>
            </a:br>
            <a:r>
              <a:rPr lang="ja" sz="764"/>
              <a:t>Identify the limitations or gaps of this research paper which can serve as the new motivation for the proposal.</a:t>
            </a:r>
            <a:br>
              <a:rPr lang="ja" sz="764"/>
            </a:br>
            <a:r>
              <a:rPr lang="ja" sz="764"/>
              <a:t>Provide a bulleted list of limitations, where each bullet is concise. Answer WITHOUT a heading line and just the bullet</a:t>
            </a:r>
            <a:br>
              <a:rPr lang="ja" sz="764"/>
            </a:br>
            <a:r>
              <a:rPr lang="ja" sz="764"/>
              <a:t>points.</a:t>
            </a:r>
            <a:endParaRPr sz="764"/>
          </a:p>
        </p:txBody>
      </p:sp>
      <p:sp>
        <p:nvSpPr>
          <p:cNvPr id="186" name="Google Shape;186;p37"/>
          <p:cNvSpPr txBox="1"/>
          <p:nvPr/>
        </p:nvSpPr>
        <p:spPr>
          <a:xfrm>
            <a:off x="5331475" y="113175"/>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 動機抽出プロンプト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で対処されていないことが、提案された研究問題を解決する動機として挙げられています。見出し行なしで、弾丸点のリストで記述してください。各弾丸は、文献のギャップを弾丸点で、文としてではなく述べてください。</a:t>
            </a:r>
            <a:endParaRPr sz="564">
              <a:solidFill>
                <a:schemeClr val="accent3"/>
              </a:solidFill>
              <a:latin typeface="Proxima Nova"/>
              <a:ea typeface="Proxima Nova"/>
              <a:cs typeface="Proxima Nova"/>
              <a:sym typeface="Proxima Nova"/>
            </a:endParaRPr>
          </a:p>
        </p:txBody>
      </p:sp>
      <p:sp>
        <p:nvSpPr>
          <p:cNvPr id="187" name="Google Shape;187;p37"/>
          <p:cNvSpPr txBox="1"/>
          <p:nvPr/>
        </p:nvSpPr>
        <p:spPr>
          <a:xfrm>
            <a:off x="5331475" y="1233675"/>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2</a:t>
            </a:r>
            <a:r>
              <a:rPr lang="ja" sz="564">
                <a:solidFill>
                  <a:schemeClr val="accent3"/>
                </a:solidFill>
                <a:latin typeface="Proxima Nova"/>
                <a:ea typeface="Proxima Nova"/>
                <a:cs typeface="Proxima Nova"/>
                <a:sym typeface="Proxima Nova"/>
              </a:rPr>
              <a:t> </a:t>
            </a:r>
            <a:r>
              <a:rPr lang="ja" sz="564">
                <a:solidFill>
                  <a:schemeClr val="accent3"/>
                </a:solidFill>
                <a:latin typeface="Proxima Nova"/>
                <a:ea typeface="Proxima Nova"/>
                <a:cs typeface="Proxima Nova"/>
                <a:sym typeface="Proxima Nova"/>
              </a:rPr>
              <a:t>動機質問生成プロンプト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上記の弾丸を二値の質問に変換してください。質問は「研究論文は」で始めてください。</a:t>
            </a:r>
            <a:endParaRPr sz="564">
              <a:solidFill>
                <a:schemeClr val="accent3"/>
              </a:solidFill>
              <a:latin typeface="Proxima Nova"/>
              <a:ea typeface="Proxima Nova"/>
              <a:cs typeface="Proxima Nova"/>
              <a:sym typeface="Proxima Nova"/>
            </a:endParaRPr>
          </a:p>
        </p:txBody>
      </p:sp>
      <p:sp>
        <p:nvSpPr>
          <p:cNvPr id="188" name="Google Shape;188;p37"/>
          <p:cNvSpPr txBox="1"/>
          <p:nvPr/>
        </p:nvSpPr>
        <p:spPr>
          <a:xfrm>
            <a:off x="5331475" y="2571750"/>
            <a:ext cx="2687400" cy="12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3 動機検証のための質問プロンプト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研究論文の段落からなるコンテキストが与えられています。質問が与えられました。「Yes」または「No」または「Unanswerable」で質問に答えてください。研究論文の提供されたコンテキストに基づいてのみ答えてください。質問が利用可能なコンテキストに記載された事実で答えられない場合や、質問に答える際にあいまいさがある場合は「Unanswerable」として答え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研究論文コンテキスト：{paper chunks}</a:t>
            </a:r>
            <a:endParaRPr sz="564">
              <a:solidFill>
                <a:schemeClr val="accent3"/>
              </a:solidFill>
              <a:latin typeface="Proxima Nova"/>
              <a:ea typeface="Proxima Nova"/>
              <a:cs typeface="Proxima Nova"/>
              <a:sym typeface="Proxima Nova"/>
            </a:endParaRPr>
          </a:p>
        </p:txBody>
      </p:sp>
      <p:sp>
        <p:nvSpPr>
          <p:cNvPr id="189" name="Google Shape;189;p37"/>
          <p:cNvSpPr txBox="1"/>
          <p:nvPr/>
        </p:nvSpPr>
        <p:spPr>
          <a:xfrm>
            <a:off x="5331475" y="3855225"/>
            <a:ext cx="2687400" cy="120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4 制限抽出プロンプト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あなたは研究者です。以下の提案が与えられています：{提案}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コンテキストに提供された別の研究論文が、提案の背後にある動機として挙げられたギャップにすでに対処しています。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研究論文：{paper chunks}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この研究論文の限界やギャップを特定し、それを提案の新しい動機として機能させてください。制限を簡潔に記載した弾丸点のリストを提供してください。見出し行なしで、弾丸点のみで答えてください。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5 </a:t>
            </a:r>
            <a:r>
              <a:rPr lang="ja" sz="764"/>
              <a:t>研究提案の書き換えプロンプト</a:t>
            </a:r>
            <a:br>
              <a:rPr lang="ja" sz="764"/>
            </a:br>
            <a:r>
              <a:rPr lang="ja" sz="764"/>
              <a:t>System Message:</a:t>
            </a:r>
            <a:br>
              <a:rPr lang="ja" sz="764"/>
            </a:br>
            <a:r>
              <a:rPr lang="ja" sz="764"/>
              <a:t>You are a researcher and have written a proposal: {proposal}</a:t>
            </a:r>
            <a:endParaRPr sz="764"/>
          </a:p>
          <a:p>
            <a:pPr indent="0" lvl="0" marL="0" rtl="0" algn="l">
              <a:lnSpc>
                <a:spcPct val="100000"/>
              </a:lnSpc>
              <a:spcBef>
                <a:spcPts val="1200"/>
              </a:spcBef>
              <a:spcAft>
                <a:spcPts val="0"/>
              </a:spcAft>
              <a:buNone/>
            </a:pPr>
            <a:r>
              <a:rPr lang="ja" sz="764"/>
              <a:t>Human Message: </a:t>
            </a:r>
            <a:br>
              <a:rPr lang="ja" sz="764"/>
            </a:br>
            <a:r>
              <a:rPr lang="ja" sz="764"/>
              <a:t>Re-write the proposal by taking into consideration the mentioned gaps in the current literature as the new motivation</a:t>
            </a:r>
            <a:br>
              <a:rPr lang="ja" sz="764"/>
            </a:br>
            <a:r>
              <a:rPr lang="ja" sz="764"/>
              <a:t>behind of the problem defined in the proposal.</a:t>
            </a:r>
            <a:br>
              <a:rPr lang="ja" sz="764"/>
            </a:br>
            <a:r>
              <a:rPr lang="ja" sz="764"/>
              <a:t>Answer in a Single detailed paragraph WITHOUT any bullet points or list.</a:t>
            </a:r>
            <a:br>
              <a:rPr lang="ja" sz="764"/>
            </a:br>
            <a:r>
              <a:rPr lang="ja" sz="764"/>
              <a:t>Gaps in the current literature: {limitations}</a:t>
            </a:r>
            <a:endParaRPr sz="764"/>
          </a:p>
          <a:p>
            <a:pPr indent="0" lvl="0" marL="0" rtl="0" algn="l">
              <a:lnSpc>
                <a:spcPct val="100000"/>
              </a:lnSpc>
              <a:spcBef>
                <a:spcPts val="1200"/>
              </a:spcBef>
              <a:spcAft>
                <a:spcPts val="0"/>
              </a:spcAft>
              <a:buNone/>
            </a:pPr>
            <a:r>
              <a:rPr lang="ja" sz="764"/>
              <a:t>6 研究問題抽出プロンプト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7 類似問題生成プロンプト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0"/>
              </a:spcAft>
              <a:buNone/>
            </a:pPr>
            <a:r>
              <a:rPr lang="ja" sz="764"/>
              <a:t>Human Message:</a:t>
            </a:r>
            <a:br>
              <a:rPr lang="ja" sz="764"/>
            </a:br>
            <a:r>
              <a:rPr lang="ja" sz="764"/>
              <a:t>Give me a bulleted list of a more generalised or similar problems to the problem defined in the proposal. </a:t>
            </a:r>
            <a:br>
              <a:rPr lang="ja" sz="764"/>
            </a:br>
            <a:r>
              <a:rPr lang="ja" sz="764"/>
              <a:t>Don’t give aheading just the answer in a bulleted list.</a:t>
            </a:r>
            <a:endParaRPr sz="764"/>
          </a:p>
          <a:p>
            <a:pPr indent="0" lvl="0" marL="0" rtl="0" algn="l">
              <a:lnSpc>
                <a:spcPct val="100000"/>
              </a:lnSpc>
              <a:spcBef>
                <a:spcPts val="1200"/>
              </a:spcBef>
              <a:spcAft>
                <a:spcPts val="0"/>
              </a:spcAft>
              <a:buNone/>
            </a:pPr>
            <a:r>
              <a:rPr lang="ja" sz="764"/>
              <a:t>8 サブプロブレム生成プロンプト</a:t>
            </a:r>
            <a:br>
              <a:rPr lang="ja" sz="764"/>
            </a:br>
            <a:r>
              <a:rPr lang="ja" sz="764"/>
              <a:t>System Message:</a:t>
            </a:r>
            <a:br>
              <a:rPr lang="ja" sz="764"/>
            </a:br>
            <a:r>
              <a:rPr lang="ja" sz="764"/>
              <a:t>You are a researcher and trying to understand the following proposal written by another researcher:</a:t>
            </a:r>
            <a:br>
              <a:rPr lang="ja" sz="764"/>
            </a:br>
            <a:r>
              <a:rPr lang="ja" sz="764"/>
              <a:t>{proposal}</a:t>
            </a:r>
            <a:endParaRPr sz="764"/>
          </a:p>
          <a:p>
            <a:pPr indent="0" lvl="0" marL="0" rtl="0" algn="l">
              <a:lnSpc>
                <a:spcPct val="100000"/>
              </a:lnSpc>
              <a:spcBef>
                <a:spcPts val="1200"/>
              </a:spcBef>
              <a:spcAft>
                <a:spcPts val="0"/>
              </a:spcAft>
              <a:buNone/>
            </a:pPr>
            <a:r>
              <a:rPr lang="ja" sz="764"/>
              <a:t>Human Message:</a:t>
            </a:r>
            <a:br>
              <a:rPr lang="ja" sz="764"/>
            </a:br>
            <a:r>
              <a:rPr lang="ja" sz="764"/>
              <a:t>What is the problem solved in the proposal?</a:t>
            </a:r>
            <a:endParaRPr sz="764"/>
          </a:p>
          <a:p>
            <a:pPr indent="0" lvl="0" marL="0" rtl="0" algn="l">
              <a:lnSpc>
                <a:spcPct val="100000"/>
              </a:lnSpc>
              <a:spcBef>
                <a:spcPts val="1200"/>
              </a:spcBef>
              <a:spcAft>
                <a:spcPts val="0"/>
              </a:spcAft>
              <a:buNone/>
            </a:pPr>
            <a:r>
              <a:rPr lang="ja" sz="764"/>
              <a:t>AI Message:</a:t>
            </a:r>
            <a:br>
              <a:rPr lang="ja" sz="764"/>
            </a:br>
            <a:r>
              <a:rPr lang="ja" sz="764"/>
              <a:t>{problem statement}</a:t>
            </a:r>
            <a:endParaRPr sz="764"/>
          </a:p>
          <a:p>
            <a:pPr indent="0" lvl="0" marL="0" rtl="0" algn="l">
              <a:lnSpc>
                <a:spcPct val="100000"/>
              </a:lnSpc>
              <a:spcBef>
                <a:spcPts val="1200"/>
              </a:spcBef>
              <a:spcAft>
                <a:spcPts val="1200"/>
              </a:spcAft>
              <a:buNone/>
            </a:pPr>
            <a:r>
              <a:rPr lang="ja" sz="764"/>
              <a:t>Human Message:</a:t>
            </a:r>
            <a:br>
              <a:rPr lang="ja" sz="764"/>
            </a:br>
            <a:r>
              <a:rPr lang="ja" sz="764"/>
              <a:t>Provide a bulleted list of sub-problems or sub-tasks involved to solve the problem. Don’t give a heading just the answer</a:t>
            </a:r>
            <a:br>
              <a:rPr lang="ja" sz="764"/>
            </a:br>
            <a:r>
              <a:rPr lang="ja" sz="764"/>
              <a:t>in a bulleted list.</a:t>
            </a:r>
            <a:endParaRPr sz="764"/>
          </a:p>
        </p:txBody>
      </p:sp>
      <p:sp>
        <p:nvSpPr>
          <p:cNvPr id="195" name="Google Shape;195;p38"/>
          <p:cNvSpPr txBox="1"/>
          <p:nvPr/>
        </p:nvSpPr>
        <p:spPr>
          <a:xfrm>
            <a:off x="5429325" y="553450"/>
            <a:ext cx="2687400" cy="1187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5 研究提案の書き換えプロンプト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あなたは研究者であり、提案を書きました：{提案}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現在の文献の中で挙げられたギャップを新たな動機として考慮して、提案を書き直してください。弾丸点やリストを使用せずに、詳細な段落で答えてください。</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現在の文献のギャップ：{limitations}</a:t>
            </a:r>
            <a:endParaRPr sz="564">
              <a:solidFill>
                <a:schemeClr val="accent3"/>
              </a:solidFill>
              <a:latin typeface="Proxima Nova"/>
              <a:ea typeface="Proxima Nova"/>
              <a:cs typeface="Proxima Nova"/>
              <a:sym typeface="Proxima Nova"/>
            </a:endParaRPr>
          </a:p>
        </p:txBody>
      </p:sp>
      <p:sp>
        <p:nvSpPr>
          <p:cNvPr id="196" name="Google Shape;196;p38"/>
          <p:cNvSpPr txBox="1"/>
          <p:nvPr/>
        </p:nvSpPr>
        <p:spPr>
          <a:xfrm>
            <a:off x="5373400" y="1692550"/>
            <a:ext cx="2687400" cy="94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6 研究問題抽出プロンプト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提案で解決される問題は何ですか？</a:t>
            </a:r>
            <a:endParaRPr sz="564">
              <a:solidFill>
                <a:schemeClr val="accent3"/>
              </a:solidFill>
              <a:latin typeface="Proxima Nova"/>
              <a:ea typeface="Proxima Nova"/>
              <a:cs typeface="Proxima Nova"/>
              <a:sym typeface="Proxima Nova"/>
            </a:endParaRPr>
          </a:p>
        </p:txBody>
      </p:sp>
      <p:sp>
        <p:nvSpPr>
          <p:cNvPr id="197" name="Google Shape;197;p38"/>
          <p:cNvSpPr txBox="1"/>
          <p:nvPr/>
        </p:nvSpPr>
        <p:spPr>
          <a:xfrm>
            <a:off x="5373400" y="25717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7 類似問題生成プロンプト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提案で定義された問題に対して、より一般的または類似の問題の弾丸点のリストを提供してください。見出しをつけずに、弾丸点のリストで答えてください。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
        <p:nvSpPr>
          <p:cNvPr id="198" name="Google Shape;198;p38"/>
          <p:cNvSpPr txBox="1"/>
          <p:nvPr/>
        </p:nvSpPr>
        <p:spPr>
          <a:xfrm>
            <a:off x="5331475" y="3692250"/>
            <a:ext cx="2687400" cy="112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8 サブプロブレム生成プロンプト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あなたは研究者であり、他の研究者によって書かれた以下の提案を理解しようとしています：</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問題を解決するために関与するサブプロブレムまたはサブタスクの弾丸点のリストを提供してください。見出しをつけずに、弾丸点のリストで答えてください。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Acceleron: A Tool to Accelerate Research Ideation Acceleron: 研究アイデア創出を加速するツール 2024</a:t>
            </a:r>
            <a:endParaRPr sz="1100"/>
          </a:p>
          <a:p>
            <a:pPr indent="0" lvl="0" marL="0" rtl="0" algn="l">
              <a:lnSpc>
                <a:spcPct val="100000"/>
              </a:lnSpc>
              <a:spcBef>
                <a:spcPts val="1200"/>
              </a:spcBef>
              <a:spcAft>
                <a:spcPts val="0"/>
              </a:spcAft>
              <a:buNone/>
            </a:pPr>
            <a:r>
              <a:rPr lang="ja" sz="1100" u="sng"/>
              <a:t>プロンプト</a:t>
            </a:r>
            <a:endParaRPr sz="764"/>
          </a:p>
          <a:p>
            <a:pPr indent="0" lvl="0" marL="0" rtl="0" algn="l">
              <a:lnSpc>
                <a:spcPct val="100000"/>
              </a:lnSpc>
              <a:spcBef>
                <a:spcPts val="1200"/>
              </a:spcBef>
              <a:spcAft>
                <a:spcPts val="0"/>
              </a:spcAft>
              <a:buNone/>
            </a:pPr>
            <a:r>
              <a:rPr lang="ja" sz="764"/>
              <a:t>9 </a:t>
            </a:r>
            <a:r>
              <a:rPr lang="ja" sz="764"/>
              <a:t>研究提案の書き換えプロンプト</a:t>
            </a:r>
            <a:br>
              <a:rPr lang="ja" sz="764"/>
            </a:br>
            <a:r>
              <a:rPr lang="ja" sz="764"/>
              <a:t>Human Message:</a:t>
            </a:r>
            <a:br>
              <a:rPr lang="ja" sz="764"/>
            </a:br>
            <a:r>
              <a:rPr lang="ja" sz="764"/>
              <a:t>{statement}</a:t>
            </a:r>
            <a:br>
              <a:rPr lang="ja" sz="764"/>
            </a:br>
            <a:r>
              <a:rPr lang="ja" sz="764"/>
              <a:t>For the statement given above generate a question to be posed on a research paper to find out if the paper is proposing</a:t>
            </a:r>
            <a:br>
              <a:rPr lang="ja" sz="764"/>
            </a:br>
            <a:r>
              <a:rPr lang="ja" sz="764"/>
              <a:t>an approach or method to perform the task defined by the statement. Start the question with: ’Is the research paper</a:t>
            </a:r>
            <a:br>
              <a:rPr lang="ja" sz="764"/>
            </a:br>
            <a:r>
              <a:rPr lang="ja" sz="764"/>
              <a:t>proposing an approach or method to’.</a:t>
            </a:r>
            <a:endParaRPr sz="764"/>
          </a:p>
          <a:p>
            <a:pPr indent="0" lvl="0" marL="0" rtl="0" algn="l">
              <a:lnSpc>
                <a:spcPct val="100000"/>
              </a:lnSpc>
              <a:spcBef>
                <a:spcPts val="1200"/>
              </a:spcBef>
              <a:spcAft>
                <a:spcPts val="0"/>
              </a:spcAft>
              <a:buNone/>
            </a:pPr>
            <a:r>
              <a:rPr lang="ja" sz="764"/>
              <a:t>10 方法論抽出プロンプト</a:t>
            </a:r>
            <a:br>
              <a:rPr lang="ja" sz="764"/>
            </a:br>
            <a:r>
              <a:rPr lang="ja" sz="764"/>
              <a:t>System Message:</a:t>
            </a:r>
            <a:br>
              <a:rPr lang="ja" sz="764"/>
            </a:br>
            <a:r>
              <a:rPr lang="ja" sz="764"/>
              <a:t>You are a researcher and trying to answer the question posed on a research paper provided as the context.</a:t>
            </a:r>
            <a:br>
              <a:rPr lang="ja" sz="764"/>
            </a:br>
            <a:r>
              <a:rPr lang="ja" sz="764"/>
              <a:t>Research Paper: {paper chunks}</a:t>
            </a:r>
            <a:endParaRPr sz="764"/>
          </a:p>
          <a:p>
            <a:pPr indent="0" lvl="0" marL="0" rtl="0" algn="l">
              <a:lnSpc>
                <a:spcPct val="100000"/>
              </a:lnSpc>
              <a:spcBef>
                <a:spcPts val="1200"/>
              </a:spcBef>
              <a:spcAft>
                <a:spcPts val="0"/>
              </a:spcAft>
              <a:buNone/>
            </a:pPr>
            <a:r>
              <a:rPr lang="ja" sz="764"/>
              <a:t>Human Message:</a:t>
            </a:r>
            <a:br>
              <a:rPr lang="ja" sz="764"/>
            </a:br>
            <a:r>
              <a:rPr lang="ja" sz="764"/>
              <a:t>Answer the given Question in ’Yes’ OR ’No’ OR ’Unanswerable’. Answer solely based on the provided context of</a:t>
            </a:r>
            <a:br>
              <a:rPr lang="ja" sz="764"/>
            </a:br>
            <a:r>
              <a:rPr lang="ja" sz="764"/>
              <a:t>the research paper. If the question can not be answered with the facts mentioned in the available context or there is</a:t>
            </a:r>
            <a:br>
              <a:rPr lang="ja" sz="764"/>
            </a:br>
            <a:r>
              <a:rPr lang="ja" sz="764"/>
              <a:t>any ambiguity in answering the question, answer as ’Unanswerable’. Answer as ’Yes’ only when the question can be</a:t>
            </a:r>
            <a:br>
              <a:rPr lang="ja" sz="764"/>
            </a:br>
            <a:r>
              <a:rPr lang="ja" sz="764"/>
              <a:t>very clearly answered considering the facts in the research paper provided in the context. Do not repeat the question as</a:t>
            </a:r>
            <a:br>
              <a:rPr lang="ja" sz="764"/>
            </a:br>
            <a:r>
              <a:rPr lang="ja" sz="764"/>
              <a:t>the part of the answer. If the answer to the question is ’Yes’, provide detailed approach or methodology to perform the</a:t>
            </a:r>
            <a:br>
              <a:rPr lang="ja" sz="764"/>
            </a:br>
            <a:r>
              <a:rPr lang="ja" sz="764"/>
              <a:t>task. If the answer is ’No’ or ’Unanswerable’ only output that with NO description.</a:t>
            </a:r>
            <a:endParaRPr sz="764"/>
          </a:p>
          <a:p>
            <a:pPr indent="0" lvl="0" marL="0" rtl="0" algn="l">
              <a:lnSpc>
                <a:spcPct val="100000"/>
              </a:lnSpc>
              <a:spcBef>
                <a:spcPts val="1200"/>
              </a:spcBef>
              <a:spcAft>
                <a:spcPts val="0"/>
              </a:spcAft>
              <a:buNone/>
            </a:pPr>
            <a:r>
              <a:rPr lang="ja" sz="764"/>
              <a:t>Question: {question}</a:t>
            </a:r>
            <a:endParaRPr sz="764"/>
          </a:p>
          <a:p>
            <a:pPr indent="0" lvl="0" marL="0" rtl="0" algn="l">
              <a:lnSpc>
                <a:spcPct val="100000"/>
              </a:lnSpc>
              <a:spcBef>
                <a:spcPts val="1200"/>
              </a:spcBef>
              <a:spcAft>
                <a:spcPts val="0"/>
              </a:spcAft>
              <a:buNone/>
            </a:pPr>
            <a:r>
              <a:rPr lang="ja" sz="764"/>
              <a:t>11 方法合成プロンプト</a:t>
            </a:r>
            <a:br>
              <a:rPr lang="ja" sz="764"/>
            </a:br>
            <a:r>
              <a:rPr lang="ja" sz="764"/>
              <a:t>System Message:</a:t>
            </a:r>
            <a:br>
              <a:rPr lang="ja" sz="764"/>
            </a:br>
            <a:r>
              <a:rPr lang="ja" sz="764"/>
              <a:t>You are a researcher and have been given a proposal and the research problem the proposal is trying to solve. You</a:t>
            </a:r>
            <a:br>
              <a:rPr lang="ja" sz="764"/>
            </a:br>
            <a:r>
              <a:rPr lang="ja" sz="764"/>
              <a:t>have been given the approaches in the literature trying to solve, similar problems and sub problems or sub tasks of the</a:t>
            </a:r>
            <a:br>
              <a:rPr lang="ja" sz="764"/>
            </a:br>
            <a:r>
              <a:rPr lang="ja" sz="764"/>
              <a:t>problem defined in the proposal. Your task is to synthesize and propose a possible set of methods or approaches to</a:t>
            </a:r>
            <a:br>
              <a:rPr lang="ja" sz="764"/>
            </a:br>
            <a:r>
              <a:rPr lang="ja" sz="764"/>
              <a:t>solve the problem defined in the proposal.</a:t>
            </a:r>
            <a:br>
              <a:rPr lang="ja" sz="764"/>
            </a:br>
            <a:r>
              <a:rPr lang="ja" sz="764"/>
              <a:t>Proposal: {proposal}</a:t>
            </a:r>
            <a:br>
              <a:rPr lang="ja" sz="764"/>
            </a:br>
            <a:r>
              <a:rPr lang="ja" sz="764"/>
              <a:t>Research Problem in the Proposal: {problem}</a:t>
            </a:r>
            <a:endParaRPr sz="764"/>
          </a:p>
          <a:p>
            <a:pPr indent="0" lvl="0" marL="0" rtl="0" algn="l">
              <a:lnSpc>
                <a:spcPct val="100000"/>
              </a:lnSpc>
              <a:spcBef>
                <a:spcPts val="1200"/>
              </a:spcBef>
              <a:spcAft>
                <a:spcPts val="1200"/>
              </a:spcAft>
              <a:buNone/>
            </a:pPr>
            <a:r>
              <a:rPr lang="ja" sz="764"/>
              <a:t>Human Message:</a:t>
            </a:r>
            <a:br>
              <a:rPr lang="ja" sz="764"/>
            </a:br>
            <a:r>
              <a:rPr lang="ja" sz="764"/>
              <a:t>{method context}</a:t>
            </a:r>
            <a:br>
              <a:rPr lang="ja" sz="764"/>
            </a:br>
            <a:r>
              <a:rPr lang="ja" sz="764"/>
              <a:t>Based on the above information suggest the top 3 possible methods or approaches to solve the problem defined</a:t>
            </a:r>
            <a:br>
              <a:rPr lang="ja" sz="764"/>
            </a:br>
            <a:r>
              <a:rPr lang="ja" sz="764"/>
              <a:t>in the proposal.</a:t>
            </a:r>
            <a:endParaRPr sz="764"/>
          </a:p>
        </p:txBody>
      </p:sp>
      <p:sp>
        <p:nvSpPr>
          <p:cNvPr id="204" name="Google Shape;204;p39"/>
          <p:cNvSpPr txBox="1"/>
          <p:nvPr/>
        </p:nvSpPr>
        <p:spPr>
          <a:xfrm>
            <a:off x="5373400" y="740100"/>
            <a:ext cx="2687400" cy="7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9 類似およびサブプロブレム質問作成プロンプト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声明に基づいて、研究論文が声明で定義されたタスクを実行するためのアプローチまたは方法を提案しているかどうかを調べるために、質問を生成してください。質問は「研究論文が提案しているアプローチまたは方法は」で始めてください。</a:t>
            </a:r>
            <a:endParaRPr sz="564">
              <a:solidFill>
                <a:schemeClr val="accent3"/>
              </a:solidFill>
              <a:latin typeface="Proxima Nova"/>
              <a:ea typeface="Proxima Nova"/>
              <a:cs typeface="Proxima Nova"/>
              <a:sym typeface="Proxima Nova"/>
            </a:endParaRPr>
          </a:p>
        </p:txBody>
      </p:sp>
      <p:sp>
        <p:nvSpPr>
          <p:cNvPr id="205" name="Google Shape;205;p39"/>
          <p:cNvSpPr txBox="1"/>
          <p:nvPr/>
        </p:nvSpPr>
        <p:spPr>
          <a:xfrm>
            <a:off x="5373400" y="1561625"/>
            <a:ext cx="2687400" cy="14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10 方法論抽出プロンプト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あなたは研究者であり、提供されたコンテキストの研究論文に対して提起された質問に答えようとしています。</a:t>
            </a:r>
            <a:endParaRPr sz="564">
              <a:solidFill>
                <a:schemeClr val="accent3"/>
              </a:solidFill>
              <a:latin typeface="Proxima Nova"/>
              <a:ea typeface="Proxima Nova"/>
              <a:cs typeface="Proxima Nova"/>
              <a:sym typeface="Proxima Nova"/>
            </a:endParaRPr>
          </a:p>
          <a:p>
            <a:pPr indent="0" lvl="0" marL="0" rtl="0" algn="l">
              <a:spcBef>
                <a:spcPts val="1200"/>
              </a:spcBef>
              <a:spcAft>
                <a:spcPts val="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質問に対する答えを「Yes」または「No」または「Unanswerable」で提供してください。研究論文の提供されたコンテキストに基づいてのみ答えてください。質問に対する答えが「Yes」の場合は、タスクを実行するための詳細なアプローチまたは方法論を提供してください。「No」または「Unanswerable」の場合は、それだけを説明や詳細なしで出力してください。</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質問：{question}</a:t>
            </a:r>
            <a:endParaRPr sz="564">
              <a:solidFill>
                <a:schemeClr val="accent3"/>
              </a:solidFill>
              <a:latin typeface="Proxima Nova"/>
              <a:ea typeface="Proxima Nova"/>
              <a:cs typeface="Proxima Nova"/>
              <a:sym typeface="Proxima Nova"/>
            </a:endParaRPr>
          </a:p>
        </p:txBody>
      </p:sp>
      <p:sp>
        <p:nvSpPr>
          <p:cNvPr id="206" name="Google Shape;206;p39"/>
          <p:cNvSpPr txBox="1"/>
          <p:nvPr/>
        </p:nvSpPr>
        <p:spPr>
          <a:xfrm>
            <a:off x="5373400" y="3173750"/>
            <a:ext cx="2687400" cy="138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564">
                <a:solidFill>
                  <a:schemeClr val="accent3"/>
                </a:solidFill>
                <a:latin typeface="Proxima Nova"/>
                <a:ea typeface="Proxima Nova"/>
                <a:cs typeface="Proxima Nova"/>
                <a:sym typeface="Proxima Nova"/>
              </a:rPr>
              <a:t>11 方法合成プロンプト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システムメッセージ：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あなたは研究者であり、提案とその提案が解決しようとしている研究問題が与えられています。類似の問題やサブプロブレムまたはタスクを解決しようとする文献のアプローチが提供されています。提案で定義された問題を解決するための可能な方法セットまたはアプローチを合成して提案することがあなたのタスクです。</a:t>
            </a:r>
            <a:endParaRPr sz="564">
              <a:solidFill>
                <a:schemeClr val="accent3"/>
              </a:solidFill>
              <a:latin typeface="Proxima Nova"/>
              <a:ea typeface="Proxima Nova"/>
              <a:cs typeface="Proxima Nova"/>
              <a:sym typeface="Proxima Nova"/>
            </a:endParaRPr>
          </a:p>
          <a:p>
            <a:pPr indent="0" lvl="0" marL="0" rtl="0" algn="l">
              <a:spcBef>
                <a:spcPts val="1200"/>
              </a:spcBef>
              <a:spcAft>
                <a:spcPts val="1200"/>
              </a:spcAft>
              <a:buNone/>
            </a:pPr>
            <a:r>
              <a:rPr lang="ja" sz="564">
                <a:solidFill>
                  <a:schemeClr val="accent3"/>
                </a:solidFill>
                <a:latin typeface="Proxima Nova"/>
                <a:ea typeface="Proxima Nova"/>
                <a:cs typeface="Proxima Nova"/>
                <a:sym typeface="Proxima Nova"/>
              </a:rPr>
              <a:t>人間メッセージ：</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提案：{proposal}</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提案の研究問題：{problem}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上記の情報に基づいて、提案で定義された問題を解決するための上位3つの可能な方法またはアプローチを提案してください。</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0"/>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Patchscopes: A Unifying Framework for Inspecting Hidden Representations of Language Models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LLMの内部表現を調べる</a:t>
            </a:r>
            <a:r>
              <a:rPr lang="ja" sz="764"/>
              <a:t>新しいフレームワーク「Patchscopes」を提案しています。このフレームワークは、LLMsが人間に理解可能なテキストを生成する能力を利用して、その内部表現を説明することを目指しています。提案された方法では、ソースモデルの隠れ状態をターゲットモデルに給餌し、特定の情報をデコードするためにパッチを適用します。これにより、LLMsの計算過程について様々な質問に答えることが可能になります。Patchscopesは、以前の解釈可能性メソッドが直面していたいくつかの問題、例えば早期のレイヤーの検証の失敗や表現力の欠如などを克服します。また、より強力なモデルを使用して小規模モデルの表現を説明する新しい可能性を開き、マルチホップ推論の自己修正などの新しいアプリケーションを解除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Patchscopesアルゴリズムは、モデル自身を利用して、その内部表現を自然言語で説明することを提案しています。具体的には、以下のステップで構成されます。</a:t>
            </a:r>
            <a:br>
              <a:rPr lang="ja" sz="764"/>
            </a:br>
            <a:r>
              <a:rPr lang="ja" sz="764"/>
              <a:t>1. ソースプロンプトをソースモデルに供給し、実行を行います。</a:t>
            </a:r>
            <a:br>
              <a:rPr lang="ja" sz="764"/>
            </a:br>
            <a:r>
              <a:rPr lang="ja" sz="764"/>
              <a:t>2. ソースモデルの隠れ状態への任意の変換(オプショナル)を適用します。</a:t>
            </a:r>
            <a:br>
              <a:rPr lang="ja" sz="764"/>
            </a:br>
            <a:r>
              <a:rPr lang="ja" sz="764"/>
              <a:t>3. ターゲットプロンプトをターゲットモデルに供給し、ターゲットレイヤーまでの実行を行います。</a:t>
            </a:r>
            <a:br>
              <a:rPr lang="ja" sz="764"/>
            </a:br>
            <a:r>
              <a:rPr lang="ja" sz="764"/>
              <a:t>4. ステップ2で変換された表現を、ターゲットモデルのターゲットレイヤーに「パッチ」し、そのレイヤーから先の計算を継続します。</a:t>
            </a:r>
            <a:endParaRPr sz="764"/>
          </a:p>
          <a:p>
            <a:pPr indent="0" lvl="0" marL="0" rtl="0" algn="l">
              <a:lnSpc>
                <a:spcPct val="100000"/>
              </a:lnSpc>
              <a:spcBef>
                <a:spcPts val="1200"/>
              </a:spcBef>
              <a:spcAft>
                <a:spcPts val="0"/>
              </a:spcAft>
              <a:buNone/>
            </a:pPr>
            <a:r>
              <a:rPr lang="ja" sz="764"/>
              <a:t>このフレームワークは、以前の解釈可能性メソッドが直面していたいくつかの課題、例えば初期レイヤーの検査の失敗や表現力の欠如などを軽減します。</a:t>
            </a:r>
            <a:br>
              <a:rPr lang="ja" sz="764"/>
            </a:br>
            <a:r>
              <a:rPr lang="ja" sz="764"/>
              <a:t>Patchscopesは、様々な設定でメソッドを設計できるほどの柔軟性を持っており、LLMsの隠れた表現から特定の情報をデコードする新たな可能性を開きます。</a:t>
            </a:r>
            <a:endParaRPr sz="764"/>
          </a:p>
          <a:p>
            <a:pPr indent="0" lvl="0" marL="0" rtl="0" algn="l">
              <a:lnSpc>
                <a:spcPct val="100000"/>
              </a:lnSpc>
              <a:spcBef>
                <a:spcPts val="1200"/>
              </a:spcBef>
              <a:spcAft>
                <a:spcPts val="0"/>
              </a:spcAft>
              <a:buNone/>
            </a:pPr>
            <a:r>
              <a:rPr lang="ja" sz="564"/>
              <a:t># Patchscopesアルゴリズムの実装</a:t>
            </a:r>
            <a:br>
              <a:rPr lang="ja" sz="564"/>
            </a:br>
            <a:r>
              <a:rPr lang="ja" sz="564"/>
              <a:t>import torch</a:t>
            </a:r>
            <a:br>
              <a:rPr lang="ja" sz="564"/>
            </a:br>
            <a:r>
              <a:rPr lang="ja" sz="564"/>
              <a:t># この例では、PyTorchを使用していますが、任意のフレームワークで実装可能です。</a:t>
            </a:r>
            <a:br>
              <a:rPr lang="ja" sz="564"/>
            </a:br>
            <a:r>
              <a:rPr lang="ja" sz="564"/>
              <a:t># ステップ1: ソースモデルにソースプロンプトを供給し、実行を行います。</a:t>
            </a:r>
            <a:br>
              <a:rPr lang="ja" sz="564"/>
            </a:br>
            <a:r>
              <a:rPr lang="ja" sz="564"/>
              <a:t>def execute_source_model(source_model, source_prompt):</a:t>
            </a:r>
            <a:br>
              <a:rPr lang="ja" sz="564"/>
            </a:br>
            <a:r>
              <a:rPr lang="ja" sz="564"/>
              <a:t>    # source_model: ソースモデルのインスタンス</a:t>
            </a:r>
            <a:br>
              <a:rPr lang="ja" sz="564"/>
            </a:br>
            <a:r>
              <a:rPr lang="ja" sz="564"/>
              <a:t>    # source_prompt: ソースプロンプトのテキスト</a:t>
            </a:r>
            <a:br>
              <a:rPr lang="ja" sz="564"/>
            </a:br>
            <a:r>
              <a:rPr lang="ja" sz="564"/>
              <a:t>    # モデルにプロンプトを供給し、隠れ状態を得る</a:t>
            </a:r>
            <a:br>
              <a:rPr lang="ja" sz="564"/>
            </a:br>
            <a:r>
              <a:rPr lang="ja" sz="564"/>
              <a:t>    hidden_states = source_model(source_prompt)</a:t>
            </a:r>
            <a:br>
              <a:rPr lang="ja" sz="564"/>
            </a:br>
            <a:r>
              <a:rPr lang="ja" sz="564"/>
              <a:t>    return hidden_states</a:t>
            </a:r>
            <a:endParaRPr sz="564"/>
          </a:p>
          <a:p>
            <a:pPr indent="0" lvl="0" marL="0" rtl="0" algn="l">
              <a:lnSpc>
                <a:spcPct val="100000"/>
              </a:lnSpc>
              <a:spcBef>
                <a:spcPts val="1200"/>
              </a:spcBef>
              <a:spcAft>
                <a:spcPts val="0"/>
              </a:spcAft>
              <a:buNone/>
            </a:pPr>
            <a:r>
              <a:rPr lang="ja" sz="564"/>
              <a:t># ステップ2: ソースモデルの隠れ状態への任意の変換を適用します（オプショナル）</a:t>
            </a:r>
            <a:br>
              <a:rPr lang="ja" sz="564"/>
            </a:br>
            <a:r>
              <a:rPr lang="ja" sz="564"/>
              <a:t>def apply_transformation(hidden_states, transformation):</a:t>
            </a:r>
            <a:br>
              <a:rPr lang="ja" sz="564"/>
            </a:br>
            <a:r>
              <a:rPr lang="ja" sz="564"/>
              <a:t>    # hidden_states: ステップ1からの隠れ状態</a:t>
            </a:r>
            <a:br>
              <a:rPr lang="ja" sz="564"/>
            </a:br>
            <a:r>
              <a:rPr lang="ja" sz="564"/>
              <a:t>    # transformation: 適用する変換の関数</a:t>
            </a:r>
            <a:br>
              <a:rPr lang="ja" sz="564"/>
            </a:br>
            <a:r>
              <a:rPr lang="ja" sz="564"/>
              <a:t>    # 隠れ状態に変換を適用</a:t>
            </a:r>
            <a:br>
              <a:rPr lang="ja" sz="564"/>
            </a:br>
            <a:r>
              <a:rPr lang="ja" sz="564"/>
              <a:t>    transformed_hidden_states = transformation(hidden_states)</a:t>
            </a:r>
            <a:br>
              <a:rPr lang="ja" sz="564"/>
            </a:br>
            <a:r>
              <a:rPr lang="ja" sz="564"/>
              <a:t>    return transformed_hidden_states</a:t>
            </a:r>
            <a:endParaRPr sz="564"/>
          </a:p>
          <a:p>
            <a:pPr indent="0" lvl="0" marL="0" rtl="0" algn="l">
              <a:lnSpc>
                <a:spcPct val="100000"/>
              </a:lnSpc>
              <a:spcBef>
                <a:spcPts val="1200"/>
              </a:spcBef>
              <a:spcAft>
                <a:spcPts val="0"/>
              </a:spcAft>
              <a:buNone/>
            </a:pPr>
            <a:r>
              <a:rPr lang="ja" sz="564"/>
              <a:t># ステップ3: ターゲットプロンプトをターゲットモデルに供給し、ターゲットレイヤーまでの実行を行います。</a:t>
            </a:r>
            <a:br>
              <a:rPr lang="ja" sz="564"/>
            </a:br>
            <a:r>
              <a:rPr lang="ja" sz="564"/>
              <a:t>def execute_target_model(target_model, target_prompt):</a:t>
            </a:r>
            <a:br>
              <a:rPr lang="ja" sz="564"/>
            </a:br>
            <a:r>
              <a:rPr lang="ja" sz="564"/>
              <a:t>    # target_model: ターゲットモデルのインスタンス</a:t>
            </a:r>
            <a:br>
              <a:rPr lang="ja" sz="564"/>
            </a:br>
            <a:r>
              <a:rPr lang="ja" sz="564"/>
              <a:t>    # target_prompt: ターゲットプロンプトのテキスト</a:t>
            </a:r>
            <a:br>
              <a:rPr lang="ja" sz="564"/>
            </a:br>
            <a:r>
              <a:rPr lang="ja" sz="564"/>
              <a:t>    # モデルにプロンプトを供給し、ターゲットレイヤーまでの実行を行う</a:t>
            </a:r>
            <a:br>
              <a:rPr lang="ja" sz="564"/>
            </a:br>
            <a:r>
              <a:rPr lang="ja" sz="564"/>
              <a:t>    target_layer_output = target_model(target_prompt)</a:t>
            </a:r>
            <a:br>
              <a:rPr lang="ja" sz="564"/>
            </a:br>
            <a:r>
              <a:rPr lang="ja" sz="564"/>
              <a:t>    return target_layer_output</a:t>
            </a:r>
            <a:endParaRPr sz="564"/>
          </a:p>
          <a:p>
            <a:pPr indent="0" lvl="0" marL="0" rtl="0" algn="l">
              <a:lnSpc>
                <a:spcPct val="100000"/>
              </a:lnSpc>
              <a:spcBef>
                <a:spcPts val="1200"/>
              </a:spcBef>
              <a:spcAft>
                <a:spcPts val="0"/>
              </a:spcAft>
              <a:buNone/>
            </a:pPr>
            <a:r>
              <a:rPr lang="ja" sz="564"/>
              <a:t># ステップ4: ステップ2で変換された表現を、ターゲットモデルのターゲットレイヤーに「パッチ」します。</a:t>
            </a:r>
            <a:br>
              <a:rPr lang="ja" sz="564"/>
            </a:br>
            <a:r>
              <a:rPr lang="ja" sz="564"/>
              <a:t>def patch_target_layer(target_model, target_layer, transformed_hidden_states):</a:t>
            </a:r>
            <a:br>
              <a:rPr lang="ja" sz="564"/>
            </a:br>
            <a:r>
              <a:rPr lang="ja" sz="564"/>
              <a:t>    # target_model: ターゲットモデルのインスタンス</a:t>
            </a:r>
            <a:br>
              <a:rPr lang="ja" sz="564"/>
            </a:br>
            <a:r>
              <a:rPr lang="ja" sz="564"/>
              <a:t>    # target_layer: パッチを適用するターゲットレイヤー</a:t>
            </a:r>
            <a:br>
              <a:rPr lang="ja" sz="564"/>
            </a:br>
            <a:r>
              <a:rPr lang="ja" sz="564"/>
              <a:t>    # transformed_hidden_states: 変換された隠れ状態</a:t>
            </a:r>
            <a:br>
              <a:rPr lang="ja" sz="564"/>
            </a:br>
            <a:r>
              <a:rPr lang="ja" sz="564"/>
              <a:t>    # ターゲットレイヤーにパッチを適用し、そのレイヤーから先の計算を継続</a:t>
            </a:r>
            <a:br>
              <a:rPr lang="ja" sz="564"/>
            </a:br>
            <a:r>
              <a:rPr lang="ja" sz="564"/>
              <a:t>    patched_output = target_model.patch_layer(target_layer, transformed_hidden_states)</a:t>
            </a:r>
            <a:br>
              <a:rPr lang="ja" sz="564"/>
            </a:br>
            <a:r>
              <a:rPr lang="ja" sz="564"/>
              <a:t>    return patched_output</a:t>
            </a:r>
            <a:endParaRPr sz="564"/>
          </a:p>
          <a:p>
            <a:pPr indent="0" lvl="0" marL="0" rtl="0" algn="l">
              <a:lnSpc>
                <a:spcPct val="100000"/>
              </a:lnSpc>
              <a:spcBef>
                <a:spcPts val="1200"/>
              </a:spcBef>
              <a:spcAft>
                <a:spcPts val="1200"/>
              </a:spcAft>
              <a:buNone/>
            </a:pPr>
            <a:r>
              <a:rPr lang="ja" sz="564"/>
              <a:t># 以下は、Patchscopesアルゴリズムを使用する際の例です。</a:t>
            </a:r>
            <a:br>
              <a:rPr lang="ja" sz="564"/>
            </a:br>
            <a:r>
              <a:rPr lang="ja" sz="564"/>
              <a:t># 注意: このコードは概念的なものであり、具体的なモデルや変換関数は含まれていません。</a:t>
            </a:r>
            <a:endParaRPr sz="822"/>
          </a:p>
        </p:txBody>
      </p:sp>
      <p:sp>
        <p:nvSpPr>
          <p:cNvPr id="212" name="Google Shape;212;p40"/>
          <p:cNvSpPr txBox="1"/>
          <p:nvPr/>
        </p:nvSpPr>
        <p:spPr>
          <a:xfrm>
            <a:off x="3531575" y="3752375"/>
            <a:ext cx="8060700" cy="27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564">
              <a:solidFill>
                <a:schemeClr val="accent3"/>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Fact-Checking the Output of Large Language Models via Token-Level Uncertainty Quantification 大規模言語モデルの出力に対するトークンレベルの不確実性定量化によるファクトチェック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が生成する出力における事実的な誤りや「幻覚」を検出する新しい手法を提案。</a:t>
            </a:r>
            <a:br>
              <a:rPr lang="ja" sz="764"/>
            </a:br>
            <a:r>
              <a:rPr lang="ja" sz="764"/>
              <a:t>生成されたテキスト内の個々の主張の事実チェックを可能にするトークンレベルの不確実性定量化に基づく新しいパイプラインを開発。</a:t>
            </a:r>
            <a:br>
              <a:rPr lang="ja" sz="764"/>
            </a:br>
            <a:r>
              <a:rPr lang="ja" sz="764"/>
              <a:t>この方法では、ニューラルネットワークの出力やその層に含まれる情報を利用して、信頼できない予測を検出します。さらに、特定の主張値がモデルによって表現される不確実性のみを測定する新しいトークンレベルの不確実性定量化手法であるClaim-Conditioned Probability (CCP) を紹介し、複数のLLMsと三つの言語での実験において、CCPがベースラインを上回る改善を実証しました。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主張条件付き確率（Claim-Conditioned Probability、CCP）は、主張レベルの不確実性を特定し、</a:t>
            </a:r>
            <a:br>
              <a:rPr lang="ja" sz="764"/>
            </a:br>
            <a:r>
              <a:rPr lang="ja" sz="764"/>
              <a:t>大規模言語モデル（LLM）が生成したテキスト内の誤情報や</a:t>
            </a:r>
            <a:br>
              <a:rPr lang="ja" sz="764"/>
            </a:br>
            <a:r>
              <a:rPr lang="ja" sz="764"/>
              <a:t>「幻覚」を検出するために使用される手法です。このアルゴリズムは、</a:t>
            </a:r>
            <a:br>
              <a:rPr lang="ja" sz="764"/>
            </a:br>
            <a:r>
              <a:rPr lang="ja" sz="764"/>
              <a:t>生成されたテキストの各トークンに対する不確実性スコアを計算し、</a:t>
            </a:r>
            <a:br>
              <a:rPr lang="ja" sz="764"/>
            </a:br>
            <a:r>
              <a:rPr lang="ja" sz="764"/>
              <a:t>これらを集約して主張全体の不確実性を評価します。</a:t>
            </a:r>
            <a:br>
              <a:rPr lang="ja" sz="764"/>
            </a:br>
            <a:r>
              <a:rPr lang="ja" sz="764"/>
              <a:t>具体的には、CCPはモデルが特定の主張を生成する際に直面する不確実性の種類に焦点を当て、</a:t>
            </a:r>
            <a:br>
              <a:rPr lang="ja" sz="764"/>
            </a:br>
            <a:r>
              <a:rPr lang="ja" sz="764"/>
              <a:t>主張タイプや表現形式の不確実性を無視することで、より正確な不確実性評価を行います。</a:t>
            </a:r>
            <a:br>
              <a:rPr lang="ja" sz="764"/>
            </a:br>
            <a:r>
              <a:rPr lang="ja" sz="764"/>
              <a:t>このプロセスは、モデルの生成した各単語の代替案を評価し、</a:t>
            </a:r>
            <a:br>
              <a:rPr lang="ja" sz="764"/>
            </a:br>
            <a:r>
              <a:rPr lang="ja" sz="764"/>
              <a:t>それらが元の主張と同じ意味を持つかどうかを判断することによって実行されます。</a:t>
            </a:r>
            <a:br>
              <a:rPr lang="ja" sz="764"/>
            </a:br>
            <a:r>
              <a:rPr lang="ja" sz="764"/>
              <a:t>この手法は、特に自動ファクトチェックや情報の信頼性評価において有用です。</a:t>
            </a:r>
            <a:endParaRPr sz="764"/>
          </a:p>
          <a:p>
            <a:pPr indent="0" lvl="0" marL="0" rtl="0" algn="l">
              <a:lnSpc>
                <a:spcPct val="100000"/>
              </a:lnSpc>
              <a:spcBef>
                <a:spcPts val="1200"/>
              </a:spcBef>
              <a:spcAft>
                <a:spcPts val="0"/>
              </a:spcAft>
              <a:buNone/>
            </a:pPr>
            <a:r>
              <a:rPr lang="ja" sz="764"/>
              <a:t>CCPの処理の流れは、生成されたテキストの各トークンに対して、</a:t>
            </a:r>
            <a:br>
              <a:rPr lang="ja" sz="764"/>
            </a:br>
            <a:r>
              <a:rPr lang="ja" sz="764"/>
              <a:t>そのトークンが特定の主張の文脈において生成される確率を計算することに基づいています。</a:t>
            </a:r>
            <a:br>
              <a:rPr lang="ja" sz="764"/>
            </a:br>
            <a:r>
              <a:rPr lang="ja" sz="764"/>
              <a:t>これは、生成されたテキスト内の特定の情報片に対するモデルの自信の度合いを</a:t>
            </a:r>
            <a:br>
              <a:rPr lang="ja" sz="764"/>
            </a:br>
            <a:r>
              <a:rPr lang="ja" sz="764"/>
              <a:t>測定するために使用されます。流れとしては、まずテキストをトークンに分割し、</a:t>
            </a:r>
            <a:br>
              <a:rPr lang="ja" sz="764"/>
            </a:br>
            <a:r>
              <a:rPr lang="ja" sz="764"/>
              <a:t>それぞれのトークンについて、それが特定の主張を表す文脈でどの程度確実に生成されるかを評価します。</a:t>
            </a:r>
            <a:br>
              <a:rPr lang="ja" sz="764"/>
            </a:br>
            <a:r>
              <a:rPr lang="ja" sz="764"/>
              <a:t>これにより、テキスト内の各部分の不確実性スコアが得られ、</a:t>
            </a:r>
            <a:br>
              <a:rPr lang="ja" sz="764"/>
            </a:br>
            <a:r>
              <a:rPr lang="ja" sz="764"/>
              <a:t>最終的にはこれらのスコアを用いて、テキスト全体または特定の部分の信頼性を判断します。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伝記生成タスクにおいて、6つの異なるLLMsと3つの言語で実施した実験は、CCPがベースラインと比較して大幅に改善されていることを示しました。人間による評価では、CCPに基づくファクトチェックパイプラインが外部知識を活用するファクトチェックツールと競合することが明らかになりました</a:t>
            </a:r>
            <a:endParaRPr sz="822"/>
          </a:p>
        </p:txBody>
      </p:sp>
      <p:sp>
        <p:nvSpPr>
          <p:cNvPr id="218" name="Google Shape;218;p41"/>
          <p:cNvSpPr txBox="1"/>
          <p:nvPr>
            <p:ph idx="1" type="body"/>
          </p:nvPr>
        </p:nvSpPr>
        <p:spPr>
          <a:xfrm>
            <a:off x="4865075" y="1436075"/>
            <a:ext cx="4278900" cy="3011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1200"/>
              </a:spcAft>
              <a:buNone/>
            </a:pPr>
            <a:r>
              <a:rPr lang="ja" sz="764"/>
              <a:t># クレーム条件付き確率（CCP）アルゴリズムの実装</a:t>
            </a:r>
            <a:br>
              <a:rPr lang="ja" sz="764"/>
            </a:br>
            <a:r>
              <a:rPr lang="ja" sz="764"/>
              <a:t>import numpy as np</a:t>
            </a:r>
            <a:br>
              <a:rPr lang="ja" sz="764"/>
            </a:br>
            <a:br>
              <a:rPr lang="ja" sz="764"/>
            </a:br>
            <a:r>
              <a:rPr lang="ja" sz="764"/>
              <a:t># LLMが生成したテキストから原子的な主張を抽出する関数</a:t>
            </a:r>
            <a:br>
              <a:rPr lang="ja" sz="764"/>
            </a:br>
            <a:r>
              <a:rPr lang="ja" sz="764"/>
              <a:t>def extract_claims(text):</a:t>
            </a:r>
            <a:br>
              <a:rPr lang="ja" sz="764"/>
            </a:br>
            <a:r>
              <a:rPr lang="ja" sz="764"/>
              <a:t>    # ここでは、テキストから主張を抽出する具体的な方法は示されていません。</a:t>
            </a:r>
            <a:br>
              <a:rPr lang="ja" sz="764"/>
            </a:br>
            <a:r>
              <a:rPr lang="ja" sz="764"/>
              <a:t>    # 実際の実装では、NLPツールを使用してテキストを解析し、主張を抽出します。</a:t>
            </a:r>
            <a:br>
              <a:rPr lang="ja" sz="764"/>
            </a:br>
            <a:r>
              <a:rPr lang="ja" sz="764"/>
              <a:t>    # ここでは、抽象的な例として、テキストを文に分割し、各文を主張として返すことにします。</a:t>
            </a:r>
            <a:br>
              <a:rPr lang="ja" sz="764"/>
            </a:br>
            <a:r>
              <a:rPr lang="ja" sz="764"/>
              <a:t>    claims = text.split('.')</a:t>
            </a:r>
            <a:br>
              <a:rPr lang="ja" sz="764"/>
            </a:br>
            <a:r>
              <a:rPr lang="ja" sz="764"/>
              <a:t>    return [claim.strip() for claim in claims if claim.strip() != '']</a:t>
            </a:r>
            <a:br>
              <a:rPr lang="ja" sz="764"/>
            </a:br>
            <a:br>
              <a:rPr lang="ja" sz="764"/>
            </a:br>
            <a:r>
              <a:rPr lang="ja" sz="764"/>
              <a:t># 主張の不確実性を計算する関数</a:t>
            </a:r>
            <a:br>
              <a:rPr lang="ja" sz="764"/>
            </a:br>
            <a:r>
              <a:rPr lang="ja" sz="764"/>
              <a:t>def calculate_uncertainty(claims):</a:t>
            </a:r>
            <a:br>
              <a:rPr lang="ja" sz="764"/>
            </a:br>
            <a:r>
              <a:rPr lang="ja" sz="764"/>
              <a:t>    # この関数では、各主張の不確実性を計算します。</a:t>
            </a:r>
            <a:br>
              <a:rPr lang="ja" sz="764"/>
            </a:br>
            <a:r>
              <a:rPr lang="ja" sz="764"/>
              <a:t>    # 実際の実装では、モデルの出力から不確実性を計算するために、</a:t>
            </a:r>
            <a:br>
              <a:rPr lang="ja" sz="764"/>
            </a:br>
            <a:r>
              <a:rPr lang="ja" sz="764"/>
              <a:t>    # 確率分布や信頼区間などを使用します。</a:t>
            </a:r>
            <a:br>
              <a:rPr lang="ja" sz="764"/>
            </a:br>
            <a:r>
              <a:rPr lang="ja" sz="764"/>
              <a:t>    # ここでは、簡易的にランダムな不確実性値を返すことにします。</a:t>
            </a:r>
            <a:br>
              <a:rPr lang="ja" sz="764"/>
            </a:br>
            <a:r>
              <a:rPr lang="ja" sz="764"/>
              <a:t>    uncertainties = [np.random.random() for _ in claims]</a:t>
            </a:r>
            <a:br>
              <a:rPr lang="ja" sz="764"/>
            </a:br>
            <a:r>
              <a:rPr lang="ja" sz="764"/>
              <a:t>    return uncertainties</a:t>
            </a:r>
            <a:br>
              <a:rPr lang="ja" sz="764"/>
            </a:br>
            <a:br>
              <a:rPr lang="ja" sz="764"/>
            </a:br>
            <a:r>
              <a:rPr lang="ja" sz="764"/>
              <a:t># CCPアルゴリズムの実行関数</a:t>
            </a:r>
            <a:br>
              <a:rPr lang="ja" sz="764"/>
            </a:br>
            <a:r>
              <a:rPr lang="ja" sz="764"/>
              <a:t>def ccp_algorithm(text):</a:t>
            </a:r>
            <a:br>
              <a:rPr lang="ja" sz="764"/>
            </a:br>
            <a:r>
              <a:rPr lang="ja" sz="764"/>
              <a:t>    # 1. テキストから主張を抽出</a:t>
            </a:r>
            <a:br>
              <a:rPr lang="ja" sz="764"/>
            </a:br>
            <a:r>
              <a:rPr lang="ja" sz="764"/>
              <a:t>    claims = extract_claims(text)</a:t>
            </a:r>
            <a:br>
              <a:rPr lang="ja" sz="764"/>
            </a:br>
            <a:r>
              <a:rPr lang="ja" sz="764"/>
              <a:t>    # 2. 各主張の不確実性を計算</a:t>
            </a:r>
            <a:br>
              <a:rPr lang="ja" sz="764"/>
            </a:br>
            <a:r>
              <a:rPr lang="ja" sz="764"/>
              <a:t>    uncertainties = calculate_uncertainty(claims)</a:t>
            </a:r>
            <a:br>
              <a:rPr lang="ja" sz="764"/>
            </a:br>
            <a:r>
              <a:rPr lang="ja" sz="764"/>
              <a:t>    # ここでは、不確実性と主張を組み合わせた結果を出力しています。</a:t>
            </a:r>
            <a:br>
              <a:rPr lang="ja" sz="764"/>
            </a:br>
            <a:r>
              <a:rPr lang="ja" sz="764"/>
              <a:t>    # 実際のアプリケーションでは、この不確実性を使用してさらなる分析を行うかもしれません。</a:t>
            </a:r>
            <a:br>
              <a:rPr lang="ja" sz="764"/>
            </a:br>
            <a:r>
              <a:rPr lang="ja" sz="764"/>
              <a:t>    for claim, uncertainty in zip(claims, uncertainties):</a:t>
            </a:r>
            <a:br>
              <a:rPr lang="ja" sz="764"/>
            </a:br>
            <a:r>
              <a:rPr lang="ja" sz="764"/>
              <a:t>        print(f'主張: "{claim}", 不確実性: {uncertainty}')</a:t>
            </a:r>
            <a:br>
              <a:rPr lang="ja" sz="764"/>
            </a:br>
            <a:r>
              <a:rPr lang="ja" sz="764"/>
              <a:t># テキスト例</a:t>
            </a:r>
            <a:br>
              <a:rPr lang="ja" sz="764"/>
            </a:br>
            <a:r>
              <a:rPr lang="ja" sz="764"/>
              <a:t>example_text = "LLMが生成したテキストの例文です。ここには複数の主張が含まれています。"</a:t>
            </a:r>
            <a:br>
              <a:rPr lang="ja" sz="764"/>
            </a:br>
            <a:br>
              <a:rPr lang="ja" sz="764"/>
            </a:br>
            <a:r>
              <a:rPr lang="ja" sz="764"/>
              <a:t># CCPアルゴリズムを実行</a:t>
            </a:r>
            <a:br>
              <a:rPr lang="ja" sz="764"/>
            </a:br>
            <a:r>
              <a:rPr lang="ja" sz="764"/>
              <a:t>ccp_algorithm(example_text)</a:t>
            </a:r>
            <a:endParaRPr sz="76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Rethinking the Bounds of LLM Reasoning: Are Multi-Agent Discussions the Key?</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マルチエージェントディスカッションがLLMの推論能力を向上させることを示唆しています。</a:t>
            </a:r>
            <a:br>
              <a:rPr lang="ja" sz="764"/>
            </a:br>
            <a:r>
              <a:rPr lang="ja" sz="764"/>
              <a:t>この主張を系統的な実験を通じて再評価し、新しいグループディスカッションフレームワークを提案して、議論メカニズムのセットを豊かにします。</a:t>
            </a:r>
            <a:br>
              <a:rPr lang="ja" sz="764"/>
            </a:br>
            <a:r>
              <a:rPr lang="ja" sz="764"/>
              <a:t>結果は強力なプロンプトを使用した単一エージェントLLMが、幅広い推論タスクとバックボーンLLMで既存のディスカッションアプローチとほぼ同等のパフォーマンスを達成しました。</a:t>
            </a:r>
            <a:br>
              <a:rPr lang="ja" sz="764"/>
            </a:br>
            <a:r>
              <a:rPr lang="ja" sz="764"/>
              <a:t>マルチエージェントディスカッションが単一エージェントを上回るのは、プロンプトにデモンストレーションがない場合のみでした。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グループディスカッションフレームワーク（CMD: Conquer-and-Merge Discussion Framework）については、複数のエージェントが議論を行うことにより、推論能力を向上させることを目的とした新しいフレームワークです。このフレームワークは、特に多数のエージェントと議論ラウンドの数が増加すると、パフォーマンスが向上するという既存のDebateフレームワークやReConcileフレームワークの主張に基づいていますが、エージェントの数が増えることによるオーバーヘッドの増加に対処するために考案されました。</a:t>
            </a:r>
            <a:br>
              <a:rPr lang="ja" sz="764"/>
            </a:br>
            <a:r>
              <a:rPr lang="ja" sz="764"/>
              <a:t>CMDフレームワークは、以下の3つのステージに分かれています：</a:t>
            </a:r>
            <a:br>
              <a:rPr lang="ja" sz="764"/>
            </a:br>
            <a:r>
              <a:rPr lang="ja" sz="764"/>
              <a:t>Stage 1: Group Discussion Initialization (グループディスカッションの初期化): このステージでは、全ての参加エージェントが初期化され、3つのグループに分けられます。各エージェントは初回のレスポンスを生成します。</a:t>
            </a:r>
            <a:br>
              <a:rPr lang="ja" sz="764"/>
            </a:br>
            <a:r>
              <a:rPr lang="ja" sz="764"/>
              <a:t>Stage 2: Multi Rounds Discussion (複数ラウンドの議論): アクティブなエージェントは、残りのラウンドで議論を続けます。各ラウンドで、エージェントは以前のレスポンスに基づいて新しいレスポンスを生成します。</a:t>
            </a:r>
            <a:br>
              <a:rPr lang="ja" sz="764"/>
            </a:br>
            <a:r>
              <a:rPr lang="ja" sz="764"/>
              <a:t>Stage 3: Vote for the Final Result (最終結果のための投票): このステージでは、全てのエージェントが最終的な意見に基づいて投票を行い、最終結果を決定します。タイが発生した場合、追加の「秘書」エージェントが最終決定を行います。</a:t>
            </a:r>
            <a:br>
              <a:rPr lang="ja" sz="764"/>
            </a:br>
            <a:r>
              <a:rPr lang="ja" sz="764"/>
              <a:t>CMDフレームワークは、エージェント間での情報の受け渡しを効率化するために、メッセージパッシングアルゴリズムを用いており、各ステージでのエージェントの行動や投票プロセスを通じて、議論の結果を最終決定します。このフレームワークは、エージェントの数が増えることによる計算コストの増加に対処しつつ、エージェント間の議論を通じて推論能力を向上させることを目指し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強力なプロンプトを使用した単一エージェントLLMがマルチエージェントディスカッションとほぼ同等のパフォーマンスを示しました。特に、プロンプトにデモンストレーションがない場合にマルチエージェントディスカッションが優れていることが確認され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ACLSum: A New Dataset for Aspect-based Summarization of Scientific Publications 科学論文のアスペクトベース要約のための新しいデータセット「ACLSum」</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科学論文の要約を目的とした新しいデータセットACLSUMを提案。これまでの要約データセットは、</a:t>
            </a:r>
            <a:br>
              <a:rPr lang="ja" sz="764"/>
            </a:br>
            <a:r>
              <a:rPr lang="ja" sz="764"/>
              <a:t>半自動的に生成されたものが多く、質が低下することが問題となっていた。</a:t>
            </a:r>
            <a:br>
              <a:rPr lang="ja" sz="764"/>
            </a:br>
            <a:r>
              <a:rPr lang="ja" sz="764"/>
              <a:t>ACLSUMは、専門家によって慎重に作成された多面的な要約を含むことで、この問題に対処している。</a:t>
            </a:r>
            <a:br>
              <a:rPr lang="ja" sz="764"/>
            </a:br>
            <a:r>
              <a:rPr lang="ja" sz="764"/>
              <a:t>具体的には、科学論文から「課題」「アプローチ」「結果」の3つの異なる側面を要約する。</a:t>
            </a:r>
            <a:br>
              <a:rPr lang="ja" sz="764"/>
            </a:br>
            <a:r>
              <a:rPr lang="ja" sz="764"/>
              <a:t>提案手法は、事前学習された言語モデルを用いて、抽出的要約と生成的要約の有効性を評価する</a:t>
            </a:r>
            <a:br>
              <a:rPr lang="ja" sz="764"/>
            </a:br>
            <a:r>
              <a:rPr lang="ja" sz="764"/>
              <a:t>実験を行い、抽出的要約に比べて生成的要約の方が優れていることを示している</a:t>
            </a:r>
            <a:br>
              <a:rPr lang="ja" sz="764"/>
            </a:br>
            <a:r>
              <a:rPr lang="ja" sz="764"/>
              <a:t>https://github.com/sobamchan/aclsum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ACLSUMは、科学論文の要約のための新しいデータセットであり、</a:t>
            </a:r>
            <a:br>
              <a:rPr lang="ja" sz="764"/>
            </a:br>
            <a:r>
              <a:rPr lang="ja" sz="764"/>
              <a:t>そのアルゴリズムは次のように説明されます。まず、ある科学論文から課題、アプローチ、結果という</a:t>
            </a:r>
            <a:br>
              <a:rPr lang="ja" sz="764"/>
            </a:br>
            <a:r>
              <a:rPr lang="ja" sz="764"/>
              <a:t>3つの異なる側面に基づいて要約を生成します。</a:t>
            </a:r>
            <a:br>
              <a:rPr lang="ja" sz="764"/>
            </a:br>
            <a:r>
              <a:rPr lang="ja" sz="764"/>
              <a:t>このプロセスは、ドメインの専門家によって慎重に作成され、</a:t>
            </a:r>
            <a:br>
              <a:rPr lang="ja" sz="764"/>
            </a:br>
            <a:r>
              <a:rPr lang="ja" sz="764"/>
              <a:t>評価されたデータセットを使用して行われます。各文書は、抽出的要約と生成的要約の両方のために、</a:t>
            </a:r>
            <a:br>
              <a:rPr lang="ja" sz="764"/>
            </a:br>
            <a:r>
              <a:rPr lang="ja" sz="764"/>
              <a:t>手作業で作成され、検証された要約で補完されます。</a:t>
            </a:r>
            <a:br>
              <a:rPr lang="ja" sz="764"/>
            </a:br>
            <a:r>
              <a:rPr lang="ja" sz="764"/>
              <a:t>まず、注釈者はソース文書内の側面に関連する文を選択し、</a:t>
            </a:r>
            <a:br>
              <a:rPr lang="ja" sz="764"/>
            </a:br>
            <a:r>
              <a:rPr lang="ja" sz="764"/>
              <a:t>次にこれらを使用して抽象的な要約を生成します。</a:t>
            </a:r>
            <a:br>
              <a:rPr lang="ja" sz="764"/>
            </a:br>
            <a:r>
              <a:rPr lang="ja" sz="764"/>
              <a:t>このプロセスにより、各ソース文書には2種類のゴールドスタンダードの注釈が付けられます。</a:t>
            </a:r>
            <a:br>
              <a:rPr lang="ja" sz="764"/>
            </a:br>
            <a:r>
              <a:rPr lang="ja" sz="764"/>
              <a:t>1つは各側面に関連する文のセット、もう1つは抽象的な参照要約です。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広範囲にわたる実験を通じて、事前訓練された言語モデルとLLMに基づくモデルの品質と</a:t>
            </a:r>
            <a:br>
              <a:rPr lang="ja" sz="822"/>
            </a:br>
            <a:r>
              <a:rPr lang="ja" sz="822"/>
              <a:t>パフォーマンスを評価しました。また、自動的に発見されたアスペクトに基づいて、</a:t>
            </a:r>
            <a:br>
              <a:rPr lang="ja" sz="822"/>
            </a:br>
            <a:r>
              <a:rPr lang="ja" sz="822"/>
              <a:t>学術領域における抽出的対抽象的要約の有効性を探求しました。</a:t>
            </a:r>
            <a:endParaRPr sz="822"/>
          </a:p>
        </p:txBody>
      </p:sp>
      <p:sp>
        <p:nvSpPr>
          <p:cNvPr id="224" name="Google Shape;224;p42"/>
          <p:cNvSpPr txBox="1"/>
          <p:nvPr>
            <p:ph idx="1" type="body"/>
          </p:nvPr>
        </p:nvSpPr>
        <p:spPr>
          <a:xfrm>
            <a:off x="4750475" y="427900"/>
            <a:ext cx="4313400" cy="42912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770"/>
              <a:buNone/>
            </a:pPr>
            <a:r>
              <a:rPr lang="ja" sz="835"/>
              <a:t># ACLSUMデータセットに基づく科学論文の要約アルゴリズム</a:t>
            </a:r>
            <a:br>
              <a:rPr lang="ja" sz="835"/>
            </a:br>
            <a:r>
              <a:rPr lang="ja" sz="835"/>
              <a:t># 必要なライブラリをインポート</a:t>
            </a:r>
            <a:br>
              <a:rPr lang="ja" sz="835"/>
            </a:br>
            <a:r>
              <a:rPr lang="ja" sz="835"/>
              <a:t>import numpy as np</a:t>
            </a:r>
            <a:endParaRPr sz="835"/>
          </a:p>
          <a:p>
            <a:pPr indent="0" lvl="0" marL="0" rtl="0" algn="l">
              <a:lnSpc>
                <a:spcPct val="80000"/>
              </a:lnSpc>
              <a:spcBef>
                <a:spcPts val="1200"/>
              </a:spcBef>
              <a:spcAft>
                <a:spcPts val="0"/>
              </a:spcAft>
              <a:buSzPts val="770"/>
              <a:buNone/>
            </a:pPr>
            <a:r>
              <a:rPr lang="ja" sz="835"/>
              <a:t># 科学論文の要約関数を定義</a:t>
            </a:r>
            <a:br>
              <a:rPr lang="ja" sz="835"/>
            </a:br>
            <a:r>
              <a:rPr lang="ja" sz="835"/>
              <a:t>def summarize_scientific_paper(document, dataset):</a:t>
            </a:r>
            <a:br>
              <a:rPr lang="ja" sz="835"/>
            </a:br>
            <a:r>
              <a:rPr lang="ja" sz="835"/>
              <a:t>    # 文書とデータセットを受け取り、要約を生成</a:t>
            </a:r>
            <a:br>
              <a:rPr lang="ja" sz="835"/>
            </a:br>
            <a:r>
              <a:rPr lang="ja" sz="835"/>
              <a:t>    # 課題、アプローチ、結果の3つの側面に基づいて要約を生成する</a:t>
            </a:r>
            <a:br>
              <a:rPr lang="ja" sz="835"/>
            </a:br>
            <a:r>
              <a:rPr lang="ja" sz="835"/>
              <a:t>    # 1. 注釈者によって選択された側面に関連する文を抽出</a:t>
            </a:r>
            <a:br>
              <a:rPr lang="ja" sz="835"/>
            </a:br>
            <a:r>
              <a:rPr lang="ja" sz="835"/>
              <a:t>    challenges, approaches, results = extract_aspects(document, dataset)</a:t>
            </a:r>
            <a:br>
              <a:rPr lang="ja" sz="835"/>
            </a:br>
            <a:r>
              <a:rPr lang="ja" sz="835"/>
              <a:t>    # 2. 抽出した文を基に抽象的な要約を生成</a:t>
            </a:r>
            <a:br>
              <a:rPr lang="ja" sz="835"/>
            </a:br>
            <a:r>
              <a:rPr lang="ja" sz="835"/>
              <a:t>    abstract_summary = generate_abstract_summary(challenges, approaches, results)</a:t>
            </a:r>
            <a:br>
              <a:rPr lang="ja" sz="835"/>
            </a:br>
            <a:r>
              <a:rPr lang="ja" sz="835"/>
              <a:t>    # 生成した要約を返す</a:t>
            </a:r>
            <a:br>
              <a:rPr lang="ja" sz="835"/>
            </a:br>
            <a:r>
              <a:rPr lang="ja" sz="835"/>
              <a:t>    return abstract_summary</a:t>
            </a:r>
            <a:endParaRPr sz="835"/>
          </a:p>
          <a:p>
            <a:pPr indent="0" lvl="0" marL="0" rtl="0" algn="l">
              <a:lnSpc>
                <a:spcPct val="80000"/>
              </a:lnSpc>
              <a:spcBef>
                <a:spcPts val="1200"/>
              </a:spcBef>
              <a:spcAft>
                <a:spcPts val="0"/>
              </a:spcAft>
              <a:buSzPts val="770"/>
              <a:buNone/>
            </a:pPr>
            <a:r>
              <a:rPr lang="ja" sz="835"/>
              <a:t># 側面に関連する文を抽出する関数</a:t>
            </a:r>
            <a:br>
              <a:rPr lang="ja" sz="835"/>
            </a:br>
            <a:r>
              <a:rPr lang="ja" sz="835"/>
              <a:t>def extract_aspects(document, dataset):</a:t>
            </a:r>
            <a:br>
              <a:rPr lang="ja" sz="835"/>
            </a:br>
            <a:r>
              <a:rPr lang="ja" sz="835"/>
              <a:t>    # データセットから文書に関連する注釈された文を抽出</a:t>
            </a:r>
            <a:br>
              <a:rPr lang="ja" sz="835"/>
            </a:br>
            <a:r>
              <a:rPr lang="ja" sz="835"/>
              <a:t>    # このコードでは模擬的な処理を行う</a:t>
            </a:r>
            <a:br>
              <a:rPr lang="ja" sz="835"/>
            </a:br>
            <a:r>
              <a:rPr lang="ja" sz="835"/>
              <a:t>    challenges = ['挑戦に関連する文1', '挑戦に関連する文2']</a:t>
            </a:r>
            <a:br>
              <a:rPr lang="ja" sz="835"/>
            </a:br>
            <a:r>
              <a:rPr lang="ja" sz="835"/>
              <a:t>    approaches = ['アプローチに関連する文1', 'アプローチに関連する文2']</a:t>
            </a:r>
            <a:br>
              <a:rPr lang="ja" sz="835"/>
            </a:br>
            <a:r>
              <a:rPr lang="ja" sz="835"/>
              <a:t>    results = ['結果に関連する文1', '結果に関連する文2']</a:t>
            </a:r>
            <a:br>
              <a:rPr lang="ja" sz="835"/>
            </a:br>
            <a:r>
              <a:rPr lang="ja" sz="835"/>
              <a:t>    return challenges, approaches, results</a:t>
            </a:r>
            <a:endParaRPr sz="835"/>
          </a:p>
          <a:p>
            <a:pPr indent="0" lvl="0" marL="0" rtl="0" algn="l">
              <a:lnSpc>
                <a:spcPct val="80000"/>
              </a:lnSpc>
              <a:spcBef>
                <a:spcPts val="1200"/>
              </a:spcBef>
              <a:spcAft>
                <a:spcPts val="0"/>
              </a:spcAft>
              <a:buSzPts val="770"/>
              <a:buNone/>
            </a:pPr>
            <a:r>
              <a:rPr lang="ja" sz="835"/>
              <a:t># 抽象的な要約を生成する関数</a:t>
            </a:r>
            <a:br>
              <a:rPr lang="ja" sz="835"/>
            </a:br>
            <a:r>
              <a:rPr lang="ja" sz="835"/>
              <a:t>def generate_abstract_summary(challenges, approaches, results):</a:t>
            </a:r>
            <a:br>
              <a:rPr lang="ja" sz="835"/>
            </a:br>
            <a:r>
              <a:rPr lang="ja" sz="835"/>
              <a:t>    # 抽出した文を統合して一つの抽象的な要約を生成</a:t>
            </a:r>
            <a:br>
              <a:rPr lang="ja" sz="835"/>
            </a:br>
            <a:r>
              <a:rPr lang="ja" sz="835"/>
              <a:t>    # このコードでは模擬的な処理を行う</a:t>
            </a:r>
            <a:br>
              <a:rPr lang="ja" sz="835"/>
            </a:br>
            <a:r>
              <a:rPr lang="ja" sz="835"/>
              <a:t>    abstract_summary = '挑戦: ' + ', '.join(challenges) + '. アプローチ: ' + ', '.join(approaches) + '. 結果: ' + ', '.join(results) + '.'</a:t>
            </a:r>
            <a:br>
              <a:rPr lang="ja" sz="835"/>
            </a:br>
            <a:r>
              <a:rPr lang="ja" sz="835"/>
              <a:t>    return abstract_summary</a:t>
            </a:r>
            <a:endParaRPr sz="835"/>
          </a:p>
          <a:p>
            <a:pPr indent="0" lvl="0" marL="0" rtl="0" algn="l">
              <a:lnSpc>
                <a:spcPct val="80000"/>
              </a:lnSpc>
              <a:spcBef>
                <a:spcPts val="1200"/>
              </a:spcBef>
              <a:spcAft>
                <a:spcPts val="1200"/>
              </a:spcAft>
              <a:buSzPts val="770"/>
              <a:buNone/>
            </a:pPr>
            <a:r>
              <a:rPr lang="ja" sz="835"/>
              <a:t># サンプルの科学論文とデータセットを定義</a:t>
            </a:r>
            <a:br>
              <a:rPr lang="ja" sz="835"/>
            </a:br>
            <a:r>
              <a:rPr lang="ja" sz="835"/>
              <a:t>sample_document = 'サンプルの科学論文テキスト'</a:t>
            </a:r>
            <a:br>
              <a:rPr lang="ja" sz="835"/>
            </a:br>
            <a:r>
              <a:rPr lang="ja" sz="835"/>
              <a:t>sample_dataset = 'ACLSUMデータセット'</a:t>
            </a:r>
            <a:br>
              <a:rPr lang="ja" sz="835"/>
            </a:br>
            <a:r>
              <a:rPr lang="ja" sz="835"/>
              <a:t># 要約を生成</a:t>
            </a:r>
            <a:br>
              <a:rPr lang="ja" sz="835"/>
            </a:br>
            <a:r>
              <a:rPr lang="ja" sz="835"/>
              <a:t>summary = summarize_scientific_paper(sample_document, sample_dataset)</a:t>
            </a:r>
            <a:br>
              <a:rPr lang="ja" sz="835"/>
            </a:br>
            <a:r>
              <a:rPr lang="ja" sz="835"/>
              <a:t># 生成した要約を表示</a:t>
            </a:r>
            <a:br>
              <a:rPr lang="ja" sz="835"/>
            </a:br>
            <a:r>
              <a:rPr lang="ja" sz="835"/>
              <a:t>print(summary)</a:t>
            </a:r>
            <a:endParaRPr sz="835"/>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Metacognitive Retrieval-Augmented Large Language Models メタ認知的検索拡張ラージ言語モデル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従来の統計的フレーズや階層的機械翻訳システムが直面している課題に対処するために、</a:t>
            </a:r>
            <a:br>
              <a:rPr lang="ja" sz="764"/>
            </a:br>
            <a:r>
              <a:rPr lang="ja" sz="764"/>
              <a:t>MetaRAG（Metacognitive Retrieval-Augmented Large Language Models）という新しいアプローチを提案しています。</a:t>
            </a:r>
            <a:br>
              <a:rPr lang="ja" sz="764"/>
            </a:br>
            <a:r>
              <a:rPr lang="ja" sz="764"/>
              <a:t>この方法は、多段階推論タスクにおいて、従来の単一時点検索を用いた手法よりも優れた性能を発揮します。</a:t>
            </a:r>
            <a:br>
              <a:rPr lang="ja" sz="764"/>
            </a:br>
            <a:r>
              <a:rPr lang="ja" sz="764"/>
              <a:t>特に、低リソース言語の翻訳タスクにおいて、より少ない訓練データで既存の方法よりも一貫してBLEUスコアで優れた結果を示しています。</a:t>
            </a:r>
            <a:br>
              <a:rPr lang="ja" sz="764"/>
            </a:br>
            <a:r>
              <a:rPr lang="ja" sz="764"/>
              <a:t>MetaRAGは、認知心理学から導入されたメタ認知を統合することで、モデルが自己反省と認知プロセスの評価を行い、</a:t>
            </a:r>
            <a:br>
              <a:rPr lang="ja" sz="764"/>
            </a:br>
            <a:r>
              <a:rPr lang="ja" sz="764"/>
              <a:t>応答戦略を監視、評価、計画することを可能にします。</a:t>
            </a:r>
            <a:br>
              <a:rPr lang="ja" sz="764"/>
            </a:br>
            <a:r>
              <a:rPr lang="ja" sz="764"/>
              <a:t>この三段階のメタ認知規制パイプラインを通じて、モデルは初期の認知応答の不備を特定し修正することができます。</a:t>
            </a:r>
            <a:br>
              <a:rPr lang="ja" sz="764"/>
            </a:br>
            <a:r>
              <a:rPr lang="ja" sz="764"/>
              <a:t>実験の結果、MetaRAGは既存の方法を有意に上回ることが示されました。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MetaRAG（Metacognitive Retrieval-Augmented Large Language Models）は、</a:t>
            </a:r>
            <a:br>
              <a:rPr lang="ja" sz="764"/>
            </a:br>
            <a:r>
              <a:rPr lang="ja" sz="764"/>
              <a:t>従来の検索拡張生成問題を解決するために提案された新しいアプローチです。この手法は、認知心理学から着想を得たメタ認知の概念を統合し、</a:t>
            </a:r>
            <a:br>
              <a:rPr lang="ja" sz="764"/>
            </a:br>
            <a:r>
              <a:rPr lang="ja" sz="764"/>
              <a:t>モデルが自身の認知プロセスをモニタリングし、評価し、計画することを可能にします。</a:t>
            </a:r>
            <a:br>
              <a:rPr lang="ja" sz="764"/>
            </a:br>
            <a:r>
              <a:rPr lang="ja" sz="764"/>
              <a:t>メタ認知規制パイプラインを通じて、モデルは初期の認知応答の不備を特定し、修正することができます。</a:t>
            </a:r>
            <a:br>
              <a:rPr lang="ja" sz="764"/>
            </a:br>
            <a:r>
              <a:rPr lang="ja" sz="764"/>
              <a:t>具体的には、メタRAGは以下の三つの主要なステップで構成されます：</a:t>
            </a:r>
            <a:br>
              <a:rPr lang="ja" sz="764"/>
            </a:br>
            <a:r>
              <a:rPr lang="ja" sz="764"/>
              <a:t>(1)モニタリングは、現在の応答の品質を評価し、メタ認知評価を起動するかどうかを決定します。</a:t>
            </a:r>
            <a:br>
              <a:rPr lang="ja" sz="764"/>
            </a:br>
            <a:r>
              <a:rPr lang="ja" sz="764"/>
              <a:t>(2)評価では、モデルはメタ認知知識を活用して応答の欠陥を分析し、内部および外部の知識の十分性や調和、</a:t>
            </a:r>
            <a:br>
              <a:rPr lang="ja" sz="764"/>
            </a:br>
            <a:r>
              <a:rPr lang="ja" sz="764"/>
              <a:t>多段階推論の信頼性と正確性に関する問題を特定します。</a:t>
            </a:r>
            <a:br>
              <a:rPr lang="ja" sz="764"/>
            </a:br>
            <a:r>
              <a:rPr lang="ja" sz="764"/>
              <a:t>(3)計画では、評価段階で特定されたシナリオに応じて、認知コンポーネントに対する具体的な改善提案を行います。</a:t>
            </a:r>
            <a:endParaRPr sz="764"/>
          </a:p>
          <a:p>
            <a:pPr indent="0" lvl="0" marL="0" rtl="0" algn="l">
              <a:lnSpc>
                <a:spcPct val="100000"/>
              </a:lnSpc>
              <a:spcBef>
                <a:spcPts val="1200"/>
              </a:spcBef>
              <a:spcAft>
                <a:spcPts val="0"/>
              </a:spcAft>
              <a:buNone/>
            </a:pPr>
            <a:r>
              <a:rPr lang="ja" sz="764"/>
              <a:t>このプロセスを通じて、MetaRAGは従来の方法よりも優れた性能を示し、特に多段階推論タスクにおいて有効であることが実証されています。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MetaRAGは、複数のホップ質問応答（QA）データセットにおいて、従来の手法よりも高い推論能力を示し、有意に性能が向上した。</a:t>
            </a:r>
            <a:endParaRPr sz="822"/>
          </a:p>
        </p:txBody>
      </p:sp>
      <p:sp>
        <p:nvSpPr>
          <p:cNvPr id="230" name="Google Shape;230;p43"/>
          <p:cNvSpPr txBox="1"/>
          <p:nvPr>
            <p:ph idx="1" type="body"/>
          </p:nvPr>
        </p:nvSpPr>
        <p:spPr>
          <a:xfrm>
            <a:off x="6432900" y="186750"/>
            <a:ext cx="2711100" cy="48627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1200"/>
              </a:spcAft>
              <a:buNone/>
            </a:pPr>
            <a:r>
              <a:rPr lang="ja" sz="535"/>
              <a:t># MetaRAG（Metacognitive Retrieval-Augmented Large Language Models）のアルゴリズムを実装</a:t>
            </a:r>
            <a:br>
              <a:rPr lang="ja" sz="535"/>
            </a:br>
            <a:r>
              <a:rPr lang="ja" sz="535"/>
              <a:t># モジュールをインポート</a:t>
            </a:r>
            <a:br>
              <a:rPr lang="ja" sz="535"/>
            </a:br>
            <a:r>
              <a:rPr lang="ja" sz="535"/>
              <a:t>import numpy as np</a:t>
            </a:r>
            <a:br>
              <a:rPr lang="ja" sz="535"/>
            </a:br>
            <a:br>
              <a:rPr lang="ja" sz="535"/>
            </a:br>
            <a:r>
              <a:rPr lang="ja" sz="535"/>
              <a:t># モニタリングステップ</a:t>
            </a:r>
            <a:br>
              <a:rPr lang="ja" sz="535"/>
            </a:br>
            <a:r>
              <a:rPr lang="ja" sz="535"/>
              <a:t># モデルの現在の応答品質を評価し、メタ認知的評価を起動するかどうかを決定</a:t>
            </a:r>
            <a:br>
              <a:rPr lang="ja" sz="535"/>
            </a:br>
            <a:r>
              <a:rPr lang="ja" sz="535"/>
              <a:t>def monitoring_step(response_quality):</a:t>
            </a:r>
            <a:br>
              <a:rPr lang="ja" sz="535"/>
            </a:br>
            <a:r>
              <a:rPr lang="ja" sz="535"/>
              <a:t>    # 応答品質が基準を満たしているかどうかをチェック</a:t>
            </a:r>
            <a:br>
              <a:rPr lang="ja" sz="535"/>
            </a:br>
            <a:r>
              <a:rPr lang="ja" sz="535"/>
              <a:t>    if response_quality &gt;= threshold:</a:t>
            </a:r>
            <a:br>
              <a:rPr lang="ja" sz="535"/>
            </a:br>
            <a:r>
              <a:rPr lang="ja" sz="535"/>
              <a:t>        return True</a:t>
            </a:r>
            <a:br>
              <a:rPr lang="ja" sz="535"/>
            </a:br>
            <a:r>
              <a:rPr lang="ja" sz="535"/>
              <a:t>    else:</a:t>
            </a:r>
            <a:br>
              <a:rPr lang="ja" sz="535"/>
            </a:br>
            <a:r>
              <a:rPr lang="ja" sz="535"/>
              <a:t>        return False</a:t>
            </a:r>
            <a:br>
              <a:rPr lang="ja" sz="535"/>
            </a:br>
            <a:br>
              <a:rPr lang="ja" sz="535"/>
            </a:br>
            <a:r>
              <a:rPr lang="ja" sz="535"/>
              <a:t># 評価ステップ</a:t>
            </a:r>
            <a:br>
              <a:rPr lang="ja" sz="535"/>
            </a:br>
            <a:r>
              <a:rPr lang="ja" sz="535"/>
              <a:t># 現在の回答が要件を満たさない理由を特定し、情報源の十分性等を分析</a:t>
            </a:r>
            <a:br>
              <a:rPr lang="ja" sz="535"/>
            </a:br>
            <a:r>
              <a:rPr lang="ja" sz="535"/>
              <a:t>def evaluation_step(current_response):</a:t>
            </a:r>
            <a:br>
              <a:rPr lang="ja" sz="535"/>
            </a:br>
            <a:r>
              <a:rPr lang="ja" sz="535"/>
              <a:t>    # 要件を満たさない理由の分析</a:t>
            </a:r>
            <a:br>
              <a:rPr lang="ja" sz="535"/>
            </a:br>
            <a:r>
              <a:rPr lang="ja" sz="535"/>
              <a:t>    issues_identified = analyze_response(current_response)</a:t>
            </a:r>
            <a:br>
              <a:rPr lang="ja" sz="535"/>
            </a:br>
            <a:r>
              <a:rPr lang="ja" sz="535"/>
              <a:t>    # 情報源の十分性と調和を評価</a:t>
            </a:r>
            <a:br>
              <a:rPr lang="ja" sz="535"/>
            </a:br>
            <a:r>
              <a:rPr lang="ja" sz="535"/>
              <a:t>    sources_sufficiency = evaluate_sources(current_response)</a:t>
            </a:r>
            <a:br>
              <a:rPr lang="ja" sz="535"/>
            </a:br>
            <a:r>
              <a:rPr lang="ja" sz="535"/>
              <a:t>    # 多段階推論の信頼性と正確性を分析</a:t>
            </a:r>
            <a:br>
              <a:rPr lang="ja" sz="535"/>
            </a:br>
            <a:r>
              <a:rPr lang="ja" sz="535"/>
              <a:t>    reasoning_reliability = analyze_reasoning(current_response)</a:t>
            </a:r>
            <a:br>
              <a:rPr lang="ja" sz="535"/>
            </a:br>
            <a:r>
              <a:rPr lang="ja" sz="535"/>
              <a:t>    return issues_identified, sources_sufficiency, reasoning_reliability</a:t>
            </a:r>
            <a:br>
              <a:rPr lang="ja" sz="535"/>
            </a:br>
            <a:br>
              <a:rPr lang="ja" sz="535"/>
            </a:br>
            <a:r>
              <a:rPr lang="ja" sz="535"/>
              <a:t># 計画ステップ</a:t>
            </a:r>
            <a:br>
              <a:rPr lang="ja" sz="535"/>
            </a:br>
            <a:r>
              <a:rPr lang="ja" sz="535"/>
              <a:t># 評価段階で特定されたシナリオごとに、認知コンポーネントに対する改善の提案</a:t>
            </a:r>
            <a:br>
              <a:rPr lang="ja" sz="535"/>
            </a:br>
            <a:r>
              <a:rPr lang="ja" sz="535"/>
              <a:t>def planning_step(identified_issues):</a:t>
            </a:r>
            <a:br>
              <a:rPr lang="ja" sz="535"/>
            </a:br>
            <a:r>
              <a:rPr lang="ja" sz="535"/>
              <a:t>    # 改善案を生成</a:t>
            </a:r>
            <a:br>
              <a:rPr lang="ja" sz="535"/>
            </a:br>
            <a:r>
              <a:rPr lang="ja" sz="535"/>
              <a:t>    improvement_suggestions = generate_improvements(identified_issues)</a:t>
            </a:r>
            <a:br>
              <a:rPr lang="ja" sz="535"/>
            </a:br>
            <a:r>
              <a:rPr lang="ja" sz="535"/>
              <a:t>    # 改善案に基づいて応答を修正</a:t>
            </a:r>
            <a:br>
              <a:rPr lang="ja" sz="535"/>
            </a:br>
            <a:r>
              <a:rPr lang="ja" sz="535"/>
              <a:t>    modified_response = modify_response(improvement_suggestions)</a:t>
            </a:r>
            <a:br>
              <a:rPr lang="ja" sz="535"/>
            </a:br>
            <a:r>
              <a:rPr lang="ja" sz="535"/>
              <a:t>    return modified_response</a:t>
            </a:r>
            <a:br>
              <a:rPr lang="ja" sz="535"/>
            </a:br>
            <a:br>
              <a:rPr lang="ja" sz="535"/>
            </a:br>
            <a:r>
              <a:rPr lang="ja" sz="535"/>
              <a:t># メタ認知的規制パイプラインの実行</a:t>
            </a:r>
            <a:br>
              <a:rPr lang="ja" sz="535"/>
            </a:br>
            <a:r>
              <a:rPr lang="ja" sz="535"/>
              <a:t>def metacognitive_regulation_pipeline(initial_response):</a:t>
            </a:r>
            <a:br>
              <a:rPr lang="ja" sz="535"/>
            </a:br>
            <a:r>
              <a:rPr lang="ja" sz="535"/>
              <a:t>    response_quality = evaluate_response_quality(initial_response)</a:t>
            </a:r>
            <a:br>
              <a:rPr lang="ja" sz="535"/>
            </a:br>
            <a:r>
              <a:rPr lang="ja" sz="535"/>
              <a:t>    if monitoring_step(response_quality):</a:t>
            </a:r>
            <a:br>
              <a:rPr lang="ja" sz="535"/>
            </a:br>
            <a:r>
              <a:rPr lang="ja" sz="535"/>
              <a:t>        current_response = initial_response</a:t>
            </a:r>
            <a:br>
              <a:rPr lang="ja" sz="535"/>
            </a:br>
            <a:r>
              <a:rPr lang="ja" sz="535"/>
              <a:t>        issues_identified, sources_sufficiency, reasoning_reliability =</a:t>
            </a:r>
            <a:r>
              <a:rPr lang="ja" sz="535"/>
              <a:t> </a:t>
            </a:r>
            <a:r>
              <a:rPr lang="ja" sz="535"/>
              <a:t>evaluation_step(current_response)</a:t>
            </a:r>
            <a:br>
              <a:rPr lang="ja" sz="535"/>
            </a:br>
            <a:r>
              <a:rPr lang="ja" sz="535"/>
              <a:t>        improvement_suggestions = planning_step(issues_identified)</a:t>
            </a:r>
            <a:br>
              <a:rPr lang="ja" sz="535"/>
            </a:br>
            <a:r>
              <a:rPr lang="ja" sz="535"/>
              <a:t>        final_response = modify_response(improvement_suggestions)</a:t>
            </a:r>
            <a:br>
              <a:rPr lang="ja" sz="535"/>
            </a:br>
            <a:r>
              <a:rPr lang="ja" sz="535"/>
              <a:t>        return final_response</a:t>
            </a:r>
            <a:br>
              <a:rPr lang="ja" sz="535"/>
            </a:br>
            <a:r>
              <a:rPr lang="ja" sz="535"/>
              <a:t>    else:</a:t>
            </a:r>
            <a:br>
              <a:rPr lang="ja" sz="535"/>
            </a:br>
            <a:r>
              <a:rPr lang="ja" sz="535"/>
              <a:t>        # 応答品質が基準を満たしていなければ、改善案を検討</a:t>
            </a:r>
            <a:br>
              <a:rPr lang="ja" sz="535"/>
            </a:br>
            <a:r>
              <a:rPr lang="ja" sz="535"/>
              <a:t>        return '応答品質が基準を満たしていません。'</a:t>
            </a:r>
            <a:br>
              <a:rPr lang="ja" sz="535"/>
            </a:br>
            <a:br>
              <a:rPr lang="ja" sz="535"/>
            </a:br>
            <a:r>
              <a:rPr lang="ja" sz="535"/>
              <a:t># 実行例</a:t>
            </a:r>
            <a:br>
              <a:rPr lang="ja" sz="535"/>
            </a:br>
            <a:r>
              <a:rPr lang="ja" sz="535"/>
              <a:t># 初期応答の品質を評価（例として、仮の関数と値を使用）</a:t>
            </a:r>
            <a:br>
              <a:rPr lang="ja" sz="535"/>
            </a:br>
            <a:r>
              <a:rPr lang="ja" sz="535"/>
              <a:t>threshold = 0.5 # 品質の基準値</a:t>
            </a:r>
            <a:br>
              <a:rPr lang="ja" sz="535"/>
            </a:br>
            <a:r>
              <a:rPr lang="ja" sz="535"/>
              <a:t>initial_response = '仮の初期応答'</a:t>
            </a:r>
            <a:br>
              <a:rPr lang="ja" sz="535"/>
            </a:br>
            <a:r>
              <a:rPr lang="ja" sz="535"/>
              <a:t>def evaluate_response_quality(response):</a:t>
            </a:r>
            <a:br>
              <a:rPr lang="ja" sz="535"/>
            </a:br>
            <a:r>
              <a:rPr lang="ja" sz="535"/>
              <a:t>    # 仮の応答品質評価関数</a:t>
            </a:r>
            <a:br>
              <a:rPr lang="ja" sz="535"/>
            </a:br>
            <a:r>
              <a:rPr lang="ja" sz="535"/>
              <a:t>    return np.random.random() # 0から1のランダムな値を返す</a:t>
            </a:r>
            <a:br>
              <a:rPr lang="ja" sz="535"/>
            </a:br>
            <a:r>
              <a:rPr lang="ja" sz="535"/>
              <a:t>def analyze_response(response):</a:t>
            </a:r>
            <a:br>
              <a:rPr lang="ja" sz="535"/>
            </a:br>
            <a:r>
              <a:rPr lang="ja" sz="535"/>
              <a:t>    # 応答分析の仮の関数</a:t>
            </a:r>
            <a:br>
              <a:rPr lang="ja" sz="535"/>
            </a:br>
            <a:r>
              <a:rPr lang="ja" sz="535"/>
              <a:t>    return ['要件を満たさない理由']</a:t>
            </a:r>
            <a:br>
              <a:rPr lang="ja" sz="535"/>
            </a:br>
            <a:r>
              <a:rPr lang="ja" sz="535"/>
              <a:t>def evaluate_sources(response):</a:t>
            </a:r>
            <a:br>
              <a:rPr lang="ja" sz="535"/>
            </a:br>
            <a:r>
              <a:rPr lang="ja" sz="535"/>
              <a:t>    # 情報源評価の仮の関数</a:t>
            </a:r>
            <a:br>
              <a:rPr lang="ja" sz="535"/>
            </a:br>
            <a:r>
              <a:rPr lang="ja" sz="535"/>
              <a:t>    return True</a:t>
            </a:r>
            <a:br>
              <a:rPr lang="ja" sz="535"/>
            </a:br>
            <a:r>
              <a:rPr lang="ja" sz="535"/>
              <a:t>def analyze_reasoning(response):</a:t>
            </a:r>
            <a:br>
              <a:rPr lang="ja" sz="535"/>
            </a:br>
            <a:r>
              <a:rPr lang="ja" sz="535"/>
              <a:t>    # 推論分析の仮の関数</a:t>
            </a:r>
            <a:br>
              <a:rPr lang="ja" sz="535"/>
            </a:br>
            <a:r>
              <a:rPr lang="ja" sz="535"/>
              <a:t>    return True</a:t>
            </a:r>
            <a:br>
              <a:rPr lang="ja" sz="535"/>
            </a:br>
            <a:r>
              <a:rPr lang="ja" sz="535"/>
              <a:t>def generate_improvements(issues):</a:t>
            </a:r>
            <a:br>
              <a:rPr lang="ja" sz="535"/>
            </a:br>
            <a:r>
              <a:rPr lang="ja" sz="535"/>
              <a:t>    # 改善案生成の仮の関数</a:t>
            </a:r>
            <a:br>
              <a:rPr lang="ja" sz="535"/>
            </a:br>
            <a:r>
              <a:rPr lang="ja" sz="535"/>
              <a:t>    return ['改善案']</a:t>
            </a:r>
            <a:br>
              <a:rPr lang="ja" sz="535"/>
            </a:br>
            <a:r>
              <a:rPr lang="ja" sz="535"/>
              <a:t>def modify_response(suggestions):</a:t>
            </a:r>
            <a:br>
              <a:rPr lang="ja" sz="535"/>
            </a:br>
            <a:r>
              <a:rPr lang="ja" sz="535"/>
              <a:t>    # 応答修正の仮の関数</a:t>
            </a:r>
            <a:br>
              <a:rPr lang="ja" sz="535"/>
            </a:br>
            <a:r>
              <a:rPr lang="ja" sz="535"/>
              <a:t>    return '修正された応答'</a:t>
            </a:r>
            <a:br>
              <a:rPr lang="ja" sz="535"/>
            </a:br>
            <a:r>
              <a:rPr lang="ja" sz="535"/>
              <a:t># パイプラインを実行して最終的な応答を取得</a:t>
            </a:r>
            <a:br>
              <a:rPr lang="ja" sz="535"/>
            </a:br>
            <a:r>
              <a:rPr lang="ja" sz="535"/>
              <a:t>final_response = metacognitive_regulation_pipeline(initial_response)</a:t>
            </a:r>
            <a:br>
              <a:rPr lang="ja" sz="535"/>
            </a:br>
            <a:r>
              <a:rPr lang="ja" sz="535"/>
              <a:t>print(final_response)</a:t>
            </a:r>
            <a:endParaRPr sz="535"/>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Automatically Score Proficiency of Written Essays?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LLMが</a:t>
            </a:r>
            <a:r>
              <a:rPr lang="ja" sz="764"/>
              <a:t>書かれたエッセイの能力を評価できるかを検証しています。ChatGPTとLlamaという2つの人気のあるLLMを使用し、これらのモデルが自動エッセイスコアリング（AES）タスクをどのように実行できるか、そしてそれらのパフォーマンスが現在の最先端（SOTA）モデルと比較してどのように位置付けられるかを調査。プロンプトエンジニアリングを用いて設計された4つの異なるプロンプトを使用してLLMの最大のポテンシャルを引き出すことを目的とし実験はASAPデータセット上で行われ、いくつかの興味深い観察結果が明らかにされました。</a:t>
            </a:r>
            <a:br>
              <a:rPr lang="ja" sz="764"/>
            </a:br>
            <a:r>
              <a:rPr lang="ja" sz="764"/>
              <a:t>特に、適切なプロンプトの選択がモデルの性能に大きく依存していること、そして2つのLLMがAESで比較可能な平均パフォーマンスを示したが、SOTAモデルとの間には予測性能にギャップがあるにもかかわらず、エッセイの質を向上させるフィードバックを提供することができる可能性があるようで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戦術の詳細な処理アルゴリズムは、自然言語処理タスク、特に大規模言語モデル(LLMs)を使用する場合に、効果的なプロンプトを設計するための一連のステップと原則に基づいています。この手法は、モデルがタスクの指示をより正確に理解し、期待される出力を生成できるようにすることを目指しています。具体的な処理は以下の通りです。</a:t>
            </a:r>
            <a:endParaRPr sz="764"/>
          </a:p>
          <a:p>
            <a:pPr indent="0" lvl="0" marL="0" rtl="0" algn="l">
              <a:lnSpc>
                <a:spcPct val="100000"/>
              </a:lnSpc>
              <a:spcBef>
                <a:spcPts val="1200"/>
              </a:spcBef>
              <a:spcAft>
                <a:spcPts val="0"/>
              </a:spcAft>
              <a:buNone/>
            </a:pPr>
            <a:r>
              <a:rPr lang="ja" sz="764"/>
              <a:t>1. 入力とタスクの明確化: プロンプトの最初の部分で、モデルに何を求めているのかを明確に説明します。これには、タスクの目的、期待される出力の形式（例：テキスト、数値）、およびその他の重要な指示が含まれます。</a:t>
            </a:r>
            <a:br>
              <a:rPr lang="ja" sz="764"/>
            </a:br>
            <a:r>
              <a:rPr lang="ja" sz="764"/>
              <a:t>2. 適切な区切り文字の使用: 入力データ、ルーブリック、例示（one-shotまたはfew-shot例示が含まれる場合）など、異なる種類の情報を区別するために、適切な区切り文字（例：&lt;&gt;、````）を使用します。これにより、モデルが各部分を正確に識別し、誤ったプロンプト注入を防ぐことができます。</a:t>
            </a:r>
            <a:br>
              <a:rPr lang="ja" sz="764"/>
            </a:br>
            <a:r>
              <a:rPr lang="ja" sz="764"/>
              <a:t>3. 逐次的指示の提供: モデルがタスクを段階的に処理できるように、逐次的な指示をプロンプトに含めます。これには、具体的なステップやアクションが含まれ、モデルが順を追ってタスクを完了するのを助けます。</a:t>
            </a:r>
            <a:br>
              <a:rPr lang="ja" sz="764"/>
            </a:br>
            <a:r>
              <a:rPr lang="ja" sz="764"/>
              <a:t>4. 入力テキストの前処理指示の明確化: 特に匿名化トークンなど、入力テキストに特定の前処理が必要な場合は、その処理方法について明確な指示を提供します。これにより、モデルが入力データを適切に処理し、タスクの実行に必要な情報を正確に抽出できるようになります。</a:t>
            </a:r>
            <a:br>
              <a:rPr lang="ja" sz="764"/>
            </a:br>
            <a:r>
              <a:rPr lang="ja" sz="764"/>
              <a:t>5. 期待される出力形式の指定: モデルによる出力が特定の形式（例：JSON形式での応答）であることを要求する場合は、その形式を明確に指定し、出力がその要件を満たすようにします。</a:t>
            </a:r>
            <a:endParaRPr sz="764"/>
          </a:p>
          <a:p>
            <a:pPr indent="0" lvl="0" marL="0" rtl="0" algn="l">
              <a:lnSpc>
                <a:spcPct val="100000"/>
              </a:lnSpc>
              <a:spcBef>
                <a:spcPts val="1200"/>
              </a:spcBef>
              <a:spcAft>
                <a:spcPts val="0"/>
              </a:spcAft>
              <a:buNone/>
            </a:pPr>
            <a:r>
              <a:rPr lang="ja" sz="764"/>
              <a:t>これらの手順と原則に従ってプロンプトを設計することで、大規模言語モデルがタスクの指示をより正確に理解し、期待される出力をより効果的に生成することが可能になります。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適切なプロンプトの選択がモデルの性能に大きく依存していることがわかりました。特に、Llamaはプロンプトの選択に敏感であり、ChatGPTは比較的一貫性のある性能を示しました。</a:t>
            </a:r>
            <a:br>
              <a:rPr lang="ja" sz="822"/>
            </a:br>
            <a:r>
              <a:rPr lang="ja" sz="822"/>
              <a:t>しかし、ChatGPTとLlamaの両方が、スコア予測の面でSOTAモデルに比べて遅れをとっていることが明らかになりました。</a:t>
            </a:r>
            <a:br>
              <a:rPr lang="ja" sz="822"/>
            </a:br>
            <a:r>
              <a:rPr lang="ja" sz="822"/>
              <a:t>その平均Quadratic Weighted Kappa（QWK）スコアは、ChatGPTが0.313、Llamaが0.297であり、これはSOTAモデルのスコア（平均QWKが0.817や0.695など）よりも低いです。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Explaining Code with a Purpose: An Integrated Approach for Developing Code Comprehension and Prompting Skills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プログラミングを学ぶ初心者がコードの読解、理解、説明するための重要なスキルを開発するための統合アプローチについて「Explain in plain English 平易な英語で説明する。」(EiPE)の質問を使用してコード理解能力を開発・評価する方法にあります。EiPEの質問では、学生はコードの断片の目的を簡潔に説明します。しかし、EiPEの質問の採点は、書かれた説明を評価する主観性が高いため、常に困難でした。本研究では、EiPEの質問とコード生成LLMとの間に自然なシナジーを利用して、この限界を克服する方法を提案しています。', 'Methodology': '提案された方法は、学生のEiPEの質問への反応に基づいてLLMを使用してコードを生成し、EiPEの反応を自動的に評価することにより、学生が重要なコード理解とプロンプト作成スキルを平行して開発できるようにします。このアイデアを初級プログラミングコースで調査し、学生がEiPEの質問を解決するための効果的なプロンプトを作成することの成功を報告し、この活動がLLMを使用して学習を支援および評価することに対する学生の見解にどのように影響するかを調べます。', 'Results': '本研究は、提案された方法が、低リソース言語の翻訳タスクにおいて、既存の方法よりも一貫してBLEUスコアで優れており、より少ない訓練データで高い性能を達成できることを示しています。また、言語学の分野からの因子化文法を使用して、XTAG英文法からより一般的な翻訳ルールを提案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LLMを使用したEiPEの質問応答に基づくコード生成のアルゴリズムは、学生がコードの断片の目的を自然言語で説明するEiPE（Explain in Plain English）の質問に応答するプロセスを自動化し、その説明をLLM（Large Language Model）に入力として提供し、LLMが生成したコードが元のコードと機能的に等価であるかを自動評価する方法である。このプロセスは、学生がコード理解能力とLLMを用いた適切なプロンプト作成スキルを並行して開発するのを助ける。具体的な手順は以下の通りである。</a:t>
            </a:r>
            <a:endParaRPr sz="764"/>
          </a:p>
          <a:p>
            <a:pPr indent="0" lvl="0" marL="0" rtl="0" algn="l">
              <a:lnSpc>
                <a:spcPct val="100000"/>
              </a:lnSpc>
              <a:spcBef>
                <a:spcPts val="1200"/>
              </a:spcBef>
              <a:spcAft>
                <a:spcPts val="0"/>
              </a:spcAft>
              <a:buNone/>
            </a:pPr>
            <a:r>
              <a:rPr lang="ja" sz="764"/>
              <a:t>1. 学生にコードの断片を提示し、その目的を自然言語で説明させる。</a:t>
            </a:r>
            <a:br>
              <a:rPr lang="ja" sz="764"/>
            </a:br>
            <a:r>
              <a:rPr lang="ja" sz="764"/>
              <a:t>2. 学生の説明をLLMへの入力プロンプトとして使用し、LLMにコードを生成させる。</a:t>
            </a:r>
            <a:br>
              <a:rPr lang="ja" sz="764"/>
            </a:br>
            <a:r>
              <a:rPr lang="ja" sz="764"/>
              <a:t>3. LLMによって生成されたコードがテストスイートを使用して元のコードと機能的に等価であるかを自動的に評価する。</a:t>
            </a:r>
            <a:br>
              <a:rPr lang="ja" sz="764"/>
            </a:br>
            <a:r>
              <a:rPr lang="ja" sz="764"/>
              <a:t>4. この評価プロセスを通じて、学生のコード理解スキルとLLMを用いたプロンプト作成能力が強化される。このアプローチは、EiPEの質問に対する自動評価の難しさを克服し、学生がより深いコード理解を促進する助けとなる。</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このアプローチは、学生がEiPE質問に対して効果的なプロンプトを作成するのに成功したこと、およびLLMsを使用して学習を支援および評価することに対する学生の認識を調査しました。</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AutoGuide: Automated Generation and Selection of State-Aware Guidelines for Large Language Model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特に事前に訓練されたLLMが十分な知識を持たないドメインにおいて、</a:t>
            </a:r>
            <a:br>
              <a:rPr lang="ja" sz="764"/>
            </a:br>
            <a:r>
              <a:rPr lang="ja" sz="764"/>
              <a:t>意思決定タスクのための状態を認識したガイドラインを生成・選択する大規模言語モデル（LLM）の能力を</a:t>
            </a:r>
            <a:br>
              <a:rPr lang="ja" sz="764"/>
            </a:br>
            <a:r>
              <a:rPr lang="ja" sz="764"/>
              <a:t>強化するために設計された新しいフレームワークであるAutoGuideを紹介する。</a:t>
            </a:r>
            <a:br>
              <a:rPr lang="ja" sz="764"/>
            </a:br>
            <a:r>
              <a:rPr lang="ja" sz="764"/>
              <a:t>AutoGuideは、オフラインの経験を活用することで、知識のギャップを効果的に埋め、LLMエージェントが、</a:t>
            </a:r>
            <a:br>
              <a:rPr lang="ja" sz="764"/>
            </a:br>
            <a:r>
              <a:rPr lang="ja" sz="764"/>
              <a:t>ウェブナビゲーションやインタラクティブなウェブ環境など、様々なドメインにわたる</a:t>
            </a:r>
            <a:br>
              <a:rPr lang="ja" sz="764"/>
            </a:br>
            <a:r>
              <a:rPr lang="ja" sz="764"/>
              <a:t>逐次的な意思決定ベンチマークでより良いパフォーマンスを発揮できるようにする。</a:t>
            </a:r>
            <a:br>
              <a:rPr lang="ja" sz="764"/>
            </a:br>
            <a:r>
              <a:rPr lang="ja" sz="764"/>
              <a:t>この方法論は、オフラインデータに埋め込まれた知識を抽出して、状態を認識するガイドラインを生成し、</a:t>
            </a:r>
            <a:br>
              <a:rPr lang="ja" sz="764"/>
            </a:br>
            <a:r>
              <a:rPr lang="ja" sz="764"/>
              <a:t>エージェントの現在の状態に関連し、行動可能な情報を提供することによって、</a:t>
            </a:r>
            <a:br>
              <a:rPr lang="ja" sz="764"/>
            </a:br>
            <a:r>
              <a:rPr lang="ja" sz="764"/>
              <a:t>LLMエージェントのパフォーマンスを向上させるために適用される。</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AutoGuideは、オフラインデータに埋め込まれた暗黙の知識を活用し、</a:t>
            </a:r>
            <a:br>
              <a:rPr lang="ja" sz="764"/>
            </a:br>
            <a:r>
              <a:rPr lang="ja" sz="764"/>
              <a:t>状態認識ガイドラインを自動的に抽出することで、</a:t>
            </a:r>
            <a:br>
              <a:rPr lang="ja" sz="764"/>
            </a:br>
            <a:r>
              <a:rPr lang="ja" sz="764"/>
              <a:t>エージェントのパフォーマンスを向上させます。具体的には、AutoGuideは次の手順で機能します。</a:t>
            </a:r>
            <a:br>
              <a:rPr lang="ja" sz="764"/>
            </a:br>
            <a:r>
              <a:rPr lang="ja" sz="764"/>
              <a:t>1. オフライン経験から状態認識ガイドラインの抽出：AutoGuideは、オフライン経験から成功と失敗の</a:t>
            </a:r>
            <a:br>
              <a:rPr lang="ja" sz="764"/>
            </a:br>
            <a:r>
              <a:rPr lang="ja" sz="764"/>
              <a:t>トラジェクトリを分析し、それらの違いから状態に特有の行動指針を導き出します。</a:t>
            </a:r>
            <a:br>
              <a:rPr lang="ja" sz="764"/>
            </a:br>
            <a:r>
              <a:rPr lang="ja" sz="764"/>
              <a:t>2. 状態の要約とガイドラインの生成：各状態に対して、</a:t>
            </a:r>
            <a:br>
              <a:rPr lang="ja" sz="764"/>
            </a:br>
            <a:r>
              <a:rPr lang="ja" sz="764"/>
              <a:t>自然言語で簡潔に表現された条件付きのガイドラインを生成します。</a:t>
            </a:r>
            <a:br>
              <a:rPr lang="ja" sz="764"/>
            </a:br>
            <a:r>
              <a:rPr lang="ja" sz="764"/>
              <a:t>これにより、エージェントは現在の意思決定プロセスに関連する有用な知識を得ることができます。</a:t>
            </a:r>
            <a:br>
              <a:rPr lang="ja" sz="764"/>
            </a:br>
            <a:r>
              <a:rPr lang="ja" sz="764"/>
              <a:t>3. テスト時におけるガイドラインの適用：エージェントが新しいタスクに直面した際、</a:t>
            </a:r>
            <a:br>
              <a:rPr lang="ja" sz="764"/>
            </a:br>
            <a:r>
              <a:rPr lang="ja" sz="764"/>
              <a:t>AutoGuideは現在の状態を識別し、対応するガイドラインをプロンプトに組み込むことで、</a:t>
            </a:r>
            <a:br>
              <a:rPr lang="ja" sz="764"/>
            </a:br>
            <a:r>
              <a:rPr lang="ja" sz="764"/>
              <a:t>エージェントが適切な行動を選択するのを支援します。このプロセスを通じて、</a:t>
            </a:r>
            <a:br>
              <a:rPr lang="ja" sz="764"/>
            </a:br>
            <a:r>
              <a:rPr lang="ja" sz="764"/>
              <a:t>AutoGuideはLLMベースのエージェントが、</a:t>
            </a:r>
            <a:br>
              <a:rPr lang="ja" sz="764"/>
            </a:br>
            <a:r>
              <a:rPr lang="ja" sz="764"/>
              <a:t>知識が限られているドメイン内でより成功率の高い意思決定を行うのを助けることができます。</a:t>
            </a:r>
            <a:endParaRPr sz="764"/>
          </a:p>
          <a:p>
            <a:pPr indent="0" lvl="0" marL="0" rtl="0" algn="l">
              <a:lnSpc>
                <a:spcPct val="100000"/>
              </a:lnSpc>
              <a:spcBef>
                <a:spcPts val="1200"/>
              </a:spcBef>
              <a:spcAft>
                <a:spcPts val="1200"/>
              </a:spcAft>
              <a:buNone/>
            </a:pPr>
            <a:r>
              <a:t/>
            </a:r>
            <a:endParaRPr sz="822"/>
          </a:p>
        </p:txBody>
      </p:sp>
      <p:sp>
        <p:nvSpPr>
          <p:cNvPr id="246" name="Google Shape;246;p46"/>
          <p:cNvSpPr txBox="1"/>
          <p:nvPr/>
        </p:nvSpPr>
        <p:spPr>
          <a:xfrm>
            <a:off x="5099700" y="173404"/>
            <a:ext cx="4044300" cy="487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622">
                <a:solidFill>
                  <a:schemeClr val="accent3"/>
                </a:solidFill>
                <a:latin typeface="Proxima Nova"/>
                <a:ea typeface="Proxima Nova"/>
                <a:cs typeface="Proxima Nova"/>
                <a:sym typeface="Proxima Nova"/>
              </a:rPr>
              <a:t>import numpy as np</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import random</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sklearn.feature_extraction.text import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from sklearn.metrics.pairwise import cosine_similarity</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オフライン経験データセット (ダミーデータ)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experience_data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'行動A',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'状態A', 'action': '行動B',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'行動A', 'result': '失敗'},</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 '状態B', 'action': '行動B', 'result':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 その他の経験データ</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1. オフライン経験から状態認識ガイドラインの抽出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成功と失敗のトラジェクトリを分析</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成功トラジェクトリと失敗トラジェクトリを別々に格納</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success_experiences = [d for d in experience_data if d['result'] == '成功']</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failure_experiences = [d for d in experience_data if d['result'] == '失敗']</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トラジェクトリから状態と行動のペアを抽出</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state_action_pairs = [(d['state'], d['action']) for d in experience_data]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2. 状態の要約とガイドラインの生成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オフラインデータのテキスト情報をベクトル化</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|vectorizer = TfidfVectorizer()</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state_action_matrix = vectorizer.fit_transform([' '.join(pair) for pair in state_action_pairs])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各状態に対するガイドラインを生成</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 = {}</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for state, _ in state_action_pairs: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relevant_experiences = [exp for exp in experience_data if exp['state'] == state]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not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continue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descriptions = [f"行動{exp['action']}: {exp['result']}" for exp in relevant_experiences]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state_guidelines[state] = ' '.join(descriptions)</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3. テスト時におけるガイドラインの適用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新しいタスクに直面した際の状態の識別 (ダミー状態)</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current_state = '状態A'</a:t>
            </a:r>
            <a:br>
              <a:rPr lang="ja" sz="622">
                <a:solidFill>
                  <a:schemeClr val="accent3"/>
                </a:solidFill>
                <a:latin typeface="Proxima Nova"/>
                <a:ea typeface="Proxima Nova"/>
                <a:cs typeface="Proxima Nova"/>
                <a:sym typeface="Proxima Nova"/>
              </a:rPr>
            </a:b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対応するガイドラインの適用</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if current_state in state_guidelines:</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print(f"現在のガイドライン: {state_guidelines[current_state]}\n")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else:</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print("該当するガイドラインが見つかりません。\n")</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この実装は、AutoGuideフレームワークの概念的な再現であり、</a:t>
            </a:r>
            <a:br>
              <a:rPr lang="ja" sz="622">
                <a:solidFill>
                  <a:schemeClr val="accent3"/>
                </a:solidFill>
                <a:latin typeface="Proxima Nova"/>
                <a:ea typeface="Proxima Nova"/>
                <a:cs typeface="Proxima Nova"/>
                <a:sym typeface="Proxima Nova"/>
              </a:rPr>
            </a:br>
            <a:r>
              <a:rPr lang="ja" sz="622">
                <a:solidFill>
                  <a:schemeClr val="accent3"/>
                </a:solidFill>
                <a:latin typeface="Proxima Nova"/>
                <a:ea typeface="Proxima Nova"/>
                <a:cs typeface="Proxima Nova"/>
                <a:sym typeface="Proxima Nova"/>
              </a:rPr>
              <a:t># 実際の大規模言語モデル(LLM)や特定のドメインのデータに基づく具体的な実装ではありません。</a:t>
            </a:r>
            <a:endParaRPr sz="1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7"/>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Decoding Complexity: Exploring Human-AI Concordance in Qualitative Coding</a:t>
            </a:r>
            <a:r>
              <a:rPr lang="ja" sz="1200" u="sng"/>
              <a:t> 複雑さの解読：質的コーディングにおける人間とAIの一致を探る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質的データ分析(QDA)のためのコーディングプロセスにおいて、LLMを使用する方法について考察しています。質的データ分析は、</a:t>
            </a:r>
            <a:br>
              <a:rPr lang="ja" sz="764"/>
            </a:br>
            <a:r>
              <a:rPr lang="ja" sz="764"/>
              <a:t>例えばインタビューデータやオープンエンド型の調査回答など、構造化されていないデータの中から、繰り返し現れるテーマやパターンに基づいて</a:t>
            </a:r>
            <a:br>
              <a:rPr lang="ja" sz="764"/>
            </a:br>
            <a:r>
              <a:rPr lang="ja" sz="764"/>
              <a:t>データセグメントを識別、注釈付け、カテゴライズするプロセスです。この研究では、GPT-3.5とGPT-4を用いて、</a:t>
            </a:r>
            <a:br>
              <a:rPr lang="ja" sz="764"/>
            </a:br>
            <a:r>
              <a:rPr lang="ja" sz="764"/>
              <a:t>異なる複雑さのコーディングタスクにおけるLLMsの統合を実験し、人間のコーダーとの間でコーディングの</a:t>
            </a:r>
            <a:br>
              <a:rPr lang="ja" sz="764"/>
            </a:br>
            <a:r>
              <a:rPr lang="ja" sz="764"/>
              <a:t>一致度（Inter-Rater Reliability, IRR）を評価しています。タスクは、インターネットに接続されたデバイスの識別、アプリやサービスの使用、</a:t>
            </a:r>
            <a:br>
              <a:rPr lang="ja" sz="764"/>
            </a:br>
            <a:r>
              <a:rPr lang="ja" sz="764"/>
              <a:t>デジタルセキュリティやプライバシーに関する信頼できる情報源の探求の3つに分けられ、それぞれ異なるレベルの解釈を必要とします。</a:t>
            </a:r>
            <a:br>
              <a:rPr lang="ja" sz="764"/>
            </a:br>
            <a:r>
              <a:rPr lang="ja" sz="764"/>
              <a:t>結果として、GPT-4はすべてのタスクでGPT-3.5よりも優れており、特にタスクAでは人間とほぼ完璧な一致を達成しました。</a:t>
            </a:r>
            <a:br>
              <a:rPr lang="ja" sz="764"/>
            </a:br>
            <a:r>
              <a:rPr lang="ja" sz="764"/>
              <a:t>しかし、タスクの複雑さが増すにつれて、人間とモデル間の一致度は低下しました。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LLMsを用いた質的データ分析のコーディングのアルゴリズムは、共同作業によって質的データからの洞察を探求し、分析するためのプロセスです。</a:t>
            </a:r>
            <a:br>
              <a:rPr lang="ja" sz="764"/>
            </a:br>
            <a:r>
              <a:rPr lang="ja" sz="764"/>
              <a:t>このプロセスは、大量の質的データ（例えば、インタビューデータやオープンエンドの調査回答など）を体系的に識別、注釈付け、</a:t>
            </a:r>
            <a:br>
              <a:rPr lang="ja" sz="764"/>
            </a:br>
            <a:r>
              <a:rPr lang="ja" sz="764"/>
              <a:t>カテゴリー分けすることにより、反復するテーマやパターンに基づいてデータセグメントに適切なカテゴリーまたは「コード」を割り当てる</a:t>
            </a:r>
            <a:br>
              <a:rPr lang="ja" sz="764"/>
            </a:br>
            <a:r>
              <a:rPr lang="ja" sz="764"/>
              <a:t>コーディングという基本ステップから始まります。大規模言語モデル（LLMs）の統合によって、このコーディングプロセスをより</a:t>
            </a:r>
            <a:br>
              <a:rPr lang="ja" sz="764"/>
            </a:br>
            <a:r>
              <a:rPr lang="ja" sz="764"/>
              <a:t>効率的に行うことができますが、LLMsと人間のコーダーの間でコードブックや</a:t>
            </a:r>
            <a:br>
              <a:rPr lang="ja" sz="764"/>
            </a:br>
            <a:r>
              <a:rPr lang="ja" sz="764"/>
              <a:t>文脈の広範な理解における挑戦があります。この方法では、LLMsが異なる複雑さのコーディングタスクに</a:t>
            </a:r>
            <a:br>
              <a:rPr lang="ja" sz="764"/>
            </a:br>
            <a:r>
              <a:rPr lang="ja" sz="764"/>
              <a:t>どのように適用できるか、そしてそれが人間のコーダーとどのように比較されるかを調査します。</a:t>
            </a:r>
            <a:br>
              <a:rPr lang="ja" sz="764"/>
            </a:br>
            <a:r>
              <a:rPr lang="ja" sz="764"/>
              <a:t>特に、セマンティック（表面的な意味）とラテント（深層の意味）のテーマのコーディングにおけるLLMsの性能に</a:t>
            </a:r>
            <a:br>
              <a:rPr lang="ja" sz="764"/>
            </a:br>
            <a:r>
              <a:rPr lang="ja" sz="764"/>
              <a:t>ついて検討し、実際のデータセットにおけるLLMsの支援によるQDAの実装戦略を開発し、</a:t>
            </a:r>
            <a:br>
              <a:rPr lang="ja" sz="764"/>
            </a:br>
            <a:r>
              <a:rPr lang="ja" sz="764"/>
              <a:t>GPT-3.5やGPT-4などのモデルを使用してインタビューデータにタグを適用します。</a:t>
            </a:r>
            <a:br>
              <a:rPr lang="ja" sz="764"/>
            </a:br>
            <a:r>
              <a:rPr lang="ja" sz="764"/>
              <a:t>その後、人間のコーディングとの比較を行い、異なるレベルの解釈を要求するタスクでのモデルの性能を評価します。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タスクAおよびBにおいて、人間のコーダー間でほぼ完全な一致を達成し、タスクCではかなりの一致を達成しました。</a:t>
            </a:r>
            <a:br>
              <a:rPr lang="ja" sz="822"/>
            </a:br>
            <a:r>
              <a:rPr lang="ja" sz="822"/>
              <a:t>GPT-4は一貫してその前身よりも優れたパフォーマンスを示しました。タスクAにおいて、</a:t>
            </a:r>
            <a:br>
              <a:rPr lang="ja" sz="822"/>
            </a:br>
            <a:r>
              <a:rPr lang="ja" sz="822"/>
              <a:t>GPT-4は人間のアノテーションとほぼ完全に一致し、人間間の合意と比較可能です。</a:t>
            </a:r>
            <a:endParaRPr sz="822"/>
          </a:p>
          <a:p>
            <a:pPr indent="0" lvl="0" marL="0" rtl="0" algn="l">
              <a:lnSpc>
                <a:spcPct val="100000"/>
              </a:lnSpc>
              <a:spcBef>
                <a:spcPts val="1200"/>
              </a:spcBef>
              <a:spcAft>
                <a:spcPts val="0"/>
              </a:spcAft>
              <a:buNone/>
            </a:pPr>
            <a:r>
              <a:rPr lang="ja" sz="822"/>
              <a:t>タスクA (インターネット接続デバイス):</a:t>
            </a:r>
            <a:br>
              <a:rPr lang="ja" sz="822"/>
            </a:br>
            <a:r>
              <a:rPr lang="ja" sz="822"/>
              <a:t>このコーディングタスクでは、参加者が使用するインターネット接続デバイスを識別することが目的です。</a:t>
            </a:r>
            <a:br>
              <a:rPr lang="ja" sz="822"/>
            </a:br>
            <a:r>
              <a:rPr lang="ja" sz="822"/>
              <a:t>セマンティックコードの割り当てが人間とLLMの両方にとって直接的であり、</a:t>
            </a:r>
            <a:br>
              <a:rPr lang="ja" sz="822"/>
            </a:br>
            <a:r>
              <a:rPr lang="ja" sz="822"/>
              <a:t>インタビューされた人が伝えたエンティティの識別のみを要求します。（平均セグメント長：118語; コードブック長：18コード）</a:t>
            </a:r>
            <a:endParaRPr sz="822"/>
          </a:p>
          <a:p>
            <a:pPr indent="0" lvl="0" marL="0" rtl="0" algn="l">
              <a:lnSpc>
                <a:spcPct val="100000"/>
              </a:lnSpc>
              <a:spcBef>
                <a:spcPts val="1200"/>
              </a:spcBef>
              <a:spcAft>
                <a:spcPts val="0"/>
              </a:spcAft>
              <a:buNone/>
            </a:pPr>
            <a:r>
              <a:rPr lang="ja" sz="822"/>
              <a:t>タスクB (アプリ、プログラム、サービス、および使用事例):</a:t>
            </a:r>
            <a:br>
              <a:rPr lang="ja" sz="822"/>
            </a:br>
            <a:r>
              <a:rPr lang="ja" sz="822"/>
              <a:t>このコーディングタスクは、参加者がインターネット接続デバイスで使用するアプリ、プログラム、サービス、</a:t>
            </a:r>
            <a:br>
              <a:rPr lang="ja" sz="822"/>
            </a:br>
            <a:r>
              <a:rPr lang="ja" sz="822"/>
              <a:t>およびその目的に焦点を当てます。このタスクは、参加者が異なる方法で彼らの相互作用を表現するかもしれないという</a:t>
            </a:r>
            <a:br>
              <a:rPr lang="ja" sz="822"/>
            </a:br>
            <a:r>
              <a:rPr lang="ja" sz="822"/>
              <a:t>複雑さの層を導入します。これには、個々のアプリの列挙、アプリケーションのグルーピング、</a:t>
            </a:r>
            <a:br>
              <a:rPr lang="ja" sz="822"/>
            </a:br>
            <a:r>
              <a:rPr lang="ja" sz="822"/>
              <a:t>または使用事例の明示的な記述が含まれる場合があります。この変動性はデータに階層を導入し、</a:t>
            </a:r>
            <a:br>
              <a:rPr lang="ja" sz="822"/>
            </a:br>
            <a:r>
              <a:rPr lang="ja" sz="822"/>
              <a:t>セマンティックおよび潜在的なコーディングの両方を要求します。（平均セグメント長：274語; コードブック長：24コード）</a:t>
            </a:r>
            <a:endParaRPr sz="822"/>
          </a:p>
          <a:p>
            <a:pPr indent="0" lvl="0" marL="0" rtl="0" algn="l">
              <a:lnSpc>
                <a:spcPct val="100000"/>
              </a:lnSpc>
              <a:spcBef>
                <a:spcPts val="1200"/>
              </a:spcBef>
              <a:spcAft>
                <a:spcPts val="1200"/>
              </a:spcAft>
              <a:buNone/>
            </a:pPr>
            <a:r>
              <a:rPr lang="ja" sz="822"/>
              <a:t>タスクC (信頼できる情報源):</a:t>
            </a:r>
            <a:br>
              <a:rPr lang="ja" sz="822"/>
            </a:br>
            <a:r>
              <a:rPr lang="ja" sz="822"/>
              <a:t>このコーディングタスクは、参加者のデジタルセキュリティおよびプライバシーに関するガイダンスを求める際の慣行と情報源を探ります。</a:t>
            </a:r>
            <a:br>
              <a:rPr lang="ja" sz="822"/>
            </a:br>
            <a:r>
              <a:rPr lang="ja" sz="822"/>
              <a:t>このタスクは、データのセマンティックコンテンツを捉えることを超え、基本的な考えや仮定の解釈を必要とします。</a:t>
            </a:r>
            <a:br>
              <a:rPr lang="ja" sz="822"/>
            </a:br>
            <a:r>
              <a:rPr lang="ja" sz="822"/>
              <a:t>（平均セグメント長：469語; コードブック長：32コード）</a:t>
            </a:r>
            <a:endParaRPr sz="822"/>
          </a:p>
        </p:txBody>
      </p:sp>
      <p:sp>
        <p:nvSpPr>
          <p:cNvPr id="252" name="Google Shape;252;p47"/>
          <p:cNvSpPr txBox="1"/>
          <p:nvPr>
            <p:ph idx="1" type="body"/>
          </p:nvPr>
        </p:nvSpPr>
        <p:spPr>
          <a:xfrm>
            <a:off x="5780950" y="468900"/>
            <a:ext cx="3246000" cy="44769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35"/>
              <a:t># LLMsを用いた質的データ分析のコーディングのアルゴリズムの実装</a:t>
            </a:r>
            <a:br>
              <a:rPr lang="ja" sz="635"/>
            </a:br>
            <a:r>
              <a:rPr lang="ja" sz="635"/>
              <a:t># 必要なライブラリのインポート</a:t>
            </a:r>
            <a:br>
              <a:rPr lang="ja" sz="635"/>
            </a:br>
            <a:r>
              <a:rPr lang="ja" sz="635"/>
              <a:t>import pandas as pd</a:t>
            </a:r>
            <a:br>
              <a:rPr lang="ja" sz="635"/>
            </a:br>
            <a:r>
              <a:rPr lang="ja" sz="635"/>
              <a:t>import numpy as np</a:t>
            </a:r>
            <a:br>
              <a:rPr lang="ja" sz="635"/>
            </a:br>
            <a:r>
              <a:rPr lang="ja" sz="635"/>
              <a:t>from transformers import pipeline</a:t>
            </a:r>
            <a:br>
              <a:rPr lang="ja" sz="635"/>
            </a:br>
            <a:r>
              <a:rPr lang="ja" sz="635"/>
              <a:t># データの準備</a:t>
            </a:r>
            <a:br>
              <a:rPr lang="ja" sz="635"/>
            </a:br>
            <a:r>
              <a:rPr lang="ja" sz="635"/>
              <a:t># この例では、架空のインタビューデータを使用します。</a:t>
            </a:r>
            <a:br>
              <a:rPr lang="ja" sz="635"/>
            </a:br>
            <a:r>
              <a:rPr lang="ja" sz="635"/>
              <a:t>data = [</a:t>
            </a:r>
            <a:br>
              <a:rPr lang="ja" sz="635"/>
            </a:br>
            <a:r>
              <a:rPr lang="ja" sz="635"/>
              <a:t>    {'id': 1, 'text': 'インタビュー回答1'},</a:t>
            </a:r>
            <a:br>
              <a:rPr lang="ja" sz="635"/>
            </a:br>
            <a:r>
              <a:rPr lang="ja" sz="635"/>
              <a:t>    {'id': 2, 'text': 'インタビュー回答2'},</a:t>
            </a:r>
            <a:br>
              <a:rPr lang="ja" sz="635"/>
            </a:br>
            <a:r>
              <a:rPr lang="ja" sz="635"/>
              <a:t>    # 以下、データを追加</a:t>
            </a:r>
            <a:br>
              <a:rPr lang="ja" sz="635"/>
            </a:br>
            <a:r>
              <a:rPr lang="ja" sz="635"/>
              <a:t>]</a:t>
            </a:r>
            <a:endParaRPr sz="635"/>
          </a:p>
          <a:p>
            <a:pPr indent="0" lvl="0" marL="0" rtl="0" algn="l">
              <a:lnSpc>
                <a:spcPct val="80000"/>
              </a:lnSpc>
              <a:spcBef>
                <a:spcPts val="1200"/>
              </a:spcBef>
              <a:spcAft>
                <a:spcPts val="0"/>
              </a:spcAft>
              <a:buNone/>
            </a:pPr>
            <a:r>
              <a:rPr lang="ja" sz="635"/>
              <a:t># データフレームに変換</a:t>
            </a:r>
            <a:br>
              <a:rPr lang="ja" sz="635"/>
            </a:br>
            <a:r>
              <a:rPr lang="ja" sz="635"/>
              <a:t>interview_data = pd.DataFrame(data)</a:t>
            </a:r>
            <a:br>
              <a:rPr lang="ja" sz="635"/>
            </a:br>
            <a:r>
              <a:rPr lang="ja" sz="635"/>
              <a:t># LLM（例えば、GPT-3.5）のロード</a:t>
            </a:r>
            <a:br>
              <a:rPr lang="ja" sz="635"/>
            </a:br>
            <a:r>
              <a:rPr lang="ja" sz="635"/>
              <a:t># この例では、transformersライブラリのpipelineを使っています。</a:t>
            </a:r>
            <a:br>
              <a:rPr lang="ja" sz="635"/>
            </a:br>
            <a:r>
              <a:rPr lang="ja" sz="635"/>
              <a:t># 実際には、適切なAPIキーとエンドポイントが必要です。</a:t>
            </a:r>
            <a:br>
              <a:rPr lang="ja" sz="635"/>
            </a:br>
            <a:r>
              <a:rPr lang="ja" sz="635"/>
              <a:t>llm = pipeline('text-classification', model='gpt-3.5')</a:t>
            </a:r>
            <a:br>
              <a:rPr lang="ja" sz="635"/>
            </a:br>
            <a:r>
              <a:rPr lang="ja" sz="635"/>
              <a:t># コードブックの定義</a:t>
            </a:r>
            <a:br>
              <a:rPr lang="ja" sz="635"/>
            </a:br>
            <a:r>
              <a:rPr lang="ja" sz="635"/>
              <a:t># コードブックは、質的データに適用するカテゴリーやコードの集まりです。</a:t>
            </a:r>
            <a:br>
              <a:rPr lang="ja" sz="635"/>
            </a:br>
            <a:r>
              <a:rPr lang="ja" sz="635"/>
              <a:t>codebook = {</a:t>
            </a:r>
            <a:br>
              <a:rPr lang="ja" sz="635"/>
            </a:br>
            <a:r>
              <a:rPr lang="ja" sz="635"/>
              <a:t>    'テーマ1': ['キーワード1', 'キーワード2'],</a:t>
            </a:r>
            <a:br>
              <a:rPr lang="ja" sz="635"/>
            </a:br>
            <a:r>
              <a:rPr lang="ja" sz="635"/>
              <a:t>    'テーマ2': ['キーワード3', 'キーワード4'],</a:t>
            </a:r>
            <a:br>
              <a:rPr lang="ja" sz="635"/>
            </a:br>
            <a:r>
              <a:rPr lang="ja" sz="635"/>
              <a:t>    # 以下、テーマを追加</a:t>
            </a:r>
            <a:br>
              <a:rPr lang="ja" sz="635"/>
            </a:br>
            <a:r>
              <a:rPr lang="ja" sz="635"/>
              <a:t>}</a:t>
            </a:r>
            <a:br>
              <a:rPr lang="ja" sz="635"/>
            </a:br>
            <a:r>
              <a:rPr lang="ja" sz="635"/>
              <a:t># コーディングプロセス</a:t>
            </a:r>
            <a:br>
              <a:rPr lang="ja" sz="635"/>
            </a:br>
            <a:r>
              <a:rPr lang="ja" sz="635"/>
              <a:t># インタビューデータに対して、各回答をコードブックのテーマに基づいて分類</a:t>
            </a:r>
            <a:br>
              <a:rPr lang="ja" sz="635"/>
            </a:br>
            <a:r>
              <a:rPr lang="ja" sz="635"/>
              <a:t>for index, row in interview_data.iterrows():</a:t>
            </a:r>
            <a:br>
              <a:rPr lang="ja" sz="635"/>
            </a:br>
            <a:r>
              <a:rPr lang="ja" sz="635"/>
              <a:t>    response = llm(row['text'])</a:t>
            </a:r>
            <a:br>
              <a:rPr lang="ja" sz="635"/>
            </a:br>
            <a:r>
              <a:rPr lang="ja" sz="635"/>
              <a:t>    # LLMの出力から、最も適切なテーマを選択</a:t>
            </a:r>
            <a:br>
              <a:rPr lang="ja" sz="635"/>
            </a:br>
            <a:r>
              <a:rPr lang="ja" sz="635"/>
              <a:t>    # ここでは簡単のため、ダミーの処理を行います。</a:t>
            </a:r>
            <a:br>
              <a:rPr lang="ja" sz="635"/>
            </a:br>
            <a:r>
              <a:rPr lang="ja" sz="635"/>
              <a:t>    selected_theme = 'ダミーテーマ'</a:t>
            </a:r>
            <a:br>
              <a:rPr lang="ja" sz="635"/>
            </a:br>
            <a:r>
              <a:rPr lang="ja" sz="635"/>
              <a:t>    # 選択されたテーマをデータフレームに追加</a:t>
            </a:r>
            <a:br>
              <a:rPr lang="ja" sz="635"/>
            </a:br>
            <a:r>
              <a:rPr lang="ja" sz="635"/>
              <a:t>    interview_data.at[index, 'theme'] = selected_theme</a:t>
            </a:r>
            <a:br>
              <a:rPr lang="ja" sz="635"/>
            </a:br>
            <a:r>
              <a:rPr lang="ja" sz="635"/>
              <a:t># コーディングの結果の表示</a:t>
            </a:r>
            <a:br>
              <a:rPr lang="ja" sz="635"/>
            </a:br>
            <a:r>
              <a:rPr lang="ja" sz="635"/>
              <a:t>print(interview_data)</a:t>
            </a:r>
            <a:br>
              <a:rPr lang="ja" sz="635"/>
            </a:br>
            <a:r>
              <a:rPr lang="ja" sz="635"/>
              <a:t># 人間のコーダーとの比較</a:t>
            </a:r>
            <a:br>
              <a:rPr lang="ja" sz="635"/>
            </a:br>
            <a:r>
              <a:rPr lang="ja" sz="635"/>
              <a:t># 実際には、人間のコーディング結果と比較して、LLMsの性能を評価します。</a:t>
            </a:r>
            <a:br>
              <a:rPr lang="ja" sz="635"/>
            </a:br>
            <a:r>
              <a:rPr lang="ja" sz="635"/>
              <a:t># この例では、比較のためのダミーデータを使用します。</a:t>
            </a:r>
            <a:br>
              <a:rPr lang="ja" sz="635"/>
            </a:br>
            <a:r>
              <a:rPr lang="ja" sz="635"/>
              <a:t>human_coding = [</a:t>
            </a:r>
            <a:br>
              <a:rPr lang="ja" sz="635"/>
            </a:br>
            <a:r>
              <a:rPr lang="ja" sz="635"/>
              <a:t>    {'id': 1, 'theme': '人間のテーマ1'},</a:t>
            </a:r>
            <a:br>
              <a:rPr lang="ja" sz="635"/>
            </a:br>
            <a:r>
              <a:rPr lang="ja" sz="635"/>
              <a:t>    {'id': 2, 'theme': '人間のテーマ2'},</a:t>
            </a:r>
            <a:br>
              <a:rPr lang="ja" sz="635"/>
            </a:br>
            <a:r>
              <a:rPr lang="ja" sz="635"/>
              <a:t>    # 以下、データを追加</a:t>
            </a:r>
            <a:br>
              <a:rPr lang="ja" sz="635"/>
            </a:br>
            <a:r>
              <a:rPr lang="ja" sz="635"/>
              <a:t>]</a:t>
            </a:r>
            <a:br>
              <a:rPr lang="ja" sz="635"/>
            </a:br>
            <a:r>
              <a:rPr lang="ja" sz="635"/>
              <a:t># 性能の評価</a:t>
            </a:r>
            <a:br>
              <a:rPr lang="ja" sz="635"/>
            </a:br>
            <a:r>
              <a:rPr lang="ja" sz="635"/>
              <a:t># ここでは、シンプルに正解率を計算します。</a:t>
            </a:r>
            <a:br>
              <a:rPr lang="ja" sz="635"/>
            </a:br>
            <a:r>
              <a:rPr lang="ja" sz="635"/>
              <a:t># 実際の研究では、より詳細な分析が必要です。</a:t>
            </a:r>
            <a:br>
              <a:rPr lang="ja" sz="635"/>
            </a:br>
            <a:r>
              <a:rPr lang="ja" sz="635"/>
              <a:t>match_count = 0</a:t>
            </a:r>
            <a:br>
              <a:rPr lang="ja" sz="635"/>
            </a:br>
            <a:r>
              <a:rPr lang="ja" sz="635"/>
              <a:t>for llm_coding, human_coding_row in zip(interview_data.to_dict('records'), human_coding):</a:t>
            </a:r>
            <a:br>
              <a:rPr lang="ja" sz="635"/>
            </a:br>
            <a:r>
              <a:rPr lang="ja" sz="635"/>
              <a:t>    if llm_coding['theme'] == human_coding_row['theme']:</a:t>
            </a:r>
            <a:br>
              <a:rPr lang="ja" sz="635"/>
            </a:br>
            <a:r>
              <a:rPr lang="ja" sz="635"/>
              <a:t>        match_count += 1</a:t>
            </a:r>
            <a:br>
              <a:rPr lang="ja" sz="635"/>
            </a:br>
            <a:r>
              <a:rPr lang="ja" sz="635"/>
              <a:t>accuracy = match_count / len(interview_data)</a:t>
            </a:r>
            <a:br>
              <a:rPr lang="ja" sz="635"/>
            </a:br>
            <a:r>
              <a:rPr lang="ja" sz="635"/>
              <a:t>print(f'正解率: {accuracy}')</a:t>
            </a:r>
            <a:endParaRPr sz="635"/>
          </a:p>
          <a:p>
            <a:pPr indent="0" lvl="0" marL="0" rtl="0" algn="l">
              <a:lnSpc>
                <a:spcPct val="80000"/>
              </a:lnSpc>
              <a:spcBef>
                <a:spcPts val="1200"/>
              </a:spcBef>
              <a:spcAft>
                <a:spcPts val="1200"/>
              </a:spcAft>
              <a:buNone/>
            </a:pPr>
            <a:r>
              <a:t/>
            </a:r>
            <a:endParaRPr sz="635"/>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8"/>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ToolRerank: Adaptive and Hierarchy-Aware Reranking for Tool Retrieval ToolRerank: ツール検索のための適応的かつ階層認識型の再ランキング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LLMを外部ツールで拡張するツール学習に焦点を当て</a:t>
            </a:r>
            <a:r>
              <a:rPr lang="ja" sz="764"/>
              <a:t>ます</a:t>
            </a:r>
            <a:r>
              <a:rPr lang="ja" sz="764"/>
              <a:t>。</a:t>
            </a:r>
            <a:r>
              <a:rPr lang="ja" sz="764"/>
              <a:t>課従来の方法では、見たツールと見ていないツールの違いやツールライブラリの階層を考慮していないため、</a:t>
            </a:r>
            <a:br>
              <a:rPr lang="ja" sz="764"/>
            </a:br>
            <a:r>
              <a:rPr lang="ja" sz="764"/>
              <a:t>ツール検索の性能が最適ではありませんでした。</a:t>
            </a:r>
            <a:r>
              <a:rPr lang="ja" sz="764"/>
              <a:t>これらの問題に対処するために、本研究では「ToolRerank」という新しいアプローチを提案</a:t>
            </a:r>
            <a:r>
              <a:rPr lang="ja" sz="764"/>
              <a:t>。</a:t>
            </a:r>
            <a:br>
              <a:rPr lang="ja" sz="764"/>
            </a:br>
            <a:r>
              <a:rPr lang="ja" sz="764"/>
              <a:t>この方法は、ツール検索のための適応的かつ階層意識的な再ランキング手法であり、検索結果をさらに洗練させます。具体的には、「Adaptive Truncation」が提案され、</a:t>
            </a:r>
            <a:br>
              <a:rPr lang="ja" sz="764"/>
            </a:br>
            <a:r>
              <a:rPr lang="ja" sz="764"/>
              <a:t>これは既知のツールと未知のツールに関連する検索結果を異なる位置で切り捨てることにより、再ランキングの性能を向上させるものです。</a:t>
            </a:r>
            <a:br>
              <a:rPr lang="ja" sz="764"/>
            </a:br>
            <a:r>
              <a:rPr lang="ja" sz="764"/>
              <a:t>さらに、「Hierarchy-Aware Reranking」を用いて、単一ツールクエリに対しては結果をより集中させ、複数ツールクエリに対してはより多様な結果を提供します。</a:t>
            </a:r>
            <a:br>
              <a:rPr lang="ja" sz="764"/>
            </a:br>
            <a:r>
              <a:rPr lang="ja" sz="764"/>
              <a:t>実験結果は、ToolRerankが検索結果の品質を向上させ、LLMによって生成される実行結果を改善できることを示しています。</a:t>
            </a:r>
            <a:br>
              <a:rPr lang="ja" sz="764"/>
            </a:br>
            <a:r>
              <a:rPr lang="ja" sz="764"/>
              <a:t>https://github.com/XiaoMi/ToolRerank　</a:t>
            </a:r>
            <a:r>
              <a:rPr lang="ja" sz="764"/>
              <a:t>からだけど</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ToolRerankは、ツール検索のための適応型かつ階層認識型の再ランキング方法です。</a:t>
            </a:r>
            <a:br>
              <a:rPr lang="ja" sz="764"/>
            </a:br>
            <a:r>
              <a:rPr lang="ja" sz="764"/>
              <a:t>このアルゴリズムは、見たツールと見ていないツールを異なる位置で切り捨てるAdaptive Truncationと、</a:t>
            </a:r>
            <a:br>
              <a:rPr lang="ja" sz="764"/>
            </a:br>
            <a:r>
              <a:rPr lang="ja" sz="764"/>
              <a:t>単一ツールクエリに対して検索結果をより集中させ、複数ツールクエリに対してはより多様にするHierarchy-Aware Rerankingの</a:t>
            </a:r>
            <a:br>
              <a:rPr lang="ja" sz="764"/>
            </a:br>
            <a:r>
              <a:rPr lang="ja" sz="764"/>
              <a:t>二つの主要なコンポーネントを含みます。具体的には、まず、ユーザークエリに基づいて、</a:t>
            </a:r>
            <a:br>
              <a:rPr lang="ja" sz="764"/>
            </a:br>
            <a:r>
              <a:rPr lang="ja" sz="764"/>
              <a:t>デュアルエンコーダーリトリバーを使用して粗い検索結果を取得します。</a:t>
            </a:r>
            <a:br>
              <a:rPr lang="ja" sz="764"/>
            </a:br>
            <a:r>
              <a:rPr lang="ja" sz="764"/>
              <a:t>次に、Adaptive Truncationを適用して、見たツールと見ていないツールに関連する結果を異なる位置で切り捨てます。</a:t>
            </a:r>
            <a:br>
              <a:rPr lang="ja" sz="764"/>
            </a:br>
            <a:r>
              <a:rPr lang="ja" sz="764"/>
              <a:t>その後、クロスエンコーダーリランカーを使用して結果を再ランク付けし、Hierarchy-Aware Rerankingを適用して、</a:t>
            </a:r>
            <a:br>
              <a:rPr lang="ja" sz="764"/>
            </a:br>
            <a:r>
              <a:rPr lang="ja" sz="764"/>
              <a:t>階層の構造を考慮に入れながら、検索結果をさらに細かく再ランク付けします。</a:t>
            </a:r>
            <a:br>
              <a:rPr lang="ja" sz="764"/>
            </a:br>
            <a:r>
              <a:rPr lang="ja" sz="764"/>
              <a:t>このプロセスにより、LLMによって生成される実行結果の品質が向上し、より適切なツールが検索されるようになります。</a:t>
            </a:r>
            <a:endParaRPr sz="764"/>
          </a:p>
          <a:p>
            <a:pPr indent="0" lvl="0" marL="0" rtl="0" algn="l">
              <a:lnSpc>
                <a:spcPct val="100000"/>
              </a:lnSpc>
              <a:spcBef>
                <a:spcPts val="1200"/>
              </a:spcBef>
              <a:spcAft>
                <a:spcPts val="0"/>
              </a:spcAft>
              <a:buNone/>
            </a:pPr>
            <a:r>
              <a:rPr lang="ja" sz="764"/>
              <a:t>Adaptive Truncation（適応的切断）のアルゴリズムは、</a:t>
            </a:r>
            <a:br>
              <a:rPr lang="ja" sz="764"/>
            </a:br>
            <a:r>
              <a:rPr lang="ja" sz="764"/>
              <a:t>ツール検索の結果を見たツールと見ていないツールに基づいて異なる位置で切り捨てることにより、</a:t>
            </a:r>
            <a:br>
              <a:rPr lang="ja" sz="764"/>
            </a:br>
            <a:r>
              <a:rPr lang="ja" sz="764"/>
              <a:t>再ランキングの精度を向上させることを目的としています。このプロセスは、</a:t>
            </a:r>
            <a:br>
              <a:rPr lang="ja" sz="764"/>
            </a:br>
            <a:r>
              <a:rPr lang="ja" sz="764"/>
              <a:t>再ランキングに供給される候補の数を動的に調整することで、特に未知のツールに対する検索性能を改善します。</a:t>
            </a:r>
            <a:endParaRPr sz="764"/>
          </a:p>
          <a:p>
            <a:pPr indent="0" lvl="0" marL="0" rtl="0" algn="l">
              <a:lnSpc>
                <a:spcPct val="100000"/>
              </a:lnSpc>
              <a:spcBef>
                <a:spcPts val="1200"/>
              </a:spcBef>
              <a:spcAft>
                <a:spcPts val="0"/>
              </a:spcAft>
              <a:buNone/>
            </a:pPr>
            <a:r>
              <a:rPr lang="ja" sz="764"/>
              <a:t>1. 設定：二つの異なるしきい値、ms と mu (ms &lt; mu) を設定します。ms は既知のツール（訓練データで見たツール）に</a:t>
            </a:r>
            <a:br>
              <a:rPr lang="ja" sz="764"/>
            </a:br>
            <a:r>
              <a:rPr lang="ja" sz="764"/>
              <a:t>関連する結果を切り捨てる位置を指定し、mu は未知のツール（訓練データで見ていないツール）に関連する結果を切り捨てる位置を指定します。</a:t>
            </a:r>
            <a:br>
              <a:rPr lang="ja" sz="764"/>
            </a:br>
            <a:r>
              <a:rPr lang="ja" sz="764"/>
              <a:t>2. 粗い検索結果の取得：まず、ユーザークエリに基づいて、デュアルエンコーダーなどの検索手法を使用して粗い検索結果のリストC=[c1 ,c2,...,cm] を取得します。</a:t>
            </a:r>
            <a:br>
              <a:rPr lang="ja" sz="764"/>
            </a:br>
            <a:r>
              <a:rPr lang="ja" sz="764"/>
              <a:t>3. 適応的切断の実行：</a:t>
            </a:r>
            <a:br>
              <a:rPr lang="ja" sz="764"/>
            </a:br>
            <a:r>
              <a:rPr lang="ja" sz="764"/>
              <a:t>- 各Ci について、Ci が属するツールが訓練データで見たものであれば、i&lt;=ms の場合に限り Ci を切り捨て後のリストTに追加します。</a:t>
            </a:r>
            <a:br>
              <a:rPr lang="ja" sz="764"/>
            </a:br>
            <a:r>
              <a:rPr lang="ja" sz="764"/>
              <a:t>- Ci が属するツールが訓練データで見ていないものであれば、i&lt;=mu の場合に限りCiをTに追加します。</a:t>
            </a:r>
            <a:br>
              <a:rPr lang="ja" sz="764"/>
            </a:br>
            <a:r>
              <a:rPr lang="ja" sz="764"/>
              <a:t>このプロセスにより、T=[t1 ,t2,...,tl]のリストが得られ、ここでl&lt;=m です。この適応的な切断により、</a:t>
            </a:r>
            <a:br>
              <a:rPr lang="ja" sz="764"/>
            </a:br>
            <a:r>
              <a:rPr lang="ja" sz="764"/>
              <a:t>既知のツールに関連する結果はより厳選され、未知のツールに関連する結果はより広範囲から選ばれることになり、検索結果の精度と再ランキングの効果を最適化します。</a:t>
            </a:r>
            <a:br>
              <a:rPr lang="ja" sz="764"/>
            </a:br>
            <a:r>
              <a:rPr lang="ja" sz="764"/>
              <a:t>4. 再ランキング：得られた切り捨て後のリスト T を使用して、クロスエンコーダーによる再ランキングを行い、最終的な検索結果を決定します。</a:t>
            </a:r>
            <a:endParaRPr sz="764"/>
          </a:p>
          <a:p>
            <a:pPr indent="0" lvl="0" marL="0" rtl="0" algn="l">
              <a:lnSpc>
                <a:spcPct val="100000"/>
              </a:lnSpc>
              <a:spcBef>
                <a:spcPts val="1200"/>
              </a:spcBef>
              <a:spcAft>
                <a:spcPts val="0"/>
              </a:spcAft>
              <a:buNone/>
            </a:pPr>
            <a:r>
              <a:rPr lang="ja" sz="764"/>
              <a:t>Hierarchy-Aware Reranking（階層認識再ランキング）のアルゴリズムは、ツール検索の結果を、クエリが単一ツールに関連するものか、</a:t>
            </a:r>
            <a:br>
              <a:rPr lang="ja" sz="764"/>
            </a:br>
            <a:r>
              <a:rPr lang="ja" sz="764"/>
              <a:t>複数のツールを使うものかに応じて、より効果的に再ランキングする手法です。このプロセスは、ツールライブラリの階層構造を考慮し、</a:t>
            </a:r>
            <a:br>
              <a:rPr lang="ja" sz="764"/>
            </a:br>
            <a:r>
              <a:rPr lang="ja" sz="764"/>
              <a:t>クエリに最適なツールまたはツールの組み合わせを提供することを目指します。</a:t>
            </a:r>
            <a:br>
              <a:rPr lang="ja" sz="764"/>
            </a:br>
            <a:r>
              <a:rPr lang="ja" sz="764"/>
              <a:t>1. クエリタイプの分類:クエリが単一ツールに関連するもの（single-tool queries）か、複数のツールを要求するもの（multi-tool queries）かを識別するために、</a:t>
            </a:r>
            <a:br>
              <a:rPr lang="ja" sz="764"/>
            </a:br>
            <a:r>
              <a:rPr lang="ja" sz="764"/>
              <a:t>分類器を使用します。</a:t>
            </a:r>
            <a:br>
              <a:rPr lang="ja" sz="764"/>
            </a:br>
            <a:r>
              <a:rPr lang="ja" sz="764"/>
              <a:t>2. 再ランキングの適用:単一ツールクエリに対しては、検索結果をそのクエリに関連すると分類されたツールのAPIに集中させるように再ランキングします。</a:t>
            </a:r>
            <a:br>
              <a:rPr lang="ja" sz="764"/>
            </a:br>
            <a:r>
              <a:rPr lang="ja" sz="764"/>
              <a:t>この目的で、クロスエンコーダーのスコアが高いAPIを優先し、同一ツールのAPIを上位にランク付けします。</a:t>
            </a:r>
            <a:br>
              <a:rPr lang="ja" sz="764"/>
            </a:br>
            <a:r>
              <a:rPr lang="ja" sz="764"/>
              <a:t>複数ツールクエリに対しては、異なる機能を持つ複数のツールのAPIが検索結果に含まれるように再ランキングします。</a:t>
            </a:r>
            <a:br>
              <a:rPr lang="ja" sz="764"/>
            </a:br>
            <a:r>
              <a:rPr lang="ja" sz="764"/>
              <a:t>これには、ツール間の機能的な重複を減らすために、検索結果の多様性を高める手法が使用されます。</a:t>
            </a:r>
            <a:endParaRPr sz="764"/>
          </a:p>
          <a:p>
            <a:pPr indent="0" lvl="0" marL="0" rtl="0" algn="l">
              <a:lnSpc>
                <a:spcPct val="100000"/>
              </a:lnSpc>
              <a:spcBef>
                <a:spcPts val="1200"/>
              </a:spcBef>
              <a:spcAft>
                <a:spcPts val="1200"/>
              </a:spcAft>
              <a:buNone/>
            </a:pPr>
            <a:r>
              <a:rPr lang="ja" sz="764"/>
              <a:t>実装の詳細:</a:t>
            </a:r>
            <a:br>
              <a:rPr lang="ja" sz="764"/>
            </a:br>
            <a:r>
              <a:rPr lang="ja" sz="764"/>
              <a:t>単一ツールクエリの場合: 閾値（τs ）を設定し、この閾値を超えるスコアを持つAPIが属するツールを優先的に選択します。</a:t>
            </a:r>
            <a:br>
              <a:rPr lang="ja" sz="764"/>
            </a:br>
            <a:r>
              <a:rPr lang="ja" sz="764"/>
              <a:t>これにより、関連性が高いと判断されたツールのAPIが検索結果の上位にランク付けされます。</a:t>
            </a:r>
            <a:br>
              <a:rPr lang="ja" sz="764"/>
            </a:br>
            <a:r>
              <a:rPr lang="ja" sz="764"/>
              <a:t>複数ツールクエリの場合: グラフを構築し、ツール間およびAPI間の関連性を基にエッジを追加します。</a:t>
            </a:r>
            <a:br>
              <a:rPr lang="ja" sz="764"/>
            </a:br>
            <a:r>
              <a:rPr lang="ja" sz="764"/>
              <a:t>このグラフを用いて、機能的に異なるツールが提供するAPIが検索結果に均等に含まれるようにします</a:t>
            </a:r>
            <a:endParaRPr sz="764"/>
          </a:p>
        </p:txBody>
      </p:sp>
      <p:sp>
        <p:nvSpPr>
          <p:cNvPr id="258" name="Google Shape;258;p48"/>
          <p:cNvSpPr txBox="1"/>
          <p:nvPr>
            <p:ph idx="1" type="body"/>
          </p:nvPr>
        </p:nvSpPr>
        <p:spPr>
          <a:xfrm>
            <a:off x="6128700" y="313250"/>
            <a:ext cx="3015300" cy="33414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535"/>
              <a:t># ToolRerankアルゴリズムの実装</a:t>
            </a:r>
            <a:br>
              <a:rPr lang="ja" sz="535"/>
            </a:br>
            <a:r>
              <a:rPr lang="ja" sz="535"/>
              <a:t># 必要なライブラリのインポート</a:t>
            </a:r>
            <a:br>
              <a:rPr lang="ja" sz="535"/>
            </a:br>
            <a:r>
              <a:rPr lang="ja" sz="535"/>
              <a:t>from typing import List, Dict</a:t>
            </a:r>
            <a:br>
              <a:rPr lang="ja" sz="535"/>
            </a:br>
            <a:br>
              <a:rPr lang="ja" sz="535"/>
            </a:br>
            <a:r>
              <a:rPr lang="ja" sz="535"/>
              <a:t># データ型の定義</a:t>
            </a:r>
            <a:br>
              <a:rPr lang="ja" sz="535"/>
            </a:br>
            <a:r>
              <a:rPr lang="ja" sz="535"/>
              <a:t>Tool = Dict[str, any] # ツール情報を格納する辞書型</a:t>
            </a:r>
            <a:br>
              <a:rPr lang="ja" sz="535"/>
            </a:br>
            <a:r>
              <a:rPr lang="ja" sz="535"/>
              <a:t>SearchResult = List[Tool] # 検索結果のリスト型</a:t>
            </a:r>
            <a:br>
              <a:rPr lang="ja" sz="535"/>
            </a:br>
            <a:r>
              <a:rPr lang="ja" sz="535"/>
              <a:t># デュアルエンコーダーリトリバーによる粗い検索結果の取得</a:t>
            </a:r>
            <a:br>
              <a:rPr lang="ja" sz="535"/>
            </a:br>
            <a:r>
              <a:rPr lang="ja" sz="535"/>
              <a:t>def retrieve_coarse_results(query: str) -&gt; SearchResult:</a:t>
            </a:r>
            <a:br>
              <a:rPr lang="ja" sz="535"/>
            </a:br>
            <a:r>
              <a:rPr lang="ja" sz="535"/>
              <a:t>    # 実装は省略（ダミーデータを返す）</a:t>
            </a:r>
            <a:br>
              <a:rPr lang="ja" sz="535"/>
            </a:br>
            <a:r>
              <a:rPr lang="ja" sz="535"/>
              <a:t>    return [{'tool_name': 'ToolA', 'seen': False}, {'tool_name': 'ToolB', 'seen': True}]</a:t>
            </a:r>
            <a:br>
              <a:rPr lang="ja" sz="535"/>
            </a:br>
            <a:br>
              <a:rPr lang="ja" sz="535"/>
            </a:br>
            <a:r>
              <a:rPr lang="ja" sz="535"/>
              <a:t># Adaptive Truncationの適用</a:t>
            </a:r>
            <a:br>
              <a:rPr lang="ja" sz="535"/>
            </a:br>
            <a:r>
              <a:rPr lang="ja" sz="535"/>
              <a:t>def adaptive_truncation(search_results, seen_tools, ms, mu):</a:t>
            </a:r>
            <a:br>
              <a:rPr lang="ja" sz="535"/>
            </a:br>
            <a:r>
              <a:rPr lang="ja" sz="535"/>
              <a:t>    """</a:t>
            </a:r>
            <a:br>
              <a:rPr lang="ja" sz="535"/>
            </a:br>
            <a:r>
              <a:rPr lang="ja" sz="535"/>
              <a:t>    search_results: 検索結果のリスト（各要素は(API名, ツール名)のタプル）</a:t>
            </a:r>
            <a:br>
              <a:rPr lang="ja" sz="535"/>
            </a:br>
            <a:r>
              <a:rPr lang="ja" sz="535"/>
              <a:t>    seen_tools: 訓練データで見たツールのセット</a:t>
            </a:r>
            <a:br>
              <a:rPr lang="ja" sz="535"/>
            </a:br>
            <a:r>
              <a:rPr lang="ja" sz="535"/>
              <a:t>    ms: 見たツールの切り捨て位置</a:t>
            </a:r>
            <a:br>
              <a:rPr lang="ja" sz="535"/>
            </a:br>
            <a:r>
              <a:rPr lang="ja" sz="535"/>
              <a:t>    mu: 見ていないツールの切り捨て位置</a:t>
            </a:r>
            <a:br>
              <a:rPr lang="ja" sz="535"/>
            </a:br>
            <a:r>
              <a:rPr lang="ja" sz="535"/>
              <a:t>    """</a:t>
            </a:r>
            <a:br>
              <a:rPr lang="ja" sz="535"/>
            </a:br>
            <a:r>
              <a:rPr lang="ja" sz="535"/>
              <a:t>    truncated_results = []</a:t>
            </a:r>
            <a:br>
              <a:rPr lang="ja" sz="535"/>
            </a:br>
            <a:r>
              <a:rPr lang="ja" sz="535"/>
              <a:t>    for i, (api, tool) in enumerate(search_results):</a:t>
            </a:r>
            <a:br>
              <a:rPr lang="ja" sz="535"/>
            </a:br>
            <a:r>
              <a:rPr lang="ja" sz="535"/>
              <a:t>        # ツールが見たツールの場合</a:t>
            </a:r>
            <a:br>
              <a:rPr lang="ja" sz="535"/>
            </a:br>
            <a:r>
              <a:rPr lang="ja" sz="535"/>
              <a:t>        if tool in seen_tools:</a:t>
            </a:r>
            <a:br>
              <a:rPr lang="ja" sz="535"/>
            </a:br>
            <a:r>
              <a:rPr lang="ja" sz="535"/>
              <a:t>            if i &lt; ms:  # msの位置までを保持</a:t>
            </a:r>
            <a:br>
              <a:rPr lang="ja" sz="535"/>
            </a:br>
            <a:r>
              <a:rPr lang="ja" sz="535"/>
              <a:t>                truncated_results.append((api, tool))</a:t>
            </a:r>
            <a:br>
              <a:rPr lang="ja" sz="535"/>
            </a:br>
            <a:r>
              <a:rPr lang="ja" sz="535"/>
              <a:t>        else:</a:t>
            </a:r>
            <a:br>
              <a:rPr lang="ja" sz="535"/>
            </a:br>
            <a:r>
              <a:rPr lang="ja" sz="535"/>
              <a:t>            if i &lt; mu:  # muの位置までを保持</a:t>
            </a:r>
            <a:br>
              <a:rPr lang="ja" sz="535"/>
            </a:br>
            <a:r>
              <a:rPr lang="ja" sz="535"/>
              <a:t>                truncated_results.append((api, tool))</a:t>
            </a:r>
            <a:br>
              <a:rPr lang="ja" sz="535"/>
            </a:br>
            <a:r>
              <a:rPr lang="ja" sz="535"/>
              <a:t>    return truncated_results</a:t>
            </a:r>
            <a:br>
              <a:rPr lang="ja" sz="535"/>
            </a:br>
            <a:br>
              <a:rPr lang="ja" sz="535"/>
            </a:br>
            <a:r>
              <a:rPr lang="ja" sz="535"/>
              <a:t># 検索結果の例（API名, ツール名）</a:t>
            </a:r>
            <a:br>
              <a:rPr lang="ja" sz="535"/>
            </a:br>
            <a:r>
              <a:rPr lang="ja" sz="535"/>
              <a:t>search_results = [</a:t>
            </a:r>
            <a:br>
              <a:rPr lang="ja" sz="535"/>
            </a:br>
            <a:r>
              <a:rPr lang="ja" sz="535"/>
              <a:t>    ("API1", "ToolA"), ("API2", "ToolB"), ("API3", "ToolC"),</a:t>
            </a:r>
            <a:br>
              <a:rPr lang="ja" sz="535"/>
            </a:br>
            <a:r>
              <a:rPr lang="ja" sz="535"/>
              <a:t>    ("API4", "ToolD"), ("API5", "ToolE"), ("API6", "ToolF")</a:t>
            </a:r>
            <a:br>
              <a:rPr lang="ja" sz="535"/>
            </a:br>
            <a:r>
              <a:rPr lang="ja" sz="535"/>
              <a:t>]</a:t>
            </a:r>
            <a:br>
              <a:rPr lang="ja" sz="535"/>
            </a:br>
            <a:r>
              <a:rPr lang="ja" sz="535"/>
              <a:t># 訓練データで見たツールのリスト</a:t>
            </a:r>
            <a:br>
              <a:rPr lang="ja" sz="535"/>
            </a:br>
            <a:r>
              <a:rPr lang="ja" sz="535"/>
              <a:t>seen_tools = {"ToolA", "ToolB", "ToolC"}</a:t>
            </a:r>
            <a:br>
              <a:rPr lang="ja" sz="535"/>
            </a:br>
            <a:r>
              <a:rPr lang="ja" sz="535"/>
              <a:t># 適応的切断を適用</a:t>
            </a:r>
            <a:br>
              <a:rPr lang="ja" sz="535"/>
            </a:br>
            <a:r>
              <a:rPr lang="ja" sz="535"/>
              <a:t>ms = 3  # 見たツールのための切り捨て位置</a:t>
            </a:r>
            <a:br>
              <a:rPr lang="ja" sz="535"/>
            </a:br>
            <a:r>
              <a:rPr lang="ja" sz="535"/>
              <a:t>mu = 5  # 見ていないツールのための切り捨て位置</a:t>
            </a:r>
            <a:br>
              <a:rPr lang="ja" sz="535"/>
            </a:br>
            <a:r>
              <a:rPr lang="ja" sz="535"/>
              <a:t>truncated_results = adaptive_truncation(search_results, seen_tools, ms, mu)</a:t>
            </a:r>
            <a:br>
              <a:rPr lang="ja" sz="535"/>
            </a:br>
            <a:r>
              <a:rPr lang="ja" sz="535"/>
              <a:t>print("切り捨て後の検索結果:", truncated_results)</a:t>
            </a:r>
            <a:br>
              <a:rPr lang="ja" sz="535"/>
            </a:br>
            <a:br>
              <a:rPr lang="ja" sz="535"/>
            </a:br>
            <a:r>
              <a:rPr lang="ja" sz="535"/>
              <a:t># クロスエンコーダーリランカーによる再ランク付け</a:t>
            </a:r>
            <a:br>
              <a:rPr lang="ja" sz="535"/>
            </a:br>
            <a:r>
              <a:rPr lang="ja" sz="535"/>
              <a:t>def rerank_with_cross_encoder(results: SearchResult) -&gt; SearchResult:</a:t>
            </a:r>
            <a:br>
              <a:rPr lang="ja" sz="535"/>
            </a:br>
            <a:r>
              <a:rPr lang="ja" sz="535"/>
              <a:t>    # 実装は省略（ダミーデータを返す）</a:t>
            </a:r>
            <a:br>
              <a:rPr lang="ja" sz="535"/>
            </a:br>
            <a:r>
              <a:rPr lang="ja" sz="535"/>
              <a:t>    return results</a:t>
            </a:r>
            <a:br>
              <a:rPr lang="ja" sz="535"/>
            </a:br>
            <a:r>
              <a:rPr lang="ja" sz="535"/>
              <a:t># Hierarchy-Aware Rerankingの適用</a:t>
            </a:r>
            <a:br>
              <a:rPr lang="ja" sz="535"/>
            </a:br>
            <a:r>
              <a:rPr lang="ja" sz="535"/>
              <a:t>def apply_hierarchy_aware_reranking(results: SearchResult) -&gt; SearchResult:</a:t>
            </a:r>
            <a:br>
              <a:rPr lang="ja" sz="535"/>
            </a:br>
            <a:r>
              <a:rPr lang="ja" sz="535"/>
              <a:t>    # 実装は省略（ダミーデータを返す）</a:t>
            </a:r>
            <a:br>
              <a:rPr lang="ja" sz="535"/>
            </a:br>
            <a:r>
              <a:rPr lang="ja" sz="535"/>
              <a:t>    return results</a:t>
            </a:r>
            <a:br>
              <a:rPr lang="ja" sz="535"/>
            </a:br>
            <a:r>
              <a:rPr lang="ja" sz="535"/>
              <a:t># ToolRerankアルゴリズムのメイン関数</a:t>
            </a:r>
            <a:br>
              <a:rPr lang="ja" sz="535"/>
            </a:br>
            <a:r>
              <a:rPr lang="ja" sz="535"/>
              <a:t>def tool_rerank(query: str) -&gt; SearchResult:</a:t>
            </a:r>
            <a:br>
              <a:rPr lang="ja" sz="535"/>
            </a:br>
            <a:r>
              <a:rPr lang="ja" sz="535"/>
              <a:t>    # 粗い検索結果の取得</a:t>
            </a:r>
            <a:br>
              <a:rPr lang="ja" sz="535"/>
            </a:br>
            <a:r>
              <a:rPr lang="ja" sz="535"/>
              <a:t>    coarse_results = retrieve_coarse_results(query)</a:t>
            </a:r>
            <a:br>
              <a:rPr lang="ja" sz="535"/>
            </a:br>
            <a:r>
              <a:rPr lang="ja" sz="535"/>
              <a:t>    # Adaptive Truncationの適用</a:t>
            </a:r>
            <a:br>
              <a:rPr lang="ja" sz="535"/>
            </a:br>
            <a:r>
              <a:rPr lang="ja" sz="535"/>
              <a:t>    truncated_results = adaptive_truncation(coarse_results)</a:t>
            </a:r>
            <a:br>
              <a:rPr lang="ja" sz="535"/>
            </a:br>
            <a:r>
              <a:rPr lang="ja" sz="535"/>
              <a:t>    # 再ランク付け</a:t>
            </a:r>
            <a:br>
              <a:rPr lang="ja" sz="535"/>
            </a:br>
            <a:r>
              <a:rPr lang="ja" sz="535"/>
              <a:t>    reranked_results = rerank_with_cross_encoder(truncated_results)</a:t>
            </a:r>
            <a:br>
              <a:rPr lang="ja" sz="535"/>
            </a:br>
            <a:r>
              <a:rPr lang="ja" sz="535"/>
              <a:t>    # Hierarchy-Aware Rerankingの適用</a:t>
            </a:r>
            <a:br>
              <a:rPr lang="ja" sz="535"/>
            </a:br>
            <a:r>
              <a:rPr lang="ja" sz="535"/>
              <a:t>    final_results = apply_hierarchy_aware_reranking(reranked_results)</a:t>
            </a:r>
            <a:br>
              <a:rPr lang="ja" sz="535"/>
            </a:br>
            <a:r>
              <a:rPr lang="ja" sz="535"/>
              <a:t>    return final_results</a:t>
            </a:r>
            <a:br>
              <a:rPr lang="ja" sz="535"/>
            </a:br>
            <a:r>
              <a:rPr lang="ja" sz="535"/>
              <a:t># メイン関数の実行例</a:t>
            </a:r>
            <a:br>
              <a:rPr lang="ja" sz="535"/>
            </a:br>
            <a:r>
              <a:rPr lang="ja" sz="535"/>
              <a:t>if __name__ == '__main__':</a:t>
            </a:r>
            <a:br>
              <a:rPr lang="ja" sz="535"/>
            </a:br>
            <a:r>
              <a:rPr lang="ja" sz="535"/>
              <a:t>    query = 'ツール検索クエリ'</a:t>
            </a:r>
            <a:br>
              <a:rPr lang="ja" sz="535"/>
            </a:br>
            <a:r>
              <a:rPr lang="ja" sz="535"/>
              <a:t>    results = tool_rerank(query)</a:t>
            </a:r>
            <a:br>
              <a:rPr lang="ja" sz="535"/>
            </a:br>
            <a:r>
              <a:rPr lang="ja" sz="535"/>
              <a:t>    print(results)</a:t>
            </a:r>
            <a:endParaRPr sz="535"/>
          </a:p>
          <a:p>
            <a:pPr indent="0" lvl="0" marL="0" rtl="0" algn="l">
              <a:lnSpc>
                <a:spcPct val="80000"/>
              </a:lnSpc>
              <a:spcBef>
                <a:spcPts val="1200"/>
              </a:spcBef>
              <a:spcAft>
                <a:spcPts val="1200"/>
              </a:spcAft>
              <a:buNone/>
            </a:pPr>
            <a:r>
              <a:t/>
            </a:r>
            <a:endParaRPr sz="535"/>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Process Modeling With Large Language Models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ビジネスプロセス管理（BPM）の領域において、プロセスモデリングは複雑なプロセスダイナミクスを理解しやすい視覚表現に変換し、組織プロセスの理解、分析、改善、自動化を容易にする重要な役割を果たす。伝統的なプロセスモデリング方法は、多くの場合専門知識を必要とし、時間がかかります。テキスト記述からプロセスモデルを自動生成および反復的に改善するためにLLMを利用することで、プロセスモデリングの柔軟性、効率性、およびアクセシビリティを高めることを目指しています。このフレームワークは、効果的なLLMの活用のための革新的なプロンプト戦略、安全なモデル生成プロトコル、およびエラーハンドリングメカニズムを含んでいます。また、フレームワークを具体的に実装したシステムを示し、生成されたモデルが標準モデリング記法（例えば、BPMNやペトリネット）でエクスポートできることを示してい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Long-term Hydrothermal Bid-based Market Simulator</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長期的な水力火力発電市場を戦略的エージェントを考慮してシミュレートすることは、挑戦的な課題です。時間的制約を伴う戦略的エージェントの処理は、既に困難な単期間の双レベル非凸最適入札問題をさらに複雑にします。大規模水力火力発電システムに対してこれらの課題を効果的に対処するシミュレーション方法論を提案。フレームワークの有効性を、大規模ブラジル電力システムの実データによるケーススタディを通じて検証。ケーススタディでは、電力システムにおける市場集中の影響と、それを緩和するための契約の使用法を示します。特に、ブラジルにおける市場力がどのように影響を与えるかを確認しました。開発した方法は、政策立案者、市場モニター、および市場設計者にとって大きな利益をもたらす可能性があります。シミュレーションは、既存の電力システムを理解し、代替設計を実験するために使用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LLMを活用し、プロンプトエンジニアリング、エラー処理、コード生成などの先進技術を用いて、自然言語のプロセス記述からプロセスモデルを自動生成するフレームワークを開発。</a:t>
            </a:r>
            <a:endParaRPr sz="764"/>
          </a:p>
          <a:p>
            <a:pPr indent="0" lvl="0" marL="0" rtl="0" algn="l">
              <a:lnSpc>
                <a:spcPct val="100000"/>
              </a:lnSpc>
              <a:spcBef>
                <a:spcPts val="1200"/>
              </a:spcBef>
              <a:spcAft>
                <a:spcPts val="0"/>
              </a:spcAft>
              <a:buNone/>
            </a:pPr>
            <a:r>
              <a:rPr lang="ja" sz="764"/>
              <a:t>フレームワークの概要</a:t>
            </a:r>
            <a:br>
              <a:rPr lang="ja" sz="764"/>
            </a:br>
            <a:r>
              <a:rPr lang="ja" sz="764"/>
              <a:t>- ユーザー入力: ユーザーはプロセスのテキスト記述を入力します。</a:t>
            </a:r>
            <a:br>
              <a:rPr lang="ja" sz="764"/>
            </a:br>
            <a:r>
              <a:rPr lang="ja" sz="764"/>
              <a:t>- プロンプトの生成: テキスト記述を受け取った後、追加情報を組み込んで包括的なプロンプトを作成します。このプロンプトはLLMを指導し、プロセスモデルを生成するための実行可能なコードを生成させるように設計されています。</a:t>
            </a:r>
            <a:br>
              <a:rPr lang="ja" sz="764"/>
            </a:br>
            <a:r>
              <a:rPr lang="ja" sz="764"/>
              <a:t>- コード生成: LLMによって生成されたプロンプトは、プロセスモデルの生成に役立つ一連の関数を利用してコードを生成するよう指示されます。</a:t>
            </a:r>
            <a:br>
              <a:rPr lang="ja" sz="764"/>
            </a:br>
            <a:r>
              <a:rPr lang="ja" sz="764"/>
              <a:t>- コードの実行: LLMの応答を受け取った後、応答からコードスニペットを抽出し、実行してモデルを生成します。</a:t>
            </a:r>
            <a:br>
              <a:rPr lang="ja" sz="764"/>
            </a:br>
            <a:r>
              <a:rPr lang="ja" sz="764"/>
              <a:t>- モデルの表示とエクスポート: 成功したコードの実行とプロセスモデルの生成後、ユーザーは生成されたモデルを見たり、BPMNやPetriネットなどの確立されたプロセスモデリング記法でエクスポートしたりできます。</a:t>
            </a:r>
            <a:br>
              <a:rPr lang="ja" sz="764"/>
            </a:br>
            <a:r>
              <a:rPr lang="ja" sz="764"/>
              <a:t>- フィードバックループ: ユーザーは生成されたモデルに対してフィードバックを提供でき、フレームワークはそのフィードバックを統合してモデルを精緻化します​​。</a:t>
            </a:r>
            <a:endParaRPr sz="764"/>
          </a:p>
          <a:p>
            <a:pPr indent="0" lvl="0" marL="0" rtl="0" algn="l">
              <a:lnSpc>
                <a:spcPct val="100000"/>
              </a:lnSpc>
              <a:spcBef>
                <a:spcPts val="1200"/>
              </a:spcBef>
              <a:spcAft>
                <a:spcPts val="0"/>
              </a:spcAft>
              <a:buNone/>
            </a:pPr>
            <a:r>
              <a:rPr lang="ja" sz="764"/>
              <a:t>プロセス表現</a:t>
            </a:r>
            <a:br>
              <a:rPr lang="ja" sz="764"/>
            </a:br>
            <a:r>
              <a:rPr lang="ja" sz="764"/>
              <a:t>- POWL言語: 中間プロセス表現としてPartially Ordered Workflow Language（POWL）を使用します。POWLは、BPMNやPetriネットといった標準モデリング記法に馴染みのあるプロフェッショナルにとって理解しやすいプロセスモデルを生成する目的があります。POWLは、階層的なプロセスモデルを再帰的に生成し、より大きなものに組み合わせることで、簡素化されたモデル生成を可能にします​​。</a:t>
            </a:r>
            <a:endParaRPr sz="764"/>
          </a:p>
          <a:p>
            <a:pPr indent="0" lvl="0" marL="0" rtl="0" algn="l">
              <a:lnSpc>
                <a:spcPct val="100000"/>
              </a:lnSpc>
              <a:spcBef>
                <a:spcPts val="1200"/>
              </a:spcBef>
              <a:spcAft>
                <a:spcPts val="0"/>
              </a:spcAft>
              <a:buNone/>
            </a:pPr>
            <a:r>
              <a:rPr lang="ja" sz="764"/>
              <a:t>プロンプトエンジニアリング</a:t>
            </a:r>
            <a:br>
              <a:rPr lang="ja" sz="764"/>
            </a:br>
            <a:r>
              <a:rPr lang="ja" sz="764"/>
              <a:t>- ロールプロンプト: LLMに特定の役割を割り当て、プロセスモデリングの専門家として振る舞わせ、提供されたプロセス記述のギャップを埋めるよう指導します。</a:t>
            </a:r>
            <a:br>
              <a:rPr lang="ja" sz="764"/>
            </a:br>
            <a:r>
              <a:rPr lang="ja" sz="764"/>
              <a:t>- 知識注入: POWLに関する包括的な知識を提供し、LLMがPOWLモデルを生成するためのPythonコードを生成するよう指示します。</a:t>
            </a:r>
            <a:br>
              <a:rPr lang="ja" sz="764"/>
            </a:br>
            <a:r>
              <a:rPr lang="ja" sz="764"/>
              <a:t>- フューショットとネガティブプロンプト: いくつかの入力と期待される出力のペアを提供してLLMを訓練し、生成中に避けるべき一般的なエラーについて指示します​​。</a:t>
            </a:r>
            <a:endParaRPr sz="764"/>
          </a:p>
          <a:p>
            <a:pPr indent="0" lvl="0" marL="0" rtl="0" algn="l">
              <a:lnSpc>
                <a:spcPct val="100000"/>
              </a:lnSpc>
              <a:spcBef>
                <a:spcPts val="1200"/>
              </a:spcBef>
              <a:spcAft>
                <a:spcPts val="0"/>
              </a:spcAft>
              <a:buNone/>
            </a:pPr>
            <a:r>
              <a:rPr lang="ja" sz="764"/>
              <a:t>モデル生成と精緻化</a:t>
            </a:r>
            <a:br>
              <a:rPr lang="ja" sz="764"/>
            </a:br>
            <a:r>
              <a:rPr lang="ja" sz="764"/>
              <a:t>- 安全性と品質: 生成されたコードを実行する際に安全性と有効性を確保するための戦略を実装します。生成されたPOWLモデルをPetriネットやBPMNモデルに変換し、これらの確立された記法でモデルを表示およびエクスポートする機能を提供します​​。</a:t>
            </a:r>
            <a:endParaRPr sz="764"/>
          </a:p>
          <a:p>
            <a:pPr indent="0" lvl="0" marL="0" rtl="0" algn="l">
              <a:lnSpc>
                <a:spcPct val="100000"/>
              </a:lnSpc>
              <a:spcBef>
                <a:spcPts val="1200"/>
              </a:spcBef>
              <a:spcAft>
                <a:spcPts val="0"/>
              </a:spcAft>
              <a:buNone/>
            </a:pPr>
            <a:r>
              <a:rPr lang="ja" sz="764"/>
              <a:t>エラー処理</a:t>
            </a:r>
            <a:br>
              <a:rPr lang="ja" sz="764"/>
            </a:br>
            <a:r>
              <a:rPr lang="ja" sz="764"/>
              <a:t>- エラーの分類: 重大なエラーと調整可能なエラーに分類し、それぞれに対して適切な対応策を講じます。エラーが発生した場合には、LLMを再度活用してエラーを解決するための反復的なエラー処理ループを組み込み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AesopAgent: Agent-driven Evolutionary System on Story-to-Video Production エイソップエージェント: 物語から動画への進化的システム</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Agent技術とAIGC（Artificial Intelligence Generated Content）技術は最近、顕著な進歩を遂げています。我々は、物語から動画への生成を目的としたエイソップエージェントという、Agent駆動の進化的システムを提案。エイソップエージェントシステムは、動画生成のためのタスクワークフローを最適化します。ユーティリティレイヤーは、構成、キャラクター、スタイルの観点から視覚的に一貫した画像生成を実現する複数のユーティリティを提供します。同時に、音声や特殊効果を提供し、それらを表現豊かで論理的に配置された動画に統合します。全体として、我々のエイソップエージェントは、視覚的ストーリーテリングにおいて多くの先行研究と比較して最先端のパフォーマンスを達成します。</a:t>
            </a:r>
            <a:br>
              <a:rPr lang="ja" sz="764"/>
            </a:br>
            <a:r>
              <a:rPr lang="ja" sz="764"/>
              <a:t>https://aesopai.github.io/</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エイソップエージェントは、ユーザーの物語提案を動画に変換するプロセスを実装するためのビデオ生成ワークフローを受け入れます。このアーキテクチャは、水平レイヤーとユーティリティレイヤーの2つのレイヤーで構成されています。</a:t>
            </a:r>
            <a:endParaRPr sz="764"/>
          </a:p>
          <a:p>
            <a:pPr indent="0" lvl="0" marL="0" rtl="0" algn="l">
              <a:lnSpc>
                <a:spcPct val="100000"/>
              </a:lnSpc>
              <a:spcBef>
                <a:spcPts val="1200"/>
              </a:spcBef>
              <a:spcAft>
                <a:spcPts val="0"/>
              </a:spcAft>
              <a:buNone/>
            </a:pPr>
            <a:r>
              <a:rPr lang="ja" sz="764"/>
              <a:t>水平レイヤーでは、エージェント技術を利用してビデオ生成ワークフローにおける高レベルの戦略的管理と最適化を体系的に実行します。このプロセスは、専門家の経験と専門知識を集約し、E-RAGとK-RAGを構築してLLMプロンプトを強化し、ユーティリティレイヤーの要件をさらに高め、ユーティリティの使用を最適化します。</a:t>
            </a:r>
            <a:endParaRPr sz="764"/>
          </a:p>
          <a:p>
            <a:pPr indent="0" lvl="0" marL="0" rtl="0" algn="l">
              <a:lnSpc>
                <a:spcPct val="100000"/>
              </a:lnSpc>
              <a:spcBef>
                <a:spcPts val="1200"/>
              </a:spcBef>
              <a:spcAft>
                <a:spcPts val="0"/>
              </a:spcAft>
              <a:buNone/>
            </a:pPr>
            <a:r>
              <a:rPr lang="ja" sz="764"/>
              <a:t>E-RAG（Experience-RAG）</a:t>
            </a:r>
            <a:br>
              <a:rPr lang="ja" sz="764"/>
            </a:br>
            <a:r>
              <a:rPr lang="ja" sz="764"/>
              <a:t>E-RAGは、専門家の経験を蓄積し、それを利用してビデオ生成ワークフローを最適化するシステムです。具体的には、過去のプロジェクトやタスクから得られた知見や経験をデータベースに蓄積し、新しいビデオ生成タスクにおいて最適なプロセスや手法を提案するために使用します。E-RAGは、反復的なプロセスを通じて経験を更新し、ワークフローの効率化と品質向上に寄与します。</a:t>
            </a:r>
            <a:endParaRPr sz="764"/>
          </a:p>
          <a:p>
            <a:pPr indent="0" lvl="0" marL="0" rtl="0" algn="l">
              <a:lnSpc>
                <a:spcPct val="100000"/>
              </a:lnSpc>
              <a:spcBef>
                <a:spcPts val="1200"/>
              </a:spcBef>
              <a:spcAft>
                <a:spcPts val="0"/>
              </a:spcAft>
              <a:buNone/>
            </a:pPr>
            <a:r>
              <a:rPr lang="ja" sz="764"/>
              <a:t>K-RAG（Knowledge-RAG）</a:t>
            </a:r>
            <a:br>
              <a:rPr lang="ja" sz="764"/>
            </a:br>
            <a:r>
              <a:rPr lang="ja" sz="764"/>
              <a:t>K-RAGは、専門知識を集約し、それを利用してビデオ生成に関連するタスクをサポートするシステムです。このシステムは、専門的な知識や情報をデータベースに蓄積し、スクリプト生成、画像生成、ビデオ組み立てなどのタスクにおいて、最適なプロンプトやユーティリティの使用を案内します。K-RAGは、専門家から提供される知識文書をインデックス化し、それをベースにLLMのプロンプトを最適化することで、より専門的で一貫性のあるコンテンツ生成を可能にします。</a:t>
            </a:r>
            <a:endParaRPr sz="764"/>
          </a:p>
          <a:p>
            <a:pPr indent="0" lvl="0" marL="0" rtl="0" algn="l">
              <a:lnSpc>
                <a:spcPct val="100000"/>
              </a:lnSpc>
              <a:spcBef>
                <a:spcPts val="1200"/>
              </a:spcBef>
              <a:spcAft>
                <a:spcPts val="0"/>
              </a:spcAft>
              <a:buNone/>
            </a:pPr>
            <a:r>
              <a:rPr lang="ja" sz="764"/>
              <a:t>ユーティリティレイヤーは、ワークフローの各ステップに特化したタスク固有の要件を満たすために、完全に機能するユーティリティのスイートを提供します。このレイヤーには、画像生成とビデオ組み立てのためのユーティリティが主に含ま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エイソップエージェントの有効性は、物語の画像表現性とユーザーの関与の3つの主要な点で評価されます。ComicAIやArtflowなどのシステムとの比較分析により、エイソップエージェントが最先端の視覚的ストーリーテリング能力を持つことが示されました。具体的には、RAG技術を通じて表現と論理を通じて優れた性能を実現しています。また、ComicAIとの画像要素復元の合理性と構成に関する手動評価では、エイソップエージェントの優位性が示されました。NUWA-XLやAutoStoryなどの並行するビデオ生成研究と比較して、我々のシステムは画像の複雑さと物語の深さにおいてリードする性能を示しています。さらに、エイソップエージェントの適応性は、特定のユーザーのニーズに対応するために外部ソフトウェア（例：Runway）を統合することによって証明され、その広範なスケーラビリティが強調されています。</a:t>
            </a:r>
            <a:endParaRPr sz="764"/>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None/>
            </a:pPr>
            <a:r>
              <a:rPr lang="ja" sz="1200" u="sng"/>
              <a:t>Prospect Personalized Recommendation on Large Language Model-based Agent Platform </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GPTなどのエージェント指向情報システムの新たな種類が情報システムのインフラストラクチャの検討を促すと指摘しています。LLMに基づくエージェントの特性、例えば相互作用性に適応することの重要性を強調しています。新しいレコメンデーションパラダイム「Rec4Agentverse」を紹介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ec4Agentverseは、エージェントアイテムとエージェントレコメンダーから構成される新しいレコメンデーションパラダイムです。相互作用と情報交換を促進するために、ユーザー、エージェントレコメンダー、エージェントアイテム間で3つの段階を概念化しています。</a:t>
            </a:r>
            <a:br>
              <a:rPr lang="ja" sz="764"/>
            </a:br>
            <a:r>
              <a:rPr lang="ja" sz="764"/>
              <a:t>第1段階: ユーザーとエージェントアイテムの相互作用: この初期段階では、ユーザーはエージェントアイテムと相互作用します。この相互作用は、伝統的なレコメンデーションと同様に、ユーザーが直接エージェントアイテムに指示を出したり、暗黙的な行動を通じてパーソナライズされたLLMベースのエージェントを生成または取得することができます。ユーザーはLLMベースのエージェントと情報を交換する新しい形式で相互作用することができますが、これだけではLLMベースのエージェントの巨大な潜在能力を完全に解放することはありません。ユーザーとの相互作用に加えて、エージェントアイテムは、LLMベースのエージェントプラットフォーム上で情報フローをさらに豊かにするために、レコメンデーションシステム内の他の役割とも協力することができます。</a:t>
            </a:r>
            <a:endParaRPr sz="764"/>
          </a:p>
          <a:p>
            <a:pPr indent="0" lvl="0" marL="0" rtl="0" algn="l">
              <a:lnSpc>
                <a:spcPct val="100000"/>
              </a:lnSpc>
              <a:spcBef>
                <a:spcPts val="1200"/>
              </a:spcBef>
              <a:spcAft>
                <a:spcPts val="0"/>
              </a:spcAft>
              <a:buNone/>
            </a:pPr>
            <a:r>
              <a:rPr lang="ja" sz="764"/>
              <a:t>第2段階: エージェントとレコメンダーの協力: この段階では、エージェントアイテムはエージェントレコメンダーと協力してユーザーに情報サービスを提供します。伝統的なレコメンデーションシステムのアイテムとは異なり、エージェントアイテムはエージェントレコメンダーと深く協力することができ、エージェントレコメンダーにユーザー情報を提供したり、エージェントレコメンダーから新しい指示を受け取ったりすることができます。例えば、エージェントアイテムは収集したユーザーの好みをエージェントレコメンダーと共有し、エージェントレコメンダーがよりパーソナライズされたレコメンデーションを提供できるようにします。同様に、エージェントアイテムはエージェントレコメンダーから新しい指示を受け取ることもできます。ユーザーから収集したパーソナライズされた情報とエージェントレコメンダーからの指示は、エージェントアイテムの進化（例えば、プロンプトの更新など）に使用され、エージェントアイテムがユーザーの好みをよりよく理解し、優れた情報サービスを提供できるようになります。</a:t>
            </a:r>
            <a:endParaRPr sz="764"/>
          </a:p>
          <a:p>
            <a:pPr indent="0" lvl="0" marL="0" rtl="0" algn="l">
              <a:lnSpc>
                <a:spcPct val="100000"/>
              </a:lnSpc>
              <a:spcBef>
                <a:spcPts val="1200"/>
              </a:spcBef>
              <a:spcAft>
                <a:spcPts val="0"/>
              </a:spcAft>
              <a:buNone/>
            </a:pPr>
            <a:r>
              <a:rPr lang="ja" sz="764"/>
              <a:t>第3段階: エージェント間の協力: エージェントアイテムは、異なるドメイン知識を持つ他のエージェントアイテムと協力して、ユーザーに多様な情報サービスを提供することができます。単純な例として、ユーザーがエージェントアイテムが知らないニッチなものについて言及した場合、エージェントアイテムはエージェントレコメンダーに新しいエージェントアイテムを推薦するように依頼することができます。その後、2つのエージェントは協力してユーザーの情報ニーズを満たすか、タスクを実行します。これを超えて、この段階では想像の余地が大きく、推奨された新しいエージェントアイテムもユーザーと直接相互作用したり、エージェントレコメンダーと相互作用したりすることができます。さらに、複数のエージェントアイテムが推奨された場合、これらのエージェントアイテムは、ブレインストーミングやラウンドテーブル会議を通じて、ユーザーの指示をよりよく完了するために協力することもできます。</a:t>
            </a:r>
            <a:endParaRPr sz="764"/>
          </a:p>
          <a:p>
            <a:pPr indent="0" lvl="0" marL="0" rtl="0" algn="l">
              <a:lnSpc>
                <a:spcPct val="100000"/>
              </a:lnSpc>
              <a:spcBef>
                <a:spcPts val="1200"/>
              </a:spcBef>
              <a:spcAft>
                <a:spcPts val="0"/>
              </a:spcAft>
              <a:buNone/>
            </a:pPr>
            <a:r>
              <a:rPr lang="ja" sz="1122" u="sng"/>
              <a:t>応用</a:t>
            </a:r>
            <a:endParaRPr sz="1122"/>
          </a:p>
          <a:p>
            <a:pPr indent="0" lvl="0" marL="0" rtl="0" algn="l">
              <a:lnSpc>
                <a:spcPct val="100000"/>
              </a:lnSpc>
              <a:spcBef>
                <a:spcPts val="1200"/>
              </a:spcBef>
              <a:spcAft>
                <a:spcPts val="0"/>
              </a:spcAft>
              <a:buNone/>
            </a:pPr>
            <a:r>
              <a:rPr lang="ja" sz="822"/>
              <a:t>- 旅行エージェント (Travel Agents): 旅行エージェントは、ユーザーが旅行計画や予約をサポートするために設計されています。ユーザーが興味のある特定の旅行先を指定すると、エージェントレコメンダーは旅行の専門家である旅行エージェントを推薦します。推薦された旅行エージェントは、ユーザーとの直接的なやり取りやエージェントレコメンダーへのアクセスを通じてユーザーの個々の好みを推測し、より良い旅行推薦のために自身をアップグレードすることができます。さらに、旅行エージェントは他のエージェントとの協力を通じて、多様なドメインからユーザーの好みに関する貴重な洞察を得ることができます。この協力的アプローチにより、旅行エージェントはより適応性が高くパーソナライズされた旅行計画をユーザーに提供することが可能になります。</a:t>
            </a:r>
            <a:br>
              <a:rPr lang="ja" sz="822"/>
            </a:br>
            <a:r>
              <a:rPr lang="ja" sz="822"/>
              <a:t>- ファッションエージェント (Fashion Agents): ファッションエージェントは、ユーザーが好みのファッションスタイルを発見し、その好みに合ったファッションアイテムを推薦することを目指しています。旅行エージェントと同様に、ファッションエージェントもユーザーとの会話やエージェントレコメンダーとの相互作用を通じて、ユーザーのファッションに関する好みを収集することができます。また、ファッションエージェントはテーラーエージェントと協力して、ユーザーのためにパーソナライズされた新しい服を設計・製作することも可能です。</a:t>
            </a:r>
            <a:br>
              <a:rPr lang="ja" sz="822"/>
            </a:br>
            <a:r>
              <a:rPr lang="ja" sz="822"/>
              <a:t>- スポーツエージェント (Sports Agents): スポーツエージェントは、ユーザーに適した運動計画を推薦することを目的としています。彼らは、ユーザーやエージェントレコメンダー、他のエージェントアイテムとのやり取りを通じてユーザーの好みを収集し、運動計画や推薦を提供することができます。例えば、彼らは旅行エージェントから得たユーザーの体調に関する情報を使用して、適切な運動計画を作成することができます。</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Academically intelligent LLMs are not necessarily socially intelligent</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人間の社会的知能フレームワークに触発され、特にダニエル・ゴールマンの社会的知能理論に基づいて、現実世界の社会シナリオに基づいた標準化された社会的知能テスト（SESI）を開発。</a:t>
            </a:r>
            <a:br>
              <a:rPr lang="ja" sz="764"/>
            </a:br>
            <a:r>
              <a:rPr lang="ja" sz="764"/>
              <a:t>このテストを使用して、最近人気のある13のLLMエージェントを広範囲に評価しました。その結果、LLMの社会的知能は大きく改善の余地があること、そして社会的知能と学術的知能との間には相関関係が低いこと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LLMの社会的知能を評価するためにいくつかの手法を使用しています。</a:t>
            </a:r>
            <a:br>
              <a:rPr lang="ja" sz="764"/>
            </a:br>
            <a:r>
              <a:rPr lang="ja" sz="764"/>
              <a:t>特に、SESI（Situational Evaluation of Social Intelligence）の開発と社会的要因（性格、感情、性別、役割、視点）がLLMの社会的知能に与える影響の検討が中心となっています。</a:t>
            </a:r>
            <a:endParaRPr sz="764"/>
          </a:p>
          <a:p>
            <a:pPr indent="0" lvl="0" marL="0" rtl="0" algn="l">
              <a:lnSpc>
                <a:spcPct val="100000"/>
              </a:lnSpc>
              <a:spcBef>
                <a:spcPts val="1200"/>
              </a:spcBef>
              <a:spcAft>
                <a:spcPts val="0"/>
              </a:spcAft>
              <a:buNone/>
            </a:pPr>
            <a:r>
              <a:rPr lang="ja" sz="764"/>
              <a:t>SESI（Situational Evaluation of Social Intelligence）</a:t>
            </a:r>
            <a:br>
              <a:rPr lang="ja" sz="764"/>
            </a:br>
            <a:r>
              <a:rPr lang="ja" sz="764"/>
              <a:t>1. 社会的コンテキストと問題の収集</a:t>
            </a:r>
            <a:br>
              <a:rPr lang="ja" sz="764"/>
            </a:br>
            <a:r>
              <a:rPr lang="ja" sz="764"/>
              <a:t>- RedditのRelationshipsコミュニティから、現実世界の人間関係の相談を基にした社会的コンテキストと問題を収集します。</a:t>
            </a:r>
            <a:br>
              <a:rPr lang="ja" sz="764"/>
            </a:br>
            <a:r>
              <a:rPr lang="ja" sz="764"/>
              <a:t>- 収集したデータから、GPT-3.5-turboモデルを使用して、社会的状況とそれに基づく質問を要約します。</a:t>
            </a:r>
            <a:br>
              <a:rPr lang="ja" sz="764"/>
            </a:br>
            <a:r>
              <a:rPr lang="ja" sz="764"/>
              <a:t>2. 回答の収集</a:t>
            </a:r>
            <a:br>
              <a:rPr lang="ja" sz="764"/>
            </a:br>
            <a:r>
              <a:rPr lang="ja" sz="764"/>
              <a:t>- 正解: 各ポストの下にある最も支持されている上位5つの回答を基に正解を決定します。</a:t>
            </a:r>
            <a:br>
              <a:rPr lang="ja" sz="764"/>
            </a:br>
            <a:r>
              <a:rPr lang="ja" sz="764"/>
              <a:t>- 誤答: 問題を誤って切り替える答え（question-switching answers）と、正解とは異なる論理的な誤答（reversed answers）を生成します。</a:t>
            </a:r>
            <a:br>
              <a:rPr lang="ja" sz="764"/>
            </a:br>
            <a:r>
              <a:rPr lang="ja" sz="764"/>
              <a:t>3. QAタプルの作成</a:t>
            </a:r>
            <a:br>
              <a:rPr lang="ja" sz="764"/>
            </a:br>
            <a:r>
              <a:rPr lang="ja" sz="764"/>
              <a:t>- 社会的コンテキスト、質問、3つの誤答、1つの正答を組み合わせて、複数選択式のテスト質問を作成します。</a:t>
            </a:r>
            <a:endParaRPr sz="764"/>
          </a:p>
          <a:p>
            <a:pPr indent="0" lvl="0" marL="0" rtl="0" algn="l">
              <a:lnSpc>
                <a:spcPct val="100000"/>
              </a:lnSpc>
              <a:spcBef>
                <a:spcPts val="1200"/>
              </a:spcBef>
              <a:spcAft>
                <a:spcPts val="0"/>
              </a:spcAft>
              <a:buNone/>
            </a:pPr>
            <a:r>
              <a:rPr lang="ja" sz="764"/>
              <a:t>社会的要因に基づく影響の評価</a:t>
            </a:r>
            <a:br>
              <a:rPr lang="ja" sz="764"/>
            </a:br>
            <a:r>
              <a:rPr lang="ja" sz="764"/>
              <a:t>1. 性格、感情、性別、役割、視点の設定</a:t>
            </a:r>
            <a:br>
              <a:rPr lang="ja" sz="764"/>
            </a:br>
            <a:r>
              <a:rPr lang="ja" sz="764"/>
              <a:t>- LLMに特定の性格、感情、性別、役割、視点を持たせるためのプロンプトを設計します。これにより、これらの社会的要因がLLMの社会的知能にどのように影響するかを評価します。</a:t>
            </a:r>
            <a:br>
              <a:rPr lang="ja" sz="764"/>
            </a:br>
            <a:r>
              <a:rPr lang="ja" sz="764"/>
              <a:t>2. プロンプトの使用</a:t>
            </a:r>
            <a:br>
              <a:rPr lang="ja" sz="764"/>
            </a:br>
            <a:r>
              <a:rPr lang="ja" sz="764"/>
              <a:t>- 設計したプロンプトを用いて、LLMに特定の社会的コンテキストにおける質問に答えさせ、その回答を評価します。</a:t>
            </a:r>
            <a:br>
              <a:rPr lang="ja" sz="764"/>
            </a:br>
            <a:r>
              <a:rPr lang="ja" sz="764"/>
              <a:t>3. 評価</a:t>
            </a:r>
            <a:br>
              <a:rPr lang="ja" sz="764"/>
            </a:br>
            <a:r>
              <a:rPr lang="ja" sz="764"/>
              <a:t>- LLMが生成した回答を、SESIテストにおける正答と比較し、社会的知能の各側面（共感、社会的認知、自己提示、影響、関心）における性能を評価します。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社会的知能が学術的知能とは異なる独立した知能の形態であること、LLMが固定された親しみやすいパターンに従って誤りを犯すことが主な原因であることなど、いくつかの重要な発見を報告しています。</a:t>
            </a:r>
            <a:endParaRPr sz="764"/>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3"/>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CKERC : Joint Large Language Models with Commonsense Knowledge for Emotion Recognition in Conversation 共感情認識のためのコモンセンス知識を組み合わせた大規模言語モデル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会話における感情認識(Emotion recognition in conversation, ERC)は、会話の文脈における発言の感情を予測するタスクです。これは、対話の文脈、話者の身元情報、複数人間の対話シナリオなどに大きく依存しています。しかし、最先端の手法(instructERC)は話者を特定するだけで、会話中の話者の背後にあるコモンセンス知識（例：聞き手の反応や話者の意図など）を無視しています。これらの知識は、話者情報の深掘りに役立ちます。そこで、会話における感情認識のための新しいフレームワークであるCKERCを提案。LLMを使用して過去の発言に基づいた対話者のコモンセンスを生成するプロンプトを設計し、LLMの事前トレーニングに対話者のコモンセンス識別タスクを使用して話者の暗黙の手がかり情報を微調整することで、上記の課題を解決し、最先端の成果を達成し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CKERCのアルゴリズムは、LLMとコモンセンス知識を組み合わせて、会話における感情認識(ERC)を行う新しいフレームワークです。このアプローチは主に以下のステップで構成されます。</a:t>
            </a:r>
            <a:br>
              <a:rPr lang="ja" sz="764"/>
            </a:br>
            <a:r>
              <a:rPr lang="ja" sz="764"/>
              <a:t>1. タスク定義</a:t>
            </a:r>
            <a:br>
              <a:rPr lang="ja" sz="764"/>
            </a:br>
            <a:r>
              <a:rPr lang="ja" sz="764"/>
              <a:t>会話における感情認識(ERC)は、会話の中で特定の発言の感情ラベルを予測するプロセスです。このタスクは、ダイアログの文脈、話者のアイデンティティ、多人数のダイアログシナリオに依存します。</a:t>
            </a:r>
            <a:endParaRPr sz="764"/>
          </a:p>
          <a:p>
            <a:pPr indent="0" lvl="0" marL="0" rtl="0" algn="l">
              <a:lnSpc>
                <a:spcPct val="100000"/>
              </a:lnSpc>
              <a:spcBef>
                <a:spcPts val="1200"/>
              </a:spcBef>
              <a:spcAft>
                <a:spcPts val="0"/>
              </a:spcAft>
              <a:buNone/>
            </a:pPr>
            <a:r>
              <a:rPr lang="ja" sz="764"/>
              <a:t>2. コモンセンス知識の選定と取得</a:t>
            </a:r>
            <a:br>
              <a:rPr lang="ja" sz="764"/>
            </a:br>
            <a:r>
              <a:rPr lang="ja" sz="764"/>
              <a:t>コモンセンス知識として、ATOMICデータベースを用いて、人間の一般常識を記述する。特に「聞き手の反応」、「話者の反応」、「話者の意図」という3つの関係に焦点を当て、これらのコモンセンスをダイアログの文脈で生成します。</a:t>
            </a:r>
            <a:endParaRPr sz="764"/>
          </a:p>
          <a:p>
            <a:pPr indent="0" lvl="0" marL="0" rtl="0" algn="l">
              <a:lnSpc>
                <a:spcPct val="100000"/>
              </a:lnSpc>
              <a:spcBef>
                <a:spcPts val="1200"/>
              </a:spcBef>
              <a:spcAft>
                <a:spcPts val="0"/>
              </a:spcAft>
              <a:buNone/>
            </a:pPr>
            <a:r>
              <a:rPr lang="ja" sz="764"/>
              <a:t>3. コモンセンスの生成</a:t>
            </a:r>
            <a:br>
              <a:rPr lang="ja" sz="764"/>
            </a:br>
            <a:r>
              <a:rPr lang="ja" sz="764"/>
              <a:t>過去発言を考慮に入れたプロンプトを大規模言語モデルに与え、話者のコモンセンス知識（例：聞き手の反応、話者の意図）を生成します。このステップは、発言の文脈に応じて異なる感情を表現するために使用します。</a:t>
            </a:r>
            <a:endParaRPr sz="764"/>
          </a:p>
          <a:p>
            <a:pPr indent="0" lvl="0" marL="0" rtl="0" algn="l">
              <a:lnSpc>
                <a:spcPct val="100000"/>
              </a:lnSpc>
              <a:spcBef>
                <a:spcPts val="1200"/>
              </a:spcBef>
              <a:spcAft>
                <a:spcPts val="0"/>
              </a:spcAft>
              <a:buNone/>
            </a:pPr>
            <a:r>
              <a:rPr lang="ja" sz="764"/>
              <a:t>4. コモンセンスを会話感情認識に導入</a:t>
            </a:r>
            <a:br>
              <a:rPr lang="ja" sz="764"/>
            </a:br>
            <a:r>
              <a:rPr lang="ja" sz="764"/>
              <a:t>生成されたコモンセンス知識を、会話の感情認識タスクに導入します。このために、話者のコモンセンス情報を用いて、発言の感情ラベルをより正確に予測するためのフレームワークを構築します。</a:t>
            </a:r>
            <a:endParaRPr sz="764"/>
          </a:p>
          <a:p>
            <a:pPr indent="0" lvl="0" marL="0" rtl="0" algn="l">
              <a:lnSpc>
                <a:spcPct val="100000"/>
              </a:lnSpc>
              <a:spcBef>
                <a:spcPts val="1200"/>
              </a:spcBef>
              <a:spcAft>
                <a:spcPts val="0"/>
              </a:spcAft>
              <a:buNone/>
            </a:pPr>
            <a:r>
              <a:rPr lang="ja" sz="764"/>
              <a:t>5. モデルの訓練</a:t>
            </a:r>
            <a:br>
              <a:rPr lang="ja" sz="764"/>
            </a:br>
            <a:r>
              <a:rPr lang="ja" sz="764"/>
              <a:t>会話の感情認識タスクとして、話者のコモンセンス情報を用いた発言の感情ラベル予測を行うために、大規模言語モデルを訓練します。この訓練は、ERCタスクの精度を向上させるために、話者の暗黙の情報を深く掘り下げることを目的としています。</a:t>
            </a:r>
            <a:endParaRPr sz="764"/>
          </a:p>
          <a:p>
            <a:pPr indent="0" lvl="0" marL="0" rtl="0" algn="l">
              <a:lnSpc>
                <a:spcPct val="100000"/>
              </a:lnSpc>
              <a:spcBef>
                <a:spcPts val="1200"/>
              </a:spcBef>
              <a:spcAft>
                <a:spcPts val="0"/>
              </a:spcAft>
              <a:buNone/>
            </a:pPr>
            <a:r>
              <a:rPr lang="ja" sz="764"/>
              <a:t>6. 評価</a:t>
            </a:r>
            <a:br>
              <a:rPr lang="ja" sz="764"/>
            </a:br>
            <a:r>
              <a:rPr lang="ja" sz="764"/>
              <a:t>訓練されたモデルを用いて、実際の会話データセット（例：IEMOCAP、MELD、EmoryNLP）に対する感情認識タスクのパフォーマンスを評価します。この評価は、CKERCが提供する改善の程度を定量的に測定します。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KERCは、IEMOCAP、MELD、EmoryNLPという3つの人気のあるデータセットにおいて、最先端のパフォーマンスを達成しました。特に、IEMOCAPでは1%ポイント、EmoryNLPでは1.2%ポイント、MELDでは0.2%ポイントの向上を達成しました。</a:t>
            </a:r>
            <a:endParaRPr sz="764"/>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Curry-DPO: Enhancing Alignment using Curriculum Learning &amp; Ranked Preferences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直接好みの最適化（DPO）は、ペアごとの好みデータ（プロンプトごとに選択された応答と拒否された応答）を利用してLLMを人間の好みに合わせる方法です。実際には、与えられたプロンプトに対して相対的な品質が異なる複数の応答が存在する可能性があることから、これらの応答を利用して、与えられたプロンプトに対する複数の好みペアを作成することを提案。</a:t>
            </a:r>
            <a:br>
              <a:rPr lang="ja" sz="764"/>
            </a:br>
            <a:r>
              <a:rPr lang="ja" sz="764"/>
              <a:t>複数の好みペアを体系的にキュレーションし、カリキュラム学習を通じて意味のある方法で提示することに注目しています。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与えられたプロンプトに対して相対的な品質が異なる複数の応答が存在する場合に、これらの応答を利用して複数の好みペアを作成する方法を提案しています。このアプローチは、カリキュラム学習の原理に基づいています。主に以下の手順で行われます。</a:t>
            </a:r>
            <a:endParaRPr sz="764"/>
          </a:p>
          <a:p>
            <a:pPr indent="0" lvl="0" marL="0" rtl="0" algn="l">
              <a:lnSpc>
                <a:spcPct val="100000"/>
              </a:lnSpc>
              <a:spcBef>
                <a:spcPts val="1200"/>
              </a:spcBef>
              <a:spcAft>
                <a:spcPts val="0"/>
              </a:spcAft>
              <a:buNone/>
            </a:pPr>
            <a:r>
              <a:rPr lang="ja" sz="764"/>
              <a:t>1. 複数の応答のサンプリング: まず、各プロンプトに対して複数の応答が存在するという前提から始めます。これらの応答は、人間の評価者による品質評価や、モデル自体による予測スコアなど、異なる方法で評価されます。</a:t>
            </a:r>
            <a:br>
              <a:rPr lang="ja" sz="764"/>
            </a:br>
            <a:r>
              <a:rPr lang="ja" sz="764"/>
              <a:t>2. 好みペアの作成: これらの応答を用いて、プロンプトごとに複数の好みペアを作成します。好みペアは、選択された応答（より高い品質と評価されるもの）と拒否された応答（より低い品質と評価されるもの）の組み合わせです。この過程では、全ての可能な応答ペアを検討し、それぞれのペアに対して品質の差異に基づいてランキングを行います。</a:t>
            </a:r>
            <a:br>
              <a:rPr lang="ja" sz="764"/>
            </a:br>
            <a:r>
              <a:rPr lang="ja" sz="764"/>
              <a:t>3. カリキュラム学習の適用: カリキュラム学習の原則に従い、作成された好みペアを「簡単」から「難しい」へと順序立ててモデルに提示します。ここでいう「簡単」とは、選択された応答と拒否された応答の品質差が大きいペアのことを指し、「難しい」とは、その差が小さいペアを指します。この順序付けは、モデルが段階的により微妙な好みの違いを学習するのを助けます。</a:t>
            </a:r>
            <a:br>
              <a:rPr lang="ja" sz="764"/>
            </a:br>
            <a:r>
              <a:rPr lang="ja" sz="764"/>
              <a:t>4. 学習の実施: 好みペアを用いたトレーニングは、複数の反復または「イテレーション」にわたって行われます。各イテレーションでは、特定の好みペアセットに基づいてモデルをトレーニングし、その後で次のイテレーションに進む前に参照モデルを更新します。このプロセスを通じて、モデルは徐々に複雑な好みの違いを認識するようになります。</a:t>
            </a:r>
            <a:endParaRPr sz="764"/>
          </a:p>
          <a:p>
            <a:pPr indent="0" lvl="0" marL="0" rtl="0" algn="l">
              <a:lnSpc>
                <a:spcPct val="100000"/>
              </a:lnSpc>
              <a:spcBef>
                <a:spcPts val="1200"/>
              </a:spcBef>
              <a:spcAft>
                <a:spcPts val="0"/>
              </a:spcAft>
              <a:buNone/>
            </a:pPr>
            <a:r>
              <a:rPr lang="ja" sz="764"/>
              <a:t>この方法は、モデルが人間の好みに更に密接に合致するように微調整するための効果的な手段を提供します。人間の評価者による直接的なフィードバックを活用することで、モデルの応答品質を大幅に向上させることが可能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DPO方法であるCurry-DPOは、MT Bench、Wizard-LM、およびUltraFeedbackにおいて、標準の単一好みペアDPOよりも大幅に優れていることを示し、特にCurry-DPOはMT-benchで7.43のスコアを達成し、同様のパラメータサイズを持つ既存のLLMの大半を上回りました。</a:t>
            </a:r>
            <a:endParaRPr sz="764"/>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5"/>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Thought Graph: Generating Thought Process for Biological Reasoning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Thought Graphは、遺伝子セット分析を例に生物学的プロセス間のセマンティックな関係を明らかにする新しいフレームワークを提案</a:t>
            </a:r>
            <a:br>
              <a:rPr lang="ja" sz="764"/>
            </a:br>
            <a:r>
              <a:rPr lang="ja" sz="764"/>
              <a:t>このフレームワークは、GSEAを40.28％、LLMベースラインを5.38％上回ることにより、遺伝子セットのより深い理解を提供します。これは、人間のアノテーションへのコサイン類似度に基づいています。</a:t>
            </a:r>
            <a:br>
              <a:rPr lang="ja" sz="764"/>
            </a:br>
            <a:r>
              <a:rPr lang="ja" sz="764"/>
              <a:t>https://github.com/ethan5437/thought-graph-www/</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Thought Graphフレームワークは、Tree-of-Thought (ToT)アーキテクチャを採用しています。Thought Graphフレームワークは、遺伝子セットを入力として受け取り、それに関連する用語（例えば、生物学的プロセスやパスウェイ）を表すツリー構造グラフを生成します。このグラフにおいて、ノードは生物学的プロセスを、エッジはこれらのプロセス間の依存関係を表します。Thought Graphは、各ノードを独自の生物学的プロセスとして階層的に配置し、エッジを使用してこれらのプロセス間の関係を示します。</a:t>
            </a:r>
            <a:br>
              <a:rPr lang="ja" sz="764"/>
            </a:br>
            <a:r>
              <a:rPr lang="ja" sz="764"/>
              <a:t>https://github.com/ethan5437/thought-graph-www/blob/main/baselines/cot.py</a:t>
            </a:r>
            <a:endParaRPr sz="764"/>
          </a:p>
          <a:p>
            <a:pPr indent="0" lvl="0" marL="0" rtl="0" algn="l">
              <a:lnSpc>
                <a:spcPct val="100000"/>
              </a:lnSpc>
              <a:spcBef>
                <a:spcPts val="1200"/>
              </a:spcBef>
              <a:spcAft>
                <a:spcPts val="0"/>
              </a:spcAft>
              <a:buNone/>
            </a:pPr>
            <a:r>
              <a:rPr lang="ja" sz="764"/>
              <a:t>プロンプトは、分子生物学者の助手として効率的かつ洞察力を持って働くことを目的としています。具体的には、一連の遺伝子が関与する最も顕著な生物学的プロセスの簡潔な名前を提案することを目標としています。このプロンプトには、その達成のためのいくつかの指示が含まれています：</a:t>
            </a:r>
            <a:br>
              <a:rPr lang="ja" sz="764"/>
            </a:br>
            <a:r>
              <a:rPr lang="ja" sz="764"/>
              <a:t>1. 簡潔性: 不要な言葉を使わず、簡潔に回答すること。</a:t>
            </a:r>
            <a:br>
              <a:rPr lang="ja" sz="764"/>
            </a:br>
            <a:r>
              <a:rPr lang="ja" sz="764"/>
              <a:t>2. 具体性: 「遺伝子がさまざまな細胞プロセスに関与している」など、あまりにも一般的な表現を避けること。</a:t>
            </a:r>
            <a:br>
              <a:rPr lang="ja" sz="764"/>
            </a:br>
            <a:r>
              <a:rPr lang="ja" sz="764"/>
              <a:t>3. 事実性: 編集せず、事実に基づいて回答すること。</a:t>
            </a:r>
            <a:br>
              <a:rPr lang="ja" sz="764"/>
            </a:br>
            <a:r>
              <a:rPr lang="ja" sz="764"/>
              <a:t>4. 包括性: すべての遺伝子を含めること。</a:t>
            </a:r>
            <a:br>
              <a:rPr lang="ja" sz="764"/>
            </a:br>
            <a:r>
              <a:rPr lang="ja" sz="764"/>
              <a:t>5. 包括的であるが一般化しすぎない: すべてを網羅しつつも、一般化しすぎないようにすること。</a:t>
            </a:r>
            <a:br>
              <a:rPr lang="ja" sz="764"/>
            </a:br>
            <a:r>
              <a:rPr lang="ja" sz="764"/>
              <a:t>6. 主題にとどまる: 目標から逸脱しないこと。</a:t>
            </a:r>
            <a:br>
              <a:rPr lang="ja" sz="764"/>
            </a:br>
            <a:r>
              <a:rPr lang="ja" sz="764"/>
              <a:t>具体的な例として、A2M, AHSG, APOL2, APCS など複数の遺伝子がリストアップされ、これらの遺伝子が主に関与している生物学的プロセスが免疫応答と炎症であることが示されています。さらに、サイトカイン、急性期タンパク質、凝固と止血、免疫細胞の調節とシグナリング、代謝とホルモン応答、細胞ストレスと損傷応答、痛みと温度感覚、プロスタグランディンの合成と調節、肝臓タンパク質と調節因子、鉄代謝と酸素輸送、内皮と血管機能など、さまざまな機能についての詳細な説明が含まれています。これらの遺伝子が集合的に負傷や感染への免疫系の反応を主に通じて、炎症の媒介と調節を果たす役割を果たしていることから、「炎症反応」という答えが導かれます。</a:t>
            </a:r>
            <a:endParaRPr sz="764"/>
          </a:p>
          <a:p>
            <a:pPr indent="0" lvl="0" marL="0" rtl="0" algn="l">
              <a:lnSpc>
                <a:spcPct val="100000"/>
              </a:lnSpc>
              <a:spcBef>
                <a:spcPts val="1200"/>
              </a:spcBef>
              <a:spcAft>
                <a:spcPts val="0"/>
              </a:spcAft>
              <a:buNone/>
            </a:pPr>
            <a:r>
              <a:rPr lang="ja" sz="764"/>
              <a:t>プロンプトの最後では、具体的な遺伝子のセット{x}を与えられた場合に、最も顕著な生物学的プロセスを決定するための質問形式が提案されています。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Thought Graphは、GSEAとLLMベースラインを大幅に上回ることにより、生物学的プロセス生成において有意義な改善を達成しました。特に、GSEAを40.28%、LLMベースラインを5.38%上回りました。</a:t>
            </a:r>
            <a:endParaRPr sz="764"/>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Let Storytelling Tell Vivid Stories: An Expressive and Fluent Multimodal Storyteller ストーリーテリングで鮮明な物語を語る: 表現力豊かで流暢なマルチモーダル・ストーリーテラー</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このストーリーテリングは、順番に渡された画像に基づいて合理的で鮮明な物語を生成することを目指します。既存の作業は、複数のモダリティの整合性を反復的に改善しましたが、画像ストリームのための単純化された物語ラインを生成する結果となりました。この研究では、表現力と一貫性に体現されたマルチモーダル人間レベルの物語を生成するために、新しいパイプラインであるLLaMSを提案。</a:t>
            </a:r>
            <a:br>
              <a:rPr lang="ja" sz="764"/>
            </a:br>
            <a:r>
              <a:rPr lang="ja" sz="764"/>
              <a:t>LLM内のコモンセンス知識を完全に活用して、事実コンテンツ表現を強化するためのシーケンスデータ自動強化戦略を採用し、表現力豊かな物語生成と予測のためのテキスト推論アーキテクチャを活用します。次に、シーケンス一貫性を維持できるSQ-Adapterモジュールを提案します。数値結果は、人間の評価を通じて提案されたLLaMSの優位性を検証します。評価によると、LLaMSは、以前のSOTAメソッドと比較して、ストーリーテリングパフォーマンスにおいて最先端のパフォーマンスを達成し、86%の相関と100%の一貫性の勝率を達成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表現力豊かで一貫した物語を生成するために、二段階のアプローチを採用しています。最初に、シーケンスデータ強化を通じて高品質なストーリーデータを作成し、次に、テキスト推論アーキテクチャを用いて物語を生成します。さらに、SQ-Adapterモジュールを提案し、複数の画像にまたがるビジュアル一貫性を維持します。</a:t>
            </a:r>
            <a:endParaRPr sz="764"/>
          </a:p>
          <a:p>
            <a:pPr indent="0" lvl="0" marL="0" rtl="0" algn="l">
              <a:lnSpc>
                <a:spcPct val="100000"/>
              </a:lnSpc>
              <a:spcBef>
                <a:spcPts val="1200"/>
              </a:spcBef>
              <a:spcAft>
                <a:spcPts val="0"/>
              </a:spcAft>
              <a:buNone/>
            </a:pPr>
            <a:r>
              <a:rPr lang="ja" sz="764"/>
              <a:t>シーケンスデータ強化について:</a:t>
            </a:r>
            <a:br>
              <a:rPr lang="ja" sz="764"/>
            </a:br>
            <a:r>
              <a:rPr lang="ja" sz="764"/>
              <a:t>シーケンスデータ強化は、VISTデータセットを使用して、物語のデータを自動的に書き換え、より豊かな視覚的意味論と物語の進化ロジックを統合する独自の戦略です。この強化データは、テキストストーリーテリングモデルがより表現力豊かな物語を生成する動機付けとなります。特に、LLaVaを用いて物語の詳細を集め、視覚的意味論の詳細に焦点を当て、言語でそれらの高度に決定的な部分を記述します。このプロセスでは、「草原」、「白い家」、「若い少年」、「茶色の犬」、「ボールを投げる」といった豊かで詳細な意味論が明示的に表現されます。しかし、これらの説明は異なるプロット間の一貫性や読み続けるための魅力を欠いているため、独立したコンテンツを完全な物語に統合するために、言語のみのGPT-4を使用してコンテンツを結びつける後処理が行われます。結果として、物語は「昔々」、「アレックスがボールを投げた」、「空を飛んでいく」といった統合された鮮やかな物語になります。</a:t>
            </a:r>
            <a:endParaRPr sz="764"/>
          </a:p>
          <a:p>
            <a:pPr indent="0" lvl="0" marL="0" rtl="0" algn="l">
              <a:lnSpc>
                <a:spcPct val="100000"/>
              </a:lnSpc>
              <a:spcBef>
                <a:spcPts val="1200"/>
              </a:spcBef>
              <a:spcAft>
                <a:spcPts val="0"/>
              </a:spcAft>
              <a:buNone/>
            </a:pPr>
            <a:r>
              <a:rPr lang="ja" sz="764"/>
              <a:t>テキスト推論アーキテクチャについて:</a:t>
            </a:r>
            <a:br>
              <a:rPr lang="ja" sz="764"/>
            </a:br>
            <a:r>
              <a:rPr lang="ja" sz="764"/>
              <a:t>高品質なストーリーデータを利用して、提供された画像に基づいて対応する物語のプロットを生成し、未来の物語のプロットを予測するために、基本モデルとしてLLaVaを使用します。このプロセスでは、画像シーケンスを与えられたときに、各画像を視覚特徴にエンコードし、これらの特徴をテキストトークンに投影して、画像ストリームの順序でLLMに送信します。これにより、画像に対応する段落順の物語プロットを推測することができます。また、画像シーケンスの長さが異なる場合でも柔軟に対応できるように、物語生成タスクと物語予測タスクを統合したユニークなモデルをトレーニングします。</a:t>
            </a:r>
            <a:endParaRPr sz="764"/>
          </a:p>
          <a:p>
            <a:pPr indent="0" lvl="0" marL="0" rtl="0" algn="l">
              <a:lnSpc>
                <a:spcPct val="100000"/>
              </a:lnSpc>
              <a:spcBef>
                <a:spcPts val="1200"/>
              </a:spcBef>
              <a:spcAft>
                <a:spcPts val="0"/>
              </a:spcAft>
              <a:buNone/>
            </a:pPr>
            <a:r>
              <a:rPr lang="ja" sz="764"/>
              <a:t>SQ-Adapterモジュールについて:</a:t>
            </a:r>
            <a:br>
              <a:rPr lang="ja" sz="764"/>
            </a:br>
            <a:r>
              <a:rPr lang="ja" sz="764"/>
              <a:t>テキストストーリーテリングステージで予測された物語プロットに基づいて、鮮やかな物語はテキストコンテンツに関連した一貫した視覚的イラストレーションも必要とします。この目的のために、SQ-Adapterと呼ばれる効率的な微調整モジュールを提示し、暗黙の可変長シーケンス画像スタイルを捉え、物語イラストレーションの生成をガイドします。SQ-Adapterは、複数の画像のスタイル情報を統合し、画像生成プロセス中にプロンプト情報を提供することで、最終的に視覚的一貫性を確保します。このモジュールは、画像の長さに特定の仮定を設けることなく、画像特徴を柔軟に統合し、一貫した物語イラストレーションの生成を可能に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LLaMSは、人間の評価を通じて、以前のメソッドに比べて優れたストーリーテリングパフォーマンスを達成しました。具体的には、86%の相関と100%の一貫性の勝率を達成し、提案された方法の有効性を実証しました。</a:t>
            </a:r>
            <a:endParaRPr sz="764"/>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Software Vulnerability and Functionality Assessment using LLMs LLMを使用したソフトウェアの脆弱性および機能評価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a:t>
            </a:r>
            <a:r>
              <a:rPr lang="ja" sz="764"/>
              <a:t>フトウェア開発プロセスの中心であるコードレビューを支援できるかどうか、そしてどのように支援できるかを調査しています。具体的には、セキュリティ脆弱性の特定とソフトウェア機能の検証、つまりコードが意図した機能を満たしているかを確認することの2つのタスクに焦点を当てています。ゼロショットおよび思考の連鎖プロンプトを使用して最終的な「承認または拒否」の推奨を行うためのテストを実施しました。データとしては、HumanEval、MBPP、およびCommon Weakness Enumeration（CWE）から得られたセキュリティ脆弱性を含む専門家によって記述されたコードスニペットを使用しています。</a:t>
            </a:r>
            <a:br>
              <a:rPr lang="ja" sz="764"/>
            </a:br>
            <a:r>
              <a:rPr lang="ja" sz="764"/>
              <a:t>LLMによって生成されたセキュリティ脆弱性の詳細な説明を提供するよう求めたところ、36.7%の説明が実際のCWE脆弱性と関連付けることができることがわかりました。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3つのPythonコードスニペットデータセット（HumanEval、MBPP、SecurityEval）を使用して実験を行いました。これらのデータセットから、セキュリティ脆弱性の特定とソフトウェア機能の検証の2つのタスクに焦点を当て、ゼロショットおよび思考の連鎖プロンプトを使用してLLMのパフォーマンスをテストしました。OpenAIと小規模なオープンソースLLMの3つのプロプライエタリモデルを含む9つのLLMを評価しました。</a:t>
            </a:r>
            <a:endParaRPr sz="764"/>
          </a:p>
          <a:p>
            <a:pPr indent="0" lvl="0" marL="0" rtl="0" algn="l">
              <a:lnSpc>
                <a:spcPct val="100000"/>
              </a:lnSpc>
              <a:spcBef>
                <a:spcPts val="1200"/>
              </a:spcBef>
              <a:spcAft>
                <a:spcPts val="0"/>
              </a:spcAft>
              <a:buNone/>
            </a:pPr>
            <a:r>
              <a:rPr lang="ja" sz="764"/>
              <a:t>RQ1: セキュリティ脆弱性をフラグするためのゼロショットプロンプト。コードをレビューし、「Yes」または「No」のラベルを割り当てるよう求めました（「Yes」はセキュリティ脆弱性があることを意味し、「No」はないことを意味します）​​。</a:t>
            </a:r>
            <a:endParaRPr sz="764"/>
          </a:p>
          <a:p>
            <a:pPr indent="0" lvl="0" marL="0" rtl="0" algn="l">
              <a:lnSpc>
                <a:spcPct val="100000"/>
              </a:lnSpc>
              <a:spcBef>
                <a:spcPts val="1200"/>
              </a:spcBef>
              <a:spcAft>
                <a:spcPts val="0"/>
              </a:spcAft>
              <a:buNone/>
            </a:pPr>
            <a:r>
              <a:rPr lang="ja" sz="764"/>
              <a:t>RQ2: ソフトウェア機能検証のためのゼロショットプロンプト。提供されたコードが意図した機能を満たしているかを確認し、ラベルを割り当てるよう求めました​​。</a:t>
            </a:r>
            <a:endParaRPr sz="764"/>
          </a:p>
          <a:p>
            <a:pPr indent="0" lvl="0" marL="0" rtl="0" algn="l">
              <a:lnSpc>
                <a:spcPct val="100000"/>
              </a:lnSpc>
              <a:spcBef>
                <a:spcPts val="1200"/>
              </a:spcBef>
              <a:spcAft>
                <a:spcPts val="0"/>
              </a:spcAft>
              <a:buNone/>
            </a:pPr>
            <a:r>
              <a:rPr lang="ja" sz="764"/>
              <a:t>RQ3: 最終的な「承認または拒否」の推奨を得るためのゼロショットおよび思考の連鎖プロンプト。セキュリティ脆弱性の存在とコードが意図した機能を満たしているかに基づいて、「Approve」または「Reject」のラベルを割り当てるよう求めました​​。</a:t>
            </a:r>
            <a:endParaRPr sz="764"/>
          </a:p>
          <a:p>
            <a:pPr indent="0" lvl="0" marL="0" rtl="0" algn="l">
              <a:lnSpc>
                <a:spcPct val="100000"/>
              </a:lnSpc>
              <a:spcBef>
                <a:spcPts val="1200"/>
              </a:spcBef>
              <a:spcAft>
                <a:spcPts val="0"/>
              </a:spcAft>
              <a:buNone/>
            </a:pPr>
            <a:r>
              <a:rPr lang="ja" sz="764"/>
              <a:t>RQ4: セキュリティ脆弱性に関する特定のフィードバックを得るためのゼロショットプロンプト。提供されたコードのセキュリティ脆弱性をレビューし、見つかった任意の脆弱性についての簡潔な説明を提供するよう求め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プロプライエタリモデルがオープンソースモデルよりも大幅に優れていることがわかりました。特に、セキュリティ脆弱性の特定において最も優れたプロプライエタリモデルは、95.6%の精度と37.9%のF1スコアを達成しました。ソフトウェア機能の検証においては、88.7%の精度と88.2%のF1スコアを達成しました。また、セキュリティ脆弱性の説明が真の脆弱性と36.7%の割合で一致することがわかりました。</a:t>
            </a:r>
            <a:endParaRPr sz="764"/>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8"/>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SYSTEM FOR SYSTEMATIC LITERATURE REVIEW USING MULTIPLE AI AGENTS: CONCEPT AND AN EMPIRICAL EVALUATION / AIエージェントを使用した体系的文献レビューのためのシステム：コンセプトと実証的評価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体系的文献レビュー(SLR)は、特定の研究質問に基づいて既存の研究を特定、分類、統合することで、特定のトピックに関する既存の文献の包括的かつ偏りのない概要を作成します。SLRを実施する過程は大部分が手作業によるもので、高品質なSLRを効率よく行うために特定のフェーズを自動化する研究が進められてきました。しかし、SLRプロセス全体を自動化するAIエージェントベースのモデルはまだ不足しています。</a:t>
            </a:r>
            <a:br>
              <a:rPr lang="ja" sz="764"/>
            </a:br>
            <a:r>
              <a:rPr lang="ja" sz="764"/>
              <a:t>SLRを完全に自動化するための新しいマルチAIエージェントモデルを紹介。LLMを使用して、レビュープロセスを合理化し、効率と正確性を向上させます。</a:t>
            </a:r>
            <a:br>
              <a:rPr lang="ja" sz="764"/>
            </a:br>
            <a:r>
              <a:rPr lang="ja" sz="764"/>
              <a:t>研究者がトピックを入力すると、それに応じた検索文字列を生成し、関連する学術論文を取得、その後、包括的および排除的なフィルタリングプロセスが適用され、特定の研究分野に関連するタイトルに焦点を当てます。このモデルは、これらの論文の抄録を自動的に要約し、研究分野に直接関連するものだけを保持、最終段階では、モデルが選択した論文を、事前に定義された研究質問と関連付けて徹底的に分析します。この論文では、モデルの開発と運用フレームワークの詳細を説明し、SLRを行うために通常必要とされる時間と労力を大幅に削減しながら、包括性と精度を確保する方法を示します。</a:t>
            </a:r>
            <a:br>
              <a:rPr lang="ja" sz="764"/>
            </a:br>
            <a:r>
              <a:rPr lang="ja" sz="764"/>
              <a:t>https://github.com/GPT-Laboratory/SLR-automation</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初期の文献検索から最終分析までの各ステップを自動化するマルチAIエージェントモデルを開発しました。モデルは、研究者がトピックを特定のテキストボックスに入力することから始まり、この入力はLLMによって処理され、最も関連する学術論文を取得するために適切に調整された検索文字列を生成します。次に、インテリジェントなフィルタリングメカニズムが適用され、特定の研究分野に直接関連する研究だけを保持するためにタイトルと抄録をスクリーニングします。</a:t>
            </a:r>
            <a:br>
              <a:rPr lang="ja" sz="764"/>
            </a:br>
            <a:r>
              <a:rPr lang="ja" sz="764"/>
              <a:t>SLR（体系的文献レビュー）を完全に自動化するための新しいマルチAIエージェントモデルの処理の流れは以下の通りです：</a:t>
            </a:r>
            <a:endParaRPr sz="764"/>
          </a:p>
          <a:p>
            <a:pPr indent="0" lvl="0" marL="0" rtl="0" algn="l">
              <a:lnSpc>
                <a:spcPct val="100000"/>
              </a:lnSpc>
              <a:spcBef>
                <a:spcPts val="1200"/>
              </a:spcBef>
              <a:spcAft>
                <a:spcPts val="0"/>
              </a:spcAft>
              <a:buNone/>
            </a:pPr>
            <a:r>
              <a:rPr lang="ja" sz="764"/>
              <a:t>1. プランナーエージェント:研究目的から研究質問と検索文字列を生成します。このエージェントは、トピックの主要な要素を解釈し、関連するキーワード、同義語、および技術用語を組み合わせて、研究質問の本質を捉えた正確で包括的な検索文字列を構築します。</a:t>
            </a:r>
            <a:endParaRPr sz="764"/>
          </a:p>
          <a:p>
            <a:pPr indent="0" lvl="0" marL="0" rtl="0" algn="l">
              <a:lnSpc>
                <a:spcPct val="100000"/>
              </a:lnSpc>
              <a:spcBef>
                <a:spcPts val="1200"/>
              </a:spcBef>
              <a:spcAft>
                <a:spcPts val="0"/>
              </a:spcAft>
              <a:buNone/>
            </a:pPr>
            <a:r>
              <a:rPr lang="ja" sz="764"/>
              <a:t>2. 文献識別エージェント:生成された検索文字列を使用して学術データベースをクエリし、研究トピックに潜在的に関連する論文の初期セットを取得します。このエージェントは、選択した論文が検索文字列の事前定義されたパラメーターと最も密接に一致するように、洗練されたフィルタリングアルゴリズムを使用します。</a:t>
            </a:r>
            <a:endParaRPr sz="764"/>
          </a:p>
          <a:p>
            <a:pPr indent="0" lvl="0" marL="0" rtl="0" algn="l">
              <a:lnSpc>
                <a:spcPct val="100000"/>
              </a:lnSpc>
              <a:spcBef>
                <a:spcPts val="1200"/>
              </a:spcBef>
              <a:spcAft>
                <a:spcPts val="0"/>
              </a:spcAft>
              <a:buNone/>
            </a:pPr>
            <a:r>
              <a:rPr lang="ja" sz="764"/>
              <a:t>3. データ抽出エージェント:研究目的に基づいて文献を精査し、包含および排除基準を適用します。このエージェントは、タイトルの分析から始め、研究目的に合致するキーワードや概念を特定します。次に、抄録のより深いテキスト分析を行い、最後に、特定の研究質問との関連性を評価するために、各論文の全内容を分析します。</a:t>
            </a:r>
            <a:endParaRPr sz="764"/>
          </a:p>
          <a:p>
            <a:pPr indent="0" lvl="0" marL="0" rtl="0" algn="l">
              <a:lnSpc>
                <a:spcPct val="100000"/>
              </a:lnSpc>
              <a:spcBef>
                <a:spcPts val="1200"/>
              </a:spcBef>
              <a:spcAft>
                <a:spcPts val="0"/>
              </a:spcAft>
              <a:buNone/>
            </a:pPr>
            <a:r>
              <a:rPr lang="ja" sz="764"/>
              <a:t>4. データコンパイルエージェント:抽出されたデータを研究質問および目的と関連付けて分析し、文献内の傾向を評価し、ギャップを特定し、集約された情報に基づいて結論を導き出します。このエージェントはまた、文献レビューの発見を要約し、与えられたトピックに関する研究風景の明確で簡潔な概観を提供するレポートも準備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モデルの効率性と正確性を評価するために、10人の熟練したソフトウェアエンジニアリング研究者による包括的なテストと分析が行われました。フィードバックは圧倒的に肯定的であり、モデルの有効性を強調し、さらなる改善のためのフィードバックを提供しました。将来的には、50人の実践者と研究者を巻き込んでモデルの評価を拡大することを目指しています。さらに、SANER 2024カンファレンスでモデルをプレゼンテーションし、さらなるテスト</a:t>
            </a:r>
            <a:endParaRPr sz="764"/>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Exploring Prompt Engineering Practices in the Enterprise エンタープライズにおけるプロンプトエンジニアリング実践の探求</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との対話は主にプロンプトを通じて行われます。プロンプトの設計には技能と知識が必要であり、効果的なプロンプトを作成するためには多くの試行錯誤が必要です。ここでは、プロンプトの編集と洗練の過程を分析し、プロンプトエンジニアリングの実践に関する洞察を提供し、これらのプロセスをより効率的にするためのツールがどのようなものかを理解しようと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プロンプトエンジニアリングの実践を探求するために、以下の点を検証しました。</a:t>
            </a:r>
            <a:endParaRPr sz="764"/>
          </a:p>
          <a:p>
            <a:pPr indent="0" lvl="0" marL="0" rtl="0" algn="l">
              <a:lnSpc>
                <a:spcPct val="100000"/>
              </a:lnSpc>
              <a:spcBef>
                <a:spcPts val="1200"/>
              </a:spcBef>
              <a:spcAft>
                <a:spcPts val="0"/>
              </a:spcAft>
              <a:buNone/>
            </a:pPr>
            <a:r>
              <a:rPr lang="ja" sz="764"/>
              <a:t>1. プロンプト編集セッションの量的分析: プロンプト編集セッションの平均時間やセッション内でのプロンプト編集の平均回数など、セッションの概要を定量的に分析しました。また、プロンプトの変更の大きさや種類、モデルやパラメータの変更頻度なども調査しました​​。</a:t>
            </a:r>
            <a:br>
              <a:rPr lang="ja" sz="764"/>
            </a:br>
            <a:r>
              <a:rPr lang="ja" sz="764"/>
              <a:t>2. プロンプトコンポーネントと編集タイプの頻度: ユーザーが最も編集したプロンプトの部分（コンテキスト、タスク指示、ラベルなど）と、行われた編集のタイプ（変更、追加、削除など）を分析しました。これにより、プロンプト編集の具体的な実践を明らかにしました​​。</a:t>
            </a:r>
            <a:br>
              <a:rPr lang="ja" sz="764"/>
            </a:br>
            <a:r>
              <a:rPr lang="ja" sz="764"/>
              <a:t>3. 複数編集とロールバック: ユーザーが一度に複数の編集を行うケースや、過去の編集を元に戻したり再び行ったりするケース（ロールバック）を調査しました。これは、プロンプトエンジニアリングのプロセスにおけるユーザーの振る舞いや課題を理解するのに役立ちました​​。</a:t>
            </a:r>
            <a:br>
              <a:rPr lang="ja" sz="764"/>
            </a:br>
            <a:r>
              <a:rPr lang="ja" sz="764"/>
              <a:t>4. コンテキストと指示の編集: プロンプトのコンテキスト（例えば、入力データや例示）とタスク指示の編集方法に焦点を当てました。ユーザーがどのようにしてプロンプトのコンテキストを追加、変更、または削除しているか、またタスク指示をどのように修正しているかを分析しました​​。</a:t>
            </a:r>
            <a:br>
              <a:rPr lang="ja" sz="764"/>
            </a:br>
            <a:r>
              <a:rPr lang="ja" sz="764"/>
              <a:t>5. ラベルの編集: プロンプト内のラベル（プロンプトの各部分を識別するためのテキスト）の編集方法も調べました。これは、プロンプトの構造をどのようにユーザーが操作しているかを理解するのに役立ちました​​。</a:t>
            </a:r>
            <a:endParaRPr sz="764"/>
          </a:p>
          <a:p>
            <a:pPr indent="0" lvl="0" marL="0" rtl="0" algn="l">
              <a:lnSpc>
                <a:spcPct val="100000"/>
              </a:lnSpc>
              <a:spcBef>
                <a:spcPts val="1200"/>
              </a:spcBef>
              <a:spcAft>
                <a:spcPts val="0"/>
              </a:spcAft>
              <a:buNone/>
            </a:pPr>
            <a:r>
              <a:rPr lang="ja" sz="764"/>
              <a:t>これらの分析を通じて、プロンプトエンジニアリングの実践におけるユーザーの行動パターン、課題、およびニーズに関する洞察を得ることができました。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1. プロンプト編集セッションの特性: プロンプト編集セッションは比較的長く、平均して43.4分続きました。セッション中のプロンプト編集は頻繁に行われ、平均して約86%の編集率を示しました。プロンプトの変更は、小規模な反復的な変更が多かったことが示されました​​。</a:t>
            </a:r>
            <a:br>
              <a:rPr lang="ja" sz="764"/>
            </a:br>
            <a:r>
              <a:rPr lang="ja" sz="764"/>
              <a:t>2. </a:t>
            </a:r>
            <a:r>
              <a:rPr lang="ja" sz="764"/>
              <a:t>プロンプトコンポーネントと編集タイプ: 最も一般的に編集されたプロンプトのコンポーネントはコンテキストであり、次いでタスク指示とラベルが続きました。編集のタイプとしては、意味が同じまたは類似しているが一部が編集された「変更（modification）」が最も一般的でした​​。</a:t>
            </a:r>
            <a:br>
              <a:rPr lang="ja" sz="764"/>
            </a:br>
            <a:r>
              <a:rPr lang="ja" sz="764"/>
              <a:t>3. </a:t>
            </a:r>
            <a:r>
              <a:rPr lang="ja" sz="764"/>
              <a:t>複数編集とロールバック: 複数の編集を一度に行うケースが22%に及び、これらの多くはコンテキストの編集を含んでいました。また、11%の編集が過去の編集を元に戻すか再び行うロールバックでした。これは、プロンプトエンジニアリングプロセスの反復的な性質を示しています​​。</a:t>
            </a:r>
            <a:br>
              <a:rPr lang="ja" sz="764"/>
            </a:br>
            <a:r>
              <a:rPr lang="ja" sz="764"/>
              <a:t>4. </a:t>
            </a:r>
            <a:r>
              <a:rPr lang="ja" sz="764"/>
              <a:t>コンテキストと指示の編集: コンテキストの編集が最も頻繁に行われ、ユーザーは特定のコンテキストを使用してタスク指示を開発・洗練し、異なるコンテキストを切り替えることで指示の堅牢性を評価していました。タスク指示の編集では、出力を改善するためにLLMが生成すべきものの説明を頻繁に言い換えていました​​。</a:t>
            </a:r>
            <a:br>
              <a:rPr lang="ja" sz="764"/>
            </a:br>
            <a:r>
              <a:rPr lang="ja" sz="764"/>
              <a:t>5. </a:t>
            </a:r>
            <a:r>
              <a:rPr lang="ja" sz="764"/>
              <a:t>ラベルの編集: プロンプト内のラベル編集も一般的であり、プロンプトの特定の構造にモデルの注意を引く試みが見られました。出力ラベルの編集は、生成されるテキストに直接影響を与える可能性があるため、特に一般的でした​​。</a:t>
            </a:r>
            <a:endParaRPr sz="764"/>
          </a:p>
          <a:p>
            <a:pPr indent="0" lvl="0" marL="0" rtl="0" algn="l">
              <a:lnSpc>
                <a:spcPct val="100000"/>
              </a:lnSpc>
              <a:spcBef>
                <a:spcPts val="1200"/>
              </a:spcBef>
              <a:spcAft>
                <a:spcPts val="0"/>
              </a:spcAft>
              <a:buNone/>
            </a:pPr>
            <a:r>
              <a:rPr lang="ja" sz="764"/>
              <a:t>これらの結果は、プロンプトエンジニアリングの実践におけるユーザーの挑戦と課題、そしてそれらをサポートするための潜在的な解決策や改善策に関する洞察を提供します。また、プロンプトの反復的な編集プロセスが如何にしてタスクの精度を向上させ、モデルの振る舞いを理解するための試行錯誤のプロセスであるかを明らかに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6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Is Cosine-Similarity of Embeddings Really About Similarity? コサイン類似度は本当に類似性についてのものか？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サイン類似度は、二つのベクトル間の角度のコサイン、またはそれらの正規化されたドット積と等しい。高次元オブジェクト間の意味的類似性を定量化するために、学習された低次元特徴埋め込みにコサイン類似度を使用しますが、埋め込みベクトル間の非正規化ドット積よりも悪い結果になることがあります。この経験知を正確に検証するため、正則化された線形モデルから導出された埋め込みを使用して、コサイン類似度が任意の結果をもたらす可能性があること</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この論文では、学習された埋め込みにおけるコサイン類似度が任意性をもたらし、無意味な「類似性」を導出する可能性があることを明らかにするために、線形モデルを用いた解析的なアプローチが採用されています。特に、行列分解（Matrix Factorization, MF）モデルに焦点を当て、異なる正則化スキームが学習された埋め込みに与える影響を調査しました。以下にその主要な手順とアルゴリズムを詳述します。</a:t>
            </a:r>
            <a:endParaRPr sz="764"/>
          </a:p>
          <a:p>
            <a:pPr indent="0" lvl="0" marL="0" rtl="0" algn="l">
              <a:lnSpc>
                <a:spcPct val="100000"/>
              </a:lnSpc>
              <a:spcBef>
                <a:spcPts val="1200"/>
              </a:spcBef>
              <a:spcAft>
                <a:spcPts val="0"/>
              </a:spcAft>
              <a:buNone/>
            </a:pPr>
            <a:r>
              <a:rPr lang="ja" sz="764"/>
              <a:t>1. 線形モデルの選択: 線形モデル、特に行列分解モデルを選択します。これらのモデルは、閉形式の解が得られるため、解析的な洞察を得やすいという特徴があります。</a:t>
            </a:r>
            <a:endParaRPr sz="764"/>
          </a:p>
          <a:p>
            <a:pPr indent="0" lvl="0" marL="0" rtl="0" algn="l">
              <a:lnSpc>
                <a:spcPct val="100000"/>
              </a:lnSpc>
              <a:spcBef>
                <a:spcPts val="1200"/>
              </a:spcBef>
              <a:spcAft>
                <a:spcPts val="0"/>
              </a:spcAft>
              <a:buNone/>
            </a:pPr>
            <a:r>
              <a:rPr lang="ja" sz="764"/>
              <a:t>2. 正則化スキームの適用: 二つの異なる正則化スキームをモデルに適用します。具体的には、以下の二つの目的関数を考慮します：|</a:t>
            </a:r>
            <a:br>
              <a:rPr lang="ja" sz="764"/>
            </a:br>
            <a:r>
              <a:rPr lang="ja" sz="764"/>
              <a:t>目的関数1: min A,B∣X−XAB ⊤∣ F2 +λ∣AB ⊤∣ F2</a:t>
            </a:r>
            <a:br>
              <a:rPr lang="ja" sz="764"/>
            </a:br>
            <a:r>
              <a:rPr lang="ja" sz="764"/>
              <a:t>目的関数2:min A,B∣X−XAB ⊤∣ F2 +λ(∣XA∣ F2 +∣B∣ F2)</a:t>
            </a:r>
            <a:endParaRPr sz="764"/>
          </a:p>
          <a:p>
            <a:pPr indent="0" lvl="0" marL="0" rtl="0" algn="l">
              <a:lnSpc>
                <a:spcPct val="100000"/>
              </a:lnSpc>
              <a:spcBef>
                <a:spcPts val="1200"/>
              </a:spcBef>
              <a:spcAft>
                <a:spcPts val="0"/>
              </a:spcAft>
              <a:buNone/>
            </a:pPr>
            <a:r>
              <a:rPr lang="ja" sz="764"/>
              <a:t>3. 解の導出と分析: 目的関数ごとに解を導出し、その特性を分析します。特に、目的関数1は、異なるスケーリング（D 行列による）に対して不変であるため、コサイン類似度が任意になり得ることを示しています。一方、目的関数2では、解がユニーク（回転による不変性を除く）であり、したがってコサイン類似度が一意の結果をもたらすことを示しています。</a:t>
            </a:r>
            <a:endParaRPr sz="764"/>
          </a:p>
          <a:p>
            <a:pPr indent="0" lvl="0" marL="0" rtl="0" algn="l">
              <a:lnSpc>
                <a:spcPct val="100000"/>
              </a:lnSpc>
              <a:spcBef>
                <a:spcPts val="1200"/>
              </a:spcBef>
              <a:spcAft>
                <a:spcPts val="0"/>
              </a:spcAft>
              <a:buNone/>
            </a:pPr>
            <a:r>
              <a:rPr lang="ja" sz="764"/>
              <a:t>4. コサイン類似度の依存性の検証: 異なる正則化スキーム下で学習された埋め込み間のコサイン類似度を計算し、その結果がどのように任意の D 行列の選択に依存して変化するかを検証します。</a:t>
            </a:r>
            <a:endParaRPr sz="764"/>
          </a:p>
          <a:p>
            <a:pPr indent="0" lvl="0" marL="0" rtl="0" algn="l">
              <a:lnSpc>
                <a:spcPct val="100000"/>
              </a:lnSpc>
              <a:spcBef>
                <a:spcPts val="1200"/>
              </a:spcBef>
              <a:spcAft>
                <a:spcPts val="0"/>
              </a:spcAft>
              <a:buNone/>
            </a:pPr>
            <a:r>
              <a:rPr lang="ja" sz="764"/>
              <a:t>5. 実験: シミュレーションデータを用いて、コサイン類似度が学習された埋め込みに対してどのように機能するかを実験的に示します。特に、アイテムがクラスタに基づいてグループ化されたシナリオをシミュレーションし、学習された埋め込みを用いたコサイン類似度がクラスタ構造をどの程度回復できるかを評価します。</a:t>
            </a:r>
            <a:endParaRPr sz="764"/>
          </a:p>
          <a:p>
            <a:pPr indent="0" lvl="0" marL="0" rtl="0" algn="l">
              <a:lnSpc>
                <a:spcPct val="100000"/>
              </a:lnSpc>
              <a:spcBef>
                <a:spcPts val="1200"/>
              </a:spcBef>
              <a:spcAft>
                <a:spcPts val="0"/>
              </a:spcAft>
              <a:buNone/>
            </a:pPr>
            <a:r>
              <a:rPr lang="ja" sz="764"/>
              <a:t>このアプローチを通じて、コサイン類似度が学習された埋め込みに任意性をもたらし、その結果、無意味な「類似性」を導出する可能性があることが解析的にも実験的にも示されました。この結果は、特に正則化の方法と技術に強く依存することが明らかにされました。</a:t>
            </a:r>
            <a:endParaRPr sz="764"/>
          </a:p>
          <a:p>
            <a:pPr indent="0" lvl="0" marL="0" rtl="0" algn="l">
              <a:lnSpc>
                <a:spcPct val="100000"/>
              </a:lnSpc>
              <a:spcBef>
                <a:spcPts val="1200"/>
              </a:spcBef>
              <a:spcAft>
                <a:spcPts val="0"/>
              </a:spcAft>
              <a:buNone/>
            </a:pPr>
            <a:br>
              <a:rPr lang="ja" sz="764"/>
            </a:br>
            <a:r>
              <a:rPr lang="ja" sz="1100" u="sng"/>
              <a:t>結果</a:t>
            </a:r>
            <a:endParaRPr sz="764"/>
          </a:p>
          <a:p>
            <a:pPr indent="0" lvl="0" marL="0" rtl="0" algn="l">
              <a:lnSpc>
                <a:spcPct val="100000"/>
              </a:lnSpc>
              <a:spcBef>
                <a:spcPts val="1200"/>
              </a:spcBef>
              <a:spcAft>
                <a:spcPts val="0"/>
              </a:spcAft>
              <a:buNone/>
            </a:pPr>
            <a:r>
              <a:rPr lang="ja" sz="764"/>
              <a:t>コサイン類似度が、学習された埋め込みに任意性をもたらし、したがって無意味な「類似性」を導出する可能性があることが明らかになった。特に、一部の線形モデルでは、類似性が一意ではなく、他のものでは正則化によって暗黙的に制御されることが示され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6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Knowledge-Augmented Planning for LLM-Based Agents LLMベースのエージェントのための知識拡張計画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エージェントは、LLMを中心に構築され、タスク分解、反省、労働の共同分割、外部ツールの利用など、様々な戦略を通じてタスク計画能力を高めています。しかし、現在のプロンプト技術の有効性にもかかわらず、モデルの本質的な理解能力とトレーニングに使用された知識の範囲によって、これらの方法では実現不能な計画を立案することがあります。LLMの計画能力を向上させるために明示的なアクション知識を組み込む新しいアプローチであるKNOWAGENTを提案。KNOWAGENTは、計画中のアクションパスを制約するためにアクション知識ベースと知識豊富な自己学習戦略を採用し、より合理的な軌道合成を可能にし、言語エージェントの計画性能を向上させます。</a:t>
            </a:r>
            <a:br>
              <a:rPr lang="ja" sz="764"/>
            </a:br>
            <a:r>
              <a:rPr lang="ja" sz="764"/>
              <a:t>https://www.zjukg.org/project/KnowAgent/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KNOWAGENTは、LLMエージェントの計画能力を強化するために、明示的なアクション知識を組み込むアプローチです。</a:t>
            </a:r>
            <a:br>
              <a:rPr lang="ja" sz="764"/>
            </a:br>
            <a:r>
              <a:rPr lang="ja" sz="764"/>
              <a:t>このシステムは、エージェントがより合理的な行動軌道を生成し、計画の幻覚を軽減することを目的としています。具体的な動作メカニズムは以下の通りです。</a:t>
            </a:r>
            <a:br>
              <a:rPr lang="ja" sz="764"/>
            </a:br>
            <a:r>
              <a:rPr lang="ja" sz="764"/>
              <a:t>1. アクション知識の定義と組み込み:</a:t>
            </a:r>
            <a:br>
              <a:rPr lang="ja" sz="764"/>
            </a:br>
            <a:r>
              <a:rPr lang="ja" sz="764"/>
              <a:t>アクション知識は、特定のタスクを達成するためにLLMが実行すべき行動の集合と、それらの行動間の論理的な遷移を決定するルールから構成されます。</a:t>
            </a:r>
            <a:br>
              <a:rPr lang="ja" sz="764"/>
            </a:br>
            <a:r>
              <a:rPr lang="ja" sz="764"/>
              <a:t>KNOWAGENTは、このアクション知識を基に、計画パス生成中にアクションパスを制約し、エージェントがより合理的な軌道を生成できるようにします。</a:t>
            </a:r>
            <a:br>
              <a:rPr lang="ja" sz="764"/>
            </a:br>
            <a:r>
              <a:rPr lang="ja" sz="764"/>
              <a:t>2. 計画パス生成:</a:t>
            </a:r>
            <a:br>
              <a:rPr lang="ja" sz="764"/>
            </a:br>
            <a:r>
              <a:rPr lang="ja" sz="764"/>
              <a:t>アクション知識をテキストに変換し、LLMが計画パスを生成する際のガイドとして使用します。</a:t>
            </a:r>
            <a:br>
              <a:rPr lang="ja" sz="764"/>
            </a:br>
            <a:r>
              <a:rPr lang="ja" sz="764"/>
              <a:t>特定のタスクに関連するアクションをプロンプトとして利用し、LLMが計画パスを生成するプロセスを導きます。</a:t>
            </a:r>
            <a:br>
              <a:rPr lang="ja" sz="764"/>
            </a:br>
            <a:r>
              <a:rPr lang="ja" sz="764"/>
              <a:t>3. 知識豊富な自己学習:</a:t>
            </a:r>
            <a:br>
              <a:rPr lang="ja" sz="764"/>
            </a:br>
            <a:r>
              <a:rPr lang="ja" sz="764"/>
              <a:t>知識豊富な自己学習フェーズを通じて、モデルは生成された計画軌道を反復的に最適化し、アクション知識の理解を深めます。</a:t>
            </a:r>
            <a:br>
              <a:rPr lang="ja" sz="764"/>
            </a:br>
            <a:r>
              <a:rPr lang="ja" sz="764"/>
              <a:t>このプロセスは、モデルがアクション知識をより深く理解し、実際のタスク解決においてより効果的な行動選択ができるようにするためのものです。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HotpotQAとALFWorldでの実験結果は、KNOWAGENTが既存のベースラインと比較して同等または優れた性能を達成できることを示しています。特に、計画の幻覚の軽減において有効であることが示されました。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Tell Me More! Towards Implicit User Intention Understanding of Language Model Driven Agents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ユーザーの意図を聞き取り、実行可能な目標に絞り込んでから下流のエージェントによるタスクを実行することでユーザーの意図を明確にしてタスクを実行するMistral-Interactを提案</a:t>
            </a:r>
            <a:br>
              <a:rPr lang="ja" sz="764"/>
            </a:br>
            <a:r>
              <a:rPr lang="ja" sz="764"/>
              <a:t>ユーザーがエージェントに与える指示は曖昧で簡潔すぎる場合が多かったり、一見明確な指示でも意図が異なる可能性があるため、明示的な質問によって探る必要があるという問題に対して意図を理解し、タスクを明確にすることができます</a:t>
            </a:r>
            <a:br>
              <a:rPr lang="ja" sz="764"/>
            </a:br>
            <a:r>
              <a:rPr lang="ja" sz="764"/>
              <a:t>https://github.com/HBX-hbx/Mistral-Interact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タスク指示の明確さを測るベンチマークとしてIntention-in-Interaction (IN3) を提案。エージェントに対して、</a:t>
            </a:r>
            <a:br>
              <a:rPr lang="ja" sz="764"/>
            </a:br>
            <a:r>
              <a:rPr lang="ja" sz="764"/>
              <a:t>タスクのあいまいさの判断とユーザーの意図を理解することを通じて、エージェントの相互作用能力をテストします。</a:t>
            </a:r>
            <a:br>
              <a:rPr lang="ja" sz="764"/>
            </a:br>
            <a:r>
              <a:rPr lang="ja" sz="764"/>
              <a:t>例えば図の例では「私の街で最高のヨガ教室を見つける」というタスクの場合、「私の街」がどこなのか、</a:t>
            </a:r>
            <a:br>
              <a:rPr lang="ja" sz="764"/>
            </a:br>
            <a:r>
              <a:rPr lang="ja" sz="764"/>
              <a:t>「最高」の基準が何なのかが不明確。エージェントの実行効率を高めるためには、</a:t>
            </a:r>
            <a:br>
              <a:rPr lang="ja" sz="764"/>
            </a:br>
            <a:r>
              <a:rPr lang="ja" sz="764"/>
              <a:t>ユーザーの真の意図を明確に把握することが必要になります。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エージェントの意図理解能力をさらに高める為に、ユーザーとの対話を通して意図を聞き出す専門モデルを学習し</a:t>
            </a:r>
            <a:br>
              <a:rPr lang="ja" sz="822"/>
            </a:br>
            <a:r>
              <a:rPr lang="ja" sz="822"/>
              <a:t>エージェントの上流に組み込むことを提案</a:t>
            </a:r>
            <a:br>
              <a:rPr lang="ja" sz="822"/>
            </a:br>
            <a:r>
              <a:rPr lang="ja" sz="822"/>
              <a:t>具体的には、専門モジュールはユーザーとの対話を通して、以下の情報を取得しています</a:t>
            </a:r>
            <a:br>
              <a:rPr lang="ja" sz="822"/>
            </a:br>
            <a:r>
              <a:rPr lang="ja" sz="822"/>
              <a:t>- ユーザーがタスクで達成したい具体的な目標</a:t>
            </a:r>
            <a:br>
              <a:rPr lang="ja" sz="822"/>
            </a:br>
            <a:r>
              <a:rPr lang="ja" sz="822"/>
              <a:t>- ユーザーがタスク実行に使える時間やリソース</a:t>
            </a:r>
            <a:br>
              <a:rPr lang="ja" sz="822"/>
            </a:br>
            <a:r>
              <a:rPr lang="ja" sz="822"/>
              <a:t>- ユーザーのタスクに対する優先順位</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pic>
        <p:nvPicPr>
          <p:cNvPr id="81" name="Google Shape;81;p17"/>
          <p:cNvPicPr preferRelativeResize="0"/>
          <p:nvPr/>
        </p:nvPicPr>
        <p:blipFill>
          <a:blip r:embed="rId3">
            <a:alphaModFix/>
          </a:blip>
          <a:stretch>
            <a:fillRect/>
          </a:stretch>
        </p:blipFill>
        <p:spPr>
          <a:xfrm>
            <a:off x="5810530" y="1042575"/>
            <a:ext cx="3333475" cy="2434999"/>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Retrieval Augmented Thoughts Elicit Context-Aware Reasoning in Long-Horizon Generation RAT: 検索を強化した思考が長期生成において文脈に応じた推論を引き出す</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情報検索の利用して思考の連鎖を反復的に修正することで、LLMの推論能力と長期生成タスクの生成能力が大幅に向上し、幻覚を削減するために検索強化思考（RAT）を提案。</a:t>
            </a:r>
            <a:br>
              <a:rPr lang="ja" sz="764"/>
            </a:br>
            <a:r>
              <a:rPr lang="ja" sz="764"/>
              <a:t>RATは、CoTが生成された後、タスククエリ、現在および過去の思考ステップに関連する情報を取得して、それぞれの思考ステップを一つずつ修正します。</a:t>
            </a:r>
            <a:br>
              <a:rPr lang="ja" sz="764"/>
            </a:br>
            <a:r>
              <a:rPr lang="ja" sz="764"/>
              <a:t>RATをGPT-3.5、GPT-4、およびCodeLLaMA-7bに適用すると、様々な長期生成タスクのパフォーマンスが大幅に向上し、平均してコード生成で13.63%、数学的推論で16.96%、創造的執筆で19.2%、具体的タスク計画で42.78%で向上が見ら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RAT (Retrieval Augmented Thoughts) は、タスクに関連する情報を検索し、それを用いて各思考ステップを一つずつ修正していきます。</a:t>
            </a:r>
            <a:br>
              <a:rPr lang="ja" sz="764"/>
            </a:br>
            <a:r>
              <a:rPr lang="ja" sz="764"/>
              <a:t>0. タスクプロンプトが与えられたら、LLMを使用して、ゼロショットの状態で初期のCoTを生成します。</a:t>
            </a:r>
            <a:br>
              <a:rPr lang="ja" sz="764"/>
            </a:br>
            <a:r>
              <a:rPr lang="ja" sz="764"/>
              <a:t>1-n. タスクプロンプトとこれまでに生成されたCoTを用いて、関連情報を検索します。検索された情報をもとに、LLMが生成したi番目の思考ステップを修正します。この修正は、検索によって得られた情報を基にして行われ、各ステップで繰り返されます。</a:t>
            </a:r>
            <a:br>
              <a:rPr lang="ja" sz="764"/>
            </a:br>
            <a:r>
              <a:rPr lang="ja" sz="764"/>
              <a:t>反復プロセス: 上記のプロセスを、すべての思考ステップが修正されるまで繰り返します。各ステップの修正では、タスクプロンプト、現在の思考ステップ、および過去のすべての修正された思考ステップを考慮に入れて、最も関連性の高い情報を検索します。</a:t>
            </a:r>
            <a:br>
              <a:rPr lang="ja" sz="764"/>
            </a:br>
            <a:r>
              <a:rPr lang="ja" sz="764"/>
              <a:t>最終的な応答の生成: すべての思考ステップが修正された後、修正された思考の連鎖を基にしてLLMが最終的な応答を生成します。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RATは、コード生成、数学的推論、具体的タスク計画、創造的執筆の様々なベンチマークで評価</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Generating Diverse Translation with Perturbed kNN-MT 摂動したkNN-MTによる多様な翻訳の生成</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多様な翻訳候補を生成する方法を既存の多様化生成手法では、訓練データから大きく異なる予測を過小評価する過補正問題に対処していないため、多様性の向上には限界がありました。本論文では、摂動したk近傍法に基づく機械翻訳(kNN-MT)を用いて、この問題を解決し、多様な単語を候補に取り入れることで、より多様な翻訳を生成する方法を提案します。実験により、提案手法は候補の多様性を大幅に向上させることが確認され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kNN-MT（k-nearest neighbor machine translation）は、既存のニューラル機械翻訳（NMT）モデルに、k近傍法（kNN）に基づく検索機能を組み合わせることで、翻訳品質を向上させる手法です。このアルゴリズムは、翻訳プロセス中に、入力文に最も似ている訓練データの例をデータストアから検索し、その情報を利用して翻訳を生成します。kNN-MTの基本的なアルゴリズムは以下の手順で構成されます。</a:t>
            </a:r>
            <a:endParaRPr sz="764"/>
          </a:p>
          <a:p>
            <a:pPr indent="0" lvl="0" marL="0" rtl="0" algn="l">
              <a:lnSpc>
                <a:spcPct val="100000"/>
              </a:lnSpc>
              <a:spcBef>
                <a:spcPts val="1200"/>
              </a:spcBef>
              <a:spcAft>
                <a:spcPts val="0"/>
              </a:spcAft>
              <a:buNone/>
            </a:pPr>
            <a:r>
              <a:rPr lang="ja" sz="764"/>
              <a:t>データストアの作成</a:t>
            </a:r>
            <a:br>
              <a:rPr lang="ja" sz="764"/>
            </a:br>
            <a:r>
              <a:rPr lang="ja" sz="764"/>
              <a:t>1. データストアの準備: データストアは、訓練データセットの各文のエンコーダとデコーダの状態（高次元ベクトル）と、対応する出力トークン（翻訳された単語やフレーズ）のペア（key-valueペア）として構築されます。このプロセスでは、訓練データをNMTモデルに通して、各タイムステップの隠れ状態（key）と、対応する出力トークン（value）を記録します。</a:t>
            </a:r>
            <a:endParaRPr sz="764"/>
          </a:p>
          <a:p>
            <a:pPr indent="0" lvl="0" marL="0" rtl="0" algn="l">
              <a:lnSpc>
                <a:spcPct val="100000"/>
              </a:lnSpc>
              <a:spcBef>
                <a:spcPts val="1200"/>
              </a:spcBef>
              <a:spcAft>
                <a:spcPts val="0"/>
              </a:spcAft>
              <a:buNone/>
            </a:pPr>
            <a:r>
              <a:rPr lang="ja" sz="764"/>
              <a:t>翻訳生成時</a:t>
            </a:r>
            <a:br>
              <a:rPr lang="ja" sz="764"/>
            </a:br>
            <a:r>
              <a:rPr lang="ja" sz="764"/>
              <a:t>1. クエリベクトルの生成: 翻訳を生成する際、入力文をNMTモデルに通し、各デコードステップでのデコーダの隠れ状態（クエリベクトル）を取得します。</a:t>
            </a:r>
            <a:br>
              <a:rPr lang="ja" sz="764"/>
            </a:br>
            <a:r>
              <a:rPr lang="ja" sz="764"/>
              <a:t>2. kNN検索: 各デコードステップで、データストア内でクエリベクトルに最も近いk個の隠れ状態（key）とその対応する出力トークン（value）をkNN検索により取得します。</a:t>
            </a:r>
            <a:br>
              <a:rPr lang="ja" sz="764"/>
            </a:br>
            <a:r>
              <a:rPr lang="ja" sz="764"/>
              <a:t>3. 翻訳候補のスコアリング: 検索されたk個の近傍から、翻訳候補のスコアを計算します。このスコアは、NMTモデルによる出力確率と、kNN検索による類似度（近傍の隠れ状態とクエリベクトルとの距離に基づく）を組み合わせたものです。</a:t>
            </a:r>
            <a:br>
              <a:rPr lang="ja" sz="764"/>
            </a:br>
            <a:r>
              <a:rPr lang="ja" sz="764"/>
              <a:t>4. 出力トークンの選択: スコアが最も高い翻訳候補を選択し、出力文に追加します。このプロセスを繰り返し、最終的な翻訳文を生成します。</a:t>
            </a:r>
            <a:endParaRPr sz="764"/>
          </a:p>
          <a:p>
            <a:pPr indent="0" lvl="0" marL="0" rtl="0" algn="l">
              <a:lnSpc>
                <a:spcPct val="100000"/>
              </a:lnSpc>
              <a:spcBef>
                <a:spcPts val="1200"/>
              </a:spcBef>
              <a:spcAft>
                <a:spcPts val="0"/>
              </a:spcAft>
              <a:buNone/>
            </a:pPr>
            <a:r>
              <a:rPr lang="ja" sz="764"/>
              <a:t>kNN-MTは、NMTモデルの予測に対する追加的なコンテキスト情報を提供することで、特にレアな単語や特定のドメインにおいて、翻訳品質の向上が期待されます。また、翻訳の多様性を高める効果もあります。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TriSum: Learning Summarization Ability from Large Language Models with Structured Rationale</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TriSumは、大規模言語モデル（LLM）のテキスト要約能力をよりコンパクトで局所的なモデルに抽出するために開発された新しいフレームワークであり、少ない学習データで様々な低リソース言語翻訳タスクのパフォーマンスを向上させる。このアプローチには3段階のプロセスが含まれる： 単純なタスクから複雑なタスクへと進むカリキュラム学習ストラテジーを用いて、LLM推論、黄金推論の選択、ローカルトレーニングを行います。本手法は、さまざまなベンチマークにおいて、BLEUスコアで一貫して既存の手法を凌駕しており、本質的な側面、重要なエンティティ、関係、およびこれらの側面と根拠から導かれる首尾一貫した要約を包含する構造化された要約を生成する有効性を実証している。</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TriSumフレームワークは、大規模言語モデル（LLM）のテキスト要約能力を小型のローカルモデルに蒸留するために設計されています。このフレームワークは、LLMの理由付け（rationale）探索、高品質（golden）理由付けの選択、およびローカルトレーニングの3つの主要なステップから構成されます。</a:t>
            </a:r>
            <a:endParaRPr sz="764"/>
          </a:p>
          <a:p>
            <a:pPr indent="0" lvl="0" marL="0" rtl="0" algn="l">
              <a:lnSpc>
                <a:spcPct val="100000"/>
              </a:lnSpc>
              <a:spcBef>
                <a:spcPts val="1200"/>
              </a:spcBef>
              <a:spcAft>
                <a:spcPts val="0"/>
              </a:spcAft>
              <a:buNone/>
            </a:pPr>
            <a:r>
              <a:rPr lang="ja" sz="764"/>
              <a:t>1. LLM理由付け探索 (LLM Rationale Probing):</a:t>
            </a:r>
            <a:br>
              <a:rPr lang="ja" sz="764"/>
            </a:br>
            <a:r>
              <a:rPr lang="ja" sz="764"/>
              <a:t>    - 目的: 文書から重要な側面-三重項の理由付けと要約を生成します。</a:t>
            </a:r>
            <a:br>
              <a:rPr lang="ja" sz="764"/>
            </a:br>
            <a:r>
              <a:rPr lang="ja" sz="764"/>
              <a:t>    - 処理の流れ:</a:t>
            </a:r>
            <a:br>
              <a:rPr lang="ja" sz="764"/>
            </a:br>
            <a:r>
              <a:rPr lang="ja" sz="764"/>
              <a:t>        1. 文書プロンプト: LLMに対して、与えられた文書と基準となる要約を用いてテンプレートベースのプロンプトを使用します。</a:t>
            </a:r>
            <a:br>
              <a:rPr lang="ja" sz="764"/>
            </a:br>
            <a:r>
              <a:rPr lang="ja" sz="764"/>
              <a:t>        2. 理由付けと要約の生成: LLMは、n回の繰り返しを通じて、一連の理由付けとそれに対応する要約を生成します。</a:t>
            </a:r>
            <a:br>
              <a:rPr lang="ja" sz="764"/>
            </a:br>
            <a:r>
              <a:rPr lang="ja" sz="764"/>
              <a:t>            各繰り返しで、文書の重要な側面に関する詳細な三重項と、これらの側面と三重項に基づいて組み立てられた要約が生成されます。</a:t>
            </a:r>
            <a:endParaRPr sz="764"/>
          </a:p>
          <a:p>
            <a:pPr indent="0" lvl="0" marL="0" rtl="0" algn="l">
              <a:lnSpc>
                <a:spcPct val="100000"/>
              </a:lnSpc>
              <a:spcBef>
                <a:spcPts val="1200"/>
              </a:spcBef>
              <a:spcAft>
                <a:spcPts val="0"/>
              </a:spcAft>
              <a:buNone/>
            </a:pPr>
            <a:r>
              <a:rPr lang="ja" sz="764"/>
              <a:t>2. 黄金の理由付け選択 (Golden Rationale Selection):</a:t>
            </a:r>
            <a:br>
              <a:rPr lang="ja" sz="764"/>
            </a:br>
            <a:r>
              <a:rPr lang="ja" sz="764"/>
              <a:t>    - 目的: 生成された候補の理由付けから品質が高いものを選択します。</a:t>
            </a:r>
            <a:br>
              <a:rPr lang="ja" sz="764"/>
            </a:br>
            <a:r>
              <a:rPr lang="ja" sz="764"/>
              <a:t>    - 処理のの流れ:</a:t>
            </a:r>
            <a:br>
              <a:rPr lang="ja" sz="764"/>
            </a:br>
            <a:r>
              <a:rPr lang="ja" sz="764"/>
              <a:t>        1. サマリースコア: 各理由付けに対して、生成された要約と基準要約、及び理由付け自体の間のセマンティックな類似性に基づいてサマリースコアを計算します。</a:t>
            </a:r>
            <a:br>
              <a:rPr lang="ja" sz="764"/>
            </a:br>
            <a:r>
              <a:rPr lang="ja" sz="764"/>
              <a:t>        2. 一貫性スコア: 文書、理由付け、およびその側面が持つ潜在的なトピックとの間の一貫性を評価します。これは、LDAモデルを使用して計算されます。</a:t>
            </a:r>
            <a:br>
              <a:rPr lang="ja" sz="764"/>
            </a:br>
            <a:r>
              <a:rPr lang="ja" sz="764"/>
              <a:t>        3. 最適な理由付けの選択: サマリースコアと一貫性スコアの組み合わせに基づいて最も品質の高い理由付けを選択します。</a:t>
            </a:r>
            <a:endParaRPr sz="764"/>
          </a:p>
          <a:p>
            <a:pPr indent="0" lvl="0" marL="0" rtl="0" algn="l">
              <a:lnSpc>
                <a:spcPct val="100000"/>
              </a:lnSpc>
              <a:spcBef>
                <a:spcPts val="1200"/>
              </a:spcBef>
              <a:spcAft>
                <a:spcPts val="0"/>
              </a:spcAft>
              <a:buNone/>
            </a:pPr>
            <a:r>
              <a:rPr lang="ja" sz="764"/>
              <a:t>3. カリキュラム学習によるローカルトレーニング:</a:t>
            </a:r>
            <a:br>
              <a:rPr lang="ja" sz="764"/>
            </a:br>
            <a:r>
              <a:rPr lang="ja" sz="764"/>
              <a:t>    - 目的: 選択された黄金の理由付けを監督として使用し、小型言語モデルを訓練します。</a:t>
            </a:r>
            <a:br>
              <a:rPr lang="ja" sz="764"/>
            </a:br>
            <a:r>
              <a:rPr lang="ja" sz="764"/>
              <a:t>    - 処理の流れ:</a:t>
            </a:r>
            <a:br>
              <a:rPr lang="ja" sz="764"/>
            </a:br>
            <a:r>
              <a:rPr lang="ja" sz="764"/>
              <a:t>        1. 単一タスク学習: 文書から側面を抽出し、側面から三重項を抽出し、そして側面と三重項から要約を生成する、それぞれのタスクに対してモデルを個別に訓練します。</a:t>
            </a:r>
            <a:br>
              <a:rPr lang="ja" sz="764"/>
            </a:br>
            <a:r>
              <a:rPr lang="ja" sz="764"/>
              <a:t>        2. 並行学習: 初期段階では、LLMからの出力を使用してモデルを訓練します。後期段階では、モデルが自身の予測を使用して、続くタスクの入力として機能させます。</a:t>
            </a:r>
            <a:br>
              <a:rPr lang="ja" sz="764"/>
            </a:br>
            <a:r>
              <a:rPr lang="ja" sz="764"/>
              <a:t>        3. 統合学習: モデルが文書から直接、理由付けと要約の両方を同時に生成するように訓練します。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idx="1" type="body"/>
          </p:nvPr>
        </p:nvSpPr>
        <p:spPr>
          <a:xfrm>
            <a:off x="0" y="0"/>
            <a:ext cx="9144000" cy="50496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ja" sz="1200" u="sng"/>
              <a:t>Correcting misinformation on social media with a large language model ソーシャルメディア上の誤情報を大規模言語モデルで訂正する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最新情報へのアクセスと信頼性評価機能を備えたLLMとしてMUSEを提案</a:t>
            </a:r>
            <a:r>
              <a:rPr lang="ja" sz="764"/>
              <a:t>。</a:t>
            </a:r>
            <a:r>
              <a:rPr lang="ja" sz="764"/>
              <a:t>MUSEは、文脈的証拠とその批判を検索し、正確で信頼性の高い説明と参照を取得します。さらに、視覚的情報を記述し、マルチモーダルな誤情報の訂正を行うことも可能です。ファクトチェックとジャーナリズムの専門家による評価では、MUSEがソーシャルメディアに現れた直後に誤情報を効果的に訂正できることが示されました。MUSEはGPT-4を37%、高品質な一般人の訂正を29%上回る性能を示しました。</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USEは、与えられたソーシャルメディアコンテンツの誤情報を自動的に訂正するよう設計されています。入力として、テキストと視覚情報の両方を含むコンテンツを受け取り、誤情報のどの部分を訂正するかを特定し、その理由を説明し、参照リンクを提供します。</a:t>
            </a:r>
            <a:endParaRPr sz="764"/>
          </a:p>
          <a:p>
            <a:pPr indent="0" lvl="0" marL="0" rtl="0" algn="l">
              <a:lnSpc>
                <a:spcPct val="100000"/>
              </a:lnSpc>
              <a:spcBef>
                <a:spcPts val="1200"/>
              </a:spcBef>
              <a:spcAft>
                <a:spcPts val="0"/>
              </a:spcAft>
              <a:buNone/>
            </a:pPr>
            <a:r>
              <a:rPr lang="ja" sz="764"/>
              <a:t>1. 情報的画像キャプション: MUSEは、事前訓練されたBLIP-2を画像キャプションに使用し、「A photo of」というプロンプトで始まります。Amazon Rekognition APIを使用して有名人を認識し、Amazon Textract APIを使用してOCR（光学文字認識）を行います。GPT-4を使用して、画像キャプション、有名人認識、OCRの結果を統合し、画像の情報的な説明を生成します。</a:t>
            </a:r>
            <a:br>
              <a:rPr lang="ja" sz="764"/>
            </a:br>
            <a:r>
              <a:rPr lang="ja" sz="764"/>
              <a:t>2. クエリ生成: MISEはGPT-4を使用して、不正確情報としてtweetなどのミスインフォメーション（誤情報）からウェブ検索エンジン用のクエリを生成します。</a:t>
            </a:r>
            <a:br>
              <a:rPr lang="ja" sz="764"/>
            </a:br>
            <a:r>
              <a:rPr lang="ja" sz="764"/>
              <a:t>プロンプトは「Given a tweet you are required to generate N different queries from the tweet for the Google search engine to get the most relevant web content to fact-check the tweet. If the given tweet is not informative enough to generate a query you should answer "none"。」で、このプロンプトは、与えられたツイートからGoogle検索エンジン用にN個の異なるクエリを生成するように求めています。これらのクエリは、ツイートのファクトチェックに最も関連するウェブコンテンツを取得するために使用されます。もし与えられたツイートがクエリを生成するのに十分な情報を含んでいない場合は、「none」と答えるように指示されています。ここでの「N」とは、テキストのみのミスインフォメーションに対しては3、画像を含むミスインフォメーションに対しては5と定められています。つまり、MUSEはミスインフォメーションの内容に基づいて複数のクエリを生成し、それをウェブ検索エンジンに投入して、最も関連性の高い情報を検索しようとします。このプロセスにより、最新のウェブコンテンツにアクセスし、関連するウェブリンクのリストを取得します。</a:t>
            </a:r>
            <a:br>
              <a:rPr lang="ja" sz="764"/>
            </a:br>
            <a:r>
              <a:rPr lang="ja" sz="764"/>
              <a:t>3. ウェブ検索: Google Programmable Search EngineやGoogle Reverse Image API（SerpApiを介して）を使用して、テキストのみまたは画像を含むミスインフォメーションに関連するウェブページを検索し、選択された信頼性や事実に基づく情報を提供すると評価できる出版社(ドメイン？)からのウェブページを優先して検索し、誤情報の訂正に利用するという意味です。このアプローチにより、誤情報の訂正に使用される情報の質を保証しようとしています。</a:t>
            </a:r>
            <a:br>
              <a:rPr lang="ja" sz="764"/>
            </a:br>
            <a:r>
              <a:rPr lang="ja" sz="764"/>
              <a:t>具体的には、MUSEでは、ウェブページの出版社の「事実性(factuality)」と「偏見(bias)」を評価基準として使用しています。これらの基準に基づいて、出版社は以下のように分類されます：</a:t>
            </a:r>
            <a:br>
              <a:rPr lang="ja" sz="764"/>
            </a:br>
            <a:r>
              <a:rPr lang="ja" sz="764"/>
              <a:t>高い事実性: 「非常に高い」、「高い」、「主に事実的」など、情報の正確性が高く、信頼性が確認された出版社。</a:t>
            </a:r>
            <a:br>
              <a:rPr lang="ja" sz="764"/>
            </a:br>
            <a:r>
              <a:rPr lang="ja" sz="764"/>
              <a:t>最小限の偏見: 「最も偏見が少ない」、「左中心」、「右中心」、「プロサイエンス」など、情報提供においてバランスが取れており、偏見が最小限に抑えられている出版社。</a:t>
            </a:r>
            <a:br>
              <a:rPr lang="ja" sz="764"/>
            </a:br>
            <a:r>
              <a:rPr lang="ja" sz="764"/>
              <a:t>MUSEでは、これらの基準を満たす出版社からのウェブページを優先的に検索対象とし、誤情報の訂正に利用することで、提供される訂正が信頼性の高い情報に基づいていることを目指しています。これにより、ユーザーに対して正確で公平な訂正を提供し、誤情報の拡散を防ぐ助けとなることが期待されます。</a:t>
            </a:r>
            <a:br>
              <a:rPr lang="ja" sz="764"/>
            </a:br>
            <a:r>
              <a:rPr lang="ja" sz="764"/>
              <a:t>このプロセスの一環として、Media Bias/Fact Check (MBFC) などの独立した評価機関が提供する出版社の評価情報を利用することが挙げられます。MBFCは、出版社の信頼性とバイアスを評価し、その結果を公開しているため、MUSEはこのような情報を基に出版社を選定しています。</a:t>
            </a:r>
            <a:br>
              <a:rPr lang="ja" sz="764"/>
            </a:br>
            <a:r>
              <a:rPr lang="ja" sz="764"/>
              <a:t>4. ウェブページとミスインフォメーションコンテンツの関連性: news-pleaseを使用して各ウェブリンクからコンテンツを取得し、Sentence-TransformerやVision-Transformerを使用してミスインフォメーションとウェブページの間の関連性を計算します。これにより、関連性が低いウェブページを除外します。</a:t>
            </a:r>
            <a:br>
              <a:rPr lang="ja" sz="764"/>
            </a:br>
            <a:r>
              <a:rPr lang="ja" sz="764"/>
              <a:t>ソーシャルメディア上の誤情報と検索されたウェブページ間の関連度を定量化します。このプロセスの目的は、誤情報の訂正に最も適切で信頼性の高い情報源を特定し、不関連またはあまり関連性の低い情報を排除することです。以下に、関連性の計算方法について説明します。</a:t>
            </a:r>
            <a:br>
              <a:rPr lang="ja" sz="764"/>
            </a:br>
            <a:r>
              <a:rPr lang="ja" sz="764"/>
              <a:t>テキストの関連性の計算:</a:t>
            </a:r>
            <a:br>
              <a:rPr lang="ja" sz="764"/>
            </a:br>
            <a:r>
              <a:rPr lang="ja" sz="764"/>
              <a:t>    1. テキストの埋め込み: テキストの関連性を計算するために、まず、誤情報コンテンツとウェブページのテキストをそれぞれベクトル形式に変換します。これは、事前に訓練された言語モデル（例えば、Sentence-Transformer）を使用して行われ、テキストの意味的特徴を捉えた埋め込み（ベクトル）を生成します。</a:t>
            </a:r>
            <a:br>
              <a:rPr lang="ja" sz="764"/>
            </a:br>
            <a:r>
              <a:rPr lang="ja" sz="764"/>
              <a:t>    2. ドット積による関連性の計測: 次に、誤情報コンテンツとウェブページのテキストの埋め込みベクトル間でドット積（内積）を計算します。この値は、両テキスト間の類似度を示し、高い値は高い関連性を意味します。(まぁcos類似度ね)</a:t>
            </a:r>
            <a:br>
              <a:rPr lang="ja" sz="764"/>
            </a:br>
            <a:r>
              <a:rPr lang="ja" sz="764"/>
              <a:t>    3. 閾値の設定: 閾値を設定し、この閾値以上のドット積の値を持つウェブページのみを関連性が高いと判断します。関連性が閾値以下のウェブページは除外されます。</a:t>
            </a:r>
            <a:br>
              <a:rPr lang="ja" sz="764"/>
            </a:br>
            <a:r>
              <a:rPr lang="ja" sz="764"/>
              <a:t>画像の関連性の計算（該当する場合）:</a:t>
            </a:r>
            <a:br>
              <a:rPr lang="ja" sz="764"/>
            </a:br>
            <a:r>
              <a:rPr lang="ja" sz="764"/>
              <a:t>    1.画像の特徴抽出: 誤情報が画像を含む場合、画像からの特徴抽出が行われます。これには、Vision-Transformerなどの事前訓練された画像処理モデルが使用されます。</a:t>
            </a:r>
            <a:br>
              <a:rPr lang="ja" sz="764"/>
            </a:br>
            <a:r>
              <a:rPr lang="ja" sz="764"/>
              <a:t>    2.コサイン類似度の計算: 画像の特徴ベクトルとウェブページ内の画像（あるいは、ウェブページに関連する画像の記述）の特徴ベクトル間でコサイン類似度を計算します。この類似度は、画像コンテンツの類似性を示し、高い値は両者の強い関連性を意味します。</a:t>
            </a:r>
            <a:br>
              <a:rPr lang="ja" sz="764"/>
            </a:br>
            <a:r>
              <a:rPr lang="ja" sz="764"/>
              <a:t>    3. 閾値による選別: テキストの場合と同様に、コサイン類似度が特定の閾値以上であるウェブページのみが選択され、残りは除外されます。</a:t>
            </a:r>
            <a:br>
              <a:rPr lang="ja" sz="764"/>
            </a:br>
            <a:br>
              <a:rPr lang="ja" sz="764"/>
            </a:br>
            <a:r>
              <a:rPr lang="ja" sz="764"/>
              <a:t>5. 出版社の信頼性評価: Media Bias/Fact Checkの評価を使用して、ウェブページの出版社の事実性と偏見を決定します。MUSEは、高い事実性と最小限の偏見を持つページのみを考慮に入れます。</a:t>
            </a:r>
            <a:br>
              <a:rPr lang="ja" sz="764"/>
            </a:br>
            <a:r>
              <a:rPr lang="ja" sz="764"/>
              <a:t>6. 証拠抽出: GPT-4を使用して、各ウェブページからミスインフォメーションを明示的に反駁するか、追加のコンテキストを提供する文や段落を抽出します。</a:t>
            </a:r>
            <a:br>
              <a:rPr lang="ja" sz="764"/>
            </a:br>
            <a:r>
              <a:rPr lang="ja" sz="764"/>
              <a:t>7. 訂正生成: GPT-4を使用して、抽出された証拠とそのソースウェブリンクを提供することにより、ミスインフォメーションに対する訂正を生成します。このステップでは、最新かつ信頼性の高い情報に基づいて、正確で信頼性のある訂正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MUSEは、ソーシャルメディアに現れた直後の誤情報に対して、迅速に高品質な訂正を提供する能力を示しました。GPT-4と比較して37%、高品質な一般人の訂正を29%上回りました。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6"/>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Uncovering Latent Themes of Messaging on Social Media by Integrating LLMs: A Case Study on Climate Campaigns ソーシャルメディア上のメッセージングの潜在的テーマをLLMを統合して明らかにする: 気候キャンペーンのケーススタディ</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ソーシャルメディアメッセージングにおけるテーマを発見し分析するための新しいアプローチを紹介。従来のトピックレベルの分析は、広範なパターンのみを捉えがちであるため、この研究はより細かいテーマに焦点を当てる方法を検証します。</a:t>
            </a:r>
            <a:br>
              <a:rPr lang="ja" sz="764"/>
            </a:br>
            <a:r>
              <a:rPr lang="ja" sz="764"/>
              <a:t>トピックレベルの分析でLLMの高度な能力を活用する「マシンインザループ」アプローチを提案。これにより、SNSでの会話のテーマ性をより深く理解し、それぞれがユニークな特徴と関連性を持つ多様なテーマを発見することが可能になり、広範なトピック内のニュアンスに対する理解が得られます。さらに、この方法は、テキストと新たに発見されたテーマを効率的にマッピングし、SNSにおけるテーマの微妙なニュアンスの理解ができるよう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テキストコレクションをテーマに関連付けるための「マシンインザループ」フレームワークは、次の3ステップのプロセスで構成されます：</a:t>
            </a:r>
            <a:endParaRPr sz="764"/>
          </a:p>
          <a:p>
            <a:pPr indent="0" lvl="0" marL="0" rtl="0" algn="l">
              <a:lnSpc>
                <a:spcPct val="100000"/>
              </a:lnSpc>
              <a:spcBef>
                <a:spcPts val="1200"/>
              </a:spcBef>
              <a:spcAft>
                <a:spcPts val="0"/>
              </a:spcAft>
              <a:buNone/>
            </a:pPr>
            <a:r>
              <a:rPr lang="ja" sz="764"/>
              <a:t>1. 候補生成（Candidate Generation）</a:t>
            </a:r>
            <a:br>
              <a:rPr lang="ja" sz="764"/>
            </a:br>
            <a:r>
              <a:rPr lang="ja" sz="764"/>
              <a:t>- クラスタリング：テキストインスタンス（広告、ツイート、投稿、ドキュメントなど）をクラスタリングアルゴリズム（例：K-means）を用いてクラスタに分けます。このステップでは、テーマ的および言語的類似性に基づいてインスタンスを区別し、初期クラスタを形成します。</a:t>
            </a:r>
            <a:br>
              <a:rPr lang="ja" sz="764"/>
            </a:br>
            <a:r>
              <a:rPr lang="ja" sz="764"/>
              <a:t>- コヒーレンスチェック：生成されたクラスタの一貫性とコヒーレンスを検証します。このプロセスでは、各クラスタから選択されたインスタンスのサブセットに対して、LLMを用いてゼロショット設定で質問を行い、これらのインスタンスが一貫性を持って同じトピックに属するかどうかを判断します。</a:t>
            </a:r>
            <a:br>
              <a:rPr lang="ja" sz="764"/>
            </a:br>
            <a:r>
              <a:rPr lang="ja" sz="764"/>
              <a:t>- クラスタの要約：クラスタを解釈可能にするために、LLMを用いてトップKインスタンスに基づくマルチドキュメントの要約を生成します。</a:t>
            </a:r>
            <a:br>
              <a:rPr lang="ja" sz="764"/>
            </a:br>
            <a:r>
              <a:rPr lang="ja" sz="764"/>
              <a:t>- 冗長性チェック：クラスタ間の冗長性をチェックし、類似性が閾値以上のクラスタを統合します。これにより、重複するトピックを持つクラスタをマージし、クラスタプールを洗練します。</a:t>
            </a:r>
            <a:endParaRPr sz="764"/>
          </a:p>
          <a:p>
            <a:pPr indent="0" lvl="0" marL="0" rtl="0" algn="l">
              <a:lnSpc>
                <a:spcPct val="100000"/>
              </a:lnSpc>
              <a:spcBef>
                <a:spcPts val="1200"/>
              </a:spcBef>
              <a:spcAft>
                <a:spcPts val="0"/>
              </a:spcAft>
              <a:buNone/>
            </a:pPr>
            <a:r>
              <a:rPr lang="ja" sz="764"/>
              <a:t>2. 人間の検証（Human Validation）</a:t>
            </a:r>
            <a:br>
              <a:rPr lang="ja" sz="764"/>
            </a:br>
            <a:r>
              <a:rPr lang="ja" sz="764"/>
              <a:t>- このオプショナルなステップでは、生成されたクラスタのマージ、記述、および全体の一貫性について、人間（専門家）による評価を行います。計算アルゴリズムの効率と、人間の判断のニュアンス理解を組み合わせます。</a:t>
            </a:r>
            <a:endParaRPr sz="764"/>
          </a:p>
          <a:p>
            <a:pPr indent="0" lvl="0" marL="0" rtl="0" algn="l">
              <a:lnSpc>
                <a:spcPct val="100000"/>
              </a:lnSpc>
              <a:spcBef>
                <a:spcPts val="1200"/>
              </a:spcBef>
              <a:spcAft>
                <a:spcPts val="0"/>
              </a:spcAft>
              <a:buNone/>
            </a:pPr>
            <a:r>
              <a:rPr lang="ja" sz="764"/>
              <a:t>3. テーマへのインスタンス割り当て（Map Instances to Themes）</a:t>
            </a:r>
            <a:br>
              <a:rPr lang="ja" sz="764"/>
            </a:br>
            <a:r>
              <a:rPr lang="ja" sz="764"/>
              <a:t>- 要約へのマッピング：新たに発見されたクラスタ（テーマ）と事前に存在するクラスタ（テーマ）の要約をLLMに提供し、新しいインスタンスが要約されたクラスタに合致するかどうかを判断します。このフェーズでは、LLMを数ショットプロンプト方式で使用し、新しいテキストを適切なクラスタに割り当てます。</a:t>
            </a:r>
            <a:endParaRPr sz="764"/>
          </a:p>
          <a:p>
            <a:pPr indent="0" lvl="0" marL="0" rtl="0" algn="l">
              <a:lnSpc>
                <a:spcPct val="100000"/>
              </a:lnSpc>
              <a:spcBef>
                <a:spcPts val="1200"/>
              </a:spcBef>
              <a:spcAft>
                <a:spcPts val="0"/>
              </a:spcAft>
              <a:buNone/>
            </a:pPr>
            <a:r>
              <a:rPr lang="ja" sz="764"/>
              <a:t>この3ステップのプロセスを繰り返すことで、大規模なテキストコレクションをより効果的にテーマに関連付け、テキスト内の潜在的なテーマやパターンを発見することができます。このフレームワークは、テキストデータの探索、分析、および理解を深めるための強力なツールを提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気候キャンペーンに関連する21372件の広告と13のテーマを使用しています。本フレームワークを使用することで、気候キャンペーンに関するメッセージングの大部分をカバーする一連のテーマを発見することができ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6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LLM-Augmented autonomous agents cooperate? An evaluation of their cooperative capabilities through Melting Pot LLM拡張自律エージェントは協力できるか？ Melting Potを通じた協力能力の評価</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Melting Pot環境とGPT4、GPT3.5などの参照モデルを使用して、AIエージェントのLarge Language Model拡張自律エージェント（LAA）の協力能力を調査、結果は、これらのエージェントが協力の傾向を示しているものの、与えられた環境内で効果的な協力を実現するには、より堅牢なアーキテクチャが必要なことがわかりました。LLM向けのMelting Potゲームシナリオを適応する抽象層、LLM仲介エージェント開発用の再利用可能なアーキテクチャの実装（短期および長期記憶および異なる認知モジュールを含む）、およびMelting Potの「Commons Harvest」ゲームを使用した協力能力の評価が含まれます。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DeepMindによって開発された研究ツールである「Melting Pot」というゲーム環境を使います。このゲームでは、エージェント（プログラム）が協力してリソース（例えば、リンゴ）を集めなければならないシチュエーションが設定されています。リソースの取り方を間違えると、リソースがなくなってしまい、ゲームが難しくなります。エージェントはこのゲームで、どうやって協力するか、または協力しないかを決めなければなりません。</a:t>
            </a:r>
            <a:endParaRPr sz="764"/>
          </a:p>
          <a:p>
            <a:pPr indent="0" lvl="0" marL="0" rtl="0" algn="l">
              <a:lnSpc>
                <a:spcPct val="100000"/>
              </a:lnSpc>
              <a:spcBef>
                <a:spcPts val="1200"/>
              </a:spcBef>
              <a:spcAft>
                <a:spcPts val="0"/>
              </a:spcAft>
              <a:buNone/>
            </a:pPr>
            <a:r>
              <a:rPr lang="ja" sz="764"/>
              <a:t>1. 実験設定: ゲームの特定の状況、「Commons Harvest」で、エージェントがどう協力するかを見ます。このゲームでは、リソースが限られているため、エージェントがどうやって共有するかが重要になります。</a:t>
            </a:r>
            <a:br>
              <a:rPr lang="ja" sz="764"/>
            </a:br>
            <a:r>
              <a:rPr lang="ja" sz="764"/>
              <a:t>2. 環境への適応: ゲームのルールをエージェントが理解しやすいように、環境を説明します。エージェントはこの情報を使って、何をすべきかを判断します。</a:t>
            </a:r>
            <a:br>
              <a:rPr lang="ja" sz="764"/>
            </a:br>
            <a:r>
              <a:rPr lang="ja" sz="764"/>
              <a:t>3. エージェントの構造: エージェントは、長期記憶と短期記憶、そして異なる考え方をする部分（モジュール）を持っています。これにより、エージェントは、過去の出来事を覚えていたり、新しい計画を立てたりすることができます。</a:t>
            </a:r>
            <a:br>
              <a:rPr lang="ja" sz="764"/>
            </a:br>
            <a:r>
              <a:rPr lang="ja" sz="764"/>
              <a:t>4. 評価: ゲームでエージェントがどれだけ上手く協力できたかを、点数で評価します。リソースをどれだけ上手く使えたか、他のエージェントとどれだけ協力できたかが、この点数に反映されます。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これらのプログラムが協力する意欲はあるものの、効果的に協力する方法を完全には理解していないことがわかりました。</a:t>
            </a:r>
            <a:br>
              <a:rPr lang="ja" sz="764"/>
            </a:br>
            <a:r>
              <a:rPr lang="ja" sz="764"/>
              <a:t>より良い協力のためには、プログラムの設計を改善する必要がありそう</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6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Chart-based Reasoning: Transferring Capabilities from LLMs to VLMs チャートベース推論: 大規模言語モデルから視覚言語モデルへの能力転移</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LLMから小規模なVLMへ能力を転移する手法を提案。最近導入されたChartQAにおいて、Chen et al. (2023c)によるPaLI3-5B VLMに適用した場合に最先端のパフォーマンスを実現し、PlotQAとFigureQAのパフォーマンスも大幅に向上させます。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事前トレーニングの改良: 最初に、モデルがチャート（グラフや図表など）の情報をよりよく理解できるように、特別なトレーニングを行います。これは、モデルがチャートを表として理解することを学ぶように助けることで、チャートに関する質問に答える準備をします。</a:t>
            </a:r>
            <a:br>
              <a:rPr lang="ja" sz="764"/>
            </a:br>
            <a:r>
              <a:rPr lang="ja" sz="764"/>
              <a:t>2. 大きなデータセットの使用: モデルがさまざまなチャートに関する質問にうまく答えられるようにするため、通常よりも20倍大きなデータセットを使ってトレーニングします。これにより、モデルはより多くの例から学び、より賢くなります。</a:t>
            </a:r>
            <a:br>
              <a:rPr lang="ja" sz="764"/>
            </a:br>
            <a:r>
              <a:rPr lang="ja" sz="764"/>
              <a:t>3. 推論トレースの合成: モデルが考える過程を改善するために、表を使ってどのように問題を解決するか（つまり、推論トレース）を模倣するデータを作ります。これは、モデルが情報を組み合わせて論理的に考えるのを助けます。</a:t>
            </a:r>
            <a:br>
              <a:rPr lang="ja" sz="764"/>
            </a:br>
            <a:r>
              <a:rPr lang="ja" sz="764"/>
              <a:t>4. マルチタスク学習: 最後に、モデルが質問に答えるだけでなく、その答えに至った理由も説明できるように、複数のタスクを同時に学習させます。これにより、モデルはより正確に情報を処理し、質問に対する答えとその根拠を同時に提供できるようになり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提案した変種ChartPaLI-5Bは、上流OCRシステムを使用せずに、PaLI3-5Bベースラインと比較して推論時間を変えることなく、10倍大きなモデルであるPaLIX-55Bをも上回るパフォーマンスを達成します。さらに、プログラムオブソートプロンプトを用いた合理化の精緻化により、最近導入されたGemini UltraやGPT-4Vを上回ります。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AlphaFin: Benchmarking Financial Analysis with Retrieval-Augmented Stock-Chain Framework AlphaFin: 取得強化ストックチェーンフレームワークによる金融分析のベンチマーク</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株の予想と、金融に関する質問に答える方法を改善するために、新しいデータセットとシステムを作成。既存手法では、なぜその予想が出たのか説明が難しい問題があります。また、ニュースやレポートなどの情報をうまく取り入れることができません。そこで、この研究では、豊富な情報を含む新しいデータセットと、それを使った新しい予想システムを提案しています。このシステムは、最新情報を取り入れることで、より正確な株の動きの予想や質問への回答が可能にな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金融分析のタスクを正式に定義し、金融LLMsの微調整に使用するAlphaFinデータセットを公開。さらに、RAGを統合したStock-Chainフレームワークを提案し、株価トレンド予測だけでなく、リアルタイム市場データとマクロ経済ニュースを統合することで、対話中に正確な株式分析を実施できる状態を整えます。</a:t>
            </a:r>
            <a:br>
              <a:rPr lang="ja" sz="764"/>
            </a:br>
            <a:r>
              <a:rPr lang="ja" sz="764"/>
              <a:t>AlphaFinデータセット：このデータセットには、過去の研究データ、リアルタイムの金融データ、専門家による分析などが含まれています。これにより、システムがより多くの情報から学ぶことができます。</a:t>
            </a:r>
            <a:br>
              <a:rPr lang="ja" sz="764"/>
            </a:br>
            <a:r>
              <a:rPr lang="ja" sz="764"/>
              <a:t>Stock-Chainフレームワーク：このフレームワークは、株の動きを予想し、金融に関する質問に答える二つの部分から構成されています。まず、企業やその関連文書をもとに、株価が上がるか下がるかを予想し、それに関連する質問に答えます。</a:t>
            </a:r>
            <a:endParaRPr sz="764"/>
          </a:p>
          <a:p>
            <a:pPr indent="0" lvl="0" marL="0" rtl="0" algn="l">
              <a:lnSpc>
                <a:spcPct val="100000"/>
              </a:lnSpc>
              <a:spcBef>
                <a:spcPts val="1200"/>
              </a:spcBef>
              <a:spcAft>
                <a:spcPts val="0"/>
              </a:spcAft>
              <a:buNone/>
            </a:pPr>
            <a:r>
              <a:rPr lang="ja" sz="764"/>
              <a:t>ステージ1：株価トレンド予測：まず、企業とそれに関連する文書（例えば、財務報告や市場データなど）を用いて、その企業の株価が将来上がるか下がるかを予測します。</a:t>
            </a:r>
            <a:br>
              <a:rPr lang="ja" sz="764"/>
            </a:br>
            <a:r>
              <a:rPr lang="ja" sz="764"/>
              <a:t>a. 知識処理： 企業に関連する文書を収集し、分析します。</a:t>
            </a:r>
            <a:br>
              <a:rPr lang="ja" sz="764"/>
            </a:br>
            <a:r>
              <a:rPr lang="ja" sz="764"/>
              <a:t>b. StockGPTのtuning： AlphaFinデータセットを使用して、株価トレンド予測のための言語モデルを微調整します。</a:t>
            </a:r>
            <a:br>
              <a:rPr lang="ja" sz="764"/>
            </a:br>
            <a:r>
              <a:rPr lang="ja" sz="764"/>
              <a:t>c. 予測と後処理： 微調整されたモデルを使用して株価の動き（上がるか下がるか）を予測し、その結果を分析します。</a:t>
            </a:r>
            <a:endParaRPr sz="764"/>
          </a:p>
          <a:p>
            <a:pPr indent="0" lvl="0" marL="0" rtl="0" algn="l">
              <a:lnSpc>
                <a:spcPct val="100000"/>
              </a:lnSpc>
              <a:spcBef>
                <a:spcPts val="1200"/>
              </a:spcBef>
              <a:spcAft>
                <a:spcPts val="0"/>
              </a:spcAft>
              <a:buNone/>
            </a:pPr>
            <a:r>
              <a:rPr lang="ja" sz="764"/>
              <a:t>ステージ2：金融Q&amp;A：株価予測だけでなく、ユーザーからの金融に関する質問に対しても対応します。ここでは、ユーザーの質問に基づいて関連する文書を検索し、それに対する回答を生成します。</a:t>
            </a:r>
            <a:br>
              <a:rPr lang="ja" sz="764"/>
            </a:br>
            <a:r>
              <a:rPr lang="ja" sz="764"/>
              <a:t>a. ベクトルDBの構築： 効率的な文書検索のために、キーナレッジをベクトル化してデータベースに保存します。</a:t>
            </a:r>
            <a:br>
              <a:rPr lang="ja" sz="764"/>
            </a:br>
            <a:r>
              <a:rPr lang="ja" sz="764"/>
              <a:t>b. 知識の検索： ユーザーの質問に最も関連する文書をベクトルデータベースから検索します。</a:t>
            </a:r>
            <a:br>
              <a:rPr lang="ja" sz="764"/>
            </a:br>
            <a:r>
              <a:rPr lang="ja" sz="764"/>
              <a:t>c. LLMsのtuning： 金融ニュースやQAデータを使用して、さらにモデルを微調整し、金融Q&amp;Aの能力を向上させます。</a:t>
            </a:r>
            <a:br>
              <a:rPr lang="ja" sz="764"/>
            </a:br>
            <a:r>
              <a:rPr lang="ja" sz="764"/>
              <a:t>d. 応答の生成： 検索された文書とユーザーの質問をもとに、適切な回答を生成します。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 Stock-Chainは、株価トレンド予測タスクにおいて最先端の精度を達成し、年間化リターン率(ARR)で30%以上を実現した。また、金融Q&amp;Aでは、投資家の意思決定に自信を与え、投資選択のための堅固な基盤を提供する包括的な分析を提供することができた。</a:t>
            </a:r>
            <a:endParaRPr sz="764"/>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7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Adaptive Ensembles of Fine-Tuned Transformers for LLM-Generated Text Detection LLM生成テキスト検出のためのファインチューニングトランスフォーマーの適応的アンサンブル</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LLMか</a:t>
            </a:r>
            <a:r>
              <a:rPr lang="ja" sz="764"/>
              <a:t>人が書いた文章かを見分ける方法について新しい手法として単一のトランスフォーマーベースの分類器を使用するよりアンサンブルを使用して複数のモデルの推論結果を組み合わせストセットでの平均精度を91.8%から99.2%に、外部分布テストセットでの平均精度を62.9%から72.5%に大幅に改善しました。この結果は、適応的アンサンブルアルゴリズムの効果、優れた一般化能力、およびLLM生成テキスト検出における大きな可能性を示し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非適応アンサンブル: 複数のモデルの出力（予測）を単純に組み合わせる方法です。例えば、5つのモデルがあれば、それぞれのモデルが「このテキストはコンピュータによるもの」と判断したら、その意見に従います。</a:t>
            </a:r>
            <a:endParaRPr sz="764"/>
          </a:p>
          <a:p>
            <a:pPr indent="0" lvl="0" marL="0" rtl="0" algn="l">
              <a:lnSpc>
                <a:spcPct val="100000"/>
              </a:lnSpc>
              <a:spcBef>
                <a:spcPts val="1200"/>
              </a:spcBef>
              <a:spcAft>
                <a:spcPts val="0"/>
              </a:spcAft>
              <a:buNone/>
            </a:pPr>
            <a:r>
              <a:rPr lang="ja" sz="764"/>
              <a:t>適応アンサンブル: 各モデルの信頼度に応じて、その意見の重みを変えます。つまり、より信頼できるモデルの意見をより重視する方法です。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単一のモデルを使うよりも、複数のモデルを組み合わせる方が、コンピュータが生成したテキストを見分けるのに効果的でした。</a:t>
            </a:r>
            <a:endParaRPr sz="764"/>
          </a:p>
          <a:p>
            <a:pPr indent="0" lvl="0" marL="0" rtl="0" algn="l">
              <a:lnSpc>
                <a:spcPct val="100000"/>
              </a:lnSpc>
              <a:spcBef>
                <a:spcPts val="1200"/>
              </a:spcBef>
              <a:spcAft>
                <a:spcPts val="1200"/>
              </a:spcAft>
              <a:buNone/>
            </a:pPr>
            <a:r>
              <a:rPr lang="ja" sz="764"/>
              <a:t>特に「適応アンサンブル」という方法が一番うまく機能し、さまざまな種類のテキストで良い結果を得ることができました。</a:t>
            </a:r>
            <a:endParaRPr sz="764"/>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1"/>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Enhancing Code Generation Performance of Smaller Models by Distilling the Reasoning Ability of LLMs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コード生成においてChain-of-Thought（CoT）プロンプティング技術を通じて顕著でLLMsが直面する課題として、小規模モデルがこれらの「解決プラン」を推測する能力に欠け、コード生成能力が低下している状況を指摘しています。この問題に対処するために、LLMsの推論能力を小規模モデルに転移させる「CodePLAN」フレームワークを提案し、マルチタスク学習を用いてコード生成と解決プラン生成の両方を同時に行うことで、小規模モデルのコード生成能力を向上させる手法を開発しました。このアプローチは、APPSベンチマークにおいて、従来のファインチューニング手法と比較して小規模モデルのコード生成パフォーマンスを130%以上向上できるようで</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dePLAN」フレームワークは、LLMの推論能力を小規模モデルに転移することを目的としています。手法としては、まず「バックワードリーズニング」と「プランサンプリング」の2つの技術を革新しました。「バックワードリーズニング」では、問題の解答コードから解決プランを逆算することで高品質の解決プランを生成し、「プランサンプリング」では、複数の解決プランをサンプリングして最適なものを選択することで、推論フェーズにおけるコード生成の質を向上させます。また、マルチタスク学習アプローチを採用しており、解決プランの生成とコードの生成を同時に行うことで、小規模モデルがより効率的にLLMsの推論能力を身につけることを可能にしています​​。</a:t>
            </a:r>
            <a:endParaRPr sz="764"/>
          </a:p>
          <a:p>
            <a:pPr indent="0" lvl="0" marL="0" rtl="0" algn="l">
              <a:lnSpc>
                <a:spcPct val="100000"/>
              </a:lnSpc>
              <a:spcBef>
                <a:spcPts val="1200"/>
              </a:spcBef>
              <a:spcAft>
                <a:spcPts val="0"/>
              </a:spcAft>
              <a:buNone/>
            </a:pPr>
            <a:r>
              <a:rPr lang="ja" sz="764"/>
              <a:t>CodePLANのアルゴリズムは以下の手順に従って実装されます。</a:t>
            </a:r>
            <a:br>
              <a:rPr lang="ja" sz="764"/>
            </a:br>
            <a:r>
              <a:rPr lang="ja" sz="764"/>
              <a:t>1. 問題とコードのペアの準備: まず、問題記述（xi）とその解決コード（yi）のペアのデータセットDを用意します。</a:t>
            </a:r>
            <a:br>
              <a:rPr lang="ja" sz="764"/>
            </a:br>
            <a:r>
              <a:rPr lang="ja" sz="764"/>
              <a:t>2. 解決プランの生成:</a:t>
            </a:r>
            <a:br>
              <a:rPr lang="ja" sz="764"/>
            </a:br>
            <a:r>
              <a:rPr lang="ja" sz="764"/>
              <a:t>    バックワードリーズニング: 各コード（yi）から、LLM（例えばGPT-3.5-turboなど）を用いて解決プラン（si）を生成します。このプロセスは、与えられたコードから解決プランを逆算することにより、高品質のプランを獲得します。</a:t>
            </a:r>
            <a:br>
              <a:rPr lang="ja" sz="764"/>
            </a:br>
            <a:r>
              <a:rPr lang="ja" sz="764"/>
              <a:t>    生成された解決プラン（si）は、問題記述（xi）と共に訓練データとして利用されます。</a:t>
            </a:r>
            <a:br>
              <a:rPr lang="ja" sz="764"/>
            </a:br>
            <a:r>
              <a:rPr lang="ja" sz="764"/>
              <a:t>3. マルチタスク学習フレームワークの設計:</a:t>
            </a:r>
            <a:br>
              <a:rPr lang="ja" sz="764"/>
            </a:br>
            <a:r>
              <a:rPr lang="ja" sz="764"/>
              <a:t>    コード生成タスク（Code Generation）と解決プラン生成タスク（Plan Generation）の二つのタスクを同時に学習します。</a:t>
            </a:r>
            <a:br>
              <a:rPr lang="ja" sz="764"/>
            </a:br>
            <a:r>
              <a:rPr lang="ja" sz="764"/>
              <a:t>    これらのタスクを区別するために、モデルには[GEN_CODE]と[GEN_PLAN]の2つの異なるプレフィックス（タスク識別子）を用意し、それぞれのタスクで使用します。</a:t>
            </a:r>
            <a:br>
              <a:rPr lang="ja" sz="764"/>
            </a:br>
            <a:r>
              <a:rPr lang="ja" sz="764"/>
              <a:t>4. 訓練プロセス:</a:t>
            </a:r>
            <a:br>
              <a:rPr lang="ja" sz="764"/>
            </a:br>
            <a:r>
              <a:rPr lang="ja" sz="764"/>
              <a:t>    解決プラン生成タスクとコード生成タスクに対して、交互に訓練を行います。つまり、一方のタスクで一定のイテレーションを行った後、他方のタスクで訓練を継続するという方法です。</a:t>
            </a:r>
            <a:br>
              <a:rPr lang="ja" sz="764"/>
            </a:br>
            <a:r>
              <a:rPr lang="ja" sz="764"/>
              <a:t>    この訓練プロセスは、小規模モデルがLLMsの推論能力を効果的に吸収し、自身のコード生成能力を向上させることを目指しています。</a:t>
            </a:r>
            <a:br>
              <a:rPr lang="ja" sz="764"/>
            </a:br>
            <a:r>
              <a:rPr lang="ja" sz="764"/>
              <a:t>5. ランサンプリング:</a:t>
            </a:r>
            <a:br>
              <a:rPr lang="ja" sz="764"/>
            </a:br>
            <a:r>
              <a:rPr lang="ja" sz="764"/>
              <a:t>    推論フェーズでは、「プランサンプリング」技術を用いて、複数の解決プランを生成し、その中から最も質の高いプランを選択します。</a:t>
            </a:r>
            <a:br>
              <a:rPr lang="ja" sz="764"/>
            </a:br>
            <a:r>
              <a:rPr lang="ja" sz="764"/>
              <a:t>    生成された複数の解決プランを用いてコードを生成し、実際のテストケースに基づいてそれぞれのプランの品質を評価します。品質が最も高いプランを選択して最終的なコード生成に利用します。</a:t>
            </a:r>
            <a:br>
              <a:rPr lang="ja" sz="764"/>
            </a:br>
            <a:r>
              <a:rPr lang="ja" sz="764"/>
              <a:t>6. コード生成:</a:t>
            </a:r>
            <a:br>
              <a:rPr lang="ja" sz="764"/>
            </a:br>
            <a:r>
              <a:rPr lang="ja" sz="764"/>
              <a:t>    最終的に選択された解決プランを用いて、改めてコード生成を行います。このプロセスでは、選択された解決プランがコード生成のガイダンスとして機能し、より正確なコードの生成を促します。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CodePLAN」フレームワークを用いた実験では、APPSおよびMBPPという2つの主流なコード生成データセットで評価を行いました。その結果、CodePLANは従来のファインチューニング手法と比較して、特にAPPSデータセットにおいてpass@1メトリックで130%以上のパフォーマンス向上を達成しました。これはCodePLANが、小規模モデルのコード生成能力を顕著に向上させることができることを示しています。また、異なるトレーニングアプローチを比較した結果、CodePLAN（プランサンプリングなし）も標準ファインチューニングやCoTファインチューニング手法よりも優れた結果を示し、LLMsの推論能力を小規模モデルに転移させることの有効性を示しました​​。</a:t>
            </a:r>
            <a:endParaRPr sz="764"/>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Loose LIPS Sink Ships: Asking Questions in Battleship with Language-Informed Program Sampling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人間の質問作成能力を再現するため、言語モデルを活用し、情報ゲインを評価するLIPSモデルを提案。シンプルなモンテカルロ最適化戦略で、</a:t>
            </a:r>
            <a:br>
              <a:rPr lang="ja" sz="764"/>
            </a:br>
            <a:r>
              <a:rPr lang="ja" sz="764"/>
              <a:t>人間のパフォーマンスを反映した情報に富んだ質問を生成することができる。</a:t>
            </a:r>
            <a:br>
              <a:rPr lang="ja" sz="764"/>
            </a:br>
            <a:r>
              <a:rPr lang="ja" sz="764"/>
              <a:t>LLMのみを使用したモデルは、質問の根拠付けに苦労することが示された。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LIPSモデル（言語情報プログラムサンプリングモデル）は、LLMを使用して質問を生成し、</a:t>
            </a:r>
            <a:br>
              <a:rPr lang="ja" sz="764"/>
            </a:br>
            <a:r>
              <a:rPr lang="ja" sz="764"/>
              <a:t>それを具体的な問題解決や計算を行うための命令や手続きを記述したシンボリックプログラムに変換、期待される情報ゲインを評価します。</a:t>
            </a:r>
            <a:br>
              <a:rPr lang="ja" sz="764"/>
            </a:br>
            <a:r>
              <a:rPr lang="ja" sz="764"/>
              <a:t>1, 言語事前分布からの質問サンプリング: LIPSモデルは、k個の候補質問を言語事前分布から確率的に抽出します。</a:t>
            </a:r>
            <a:br>
              <a:rPr lang="ja" sz="764"/>
            </a:br>
            <a:r>
              <a:rPr lang="ja" sz="764"/>
              <a:t>この事前分布は、大規模言語モデル（LLMs）に基づいており、自然言語での質問を生成する役割を果たします。</a:t>
            </a:r>
            <a:br>
              <a:rPr lang="ja" sz="764"/>
            </a:br>
            <a:r>
              <a:rPr lang="ja" sz="764"/>
              <a:t>2, 質問からプログラムへの変換: 抽出された質問は、シンボリックプログラム、</a:t>
            </a:r>
            <a:br>
              <a:rPr lang="ja" sz="764"/>
            </a:br>
            <a:r>
              <a:rPr lang="ja" sz="764"/>
              <a:t>具体的には言語から思考の言語（Language of Thought: LoT）プログラムに変換されます。</a:t>
            </a:r>
            <a:br>
              <a:rPr lang="ja" sz="764"/>
            </a:br>
            <a:r>
              <a:rPr lang="ja" sz="764"/>
              <a:t>この変換は、LLMsを使用して行われ、質問を意味のあるシンボリック表現にマッピングします。</a:t>
            </a:r>
            <a:br>
              <a:rPr lang="ja" sz="764"/>
            </a:br>
            <a:r>
              <a:rPr lang="ja" sz="764"/>
              <a:t>3. 期待情報ゲイン（EIG）の計算: 各候補質問のシンボリックプログラムに基づき、内部の世界モデルを用いてシミュレーションを行い、</a:t>
            </a:r>
            <a:br>
              <a:rPr lang="ja" sz="764"/>
            </a:br>
            <a:r>
              <a:rPr lang="ja" sz="764"/>
              <a:t>期待情報ゲイン（Expected Information Gain: EIG）を計算します。これにより、それぞれの質問がどれだけの情報を提供するかを評価します。</a:t>
            </a:r>
            <a:br>
              <a:rPr lang="ja" sz="764"/>
            </a:br>
            <a:r>
              <a:rPr lang="ja" sz="764"/>
              <a:t>4. 最適な質問の選択: 計算されたEIGに基づき、最も情報量の高い質問、つまり最高のEIG値を持つ質問を選択します。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ベイジアンモデルとLLMの組み合わせが、人間のような質問を生成する上で有効であることを示す。</a:t>
            </a:r>
            <a:br>
              <a:rPr lang="ja" sz="822"/>
            </a:br>
            <a:r>
              <a:rPr lang="ja" sz="822"/>
              <a:t>しかし、純粋なLLMには、具体的な推論者としてのいくつかの欠点がある。</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
        <p:nvSpPr>
          <p:cNvPr id="87" name="Google Shape;87;p18"/>
          <p:cNvSpPr txBox="1"/>
          <p:nvPr/>
        </p:nvSpPr>
        <p:spPr>
          <a:xfrm>
            <a:off x="6456600" y="381000"/>
            <a:ext cx="2687400" cy="452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lang="ja" sz="564">
                <a:solidFill>
                  <a:schemeClr val="accent3"/>
                </a:solidFill>
                <a:latin typeface="Proxima Nova"/>
                <a:ea typeface="Proxima Nova"/>
                <a:cs typeface="Proxima Nova"/>
                <a:sym typeface="Proxima Nova"/>
              </a:rPr>
              <a:t>import random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1: 言語事前分布からの質問サンプリング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仮の質問リスト</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all_questions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"最も高い山は何ですか？",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"光の速さはいくらですか？",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"最も深い海はどこですか？",|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"人体の細胞数はいくつですか？",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"地球の周囲の長さは何キロメートルですか？"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k個の質問をランダムに選択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sampled_questions = random.sample(all_questions, 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2: 質問からプログラムへの変換</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仮の変換ルール（単純化のためキーワードに基づく）</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keywords_to_programs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"山": "find_highest_mountain()",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"光": "get_speed_of_light()",</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"海": "find_deepest_sea()",</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"細胞": "count_human_cells()",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"地球": "measure_earth_circumference()"</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keyword, program in keywords_to_programs.items():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if keyword in 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"unknown_program()"</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3: 期待情報ゲイン（EIG）の計算</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EIGをランダムに生成（実際の計算はより複雑）</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random.uniform(0, 1)</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ステップ 4: 最適な質問の選択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def select_best_question(questions):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 = []</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for question in 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program = question_to_program(question)</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eig = calculate_eig(program)</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question_eig_pairs.append((question, eig))</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 EIGが最大の質問を選択</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best_question, _ = max(question_eig_pairs, key=lambda x: x[1])|</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return best_question</a:t>
            </a:r>
            <a:br>
              <a:rPr lang="ja" sz="564">
                <a:solidFill>
                  <a:schemeClr val="accent3"/>
                </a:solidFill>
                <a:latin typeface="Proxima Nova"/>
                <a:ea typeface="Proxima Nova"/>
                <a:cs typeface="Proxima Nova"/>
                <a:sym typeface="Proxima Nova"/>
              </a:rPr>
            </a:b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 実行例</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k = 3  # サンプリングする質問の数</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 sample_questions(k)</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best_question = select_best_question(sampled_questions)</a:t>
            </a:r>
            <a:br>
              <a:rPr lang="ja" sz="564">
                <a:solidFill>
                  <a:schemeClr val="accent3"/>
                </a:solidFill>
                <a:latin typeface="Proxima Nova"/>
                <a:ea typeface="Proxima Nova"/>
                <a:cs typeface="Proxima Nova"/>
                <a:sym typeface="Proxima Nova"/>
              </a:rPr>
            </a:br>
            <a:r>
              <a:rPr lang="ja" sz="564">
                <a:solidFill>
                  <a:schemeClr val="accent3"/>
                </a:solidFill>
                <a:latin typeface="Proxima Nova"/>
                <a:ea typeface="Proxima Nova"/>
                <a:cs typeface="Proxima Nova"/>
                <a:sym typeface="Proxima Nova"/>
              </a:rPr>
              <a:t>sampled_questions, best_question</a:t>
            </a:r>
            <a:endParaRPr sz="1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2"/>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ReAct Meets ActRe: Autonomous Annotations of Agent Trajectories for Contrastive Self-Training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Agentの自己改善に焦点を当て、A3T（Autonomous Annotation of Agent Trajectories）を提案。</a:t>
            </a:r>
            <a:br>
              <a:rPr lang="ja" sz="764"/>
            </a:br>
            <a:r>
              <a:rPr lang="ja" sz="764"/>
              <a:t>エージェントは行動の背後にある理由を自動で注釈し、それを学習に活用することで、人間の介入なしに自分自身を改善できます。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A3Tの核となるのは、エージェントが実行した行動に対する理由（注釈）を自動で生成することです。これには2つの主要なステップがあります。</a:t>
            </a:r>
            <a:br>
              <a:rPr lang="ja" sz="764"/>
            </a:br>
            <a:r>
              <a:rPr lang="ja" sz="764"/>
              <a:t>1. Autonomous Trajectory Annotation with ActRe：エージェントがある行動を選んだとき、その行動を理由づける注釈を自動生成します。これにより、エージェントは自分の行動に対する理解を深め、さらに良い行動を選択することができるようになります。</a:t>
            </a:r>
            <a:endParaRPr sz="764"/>
          </a:p>
          <a:p>
            <a:pPr indent="0" lvl="0" marL="0" rtl="0" algn="l">
              <a:lnSpc>
                <a:spcPct val="100000"/>
              </a:lnSpc>
              <a:spcBef>
                <a:spcPts val="1200"/>
              </a:spcBef>
              <a:spcAft>
                <a:spcPts val="0"/>
              </a:spcAft>
              <a:buNone/>
            </a:pPr>
            <a:r>
              <a:rPr lang="ja" sz="764"/>
              <a:t>2. Contrastive Self-Training：成功した行動パターンと失敗した行動パターンを比較することで、エージェントはどの行動が良い結果をもたらすかを学びます。この過程では、ポリシー勾配法を使って、エージェントの行動選択基準を最適化します。</a:t>
            </a:r>
            <a:endParaRPr sz="764"/>
          </a:p>
          <a:p>
            <a:pPr indent="0" lvl="0" marL="0" rtl="0" algn="l">
              <a:lnSpc>
                <a:spcPct val="100000"/>
              </a:lnSpc>
              <a:spcBef>
                <a:spcPts val="1200"/>
              </a:spcBef>
              <a:spcAft>
                <a:spcPts val="0"/>
              </a:spcAft>
              <a:buNone/>
            </a:pPr>
            <a:r>
              <a:rPr lang="ja" sz="764"/>
              <a:t>A3Tの中心となるポリシー勾配法の数式は以下のように記述されます。</a:t>
            </a:r>
            <a:br>
              <a:rPr lang="ja" sz="764"/>
            </a:br>
            <a:r>
              <a:rPr lang="ja" sz="764"/>
              <a:t>"∆θ J(θ) = (1/M) Σ R(τ_m) ∆θ log p_θ(τ_m)"</a:t>
            </a:r>
            <a:br>
              <a:rPr lang="ja" sz="764"/>
            </a:br>
            <a:r>
              <a:rPr lang="ja" sz="764"/>
              <a:t>ここで、∆θはパラメータの更新量、J(θ)は目的関数、Mはトレーニングデータの数、R(τ_m)はm番目の行動パターンに対する報酬、log p_θ(τ_m)はそのトラジェクトリの確率の対数を意味します。この式を通じて、エージェントは成功する行動パターンをより高い確率で選択する学習を行います。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A3Tを用いたエージェントはAlfWorldとWebShopの2つの環境でテストされ、いずれも既存の技術よりも高い性能を示しました。AlfWorldでは、1回の試行で96%、4回の繰り返しで100%の成功率を達成</a:t>
            </a:r>
            <a:endParaRPr sz="764"/>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3"/>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Detoxifying Large Language Models via Knowledge Editing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SafeEditというベンチマークを構築し、9つの危険なカテゴリーをカバーする攻撃プロンプトを含む広範囲な評価指標を作成しました。</a:t>
            </a:r>
            <a:br>
              <a:rPr lang="ja" sz="764"/>
            </a:br>
            <a:r>
              <a:rPr lang="ja" sz="764"/>
              <a:t>さらに、Detoxifying with Intraoperative Neural Monitoring (DINM) という、数ステップの調整でLLMsの有害性を減少させる新しい手法を提案</a:t>
            </a:r>
            <a:br>
              <a:rPr lang="ja" sz="764"/>
            </a:br>
            <a:r>
              <a:rPr lang="ja" sz="764"/>
              <a:t>https://www.zjukg.org/project/SafeEdit/</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DINMは、まず有害な領域を文脈のセマンティクスに基づいて特定し、次にその領域内のパラメーターを直接編集して、副作用を最小限に抑えながら有害性を減少させます。</a:t>
            </a:r>
            <a:br>
              <a:rPr lang="ja" sz="764"/>
            </a:br>
            <a:r>
              <a:rPr lang="ja" sz="764"/>
              <a:t>具体的には、DINMは、安全な応答と有害な応答の間で隠れ状態の最大のセマンティックな違いを見つけ出し、そのレイヤー内の有害なパラメーターを特定します。</a:t>
            </a:r>
            <a:br>
              <a:rPr lang="ja" sz="764"/>
            </a:br>
            <a:r>
              <a:rPr lang="ja" sz="764"/>
              <a:t>そして、一連の調整ステップを通じて、これらの有害な領域を削除または修正することを目指します。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DINMは、LLaMA2-7B-ChatおよびMistral-7B-v0.1といったLLMsに対して、様々なデトックスメソッドと比較して優れた性能を発揮しました。</a:t>
            </a:r>
            <a:br>
              <a:rPr lang="ja" sz="764"/>
            </a:br>
            <a:r>
              <a:rPr lang="ja" sz="764"/>
              <a:t>具体的には、有害性を減少させる成功率が大幅に向上し、さまざまな悪意のある入力に対しても防御する一般化能力を示しました。</a:t>
            </a:r>
            <a:br>
              <a:rPr lang="ja" sz="764"/>
            </a:br>
            <a:r>
              <a:rPr lang="ja" sz="764"/>
              <a:t>また、DINMは、他の方法と比較して効率的に実行可能であり、LLMsの一般的な能力に与える影響も比較的小さいことが確認されました。</a:t>
            </a:r>
            <a:endParaRPr sz="764"/>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74"/>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EXPLORING THE POTENTIAL OF LARGE LANGUAGE MODELS IN GRAPH GENERATION</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グラフ構造のルール、構造タイプの分布を理解し、特定のプロパティを持つグラフ（例えば、分子構造）を生成する能力に焦点を当て、GPT-4がルールベースおよび分布ベースの生成タスクで有望な能力を示しましたが、いくつかのプロンプト方法は一貫して性能を向上させるわけではないことが観察されました。また、特定のプロパティを持つ分子を生成する能力についても初期の能力が示され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採用されている手法は「LLM4GraphGen」と名付けられ、テキストプロンプトとして構成されたグラフ生成タスクをLLMsに解かせることにより、グラフ生成の能力を探るものです。</a:t>
            </a:r>
            <a:br>
              <a:rPr lang="ja" sz="764"/>
            </a:br>
            <a:r>
              <a:rPr lang="ja" sz="764"/>
              <a:t>以下の3つの主要な手法があります。</a:t>
            </a:r>
            <a:endParaRPr sz="764"/>
          </a:p>
          <a:p>
            <a:pPr indent="0" lvl="0" marL="0" rtl="0" algn="l">
              <a:lnSpc>
                <a:spcPct val="100000"/>
              </a:lnSpc>
              <a:spcBef>
                <a:spcPts val="1200"/>
              </a:spcBef>
              <a:spcAft>
                <a:spcPts val="0"/>
              </a:spcAft>
              <a:buNone/>
            </a:pPr>
            <a:r>
              <a:rPr lang="ja" sz="764"/>
              <a:t>1. ルールベースのグラフ生成: 自然言語で記述されたルールに従ってグラフを生成します（例: 木、サイクル、平面グラフなど）。</a:t>
            </a:r>
            <a:br>
              <a:rPr lang="ja" sz="764"/>
            </a:br>
            <a:r>
              <a:rPr lang="ja" sz="764"/>
              <a:t>2. 分布ベースのグラフ生成: 与えられたグラフの分布から新しいグラフを生成する能力を評価します。具体的には、木やサイクルの混合、コンポーネントの組み合わせ、特定のモチーフを持つグラフの生成などが含まれます。</a:t>
            </a:r>
            <a:br>
              <a:rPr lang="ja" sz="764"/>
            </a:br>
            <a:r>
              <a:rPr lang="ja" sz="764"/>
              <a:t>3. プロパティベースのグラフ生成: 特定のプロパティ（例: HIV阻害能力を持つ分子の生成）を持つグラフを生成する能力を評価します。このタスクでは、SMILES形式で表現された分子構造を生成します。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分布ベースのグラフ生成: LLMは単純な分布を理解し、生成する能力を示しましたが、より複雑なシナリオでは性能が低下しました。詳細な例とチェイン・オブ・ソート(CoT)プロンプトを使用することで、分布ベースの生成タスクのパフォーマンスが向上しました。</a:t>
            </a:r>
            <a:br>
              <a:rPr lang="ja" sz="764"/>
            </a:br>
            <a:r>
              <a:rPr lang="ja" sz="764"/>
              <a:t>プロパティベースのグラフ生成: LLMは、特定のプロパティを持つ分子を生成する初期の能力を示しました。さらに、CoTプロンプトを使用することで、生成された分子が所望のプロパティを持つ確率が向上しました。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5"/>
          <p:cNvSpPr txBox="1"/>
          <p:nvPr>
            <p:ph idx="1" type="body"/>
          </p:nvPr>
        </p:nvSpPr>
        <p:spPr>
          <a:xfrm>
            <a:off x="0" y="0"/>
            <a:ext cx="9144000" cy="50496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ja" sz="1200" u="sng"/>
              <a:t>ChainLM: Empowering Large Language Models with Improved Chain-of-Thought Prompting</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CoTプロンプトを自動生成する新しいフレームワークCoTGeniusを提案。CoTGeniusは、「複雑化(complicate)」、「多様化(diversify)」、「具体化(specify)」の3つの主要な進化戦略と、2つのフィルタリング機構（進化的成功判定と正確性検証）で作成しています。この手法を使用してCoTデータセットを作成し、Llama 2-Chat 7Bおよび13BモデルをファインチューニングしてChainLMモデルを作成。</a:t>
            </a:r>
            <a:br>
              <a:rPr lang="ja" sz="764"/>
            </a:br>
            <a:r>
              <a:rPr lang="ja" sz="764"/>
              <a:t>推論ステップの累積エラー問題に対処するため、複数の推論ステップごとに複数のディベーターが正しい答えを導くために議論するステップレベルディベーティング方法を提案しています。</a:t>
            </a:r>
            <a:br>
              <a:rPr lang="ja" sz="764"/>
            </a:br>
            <a:r>
              <a:rPr lang="ja" sz="764"/>
              <a:t>https://github.com/RUCAIBox/ChainLM</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CoTGeniusフレームワークはプロンプトの改善とその評価の二つのフェーズを提案しています</a:t>
            </a:r>
            <a:endParaRPr sz="764"/>
          </a:p>
          <a:p>
            <a:pPr indent="0" lvl="0" marL="0" rtl="0" algn="l">
              <a:lnSpc>
                <a:spcPct val="100000"/>
              </a:lnSpc>
              <a:spcBef>
                <a:spcPts val="1200"/>
              </a:spcBef>
              <a:spcAft>
                <a:spcPts val="0"/>
              </a:spcAft>
              <a:buNone/>
            </a:pPr>
            <a:r>
              <a:rPr lang="ja" sz="764"/>
              <a:t>1. CoT Improvement Strategies (CoT改善戦略)</a:t>
            </a:r>
            <a:br>
              <a:rPr lang="ja" sz="764"/>
            </a:br>
            <a:r>
              <a:rPr lang="ja" sz="764"/>
              <a:t>CoTGeniusフレームワークは、CoT（Chain-of-Thought）プロンプトを改善するための3つの主要な進化戦略を提案しています：複雑化（Complicate）、多様化（Diversify）、具体化（Specify）です。これらの戦略は、CoTプロンプトの質を向上させ、LLMs（大規模言語モデル）の複雑な推論タスクにおける性能を強化することを目的としています。</a:t>
            </a:r>
            <a:endParaRPr sz="764"/>
          </a:p>
          <a:p>
            <a:pPr indent="0" lvl="0" marL="0" rtl="0" algn="l">
              <a:lnSpc>
                <a:spcPct val="100000"/>
              </a:lnSpc>
              <a:spcBef>
                <a:spcPts val="1200"/>
              </a:spcBef>
              <a:spcAft>
                <a:spcPts val="0"/>
              </a:spcAft>
              <a:buNone/>
            </a:pPr>
            <a:r>
              <a:rPr lang="ja" sz="764"/>
              <a:t>複雑化 (Complicate)</a:t>
            </a:r>
            <a:br>
              <a:rPr lang="ja" sz="764"/>
            </a:br>
            <a:r>
              <a:rPr lang="ja" sz="764"/>
              <a:t>目的: 問題をより複雑にすることで、</a:t>
            </a:r>
            <a:br>
              <a:rPr lang="ja" sz="764"/>
            </a:br>
            <a:r>
              <a:rPr lang="ja" sz="764"/>
              <a:t>それを解決するために必要な推論ステップの数を増やします。</a:t>
            </a:r>
            <a:br>
              <a:rPr lang="ja" sz="764"/>
            </a:br>
            <a:r>
              <a:rPr lang="ja" sz="764"/>
              <a:t>方法: 条件や制約を追加することで問題を複雑化します。</a:t>
            </a:r>
            <a:br>
              <a:rPr lang="ja" sz="764"/>
            </a:br>
            <a:r>
              <a:rPr lang="ja" sz="764"/>
              <a:t>例えば、単純な数学の問題に「x &gt; 0」という条件を加えることで、</a:t>
            </a:r>
            <a:br>
              <a:rPr lang="ja" sz="764"/>
            </a:br>
            <a:r>
              <a:rPr lang="ja" sz="764"/>
              <a:t>問題をより複雑にし、より多くの推論ステップが必要になります。</a:t>
            </a:r>
            <a:endParaRPr sz="764"/>
          </a:p>
          <a:p>
            <a:pPr indent="0" lvl="0" marL="0" rtl="0" algn="l">
              <a:lnSpc>
                <a:spcPct val="100000"/>
              </a:lnSpc>
              <a:spcBef>
                <a:spcPts val="1200"/>
              </a:spcBef>
              <a:spcAft>
                <a:spcPts val="0"/>
              </a:spcAft>
              <a:buNone/>
            </a:pPr>
            <a:r>
              <a:rPr lang="ja" sz="764"/>
              <a:t>多様化 (Diversify)</a:t>
            </a:r>
            <a:br>
              <a:rPr lang="ja" sz="764"/>
            </a:br>
            <a:r>
              <a:rPr lang="ja" sz="764"/>
              <a:t>目的: 問題の背景やシナリオを変更することで、問題の多様性を高め、</a:t>
            </a:r>
            <a:br>
              <a:rPr lang="ja" sz="764"/>
            </a:br>
            <a:r>
              <a:rPr lang="ja" sz="764"/>
              <a:t>モデルが一般化する能力を向上させます。</a:t>
            </a:r>
            <a:br>
              <a:rPr lang="ja" sz="764"/>
            </a:br>
            <a:r>
              <a:rPr lang="ja" sz="764"/>
              <a:t>方法: 問題のシナリオを変更するか、</a:t>
            </a:r>
            <a:br>
              <a:rPr lang="ja" sz="764"/>
            </a:br>
            <a:r>
              <a:rPr lang="ja" sz="764"/>
              <a:t>与えられた問題から新しい問題を着想して、</a:t>
            </a:r>
            <a:br>
              <a:rPr lang="ja" sz="764"/>
            </a:br>
            <a:r>
              <a:rPr lang="ja" sz="764"/>
              <a:t>問題のトピックの多様性を増加させます。</a:t>
            </a:r>
            <a:endParaRPr sz="764"/>
          </a:p>
          <a:p>
            <a:pPr indent="0" lvl="0" marL="0" rtl="0" algn="l">
              <a:lnSpc>
                <a:spcPct val="100000"/>
              </a:lnSpc>
              <a:spcBef>
                <a:spcPts val="1200"/>
              </a:spcBef>
              <a:spcAft>
                <a:spcPts val="0"/>
              </a:spcAft>
              <a:buNone/>
            </a:pPr>
            <a:r>
              <a:rPr lang="ja" sz="764"/>
              <a:t>具体化 (Specify)</a:t>
            </a:r>
            <a:br>
              <a:rPr lang="ja" sz="764"/>
            </a:br>
            <a:r>
              <a:rPr lang="ja" sz="764"/>
              <a:t>目的: CoTプロンプトにより多くの詳細や推論ステップを追加することで、</a:t>
            </a:r>
            <a:br>
              <a:rPr lang="ja" sz="764"/>
            </a:br>
            <a:r>
              <a:rPr lang="ja" sz="764"/>
              <a:t>モデルがより詳細で具体的な推論プロセスを経て</a:t>
            </a:r>
            <a:br>
              <a:rPr lang="ja" sz="764"/>
            </a:br>
            <a:r>
              <a:rPr lang="ja" sz="764"/>
              <a:t>最終的な答えを導き出すのを助けます。</a:t>
            </a:r>
            <a:br>
              <a:rPr lang="ja" sz="764"/>
            </a:br>
            <a:r>
              <a:rPr lang="ja" sz="764"/>
              <a:t>方法: 既存のCoT推論ステップを改訂してより詳細化するか、</a:t>
            </a:r>
            <a:br>
              <a:rPr lang="ja" sz="764"/>
            </a:br>
            <a:r>
              <a:rPr lang="ja" sz="764"/>
              <a:t>新しい推論ステップを追加します。</a:t>
            </a:r>
            <a:endParaRPr sz="764"/>
          </a:p>
          <a:p>
            <a:pPr indent="0" lvl="0" marL="0" rtl="0" algn="l">
              <a:lnSpc>
                <a:spcPct val="100000"/>
              </a:lnSpc>
              <a:spcBef>
                <a:spcPts val="1200"/>
              </a:spcBef>
              <a:spcAft>
                <a:spcPts val="0"/>
              </a:spcAft>
              <a:buNone/>
            </a:pPr>
            <a:r>
              <a:rPr lang="ja" sz="764"/>
              <a:t>2. CoT Filtering (CoTフィルタリング)</a:t>
            </a:r>
            <a:br>
              <a:rPr lang="ja" sz="764"/>
            </a:br>
            <a:r>
              <a:rPr lang="ja" sz="764"/>
              <a:t>改善されたCoTプロンプトが実際に進化戦略の目的を達成しているかを評価するために、</a:t>
            </a:r>
            <a:br>
              <a:rPr lang="ja" sz="764"/>
            </a:br>
            <a:r>
              <a:rPr lang="ja" sz="764"/>
              <a:t>2つのフィルタリングメカニズムを導入しています：進化的成功判定と正確性検証です。</a:t>
            </a:r>
            <a:endParaRPr sz="764"/>
          </a:p>
          <a:p>
            <a:pPr indent="0" lvl="0" marL="0" rtl="0" algn="l">
              <a:lnSpc>
                <a:spcPct val="100000"/>
              </a:lnSpc>
              <a:spcBef>
                <a:spcPts val="1200"/>
              </a:spcBef>
              <a:spcAft>
                <a:spcPts val="0"/>
              </a:spcAft>
              <a:buNone/>
            </a:pPr>
            <a:r>
              <a:rPr lang="ja" sz="764"/>
              <a:t>進化的成功判定: 3つの強力なLLMsを使用して、</a:t>
            </a:r>
            <a:br>
              <a:rPr lang="ja" sz="764"/>
            </a:br>
            <a:r>
              <a:rPr lang="ja" sz="764"/>
              <a:t>改訂された問題やCoT推論ステップが元のデータと比較して</a:t>
            </a:r>
            <a:br>
              <a:rPr lang="ja" sz="764"/>
            </a:br>
            <a:r>
              <a:rPr lang="ja" sz="764"/>
              <a:t>進化戦略の目的を達成しているかを評価します。</a:t>
            </a:r>
            <a:br>
              <a:rPr lang="ja" sz="764"/>
            </a:br>
            <a:r>
              <a:rPr lang="ja" sz="764"/>
              <a:t>またはエラーを含んでいないかを評価します。</a:t>
            </a:r>
            <a:endParaRPr sz="764"/>
          </a:p>
          <a:p>
            <a:pPr indent="0" lvl="0" marL="0" rtl="0" algn="l">
              <a:lnSpc>
                <a:spcPct val="100000"/>
              </a:lnSpc>
              <a:spcBef>
                <a:spcPts val="1200"/>
              </a:spcBef>
              <a:spcAft>
                <a:spcPts val="1200"/>
              </a:spcAft>
              <a:buNone/>
            </a:pPr>
            <a:r>
              <a:t/>
            </a:r>
            <a:endParaRPr sz="764"/>
          </a:p>
        </p:txBody>
      </p:sp>
      <p:pic>
        <p:nvPicPr>
          <p:cNvPr id="394" name="Google Shape;394;p75"/>
          <p:cNvPicPr preferRelativeResize="0"/>
          <p:nvPr/>
        </p:nvPicPr>
        <p:blipFill>
          <a:blip r:embed="rId3">
            <a:alphaModFix/>
          </a:blip>
          <a:stretch>
            <a:fillRect/>
          </a:stretch>
        </p:blipFill>
        <p:spPr>
          <a:xfrm>
            <a:off x="3424900" y="2145400"/>
            <a:ext cx="5719101" cy="2340151"/>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6"/>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Can large language models explore in-context? 大規模言語モデルはコンテキスト内で探索できるか？</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与えられた情報を元に質問に答えることができますが、自分で新しい情報を見つけ出し、それを使って問題を解決する能力があるかどうかを検証します。</a:t>
            </a:r>
            <a:br>
              <a:rPr lang="ja" sz="764"/>
            </a:br>
            <a:r>
              <a:rPr lang="ja" sz="764"/>
              <a:t>簡単なゲーム（マルチアームバンディットという名前のゲーム）を使って、このプログラムがどう振る舞うかを見ています。このゲームは、いくつかの選択肢があり、それぞれに異なる報酬が設定されていて、どの選択肢が最も良い報酬を与えるかを見つけ出す必要があり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マルチアームバンディットのゲームでは、たとえば5つのボタンがあり、それぞれを押すとランダムに報酬が得られます。どのボタンが一番多くの報酬を与えるかは最初はわかりません。プログラムは、ボタンを押して、どのボタンが良い報酬を与えるかを学習しなければなりません。研究では、プログラムが過去にどのボタンを押したか、どのような報酬が得られたかの情報を使って、次にどのボタンを押すべきかを判断します。この過程で、プログラムが自ら情報を探り（探索）と、良い結果をもたらした選択を繰り返し利用する（利用）のバランスをどのように取るかを見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結果として、プログラムは新しい情報を探ることが難しいことがわかりました。多くの場合、プログラムは新しいボタンを試すよりも、過去に良い報酬を得たボタンを繰り返し押す傾向にありました。ただし、特定の条件下（例えば、プログラムに過去の情報を要約して与えるなど）では、プログラムが新しいボタンを探索することがあり、その場合には良い結果を得ることができました。しかし、このような特別な介入なしでは、プログラムは新しい情報をうまく探索できないことが多いという結論に至りました。</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7"/>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FOLLOWIR: Evaluating and Teaching Information Retrieval Models to Follow Instructions FOLLOWIR: 指示に従う情報検索モデルの評価と教育</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情報を探す時に使うシステム（情報検索モデル）が、人が与えた詳しい指示をどれだけうまく使用し、正確な情報を探すシステムの評価と改善方法について検証。手法として（FOLLOWIR）を提案。</a:t>
            </a:r>
            <a:br>
              <a:rPr lang="ja" sz="764"/>
            </a:br>
            <a:r>
              <a:rPr lang="ja" sz="764"/>
              <a:t>このシステムが人の指示にどれだけ従えるかを測る試験を作りました。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具体的なアルゴリズムの説明は論文には詳しく書かれていませんが、基本的には以下の流れです。</a:t>
            </a:r>
            <a:endParaRPr sz="764"/>
          </a:p>
          <a:p>
            <a:pPr indent="0" lvl="0" marL="0" rtl="0" algn="l">
              <a:lnSpc>
                <a:spcPct val="100000"/>
              </a:lnSpc>
              <a:spcBef>
                <a:spcPts val="1200"/>
              </a:spcBef>
              <a:spcAft>
                <a:spcPts val="0"/>
              </a:spcAft>
              <a:buNone/>
            </a:pPr>
            <a:r>
              <a:rPr lang="ja" sz="764"/>
              <a:t>1. 情報検索のための詳しい指示を用意します。</a:t>
            </a:r>
            <a:br>
              <a:rPr lang="ja" sz="764"/>
            </a:br>
            <a:r>
              <a:rPr lang="ja" sz="764"/>
              <a:t>2. この指示に基づいて、どの文書が関連するか（relevant）を人が評価します。</a:t>
            </a:r>
            <a:br>
              <a:rPr lang="ja" sz="764"/>
            </a:br>
            <a:r>
              <a:rPr lang="ja" sz="764"/>
              <a:t>3. 情報検索モデルをこの指示に従って文書を選ばせ、人の評価と比べます。</a:t>
            </a:r>
            <a:br>
              <a:rPr lang="ja" sz="764"/>
            </a:br>
            <a:r>
              <a:rPr lang="ja" sz="764"/>
              <a:t>4. モデルの選んだ文書と人の評価がどれだけ合っているかで、モデルの性能を測ります。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今使われている多くの検索システムは、人の詳しい指示をうまく使用で着ないことがわかりました。</a:t>
            </a:r>
            <a:br>
              <a:rPr lang="ja" sz="764"/>
            </a:br>
            <a:r>
              <a:rPr lang="ja" sz="764"/>
              <a:t>しかし、IRモデルが複雑な指示に従うことを学ぶことは可能で、FOLLOWIR-7Bは訓練セットでファインチューニングした後、詳しい支持にも対応できる当たり、何もしなくても上手くいく方法はあると思う</a:t>
            </a:r>
            <a:br>
              <a:rPr lang="ja" sz="764"/>
            </a:br>
            <a:r>
              <a:rPr lang="ja" sz="764"/>
              <a:t>E Prompts Usedセクションには、研究で使用されたプロンプトの例が記載され、特定のタスクを実行するために与えられる指示の形式を示しています。</a:t>
            </a:r>
            <a:endParaRPr sz="764"/>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78"/>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AI Teaches the Art of Elegant Coding: Timely Fair and Helpful Style Feedback in a Global Course AIが教えるエレガントなコーディングの芸術：タイムリーで公平、そして役立つスタイルフィードバックをグローバルなコースで</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プログラミングを学ぶ初心者に向けて、「いいスタイル」でコードを書くことの大切さを教えるためのツールを開発しました。</a:t>
            </a:r>
            <a:br>
              <a:rPr lang="ja" sz="764"/>
            </a:br>
            <a:r>
              <a:rPr lang="ja" sz="764"/>
              <a:t>プログラミングの「スタイル」とは、コードが読みやすく、他の人が理解しやすいように整理する方法です。</a:t>
            </a:r>
            <a:br>
              <a:rPr lang="ja" sz="764"/>
            </a:br>
            <a:r>
              <a:rPr lang="ja" sz="764"/>
              <a:t>例えば、変数の名前が何を意味しているか明確であることや、コード内でコメントを使って説明を加えることなどが含まれます。</a:t>
            </a:r>
            <a:br>
              <a:rPr lang="ja" sz="764"/>
            </a:br>
            <a:r>
              <a:rPr lang="ja" sz="764"/>
              <a:t>このツールは、LLMを使って、学生の書いたコードをリアルタイムでチェックし、どう改善できるか具体的なアドバイスを出します。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LLMを使用したフィードバック生成</a:t>
            </a:r>
            <a:br>
              <a:rPr lang="ja" sz="764"/>
            </a:br>
            <a:r>
              <a:rPr lang="ja" sz="764"/>
              <a:t>学生がプログラムを完成させると、そのコードはすぐにLLMによって分析されます。LLMは、以下の点に注目してフィードバックを生成します。</a:t>
            </a:r>
            <a:br>
              <a:rPr lang="ja" sz="764"/>
            </a:br>
            <a:r>
              <a:rPr lang="ja" sz="764"/>
              <a:t>    識別子の名前：変数や関数の名前が、その用途を正確に表しているか。</a:t>
            </a:r>
            <a:br>
              <a:rPr lang="ja" sz="764"/>
            </a:br>
            <a:r>
              <a:rPr lang="ja" sz="764"/>
              <a:t>    定数とマジックナンバー：コード内の数値が直接書かれている場合、それを定数として定義することで読みやすくする。</a:t>
            </a:r>
            <a:br>
              <a:rPr lang="ja" sz="764"/>
            </a:br>
            <a:r>
              <a:rPr lang="ja" sz="764"/>
              <a:t>    コメント：コードのどの部分に説明を加えるべきか、どのようなコメントが有効か。</a:t>
            </a:r>
            <a:br>
              <a:rPr lang="ja" sz="764"/>
            </a:br>
            <a:r>
              <a:rPr lang="ja" sz="764"/>
              <a:t>    分解：大きな問題を小さな部分に分ける（関数を分ける）ことで、コードを管理しやすくする。</a:t>
            </a:r>
            <a:br>
              <a:rPr lang="ja" sz="764"/>
            </a:br>
            <a:r>
              <a:rPr lang="ja" sz="764"/>
              <a:t>このフィードバックは、学生がコードに関する具体的な改善点を理解しやすいよう、簡潔かつ具体的な形で提供されます。</a:t>
            </a:r>
            <a:endParaRPr sz="764"/>
          </a:p>
          <a:p>
            <a:pPr indent="0" lvl="0" marL="0" rtl="0" algn="l">
              <a:lnSpc>
                <a:spcPct val="100000"/>
              </a:lnSpc>
              <a:spcBef>
                <a:spcPts val="1200"/>
              </a:spcBef>
              <a:spcAft>
                <a:spcPts val="0"/>
              </a:spcAft>
              <a:buNone/>
            </a:pPr>
            <a:r>
              <a:rPr lang="ja" sz="764"/>
              <a:t>アルゴリズムの概要</a:t>
            </a:r>
            <a:br>
              <a:rPr lang="ja" sz="764"/>
            </a:br>
            <a:r>
              <a:rPr lang="ja" sz="764"/>
              <a:t>    学生から提出されたコードを入力として受け取ります。</a:t>
            </a:r>
            <a:br>
              <a:rPr lang="ja" sz="764"/>
            </a:br>
            <a:r>
              <a:rPr lang="ja" sz="764"/>
              <a:t>    コードを解析し、上記の4つのカテゴリに基づいて改善点を特定します。</a:t>
            </a:r>
            <a:br>
              <a:rPr lang="ja" sz="764"/>
            </a:br>
            <a:r>
              <a:rPr lang="ja" sz="764"/>
              <a:t>    改善点ごとに、どうすればより良く書けるかの具体的な提案を生成します。</a:t>
            </a:r>
            <a:br>
              <a:rPr lang="ja" sz="764"/>
            </a:br>
            <a:r>
              <a:rPr lang="ja" sz="764"/>
              <a:t>    このプロセス全体を通じて、学生が理解しやすい言葉でフィードバックを出力します。</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1200"/>
              </a:spcAft>
              <a:buNone/>
            </a:pPr>
            <a:r>
              <a:rPr lang="ja" sz="764"/>
              <a:t>リアルタイムでフィードバックを受けた学生は、遅れてフィードバックを受けた学生と比べて、フィードバックを見る確率が5倍高く、リアルタイムのフィードバックが学生の学習にとって非常に有効であることを示しています。また、学生が自分のコードをよりよく理解し、改善するための具体的な方法を提供することができます</a:t>
            </a:r>
            <a:endParaRPr sz="764"/>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79"/>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200" u="sng"/>
              <a:t> Monotonic Paraphrasing Improves Generalization of Language Model Prompting 単調な言い換えが言語モデルのプロンプトの一般化を改善</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異なるプロンプトや指示でLLMの性能が変動する問題に対処するため、単調な言い換え（MONOPARA）というエンドツーエンドのデコーディング戦略を提案。MONOPARAは、2つの大きなステップを使います。1つ目は、質問の言い換えです。ここで、質問を少し変えても同じ意味を保つようにします。2つ目のステップでは、言い換えた質問がプログラムにとって「わかりやすい」かどうかをチェックします。これは、プログラムがどれだけその質問に慣れているか（困惑度が低いか）によって判断します。この2つのステップを組み合わせることで、プログラムが質問の意味をより正確に理解しやすくなります。この方法を使うと、プログラムが質問に答える能力が向上することがわかりました。質問を自動で少し変えるだけで、プログラムがより正確な答えを出しやすくなるのです。これは、プログラムが新しい質問にも柔軟に対応できるようになるということを意味します。</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MONOPARAのアルゴリズムは、大きく分けて2つの主要なステップから成り立っています。</a:t>
            </a:r>
            <a:br>
              <a:rPr lang="ja" sz="764"/>
            </a:br>
            <a:r>
              <a:rPr lang="ja" sz="764"/>
              <a:t>ステップ1: 質問の言い換え</a:t>
            </a:r>
            <a:br>
              <a:rPr lang="ja" sz="764"/>
            </a:br>
            <a:r>
              <a:rPr lang="ja" sz="764"/>
              <a:t>1. システムプロンプトの設定: 最初に、「この文を言い換えてください」という指示をシステムプロンプトとして設定します。これは、パラフレーズモデルが質問を言い換えるための指示になります。</a:t>
            </a:r>
            <a:br>
              <a:rPr lang="ja" sz="764"/>
            </a:br>
            <a:r>
              <a:rPr lang="ja" sz="764"/>
              <a:t>2. パラフレーズモデルの使用: パラフレーズモデルに、元の質問とシステムプロンプトを入力として与えます。このモデルは、入力された質問の言い換えを生成します。</a:t>
            </a:r>
            <a:endParaRPr sz="764"/>
          </a:p>
          <a:p>
            <a:pPr indent="0" lvl="0" marL="0" rtl="0" algn="l">
              <a:lnSpc>
                <a:spcPct val="100000"/>
              </a:lnSpc>
              <a:spcBef>
                <a:spcPts val="1200"/>
              </a:spcBef>
              <a:spcAft>
                <a:spcPts val="0"/>
              </a:spcAft>
              <a:buNone/>
            </a:pPr>
            <a:r>
              <a:rPr lang="ja" sz="764"/>
              <a:t>ステップ2: 困惑度の低下を目指した最適化</a:t>
            </a:r>
            <a:br>
              <a:rPr lang="ja" sz="764"/>
            </a:br>
            <a:r>
              <a:rPr lang="ja" sz="764"/>
              <a:t>1. 質問の初期化: 言い換えた質問の最初のトークンを選びます。この選択は、パラフレーズモデルの出力から最も可能性の高いトークンを選ぶことで行います。|</a:t>
            </a:r>
            <a:br>
              <a:rPr lang="ja" sz="764"/>
            </a:br>
            <a:r>
              <a:rPr lang="ja" sz="764"/>
              <a:t>2. トークンごとの繰り返し処理: 言い換えた質問の各トークンに対して、次のトークンを選択します。このとき、2つのモデルの出力を利用します。</a:t>
            </a:r>
            <a:br>
              <a:rPr lang="ja" sz="764"/>
            </a:br>
            <a:r>
              <a:rPr lang="ja" sz="764"/>
              <a:t>    パラフレーズモデル: 質問を言い換える際の文の流れを考慮します。</a:t>
            </a:r>
            <a:br>
              <a:rPr lang="ja" sz="764"/>
            </a:br>
            <a:r>
              <a:rPr lang="ja" sz="764"/>
              <a:t>    目標モデル: 選択されたトークンが目標モデルにとって理解しやすいか（困惑度が低いか）を評価します。</a:t>
            </a:r>
            <a:br>
              <a:rPr lang="ja" sz="764"/>
            </a:br>
            <a:r>
              <a:rPr lang="ja" sz="764"/>
              <a:t>3. トークン選択のための重み付け: パラフレーズモデルと目標モデルから得られるトークンの確率を、あらかじめ設定した重み（α）に基づいて組み合わせます。この重み付けにより、言い換えの自然さと目標モデルの困惑度の低さのバランスを取ります。</a:t>
            </a:r>
            <a:br>
              <a:rPr lang="ja" sz="764"/>
            </a:br>
            <a:r>
              <a:rPr lang="ja" sz="764"/>
              <a:t>4. 繰り返し処理の継続: 質問の終わりに達するまで、2-3のステップを繰り返します。これにより、元の質問を言い換えつつ、目標モデルにとって理解しやすい形に最適化していきます。</a:t>
            </a:r>
            <a:endParaRPr sz="764"/>
          </a:p>
          <a:p>
            <a:pPr indent="0" lvl="0" marL="0" rtl="0" algn="l">
              <a:lnSpc>
                <a:spcPct val="100000"/>
              </a:lnSpc>
              <a:spcBef>
                <a:spcPts val="1200"/>
              </a:spcBef>
              <a:spcAft>
                <a:spcPts val="0"/>
              </a:spcAft>
              <a:buNone/>
            </a:pPr>
            <a:r>
              <a:rPr lang="ja" sz="1100" u="sng"/>
              <a:t>実装</a:t>
            </a:r>
            <a:endParaRPr sz="764"/>
          </a:p>
          <a:p>
            <a:pPr indent="0" lvl="0" marL="0" rtl="0" algn="l">
              <a:lnSpc>
                <a:spcPct val="100000"/>
              </a:lnSpc>
              <a:spcBef>
                <a:spcPts val="1200"/>
              </a:spcBef>
              <a:spcAft>
                <a:spcPts val="0"/>
              </a:spcAft>
              <a:buNone/>
            </a:pPr>
            <a:r>
              <a:rPr lang="ja" sz="764"/>
              <a:t>- パラフレーズモデルと目標モデル: 実装には、事前に訓練されたパラフレーズモデルと、タスクの目的に合わせた目標モデル（例えば、特定のタスクに最適化された言語モデル）が必要です。</a:t>
            </a:r>
            <a:endParaRPr sz="764"/>
          </a:p>
          <a:p>
            <a:pPr indent="0" lvl="0" marL="0" rtl="0" algn="l">
              <a:lnSpc>
                <a:spcPct val="100000"/>
              </a:lnSpc>
              <a:spcBef>
                <a:spcPts val="1200"/>
              </a:spcBef>
              <a:spcAft>
                <a:spcPts val="0"/>
              </a:spcAft>
              <a:buNone/>
            </a:pPr>
            <a:r>
              <a:rPr lang="ja" sz="764"/>
              <a:t>- 重みαの調整: 重みαは、パラフレーズモデルの出力と目標モデルの困惑度の間のバランスを調整するための重要なパラメータです。この値を調整することで、言い換えの質と目標モデルの反応の最適化を図ります。</a:t>
            </a:r>
            <a:endParaRPr sz="764"/>
          </a:p>
          <a:p>
            <a:pPr indent="0" lvl="0" marL="0" rtl="0" algn="l">
              <a:lnSpc>
                <a:spcPct val="100000"/>
              </a:lnSpc>
              <a:spcBef>
                <a:spcPts val="1200"/>
              </a:spcBef>
              <a:spcAft>
                <a:spcPts val="0"/>
              </a:spcAft>
              <a:buNone/>
            </a:pPr>
            <a:r>
              <a:rPr lang="ja" sz="764"/>
              <a:t>- 終了条件: 言い換えた質問の生成時には、適切な終了条件（例えば、最大トークン数に達したとき）を設定することが重要です。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80"/>
          <p:cNvSpPr txBox="1"/>
          <p:nvPr>
            <p:ph idx="1" type="body"/>
          </p:nvPr>
        </p:nvSpPr>
        <p:spPr>
          <a:xfrm>
            <a:off x="0" y="0"/>
            <a:ext cx="9144000" cy="50496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ja" sz="1200" u="sng"/>
              <a:t>Towards a RAG based Summarization for Electron Ion Collider 電子イオン衝突器のためのRAGベースの要約に向けて</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電子イオン衝突器(EIC)のためのRAGを作成しています。大量の情報を簡単に理解できるように要約し、質問に答えることができます。これは、新しい研究者や学生がたくさんの文書やデータを速く理解するのを助けます。</a:t>
            </a:r>
            <a:br>
              <a:rPr lang="ja" sz="764"/>
            </a:br>
            <a:r>
              <a:rPr lang="ja" sz="764"/>
              <a:t>https://rags4eic-ai4eic.streamlit.app/</a:t>
            </a:r>
            <a:br>
              <a:rPr lang="ja" sz="764"/>
            </a:b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知識ベースの作成: 最初に、EICに関する重要な情報を集めて、コンピュータが理解できる形にします。この情報は、文章やデータが数字のような形（ベクトルと呼ばれる）に変換され、コンピュータが素早く探し出せるように保存されます。</a:t>
            </a:r>
            <a:br>
              <a:rPr lang="ja" sz="764"/>
            </a:br>
            <a:r>
              <a:rPr lang="ja" sz="764"/>
              <a:t>2. 質問への回答の流れ: 誰かが質問すると、AIはまず知識ベースを検索して、質問に関連する情報を見つけます。次に、その情報を基にして、簡潔でわかりやすい答えを作り出します。</a:t>
            </a:r>
            <a:endParaRPr sz="764"/>
          </a:p>
          <a:p>
            <a:pPr indent="0" lvl="0" marL="0" rtl="0" algn="l">
              <a:lnSpc>
                <a:spcPct val="100000"/>
              </a:lnSpc>
              <a:spcBef>
                <a:spcPts val="1200"/>
              </a:spcBef>
              <a:spcAft>
                <a:spcPts val="0"/>
              </a:spcAft>
              <a:buNone/>
            </a:pPr>
            <a:r>
              <a:rPr lang="ja" sz="764"/>
              <a:t>RAGの3つの主要な段階を使用しています：Ingestion（摂取）、Retrieval（検索）、Content Fusion Generation（内容融合生成）があります。</a:t>
            </a:r>
            <a:endParaRPr sz="764"/>
          </a:p>
          <a:p>
            <a:pPr indent="0" lvl="0" marL="0" rtl="0" algn="l">
              <a:lnSpc>
                <a:spcPct val="100000"/>
              </a:lnSpc>
              <a:spcBef>
                <a:spcPts val="1200"/>
              </a:spcBef>
              <a:spcAft>
                <a:spcPts val="0"/>
              </a:spcAft>
              <a:buNone/>
            </a:pPr>
            <a:r>
              <a:rPr lang="ja" sz="764"/>
              <a:t>Ingestion（摂取）</a:t>
            </a:r>
            <a:br>
              <a:rPr lang="ja" sz="764"/>
            </a:br>
            <a:r>
              <a:rPr lang="ja" sz="764"/>
              <a:t>チャンキング：大量のテキストデータを扱いやすいサイズの断片に分割します。</a:t>
            </a:r>
            <a:br>
              <a:rPr lang="ja" sz="764"/>
            </a:br>
            <a:r>
              <a:rPr lang="ja" sz="764"/>
              <a:t>エンベッディングモデル：分割したテキストをベクトルに変換します。例えば、BERTやWord2Vecなどのモデルが使われ、テキストの意味を捉えたベクトル表現を生成します。</a:t>
            </a:r>
            <a:br>
              <a:rPr lang="ja" sz="764"/>
            </a:br>
            <a:r>
              <a:rPr lang="ja" sz="764"/>
              <a:t>ベクトルデータベースへの格納：生成されたベクトルをデータベースに保存し、高速にアクセス可能にします。</a:t>
            </a:r>
            <a:endParaRPr sz="764"/>
          </a:p>
          <a:p>
            <a:pPr indent="0" lvl="0" marL="0" rtl="0" algn="l">
              <a:lnSpc>
                <a:spcPct val="100000"/>
              </a:lnSpc>
              <a:spcBef>
                <a:spcPts val="1200"/>
              </a:spcBef>
              <a:spcAft>
                <a:spcPts val="0"/>
              </a:spcAft>
              <a:buNone/>
            </a:pPr>
            <a:r>
              <a:rPr lang="ja" sz="764"/>
              <a:t>Retrieval（検索）</a:t>
            </a:r>
            <a:br>
              <a:rPr lang="ja" sz="764"/>
            </a:br>
            <a:r>
              <a:rPr lang="ja" sz="764"/>
              <a:t>ユーザーからのクエリに基づいて、ベクトルデータベースから最も関連する情報を検索し、それを基に回答を生成するプロセスです。この段階では、ユーザーのクエリをベクトルに変換し、データベース内の類似のベクトルを検索します。類似度は、コサイン類似性やユークリッド距離などの距離メトリックを用いて計済されます。</a:t>
            </a:r>
            <a:endParaRPr sz="764"/>
          </a:p>
          <a:p>
            <a:pPr indent="0" lvl="0" marL="0" rtl="0" algn="l">
              <a:lnSpc>
                <a:spcPct val="100000"/>
              </a:lnSpc>
              <a:spcBef>
                <a:spcPts val="1200"/>
              </a:spcBef>
              <a:spcAft>
                <a:spcPts val="0"/>
              </a:spcAft>
              <a:buNone/>
            </a:pPr>
            <a:r>
              <a:rPr lang="ja" sz="764"/>
              <a:t>Content Fusion Generation（内容融合生成）</a:t>
            </a:r>
            <a:br>
              <a:rPr lang="ja" sz="764"/>
            </a:br>
            <a:r>
              <a:rPr lang="ja" sz="764"/>
              <a:t>検索された情報とユーザークエリから、最終的な回答を生成するプロセスです。この段階では、回答テンプレートを使用して、LLM（大規模言語モデル）が適切な回答を生成し、Markdownでのレンダリングが評価されます。</a:t>
            </a:r>
            <a:endParaRPr sz="764"/>
          </a:p>
          <a:p>
            <a:pPr indent="0" lvl="0" marL="0" rtl="0" algn="l">
              <a:lnSpc>
                <a:spcPct val="100000"/>
              </a:lnSpc>
              <a:spcBef>
                <a:spcPts val="1200"/>
              </a:spcBef>
              <a:spcAft>
                <a:spcPts val="0"/>
              </a:spcAft>
              <a:buNone/>
            </a:pPr>
            <a:r>
              <a:rPr lang="ja" sz="1100" u="sng"/>
              <a:t>プロジェクトのマイルストーン</a:t>
            </a:r>
            <a:endParaRPr sz="764"/>
          </a:p>
          <a:p>
            <a:pPr indent="0" lvl="0" marL="0" rtl="0" algn="l">
              <a:lnSpc>
                <a:spcPct val="100000"/>
              </a:lnSpc>
              <a:spcBef>
                <a:spcPts val="1200"/>
              </a:spcBef>
              <a:spcAft>
                <a:spcPts val="0"/>
              </a:spcAft>
              <a:buNone/>
            </a:pPr>
            <a:r>
              <a:rPr lang="ja" sz="764"/>
              <a:t>1. EIC向けのNaive RAGの構築：200件のarxivの論文を使用し、PyPDFでデータ摂取を行い、単純なWebインターフェイスを介してユーザーがPDFをアップロードし、関連する論文のリストを取得できるようにしました。こ　アーキテクチャに対するRAGASメトリックスを評価し、AI4EIC-2023のプロシーディングで公開しました（✅）。</a:t>
            </a:r>
            <a:br>
              <a:rPr lang="ja" sz="764"/>
            </a:br>
            <a:r>
              <a:rPr lang="ja" sz="764"/>
              <a:t>2. Naive RAGを超えて：より高度なRAGアーキテクチャの構築と、評価可能なメトリックスを目指します（🧑‍🏭）。</a:t>
            </a:r>
            <a:br>
              <a:rPr lang="ja" sz="764"/>
            </a:br>
            <a:r>
              <a:rPr lang="ja" sz="764"/>
              <a:t>3. エージェントを使用したマルチモーダル出力の概念実証：表などのメタデータ情報の保存、Langchainのエージェントを使用してLaTeXレポートを構築します（🌜）。</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8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MixRED: A Mix-lingual Relation Extraction Dataset MixRED: 混合言語関係抽出データセット</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関係抽出（RE）は、MixREDという名前の新しいタイプのデータセットを作成。このデータセットは、文章や文書に出てくる人や物の関係（例えば、「田中は東京大学の学生です」のように、田中と東京大学の間の「学生である」という関係）をコンピュータが理解できるようにするためのものです。特に、このデータセットは、英語と中国語が混ざった文章（例えば、「I love 中華料理」のような文章）でも、その中の関係をうまく抽出できるように設計されています。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1. データ収集: 英語の学習サイトから、英語と中国語のニュース記事を集めました。</a:t>
            </a:r>
            <a:br>
              <a:rPr lang="ja" sz="764"/>
            </a:br>
            <a:r>
              <a:rPr lang="ja" sz="764"/>
              <a:t>2. 混合: 記事の中の特定の部分を、英語から中国語に、またはその逆に置き換えることで、2つの言語が混ざった文章を作りました。これは、文章の中の重要な文や単語、名前などをターゲットのもう一方の言語に変換することで行います。</a:t>
            </a:r>
            <a:br>
              <a:rPr lang="ja" sz="764"/>
            </a:br>
            <a:r>
              <a:rPr lang="ja" sz="764"/>
              <a:t>3. 品質チェックと注釈: 作成された混合言語の文章が自然で理解しやすいかどうかを評価し、関係やエンティティ（人や物の名前など）にラベルをつけるために、バイリンガル（二言語を話せる）の大学院生を使いました。</a:t>
            </a:r>
            <a:endParaRPr sz="764"/>
          </a:p>
          <a:p>
            <a:pPr indent="0" lvl="0" marL="0" rtl="0" algn="l">
              <a:lnSpc>
                <a:spcPct val="100000"/>
              </a:lnSpc>
              <a:spcBef>
                <a:spcPts val="1200"/>
              </a:spcBef>
              <a:spcAft>
                <a:spcPts val="0"/>
              </a:spcAft>
              <a:buNone/>
            </a:pPr>
            <a:r>
              <a:rPr lang="ja" sz="1100" u="sng"/>
              <a:t>結果</a:t>
            </a:r>
            <a:endParaRPr sz="764"/>
          </a:p>
          <a:p>
            <a:pPr indent="0" lvl="0" marL="0" rtl="0" algn="l">
              <a:lnSpc>
                <a:spcPct val="100000"/>
              </a:lnSpc>
              <a:spcBef>
                <a:spcPts val="1200"/>
              </a:spcBef>
              <a:spcAft>
                <a:spcPts val="0"/>
              </a:spcAft>
              <a:buNone/>
            </a:pPr>
            <a:r>
              <a:rPr lang="ja" sz="764"/>
              <a:t>新しいデータセット「MixRED」を使って、いくつかのコンピュータプログラム（モデル）がどれくらいうまく英語と中国語が混ざった文章から関係を抽出できるかを試しました。結果として、混合言語のデータを使って学習させたプログラムは、そうでないプログラムよりも良い性能を示しました。これは、混合言語の文章に含まれる特有のパターンや情報が、関係抽出の性能を向上させるのに役立つことを意味します。</a:t>
            </a:r>
            <a:endParaRPr sz="764"/>
          </a:p>
          <a:p>
            <a:pPr indent="0" lvl="0" marL="0" rtl="0" algn="l">
              <a:lnSpc>
                <a:spcPct val="100000"/>
              </a:lnSpc>
              <a:spcBef>
                <a:spcPts val="1200"/>
              </a:spcBef>
              <a:spcAft>
                <a:spcPts val="0"/>
              </a:spcAft>
              <a:buNone/>
            </a:pPr>
            <a:r>
              <a:rPr lang="ja" sz="764"/>
              <a:t>この研究で作成された「MixRED」は、英語と中国語が混ざった文章から人や物の関係を抽出する技術の発展に貢献することが期待されています。</a:t>
            </a:r>
            <a:endParaRPr sz="764"/>
          </a:p>
          <a:p>
            <a:pPr indent="0" lvl="0" marL="0" rtl="0" algn="l">
              <a:lnSpc>
                <a:spcPct val="100000"/>
              </a:lnSpc>
              <a:spcBef>
                <a:spcPts val="1200"/>
              </a:spcBef>
              <a:spcAft>
                <a:spcPts val="1200"/>
              </a:spcAft>
              <a:buNone/>
            </a:pPr>
            <a:r>
              <a:t/>
            </a:r>
            <a:endParaRPr sz="764"/>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Improving the Validity of Automatically Generated Feedback via Reinforcement Learning </a:t>
            </a:r>
            <a:r>
              <a:rPr lang="ja" sz="1200" u="sng"/>
              <a:t>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LLMを</a:t>
            </a:r>
            <a:r>
              <a:rPr lang="ja" sz="764"/>
              <a:t>使用したフィードバックの自動生成はオンライン学習プラットフォームで学生の学習成果を向上させる可能性があります。フィードバックの自動生成と評価の両問題に対処し、性s覚醒と整合性を最適化するフィードバック生成フレームワークを提案。GPT-4を使用した人間によるフィードバックとLLM生成フィードバックのアノテーション、および強化学習を使用したフィードバックの生成の最適化により、生成されたフィードバックの正確性とし整合性が向上することがわかりました。</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GPT-4を用いて人間とLLMによって生成されたフィードバックを評価するための基準を提案し、フィードバック生成のためのRLフレームワークを開発</a:t>
            </a:r>
            <a:r>
              <a:rPr lang="ja" sz="764"/>
              <a:t>。</a:t>
            </a:r>
            <a:br>
              <a:rPr lang="ja" sz="764"/>
            </a:br>
            <a:r>
              <a:rPr lang="ja" sz="764"/>
              <a:t>GPT-4を用いたフィードバック評価の基準は、以下のアルゴリズムに基づいています。フィードバックは5つの異なる側面で評価され、それぞれが2値のラベル（0または1）で結果が出ます。</a:t>
            </a:r>
            <a:br>
              <a:rPr lang="ja" sz="764"/>
            </a:br>
            <a:r>
              <a:rPr lang="ja" sz="764"/>
              <a:t>- 正確性（COR.）：フィードバックが現在の質問と学生の回答に関連し、誤った声明を含まない。</a:t>
            </a:r>
            <a:br>
              <a:rPr lang="ja" sz="764"/>
            </a:br>
            <a:r>
              <a:rPr lang="ja" sz="764"/>
              <a:t>- </a:t>
            </a:r>
            <a:r>
              <a:rPr lang="ja" sz="764"/>
              <a:t>明示性（REV.）：フィードバックが正解を直接学生に明かさない。</a:t>
            </a:r>
            <a:br>
              <a:rPr lang="ja" sz="764"/>
            </a:br>
            <a:r>
              <a:rPr lang="ja" sz="764"/>
              <a:t>- 提案（SUG.）：フィードバックが学生に提案を提供し、それに従うと正しい答えに導かれる。</a:t>
            </a:r>
            <a:br>
              <a:rPr lang="ja" sz="764"/>
            </a:br>
            <a:r>
              <a:rPr lang="ja" sz="764"/>
              <a:t>- 診断性（DIA.）：フィードバックが学生が犯したエラーやその回答に潜む誤解を正しく指摘する。</a:t>
            </a:r>
            <a:br>
              <a:rPr lang="ja" sz="764"/>
            </a:br>
            <a:r>
              <a:rPr lang="ja" sz="764"/>
              <a:t>- ポジティブ（POS.）：フィードバックがポジティブで励ましのトーンを持つ。</a:t>
            </a:r>
            <a:endParaRPr sz="764"/>
          </a:p>
          <a:p>
            <a:pPr indent="0" lvl="0" marL="0" rtl="0" algn="l">
              <a:lnSpc>
                <a:spcPct val="100000"/>
              </a:lnSpc>
              <a:spcBef>
                <a:spcPts val="1200"/>
              </a:spcBef>
              <a:spcAft>
                <a:spcPts val="0"/>
              </a:spcAft>
              <a:buNone/>
            </a:pPr>
            <a:r>
              <a:rPr lang="ja" sz="764"/>
              <a:t>フィードバックメッセージに対する最終的なスカラー値のルーブリックスコアは、これらのラベルを集約して、フィードバックの全体的な品質を示します。フィードバックメッセージが誤っている場合、最終ルーブリックスコアは0になります。それ以外の場合、フィードバックが満たすルーブリックの各側面に対して0.2の増分でスコアが上がります。正確性を除き、他のルーブリックの側面は同等に重み付けされます。</a:t>
            </a:r>
            <a:br>
              <a:rPr lang="ja" sz="764"/>
            </a:br>
            <a:r>
              <a:rPr lang="ja" sz="764"/>
              <a:t>GPT-4は、ゼロショットの思考プロンプトを用いて、各ラベルに関連するはいまたはいいえの質問に答えることで、推定されたラベルと対応するスコアを出力します。プロンプト開発中に、GPT-4に質問をすることが、正式なルーブリックに基づいてラベルを割り当てるよりも優れていること、2値ラベルがリカート尺度よりも優れていること、最初の2つの質問の否定を尋ねてラベルを反転させた後の精度が向上することが観察されました​​。</a:t>
            </a:r>
            <a:endParaRPr sz="764"/>
          </a:p>
          <a:p>
            <a:pPr indent="0" lvl="0" marL="0" rtl="0" algn="l">
              <a:lnSpc>
                <a:spcPct val="100000"/>
              </a:lnSpc>
              <a:spcBef>
                <a:spcPts val="1200"/>
              </a:spcBef>
              <a:spcAft>
                <a:spcPts val="0"/>
              </a:spcAft>
              <a:buNone/>
            </a:pPr>
            <a:r>
              <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提案した方法は、Llama 2を使用して、生成されたフィードバックの正確性と整合性を大幅に向上させることができました。</a:t>
            </a:r>
            <a:endParaRPr sz="822"/>
          </a:p>
          <a:p>
            <a:pPr indent="0" lvl="0" marL="0" rtl="0" algn="l">
              <a:lnSpc>
                <a:spcPct val="100000"/>
              </a:lnSpc>
              <a:spcBef>
                <a:spcPts val="1200"/>
              </a:spcBef>
              <a:spcAft>
                <a:spcPts val="0"/>
              </a:spcAft>
              <a:buNone/>
            </a:pPr>
            <a:r>
              <a:t/>
            </a:r>
            <a:endParaRPr sz="822"/>
          </a:p>
          <a:p>
            <a:pPr indent="0" lvl="0" marL="0" rtl="0" algn="l">
              <a:lnSpc>
                <a:spcPct val="100000"/>
              </a:lnSpc>
              <a:spcBef>
                <a:spcPts val="1200"/>
              </a:spcBef>
              <a:spcAft>
                <a:spcPts val="1200"/>
              </a:spcAft>
              <a:buNone/>
            </a:pPr>
            <a:r>
              <a:t/>
            </a:r>
            <a:endParaRPr sz="822"/>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82"/>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RAGged Edges: The Double-Edged Sword of Retrieval-Augmented Chatbots</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が誤った情報を生成する傾向（ハルシネーション）に注目し、検索拡張生成（Retrieval-Augmented Generation, RAG）がこの問題にどのように対処できるかを探ります。ハルシネーションは、ChatGPTを使用した際に存在しない法律判例を引用するなど、重大な課題を引き起こしています。本研究は、ハルシネーションを誘発するように設計されたプロンプトを使用してRAGと標準LLMsを比較し、RAGが一部のケースで精度を向上させることを示していますが、プロンプトがモデルの事前学習された理解と直接矛盾する場合には誤った解釈を導く可能性がある結果を表示することを示します</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人間の参加者が生成された応答の精度を詳細に評価する実験を設計しました。この実験では、学術的背景、職務経験、および出版物をレビューするために、彼ら自身の履歴書（CV）を使用しました。</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0"/>
              </a:spcAft>
              <a:buNone/>
            </a:pPr>
            <a:r>
              <a:rPr lang="ja" sz="822"/>
              <a:t>コンテキストを追加することで、LLMの応答の正確性が大幅に向上し、コンテキストがある場合の正確な応答率が約94%であったのに対し、コンテキストがない場合は7.31%のみでした。これは、コンテキストの追加が正しい回答の可能性を約18倍に増加させることを意味します。</a:t>
            </a:r>
            <a:endParaRPr sz="822"/>
          </a:p>
          <a:p>
            <a:pPr indent="0" lvl="0" marL="0" rtl="0" algn="l">
              <a:lnSpc>
                <a:spcPct val="100000"/>
              </a:lnSpc>
              <a:spcBef>
                <a:spcPts val="1200"/>
              </a:spcBef>
              <a:spcAft>
                <a:spcPts val="1200"/>
              </a:spcAft>
              <a:buNone/>
            </a:pPr>
            <a:r>
              <a:rPr lang="ja" sz="822"/>
              <a:t>RAGの性能も完全ではなく、特定の条件下では、検索されたテキストのデータを常に正確に表現するわけではありません。この研究では、提供されたコンテキストが正確であることを確認しましたが、モデルが6.04%の時間で間違った応答を提供する理由を探りました。</a:t>
            </a:r>
            <a:endParaRPr sz="822"/>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idx="1" type="body"/>
          </p:nvPr>
        </p:nvSpPr>
        <p:spPr>
          <a:xfrm>
            <a:off x="0" y="0"/>
            <a:ext cx="9144000" cy="5049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ja" sz="1200" u="sng"/>
              <a:t>LLaMoCo: Instruction Tuning of Large Language Models for Optimization Code Generation / LLaMoCo: 最適化コード生成のための大規模言語モデルの命令チューニング</a:t>
            </a:r>
            <a:r>
              <a:rPr lang="ja" sz="1200" u="sng"/>
              <a:t> 2024</a:t>
            </a:r>
            <a:endParaRPr sz="1100"/>
          </a:p>
          <a:p>
            <a:pPr indent="0" lvl="0" marL="0" rtl="0" algn="l">
              <a:lnSpc>
                <a:spcPct val="100000"/>
              </a:lnSpc>
              <a:spcBef>
                <a:spcPts val="1200"/>
              </a:spcBef>
              <a:spcAft>
                <a:spcPts val="0"/>
              </a:spcAft>
              <a:buNone/>
            </a:pPr>
            <a:r>
              <a:rPr lang="ja" sz="1100" u="sng"/>
              <a:t>概要</a:t>
            </a:r>
            <a:endParaRPr sz="764"/>
          </a:p>
          <a:p>
            <a:pPr indent="0" lvl="0" marL="0" rtl="0" algn="l">
              <a:lnSpc>
                <a:spcPct val="100000"/>
              </a:lnSpc>
              <a:spcBef>
                <a:spcPts val="1200"/>
              </a:spcBef>
              <a:spcAft>
                <a:spcPts val="0"/>
              </a:spcAft>
              <a:buNone/>
            </a:pPr>
            <a:r>
              <a:rPr lang="ja" sz="764"/>
              <a:t>LLM</a:t>
            </a:r>
            <a:r>
              <a:rPr lang="ja" sz="764"/>
              <a:t>を使った最適化の探求が進められていますが、これまでのアプローチには操作効率の低さ、プロンプト設計への高い感度、特定のドメイン知識の欠如という固有の限界がありました。</a:t>
            </a:r>
            <a:br>
              <a:rPr lang="ja" sz="764"/>
            </a:br>
            <a:r>
              <a:rPr lang="ja" sz="764"/>
              <a:t>コードからコードへの方法で最適化問題を解決するためにLLMsを適応させるために設計された、最初の命令チューニングフレームワークであるLLaMoCoを提案。</a:t>
            </a:r>
            <a:br>
              <a:rPr lang="ja" sz="764"/>
            </a:br>
            <a:r>
              <a:rPr lang="ja" sz="764"/>
              <a:t>よく記述された問題プロンプトと効果的な最適化コードを含む包括的な指示セットを確立し、、モデルの微調整中に収束挙動を向上させるために、命令チューニングフェーズの前にコントラスト学習に基づくウォームアップ手順を取り入れた新しい二段階学習戦略を開発。実験結果はLLaMoCoによって微調整されたCodeGen(350M)モデルは、合成および現実的な問題セットの両方でGPT-4 Turboおよび他の競合他社に比べて優れた最適化性能を実現しました</a:t>
            </a:r>
            <a:br>
              <a:rPr lang="ja" sz="764"/>
            </a:br>
            <a:r>
              <a:rPr lang="ja" sz="764"/>
              <a:t>https://anonymous.4open.science/r/LLaMoCo-722A/README.md</a:t>
            </a:r>
            <a:endParaRPr sz="764"/>
          </a:p>
          <a:p>
            <a:pPr indent="0" lvl="0" marL="0" rtl="0" algn="l">
              <a:lnSpc>
                <a:spcPct val="100000"/>
              </a:lnSpc>
              <a:spcBef>
                <a:spcPts val="1200"/>
              </a:spcBef>
              <a:spcAft>
                <a:spcPts val="0"/>
              </a:spcAft>
              <a:buNone/>
            </a:pPr>
            <a:r>
              <a:rPr lang="ja" sz="1100" u="sng"/>
              <a:t>手法</a:t>
            </a:r>
            <a:endParaRPr sz="800"/>
          </a:p>
          <a:p>
            <a:pPr indent="0" lvl="0" marL="0" rtl="0" algn="l">
              <a:lnSpc>
                <a:spcPct val="100000"/>
              </a:lnSpc>
              <a:spcBef>
                <a:spcPts val="1200"/>
              </a:spcBef>
              <a:spcAft>
                <a:spcPts val="0"/>
              </a:spcAft>
              <a:buNone/>
            </a:pPr>
            <a:r>
              <a:rPr lang="ja" sz="764"/>
              <a:t>問題プロンプトと実行可能な最適化プログラムのコード対を含む指示セットに基づいてLLMsを微調整します。微調整は、異なるプロンプトが同じセマンティクスを共有する場合に潜在空間表現を整列させるコントラスト学習を含む二段階の命令チューニング戦略を用いて行われます。</a:t>
            </a:r>
            <a:endParaRPr sz="764"/>
          </a:p>
          <a:p>
            <a:pPr indent="0" lvl="0" marL="0" rtl="0" algn="l">
              <a:lnSpc>
                <a:spcPct val="100000"/>
              </a:lnSpc>
              <a:spcBef>
                <a:spcPts val="1200"/>
              </a:spcBef>
              <a:spcAft>
                <a:spcPts val="0"/>
              </a:spcAft>
              <a:buNone/>
            </a:pPr>
            <a:r>
              <a:rPr lang="ja" sz="1122" u="sng"/>
              <a:t>結果</a:t>
            </a:r>
            <a:endParaRPr sz="1122"/>
          </a:p>
          <a:p>
            <a:pPr indent="0" lvl="0" marL="0" rtl="0" algn="l">
              <a:lnSpc>
                <a:spcPct val="100000"/>
              </a:lnSpc>
              <a:spcBef>
                <a:spcPts val="1200"/>
              </a:spcBef>
              <a:spcAft>
                <a:spcPts val="1200"/>
              </a:spcAft>
              <a:buNone/>
            </a:pPr>
            <a:r>
              <a:rPr lang="ja" sz="822"/>
              <a:t>微調整されたモデルは、合成および現実的な問題セットの両方において、GPT-4 Turboおよび他の競合他社よりも優れた最適化性能を達成しました。</a:t>
            </a:r>
            <a:endParaRPr sz="82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